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9"/>
  </p:notesMasterIdLst>
  <p:handoutMasterIdLst>
    <p:handoutMasterId r:id="rId140"/>
  </p:handoutMasterIdLst>
  <p:sldIdLst>
    <p:sldId id="256" r:id="rId2"/>
    <p:sldId id="257" r:id="rId3"/>
    <p:sldId id="259" r:id="rId4"/>
    <p:sldId id="268" r:id="rId5"/>
    <p:sldId id="269" r:id="rId6"/>
    <p:sldId id="270" r:id="rId7"/>
    <p:sldId id="271" r:id="rId8"/>
    <p:sldId id="272" r:id="rId9"/>
    <p:sldId id="273" r:id="rId10"/>
    <p:sldId id="275" r:id="rId11"/>
    <p:sldId id="276" r:id="rId12"/>
    <p:sldId id="278" r:id="rId13"/>
    <p:sldId id="279" r:id="rId14"/>
    <p:sldId id="280" r:id="rId15"/>
    <p:sldId id="282" r:id="rId16"/>
    <p:sldId id="283" r:id="rId17"/>
    <p:sldId id="284" r:id="rId18"/>
    <p:sldId id="285" r:id="rId19"/>
    <p:sldId id="286" r:id="rId20"/>
    <p:sldId id="288" r:id="rId21"/>
    <p:sldId id="289" r:id="rId22"/>
    <p:sldId id="290" r:id="rId23"/>
    <p:sldId id="292" r:id="rId24"/>
    <p:sldId id="293" r:id="rId25"/>
    <p:sldId id="294" r:id="rId26"/>
    <p:sldId id="295" r:id="rId27"/>
    <p:sldId id="296" r:id="rId28"/>
    <p:sldId id="297" r:id="rId29"/>
    <p:sldId id="298" r:id="rId30"/>
    <p:sldId id="299" r:id="rId31"/>
    <p:sldId id="300" r:id="rId32"/>
    <p:sldId id="308" r:id="rId33"/>
    <p:sldId id="30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80" r:id="rId93"/>
    <p:sldId id="381" r:id="rId94"/>
    <p:sldId id="382" r:id="rId95"/>
    <p:sldId id="384" r:id="rId96"/>
    <p:sldId id="385" r:id="rId97"/>
    <p:sldId id="386" r:id="rId98"/>
    <p:sldId id="387" r:id="rId99"/>
    <p:sldId id="388" r:id="rId100"/>
    <p:sldId id="389" r:id="rId101"/>
    <p:sldId id="390" r:id="rId102"/>
    <p:sldId id="391" r:id="rId103"/>
    <p:sldId id="392" r:id="rId104"/>
    <p:sldId id="393" r:id="rId105"/>
    <p:sldId id="394" r:id="rId106"/>
    <p:sldId id="395" r:id="rId107"/>
    <p:sldId id="396" r:id="rId108"/>
    <p:sldId id="397" r:id="rId109"/>
    <p:sldId id="398" r:id="rId110"/>
    <p:sldId id="399" r:id="rId111"/>
    <p:sldId id="400" r:id="rId112"/>
    <p:sldId id="401" r:id="rId113"/>
    <p:sldId id="408" r:id="rId114"/>
    <p:sldId id="409" r:id="rId115"/>
    <p:sldId id="258" r:id="rId116"/>
    <p:sldId id="410" r:id="rId117"/>
    <p:sldId id="260" r:id="rId118"/>
    <p:sldId id="261" r:id="rId119"/>
    <p:sldId id="262" r:id="rId120"/>
    <p:sldId id="263" r:id="rId121"/>
    <p:sldId id="264" r:id="rId122"/>
    <p:sldId id="265" r:id="rId123"/>
    <p:sldId id="266" r:id="rId124"/>
    <p:sldId id="267" r:id="rId125"/>
    <p:sldId id="411" r:id="rId126"/>
    <p:sldId id="412" r:id="rId127"/>
    <p:sldId id="413" r:id="rId128"/>
    <p:sldId id="414" r:id="rId129"/>
    <p:sldId id="415" r:id="rId130"/>
    <p:sldId id="416" r:id="rId131"/>
    <p:sldId id="274" r:id="rId132"/>
    <p:sldId id="402" r:id="rId133"/>
    <p:sldId id="403" r:id="rId134"/>
    <p:sldId id="404" r:id="rId135"/>
    <p:sldId id="405" r:id="rId136"/>
    <p:sldId id="406" r:id="rId137"/>
    <p:sldId id="407" r:id="rId138"/>
  </p:sldIdLst>
  <p:sldSz cx="9144000" cy="5143500" type="screen16x9"/>
  <p:notesSz cx="6858000" cy="9144000"/>
  <p:embeddedFontLst>
    <p:embeddedFont>
      <p:font typeface="Calibri" panose="020F0502020204030204" pitchFamily="34" charset="0"/>
      <p:regular r:id="rId141"/>
      <p:bold r:id="rId142"/>
      <p:italic r:id="rId143"/>
      <p:boldItalic r:id="rId144"/>
    </p:embeddedFont>
    <p:embeddedFont>
      <p:font typeface="Consolas" panose="020B0609020204030204" pitchFamily="49" charset="0"/>
      <p:regular r:id="rId145"/>
      <p:bold r:id="rId146"/>
      <p:italic r:id="rId147"/>
      <p:boldItalic r:id="rId148"/>
    </p:embeddedFont>
    <p:embeddedFont>
      <p:font typeface="Roboto" panose="02000000000000000000" pitchFamily="2" charset="0"/>
      <p:regular r:id="rId149"/>
      <p:bold r:id="rId150"/>
      <p:italic r:id="rId151"/>
      <p:boldItalic r:id="rId152"/>
    </p:embeddedFont>
    <p:embeddedFont>
      <p:font typeface="Roboto Light" panose="020F0302020204030204" pitchFamily="34" charset="0"/>
      <p:regular r:id="rId153"/>
      <p:bold r:id="rId154"/>
      <p:italic r:id="rId155"/>
      <p:boldItalic r:id="rId156"/>
    </p:embeddedFont>
    <p:embeddedFont>
      <p:font typeface="Roboto Medium" panose="020F0502020204030204" pitchFamily="34" charset="0"/>
      <p:regular r:id="rId157"/>
      <p:bold r:id="rId158"/>
      <p:italic r:id="rId159"/>
      <p:boldItalic r:id="rId1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3"/>
    <p:restoredTop sz="94694"/>
  </p:normalViewPr>
  <p:slideViewPr>
    <p:cSldViewPr snapToGrid="0">
      <p:cViewPr varScale="1">
        <p:scale>
          <a:sx n="161" d="100"/>
          <a:sy n="161" d="100"/>
        </p:scale>
        <p:origin x="896" y="200"/>
      </p:cViewPr>
      <p:guideLst/>
    </p:cSldViewPr>
  </p:slideViewPr>
  <p:notesTextViewPr>
    <p:cViewPr>
      <p:scale>
        <a:sx n="1" d="1"/>
        <a:sy n="1" d="1"/>
      </p:scale>
      <p:origin x="0" y="0"/>
    </p:cViewPr>
  </p:notesText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19.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font" Target="fonts/font9.fntdata"/><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20.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font" Target="fonts/font10.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handoutMaster" Target="handoutMasters/handoutMaster1.xml"/><Relationship Id="rId145" Type="http://schemas.openxmlformats.org/officeDocument/2006/relationships/font" Target="fonts/font5.fntdata"/><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font" Target="fonts/font11.fntdata"/><Relationship Id="rId156" Type="http://schemas.openxmlformats.org/officeDocument/2006/relationships/font" Target="fonts/font16.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1.fntdata"/><Relationship Id="rId14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17.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2.fntdata"/><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1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3.fntdata"/><Relationship Id="rId148" Type="http://schemas.openxmlformats.org/officeDocument/2006/relationships/font" Target="fonts/font8.fntdata"/><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4.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4.fntdata"/><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54D8720-B816-F8D4-FDF5-FF5B62BC00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5D624103-F78A-23D9-800C-6A63E3E945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0BDDD8-899B-084F-87EB-261C5F781851}" type="datetimeFigureOut">
              <a:rPr kumimoji="1" lang="zh-CN" altLang="en-US" smtClean="0"/>
              <a:t>2023/4/7</a:t>
            </a:fld>
            <a:endParaRPr kumimoji="1" lang="zh-CN" altLang="en-US"/>
          </a:p>
        </p:txBody>
      </p:sp>
      <p:sp>
        <p:nvSpPr>
          <p:cNvPr id="4" name="页脚占位符 3">
            <a:extLst>
              <a:ext uri="{FF2B5EF4-FFF2-40B4-BE49-F238E27FC236}">
                <a16:creationId xmlns:a16="http://schemas.microsoft.com/office/drawing/2014/main" id="{E01059C2-284B-7C69-4631-9BC94CDDF9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089B058-4415-8D26-04FA-B8BE17DD329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5DCCD9-A080-9A4C-A00F-B95853228626}" type="slidenum">
              <a:rPr kumimoji="1" lang="zh-CN" altLang="en-US" smtClean="0"/>
              <a:t>‹#›</a:t>
            </a:fld>
            <a:endParaRPr kumimoji="1" lang="zh-CN" altLang="en-US"/>
          </a:p>
        </p:txBody>
      </p:sp>
    </p:spTree>
    <p:extLst>
      <p:ext uri="{BB962C8B-B14F-4D97-AF65-F5344CB8AC3E}">
        <p14:creationId xmlns:p14="http://schemas.microsoft.com/office/powerpoint/2010/main" val="387862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5aad9eaf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f5aad9eaf1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08ece10b0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08ece10b0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2"/>
        <p:cNvGrpSpPr/>
        <p:nvPr/>
      </p:nvGrpSpPr>
      <p:grpSpPr>
        <a:xfrm>
          <a:off x="0" y="0"/>
          <a:ext cx="0" cy="0"/>
          <a:chOff x="0" y="0"/>
          <a:chExt cx="0" cy="0"/>
        </a:xfrm>
      </p:grpSpPr>
      <p:sp>
        <p:nvSpPr>
          <p:cNvPr id="1483" name="Google Shape;1483;g5240c8ba42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4" name="Google Shape;1484;g5240c8ba42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5240c8ba4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5240c8ba4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5240c8ba42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5240c8ba42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g5240c8ba42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 name="Google Shape;1592;g5240c8ba42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5240c8ba42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5240c8ba42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5240c8ba42_0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5240c8ba42_0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5240c8ba42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5240c8ba42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5240c8ba42_0_1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5240c8ba42_0_1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0"/>
        <p:cNvGrpSpPr/>
        <p:nvPr/>
      </p:nvGrpSpPr>
      <p:grpSpPr>
        <a:xfrm>
          <a:off x="0" y="0"/>
          <a:ext cx="0" cy="0"/>
          <a:chOff x="0" y="0"/>
          <a:chExt cx="0" cy="0"/>
        </a:xfrm>
      </p:grpSpPr>
      <p:sp>
        <p:nvSpPr>
          <p:cNvPr id="1811" name="Google Shape;1811;g5240c8ba42_0_1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2" name="Google Shape;1812;g5240c8ba42_0_1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6"/>
        <p:cNvGrpSpPr/>
        <p:nvPr/>
      </p:nvGrpSpPr>
      <p:grpSpPr>
        <a:xfrm>
          <a:off x="0" y="0"/>
          <a:ext cx="0" cy="0"/>
          <a:chOff x="0" y="0"/>
          <a:chExt cx="0" cy="0"/>
        </a:xfrm>
      </p:grpSpPr>
      <p:sp>
        <p:nvSpPr>
          <p:cNvPr id="1817" name="Google Shape;1817;g5240c8ba42_0_1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8" name="Google Shape;1818;g5240c8ba42_0_1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508ece10b0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508ece10b0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5240c8ba42_0_1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5240c8ba42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g213d1cb6cd3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3" name="Google Shape;1913;g213d1cb6cd3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524ce9c5c7_385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524ce9c5c7_385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63de7561_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63de7561_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4d0f5fdd8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4d0f5fdd8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4d0f5fdd87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4d0f5fdd8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d0f5fdd87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d0f5fdd87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d0f5fdd87_0_1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d0f5fdd87_0_1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d0f5fdd87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d0f5fdd87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d0f5fdd8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d0f5fdd8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4fe50d0bd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4fe50d0bd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d0f5fdd87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d0f5fdd87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d0f5fdd87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d0f5fdd87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d0f5fdd87_0_1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4d0f5fdd87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4d0f5fdd87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4d0f5fdd87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4d0f5fdd87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4d0f5fdd87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4d0f5fdd87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4d0f5fdd87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4d0f5fdd87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4d0f5fdd87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d0f5fdd87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d0f5fdd87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4d0f5fdd87_0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4d0f5fdd87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4d0f5fdd87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4d0f5fdd87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508ece10b0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508ece10b0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4d0f5fdd87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4d0f5fdd87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4d0f5fdd87_0_1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4d0f5fdd87_0_1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213d1cb6cd3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213d1cb6cd3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5240c8ba42_0_1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5240c8ba42_0_1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g5240c8ba42_0_1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2" name="Google Shape;1952;g5240c8ba42_0_1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213d1cb6cd3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213d1cb6cd3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5240c8ba42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9" name="Google Shape;1969;g5240c8ba42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5240c8ba42_0_1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5" name="Google Shape;1975;g5240c8ba42_0_1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508ece10b0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508ece10b0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Reason we don’t do this: Don’t have all data in advance. Analogy to use: Imagine keeping a map from the day’s date to a list of things that happened on that day. Obviously can’t add randomly.</a:t>
            </a:r>
            <a:endParaRPr dirty="0"/>
          </a:p>
          <a:p>
            <a:pPr marL="0" lvl="0" indent="0" algn="l" rtl="0">
              <a:spcBef>
                <a:spcPts val="0"/>
              </a:spcBef>
              <a:spcAft>
                <a:spcPts val="0"/>
              </a:spcAft>
              <a:buNone/>
            </a:pPr>
            <a:r>
              <a:rPr lang="en" dirty="0"/>
              <a:t>Ross: Storing incoming emails, tree sorted by time received. As a teacher, your inbox never stops being flooded.</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f5aad9eaf1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f5aad9eaf1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08ece10b0_1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08ece10b0_1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adding new leaves doesn’t mean we can’t add new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08ece10b0_1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508ece10b0_1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508ece10b0_1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508ece10b0_1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08ece10b0_1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08ece10b0_1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5aad9eaf1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f5aad9eaf1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508ece10b0_1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508ece10b0_1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508ece10b0_1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508ece10b0_1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508ece10b0_1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508ece10b0_1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08ece10b0_1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08ece10b0_1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2019 note: It’s ~7 minutes with no pausing for student work to get to this point from the title slide for this section. Maybe ~10 with time for them to work.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1f5aad9eaf1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1f5aad9eaf1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508ece10b0_1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508ece10b0_1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o: 30 seconds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508ece10b0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508ece10b0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508ece10b0_1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508ece10b0_1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1f5aad9eaf1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1f5aad9eaf1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508ece10b0_1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508ece10b0_1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this tree look like you’d be impaled by it? Or would you be safe?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08ece10b0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08ece10b0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7"/>
        <p:cNvGrpSpPr/>
        <p:nvPr/>
      </p:nvGrpSpPr>
      <p:grpSpPr>
        <a:xfrm>
          <a:off x="0" y="0"/>
          <a:ext cx="0" cy="0"/>
          <a:chOff x="0" y="0"/>
          <a:chExt cx="0" cy="0"/>
        </a:xfrm>
      </p:grpSpPr>
      <p:sp>
        <p:nvSpPr>
          <p:cNvPr id="1218" name="Google Shape;1218;g508ece10b0_1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9" name="Google Shape;1219;g508ece10b0_1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508ece10b0_1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508ece10b0_1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general M=4 is so hard, why are large M btrees used?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f5aad9eaf1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f5aad9eaf1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508ece10b0_1_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508ece10b0_1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1f5aad9eaf1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 name="Google Shape;1507;g1f5aad9eaf1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508ece10b0_1_1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4" name="Google Shape;1514;g508ece10b0_1_1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508ece10b0_1_1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508ece10b0_1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508ece10b0_1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508ece10b0_1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508ece10b0_1_1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508ece10b0_1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508ece10b0_1_1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508ece10b0_1_1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508ece10b0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508ece10b0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508ece10b0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508ece10b0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508ece10b0_1_1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7" name="Google Shape;1757;g508ece10b0_1_1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3"/>
        <p:cNvGrpSpPr/>
        <p:nvPr/>
      </p:nvGrpSpPr>
      <p:grpSpPr>
        <a:xfrm>
          <a:off x="0" y="0"/>
          <a:ext cx="0" cy="0"/>
          <a:chOff x="0" y="0"/>
          <a:chExt cx="0" cy="0"/>
        </a:xfrm>
      </p:grpSpPr>
      <p:sp>
        <p:nvSpPr>
          <p:cNvPr id="1804" name="Google Shape;1804;g508ece10b0_1_1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5" name="Google Shape;1805;g508ece10b0_1_1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g508ece10b0_1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508ece10b0_1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508ece10b0_1_1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4" name="Google Shape;1874;g508ece10b0_1_1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508ece10b0_1_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508ece10b0_1_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508ece10b0_1_1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508ece10b0_1_1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508ece10b0_1_1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508ece10b0_1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508ece10b0_1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508ece10b0_1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508ece10b0_1_1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508ece10b0_1_1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08ece10b0_1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08ece10b0_1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8"/>
        <p:cNvGrpSpPr/>
        <p:nvPr/>
      </p:nvGrpSpPr>
      <p:grpSpPr>
        <a:xfrm>
          <a:off x="0" y="0"/>
          <a:ext cx="0" cy="0"/>
          <a:chOff x="0" y="0"/>
          <a:chExt cx="0" cy="0"/>
        </a:xfrm>
      </p:grpSpPr>
      <p:sp>
        <p:nvSpPr>
          <p:cNvPr id="2109" name="Google Shape;2109;g508ece10b0_1_1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0" name="Google Shape;2110;g508ece10b0_1_1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
        <p:cNvGrpSpPr/>
        <p:nvPr/>
      </p:nvGrpSpPr>
      <p:grpSpPr>
        <a:xfrm>
          <a:off x="0" y="0"/>
          <a:ext cx="0" cy="0"/>
          <a:chOff x="0" y="0"/>
          <a:chExt cx="0" cy="0"/>
        </a:xfrm>
      </p:grpSpPr>
      <p:sp>
        <p:nvSpPr>
          <p:cNvPr id="2144" name="Google Shape;2144;g508ece10b0_1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508ece10b0_1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508ece10b0_1_19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7" name="Google Shape;2167;g508ece10b0_1_1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5"/>
        <p:cNvGrpSpPr/>
        <p:nvPr/>
      </p:nvGrpSpPr>
      <p:grpSpPr>
        <a:xfrm>
          <a:off x="0" y="0"/>
          <a:ext cx="0" cy="0"/>
          <a:chOff x="0" y="0"/>
          <a:chExt cx="0" cy="0"/>
        </a:xfrm>
      </p:grpSpPr>
      <p:sp>
        <p:nvSpPr>
          <p:cNvPr id="2236" name="Google Shape;2236;g508ece10b0_1_2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7" name="Google Shape;2237;g508ece10b0_1_2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508ece10b0_1_2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508ece10b0_1_2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13d1cb6cd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13d1cb6cd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13d1cb6cd3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13d1cb6cd3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694c9844_0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694c9844_0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3d1cb6cd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3d1cb6cd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240c8ba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240c8ba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123, 132, 213, 231, 312, 321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09a066c5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09a066c5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24ce9c5c7_38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24ce9c5c7_38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alternate way of achieving balance.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13d1cb6cd3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13d1cb6cd3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alternate way of achieving balance.</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13d1cb6cd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13d1cb6cd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alternate way of achieving balance.</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13d1cb6cd3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13d1cb6cd3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alternate way of achieving balance.</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13d1cb6cd3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13d1cb6cd3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alternate way of achieving balance.</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13d1cb6cd3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13d1cb6cd3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alternate way of achieving balance.</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13d1cb6cd3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13d1cb6cd3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alternate way of achieving balance.</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240c8ba42_0_1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240c8ba42_0_1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alternate way of achieving balance.</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240c8ba42_0_2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240c8ba42_0_2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524ce9c5c7_47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524ce9c5c7_47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f5aad9eaf1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f5aad9eaf1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5240c8ba42_0_2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5240c8ba42_0_2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13d1cb6cd3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13d1cb6cd3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5240c8ba4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5240c8ba4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123, 132, 213, 231, 312, 321</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5240c8ba42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240c8ba42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123, 132, 213, 231, 312, 321</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5240c8ba42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5240c8ba42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7582c86fb_01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7582c86fb_01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5240c8ba42_0_1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5240c8ba42_0_1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213d1cb6cd3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13d1cb6cd3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13d7fc2bb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313d7fc2bb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13d7fc2bb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313d7fc2bb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4fe50d0bd7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4fe50d0bd7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313d7fc2bb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313d7fc2bb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313ffec0ba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313ffec0ba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5240c8ba42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5240c8ba42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213d1cb6cd3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213d1cb6cd3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1b36faa60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1b36faa60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b36faa60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b36faa60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5240c8ba42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5240c8ba4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524ce9c5c7_47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524ce9c5c7_47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524ce9c5c7_68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524ce9c5c7_68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524ce9c5c7_47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524ce9c5c7_47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4fe50d0bd7_3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4fe50d0bd7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524ce9c5c7_47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524ce9c5c7_47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160acb5382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160acb5382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524ce9c5c7_385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524ce9c5c7_385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524ce9c5c7_385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3" name="Google Shape;1313;g524ce9c5c7_385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5240c8ba42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5240c8ba42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524ce9c5c7_385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524ce9c5c7_385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213d1cb6cd3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213d1cb6cd3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5240c8ba42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5240c8ba4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7582c86fb_0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7582c86fb_0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7582c86fb_0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7582c86fb_0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2" name="Google Shape;12;p2"/>
          <p:cNvSpPr txBox="1">
            <a:spLocks noGrp="1"/>
          </p:cNvSpPr>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1"/>
          <p:cNvSpPr txBox="1">
            <a:spLocks noGrp="1"/>
          </p:cNvSpPr>
          <p:nvPr>
            <p:ph type="body" idx="1"/>
          </p:nvPr>
        </p:nvSpPr>
        <p:spPr>
          <a:xfrm>
            <a:off x="481238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a:buChar char="•"/>
              <a:defRPr>
                <a:latin typeface="Roboto Light"/>
                <a:ea typeface="Roboto Light"/>
                <a:cs typeface="Roboto Light"/>
                <a:sym typeface="Roboto Light"/>
              </a:defRPr>
            </a:lvl1pPr>
            <a:lvl2pPr marL="914400" lvl="1" indent="-342900" rtl="0">
              <a:spcBef>
                <a:spcPts val="600"/>
              </a:spcBef>
              <a:spcAft>
                <a:spcPts val="0"/>
              </a:spcAft>
              <a:buSzPts val="1800"/>
              <a:buFont typeface="Roboto Light"/>
              <a:buChar char="•"/>
              <a:defRPr>
                <a:latin typeface="Roboto Light"/>
                <a:ea typeface="Roboto Light"/>
                <a:cs typeface="Roboto Light"/>
                <a:sym typeface="Roboto Light"/>
              </a:defRPr>
            </a:lvl2pPr>
            <a:lvl3pPr marL="1371600" lvl="2" indent="-342900" rtl="0">
              <a:spcBef>
                <a:spcPts val="600"/>
              </a:spcBef>
              <a:spcAft>
                <a:spcPts val="0"/>
              </a:spcAft>
              <a:buSzPts val="1800"/>
              <a:buFont typeface="Roboto Light"/>
              <a:buChar char="•"/>
              <a:defRPr>
                <a:latin typeface="Roboto Light"/>
                <a:ea typeface="Roboto Light"/>
                <a:cs typeface="Roboto Light"/>
                <a:sym typeface="Roboto Light"/>
              </a:defRPr>
            </a:lvl3pPr>
            <a:lvl4pPr marL="1828800" lvl="3" indent="-342900" rtl="0">
              <a:spcBef>
                <a:spcPts val="600"/>
              </a:spcBef>
              <a:spcAft>
                <a:spcPts val="0"/>
              </a:spcAft>
              <a:buSzPts val="1800"/>
              <a:buFont typeface="Roboto Light"/>
              <a:buChar char="•"/>
              <a:defRPr>
                <a:latin typeface="Roboto Light"/>
                <a:ea typeface="Roboto Light"/>
                <a:cs typeface="Roboto Light"/>
                <a:sym typeface="Roboto Light"/>
              </a:defRPr>
            </a:lvl4pPr>
            <a:lvl5pPr marL="2286000" lvl="4" indent="-342900" rtl="0">
              <a:spcBef>
                <a:spcPts val="600"/>
              </a:spcBef>
              <a:spcAft>
                <a:spcPts val="0"/>
              </a:spcAft>
              <a:buSzPts val="1800"/>
              <a:buFont typeface="Roboto Light"/>
              <a:buChar char="•"/>
              <a:defRPr>
                <a:latin typeface="Roboto Light"/>
                <a:ea typeface="Roboto Light"/>
                <a:cs typeface="Roboto Light"/>
                <a:sym typeface="Roboto Light"/>
              </a:defRPr>
            </a:lvl5pPr>
            <a:lvl6pPr marL="2743200" lvl="5" indent="-342900" rtl="0">
              <a:spcBef>
                <a:spcPts val="600"/>
              </a:spcBef>
              <a:spcAft>
                <a:spcPts val="0"/>
              </a:spcAft>
              <a:buSzPts val="1800"/>
              <a:buFont typeface="Roboto Light"/>
              <a:buChar char="•"/>
              <a:defRPr>
                <a:latin typeface="Roboto Light"/>
                <a:ea typeface="Roboto Light"/>
                <a:cs typeface="Roboto Light"/>
                <a:sym typeface="Roboto Light"/>
              </a:defRPr>
            </a:lvl6pPr>
            <a:lvl7pPr marL="3200400" lvl="6" indent="-342900" rtl="0">
              <a:spcBef>
                <a:spcPts val="600"/>
              </a:spcBef>
              <a:spcAft>
                <a:spcPts val="0"/>
              </a:spcAft>
              <a:buSzPts val="1800"/>
              <a:buFont typeface="Roboto Light"/>
              <a:buChar char="•"/>
              <a:defRPr>
                <a:latin typeface="Roboto Light"/>
                <a:ea typeface="Roboto Light"/>
                <a:cs typeface="Roboto Light"/>
                <a:sym typeface="Roboto Light"/>
              </a:defRPr>
            </a:lvl7pPr>
            <a:lvl8pPr marL="3657600" lvl="7" indent="-342900" rtl="0">
              <a:spcBef>
                <a:spcPts val="600"/>
              </a:spcBef>
              <a:spcAft>
                <a:spcPts val="0"/>
              </a:spcAft>
              <a:buSzPts val="1800"/>
              <a:buFont typeface="Roboto Light"/>
              <a:buChar char="•"/>
              <a:defRPr>
                <a:latin typeface="Roboto Light"/>
                <a:ea typeface="Roboto Light"/>
                <a:cs typeface="Roboto Light"/>
                <a:sym typeface="Roboto Light"/>
              </a:defRPr>
            </a:lvl8pPr>
            <a:lvl9pPr marL="4114800" lvl="8" indent="-342900" rtl="0">
              <a:spcBef>
                <a:spcPts val="600"/>
              </a:spcBef>
              <a:spcAft>
                <a:spcPts val="0"/>
              </a:spcAft>
              <a:buSzPts val="1800"/>
              <a:buFont typeface="Roboto Light"/>
              <a:buChar char="•"/>
              <a:defRPr>
                <a:latin typeface="Roboto Light"/>
                <a:ea typeface="Roboto Light"/>
                <a:cs typeface="Roboto Light"/>
                <a:sym typeface="Roboto Light"/>
              </a:defRPr>
            </a:lvl9pPr>
          </a:lstStyle>
          <a:p>
            <a:endParaRPr/>
          </a:p>
        </p:txBody>
      </p:sp>
      <p:sp>
        <p:nvSpPr>
          <p:cNvPr id="78" name="Google Shape;7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
        <p:nvSpPr>
          <p:cNvPr id="80" name="Google Shape;80;p11"/>
          <p:cNvSpPr txBox="1">
            <a:spLocks noGrp="1"/>
          </p:cNvSpPr>
          <p:nvPr>
            <p:ph type="body" idx="2"/>
          </p:nvPr>
        </p:nvSpPr>
        <p:spPr>
          <a:xfrm>
            <a:off x="9543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a:buChar char="•"/>
              <a:defRPr>
                <a:latin typeface="Roboto Light"/>
                <a:ea typeface="Roboto Light"/>
                <a:cs typeface="Roboto Light"/>
                <a:sym typeface="Roboto Light"/>
              </a:defRPr>
            </a:lvl1pPr>
            <a:lvl2pPr marL="914400" lvl="1" indent="-342900" rtl="0">
              <a:spcBef>
                <a:spcPts val="600"/>
              </a:spcBef>
              <a:spcAft>
                <a:spcPts val="0"/>
              </a:spcAft>
              <a:buSzPts val="1800"/>
              <a:buFont typeface="Roboto Light"/>
              <a:buChar char="•"/>
              <a:defRPr>
                <a:latin typeface="Roboto Light"/>
                <a:ea typeface="Roboto Light"/>
                <a:cs typeface="Roboto Light"/>
                <a:sym typeface="Roboto Light"/>
              </a:defRPr>
            </a:lvl2pPr>
            <a:lvl3pPr marL="1371600" lvl="2" indent="-342900" rtl="0">
              <a:spcBef>
                <a:spcPts val="600"/>
              </a:spcBef>
              <a:spcAft>
                <a:spcPts val="0"/>
              </a:spcAft>
              <a:buSzPts val="1800"/>
              <a:buFont typeface="Roboto Light"/>
              <a:buChar char="•"/>
              <a:defRPr>
                <a:latin typeface="Roboto Light"/>
                <a:ea typeface="Roboto Light"/>
                <a:cs typeface="Roboto Light"/>
                <a:sym typeface="Roboto Light"/>
              </a:defRPr>
            </a:lvl3pPr>
            <a:lvl4pPr marL="1828800" lvl="3" indent="-342900" rtl="0">
              <a:spcBef>
                <a:spcPts val="600"/>
              </a:spcBef>
              <a:spcAft>
                <a:spcPts val="0"/>
              </a:spcAft>
              <a:buSzPts val="1800"/>
              <a:buFont typeface="Roboto Light"/>
              <a:buChar char="•"/>
              <a:defRPr>
                <a:latin typeface="Roboto Light"/>
                <a:ea typeface="Roboto Light"/>
                <a:cs typeface="Roboto Light"/>
                <a:sym typeface="Roboto Light"/>
              </a:defRPr>
            </a:lvl4pPr>
            <a:lvl5pPr marL="2286000" lvl="4" indent="-342900" rtl="0">
              <a:spcBef>
                <a:spcPts val="600"/>
              </a:spcBef>
              <a:spcAft>
                <a:spcPts val="0"/>
              </a:spcAft>
              <a:buSzPts val="1800"/>
              <a:buFont typeface="Roboto Light"/>
              <a:buChar char="•"/>
              <a:defRPr>
                <a:latin typeface="Roboto Light"/>
                <a:ea typeface="Roboto Light"/>
                <a:cs typeface="Roboto Light"/>
                <a:sym typeface="Roboto Light"/>
              </a:defRPr>
            </a:lvl5pPr>
            <a:lvl6pPr marL="2743200" lvl="5" indent="-342900" rtl="0">
              <a:spcBef>
                <a:spcPts val="600"/>
              </a:spcBef>
              <a:spcAft>
                <a:spcPts val="0"/>
              </a:spcAft>
              <a:buSzPts val="1800"/>
              <a:buFont typeface="Roboto Light"/>
              <a:buChar char="•"/>
              <a:defRPr>
                <a:latin typeface="Roboto Light"/>
                <a:ea typeface="Roboto Light"/>
                <a:cs typeface="Roboto Light"/>
                <a:sym typeface="Roboto Light"/>
              </a:defRPr>
            </a:lvl6pPr>
            <a:lvl7pPr marL="3200400" lvl="6" indent="-342900" rtl="0">
              <a:spcBef>
                <a:spcPts val="600"/>
              </a:spcBef>
              <a:spcAft>
                <a:spcPts val="0"/>
              </a:spcAft>
              <a:buSzPts val="1800"/>
              <a:buFont typeface="Roboto Light"/>
              <a:buChar char="•"/>
              <a:defRPr>
                <a:latin typeface="Roboto Light"/>
                <a:ea typeface="Roboto Light"/>
                <a:cs typeface="Roboto Light"/>
                <a:sym typeface="Roboto Light"/>
              </a:defRPr>
            </a:lvl7pPr>
            <a:lvl8pPr marL="3657600" lvl="7" indent="-342900" rtl="0">
              <a:spcBef>
                <a:spcPts val="600"/>
              </a:spcBef>
              <a:spcAft>
                <a:spcPts val="0"/>
              </a:spcAft>
              <a:buSzPts val="1800"/>
              <a:buFont typeface="Roboto Light"/>
              <a:buChar char="•"/>
              <a:defRPr>
                <a:latin typeface="Roboto Light"/>
                <a:ea typeface="Roboto Light"/>
                <a:cs typeface="Roboto Light"/>
                <a:sym typeface="Roboto Light"/>
              </a:defRPr>
            </a:lvl8pPr>
            <a:lvl9pPr marL="4114800" lvl="8" indent="-342900" rtl="0">
              <a:spcBef>
                <a:spcPts val="600"/>
              </a:spcBef>
              <a:spcAft>
                <a:spcPts val="0"/>
              </a:spcAft>
              <a:buSzPts val="1800"/>
              <a:buFont typeface="Roboto Light"/>
              <a:buChar char="•"/>
              <a:defRPr>
                <a:latin typeface="Roboto Light"/>
                <a:ea typeface="Roboto Light"/>
                <a:cs typeface="Roboto Light"/>
                <a:sym typeface="Roboto Ligh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7" name="Google Shape;8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TITLE_AND_DESCRIPTION_3">
  <p:cSld name="SECTION_TITLE_AND_DESCRIPTION_3">
    <p:spTree>
      <p:nvGrpSpPr>
        <p:cNvPr id="1"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1" name="Google Shape;91;p1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a:endParaRPr/>
          </a:p>
        </p:txBody>
      </p:sp>
      <p:sp>
        <p:nvSpPr>
          <p:cNvPr id="92" name="Google Shape;9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3" name="Google Shape;93;p14"/>
          <p:cNvSpPr txBox="1">
            <a:spLocks noGrp="1"/>
          </p:cNvSpPr>
          <p:nvPr>
            <p:ph type="body" idx="2"/>
          </p:nvPr>
        </p:nvSpPr>
        <p:spPr>
          <a:xfrm>
            <a:off x="4812381" y="402206"/>
            <a:ext cx="39999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a:buChar char="•"/>
              <a:defRPr>
                <a:latin typeface="Roboto Light"/>
                <a:ea typeface="Roboto Light"/>
                <a:cs typeface="Roboto Light"/>
                <a:sym typeface="Roboto Light"/>
              </a:defRPr>
            </a:lvl1pPr>
            <a:lvl2pPr marL="914400" lvl="1" indent="-342900" rtl="0">
              <a:spcBef>
                <a:spcPts val="600"/>
              </a:spcBef>
              <a:spcAft>
                <a:spcPts val="0"/>
              </a:spcAft>
              <a:buSzPts val="1800"/>
              <a:buFont typeface="Roboto Light"/>
              <a:buChar char="•"/>
              <a:defRPr>
                <a:latin typeface="Roboto Light"/>
                <a:ea typeface="Roboto Light"/>
                <a:cs typeface="Roboto Light"/>
                <a:sym typeface="Roboto Light"/>
              </a:defRPr>
            </a:lvl2pPr>
            <a:lvl3pPr marL="1371600" lvl="2" indent="-342900" rtl="0">
              <a:spcBef>
                <a:spcPts val="600"/>
              </a:spcBef>
              <a:spcAft>
                <a:spcPts val="0"/>
              </a:spcAft>
              <a:buSzPts val="1800"/>
              <a:buFont typeface="Roboto Light"/>
              <a:buChar char="•"/>
              <a:defRPr>
                <a:latin typeface="Roboto Light"/>
                <a:ea typeface="Roboto Light"/>
                <a:cs typeface="Roboto Light"/>
                <a:sym typeface="Roboto Light"/>
              </a:defRPr>
            </a:lvl3pPr>
            <a:lvl4pPr marL="1828800" lvl="3" indent="-342900" rtl="0">
              <a:spcBef>
                <a:spcPts val="600"/>
              </a:spcBef>
              <a:spcAft>
                <a:spcPts val="0"/>
              </a:spcAft>
              <a:buSzPts val="1800"/>
              <a:buFont typeface="Roboto Light"/>
              <a:buChar char="•"/>
              <a:defRPr>
                <a:latin typeface="Roboto Light"/>
                <a:ea typeface="Roboto Light"/>
                <a:cs typeface="Roboto Light"/>
                <a:sym typeface="Roboto Light"/>
              </a:defRPr>
            </a:lvl4pPr>
            <a:lvl5pPr marL="2286000" lvl="4" indent="-342900" rtl="0">
              <a:spcBef>
                <a:spcPts val="600"/>
              </a:spcBef>
              <a:spcAft>
                <a:spcPts val="0"/>
              </a:spcAft>
              <a:buSzPts val="1800"/>
              <a:buFont typeface="Roboto Light"/>
              <a:buChar char="•"/>
              <a:defRPr>
                <a:latin typeface="Roboto Light"/>
                <a:ea typeface="Roboto Light"/>
                <a:cs typeface="Roboto Light"/>
                <a:sym typeface="Roboto Light"/>
              </a:defRPr>
            </a:lvl5pPr>
            <a:lvl6pPr marL="2743200" lvl="5" indent="-342900" rtl="0">
              <a:spcBef>
                <a:spcPts val="600"/>
              </a:spcBef>
              <a:spcAft>
                <a:spcPts val="0"/>
              </a:spcAft>
              <a:buSzPts val="1800"/>
              <a:buFont typeface="Roboto Light"/>
              <a:buChar char="•"/>
              <a:defRPr>
                <a:latin typeface="Roboto Light"/>
                <a:ea typeface="Roboto Light"/>
                <a:cs typeface="Roboto Light"/>
                <a:sym typeface="Roboto Light"/>
              </a:defRPr>
            </a:lvl6pPr>
            <a:lvl7pPr marL="3200400" lvl="6" indent="-342900" rtl="0">
              <a:spcBef>
                <a:spcPts val="600"/>
              </a:spcBef>
              <a:spcAft>
                <a:spcPts val="0"/>
              </a:spcAft>
              <a:buSzPts val="1800"/>
              <a:buFont typeface="Roboto Light"/>
              <a:buChar char="•"/>
              <a:defRPr>
                <a:latin typeface="Roboto Light"/>
                <a:ea typeface="Roboto Light"/>
                <a:cs typeface="Roboto Light"/>
                <a:sym typeface="Roboto Light"/>
              </a:defRPr>
            </a:lvl7pPr>
            <a:lvl8pPr marL="3657600" lvl="7" indent="-342900" rtl="0">
              <a:spcBef>
                <a:spcPts val="600"/>
              </a:spcBef>
              <a:spcAft>
                <a:spcPts val="0"/>
              </a:spcAft>
              <a:buSzPts val="1800"/>
              <a:buFont typeface="Roboto Light"/>
              <a:buChar char="•"/>
              <a:defRPr>
                <a:latin typeface="Roboto Light"/>
                <a:ea typeface="Roboto Light"/>
                <a:cs typeface="Roboto Light"/>
                <a:sym typeface="Roboto Light"/>
              </a:defRPr>
            </a:lvl8pPr>
            <a:lvl9pPr marL="4114800" lvl="8" indent="-342900" rtl="0">
              <a:spcBef>
                <a:spcPts val="600"/>
              </a:spcBef>
              <a:spcAft>
                <a:spcPts val="0"/>
              </a:spcAft>
              <a:buSzPts val="1800"/>
              <a:buFont typeface="Roboto Light"/>
              <a:buChar char="•"/>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15"/>
          <p:cNvSpPr txBox="1">
            <a:spLocks noGrp="1"/>
          </p:cNvSpPr>
          <p:nvPr>
            <p:ph type="title"/>
          </p:nvPr>
        </p:nvSpPr>
        <p:spPr>
          <a:xfrm>
            <a:off x="95425" y="4382350"/>
            <a:ext cx="8425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cxnSp>
        <p:nvCxnSpPr>
          <p:cNvPr id="97" name="Google Shape;97;p15"/>
          <p:cNvCxnSpPr/>
          <p:nvPr/>
        </p:nvCxnSpPr>
        <p:spPr>
          <a:xfrm>
            <a:off x="168250" y="4288400"/>
            <a:ext cx="87570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dk1"/>
        </a:solidFill>
        <a:effectLst/>
      </p:bgPr>
    </p:bg>
    <p:spTree>
      <p:nvGrpSpPr>
        <p:cNvPr id="1" name="Shape 100"/>
        <p:cNvGrpSpPr/>
        <p:nvPr/>
      </p:nvGrpSpPr>
      <p:grpSpPr>
        <a:xfrm>
          <a:off x="0" y="0"/>
          <a:ext cx="0" cy="0"/>
          <a:chOff x="0" y="0"/>
          <a:chExt cx="0" cy="0"/>
        </a:xfrm>
      </p:grpSpPr>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erlude">
  <p:cSld name="SECTION_TITLE_AND_DESCRIPTION_1_3">
    <p:spTree>
      <p:nvGrpSpPr>
        <p:cNvPr id="1"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18"/>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SzPts val="1800"/>
              <a:buFont typeface="Roboto Light"/>
              <a:buChar char="•"/>
              <a:defRPr>
                <a:latin typeface="Roboto Light"/>
                <a:ea typeface="Roboto Light"/>
                <a:cs typeface="Roboto Light"/>
                <a:sym typeface="Roboto Light"/>
              </a:defRPr>
            </a:lvl1pPr>
            <a:lvl2pPr marL="914400" lvl="1" indent="-342900" rtl="0">
              <a:spcBef>
                <a:spcPts val="600"/>
              </a:spcBef>
              <a:spcAft>
                <a:spcPts val="0"/>
              </a:spcAft>
              <a:buSzPts val="1800"/>
              <a:buFont typeface="Roboto Light"/>
              <a:buChar char="•"/>
              <a:defRPr>
                <a:latin typeface="Roboto Light"/>
                <a:ea typeface="Roboto Light"/>
                <a:cs typeface="Roboto Light"/>
                <a:sym typeface="Roboto Light"/>
              </a:defRPr>
            </a:lvl2pPr>
            <a:lvl3pPr marL="1371600" lvl="2" indent="-342900" rtl="0">
              <a:spcBef>
                <a:spcPts val="600"/>
              </a:spcBef>
              <a:spcAft>
                <a:spcPts val="0"/>
              </a:spcAft>
              <a:buSzPts val="1800"/>
              <a:buFont typeface="Roboto Light"/>
              <a:buChar char="•"/>
              <a:defRPr>
                <a:latin typeface="Roboto Light"/>
                <a:ea typeface="Roboto Light"/>
                <a:cs typeface="Roboto Light"/>
                <a:sym typeface="Roboto Light"/>
              </a:defRPr>
            </a:lvl3pPr>
            <a:lvl4pPr marL="1828800" lvl="3" indent="-342900" rtl="0">
              <a:spcBef>
                <a:spcPts val="600"/>
              </a:spcBef>
              <a:spcAft>
                <a:spcPts val="0"/>
              </a:spcAft>
              <a:buSzPts val="1800"/>
              <a:buFont typeface="Roboto Light"/>
              <a:buChar char="•"/>
              <a:defRPr>
                <a:latin typeface="Roboto Light"/>
                <a:ea typeface="Roboto Light"/>
                <a:cs typeface="Roboto Light"/>
                <a:sym typeface="Roboto Light"/>
              </a:defRPr>
            </a:lvl4pPr>
            <a:lvl5pPr marL="2286000" lvl="4" indent="-342900" rtl="0">
              <a:spcBef>
                <a:spcPts val="600"/>
              </a:spcBef>
              <a:spcAft>
                <a:spcPts val="0"/>
              </a:spcAft>
              <a:buSzPts val="1800"/>
              <a:buFont typeface="Roboto Light"/>
              <a:buChar char="•"/>
              <a:defRPr>
                <a:latin typeface="Roboto Light"/>
                <a:ea typeface="Roboto Light"/>
                <a:cs typeface="Roboto Light"/>
                <a:sym typeface="Roboto Light"/>
              </a:defRPr>
            </a:lvl5pPr>
            <a:lvl6pPr marL="2743200" lvl="5" indent="-342900" rtl="0">
              <a:spcBef>
                <a:spcPts val="600"/>
              </a:spcBef>
              <a:spcAft>
                <a:spcPts val="0"/>
              </a:spcAft>
              <a:buSzPts val="1800"/>
              <a:buFont typeface="Roboto Light"/>
              <a:buChar char="•"/>
              <a:defRPr>
                <a:latin typeface="Roboto Light"/>
                <a:ea typeface="Roboto Light"/>
                <a:cs typeface="Roboto Light"/>
                <a:sym typeface="Roboto Light"/>
              </a:defRPr>
            </a:lvl6pPr>
            <a:lvl7pPr marL="3200400" lvl="6" indent="-342900" rtl="0">
              <a:spcBef>
                <a:spcPts val="600"/>
              </a:spcBef>
              <a:spcAft>
                <a:spcPts val="0"/>
              </a:spcAft>
              <a:buSzPts val="1800"/>
              <a:buFont typeface="Roboto Light"/>
              <a:buChar char="•"/>
              <a:defRPr>
                <a:latin typeface="Roboto Light"/>
                <a:ea typeface="Roboto Light"/>
                <a:cs typeface="Roboto Light"/>
                <a:sym typeface="Roboto Light"/>
              </a:defRPr>
            </a:lvl7pPr>
            <a:lvl8pPr marL="3657600" lvl="7" indent="-342900" rtl="0">
              <a:spcBef>
                <a:spcPts val="600"/>
              </a:spcBef>
              <a:spcAft>
                <a:spcPts val="0"/>
              </a:spcAft>
              <a:buSzPts val="1800"/>
              <a:buFont typeface="Roboto Light"/>
              <a:buChar char="•"/>
              <a:defRPr>
                <a:latin typeface="Roboto Light"/>
                <a:ea typeface="Roboto Light"/>
                <a:cs typeface="Roboto Light"/>
                <a:sym typeface="Roboto Light"/>
              </a:defRPr>
            </a:lvl8pPr>
            <a:lvl9pPr marL="4114800" lvl="8" indent="-342900" rtl="0">
              <a:spcBef>
                <a:spcPts val="600"/>
              </a:spcBef>
              <a:spcAft>
                <a:spcPts val="0"/>
              </a:spcAft>
              <a:buSzPts val="1800"/>
              <a:buFont typeface="Roboto Light"/>
              <a:buChar char="•"/>
              <a:defRPr>
                <a:latin typeface="Roboto Light"/>
                <a:ea typeface="Roboto Light"/>
                <a:cs typeface="Roboto Light"/>
                <a:sym typeface="Roboto Light"/>
              </a:defRPr>
            </a:lvl9pPr>
          </a:lstStyle>
          <a:p>
            <a:endParaRPr/>
          </a:p>
        </p:txBody>
      </p:sp>
      <p:sp>
        <p:nvSpPr>
          <p:cNvPr id="107" name="Google Shape;107;p18"/>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cxnSp>
        <p:nvCxnSpPr>
          <p:cNvPr id="108" name="Google Shape;108;p18"/>
          <p:cNvCxnSpPr/>
          <p:nvPr/>
        </p:nvCxnSpPr>
        <p:spPr>
          <a:xfrm>
            <a:off x="266975" y="4049175"/>
            <a:ext cx="4038000" cy="0"/>
          </a:xfrm>
          <a:prstGeom prst="straightConnector1">
            <a:avLst/>
          </a:prstGeom>
          <a:noFill/>
          <a:ln w="19050" cap="flat" cmpd="sng">
            <a:solidFill>
              <a:srgbClr val="BF9000"/>
            </a:solidFill>
            <a:prstDash val="solid"/>
            <a:round/>
            <a:headEnd type="none" w="med" len="med"/>
            <a:tailEnd type="none" w="med" len="med"/>
          </a:ln>
        </p:spPr>
      </p:cxnSp>
      <p:sp>
        <p:nvSpPr>
          <p:cNvPr id="109" name="Google Shape;109;p18"/>
          <p:cNvSpPr txBox="1">
            <a:spLocks noGrp="1"/>
          </p:cNvSpPr>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_1">
    <p:spTree>
      <p:nvGrpSpPr>
        <p:cNvPr id="1"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3" name="Google Shape;113;p1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a:endParaRPr/>
          </a:p>
        </p:txBody>
      </p:sp>
      <p:sp>
        <p:nvSpPr>
          <p:cNvPr id="114" name="Google Shape;114;p1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a:endParaRPr/>
          </a:p>
        </p:txBody>
      </p:sp>
      <p:sp>
        <p:nvSpPr>
          <p:cNvPr id="115" name="Google Shape;11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_1">
    <p:spTree>
      <p:nvGrpSpPr>
        <p:cNvPr id="1"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9" name="Google Shape;119;p20"/>
          <p:cNvSpPr txBox="1">
            <a:spLocks noGrp="1"/>
          </p:cNvSpPr>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a:endParaRPr/>
          </a:p>
        </p:txBody>
      </p:sp>
      <p:sp>
        <p:nvSpPr>
          <p:cNvPr id="120" name="Google Shape;120;p20"/>
          <p:cNvSpPr txBox="1">
            <a:spLocks noGrp="1"/>
          </p:cNvSpPr>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a:endParaRPr/>
          </a:p>
        </p:txBody>
      </p:sp>
      <p:sp>
        <p:nvSpPr>
          <p:cNvPr id="121" name="Google Shape;121;p20"/>
          <p:cNvSpPr txBox="1">
            <a:spLocks noGrp="1"/>
          </p:cNvSpPr>
          <p:nvPr>
            <p:ph type="title"/>
          </p:nvPr>
        </p:nvSpPr>
        <p:spPr>
          <a:xfrm>
            <a:off x="48829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algn="ctr"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algn="ctr"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algn="ctr"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algn="ctr"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algn="ctr"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algn="ctr"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algn="ctr"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algn="ctr"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de left, Heading">
  <p:cSld name="SECTION_TITLE_AND_DESCRIPTION_1_1_1_1">
    <p:spTree>
      <p:nvGrpSpPr>
        <p:cNvPr id="1"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21"/>
          <p:cNvSpPr txBox="1">
            <a:spLocks noGrp="1"/>
          </p:cNvSpPr>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a:endParaRPr/>
          </a:p>
        </p:txBody>
      </p:sp>
      <p:sp>
        <p:nvSpPr>
          <p:cNvPr id="127" name="Google Shape;127;p21"/>
          <p:cNvSpPr txBox="1">
            <a:spLocks noGrp="1"/>
          </p:cNvSpPr>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a:endParaRPr/>
          </a:p>
        </p:txBody>
      </p:sp>
      <p:sp>
        <p:nvSpPr>
          <p:cNvPr id="128" name="Google Shape;128;p21"/>
          <p:cNvSpPr txBox="1">
            <a:spLocks noGrp="1"/>
          </p:cNvSpPr>
          <p:nvPr>
            <p:ph type="subTitle" idx="3"/>
          </p:nvPr>
        </p:nvSpPr>
        <p:spPr>
          <a:xfrm>
            <a:off x="225450" y="3943400"/>
            <a:ext cx="4045200" cy="4650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a:endParaRPr/>
          </a:p>
        </p:txBody>
      </p:sp>
      <p:sp>
        <p:nvSpPr>
          <p:cNvPr id="129" name="Google Shape;129;p21"/>
          <p:cNvSpPr txBox="1">
            <a:spLocks noGrp="1"/>
          </p:cNvSpPr>
          <p:nvPr>
            <p:ph type="title"/>
          </p:nvPr>
        </p:nvSpPr>
        <p:spPr>
          <a:xfrm>
            <a:off x="208450" y="3418425"/>
            <a:ext cx="3950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3" name="Google Shape;13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_2">
    <p:spTree>
      <p:nvGrpSpPr>
        <p:cNvPr id="1"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7" name="Google Shape;137;p23"/>
          <p:cNvSpPr txBox="1">
            <a:spLocks noGrp="1"/>
          </p:cNvSpPr>
          <p:nvPr>
            <p:ph type="body" idx="1"/>
          </p:nvPr>
        </p:nvSpPr>
        <p:spPr>
          <a:xfrm>
            <a:off x="311700" y="1152150"/>
            <a:ext cx="3950100" cy="34200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a:endParaRPr/>
          </a:p>
        </p:txBody>
      </p:sp>
      <p:sp>
        <p:nvSpPr>
          <p:cNvPr id="138" name="Google Shape;138;p23"/>
          <p:cNvSpPr txBox="1">
            <a:spLocks noGrp="1"/>
          </p:cNvSpPr>
          <p:nvPr>
            <p:ph type="body" idx="2"/>
          </p:nvPr>
        </p:nvSpPr>
        <p:spPr>
          <a:xfrm>
            <a:off x="4882900" y="448050"/>
            <a:ext cx="3950100" cy="41241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a:endParaRPr/>
          </a:p>
        </p:txBody>
      </p:sp>
      <p:sp>
        <p:nvSpPr>
          <p:cNvPr id="139" name="Google Shape;139;p23"/>
          <p:cNvSpPr txBox="1">
            <a:spLocks noGrp="1"/>
          </p:cNvSpPr>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1_Title and 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66800" y="92501"/>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cxnSp>
        <p:nvCxnSpPr>
          <p:cNvPr id="14" name="Google Shape;14;p3"/>
          <p:cNvCxnSpPr/>
          <p:nvPr/>
        </p:nvCxnSpPr>
        <p:spPr>
          <a:xfrm>
            <a:off x="243000" y="587800"/>
            <a:ext cx="8443800" cy="0"/>
          </a:xfrm>
          <a:prstGeom prst="straightConnector1">
            <a:avLst/>
          </a:prstGeom>
          <a:noFill/>
          <a:ln w="19050" cap="flat" cmpd="sng">
            <a:solidFill>
              <a:srgbClr val="1072BD"/>
            </a:solidFill>
            <a:prstDash val="dot"/>
            <a:round/>
            <a:headEnd type="none" w="med" len="med"/>
            <a:tailEnd type="none" w="med" len="med"/>
          </a:ln>
        </p:spPr>
      </p:cxnSp>
      <p:sp>
        <p:nvSpPr>
          <p:cNvPr id="15" name="Google Shape;15;p3"/>
          <p:cNvSpPr txBox="1"/>
          <p:nvPr/>
        </p:nvSpPr>
        <p:spPr>
          <a:xfrm>
            <a:off x="152400" y="533400"/>
            <a:ext cx="8202300" cy="1269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Rules: </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Right red link → rotate left. </a:t>
            </a: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Two consecutive left links → rotate right.</a:t>
            </a:r>
            <a:endParaRPr sz="2000">
              <a:solidFill>
                <a:schemeClr val="dk1"/>
              </a:solidFill>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Red left and red right → color flip.</a:t>
            </a:r>
            <a:endParaRPr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6960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a:lvl1pPr>
            <a:lvl2pPr marL="914400" lvl="1" indent="-342900" rtl="0">
              <a:spcBef>
                <a:spcPts val="600"/>
              </a:spcBef>
              <a:spcAft>
                <a:spcPts val="0"/>
              </a:spcAft>
              <a:buSzPts val="1800"/>
              <a:buChar char="○"/>
              <a:defRPr/>
            </a:lvl2pPr>
            <a:lvl3pPr marL="1371600" lvl="2" indent="-342900" rtl="0">
              <a:spcBef>
                <a:spcPts val="600"/>
              </a:spcBef>
              <a:spcAft>
                <a:spcPts val="0"/>
              </a:spcAft>
              <a:buSzPts val="1800"/>
              <a:buChar char="■"/>
              <a:defRPr/>
            </a:lvl3pPr>
            <a:lvl4pPr marL="1828800" lvl="3" indent="-342900" rtl="0">
              <a:spcBef>
                <a:spcPts val="600"/>
              </a:spcBef>
              <a:spcAft>
                <a:spcPts val="0"/>
              </a:spcAft>
              <a:buSzPts val="1800"/>
              <a:buChar char="●"/>
              <a:defRPr/>
            </a:lvl4pPr>
            <a:lvl5pPr marL="2286000" lvl="4" indent="-342900" rtl="0">
              <a:spcBef>
                <a:spcPts val="600"/>
              </a:spcBef>
              <a:spcAft>
                <a:spcPts val="0"/>
              </a:spcAft>
              <a:buSzPts val="1800"/>
              <a:buChar char="○"/>
              <a:defRPr/>
            </a:lvl5pPr>
            <a:lvl6pPr marL="2743200" lvl="5" indent="-342900" rtl="0">
              <a:spcBef>
                <a:spcPts val="600"/>
              </a:spcBef>
              <a:spcAft>
                <a:spcPts val="0"/>
              </a:spcAft>
              <a:buSzPts val="1800"/>
              <a:buChar char="■"/>
              <a:defRPr/>
            </a:lvl6pPr>
            <a:lvl7pPr marL="3200400" lvl="6" indent="-342900" rtl="0">
              <a:spcBef>
                <a:spcPts val="600"/>
              </a:spcBef>
              <a:spcAft>
                <a:spcPts val="0"/>
              </a:spcAft>
              <a:buSzPts val="1800"/>
              <a:buChar char="●"/>
              <a:defRPr/>
            </a:lvl7pPr>
            <a:lvl8pPr marL="3657600" lvl="7" indent="-342900" rtl="0">
              <a:spcBef>
                <a:spcPts val="600"/>
              </a:spcBef>
              <a:spcAft>
                <a:spcPts val="0"/>
              </a:spcAft>
              <a:buSzPts val="1800"/>
              <a:buChar char="○"/>
              <a:defRPr/>
            </a:lvl8pPr>
            <a:lvl9pPr marL="4114800" lvl="8" indent="-342900" rtl="0">
              <a:spcBef>
                <a:spcPts val="600"/>
              </a:spcBef>
              <a:spcAft>
                <a:spcPts val="0"/>
              </a:spcAft>
              <a:buSzPts val="18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oadmap">
  <p:cSld name="SECTION_TITLE_AND_DESCRIPTION_1">
    <p:spTree>
      <p:nvGrpSpPr>
        <p:cNvPr id="1"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5"/>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lvl1pPr marL="457200" lvl="0" indent="-3429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marL="914400" lvl="1" indent="-3429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marL="1371600" lvl="2" indent="-3429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marL="1828800" lvl="3" indent="-3429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marL="2286000" lvl="4" indent="-3429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marL="2743200" lvl="5" indent="-3429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marL="3200400" lvl="6" indent="-3429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marL="3657600" lvl="7" indent="-3429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marL="4114800" lvl="8" indent="-3429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a:endParaRPr/>
          </a:p>
        </p:txBody>
      </p:sp>
      <p:sp>
        <p:nvSpPr>
          <p:cNvPr id="28" name="Google Shape;28;p5"/>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cxnSp>
        <p:nvCxnSpPr>
          <p:cNvPr id="29" name="Google Shape;29;p5"/>
          <p:cNvCxnSpPr/>
          <p:nvPr/>
        </p:nvCxnSpPr>
        <p:spPr>
          <a:xfrm>
            <a:off x="266975" y="4049175"/>
            <a:ext cx="4038000" cy="0"/>
          </a:xfrm>
          <a:prstGeom prst="straightConnector1">
            <a:avLst/>
          </a:prstGeom>
          <a:noFill/>
          <a:ln w="19050" cap="flat" cmpd="sng">
            <a:solidFill>
              <a:srgbClr val="BF9000"/>
            </a:solidFill>
            <a:prstDash val="solid"/>
            <a:round/>
            <a:headEnd type="none" w="med" len="med"/>
            <a:tailEnd type="none" w="med" len="med"/>
          </a:ln>
        </p:spPr>
      </p:cxnSp>
      <p:sp>
        <p:nvSpPr>
          <p:cNvPr id="30" name="Google Shape;30;p5"/>
          <p:cNvSpPr txBox="1">
            <a:spLocks noGrp="1"/>
          </p:cNvSpPr>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mo slide right">
  <p:cSld name="SECTION_TITLE_AND_DESCRIPTION_2">
    <p:spTree>
      <p:nvGrpSpPr>
        <p:cNvPr id="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subTitle" idx="1"/>
          </p:nvPr>
        </p:nvSpPr>
        <p:spPr>
          <a:xfrm>
            <a:off x="4835400" y="4198275"/>
            <a:ext cx="4045200" cy="465000"/>
          </a:xfrm>
          <a:prstGeom prst="rect">
            <a:avLst/>
          </a:prstGeom>
        </p:spPr>
        <p:txBody>
          <a:bodyPr spcFirstLastPara="1" wrap="square" lIns="91425" tIns="91425" rIns="91425" bIns="91425" anchor="t" anchorCtr="0">
            <a:noAutofit/>
          </a:bodyPr>
          <a:lstStyle>
            <a:lvl1pPr lvl="0" algn="r"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a:endParaRPr/>
          </a:p>
        </p:txBody>
      </p:sp>
      <p:sp>
        <p:nvSpPr>
          <p:cNvPr id="34" name="Google Shape;3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500" b="1">
                <a:solidFill>
                  <a:schemeClr val="accent3"/>
                </a:solidFill>
                <a:latin typeface="Roboto"/>
                <a:ea typeface="Roboto"/>
                <a:cs typeface="Roboto"/>
                <a:sym typeface="Roboto"/>
              </a:rPr>
              <a:t>Demo Slides</a:t>
            </a:r>
            <a:endParaRPr sz="2500" b="1">
              <a:solidFill>
                <a:schemeClr val="accent3"/>
              </a:solidFill>
              <a:latin typeface="Roboto"/>
              <a:ea typeface="Roboto"/>
              <a:cs typeface="Roboto"/>
              <a:sym typeface="Roboto"/>
            </a:endParaRPr>
          </a:p>
        </p:txBody>
      </p:sp>
      <p:sp>
        <p:nvSpPr>
          <p:cNvPr id="36" name="Google Shape;36;p6"/>
          <p:cNvSpPr txBox="1">
            <a:spLocks noGrp="1"/>
          </p:cNvSpPr>
          <p:nvPr>
            <p:ph type="body" idx="2"/>
          </p:nvPr>
        </p:nvSpPr>
        <p:spPr>
          <a:xfrm>
            <a:off x="95425" y="402200"/>
            <a:ext cx="43023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a:buChar char="•"/>
              <a:defRPr>
                <a:latin typeface="Roboto Light"/>
                <a:ea typeface="Roboto Light"/>
                <a:cs typeface="Roboto Light"/>
                <a:sym typeface="Roboto Light"/>
              </a:defRPr>
            </a:lvl1pPr>
            <a:lvl2pPr marL="914400" lvl="1" indent="-342900" rtl="0">
              <a:spcBef>
                <a:spcPts val="600"/>
              </a:spcBef>
              <a:spcAft>
                <a:spcPts val="0"/>
              </a:spcAft>
              <a:buSzPts val="1800"/>
              <a:buFont typeface="Roboto Light"/>
              <a:buChar char="•"/>
              <a:defRPr>
                <a:latin typeface="Roboto Light"/>
                <a:ea typeface="Roboto Light"/>
                <a:cs typeface="Roboto Light"/>
                <a:sym typeface="Roboto Light"/>
              </a:defRPr>
            </a:lvl2pPr>
            <a:lvl3pPr marL="1371600" lvl="2" indent="-342900" rtl="0">
              <a:spcBef>
                <a:spcPts val="600"/>
              </a:spcBef>
              <a:spcAft>
                <a:spcPts val="0"/>
              </a:spcAft>
              <a:buSzPts val="1800"/>
              <a:buFont typeface="Roboto Light"/>
              <a:buChar char="•"/>
              <a:defRPr>
                <a:latin typeface="Roboto Light"/>
                <a:ea typeface="Roboto Light"/>
                <a:cs typeface="Roboto Light"/>
                <a:sym typeface="Roboto Light"/>
              </a:defRPr>
            </a:lvl3pPr>
            <a:lvl4pPr marL="1828800" lvl="3" indent="-342900" rtl="0">
              <a:spcBef>
                <a:spcPts val="600"/>
              </a:spcBef>
              <a:spcAft>
                <a:spcPts val="0"/>
              </a:spcAft>
              <a:buSzPts val="1800"/>
              <a:buFont typeface="Roboto Light"/>
              <a:buChar char="•"/>
              <a:defRPr>
                <a:latin typeface="Roboto Light"/>
                <a:ea typeface="Roboto Light"/>
                <a:cs typeface="Roboto Light"/>
                <a:sym typeface="Roboto Light"/>
              </a:defRPr>
            </a:lvl4pPr>
            <a:lvl5pPr marL="2286000" lvl="4" indent="-342900" rtl="0">
              <a:spcBef>
                <a:spcPts val="600"/>
              </a:spcBef>
              <a:spcAft>
                <a:spcPts val="0"/>
              </a:spcAft>
              <a:buSzPts val="1800"/>
              <a:buFont typeface="Roboto Light"/>
              <a:buChar char="•"/>
              <a:defRPr>
                <a:latin typeface="Roboto Light"/>
                <a:ea typeface="Roboto Light"/>
                <a:cs typeface="Roboto Light"/>
                <a:sym typeface="Roboto Light"/>
              </a:defRPr>
            </a:lvl5pPr>
            <a:lvl6pPr marL="2743200" lvl="5" indent="-342900" rtl="0">
              <a:spcBef>
                <a:spcPts val="600"/>
              </a:spcBef>
              <a:spcAft>
                <a:spcPts val="0"/>
              </a:spcAft>
              <a:buSzPts val="1800"/>
              <a:buFont typeface="Roboto Light"/>
              <a:buChar char="•"/>
              <a:defRPr>
                <a:latin typeface="Roboto Light"/>
                <a:ea typeface="Roboto Light"/>
                <a:cs typeface="Roboto Light"/>
                <a:sym typeface="Roboto Light"/>
              </a:defRPr>
            </a:lvl6pPr>
            <a:lvl7pPr marL="3200400" lvl="6" indent="-342900" rtl="0">
              <a:spcBef>
                <a:spcPts val="600"/>
              </a:spcBef>
              <a:spcAft>
                <a:spcPts val="0"/>
              </a:spcAft>
              <a:buSzPts val="1800"/>
              <a:buFont typeface="Roboto Light"/>
              <a:buChar char="•"/>
              <a:defRPr>
                <a:latin typeface="Roboto Light"/>
                <a:ea typeface="Roboto Light"/>
                <a:cs typeface="Roboto Light"/>
                <a:sym typeface="Roboto Light"/>
              </a:defRPr>
            </a:lvl7pPr>
            <a:lvl8pPr marL="3657600" lvl="7" indent="-342900" rtl="0">
              <a:spcBef>
                <a:spcPts val="600"/>
              </a:spcBef>
              <a:spcAft>
                <a:spcPts val="0"/>
              </a:spcAft>
              <a:buSzPts val="1800"/>
              <a:buFont typeface="Roboto Light"/>
              <a:buChar char="•"/>
              <a:defRPr>
                <a:latin typeface="Roboto Light"/>
                <a:ea typeface="Roboto Light"/>
                <a:cs typeface="Roboto Light"/>
                <a:sym typeface="Roboto Light"/>
              </a:defRPr>
            </a:lvl8pPr>
            <a:lvl9pPr marL="4114800" lvl="8" indent="-342900" rtl="0">
              <a:spcBef>
                <a:spcPts val="600"/>
              </a:spcBef>
              <a:spcAft>
                <a:spcPts val="0"/>
              </a:spcAft>
              <a:buSzPts val="1800"/>
              <a:buFont typeface="Roboto Light"/>
              <a:buChar char="•"/>
              <a:defRPr>
                <a:latin typeface="Roboto Light"/>
                <a:ea typeface="Roboto Light"/>
                <a:cs typeface="Roboto Light"/>
                <a:sym typeface="Roboto Light"/>
              </a:defRPr>
            </a:lvl9pPr>
          </a:lstStyle>
          <a:p>
            <a:endParaRPr/>
          </a:p>
        </p:txBody>
      </p:sp>
      <p:sp>
        <p:nvSpPr>
          <p:cNvPr id="37" name="Google Shape;37;p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8" name="Google Shape;38;p6"/>
          <p:cNvCxnSpPr/>
          <p:nvPr/>
        </p:nvCxnSpPr>
        <p:spPr>
          <a:xfrm>
            <a:off x="95431" y="402210"/>
            <a:ext cx="4352100" cy="0"/>
          </a:xfrm>
          <a:prstGeom prst="straightConnector1">
            <a:avLst/>
          </a:prstGeom>
          <a:noFill/>
          <a:ln w="19050" cap="flat" cmpd="sng">
            <a:solidFill>
              <a:srgbClr val="BF9000"/>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emo slide left">
  <p:cSld name="SECTION_TITLE_AND_DESCRIPTION_2_1">
    <p:spTree>
      <p:nvGrpSpPr>
        <p:cNvPr id="1"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subTitle" idx="1"/>
          </p:nvPr>
        </p:nvSpPr>
        <p:spPr>
          <a:xfrm>
            <a:off x="225450" y="3943400"/>
            <a:ext cx="4045200" cy="4650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a:endParaRPr/>
          </a:p>
        </p:txBody>
      </p:sp>
      <p:sp>
        <p:nvSpPr>
          <p:cNvPr id="42" name="Google Shape;42;p7"/>
          <p:cNvSpPr txBox="1"/>
          <p:nvPr/>
        </p:nvSpPr>
        <p:spPr>
          <a:xfrm>
            <a:off x="208440" y="3420075"/>
            <a:ext cx="4121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3"/>
                </a:solidFill>
                <a:latin typeface="Roboto"/>
                <a:ea typeface="Roboto"/>
                <a:cs typeface="Roboto"/>
                <a:sym typeface="Roboto"/>
              </a:rPr>
              <a:t>Demo Slides</a:t>
            </a:r>
            <a:endParaRPr sz="2500" b="1">
              <a:solidFill>
                <a:schemeClr val="accent3"/>
              </a:solidFill>
              <a:latin typeface="Roboto"/>
              <a:ea typeface="Roboto"/>
              <a:cs typeface="Roboto"/>
              <a:sym typeface="Roboto"/>
            </a:endParaRPr>
          </a:p>
        </p:txBody>
      </p:sp>
      <p:sp>
        <p:nvSpPr>
          <p:cNvPr id="43" name="Google Shape;43;p7"/>
          <p:cNvSpPr txBox="1">
            <a:spLocks noGrp="1"/>
          </p:cNvSpPr>
          <p:nvPr>
            <p:ph type="body" idx="2"/>
          </p:nvPr>
        </p:nvSpPr>
        <p:spPr>
          <a:xfrm>
            <a:off x="4667425" y="402200"/>
            <a:ext cx="43023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a:buChar char="•"/>
              <a:defRPr>
                <a:latin typeface="Roboto Light"/>
                <a:ea typeface="Roboto Light"/>
                <a:cs typeface="Roboto Light"/>
                <a:sym typeface="Roboto Light"/>
              </a:defRPr>
            </a:lvl1pPr>
            <a:lvl2pPr marL="914400" lvl="1" indent="-342900" rtl="0">
              <a:spcBef>
                <a:spcPts val="600"/>
              </a:spcBef>
              <a:spcAft>
                <a:spcPts val="0"/>
              </a:spcAft>
              <a:buSzPts val="1800"/>
              <a:buFont typeface="Roboto Light"/>
              <a:buChar char="•"/>
              <a:defRPr>
                <a:latin typeface="Roboto Light"/>
                <a:ea typeface="Roboto Light"/>
                <a:cs typeface="Roboto Light"/>
                <a:sym typeface="Roboto Light"/>
              </a:defRPr>
            </a:lvl2pPr>
            <a:lvl3pPr marL="1371600" lvl="2" indent="-342900" rtl="0">
              <a:spcBef>
                <a:spcPts val="600"/>
              </a:spcBef>
              <a:spcAft>
                <a:spcPts val="0"/>
              </a:spcAft>
              <a:buSzPts val="1800"/>
              <a:buFont typeface="Roboto Light"/>
              <a:buChar char="•"/>
              <a:defRPr>
                <a:latin typeface="Roboto Light"/>
                <a:ea typeface="Roboto Light"/>
                <a:cs typeface="Roboto Light"/>
                <a:sym typeface="Roboto Light"/>
              </a:defRPr>
            </a:lvl3pPr>
            <a:lvl4pPr marL="1828800" lvl="3" indent="-342900" rtl="0">
              <a:spcBef>
                <a:spcPts val="600"/>
              </a:spcBef>
              <a:spcAft>
                <a:spcPts val="0"/>
              </a:spcAft>
              <a:buSzPts val="1800"/>
              <a:buFont typeface="Roboto Light"/>
              <a:buChar char="•"/>
              <a:defRPr>
                <a:latin typeface="Roboto Light"/>
                <a:ea typeface="Roboto Light"/>
                <a:cs typeface="Roboto Light"/>
                <a:sym typeface="Roboto Light"/>
              </a:defRPr>
            </a:lvl4pPr>
            <a:lvl5pPr marL="2286000" lvl="4" indent="-342900" rtl="0">
              <a:spcBef>
                <a:spcPts val="600"/>
              </a:spcBef>
              <a:spcAft>
                <a:spcPts val="0"/>
              </a:spcAft>
              <a:buSzPts val="1800"/>
              <a:buFont typeface="Roboto Light"/>
              <a:buChar char="•"/>
              <a:defRPr>
                <a:latin typeface="Roboto Light"/>
                <a:ea typeface="Roboto Light"/>
                <a:cs typeface="Roboto Light"/>
                <a:sym typeface="Roboto Light"/>
              </a:defRPr>
            </a:lvl5pPr>
            <a:lvl6pPr marL="2743200" lvl="5" indent="-342900" rtl="0">
              <a:spcBef>
                <a:spcPts val="600"/>
              </a:spcBef>
              <a:spcAft>
                <a:spcPts val="0"/>
              </a:spcAft>
              <a:buSzPts val="1800"/>
              <a:buFont typeface="Roboto Light"/>
              <a:buChar char="•"/>
              <a:defRPr>
                <a:latin typeface="Roboto Light"/>
                <a:ea typeface="Roboto Light"/>
                <a:cs typeface="Roboto Light"/>
                <a:sym typeface="Roboto Light"/>
              </a:defRPr>
            </a:lvl6pPr>
            <a:lvl7pPr marL="3200400" lvl="6" indent="-342900" rtl="0">
              <a:spcBef>
                <a:spcPts val="600"/>
              </a:spcBef>
              <a:spcAft>
                <a:spcPts val="0"/>
              </a:spcAft>
              <a:buSzPts val="1800"/>
              <a:buFont typeface="Roboto Light"/>
              <a:buChar char="•"/>
              <a:defRPr>
                <a:latin typeface="Roboto Light"/>
                <a:ea typeface="Roboto Light"/>
                <a:cs typeface="Roboto Light"/>
                <a:sym typeface="Roboto Light"/>
              </a:defRPr>
            </a:lvl7pPr>
            <a:lvl8pPr marL="3657600" lvl="7" indent="-342900" rtl="0">
              <a:spcBef>
                <a:spcPts val="600"/>
              </a:spcBef>
              <a:spcAft>
                <a:spcPts val="0"/>
              </a:spcAft>
              <a:buSzPts val="1800"/>
              <a:buFont typeface="Roboto Light"/>
              <a:buChar char="•"/>
              <a:defRPr>
                <a:latin typeface="Roboto Light"/>
                <a:ea typeface="Roboto Light"/>
                <a:cs typeface="Roboto Light"/>
                <a:sym typeface="Roboto Light"/>
              </a:defRPr>
            </a:lvl8pPr>
            <a:lvl9pPr marL="4114800" lvl="8" indent="-342900" rtl="0">
              <a:spcBef>
                <a:spcPts val="600"/>
              </a:spcBef>
              <a:spcAft>
                <a:spcPts val="0"/>
              </a:spcAft>
              <a:buSzPts val="1800"/>
              <a:buFont typeface="Roboto Light"/>
              <a:buChar char="•"/>
              <a:defRPr>
                <a:latin typeface="Roboto Light"/>
                <a:ea typeface="Roboto Light"/>
                <a:cs typeface="Roboto Light"/>
                <a:sym typeface="Roboto Light"/>
              </a:defRPr>
            </a:lvl9pPr>
          </a:lstStyle>
          <a:p>
            <a:endParaRPr/>
          </a:p>
        </p:txBody>
      </p:sp>
      <p:sp>
        <p:nvSpPr>
          <p:cNvPr id="44" name="Google Shape;44;p7"/>
          <p:cNvSpPr txBox="1">
            <a:spLocks noGrp="1"/>
          </p:cNvSpPr>
          <p:nvPr>
            <p:ph type="title"/>
          </p:nvPr>
        </p:nvSpPr>
        <p:spPr>
          <a:xfrm>
            <a:off x="4572000" y="0"/>
            <a:ext cx="45720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5" name="Google Shape;45;p7"/>
          <p:cNvCxnSpPr/>
          <p:nvPr/>
        </p:nvCxnSpPr>
        <p:spPr>
          <a:xfrm>
            <a:off x="4667431" y="402210"/>
            <a:ext cx="4352100" cy="0"/>
          </a:xfrm>
          <a:prstGeom prst="straightConnector1">
            <a:avLst/>
          </a:prstGeom>
          <a:noFill/>
          <a:ln w="19050" cap="flat" cmpd="sng">
            <a:solidFill>
              <a:srgbClr val="BF9000"/>
            </a:solidFill>
            <a:prstDash val="solid"/>
            <a:round/>
            <a:headEnd type="none" w="med" len="med"/>
            <a:tailEnd type="none" w="med" len="med"/>
          </a:ln>
        </p:spPr>
      </p:cxnSp>
      <p:sp>
        <p:nvSpPr>
          <p:cNvPr id="47" name="Google Shape;4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ide Puzzle">
  <p:cSld name="SECTION_TITLE_AND_DESCRIPTION_2_1_1">
    <p:spTree>
      <p:nvGrpSpPr>
        <p:cNvPr id="1"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txBox="1">
            <a:spLocks noGrp="1"/>
          </p:cNvSpPr>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a:endParaRPr/>
          </a:p>
        </p:txBody>
      </p:sp>
      <p:sp>
        <p:nvSpPr>
          <p:cNvPr id="51" name="Google Shape;51;p8"/>
          <p:cNvSpPr txBox="1">
            <a:spLocks noGrp="1"/>
          </p:cNvSpPr>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a:buChar char="•"/>
              <a:defRPr>
                <a:latin typeface="Roboto Light"/>
                <a:ea typeface="Roboto Light"/>
                <a:cs typeface="Roboto Light"/>
                <a:sym typeface="Roboto Light"/>
              </a:defRPr>
            </a:lvl1pPr>
            <a:lvl2pPr marL="914400" lvl="1" indent="-342900" rtl="0">
              <a:spcBef>
                <a:spcPts val="600"/>
              </a:spcBef>
              <a:spcAft>
                <a:spcPts val="0"/>
              </a:spcAft>
              <a:buSzPts val="1800"/>
              <a:buFont typeface="Roboto Light"/>
              <a:buChar char="•"/>
              <a:defRPr>
                <a:latin typeface="Roboto Light"/>
                <a:ea typeface="Roboto Light"/>
                <a:cs typeface="Roboto Light"/>
                <a:sym typeface="Roboto Light"/>
              </a:defRPr>
            </a:lvl2pPr>
            <a:lvl3pPr marL="1371600" lvl="2" indent="-342900" rtl="0">
              <a:spcBef>
                <a:spcPts val="600"/>
              </a:spcBef>
              <a:spcAft>
                <a:spcPts val="0"/>
              </a:spcAft>
              <a:buSzPts val="1800"/>
              <a:buFont typeface="Roboto Light"/>
              <a:buChar char="•"/>
              <a:defRPr>
                <a:latin typeface="Roboto Light"/>
                <a:ea typeface="Roboto Light"/>
                <a:cs typeface="Roboto Light"/>
                <a:sym typeface="Roboto Light"/>
              </a:defRPr>
            </a:lvl3pPr>
            <a:lvl4pPr marL="1828800" lvl="3" indent="-342900" rtl="0">
              <a:spcBef>
                <a:spcPts val="600"/>
              </a:spcBef>
              <a:spcAft>
                <a:spcPts val="0"/>
              </a:spcAft>
              <a:buSzPts val="1800"/>
              <a:buFont typeface="Roboto Light"/>
              <a:buChar char="•"/>
              <a:defRPr>
                <a:latin typeface="Roboto Light"/>
                <a:ea typeface="Roboto Light"/>
                <a:cs typeface="Roboto Light"/>
                <a:sym typeface="Roboto Light"/>
              </a:defRPr>
            </a:lvl4pPr>
            <a:lvl5pPr marL="2286000" lvl="4" indent="-342900" rtl="0">
              <a:spcBef>
                <a:spcPts val="600"/>
              </a:spcBef>
              <a:spcAft>
                <a:spcPts val="0"/>
              </a:spcAft>
              <a:buSzPts val="1800"/>
              <a:buFont typeface="Roboto Light"/>
              <a:buChar char="•"/>
              <a:defRPr>
                <a:latin typeface="Roboto Light"/>
                <a:ea typeface="Roboto Light"/>
                <a:cs typeface="Roboto Light"/>
                <a:sym typeface="Roboto Light"/>
              </a:defRPr>
            </a:lvl5pPr>
            <a:lvl6pPr marL="2743200" lvl="5" indent="-342900" rtl="0">
              <a:spcBef>
                <a:spcPts val="600"/>
              </a:spcBef>
              <a:spcAft>
                <a:spcPts val="0"/>
              </a:spcAft>
              <a:buSzPts val="1800"/>
              <a:buFont typeface="Roboto Light"/>
              <a:buChar char="•"/>
              <a:defRPr>
                <a:latin typeface="Roboto Light"/>
                <a:ea typeface="Roboto Light"/>
                <a:cs typeface="Roboto Light"/>
                <a:sym typeface="Roboto Light"/>
              </a:defRPr>
            </a:lvl6pPr>
            <a:lvl7pPr marL="3200400" lvl="6" indent="-342900" rtl="0">
              <a:spcBef>
                <a:spcPts val="600"/>
              </a:spcBef>
              <a:spcAft>
                <a:spcPts val="0"/>
              </a:spcAft>
              <a:buSzPts val="1800"/>
              <a:buFont typeface="Roboto Light"/>
              <a:buChar char="•"/>
              <a:defRPr>
                <a:latin typeface="Roboto Light"/>
                <a:ea typeface="Roboto Light"/>
                <a:cs typeface="Roboto Light"/>
                <a:sym typeface="Roboto Light"/>
              </a:defRPr>
            </a:lvl7pPr>
            <a:lvl8pPr marL="3657600" lvl="7" indent="-342900" rtl="0">
              <a:spcBef>
                <a:spcPts val="600"/>
              </a:spcBef>
              <a:spcAft>
                <a:spcPts val="0"/>
              </a:spcAft>
              <a:buSzPts val="1800"/>
              <a:buFont typeface="Roboto Light"/>
              <a:buChar char="•"/>
              <a:defRPr>
                <a:latin typeface="Roboto Light"/>
                <a:ea typeface="Roboto Light"/>
                <a:cs typeface="Roboto Light"/>
                <a:sym typeface="Roboto Light"/>
              </a:defRPr>
            </a:lvl8pPr>
            <a:lvl9pPr marL="4114800" lvl="8" indent="-342900" rtl="0">
              <a:spcBef>
                <a:spcPts val="600"/>
              </a:spcBef>
              <a:spcAft>
                <a:spcPts val="0"/>
              </a:spcAft>
              <a:buSzPts val="1800"/>
              <a:buFont typeface="Roboto Light"/>
              <a:buChar char="•"/>
              <a:defRPr>
                <a:latin typeface="Roboto Light"/>
                <a:ea typeface="Roboto Light"/>
                <a:cs typeface="Roboto Light"/>
                <a:sym typeface="Roboto Light"/>
              </a:defRPr>
            </a:lvl9pPr>
          </a:lstStyle>
          <a:p>
            <a:endParaRPr/>
          </a:p>
        </p:txBody>
      </p:sp>
      <p:sp>
        <p:nvSpPr>
          <p:cNvPr id="52" name="Google Shape;52;p8"/>
          <p:cNvSpPr txBox="1">
            <a:spLocks noGrp="1"/>
          </p:cNvSpPr>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53" name="Google Shape;53;p8"/>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sp>
        <p:nvSpPr>
          <p:cNvPr id="55" name="Google Shape;5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3"/>
                </a:solidFill>
                <a:latin typeface="Roboto"/>
                <a:ea typeface="Roboto"/>
                <a:cs typeface="Roboto"/>
                <a:sym typeface="Roboto"/>
              </a:rPr>
              <a:t>Demo</a:t>
            </a:r>
            <a:endParaRPr sz="2500" b="1">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ide Puzzle 1">
  <p:cSld name="SECTION_TITLE_AND_DESCRIPTION_2_1_1_2">
    <p:spTree>
      <p:nvGrpSpPr>
        <p:cNvPr id="1" name="Shape 57"/>
        <p:cNvGrpSpPr/>
        <p:nvPr/>
      </p:nvGrpSpPr>
      <p:grpSpPr>
        <a:xfrm>
          <a:off x="0" y="0"/>
          <a:ext cx="0" cy="0"/>
          <a:chOff x="0" y="0"/>
          <a:chExt cx="0" cy="0"/>
        </a:xfrm>
      </p:grpSpPr>
      <p:sp>
        <p:nvSpPr>
          <p:cNvPr id="58" name="Google Shape;58;p9"/>
          <p:cNvSpPr/>
          <p:nvPr userDrawn="1"/>
        </p:nvSpPr>
        <p:spPr>
          <a:xfrm>
            <a:off x="0" y="-125"/>
            <a:ext cx="27765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a:endParaRPr/>
          </a:p>
        </p:txBody>
      </p:sp>
      <p:sp>
        <p:nvSpPr>
          <p:cNvPr id="60" name="Google Shape;60;p9"/>
          <p:cNvSpPr txBox="1"/>
          <p:nvPr/>
        </p:nvSpPr>
        <p:spPr>
          <a:xfrm>
            <a:off x="208445" y="3420075"/>
            <a:ext cx="187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3"/>
                </a:solidFill>
                <a:latin typeface="Roboto"/>
                <a:ea typeface="Roboto"/>
                <a:cs typeface="Roboto"/>
                <a:sym typeface="Roboto"/>
              </a:rPr>
              <a:t>Compare</a:t>
            </a:r>
            <a:endParaRPr sz="2500" b="1">
              <a:solidFill>
                <a:schemeClr val="accent3"/>
              </a:solidFill>
              <a:latin typeface="Roboto"/>
              <a:ea typeface="Roboto"/>
              <a:cs typeface="Roboto"/>
              <a:sym typeface="Roboto"/>
            </a:endParaRPr>
          </a:p>
        </p:txBody>
      </p:sp>
      <p:sp>
        <p:nvSpPr>
          <p:cNvPr id="61" name="Google Shape;61;p9"/>
          <p:cNvSpPr txBox="1">
            <a:spLocks noGrp="1"/>
          </p:cNvSpPr>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a:buChar char="•"/>
              <a:defRPr>
                <a:latin typeface="Roboto Light"/>
                <a:ea typeface="Roboto Light"/>
                <a:cs typeface="Roboto Light"/>
                <a:sym typeface="Roboto Light"/>
              </a:defRPr>
            </a:lvl1pPr>
            <a:lvl2pPr marL="914400" lvl="1" indent="-342900" rtl="0">
              <a:spcBef>
                <a:spcPts val="600"/>
              </a:spcBef>
              <a:spcAft>
                <a:spcPts val="0"/>
              </a:spcAft>
              <a:buSzPts val="1800"/>
              <a:buFont typeface="Roboto Light"/>
              <a:buChar char="•"/>
              <a:defRPr>
                <a:latin typeface="Roboto Light"/>
                <a:ea typeface="Roboto Light"/>
                <a:cs typeface="Roboto Light"/>
                <a:sym typeface="Roboto Light"/>
              </a:defRPr>
            </a:lvl2pPr>
            <a:lvl3pPr marL="1371600" lvl="2" indent="-342900" rtl="0">
              <a:spcBef>
                <a:spcPts val="600"/>
              </a:spcBef>
              <a:spcAft>
                <a:spcPts val="0"/>
              </a:spcAft>
              <a:buSzPts val="1800"/>
              <a:buFont typeface="Roboto Light"/>
              <a:buChar char="•"/>
              <a:defRPr>
                <a:latin typeface="Roboto Light"/>
                <a:ea typeface="Roboto Light"/>
                <a:cs typeface="Roboto Light"/>
                <a:sym typeface="Roboto Light"/>
              </a:defRPr>
            </a:lvl3pPr>
            <a:lvl4pPr marL="1828800" lvl="3" indent="-342900" rtl="0">
              <a:spcBef>
                <a:spcPts val="600"/>
              </a:spcBef>
              <a:spcAft>
                <a:spcPts val="0"/>
              </a:spcAft>
              <a:buSzPts val="1800"/>
              <a:buFont typeface="Roboto Light"/>
              <a:buChar char="•"/>
              <a:defRPr>
                <a:latin typeface="Roboto Light"/>
                <a:ea typeface="Roboto Light"/>
                <a:cs typeface="Roboto Light"/>
                <a:sym typeface="Roboto Light"/>
              </a:defRPr>
            </a:lvl4pPr>
            <a:lvl5pPr marL="2286000" lvl="4" indent="-342900" rtl="0">
              <a:spcBef>
                <a:spcPts val="600"/>
              </a:spcBef>
              <a:spcAft>
                <a:spcPts val="0"/>
              </a:spcAft>
              <a:buSzPts val="1800"/>
              <a:buFont typeface="Roboto Light"/>
              <a:buChar char="•"/>
              <a:defRPr>
                <a:latin typeface="Roboto Light"/>
                <a:ea typeface="Roboto Light"/>
                <a:cs typeface="Roboto Light"/>
                <a:sym typeface="Roboto Light"/>
              </a:defRPr>
            </a:lvl5pPr>
            <a:lvl6pPr marL="2743200" lvl="5" indent="-342900" rtl="0">
              <a:spcBef>
                <a:spcPts val="600"/>
              </a:spcBef>
              <a:spcAft>
                <a:spcPts val="0"/>
              </a:spcAft>
              <a:buSzPts val="1800"/>
              <a:buFont typeface="Roboto Light"/>
              <a:buChar char="•"/>
              <a:defRPr>
                <a:latin typeface="Roboto Light"/>
                <a:ea typeface="Roboto Light"/>
                <a:cs typeface="Roboto Light"/>
                <a:sym typeface="Roboto Light"/>
              </a:defRPr>
            </a:lvl6pPr>
            <a:lvl7pPr marL="3200400" lvl="6" indent="-342900" rtl="0">
              <a:spcBef>
                <a:spcPts val="600"/>
              </a:spcBef>
              <a:spcAft>
                <a:spcPts val="0"/>
              </a:spcAft>
              <a:buSzPts val="1800"/>
              <a:buFont typeface="Roboto Light"/>
              <a:buChar char="•"/>
              <a:defRPr>
                <a:latin typeface="Roboto Light"/>
                <a:ea typeface="Roboto Light"/>
                <a:cs typeface="Roboto Light"/>
                <a:sym typeface="Roboto Light"/>
              </a:defRPr>
            </a:lvl7pPr>
            <a:lvl8pPr marL="3657600" lvl="7" indent="-342900" rtl="0">
              <a:spcBef>
                <a:spcPts val="600"/>
              </a:spcBef>
              <a:spcAft>
                <a:spcPts val="0"/>
              </a:spcAft>
              <a:buSzPts val="1800"/>
              <a:buFont typeface="Roboto Light"/>
              <a:buChar char="•"/>
              <a:defRPr>
                <a:latin typeface="Roboto Light"/>
                <a:ea typeface="Roboto Light"/>
                <a:cs typeface="Roboto Light"/>
                <a:sym typeface="Roboto Light"/>
              </a:defRPr>
            </a:lvl8pPr>
            <a:lvl9pPr marL="4114800" lvl="8" indent="-342900" rtl="0">
              <a:spcBef>
                <a:spcPts val="600"/>
              </a:spcBef>
              <a:spcAft>
                <a:spcPts val="0"/>
              </a:spcAft>
              <a:buSzPts val="1800"/>
              <a:buFont typeface="Roboto Light"/>
              <a:buChar char="•"/>
              <a:defRPr>
                <a:latin typeface="Roboto Light"/>
                <a:ea typeface="Roboto Light"/>
                <a:cs typeface="Roboto Light"/>
                <a:sym typeface="Roboto Light"/>
              </a:defRPr>
            </a:lvl9pPr>
          </a:lstStyle>
          <a:p>
            <a:endParaRPr/>
          </a:p>
        </p:txBody>
      </p:sp>
      <p:sp>
        <p:nvSpPr>
          <p:cNvPr id="62" name="Google Shape;62;p9"/>
          <p:cNvSpPr txBox="1">
            <a:spLocks noGrp="1"/>
          </p:cNvSpPr>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63" name="Google Shape;63;p9"/>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sp>
        <p:nvSpPr>
          <p:cNvPr id="65" name="Google Shape;6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ide Puzzle Solution">
  <p:cSld name="SECTION_TITLE_AND_DESCRIPTION_2_1_1_1">
    <p:spTree>
      <p:nvGrpSpPr>
        <p:cNvPr id="1"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txBox="1">
            <a:spLocks noGrp="1"/>
          </p:cNvSpPr>
          <p:nvPr>
            <p:ph type="subTitle" idx="1"/>
          </p:nvPr>
        </p:nvSpPr>
        <p:spPr>
          <a:xfrm>
            <a:off x="225450" y="3943400"/>
            <a:ext cx="2450400" cy="719700"/>
          </a:xfrm>
          <a:prstGeom prst="rect">
            <a:avLst/>
          </a:prstGeom>
        </p:spPr>
        <p:txBody>
          <a:bodyPr spcFirstLastPara="1" wrap="square" lIns="91425" tIns="91425" rIns="91425" bIns="91425" anchor="t" anchorCtr="0">
            <a:noAutofit/>
          </a:bodyPr>
          <a:lstStyle>
            <a:lvl1pPr lvl="0" rtl="0">
              <a:lnSpc>
                <a:spcPct val="100000"/>
              </a:lnSpc>
              <a:spcBef>
                <a:spcPts val="600"/>
              </a:spcBef>
              <a:spcAft>
                <a:spcPts val="0"/>
              </a:spcAft>
              <a:buSzPts val="1800"/>
              <a:buNone/>
              <a:defRPr/>
            </a:lvl1pPr>
            <a:lvl2pPr lvl="1" algn="ctr" rtl="0">
              <a:lnSpc>
                <a:spcPct val="100000"/>
              </a:lnSpc>
              <a:spcBef>
                <a:spcPts val="600"/>
              </a:spcBef>
              <a:spcAft>
                <a:spcPts val="0"/>
              </a:spcAft>
              <a:buSzPts val="2100"/>
              <a:buNone/>
              <a:defRPr sz="2100"/>
            </a:lvl2pPr>
            <a:lvl3pPr lvl="2" algn="ctr" rtl="0">
              <a:lnSpc>
                <a:spcPct val="100000"/>
              </a:lnSpc>
              <a:spcBef>
                <a:spcPts val="600"/>
              </a:spcBef>
              <a:spcAft>
                <a:spcPts val="0"/>
              </a:spcAft>
              <a:buSzPts val="2100"/>
              <a:buNone/>
              <a:defRPr sz="2100"/>
            </a:lvl3pPr>
            <a:lvl4pPr lvl="3" algn="ctr" rtl="0">
              <a:lnSpc>
                <a:spcPct val="100000"/>
              </a:lnSpc>
              <a:spcBef>
                <a:spcPts val="600"/>
              </a:spcBef>
              <a:spcAft>
                <a:spcPts val="0"/>
              </a:spcAft>
              <a:buSzPts val="2100"/>
              <a:buNone/>
              <a:defRPr sz="2100"/>
            </a:lvl4pPr>
            <a:lvl5pPr lvl="4" algn="ctr" rtl="0">
              <a:lnSpc>
                <a:spcPct val="100000"/>
              </a:lnSpc>
              <a:spcBef>
                <a:spcPts val="600"/>
              </a:spcBef>
              <a:spcAft>
                <a:spcPts val="0"/>
              </a:spcAft>
              <a:buSzPts val="2100"/>
              <a:buNone/>
              <a:defRPr sz="2100"/>
            </a:lvl5pPr>
            <a:lvl6pPr lvl="5" algn="ctr" rtl="0">
              <a:lnSpc>
                <a:spcPct val="100000"/>
              </a:lnSpc>
              <a:spcBef>
                <a:spcPts val="600"/>
              </a:spcBef>
              <a:spcAft>
                <a:spcPts val="0"/>
              </a:spcAft>
              <a:buSzPts val="2100"/>
              <a:buNone/>
              <a:defRPr sz="2100"/>
            </a:lvl6pPr>
            <a:lvl7pPr lvl="6" algn="ctr" rtl="0">
              <a:lnSpc>
                <a:spcPct val="100000"/>
              </a:lnSpc>
              <a:spcBef>
                <a:spcPts val="600"/>
              </a:spcBef>
              <a:spcAft>
                <a:spcPts val="0"/>
              </a:spcAft>
              <a:buSzPts val="2100"/>
              <a:buNone/>
              <a:defRPr sz="2100"/>
            </a:lvl7pPr>
            <a:lvl8pPr lvl="7" algn="ctr" rtl="0">
              <a:lnSpc>
                <a:spcPct val="100000"/>
              </a:lnSpc>
              <a:spcBef>
                <a:spcPts val="600"/>
              </a:spcBef>
              <a:spcAft>
                <a:spcPts val="0"/>
              </a:spcAft>
              <a:buSzPts val="2100"/>
              <a:buNone/>
              <a:defRPr sz="2100"/>
            </a:lvl8pPr>
            <a:lvl9pPr lvl="8" algn="ctr" rtl="0">
              <a:lnSpc>
                <a:spcPct val="100000"/>
              </a:lnSpc>
              <a:spcBef>
                <a:spcPts val="600"/>
              </a:spcBef>
              <a:spcAft>
                <a:spcPts val="0"/>
              </a:spcAft>
              <a:buSzPts val="2100"/>
              <a:buNone/>
              <a:defRPr sz="2100"/>
            </a:lvl9pPr>
          </a:lstStyle>
          <a:p>
            <a:endParaRPr/>
          </a:p>
        </p:txBody>
      </p:sp>
      <p:sp>
        <p:nvSpPr>
          <p:cNvPr id="69" name="Google Shape;69;p10"/>
          <p:cNvSpPr txBox="1"/>
          <p:nvPr/>
        </p:nvSpPr>
        <p:spPr>
          <a:xfrm>
            <a:off x="208445" y="3420075"/>
            <a:ext cx="187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accent3"/>
                </a:solidFill>
                <a:latin typeface="Roboto"/>
                <a:ea typeface="Roboto"/>
                <a:cs typeface="Roboto"/>
                <a:sym typeface="Roboto"/>
              </a:rPr>
              <a:t>Solution</a:t>
            </a:r>
            <a:endParaRPr sz="2500" b="1">
              <a:solidFill>
                <a:schemeClr val="accent3"/>
              </a:solidFill>
              <a:latin typeface="Roboto"/>
              <a:ea typeface="Roboto"/>
              <a:cs typeface="Roboto"/>
              <a:sym typeface="Roboto"/>
            </a:endParaRPr>
          </a:p>
        </p:txBody>
      </p:sp>
      <p:sp>
        <p:nvSpPr>
          <p:cNvPr id="70" name="Google Shape;70;p10"/>
          <p:cNvSpPr txBox="1">
            <a:spLocks noGrp="1"/>
          </p:cNvSpPr>
          <p:nvPr>
            <p:ph type="body" idx="2"/>
          </p:nvPr>
        </p:nvSpPr>
        <p:spPr>
          <a:xfrm>
            <a:off x="2937350" y="402200"/>
            <a:ext cx="6032400" cy="4261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Font typeface="Roboto Light"/>
              <a:buChar char="•"/>
              <a:defRPr>
                <a:latin typeface="Roboto Light"/>
                <a:ea typeface="Roboto Light"/>
                <a:cs typeface="Roboto Light"/>
                <a:sym typeface="Roboto Light"/>
              </a:defRPr>
            </a:lvl1pPr>
            <a:lvl2pPr marL="914400" lvl="1" indent="-342900" rtl="0">
              <a:spcBef>
                <a:spcPts val="600"/>
              </a:spcBef>
              <a:spcAft>
                <a:spcPts val="0"/>
              </a:spcAft>
              <a:buSzPts val="1800"/>
              <a:buFont typeface="Roboto Light"/>
              <a:buChar char="•"/>
              <a:defRPr>
                <a:latin typeface="Roboto Light"/>
                <a:ea typeface="Roboto Light"/>
                <a:cs typeface="Roboto Light"/>
                <a:sym typeface="Roboto Light"/>
              </a:defRPr>
            </a:lvl2pPr>
            <a:lvl3pPr marL="1371600" lvl="2" indent="-342900" rtl="0">
              <a:spcBef>
                <a:spcPts val="600"/>
              </a:spcBef>
              <a:spcAft>
                <a:spcPts val="0"/>
              </a:spcAft>
              <a:buSzPts val="1800"/>
              <a:buFont typeface="Roboto Light"/>
              <a:buChar char="•"/>
              <a:defRPr>
                <a:latin typeface="Roboto Light"/>
                <a:ea typeface="Roboto Light"/>
                <a:cs typeface="Roboto Light"/>
                <a:sym typeface="Roboto Light"/>
              </a:defRPr>
            </a:lvl3pPr>
            <a:lvl4pPr marL="1828800" lvl="3" indent="-342900" rtl="0">
              <a:spcBef>
                <a:spcPts val="600"/>
              </a:spcBef>
              <a:spcAft>
                <a:spcPts val="0"/>
              </a:spcAft>
              <a:buSzPts val="1800"/>
              <a:buFont typeface="Roboto Light"/>
              <a:buChar char="•"/>
              <a:defRPr>
                <a:latin typeface="Roboto Light"/>
                <a:ea typeface="Roboto Light"/>
                <a:cs typeface="Roboto Light"/>
                <a:sym typeface="Roboto Light"/>
              </a:defRPr>
            </a:lvl4pPr>
            <a:lvl5pPr marL="2286000" lvl="4" indent="-342900" rtl="0">
              <a:spcBef>
                <a:spcPts val="600"/>
              </a:spcBef>
              <a:spcAft>
                <a:spcPts val="0"/>
              </a:spcAft>
              <a:buSzPts val="1800"/>
              <a:buFont typeface="Roboto Light"/>
              <a:buChar char="•"/>
              <a:defRPr>
                <a:latin typeface="Roboto Light"/>
                <a:ea typeface="Roboto Light"/>
                <a:cs typeface="Roboto Light"/>
                <a:sym typeface="Roboto Light"/>
              </a:defRPr>
            </a:lvl5pPr>
            <a:lvl6pPr marL="2743200" lvl="5" indent="-342900" rtl="0">
              <a:spcBef>
                <a:spcPts val="600"/>
              </a:spcBef>
              <a:spcAft>
                <a:spcPts val="0"/>
              </a:spcAft>
              <a:buSzPts val="1800"/>
              <a:buFont typeface="Roboto Light"/>
              <a:buChar char="•"/>
              <a:defRPr>
                <a:latin typeface="Roboto Light"/>
                <a:ea typeface="Roboto Light"/>
                <a:cs typeface="Roboto Light"/>
                <a:sym typeface="Roboto Light"/>
              </a:defRPr>
            </a:lvl6pPr>
            <a:lvl7pPr marL="3200400" lvl="6" indent="-342900" rtl="0">
              <a:spcBef>
                <a:spcPts val="600"/>
              </a:spcBef>
              <a:spcAft>
                <a:spcPts val="0"/>
              </a:spcAft>
              <a:buSzPts val="1800"/>
              <a:buFont typeface="Roboto Light"/>
              <a:buChar char="•"/>
              <a:defRPr>
                <a:latin typeface="Roboto Light"/>
                <a:ea typeface="Roboto Light"/>
                <a:cs typeface="Roboto Light"/>
                <a:sym typeface="Roboto Light"/>
              </a:defRPr>
            </a:lvl7pPr>
            <a:lvl8pPr marL="3657600" lvl="7" indent="-342900" rtl="0">
              <a:spcBef>
                <a:spcPts val="600"/>
              </a:spcBef>
              <a:spcAft>
                <a:spcPts val="0"/>
              </a:spcAft>
              <a:buSzPts val="1800"/>
              <a:buFont typeface="Roboto Light"/>
              <a:buChar char="•"/>
              <a:defRPr>
                <a:latin typeface="Roboto Light"/>
                <a:ea typeface="Roboto Light"/>
                <a:cs typeface="Roboto Light"/>
                <a:sym typeface="Roboto Light"/>
              </a:defRPr>
            </a:lvl8pPr>
            <a:lvl9pPr marL="4114800" lvl="8" indent="-342900" rtl="0">
              <a:spcBef>
                <a:spcPts val="600"/>
              </a:spcBef>
              <a:spcAft>
                <a:spcPts val="0"/>
              </a:spcAft>
              <a:buSzPts val="1800"/>
              <a:buFont typeface="Roboto Light"/>
              <a:buChar char="•"/>
              <a:defRPr>
                <a:latin typeface="Roboto Light"/>
                <a:ea typeface="Roboto Light"/>
                <a:cs typeface="Roboto Light"/>
                <a:sym typeface="Roboto Light"/>
              </a:defRPr>
            </a:lvl9pPr>
          </a:lstStyle>
          <a:p>
            <a:endParaRPr/>
          </a:p>
        </p:txBody>
      </p:sp>
      <p:sp>
        <p:nvSpPr>
          <p:cNvPr id="71" name="Google Shape;71;p10"/>
          <p:cNvSpPr txBox="1">
            <a:spLocks noGrp="1"/>
          </p:cNvSpPr>
          <p:nvPr>
            <p:ph type="title"/>
          </p:nvPr>
        </p:nvSpPr>
        <p:spPr>
          <a:xfrm>
            <a:off x="2776500" y="0"/>
            <a:ext cx="6367500" cy="393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72" name="Google Shape;72;p10"/>
          <p:cNvCxnSpPr/>
          <p:nvPr/>
        </p:nvCxnSpPr>
        <p:spPr>
          <a:xfrm>
            <a:off x="2937350" y="402200"/>
            <a:ext cx="6082200" cy="0"/>
          </a:xfrm>
          <a:prstGeom prst="straightConnector1">
            <a:avLst/>
          </a:prstGeom>
          <a:noFill/>
          <a:ln w="19050" cap="flat" cmpd="sng">
            <a:solidFill>
              <a:srgbClr val="BF9000"/>
            </a:solidFill>
            <a:prstDash val="solid"/>
            <a:round/>
            <a:headEnd type="none" w="med" len="med"/>
            <a:tailEnd type="none" w="med" len="med"/>
          </a:ln>
        </p:spPr>
      </p:cxnSp>
      <p:sp>
        <p:nvSpPr>
          <p:cNvPr id="74" name="Google Shape;7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8520600" cy="39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a:endParaRPr/>
          </a:p>
        </p:txBody>
      </p:sp>
      <p:sp>
        <p:nvSpPr>
          <p:cNvPr id="7" name="Google Shape;7;p1"/>
          <p:cNvSpPr txBox="1">
            <a:spLocks noGrp="1"/>
          </p:cNvSpPr>
          <p:nvPr>
            <p:ph type="body" idx="1"/>
          </p:nvPr>
        </p:nvSpPr>
        <p:spPr>
          <a:xfrm>
            <a:off x="311700" y="572700"/>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429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marL="1371600" lvl="2" indent="-3429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marL="1828800" lvl="3" indent="-3429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marL="2286000" lvl="4" indent="-3429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marL="2743200" lvl="5" indent="-3429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marL="3200400" lvl="6" indent="-3429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marL="3657600" lvl="7" indent="-3429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marL="4114800" lvl="8" indent="-3429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hyperlink" Target="http://citeseerx.ist.psu.edu/viewdoc/download?doi=10.1.1.152.1289&amp;rep=rep1&amp;type=p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hyperlink" Target="https://algs4.cs.princeton.edu/33balanced/RedBlackBST.java.html" TargetMode="External"/><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3" Type="http://schemas.openxmlformats.org/officeDocument/2006/relationships/hyperlink" Target="https://github.com/AdoptOpenJDK/openjdk-jdk11/blob/999dbd4192d0f819cb5224f26e9e7fa75ca6f289/src/java.base/share/classes/java/util/TreeMap.java" TargetMode="External"/><Relationship Id="rId2" Type="http://schemas.openxmlformats.org/officeDocument/2006/relationships/notesSlide" Target="../notesSlides/notesSlide136.xml"/><Relationship Id="rId1" Type="http://schemas.openxmlformats.org/officeDocument/2006/relationships/slideLayout" Target="../slideLayouts/slideLayout3.xml"/><Relationship Id="rId4" Type="http://schemas.openxmlformats.org/officeDocument/2006/relationships/hyperlink" Target="http://en.wikipedia.org/wiki/Red%E2%80%93black_tree" TargetMode="Externa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http://www.cs.princeton.edu/courses/archive/fall18/cos226/lectures/33BalancedSearchTrees.pdf"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s://en.wikipedia.org/wiki/Catalan_number" TargetMode="External"/><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hyperlink" Target="https://medium.com/@liuamyj/its-triangles-all-the-way-down-part-1-17f932f4c438" TargetMode="External"/><Relationship Id="rId4" Type="http://schemas.openxmlformats.org/officeDocument/2006/relationships/hyperlink" Target="https://www.cs.cmu.edu/~sleator/papers/rotation-distance.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s://docs.google.com/presentation/d/1pfkQENfIBwiThGGFVO5xvlVp7XAUONI2BwBqYxib0A4/edit?usp=sharing"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ctrTitle"/>
          </p:nvPr>
        </p:nvSpPr>
        <p:spPr>
          <a:xfrm>
            <a:off x="311700" y="1658975"/>
            <a:ext cx="8709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accent3"/>
                </a:solidFill>
              </a:rPr>
              <a:t>B-Trees (and 2-3 and 2-3-4 Trees)</a:t>
            </a:r>
            <a:endParaRPr sz="3600">
              <a:solidFill>
                <a:schemeClr val="accent3"/>
              </a:solidFill>
            </a:endParaRPr>
          </a:p>
        </p:txBody>
      </p:sp>
      <p:sp>
        <p:nvSpPr>
          <p:cNvPr id="146" name="Google Shape;14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147" name="Google Shape;147;p24"/>
          <p:cNvSpPr txBox="1"/>
          <p:nvPr/>
        </p:nvSpPr>
        <p:spPr>
          <a:xfrm>
            <a:off x="311700" y="3854350"/>
            <a:ext cx="8520600" cy="6585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600" dirty="0">
              <a:solidFill>
                <a:srgbClr val="000000"/>
              </a:solidFill>
              <a:latin typeface="Roboto Light"/>
              <a:ea typeface="Roboto Light"/>
              <a:cs typeface="Roboto Light"/>
              <a:sym typeface="Roboto Light"/>
            </a:endParaRPr>
          </a:p>
        </p:txBody>
      </p:sp>
      <p:sp>
        <p:nvSpPr>
          <p:cNvPr id="148" name="Google Shape;148;p24"/>
          <p:cNvSpPr/>
          <p:nvPr/>
        </p:nvSpPr>
        <p:spPr>
          <a:xfrm>
            <a:off x="7087644" y="1061275"/>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3  5</a:t>
            </a:r>
            <a:endParaRPr sz="1800"/>
          </a:p>
        </p:txBody>
      </p:sp>
      <p:sp>
        <p:nvSpPr>
          <p:cNvPr id="149" name="Google Shape;149;p24"/>
          <p:cNvSpPr/>
          <p:nvPr/>
        </p:nvSpPr>
        <p:spPr>
          <a:xfrm>
            <a:off x="6243363" y="1689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1  2</a:t>
            </a:r>
            <a:endParaRPr sz="1800"/>
          </a:p>
        </p:txBody>
      </p:sp>
      <p:sp>
        <p:nvSpPr>
          <p:cNvPr id="150" name="Google Shape;150;p24"/>
          <p:cNvSpPr/>
          <p:nvPr/>
        </p:nvSpPr>
        <p:spPr>
          <a:xfrm>
            <a:off x="7930888" y="1689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6  7</a:t>
            </a:r>
            <a:endParaRPr sz="1800"/>
          </a:p>
        </p:txBody>
      </p:sp>
      <p:sp>
        <p:nvSpPr>
          <p:cNvPr id="151" name="Google Shape;151;p24"/>
          <p:cNvSpPr/>
          <p:nvPr/>
        </p:nvSpPr>
        <p:spPr>
          <a:xfrm>
            <a:off x="7087644" y="1689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152" name="Google Shape;152;p24"/>
          <p:cNvCxnSpPr>
            <a:stCxn id="148" idx="2"/>
            <a:endCxn id="149" idx="0"/>
          </p:cNvCxnSpPr>
          <p:nvPr/>
        </p:nvCxnSpPr>
        <p:spPr>
          <a:xfrm flipH="1">
            <a:off x="6530544" y="1386175"/>
            <a:ext cx="844200" cy="303600"/>
          </a:xfrm>
          <a:prstGeom prst="straightConnector1">
            <a:avLst/>
          </a:prstGeom>
          <a:noFill/>
          <a:ln w="19050" cap="flat" cmpd="sng">
            <a:solidFill>
              <a:srgbClr val="666666"/>
            </a:solidFill>
            <a:prstDash val="solid"/>
            <a:round/>
            <a:headEnd type="none" w="med" len="med"/>
            <a:tailEnd type="none" w="med" len="med"/>
          </a:ln>
        </p:spPr>
      </p:cxnSp>
      <p:cxnSp>
        <p:nvCxnSpPr>
          <p:cNvPr id="153" name="Google Shape;153;p24"/>
          <p:cNvCxnSpPr>
            <a:stCxn id="148" idx="2"/>
            <a:endCxn id="151" idx="0"/>
          </p:cNvCxnSpPr>
          <p:nvPr/>
        </p:nvCxnSpPr>
        <p:spPr>
          <a:xfrm>
            <a:off x="7374744" y="1386175"/>
            <a:ext cx="0" cy="303600"/>
          </a:xfrm>
          <a:prstGeom prst="straightConnector1">
            <a:avLst/>
          </a:prstGeom>
          <a:noFill/>
          <a:ln w="19050" cap="flat" cmpd="sng">
            <a:solidFill>
              <a:srgbClr val="666666"/>
            </a:solidFill>
            <a:prstDash val="solid"/>
            <a:round/>
            <a:headEnd type="none" w="med" len="med"/>
            <a:tailEnd type="none" w="med" len="med"/>
          </a:ln>
        </p:spPr>
      </p:cxnSp>
      <p:cxnSp>
        <p:nvCxnSpPr>
          <p:cNvPr id="154" name="Google Shape;154;p24"/>
          <p:cNvCxnSpPr>
            <a:stCxn id="148" idx="2"/>
            <a:endCxn id="150" idx="0"/>
          </p:cNvCxnSpPr>
          <p:nvPr/>
        </p:nvCxnSpPr>
        <p:spPr>
          <a:xfrm>
            <a:off x="7374744" y="1386175"/>
            <a:ext cx="843300" cy="303600"/>
          </a:xfrm>
          <a:prstGeom prst="straightConnector1">
            <a:avLst/>
          </a:prstGeom>
          <a:noFill/>
          <a:ln w="19050" cap="flat" cmpd="sng">
            <a:solidFill>
              <a:srgbClr val="666666"/>
            </a:solidFill>
            <a:prstDash val="solid"/>
            <a:round/>
            <a:headEnd type="none" w="med" len="med"/>
            <a:tailEnd type="none" w="med" len="med"/>
          </a:ln>
        </p:spPr>
      </p:cxnSp>
      <p:sp>
        <p:nvSpPr>
          <p:cNvPr id="155" name="Google Shape;155;p24"/>
          <p:cNvSpPr/>
          <p:nvPr/>
        </p:nvSpPr>
        <p:spPr>
          <a:xfrm>
            <a:off x="3890975" y="1405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56" name="Google Shape;156;p24"/>
          <p:cNvSpPr/>
          <p:nvPr/>
        </p:nvSpPr>
        <p:spPr>
          <a:xfrm>
            <a:off x="5078098" y="1405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57" name="Google Shape;157;p24"/>
          <p:cNvSpPr/>
          <p:nvPr/>
        </p:nvSpPr>
        <p:spPr>
          <a:xfrm>
            <a:off x="4443875" y="893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158" name="Google Shape;158;p24"/>
          <p:cNvSpPr/>
          <p:nvPr/>
        </p:nvSpPr>
        <p:spPr>
          <a:xfrm>
            <a:off x="3570925" y="1918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59" name="Google Shape;159;p24"/>
          <p:cNvSpPr/>
          <p:nvPr/>
        </p:nvSpPr>
        <p:spPr>
          <a:xfrm>
            <a:off x="4214825" y="1918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160" name="Google Shape;160;p24"/>
          <p:cNvSpPr/>
          <p:nvPr/>
        </p:nvSpPr>
        <p:spPr>
          <a:xfrm>
            <a:off x="4797825" y="1918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61" name="Google Shape;161;p24"/>
          <p:cNvSpPr/>
          <p:nvPr/>
        </p:nvSpPr>
        <p:spPr>
          <a:xfrm>
            <a:off x="5365525" y="1918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62" name="Google Shape;162;p24"/>
          <p:cNvCxnSpPr>
            <a:stCxn id="157" idx="2"/>
            <a:endCxn id="155" idx="0"/>
          </p:cNvCxnSpPr>
          <p:nvPr/>
        </p:nvCxnSpPr>
        <p:spPr>
          <a:xfrm flipH="1">
            <a:off x="4091225" y="121795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163" name="Google Shape;163;p24"/>
          <p:cNvCxnSpPr>
            <a:stCxn id="155" idx="2"/>
            <a:endCxn id="159" idx="0"/>
          </p:cNvCxnSpPr>
          <p:nvPr/>
        </p:nvCxnSpPr>
        <p:spPr>
          <a:xfrm>
            <a:off x="4091225" y="1730582"/>
            <a:ext cx="324000" cy="187800"/>
          </a:xfrm>
          <a:prstGeom prst="straightConnector1">
            <a:avLst/>
          </a:prstGeom>
          <a:noFill/>
          <a:ln w="19050" cap="flat" cmpd="sng">
            <a:solidFill>
              <a:srgbClr val="666666"/>
            </a:solidFill>
            <a:prstDash val="solid"/>
            <a:round/>
            <a:headEnd type="none" w="med" len="med"/>
            <a:tailEnd type="none" w="med" len="med"/>
          </a:ln>
        </p:spPr>
      </p:cxnSp>
      <p:cxnSp>
        <p:nvCxnSpPr>
          <p:cNvPr id="164" name="Google Shape;164;p24"/>
          <p:cNvCxnSpPr>
            <a:stCxn id="155" idx="2"/>
            <a:endCxn id="158" idx="0"/>
          </p:cNvCxnSpPr>
          <p:nvPr/>
        </p:nvCxnSpPr>
        <p:spPr>
          <a:xfrm flipH="1">
            <a:off x="3771125" y="1730582"/>
            <a:ext cx="320100" cy="187800"/>
          </a:xfrm>
          <a:prstGeom prst="straightConnector1">
            <a:avLst/>
          </a:prstGeom>
          <a:noFill/>
          <a:ln w="19050" cap="flat" cmpd="sng">
            <a:solidFill>
              <a:srgbClr val="666666"/>
            </a:solidFill>
            <a:prstDash val="solid"/>
            <a:round/>
            <a:headEnd type="none" w="med" len="med"/>
            <a:tailEnd type="none" w="med" len="med"/>
          </a:ln>
        </p:spPr>
      </p:cxnSp>
      <p:cxnSp>
        <p:nvCxnSpPr>
          <p:cNvPr id="165" name="Google Shape;165;p24"/>
          <p:cNvCxnSpPr>
            <a:stCxn id="156" idx="2"/>
            <a:endCxn id="160" idx="0"/>
          </p:cNvCxnSpPr>
          <p:nvPr/>
        </p:nvCxnSpPr>
        <p:spPr>
          <a:xfrm flipH="1">
            <a:off x="4998148" y="1730582"/>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166" name="Google Shape;166;p24"/>
          <p:cNvCxnSpPr>
            <a:stCxn id="156" idx="2"/>
            <a:endCxn id="161" idx="0"/>
          </p:cNvCxnSpPr>
          <p:nvPr/>
        </p:nvCxnSpPr>
        <p:spPr>
          <a:xfrm>
            <a:off x="5278348" y="1730582"/>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167" name="Google Shape;167;p24"/>
          <p:cNvCxnSpPr>
            <a:stCxn id="157" idx="2"/>
            <a:endCxn id="156" idx="0"/>
          </p:cNvCxnSpPr>
          <p:nvPr/>
        </p:nvCxnSpPr>
        <p:spPr>
          <a:xfrm>
            <a:off x="4644125" y="1217957"/>
            <a:ext cx="634200" cy="1878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6"/>
        <p:cNvGrpSpPr/>
        <p:nvPr/>
      </p:nvGrpSpPr>
      <p:grpSpPr>
        <a:xfrm>
          <a:off x="0" y="0"/>
          <a:ext cx="0" cy="0"/>
          <a:chOff x="0" y="0"/>
          <a:chExt cx="0" cy="0"/>
        </a:xfrm>
      </p:grpSpPr>
      <p:sp>
        <p:nvSpPr>
          <p:cNvPr id="527" name="Google Shape;527;p43"/>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BSTs in Practice</a:t>
            </a:r>
            <a:endParaRPr/>
          </a:p>
        </p:txBody>
      </p:sp>
      <p:sp>
        <p:nvSpPr>
          <p:cNvPr id="528" name="Google Shape;528;p43"/>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an example of a sequence of add operations that results in:</a:t>
            </a:r>
            <a:endParaRPr/>
          </a:p>
          <a:p>
            <a:pPr marL="457200" lvl="0" indent="-342900" algn="l" rtl="0">
              <a:spcBef>
                <a:spcPts val="600"/>
              </a:spcBef>
              <a:spcAft>
                <a:spcPts val="0"/>
              </a:spcAft>
              <a:buSzPts val="1800"/>
              <a:buChar char="●"/>
            </a:pPr>
            <a:r>
              <a:rPr lang="en"/>
              <a:t>A spindly tree.</a:t>
            </a:r>
            <a:endParaRPr/>
          </a:p>
          <a:p>
            <a:pPr marL="914400" lvl="1" indent="-342900" algn="l" rtl="0">
              <a:spcBef>
                <a:spcPts val="600"/>
              </a:spcBef>
              <a:spcAft>
                <a:spcPts val="0"/>
              </a:spcAft>
              <a:buSzPts val="1800"/>
              <a:buChar char="○"/>
            </a:pPr>
            <a:r>
              <a:rPr lang="en"/>
              <a:t>add(1), add(2), add(3), add(4), add(5), add(6), add(7)</a:t>
            </a:r>
            <a:endParaRPr/>
          </a:p>
          <a:p>
            <a:pPr marL="457200" lvl="0" indent="-342900" algn="l" rtl="0">
              <a:spcBef>
                <a:spcPts val="600"/>
              </a:spcBef>
              <a:spcAft>
                <a:spcPts val="0"/>
              </a:spcAft>
              <a:buSzPts val="1800"/>
              <a:buChar char="●"/>
            </a:pPr>
            <a:r>
              <a:rPr lang="en"/>
              <a:t>A bushy tree.</a:t>
            </a:r>
            <a:endParaRPr/>
          </a:p>
          <a:p>
            <a:pPr marL="914400" lvl="1" indent="-342900" algn="l" rtl="0">
              <a:spcBef>
                <a:spcPts val="600"/>
              </a:spcBef>
              <a:spcAft>
                <a:spcPts val="0"/>
              </a:spcAft>
              <a:buSzPts val="1800"/>
              <a:buChar char="○"/>
            </a:pPr>
            <a:r>
              <a:rPr lang="en"/>
              <a:t>add(4), add(2), add(1), add(3), add(6), add(5), add(7)</a:t>
            </a:r>
            <a:endParaRPr/>
          </a:p>
        </p:txBody>
      </p:sp>
      <p:sp>
        <p:nvSpPr>
          <p:cNvPr id="529" name="Google Shape;529;p43"/>
          <p:cNvSpPr/>
          <p:nvPr/>
        </p:nvSpPr>
        <p:spPr>
          <a:xfrm>
            <a:off x="5974475" y="3265176"/>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530" name="Google Shape;530;p43"/>
          <p:cNvSpPr/>
          <p:nvPr/>
        </p:nvSpPr>
        <p:spPr>
          <a:xfrm>
            <a:off x="5517275" y="36825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531" name="Google Shape;531;p43"/>
          <p:cNvSpPr/>
          <p:nvPr/>
        </p:nvSpPr>
        <p:spPr>
          <a:xfrm>
            <a:off x="6431675" y="36825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532" name="Google Shape;532;p43"/>
          <p:cNvSpPr/>
          <p:nvPr/>
        </p:nvSpPr>
        <p:spPr>
          <a:xfrm>
            <a:off x="5260075" y="41087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533" name="Google Shape;533;p43"/>
          <p:cNvSpPr/>
          <p:nvPr/>
        </p:nvSpPr>
        <p:spPr>
          <a:xfrm>
            <a:off x="5738618" y="41146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534" name="Google Shape;534;p43"/>
          <p:cNvSpPr/>
          <p:nvPr/>
        </p:nvSpPr>
        <p:spPr>
          <a:xfrm>
            <a:off x="6181900" y="41146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535" name="Google Shape;535;p43"/>
          <p:cNvSpPr/>
          <p:nvPr/>
        </p:nvSpPr>
        <p:spPr>
          <a:xfrm>
            <a:off x="6688864" y="41146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cxnSp>
        <p:nvCxnSpPr>
          <p:cNvPr id="536" name="Google Shape;536;p43"/>
          <p:cNvCxnSpPr>
            <a:stCxn id="530" idx="0"/>
            <a:endCxn id="529" idx="2"/>
          </p:cNvCxnSpPr>
          <p:nvPr/>
        </p:nvCxnSpPr>
        <p:spPr>
          <a:xfrm rot="10800000" flipH="1">
            <a:off x="5684225" y="35295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537" name="Google Shape;537;p43"/>
          <p:cNvCxnSpPr>
            <a:stCxn id="531" idx="0"/>
            <a:endCxn id="529" idx="2"/>
          </p:cNvCxnSpPr>
          <p:nvPr/>
        </p:nvCxnSpPr>
        <p:spPr>
          <a:xfrm rot="10800000">
            <a:off x="6141425" y="35295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538" name="Google Shape;538;p43"/>
          <p:cNvCxnSpPr>
            <a:stCxn id="532" idx="0"/>
            <a:endCxn id="530" idx="2"/>
          </p:cNvCxnSpPr>
          <p:nvPr/>
        </p:nvCxnSpPr>
        <p:spPr>
          <a:xfrm rot="10800000" flipH="1">
            <a:off x="5427025" y="3947000"/>
            <a:ext cx="257100" cy="161700"/>
          </a:xfrm>
          <a:prstGeom prst="straightConnector1">
            <a:avLst/>
          </a:prstGeom>
          <a:noFill/>
          <a:ln w="19050" cap="flat" cmpd="sng">
            <a:solidFill>
              <a:srgbClr val="666666"/>
            </a:solidFill>
            <a:prstDash val="solid"/>
            <a:round/>
            <a:headEnd type="none" w="med" len="med"/>
            <a:tailEnd type="none" w="med" len="med"/>
          </a:ln>
        </p:spPr>
      </p:cxnSp>
      <p:cxnSp>
        <p:nvCxnSpPr>
          <p:cNvPr id="539" name="Google Shape;539;p43"/>
          <p:cNvCxnSpPr>
            <a:stCxn id="530" idx="2"/>
            <a:endCxn id="533" idx="0"/>
          </p:cNvCxnSpPr>
          <p:nvPr/>
        </p:nvCxnSpPr>
        <p:spPr>
          <a:xfrm>
            <a:off x="5684225" y="3946874"/>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540" name="Google Shape;540;p43"/>
          <p:cNvCxnSpPr>
            <a:stCxn id="531" idx="2"/>
            <a:endCxn id="534" idx="0"/>
          </p:cNvCxnSpPr>
          <p:nvPr/>
        </p:nvCxnSpPr>
        <p:spPr>
          <a:xfrm flipH="1">
            <a:off x="6348725" y="3946874"/>
            <a:ext cx="249900" cy="167700"/>
          </a:xfrm>
          <a:prstGeom prst="straightConnector1">
            <a:avLst/>
          </a:prstGeom>
          <a:noFill/>
          <a:ln w="19050" cap="flat" cmpd="sng">
            <a:solidFill>
              <a:srgbClr val="666666"/>
            </a:solidFill>
            <a:prstDash val="solid"/>
            <a:round/>
            <a:headEnd type="none" w="med" len="med"/>
            <a:tailEnd type="none" w="med" len="med"/>
          </a:ln>
        </p:spPr>
      </p:cxnSp>
      <p:cxnSp>
        <p:nvCxnSpPr>
          <p:cNvPr id="541" name="Google Shape;541;p43"/>
          <p:cNvCxnSpPr>
            <a:stCxn id="531" idx="2"/>
            <a:endCxn id="535" idx="0"/>
          </p:cNvCxnSpPr>
          <p:nvPr/>
        </p:nvCxnSpPr>
        <p:spPr>
          <a:xfrm>
            <a:off x="6598625" y="3946874"/>
            <a:ext cx="257100" cy="167700"/>
          </a:xfrm>
          <a:prstGeom prst="straightConnector1">
            <a:avLst/>
          </a:prstGeom>
          <a:noFill/>
          <a:ln w="19050" cap="flat" cmpd="sng">
            <a:solidFill>
              <a:srgbClr val="666666"/>
            </a:solidFill>
            <a:prstDash val="solid"/>
            <a:round/>
            <a:headEnd type="none" w="med" len="med"/>
            <a:tailEnd type="none" w="med" len="med"/>
          </a:ln>
        </p:spPr>
      </p:cxnSp>
      <p:sp>
        <p:nvSpPr>
          <p:cNvPr id="542" name="Google Shape;542;p43"/>
          <p:cNvSpPr/>
          <p:nvPr/>
        </p:nvSpPr>
        <p:spPr>
          <a:xfrm>
            <a:off x="1496470" y="362420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543" name="Google Shape;543;p43"/>
          <p:cNvSpPr/>
          <p:nvPr/>
        </p:nvSpPr>
        <p:spPr>
          <a:xfrm>
            <a:off x="1147640" y="286682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544" name="Google Shape;544;p43"/>
          <p:cNvSpPr/>
          <p:nvPr/>
        </p:nvSpPr>
        <p:spPr>
          <a:xfrm>
            <a:off x="1845299" y="43815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545" name="Google Shape;545;p43"/>
          <p:cNvSpPr/>
          <p:nvPr/>
        </p:nvSpPr>
        <p:spPr>
          <a:xfrm>
            <a:off x="973225" y="24881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546" name="Google Shape;546;p43"/>
          <p:cNvSpPr/>
          <p:nvPr/>
        </p:nvSpPr>
        <p:spPr>
          <a:xfrm>
            <a:off x="1322055" y="324551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547" name="Google Shape;547;p43"/>
          <p:cNvSpPr/>
          <p:nvPr/>
        </p:nvSpPr>
        <p:spPr>
          <a:xfrm>
            <a:off x="1670884" y="400290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548" name="Google Shape;548;p43"/>
          <p:cNvSpPr/>
          <p:nvPr/>
        </p:nvSpPr>
        <p:spPr>
          <a:xfrm>
            <a:off x="2019714" y="476029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cxnSp>
        <p:nvCxnSpPr>
          <p:cNvPr id="549" name="Google Shape;549;p43"/>
          <p:cNvCxnSpPr>
            <a:stCxn id="545" idx="2"/>
            <a:endCxn id="543" idx="0"/>
          </p:cNvCxnSpPr>
          <p:nvPr/>
        </p:nvCxnSpPr>
        <p:spPr>
          <a:xfrm>
            <a:off x="1140175" y="2752425"/>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43"/>
          <p:cNvCxnSpPr>
            <a:stCxn id="543" idx="2"/>
            <a:endCxn id="546" idx="0"/>
          </p:cNvCxnSpPr>
          <p:nvPr/>
        </p:nvCxnSpPr>
        <p:spPr>
          <a:xfrm>
            <a:off x="1314590" y="3131120"/>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43"/>
          <p:cNvCxnSpPr>
            <a:stCxn id="546" idx="2"/>
            <a:endCxn id="542" idx="0"/>
          </p:cNvCxnSpPr>
          <p:nvPr/>
        </p:nvCxnSpPr>
        <p:spPr>
          <a:xfrm>
            <a:off x="1489005" y="3509815"/>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43"/>
          <p:cNvCxnSpPr>
            <a:stCxn id="542" idx="2"/>
            <a:endCxn id="547" idx="0"/>
          </p:cNvCxnSpPr>
          <p:nvPr/>
        </p:nvCxnSpPr>
        <p:spPr>
          <a:xfrm>
            <a:off x="1663420" y="3888509"/>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43"/>
          <p:cNvCxnSpPr>
            <a:stCxn id="547" idx="2"/>
            <a:endCxn id="544" idx="0"/>
          </p:cNvCxnSpPr>
          <p:nvPr/>
        </p:nvCxnSpPr>
        <p:spPr>
          <a:xfrm>
            <a:off x="1837834" y="4267204"/>
            <a:ext cx="174300" cy="1143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43"/>
          <p:cNvCxnSpPr>
            <a:stCxn id="544" idx="2"/>
            <a:endCxn id="548" idx="0"/>
          </p:cNvCxnSpPr>
          <p:nvPr/>
        </p:nvCxnSpPr>
        <p:spPr>
          <a:xfrm>
            <a:off x="2012249" y="4645899"/>
            <a:ext cx="174300" cy="114300"/>
          </a:xfrm>
          <a:prstGeom prst="straightConnector1">
            <a:avLst/>
          </a:prstGeom>
          <a:noFill/>
          <a:ln w="9525" cap="flat" cmpd="sng">
            <a:solidFill>
              <a:schemeClr val="dk2"/>
            </a:solidFill>
            <a:prstDash val="solid"/>
            <a:round/>
            <a:headEnd type="none" w="med" len="med"/>
            <a:tailEnd type="none" w="med" len="med"/>
          </a:ln>
        </p:spPr>
      </p:cxnSp>
      <p:sp>
        <p:nvSpPr>
          <p:cNvPr id="555" name="Google Shape;555;p43"/>
          <p:cNvSpPr txBox="1"/>
          <p:nvPr/>
        </p:nvSpPr>
        <p:spPr>
          <a:xfrm>
            <a:off x="2233450" y="3415875"/>
            <a:ext cx="2029800" cy="6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Height: 6</a:t>
            </a:r>
            <a:endParaRPr/>
          </a:p>
          <a:p>
            <a:pPr marL="0" lvl="0" indent="0" algn="l" rtl="0">
              <a:spcBef>
                <a:spcPts val="0"/>
              </a:spcBef>
              <a:spcAft>
                <a:spcPts val="0"/>
              </a:spcAft>
              <a:buNone/>
            </a:pPr>
            <a:r>
              <a:rPr lang="en"/>
              <a:t>Average Depth: 3</a:t>
            </a:r>
            <a:endParaRPr/>
          </a:p>
        </p:txBody>
      </p:sp>
      <p:sp>
        <p:nvSpPr>
          <p:cNvPr id="556" name="Google Shape;556;p43"/>
          <p:cNvSpPr txBox="1"/>
          <p:nvPr/>
        </p:nvSpPr>
        <p:spPr>
          <a:xfrm>
            <a:off x="6971525" y="3415875"/>
            <a:ext cx="2029800" cy="6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Height: 2</a:t>
            </a:r>
            <a:endParaRPr/>
          </a:p>
          <a:p>
            <a:pPr marL="0" lvl="0" indent="0" algn="l" rtl="0">
              <a:spcBef>
                <a:spcPts val="0"/>
              </a:spcBef>
              <a:spcAft>
                <a:spcPts val="0"/>
              </a:spcAft>
              <a:buNone/>
            </a:pPr>
            <a:r>
              <a:rPr lang="en"/>
              <a:t>Average Depth: 1.43</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485"/>
        <p:cNvGrpSpPr/>
        <p:nvPr/>
      </p:nvGrpSpPr>
      <p:grpSpPr>
        <a:xfrm>
          <a:off x="0" y="0"/>
          <a:ext cx="0" cy="0"/>
          <a:chOff x="0" y="0"/>
          <a:chExt cx="0" cy="0"/>
        </a:xfrm>
      </p:grpSpPr>
      <p:sp>
        <p:nvSpPr>
          <p:cNvPr id="1486" name="Google Shape;1486;p72"/>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Design Task #1: Insertion Color</a:t>
            </a:r>
            <a:endParaRPr/>
          </a:p>
        </p:txBody>
      </p:sp>
      <p:sp>
        <p:nvSpPr>
          <p:cNvPr id="1487" name="Google Shape;1487;p72"/>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Should we use a red or black link when inserting?</a:t>
            </a:r>
            <a:endParaRPr/>
          </a:p>
          <a:p>
            <a:pPr marL="457200" lvl="0" indent="-342900" algn="l" rtl="0">
              <a:spcBef>
                <a:spcPts val="600"/>
              </a:spcBef>
              <a:spcAft>
                <a:spcPts val="0"/>
              </a:spcAft>
              <a:buSzPts val="1800"/>
              <a:buChar char="●"/>
            </a:pPr>
            <a:r>
              <a:rPr lang="en"/>
              <a:t>Use red! In 2-3 trees new values are ALWAYS added to a leaf node (at first).</a:t>
            </a:r>
            <a:endParaRPr/>
          </a:p>
          <a:p>
            <a:pPr marL="0" lvl="0" indent="0" algn="l" rtl="0">
              <a:spcBef>
                <a:spcPts val="600"/>
              </a:spcBef>
              <a:spcAft>
                <a:spcPts val="0"/>
              </a:spcAft>
              <a:buNone/>
            </a:pPr>
            <a:endParaRPr/>
          </a:p>
        </p:txBody>
      </p:sp>
      <p:cxnSp>
        <p:nvCxnSpPr>
          <p:cNvPr id="1488" name="Google Shape;1488;p72"/>
          <p:cNvCxnSpPr/>
          <p:nvPr/>
        </p:nvCxnSpPr>
        <p:spPr>
          <a:xfrm>
            <a:off x="1908075" y="2656159"/>
            <a:ext cx="830700" cy="479400"/>
          </a:xfrm>
          <a:prstGeom prst="straightConnector1">
            <a:avLst/>
          </a:prstGeom>
          <a:noFill/>
          <a:ln w="19050" cap="flat" cmpd="sng">
            <a:solidFill>
              <a:srgbClr val="BE0712"/>
            </a:solidFill>
            <a:prstDash val="solid"/>
            <a:round/>
            <a:headEnd type="none" w="med" len="med"/>
            <a:tailEnd type="triangle" w="med" len="med"/>
          </a:ln>
        </p:spPr>
      </p:cxnSp>
      <p:cxnSp>
        <p:nvCxnSpPr>
          <p:cNvPr id="1489" name="Google Shape;1489;p72"/>
          <p:cNvCxnSpPr/>
          <p:nvPr/>
        </p:nvCxnSpPr>
        <p:spPr>
          <a:xfrm>
            <a:off x="2000875" y="438115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490" name="Google Shape;1490;p72"/>
          <p:cNvSpPr/>
          <p:nvPr/>
        </p:nvSpPr>
        <p:spPr>
          <a:xfrm>
            <a:off x="1288300" y="247011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grpSp>
        <p:nvGrpSpPr>
          <p:cNvPr id="1491" name="Google Shape;1491;p72"/>
          <p:cNvGrpSpPr/>
          <p:nvPr/>
        </p:nvGrpSpPr>
        <p:grpSpPr>
          <a:xfrm>
            <a:off x="2896597" y="2827871"/>
            <a:ext cx="796536" cy="874975"/>
            <a:chOff x="4395397" y="3366784"/>
            <a:chExt cx="796536" cy="874975"/>
          </a:xfrm>
        </p:grpSpPr>
        <p:cxnSp>
          <p:nvCxnSpPr>
            <p:cNvPr id="1492" name="Google Shape;1492;p72"/>
            <p:cNvCxnSpPr>
              <a:stCxn id="1493" idx="0"/>
              <a:endCxn id="1494" idx="2"/>
            </p:cNvCxnSpPr>
            <p:nvPr/>
          </p:nvCxnSpPr>
          <p:spPr>
            <a:xfrm rot="10800000" flipH="1">
              <a:off x="4613197" y="3655259"/>
              <a:ext cx="360900" cy="297900"/>
            </a:xfrm>
            <a:prstGeom prst="straightConnector1">
              <a:avLst/>
            </a:prstGeom>
            <a:noFill/>
            <a:ln w="19050" cap="flat" cmpd="sng">
              <a:solidFill>
                <a:srgbClr val="000000"/>
              </a:solidFill>
              <a:prstDash val="solid"/>
              <a:round/>
              <a:headEnd type="none" w="med" len="med"/>
              <a:tailEnd type="none" w="med" len="med"/>
            </a:ln>
          </p:spPr>
        </p:cxnSp>
        <p:sp>
          <p:nvSpPr>
            <p:cNvPr id="1494" name="Google Shape;1494;p72"/>
            <p:cNvSpPr/>
            <p:nvPr/>
          </p:nvSpPr>
          <p:spPr>
            <a:xfrm>
              <a:off x="4756333" y="336678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sp>
          <p:nvSpPr>
            <p:cNvPr id="1493" name="Google Shape;1493;p72"/>
            <p:cNvSpPr/>
            <p:nvPr/>
          </p:nvSpPr>
          <p:spPr>
            <a:xfrm>
              <a:off x="4395397" y="3953159"/>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grpSp>
      <p:grpSp>
        <p:nvGrpSpPr>
          <p:cNvPr id="1495" name="Google Shape;1495;p72"/>
          <p:cNvGrpSpPr/>
          <p:nvPr/>
        </p:nvGrpSpPr>
        <p:grpSpPr>
          <a:xfrm>
            <a:off x="2896597" y="1525984"/>
            <a:ext cx="796536" cy="874975"/>
            <a:chOff x="1669097" y="3519184"/>
            <a:chExt cx="796536" cy="874975"/>
          </a:xfrm>
        </p:grpSpPr>
        <p:cxnSp>
          <p:nvCxnSpPr>
            <p:cNvPr id="1496" name="Google Shape;1496;p72"/>
            <p:cNvCxnSpPr>
              <a:stCxn id="1497" idx="0"/>
              <a:endCxn id="1498" idx="2"/>
            </p:cNvCxnSpPr>
            <p:nvPr/>
          </p:nvCxnSpPr>
          <p:spPr>
            <a:xfrm rot="10800000" flipH="1">
              <a:off x="1886897" y="3807659"/>
              <a:ext cx="360900" cy="297900"/>
            </a:xfrm>
            <a:prstGeom prst="straightConnector1">
              <a:avLst/>
            </a:prstGeom>
            <a:noFill/>
            <a:ln w="28575" cap="flat" cmpd="sng">
              <a:solidFill>
                <a:srgbClr val="FF0000"/>
              </a:solidFill>
              <a:prstDash val="solid"/>
              <a:round/>
              <a:headEnd type="none" w="med" len="med"/>
              <a:tailEnd type="none" w="med" len="med"/>
            </a:ln>
          </p:spPr>
        </p:cxnSp>
        <p:sp>
          <p:nvSpPr>
            <p:cNvPr id="1498" name="Google Shape;1498;p72"/>
            <p:cNvSpPr/>
            <p:nvPr/>
          </p:nvSpPr>
          <p:spPr>
            <a:xfrm>
              <a:off x="2030033" y="351918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sp>
          <p:nvSpPr>
            <p:cNvPr id="1497" name="Google Shape;1497;p72"/>
            <p:cNvSpPr/>
            <p:nvPr/>
          </p:nvSpPr>
          <p:spPr>
            <a:xfrm>
              <a:off x="1669097" y="4105559"/>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grpSp>
      <p:sp>
        <p:nvSpPr>
          <p:cNvPr id="1499" name="Google Shape;1499;p72"/>
          <p:cNvSpPr/>
          <p:nvPr/>
        </p:nvSpPr>
        <p:spPr>
          <a:xfrm>
            <a:off x="1322800" y="42368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sp>
        <p:nvSpPr>
          <p:cNvPr id="1500" name="Google Shape;1500;p72"/>
          <p:cNvSpPr/>
          <p:nvPr/>
        </p:nvSpPr>
        <p:spPr>
          <a:xfrm>
            <a:off x="2970563" y="4202913"/>
            <a:ext cx="648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 S</a:t>
            </a:r>
            <a:endParaRPr sz="1800"/>
          </a:p>
        </p:txBody>
      </p:sp>
      <p:cxnSp>
        <p:nvCxnSpPr>
          <p:cNvPr id="1501" name="Google Shape;1501;p72"/>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cxnSp>
        <p:nvCxnSpPr>
          <p:cNvPr id="1502" name="Google Shape;1502;p72"/>
          <p:cNvCxnSpPr/>
          <p:nvPr/>
        </p:nvCxnSpPr>
        <p:spPr>
          <a:xfrm rot="10800000" flipH="1">
            <a:off x="1924667" y="2013375"/>
            <a:ext cx="830700" cy="479400"/>
          </a:xfrm>
          <a:prstGeom prst="straightConnector1">
            <a:avLst/>
          </a:prstGeom>
          <a:noFill/>
          <a:ln w="19050" cap="flat" cmpd="sng">
            <a:solidFill>
              <a:srgbClr val="BE0712"/>
            </a:solidFill>
            <a:prstDash val="solid"/>
            <a:round/>
            <a:headEnd type="none" w="med" len="med"/>
            <a:tailEnd type="triangle" w="med" len="med"/>
          </a:ln>
        </p:spPr>
      </p:cxnSp>
      <p:cxnSp>
        <p:nvCxnSpPr>
          <p:cNvPr id="1503" name="Google Shape;1503;p72"/>
          <p:cNvCxnSpPr/>
          <p:nvPr/>
        </p:nvCxnSpPr>
        <p:spPr>
          <a:xfrm>
            <a:off x="2947825" y="2904325"/>
            <a:ext cx="735300" cy="735300"/>
          </a:xfrm>
          <a:prstGeom prst="straightConnector1">
            <a:avLst/>
          </a:prstGeom>
          <a:noFill/>
          <a:ln w="38100" cap="flat" cmpd="sng">
            <a:solidFill>
              <a:srgbClr val="FF0000"/>
            </a:solidFill>
            <a:prstDash val="solid"/>
            <a:round/>
            <a:headEnd type="none" w="med" len="med"/>
            <a:tailEnd type="none" w="med" len="med"/>
          </a:ln>
        </p:spPr>
      </p:cxnSp>
      <p:cxnSp>
        <p:nvCxnSpPr>
          <p:cNvPr id="1504" name="Google Shape;1504;p72"/>
          <p:cNvCxnSpPr/>
          <p:nvPr/>
        </p:nvCxnSpPr>
        <p:spPr>
          <a:xfrm rot="10800000" flipH="1">
            <a:off x="2947825" y="2961925"/>
            <a:ext cx="704400" cy="704400"/>
          </a:xfrm>
          <a:prstGeom prst="straightConnector1">
            <a:avLst/>
          </a:prstGeom>
          <a:noFill/>
          <a:ln w="38100" cap="flat" cmpd="sng">
            <a:solidFill>
              <a:srgbClr val="FF0000"/>
            </a:solidFill>
            <a:prstDash val="solid"/>
            <a:round/>
            <a:headEnd type="none" w="med" len="med"/>
            <a:tailEnd type="none" w="med" len="med"/>
          </a:ln>
        </p:spPr>
      </p:cxnSp>
      <p:sp>
        <p:nvSpPr>
          <p:cNvPr id="1505" name="Google Shape;1505;p72"/>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506" name="Google Shape;1506;p72"/>
          <p:cNvSpPr txBox="1"/>
          <p:nvPr/>
        </p:nvSpPr>
        <p:spPr>
          <a:xfrm rot="-1799961">
            <a:off x="1859592" y="1758124"/>
            <a:ext cx="1390828" cy="4093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add(E)</a:t>
            </a:r>
            <a:endParaRPr/>
          </a:p>
        </p:txBody>
      </p:sp>
      <p:sp>
        <p:nvSpPr>
          <p:cNvPr id="1507" name="Google Shape;1507;p72"/>
          <p:cNvSpPr txBox="1"/>
          <p:nvPr/>
        </p:nvSpPr>
        <p:spPr>
          <a:xfrm>
            <a:off x="2000881" y="401980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add(E)</a:t>
            </a:r>
            <a:endParaRPr/>
          </a:p>
        </p:txBody>
      </p:sp>
      <p:sp>
        <p:nvSpPr>
          <p:cNvPr id="1508" name="Google Shape;1508;p72"/>
          <p:cNvSpPr txBox="1"/>
          <p:nvPr/>
        </p:nvSpPr>
        <p:spPr>
          <a:xfrm rot="1798948">
            <a:off x="1783449" y="2960760"/>
            <a:ext cx="1390937" cy="4093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add(E)</a:t>
            </a:r>
            <a:endParaRPr/>
          </a:p>
        </p:txBody>
      </p:sp>
      <p:sp>
        <p:nvSpPr>
          <p:cNvPr id="1509" name="Google Shape;1509;p72"/>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73"/>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Task #2: Insertion on the Right</a:t>
            </a:r>
            <a:endParaRPr/>
          </a:p>
        </p:txBody>
      </p:sp>
      <p:sp>
        <p:nvSpPr>
          <p:cNvPr id="1515" name="Google Shape;1515;p73"/>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have leaf E, and insert S with a red link. What is the problem below, and what do we do about it?</a:t>
            </a:r>
            <a:endParaRPr/>
          </a:p>
        </p:txBody>
      </p:sp>
      <p:cxnSp>
        <p:nvCxnSpPr>
          <p:cNvPr id="1516" name="Google Shape;1516;p73"/>
          <p:cNvCxnSpPr/>
          <p:nvPr/>
        </p:nvCxnSpPr>
        <p:spPr>
          <a:xfrm>
            <a:off x="3020350" y="4447525"/>
            <a:ext cx="770100" cy="0"/>
          </a:xfrm>
          <a:prstGeom prst="straightConnector1">
            <a:avLst/>
          </a:prstGeom>
          <a:noFill/>
          <a:ln w="19050" cap="flat" cmpd="sng">
            <a:solidFill>
              <a:srgbClr val="BE0712"/>
            </a:solidFill>
            <a:prstDash val="solid"/>
            <a:round/>
            <a:headEnd type="none" w="med" len="med"/>
            <a:tailEnd type="triangle" w="med" len="med"/>
          </a:ln>
        </p:spPr>
      </p:cxnSp>
      <p:cxnSp>
        <p:nvCxnSpPr>
          <p:cNvPr id="1517" name="Google Shape;1517;p73"/>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sp>
        <p:nvSpPr>
          <p:cNvPr id="1518" name="Google Shape;1518;p73"/>
          <p:cNvSpPr/>
          <p:nvPr/>
        </p:nvSpPr>
        <p:spPr>
          <a:xfrm>
            <a:off x="1625875" y="40823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519" name="Google Shape;1519;p73"/>
          <p:cNvSpPr/>
          <p:nvPr/>
        </p:nvSpPr>
        <p:spPr>
          <a:xfrm>
            <a:off x="11370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520" name="Google Shape;1520;p73"/>
          <p:cNvSpPr/>
          <p:nvPr/>
        </p:nvSpPr>
        <p:spPr>
          <a:xfrm>
            <a:off x="21147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521" name="Google Shape;1521;p73"/>
          <p:cNvCxnSpPr>
            <a:stCxn id="1519" idx="0"/>
            <a:endCxn id="1518" idx="2"/>
          </p:cNvCxnSpPr>
          <p:nvPr/>
        </p:nvCxnSpPr>
        <p:spPr>
          <a:xfrm rot="10800000" flipH="1">
            <a:off x="1354825" y="4371000"/>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22" name="Google Shape;1522;p73"/>
          <p:cNvCxnSpPr>
            <a:stCxn id="1520" idx="0"/>
            <a:endCxn id="1518" idx="2"/>
          </p:cNvCxnSpPr>
          <p:nvPr/>
        </p:nvCxnSpPr>
        <p:spPr>
          <a:xfrm rot="10800000">
            <a:off x="1843525" y="4371000"/>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523" name="Google Shape;1523;p73"/>
          <p:cNvSpPr/>
          <p:nvPr/>
        </p:nvSpPr>
        <p:spPr>
          <a:xfrm>
            <a:off x="4739925" y="40154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524" name="Google Shape;1524;p73"/>
          <p:cNvSpPr/>
          <p:nvPr/>
        </p:nvSpPr>
        <p:spPr>
          <a:xfrm>
            <a:off x="4251075" y="45909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525" name="Google Shape;1525;p73"/>
          <p:cNvSpPr/>
          <p:nvPr/>
        </p:nvSpPr>
        <p:spPr>
          <a:xfrm>
            <a:off x="5228775" y="4590975"/>
            <a:ext cx="644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 S</a:t>
            </a:r>
            <a:endParaRPr sz="1800"/>
          </a:p>
        </p:txBody>
      </p:sp>
      <p:cxnSp>
        <p:nvCxnSpPr>
          <p:cNvPr id="1526" name="Google Shape;1526;p73"/>
          <p:cNvCxnSpPr>
            <a:stCxn id="1524" idx="0"/>
            <a:endCxn id="1523" idx="2"/>
          </p:cNvCxnSpPr>
          <p:nvPr/>
        </p:nvCxnSpPr>
        <p:spPr>
          <a:xfrm rot="10800000" flipH="1">
            <a:off x="4468875" y="43041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27" name="Google Shape;1527;p73"/>
          <p:cNvCxnSpPr>
            <a:stCxn id="1525" idx="0"/>
            <a:endCxn id="1523" idx="2"/>
          </p:cNvCxnSpPr>
          <p:nvPr/>
        </p:nvCxnSpPr>
        <p:spPr>
          <a:xfrm rot="10800000">
            <a:off x="4957725" y="4304175"/>
            <a:ext cx="593400" cy="286800"/>
          </a:xfrm>
          <a:prstGeom prst="straightConnector1">
            <a:avLst/>
          </a:prstGeom>
          <a:noFill/>
          <a:ln w="19050" cap="flat" cmpd="sng">
            <a:solidFill>
              <a:srgbClr val="000000"/>
            </a:solidFill>
            <a:prstDash val="solid"/>
            <a:round/>
            <a:headEnd type="none" w="med" len="med"/>
            <a:tailEnd type="none" w="med" len="med"/>
          </a:ln>
        </p:spPr>
      </p:cxnSp>
      <p:sp>
        <p:nvSpPr>
          <p:cNvPr id="1528" name="Google Shape;1528;p73"/>
          <p:cNvSpPr/>
          <p:nvPr/>
        </p:nvSpPr>
        <p:spPr>
          <a:xfrm>
            <a:off x="1625875" y="17406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529" name="Google Shape;1529;p73"/>
          <p:cNvSpPr/>
          <p:nvPr/>
        </p:nvSpPr>
        <p:spPr>
          <a:xfrm>
            <a:off x="1137025" y="23161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530" name="Google Shape;1530;p73"/>
          <p:cNvSpPr/>
          <p:nvPr/>
        </p:nvSpPr>
        <p:spPr>
          <a:xfrm>
            <a:off x="2114725" y="23161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531" name="Google Shape;1531;p73"/>
          <p:cNvCxnSpPr>
            <a:stCxn id="1529" idx="0"/>
            <a:endCxn id="1528" idx="2"/>
          </p:cNvCxnSpPr>
          <p:nvPr/>
        </p:nvCxnSpPr>
        <p:spPr>
          <a:xfrm rot="10800000" flipH="1">
            <a:off x="1354825" y="20293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32" name="Google Shape;1532;p73"/>
          <p:cNvCxnSpPr>
            <a:stCxn id="1530" idx="0"/>
            <a:endCxn id="1528" idx="2"/>
          </p:cNvCxnSpPr>
          <p:nvPr/>
        </p:nvCxnSpPr>
        <p:spPr>
          <a:xfrm rot="10800000">
            <a:off x="1843525" y="20293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33" name="Google Shape;1533;p73"/>
          <p:cNvCxnSpPr/>
          <p:nvPr/>
        </p:nvCxnSpPr>
        <p:spPr>
          <a:xfrm>
            <a:off x="2897425" y="2029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534" name="Google Shape;1534;p73"/>
          <p:cNvSpPr/>
          <p:nvPr/>
        </p:nvSpPr>
        <p:spPr>
          <a:xfrm>
            <a:off x="4475700" y="17407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535" name="Google Shape;1535;p73"/>
          <p:cNvSpPr/>
          <p:nvPr/>
        </p:nvSpPr>
        <p:spPr>
          <a:xfrm>
            <a:off x="3986850" y="23162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536" name="Google Shape;1536;p73"/>
          <p:cNvSpPr/>
          <p:nvPr/>
        </p:nvSpPr>
        <p:spPr>
          <a:xfrm>
            <a:off x="4964550" y="23162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537" name="Google Shape;1537;p73"/>
          <p:cNvCxnSpPr>
            <a:stCxn id="1535" idx="0"/>
            <a:endCxn id="1534" idx="2"/>
          </p:cNvCxnSpPr>
          <p:nvPr/>
        </p:nvCxnSpPr>
        <p:spPr>
          <a:xfrm rot="10800000" flipH="1">
            <a:off x="4204650" y="202942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38" name="Google Shape;1538;p73"/>
          <p:cNvCxnSpPr>
            <a:stCxn id="1536" idx="0"/>
            <a:endCxn id="1534" idx="2"/>
          </p:cNvCxnSpPr>
          <p:nvPr/>
        </p:nvCxnSpPr>
        <p:spPr>
          <a:xfrm rot="10800000">
            <a:off x="4693350" y="2029425"/>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539" name="Google Shape;1539;p73"/>
          <p:cNvSpPr/>
          <p:nvPr/>
        </p:nvSpPr>
        <p:spPr>
          <a:xfrm>
            <a:off x="5276708" y="286698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540" name="Google Shape;1540;p73"/>
          <p:cNvCxnSpPr>
            <a:stCxn id="1536" idx="2"/>
            <a:endCxn id="1539" idx="0"/>
          </p:cNvCxnSpPr>
          <p:nvPr/>
        </p:nvCxnSpPr>
        <p:spPr>
          <a:xfrm>
            <a:off x="5182350" y="2604825"/>
            <a:ext cx="312300" cy="262200"/>
          </a:xfrm>
          <a:prstGeom prst="straightConnector1">
            <a:avLst/>
          </a:prstGeom>
          <a:noFill/>
          <a:ln w="38100" cap="flat" cmpd="sng">
            <a:solidFill>
              <a:srgbClr val="FF0000"/>
            </a:solidFill>
            <a:prstDash val="solid"/>
            <a:round/>
            <a:headEnd type="none" w="med" len="med"/>
            <a:tailEnd type="none" w="med" len="med"/>
          </a:ln>
        </p:spPr>
      </p:cxnSp>
      <p:sp>
        <p:nvSpPr>
          <p:cNvPr id="1541" name="Google Shape;1541;p73"/>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542" name="Google Shape;1542;p73"/>
          <p:cNvSpPr txBox="1"/>
          <p:nvPr/>
        </p:nvSpPr>
        <p:spPr>
          <a:xfrm>
            <a:off x="2909422" y="16831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add(S)</a:t>
            </a:r>
            <a:endParaRPr/>
          </a:p>
        </p:txBody>
      </p:sp>
      <p:sp>
        <p:nvSpPr>
          <p:cNvPr id="1543" name="Google Shape;1543;p73"/>
          <p:cNvSpPr txBox="1"/>
          <p:nvPr/>
        </p:nvSpPr>
        <p:spPr>
          <a:xfrm>
            <a:off x="3053531" y="4090607"/>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add(S)</a:t>
            </a:r>
            <a:endParaRPr/>
          </a:p>
        </p:txBody>
      </p:sp>
      <p:sp>
        <p:nvSpPr>
          <p:cNvPr id="1544" name="Google Shape;1544;p73"/>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7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Task #2: Insertion on the Right</a:t>
            </a:r>
            <a:endParaRPr/>
          </a:p>
        </p:txBody>
      </p:sp>
      <p:sp>
        <p:nvSpPr>
          <p:cNvPr id="1550" name="Google Shape;1550;p74"/>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have leaf E, and insert S with a red link. What is the problem below, and what do we do about it: Right links aren’t allowed, so rotateLeft(E).</a:t>
            </a:r>
            <a:endParaRPr/>
          </a:p>
        </p:txBody>
      </p:sp>
      <p:cxnSp>
        <p:nvCxnSpPr>
          <p:cNvPr id="1551" name="Google Shape;1551;p74"/>
          <p:cNvCxnSpPr/>
          <p:nvPr/>
        </p:nvCxnSpPr>
        <p:spPr>
          <a:xfrm>
            <a:off x="3020350" y="4447525"/>
            <a:ext cx="770100" cy="0"/>
          </a:xfrm>
          <a:prstGeom prst="straightConnector1">
            <a:avLst/>
          </a:prstGeom>
          <a:noFill/>
          <a:ln w="19050" cap="flat" cmpd="sng">
            <a:solidFill>
              <a:srgbClr val="BE0712"/>
            </a:solidFill>
            <a:prstDash val="solid"/>
            <a:round/>
            <a:headEnd type="none" w="med" len="med"/>
            <a:tailEnd type="triangle" w="med" len="med"/>
          </a:ln>
        </p:spPr>
      </p:cxnSp>
      <p:cxnSp>
        <p:nvCxnSpPr>
          <p:cNvPr id="1552" name="Google Shape;1552;p74"/>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sp>
        <p:nvSpPr>
          <p:cNvPr id="1553" name="Google Shape;1553;p74"/>
          <p:cNvSpPr/>
          <p:nvPr/>
        </p:nvSpPr>
        <p:spPr>
          <a:xfrm>
            <a:off x="1625875" y="40823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554" name="Google Shape;1554;p74"/>
          <p:cNvSpPr/>
          <p:nvPr/>
        </p:nvSpPr>
        <p:spPr>
          <a:xfrm>
            <a:off x="11370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555" name="Google Shape;1555;p74"/>
          <p:cNvSpPr/>
          <p:nvPr/>
        </p:nvSpPr>
        <p:spPr>
          <a:xfrm>
            <a:off x="21147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556" name="Google Shape;1556;p74"/>
          <p:cNvCxnSpPr>
            <a:stCxn id="1554" idx="0"/>
            <a:endCxn id="1553" idx="2"/>
          </p:cNvCxnSpPr>
          <p:nvPr/>
        </p:nvCxnSpPr>
        <p:spPr>
          <a:xfrm rot="10800000" flipH="1">
            <a:off x="1354825" y="4371000"/>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57" name="Google Shape;1557;p74"/>
          <p:cNvCxnSpPr>
            <a:stCxn id="1555" idx="0"/>
            <a:endCxn id="1553" idx="2"/>
          </p:cNvCxnSpPr>
          <p:nvPr/>
        </p:nvCxnSpPr>
        <p:spPr>
          <a:xfrm rot="10800000">
            <a:off x="1843525" y="4371000"/>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558" name="Google Shape;1558;p74"/>
          <p:cNvSpPr/>
          <p:nvPr/>
        </p:nvSpPr>
        <p:spPr>
          <a:xfrm>
            <a:off x="4739925" y="40154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559" name="Google Shape;1559;p74"/>
          <p:cNvSpPr/>
          <p:nvPr/>
        </p:nvSpPr>
        <p:spPr>
          <a:xfrm>
            <a:off x="4251075" y="45909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560" name="Google Shape;1560;p74"/>
          <p:cNvSpPr/>
          <p:nvPr/>
        </p:nvSpPr>
        <p:spPr>
          <a:xfrm>
            <a:off x="5228775" y="4590975"/>
            <a:ext cx="644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 S</a:t>
            </a:r>
            <a:endParaRPr sz="1800"/>
          </a:p>
        </p:txBody>
      </p:sp>
      <p:cxnSp>
        <p:nvCxnSpPr>
          <p:cNvPr id="1561" name="Google Shape;1561;p74"/>
          <p:cNvCxnSpPr>
            <a:stCxn id="1559" idx="0"/>
            <a:endCxn id="1558" idx="2"/>
          </p:cNvCxnSpPr>
          <p:nvPr/>
        </p:nvCxnSpPr>
        <p:spPr>
          <a:xfrm rot="10800000" flipH="1">
            <a:off x="4468875" y="43041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62" name="Google Shape;1562;p74"/>
          <p:cNvCxnSpPr>
            <a:stCxn id="1560" idx="0"/>
            <a:endCxn id="1558" idx="2"/>
          </p:cNvCxnSpPr>
          <p:nvPr/>
        </p:nvCxnSpPr>
        <p:spPr>
          <a:xfrm rot="10800000">
            <a:off x="4957725" y="4304175"/>
            <a:ext cx="593400" cy="286800"/>
          </a:xfrm>
          <a:prstGeom prst="straightConnector1">
            <a:avLst/>
          </a:prstGeom>
          <a:noFill/>
          <a:ln w="19050" cap="flat" cmpd="sng">
            <a:solidFill>
              <a:srgbClr val="000000"/>
            </a:solidFill>
            <a:prstDash val="solid"/>
            <a:round/>
            <a:headEnd type="none" w="med" len="med"/>
            <a:tailEnd type="none" w="med" len="med"/>
          </a:ln>
        </p:spPr>
      </p:cxnSp>
      <p:sp>
        <p:nvSpPr>
          <p:cNvPr id="1563" name="Google Shape;1563;p74"/>
          <p:cNvSpPr/>
          <p:nvPr/>
        </p:nvSpPr>
        <p:spPr>
          <a:xfrm>
            <a:off x="1625875" y="17406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564" name="Google Shape;1564;p74"/>
          <p:cNvSpPr/>
          <p:nvPr/>
        </p:nvSpPr>
        <p:spPr>
          <a:xfrm>
            <a:off x="1137025" y="23161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565" name="Google Shape;1565;p74"/>
          <p:cNvSpPr/>
          <p:nvPr/>
        </p:nvSpPr>
        <p:spPr>
          <a:xfrm>
            <a:off x="2114725" y="23161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566" name="Google Shape;1566;p74"/>
          <p:cNvCxnSpPr>
            <a:stCxn id="1564" idx="0"/>
            <a:endCxn id="1563" idx="2"/>
          </p:cNvCxnSpPr>
          <p:nvPr/>
        </p:nvCxnSpPr>
        <p:spPr>
          <a:xfrm rot="10800000" flipH="1">
            <a:off x="1354825" y="20293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67" name="Google Shape;1567;p74"/>
          <p:cNvCxnSpPr>
            <a:stCxn id="1565" idx="0"/>
            <a:endCxn id="1563" idx="2"/>
          </p:cNvCxnSpPr>
          <p:nvPr/>
        </p:nvCxnSpPr>
        <p:spPr>
          <a:xfrm rot="10800000">
            <a:off x="1843525" y="20293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68" name="Google Shape;1568;p74"/>
          <p:cNvCxnSpPr/>
          <p:nvPr/>
        </p:nvCxnSpPr>
        <p:spPr>
          <a:xfrm>
            <a:off x="2897425" y="2029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569" name="Google Shape;1569;p74"/>
          <p:cNvSpPr/>
          <p:nvPr/>
        </p:nvSpPr>
        <p:spPr>
          <a:xfrm>
            <a:off x="4475700" y="17407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570" name="Google Shape;1570;p74"/>
          <p:cNvSpPr/>
          <p:nvPr/>
        </p:nvSpPr>
        <p:spPr>
          <a:xfrm>
            <a:off x="3986850" y="23162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571" name="Google Shape;1571;p74"/>
          <p:cNvSpPr/>
          <p:nvPr/>
        </p:nvSpPr>
        <p:spPr>
          <a:xfrm>
            <a:off x="4964550" y="23162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572" name="Google Shape;1572;p74"/>
          <p:cNvCxnSpPr>
            <a:stCxn id="1570" idx="0"/>
            <a:endCxn id="1569" idx="2"/>
          </p:cNvCxnSpPr>
          <p:nvPr/>
        </p:nvCxnSpPr>
        <p:spPr>
          <a:xfrm rot="10800000" flipH="1">
            <a:off x="4204650" y="202942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73" name="Google Shape;1573;p74"/>
          <p:cNvCxnSpPr>
            <a:stCxn id="1571" idx="0"/>
            <a:endCxn id="1569" idx="2"/>
          </p:cNvCxnSpPr>
          <p:nvPr/>
        </p:nvCxnSpPr>
        <p:spPr>
          <a:xfrm rot="10800000">
            <a:off x="4693350" y="2029425"/>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574" name="Google Shape;1574;p74"/>
          <p:cNvSpPr/>
          <p:nvPr/>
        </p:nvSpPr>
        <p:spPr>
          <a:xfrm>
            <a:off x="5276708" y="286698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575" name="Google Shape;1575;p74"/>
          <p:cNvCxnSpPr>
            <a:stCxn id="1571" idx="2"/>
            <a:endCxn id="1574" idx="0"/>
          </p:cNvCxnSpPr>
          <p:nvPr/>
        </p:nvCxnSpPr>
        <p:spPr>
          <a:xfrm>
            <a:off x="5182350" y="2604825"/>
            <a:ext cx="312300" cy="262200"/>
          </a:xfrm>
          <a:prstGeom prst="straightConnector1">
            <a:avLst/>
          </a:prstGeom>
          <a:noFill/>
          <a:ln w="38100" cap="flat" cmpd="sng">
            <a:solidFill>
              <a:srgbClr val="FF0000"/>
            </a:solidFill>
            <a:prstDash val="solid"/>
            <a:round/>
            <a:headEnd type="none" w="med" len="med"/>
            <a:tailEnd type="none" w="med" len="med"/>
          </a:ln>
        </p:spPr>
      </p:cxnSp>
      <p:cxnSp>
        <p:nvCxnSpPr>
          <p:cNvPr id="1576" name="Google Shape;1576;p74"/>
          <p:cNvCxnSpPr/>
          <p:nvPr/>
        </p:nvCxnSpPr>
        <p:spPr>
          <a:xfrm>
            <a:off x="2897425" y="2029275"/>
            <a:ext cx="770100" cy="0"/>
          </a:xfrm>
          <a:prstGeom prst="straightConnector1">
            <a:avLst/>
          </a:prstGeom>
          <a:noFill/>
          <a:ln w="19050" cap="flat" cmpd="sng">
            <a:solidFill>
              <a:srgbClr val="BE0712"/>
            </a:solidFill>
            <a:prstDash val="solid"/>
            <a:round/>
            <a:headEnd type="none" w="med" len="med"/>
            <a:tailEnd type="triangle" w="med" len="med"/>
          </a:ln>
        </p:spPr>
      </p:cxnSp>
      <p:cxnSp>
        <p:nvCxnSpPr>
          <p:cNvPr id="1577" name="Google Shape;1577;p74"/>
          <p:cNvCxnSpPr/>
          <p:nvPr/>
        </p:nvCxnSpPr>
        <p:spPr>
          <a:xfrm>
            <a:off x="6011475" y="2029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578" name="Google Shape;1578;p74"/>
          <p:cNvSpPr/>
          <p:nvPr/>
        </p:nvSpPr>
        <p:spPr>
          <a:xfrm>
            <a:off x="7581475" y="17406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579" name="Google Shape;1579;p74"/>
          <p:cNvSpPr/>
          <p:nvPr/>
        </p:nvSpPr>
        <p:spPr>
          <a:xfrm>
            <a:off x="7092625" y="23161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580" name="Google Shape;1580;p74"/>
          <p:cNvSpPr/>
          <p:nvPr/>
        </p:nvSpPr>
        <p:spPr>
          <a:xfrm>
            <a:off x="8070325" y="23161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581" name="Google Shape;1581;p74"/>
          <p:cNvCxnSpPr>
            <a:stCxn id="1579" idx="0"/>
            <a:endCxn id="1578" idx="2"/>
          </p:cNvCxnSpPr>
          <p:nvPr/>
        </p:nvCxnSpPr>
        <p:spPr>
          <a:xfrm rot="10800000" flipH="1">
            <a:off x="7310425" y="20293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582" name="Google Shape;1582;p74"/>
          <p:cNvCxnSpPr>
            <a:stCxn id="1580" idx="0"/>
            <a:endCxn id="1578" idx="2"/>
          </p:cNvCxnSpPr>
          <p:nvPr/>
        </p:nvCxnSpPr>
        <p:spPr>
          <a:xfrm rot="10800000">
            <a:off x="7799125" y="2029375"/>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583" name="Google Shape;1583;p74"/>
          <p:cNvSpPr/>
          <p:nvPr/>
        </p:nvSpPr>
        <p:spPr>
          <a:xfrm>
            <a:off x="7772883" y="286693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584" name="Google Shape;1584;p74"/>
          <p:cNvCxnSpPr>
            <a:stCxn id="1580" idx="2"/>
            <a:endCxn id="1583" idx="0"/>
          </p:cNvCxnSpPr>
          <p:nvPr/>
        </p:nvCxnSpPr>
        <p:spPr>
          <a:xfrm flipH="1">
            <a:off x="7990825" y="2604775"/>
            <a:ext cx="297300" cy="262200"/>
          </a:xfrm>
          <a:prstGeom prst="straightConnector1">
            <a:avLst/>
          </a:prstGeom>
          <a:noFill/>
          <a:ln w="38100" cap="flat" cmpd="sng">
            <a:solidFill>
              <a:srgbClr val="FF0000"/>
            </a:solidFill>
            <a:prstDash val="solid"/>
            <a:round/>
            <a:headEnd type="none" w="med" len="med"/>
            <a:tailEnd type="none" w="med" len="med"/>
          </a:ln>
        </p:spPr>
      </p:cxnSp>
      <p:sp>
        <p:nvSpPr>
          <p:cNvPr id="1585" name="Google Shape;1585;p74"/>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586" name="Google Shape;1586;p74"/>
          <p:cNvSpPr txBox="1"/>
          <p:nvPr/>
        </p:nvSpPr>
        <p:spPr>
          <a:xfrm>
            <a:off x="2909422" y="16831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add(S)</a:t>
            </a:r>
            <a:endParaRPr/>
          </a:p>
        </p:txBody>
      </p:sp>
      <p:sp>
        <p:nvSpPr>
          <p:cNvPr id="1587" name="Google Shape;1587;p74"/>
          <p:cNvSpPr txBox="1"/>
          <p:nvPr/>
        </p:nvSpPr>
        <p:spPr>
          <a:xfrm>
            <a:off x="5830613" y="1660177"/>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rotateLeft(E)</a:t>
            </a:r>
            <a:endParaRPr/>
          </a:p>
        </p:txBody>
      </p:sp>
      <p:sp>
        <p:nvSpPr>
          <p:cNvPr id="1588" name="Google Shape;1588;p74"/>
          <p:cNvSpPr txBox="1"/>
          <p:nvPr/>
        </p:nvSpPr>
        <p:spPr>
          <a:xfrm>
            <a:off x="3053531" y="4090607"/>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add(S)</a:t>
            </a:r>
            <a:endParaRPr/>
          </a:p>
        </p:txBody>
      </p:sp>
      <p:sp>
        <p:nvSpPr>
          <p:cNvPr id="1589" name="Google Shape;1589;p74"/>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75"/>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Rule: Representation of Temporary 4-Nodes</a:t>
            </a:r>
            <a:endParaRPr/>
          </a:p>
        </p:txBody>
      </p:sp>
      <p:sp>
        <p:nvSpPr>
          <p:cNvPr id="1595" name="Google Shape;1595;p75"/>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represent temporary 4-nodes as BST nodes with two red links.</a:t>
            </a:r>
            <a:endParaRPr/>
          </a:p>
          <a:p>
            <a:pPr marL="457200" lvl="0" indent="-342900" algn="l" rtl="0">
              <a:spcBef>
                <a:spcPts val="0"/>
              </a:spcBef>
              <a:spcAft>
                <a:spcPts val="0"/>
              </a:spcAft>
              <a:buSzPts val="1800"/>
              <a:buChar char="●"/>
            </a:pPr>
            <a:r>
              <a:rPr lang="en"/>
              <a:t>This state is only temporary (more soon), so temporary violation of “left leaning” is OK.</a:t>
            </a:r>
            <a:endParaRPr/>
          </a:p>
        </p:txBody>
      </p:sp>
      <p:cxnSp>
        <p:nvCxnSpPr>
          <p:cNvPr id="1596" name="Google Shape;1596;p75"/>
          <p:cNvCxnSpPr/>
          <p:nvPr/>
        </p:nvCxnSpPr>
        <p:spPr>
          <a:xfrm>
            <a:off x="3020350" y="4447525"/>
            <a:ext cx="770100" cy="0"/>
          </a:xfrm>
          <a:prstGeom prst="straightConnector1">
            <a:avLst/>
          </a:prstGeom>
          <a:noFill/>
          <a:ln w="19050" cap="flat" cmpd="sng">
            <a:solidFill>
              <a:srgbClr val="BE0712"/>
            </a:solidFill>
            <a:prstDash val="solid"/>
            <a:round/>
            <a:headEnd type="none" w="med" len="med"/>
            <a:tailEnd type="triangle" w="med" len="med"/>
          </a:ln>
        </p:spPr>
      </p:cxnSp>
      <p:cxnSp>
        <p:nvCxnSpPr>
          <p:cNvPr id="1597" name="Google Shape;1597;p75"/>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grpSp>
        <p:nvGrpSpPr>
          <p:cNvPr id="1598" name="Google Shape;1598;p75"/>
          <p:cNvGrpSpPr/>
          <p:nvPr/>
        </p:nvGrpSpPr>
        <p:grpSpPr>
          <a:xfrm>
            <a:off x="1137025" y="4082300"/>
            <a:ext cx="1622400" cy="864100"/>
            <a:chOff x="1137025" y="4082300"/>
            <a:chExt cx="1622400" cy="864100"/>
          </a:xfrm>
        </p:grpSpPr>
        <p:sp>
          <p:nvSpPr>
            <p:cNvPr id="1599" name="Google Shape;1599;p75"/>
            <p:cNvSpPr/>
            <p:nvPr/>
          </p:nvSpPr>
          <p:spPr>
            <a:xfrm>
              <a:off x="1625875" y="40823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00" name="Google Shape;1600;p75"/>
            <p:cNvSpPr/>
            <p:nvPr/>
          </p:nvSpPr>
          <p:spPr>
            <a:xfrm>
              <a:off x="11370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01" name="Google Shape;1601;p75"/>
            <p:cNvSpPr/>
            <p:nvPr/>
          </p:nvSpPr>
          <p:spPr>
            <a:xfrm>
              <a:off x="2114725" y="4657800"/>
              <a:ext cx="644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 S</a:t>
              </a:r>
              <a:endParaRPr sz="1800"/>
            </a:p>
          </p:txBody>
        </p:sp>
        <p:cxnSp>
          <p:nvCxnSpPr>
            <p:cNvPr id="1602" name="Google Shape;1602;p75"/>
            <p:cNvCxnSpPr>
              <a:stCxn id="1600" idx="0"/>
              <a:endCxn id="1599" idx="2"/>
            </p:cNvCxnSpPr>
            <p:nvPr/>
          </p:nvCxnSpPr>
          <p:spPr>
            <a:xfrm rot="10800000" flipH="1">
              <a:off x="1354825" y="4371000"/>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603" name="Google Shape;1603;p75"/>
            <p:cNvCxnSpPr>
              <a:stCxn id="1601" idx="0"/>
              <a:endCxn id="1599" idx="2"/>
            </p:cNvCxnSpPr>
            <p:nvPr/>
          </p:nvCxnSpPr>
          <p:spPr>
            <a:xfrm rot="10800000">
              <a:off x="1843675" y="4371000"/>
              <a:ext cx="593400" cy="286800"/>
            </a:xfrm>
            <a:prstGeom prst="straightConnector1">
              <a:avLst/>
            </a:prstGeom>
            <a:noFill/>
            <a:ln w="19050" cap="flat" cmpd="sng">
              <a:solidFill>
                <a:srgbClr val="000000"/>
              </a:solidFill>
              <a:prstDash val="solid"/>
              <a:round/>
              <a:headEnd type="none" w="med" len="med"/>
              <a:tailEnd type="none" w="med" len="med"/>
            </a:ln>
          </p:spPr>
        </p:cxnSp>
      </p:grpSp>
      <p:grpSp>
        <p:nvGrpSpPr>
          <p:cNvPr id="1604" name="Google Shape;1604;p75"/>
          <p:cNvGrpSpPr/>
          <p:nvPr/>
        </p:nvGrpSpPr>
        <p:grpSpPr>
          <a:xfrm>
            <a:off x="4251075" y="4015475"/>
            <a:ext cx="1887900" cy="864100"/>
            <a:chOff x="4251075" y="4015475"/>
            <a:chExt cx="1887900" cy="864100"/>
          </a:xfrm>
        </p:grpSpPr>
        <p:sp>
          <p:nvSpPr>
            <p:cNvPr id="1605" name="Google Shape;1605;p75"/>
            <p:cNvSpPr/>
            <p:nvPr/>
          </p:nvSpPr>
          <p:spPr>
            <a:xfrm>
              <a:off x="4739925" y="40154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06" name="Google Shape;1606;p75"/>
            <p:cNvSpPr/>
            <p:nvPr/>
          </p:nvSpPr>
          <p:spPr>
            <a:xfrm>
              <a:off x="4251075" y="45909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07" name="Google Shape;1607;p75"/>
            <p:cNvSpPr/>
            <p:nvPr/>
          </p:nvSpPr>
          <p:spPr>
            <a:xfrm>
              <a:off x="5228775" y="4590975"/>
              <a:ext cx="910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 S Z</a:t>
              </a:r>
              <a:endParaRPr sz="1800"/>
            </a:p>
          </p:txBody>
        </p:sp>
        <p:cxnSp>
          <p:nvCxnSpPr>
            <p:cNvPr id="1608" name="Google Shape;1608;p75"/>
            <p:cNvCxnSpPr>
              <a:stCxn id="1606" idx="0"/>
              <a:endCxn id="1605" idx="2"/>
            </p:cNvCxnSpPr>
            <p:nvPr/>
          </p:nvCxnSpPr>
          <p:spPr>
            <a:xfrm rot="10800000" flipH="1">
              <a:off x="4468875" y="43041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609" name="Google Shape;1609;p75"/>
            <p:cNvCxnSpPr>
              <a:stCxn id="1607" idx="0"/>
              <a:endCxn id="1605" idx="2"/>
            </p:cNvCxnSpPr>
            <p:nvPr/>
          </p:nvCxnSpPr>
          <p:spPr>
            <a:xfrm rot="10800000">
              <a:off x="4957875" y="4304175"/>
              <a:ext cx="726000" cy="286800"/>
            </a:xfrm>
            <a:prstGeom prst="straightConnector1">
              <a:avLst/>
            </a:prstGeom>
            <a:noFill/>
            <a:ln w="19050" cap="flat" cmpd="sng">
              <a:solidFill>
                <a:srgbClr val="000000"/>
              </a:solidFill>
              <a:prstDash val="solid"/>
              <a:round/>
              <a:headEnd type="none" w="med" len="med"/>
              <a:tailEnd type="none" w="med" len="med"/>
            </a:ln>
          </p:spPr>
        </p:cxnSp>
      </p:grpSp>
      <p:sp>
        <p:nvSpPr>
          <p:cNvPr id="1610" name="Google Shape;1610;p75"/>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611" name="Google Shape;1611;p75"/>
          <p:cNvSpPr/>
          <p:nvPr/>
        </p:nvSpPr>
        <p:spPr>
          <a:xfrm>
            <a:off x="1630175" y="183943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12" name="Google Shape;1612;p75"/>
          <p:cNvSpPr/>
          <p:nvPr/>
        </p:nvSpPr>
        <p:spPr>
          <a:xfrm>
            <a:off x="1141325" y="241493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13" name="Google Shape;1613;p75"/>
          <p:cNvSpPr/>
          <p:nvPr/>
        </p:nvSpPr>
        <p:spPr>
          <a:xfrm>
            <a:off x="2119025" y="241493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614" name="Google Shape;1614;p75"/>
          <p:cNvCxnSpPr>
            <a:stCxn id="1612" idx="0"/>
            <a:endCxn id="1611" idx="2"/>
          </p:cNvCxnSpPr>
          <p:nvPr/>
        </p:nvCxnSpPr>
        <p:spPr>
          <a:xfrm rot="10800000" flipH="1">
            <a:off x="1359125" y="2128137"/>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615" name="Google Shape;1615;p75"/>
          <p:cNvCxnSpPr>
            <a:stCxn id="1613" idx="0"/>
            <a:endCxn id="1611" idx="2"/>
          </p:cNvCxnSpPr>
          <p:nvPr/>
        </p:nvCxnSpPr>
        <p:spPr>
          <a:xfrm rot="10800000">
            <a:off x="1847825" y="2128137"/>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616" name="Google Shape;1616;p75"/>
          <p:cNvSpPr/>
          <p:nvPr/>
        </p:nvSpPr>
        <p:spPr>
          <a:xfrm>
            <a:off x="1821583" y="2965696"/>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617" name="Google Shape;1617;p75"/>
          <p:cNvCxnSpPr>
            <a:stCxn id="1613" idx="2"/>
            <a:endCxn id="1616" idx="0"/>
          </p:cNvCxnSpPr>
          <p:nvPr/>
        </p:nvCxnSpPr>
        <p:spPr>
          <a:xfrm flipH="1">
            <a:off x="2039525" y="2703537"/>
            <a:ext cx="297300" cy="262200"/>
          </a:xfrm>
          <a:prstGeom prst="straightConnector1">
            <a:avLst/>
          </a:prstGeom>
          <a:noFill/>
          <a:ln w="38100" cap="flat" cmpd="sng">
            <a:solidFill>
              <a:srgbClr val="FF0000"/>
            </a:solidFill>
            <a:prstDash val="solid"/>
            <a:round/>
            <a:headEnd type="none" w="med" len="med"/>
            <a:tailEnd type="none" w="med" len="med"/>
          </a:ln>
        </p:spPr>
      </p:cxnSp>
      <p:cxnSp>
        <p:nvCxnSpPr>
          <p:cNvPr id="1618" name="Google Shape;1618;p75"/>
          <p:cNvCxnSpPr/>
          <p:nvPr/>
        </p:nvCxnSpPr>
        <p:spPr>
          <a:xfrm>
            <a:off x="3020350" y="25547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619" name="Google Shape;1619;p75"/>
          <p:cNvSpPr/>
          <p:nvPr/>
        </p:nvSpPr>
        <p:spPr>
          <a:xfrm>
            <a:off x="4810625" y="18819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20" name="Google Shape;1620;p75"/>
          <p:cNvSpPr/>
          <p:nvPr/>
        </p:nvSpPr>
        <p:spPr>
          <a:xfrm>
            <a:off x="4321775" y="24574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21" name="Google Shape;1621;p75"/>
          <p:cNvSpPr/>
          <p:nvPr/>
        </p:nvSpPr>
        <p:spPr>
          <a:xfrm>
            <a:off x="5299475" y="24574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622" name="Google Shape;1622;p75"/>
          <p:cNvCxnSpPr>
            <a:stCxn id="1620" idx="0"/>
            <a:endCxn id="1619" idx="2"/>
          </p:cNvCxnSpPr>
          <p:nvPr/>
        </p:nvCxnSpPr>
        <p:spPr>
          <a:xfrm rot="10800000" flipH="1">
            <a:off x="4539575" y="2170662"/>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623" name="Google Shape;1623;p75"/>
          <p:cNvCxnSpPr>
            <a:stCxn id="1621" idx="0"/>
            <a:endCxn id="1619" idx="2"/>
          </p:cNvCxnSpPr>
          <p:nvPr/>
        </p:nvCxnSpPr>
        <p:spPr>
          <a:xfrm rot="10800000">
            <a:off x="5028275" y="217066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624" name="Google Shape;1624;p75"/>
          <p:cNvSpPr/>
          <p:nvPr/>
        </p:nvSpPr>
        <p:spPr>
          <a:xfrm>
            <a:off x="5002033" y="300822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625" name="Google Shape;1625;p75"/>
          <p:cNvCxnSpPr>
            <a:stCxn id="1621" idx="2"/>
            <a:endCxn id="1624" idx="0"/>
          </p:cNvCxnSpPr>
          <p:nvPr/>
        </p:nvCxnSpPr>
        <p:spPr>
          <a:xfrm flipH="1">
            <a:off x="5219975" y="2746062"/>
            <a:ext cx="297300" cy="262200"/>
          </a:xfrm>
          <a:prstGeom prst="straightConnector1">
            <a:avLst/>
          </a:prstGeom>
          <a:noFill/>
          <a:ln w="38100" cap="flat" cmpd="sng">
            <a:solidFill>
              <a:srgbClr val="FF0000"/>
            </a:solidFill>
            <a:prstDash val="solid"/>
            <a:round/>
            <a:headEnd type="none" w="med" len="med"/>
            <a:tailEnd type="none" w="med" len="med"/>
          </a:ln>
        </p:spPr>
      </p:cxnSp>
      <p:sp>
        <p:nvSpPr>
          <p:cNvPr id="1626" name="Google Shape;1626;p75"/>
          <p:cNvSpPr/>
          <p:nvPr/>
        </p:nvSpPr>
        <p:spPr>
          <a:xfrm>
            <a:off x="5611633" y="300822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627" name="Google Shape;1627;p75"/>
          <p:cNvCxnSpPr>
            <a:stCxn id="1621" idx="2"/>
            <a:endCxn id="1626" idx="0"/>
          </p:cNvCxnSpPr>
          <p:nvPr/>
        </p:nvCxnSpPr>
        <p:spPr>
          <a:xfrm>
            <a:off x="5517275" y="2746062"/>
            <a:ext cx="312300" cy="262200"/>
          </a:xfrm>
          <a:prstGeom prst="straightConnector1">
            <a:avLst/>
          </a:prstGeom>
          <a:noFill/>
          <a:ln w="38100" cap="flat" cmpd="sng">
            <a:solidFill>
              <a:srgbClr val="FF0000"/>
            </a:solidFill>
            <a:prstDash val="solid"/>
            <a:round/>
            <a:headEnd type="none" w="med" len="med"/>
            <a:tailEnd type="none" w="med" len="med"/>
          </a:ln>
        </p:spPr>
      </p:cxnSp>
      <p:sp>
        <p:nvSpPr>
          <p:cNvPr id="1628" name="Google Shape;1628;p75"/>
          <p:cNvSpPr txBox="1"/>
          <p:nvPr/>
        </p:nvSpPr>
        <p:spPr>
          <a:xfrm>
            <a:off x="3028638" y="22165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add(Z)</a:t>
            </a:r>
            <a:endParaRPr/>
          </a:p>
        </p:txBody>
      </p:sp>
      <p:sp>
        <p:nvSpPr>
          <p:cNvPr id="1629" name="Google Shape;1629;p75"/>
          <p:cNvSpPr txBox="1"/>
          <p:nvPr/>
        </p:nvSpPr>
        <p:spPr>
          <a:xfrm>
            <a:off x="3028638" y="4113253"/>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add(Z)</a:t>
            </a:r>
            <a:endParaRPr/>
          </a:p>
        </p:txBody>
      </p:sp>
      <p:sp>
        <p:nvSpPr>
          <p:cNvPr id="1630" name="Google Shape;1630;p75"/>
          <p:cNvSpPr txBox="1"/>
          <p:nvPr/>
        </p:nvSpPr>
        <p:spPr>
          <a:xfrm>
            <a:off x="6733750" y="2128625"/>
            <a:ext cx="18879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Represents temporary 4 nodes. Temporarily violates “no red right links”.</a:t>
            </a:r>
            <a:endParaRPr>
              <a:solidFill>
                <a:srgbClr val="BE0712"/>
              </a:solidFill>
            </a:endParaRPr>
          </a:p>
        </p:txBody>
      </p:sp>
      <p:sp>
        <p:nvSpPr>
          <p:cNvPr id="1631" name="Google Shape;1631;p75"/>
          <p:cNvSpPr txBox="1"/>
          <p:nvPr/>
        </p:nvSpPr>
        <p:spPr>
          <a:xfrm>
            <a:off x="6733750" y="3968950"/>
            <a:ext cx="20211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Temporarily violates “no 4 nodes”.</a:t>
            </a:r>
            <a:endParaRPr>
              <a:solidFill>
                <a:srgbClr val="BE0712"/>
              </a:solidFill>
            </a:endParaRPr>
          </a:p>
        </p:txBody>
      </p:sp>
      <p:cxnSp>
        <p:nvCxnSpPr>
          <p:cNvPr id="1632" name="Google Shape;1632;p75"/>
          <p:cNvCxnSpPr/>
          <p:nvPr/>
        </p:nvCxnSpPr>
        <p:spPr>
          <a:xfrm flipH="1">
            <a:off x="5990025" y="2457425"/>
            <a:ext cx="605100" cy="325500"/>
          </a:xfrm>
          <a:prstGeom prst="straightConnector1">
            <a:avLst/>
          </a:prstGeom>
          <a:noFill/>
          <a:ln w="19050" cap="flat" cmpd="sng">
            <a:solidFill>
              <a:srgbClr val="BE0712"/>
            </a:solidFill>
            <a:prstDash val="solid"/>
            <a:round/>
            <a:headEnd type="none" w="med" len="med"/>
            <a:tailEnd type="triangle" w="med" len="med"/>
          </a:ln>
        </p:spPr>
      </p:cxnSp>
      <p:cxnSp>
        <p:nvCxnSpPr>
          <p:cNvPr id="1633" name="Google Shape;1633;p75"/>
          <p:cNvCxnSpPr/>
          <p:nvPr/>
        </p:nvCxnSpPr>
        <p:spPr>
          <a:xfrm flipH="1">
            <a:off x="5914025" y="4306950"/>
            <a:ext cx="786600" cy="152400"/>
          </a:xfrm>
          <a:prstGeom prst="straightConnector1">
            <a:avLst/>
          </a:prstGeom>
          <a:noFill/>
          <a:ln w="19050" cap="flat" cmpd="sng">
            <a:solidFill>
              <a:srgbClr val="BE0712"/>
            </a:solidFill>
            <a:prstDash val="solid"/>
            <a:round/>
            <a:headEnd type="none" w="med" len="med"/>
            <a:tailEnd type="triangle" w="med" len="med"/>
          </a:ln>
        </p:spPr>
      </p:cxnSp>
      <p:sp>
        <p:nvSpPr>
          <p:cNvPr id="1634" name="Google Shape;1634;p75"/>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7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Task #3: Double Insertion on the Left</a:t>
            </a:r>
            <a:endParaRPr/>
          </a:p>
        </p:txBody>
      </p:sp>
      <p:sp>
        <p:nvSpPr>
          <p:cNvPr id="1640" name="Google Shape;1640;p76"/>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have the LLRB below and insert E. We end up with the wrong representation for our temporary 4 node. What should we do so that the temporary 4 node has 2 red children (one left, one right) as expected?</a:t>
            </a:r>
            <a:endParaRPr/>
          </a:p>
          <a:p>
            <a:pPr marL="0" lvl="0" indent="0" algn="l" rtl="0">
              <a:spcBef>
                <a:spcPts val="0"/>
              </a:spcBef>
              <a:spcAft>
                <a:spcPts val="0"/>
              </a:spcAft>
              <a:buNone/>
            </a:pPr>
            <a:endParaRPr/>
          </a:p>
        </p:txBody>
      </p:sp>
      <p:cxnSp>
        <p:nvCxnSpPr>
          <p:cNvPr id="1641" name="Google Shape;1641;p76"/>
          <p:cNvCxnSpPr/>
          <p:nvPr/>
        </p:nvCxnSpPr>
        <p:spPr>
          <a:xfrm>
            <a:off x="2791750" y="44475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642" name="Google Shape;1642;p76"/>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643" name="Google Shape;1643;p76"/>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grpSp>
        <p:nvGrpSpPr>
          <p:cNvPr id="1644" name="Google Shape;1644;p76"/>
          <p:cNvGrpSpPr/>
          <p:nvPr/>
        </p:nvGrpSpPr>
        <p:grpSpPr>
          <a:xfrm>
            <a:off x="908425" y="4082300"/>
            <a:ext cx="1622400" cy="864100"/>
            <a:chOff x="1137025" y="4082300"/>
            <a:chExt cx="1622400" cy="864100"/>
          </a:xfrm>
        </p:grpSpPr>
        <p:sp>
          <p:nvSpPr>
            <p:cNvPr id="1645" name="Google Shape;1645;p76"/>
            <p:cNvSpPr/>
            <p:nvPr/>
          </p:nvSpPr>
          <p:spPr>
            <a:xfrm>
              <a:off x="1625875" y="40823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46" name="Google Shape;1646;p76"/>
            <p:cNvSpPr/>
            <p:nvPr/>
          </p:nvSpPr>
          <p:spPr>
            <a:xfrm>
              <a:off x="11370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47" name="Google Shape;1647;p76"/>
            <p:cNvSpPr/>
            <p:nvPr/>
          </p:nvSpPr>
          <p:spPr>
            <a:xfrm>
              <a:off x="2114725" y="4657800"/>
              <a:ext cx="644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 Z</a:t>
              </a:r>
              <a:endParaRPr sz="1800"/>
            </a:p>
          </p:txBody>
        </p:sp>
        <p:cxnSp>
          <p:nvCxnSpPr>
            <p:cNvPr id="1648" name="Google Shape;1648;p76"/>
            <p:cNvCxnSpPr>
              <a:stCxn id="1646" idx="0"/>
              <a:endCxn id="1645" idx="2"/>
            </p:cNvCxnSpPr>
            <p:nvPr/>
          </p:nvCxnSpPr>
          <p:spPr>
            <a:xfrm rot="10800000" flipH="1">
              <a:off x="1354825" y="4371000"/>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649" name="Google Shape;1649;p76"/>
            <p:cNvCxnSpPr>
              <a:stCxn id="1647" idx="0"/>
              <a:endCxn id="1645" idx="2"/>
            </p:cNvCxnSpPr>
            <p:nvPr/>
          </p:nvCxnSpPr>
          <p:spPr>
            <a:xfrm rot="10800000">
              <a:off x="1843675" y="4371000"/>
              <a:ext cx="593400" cy="286800"/>
            </a:xfrm>
            <a:prstGeom prst="straightConnector1">
              <a:avLst/>
            </a:prstGeom>
            <a:noFill/>
            <a:ln w="19050" cap="flat" cmpd="sng">
              <a:solidFill>
                <a:srgbClr val="000000"/>
              </a:solidFill>
              <a:prstDash val="solid"/>
              <a:round/>
              <a:headEnd type="none" w="med" len="med"/>
              <a:tailEnd type="none" w="med" len="med"/>
            </a:ln>
          </p:spPr>
        </p:cxnSp>
      </p:grpSp>
      <p:grpSp>
        <p:nvGrpSpPr>
          <p:cNvPr id="1650" name="Google Shape;1650;p76"/>
          <p:cNvGrpSpPr/>
          <p:nvPr/>
        </p:nvGrpSpPr>
        <p:grpSpPr>
          <a:xfrm>
            <a:off x="4022475" y="4015475"/>
            <a:ext cx="1887900" cy="864100"/>
            <a:chOff x="4251075" y="4015475"/>
            <a:chExt cx="1887900" cy="864100"/>
          </a:xfrm>
        </p:grpSpPr>
        <p:sp>
          <p:nvSpPr>
            <p:cNvPr id="1651" name="Google Shape;1651;p76"/>
            <p:cNvSpPr/>
            <p:nvPr/>
          </p:nvSpPr>
          <p:spPr>
            <a:xfrm>
              <a:off x="4739925" y="40154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52" name="Google Shape;1652;p76"/>
            <p:cNvSpPr/>
            <p:nvPr/>
          </p:nvSpPr>
          <p:spPr>
            <a:xfrm>
              <a:off x="4251075" y="45909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53" name="Google Shape;1653;p76"/>
            <p:cNvSpPr/>
            <p:nvPr/>
          </p:nvSpPr>
          <p:spPr>
            <a:xfrm>
              <a:off x="5228775" y="4590975"/>
              <a:ext cx="910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 S Z</a:t>
              </a:r>
              <a:endParaRPr sz="1800"/>
            </a:p>
          </p:txBody>
        </p:sp>
        <p:cxnSp>
          <p:nvCxnSpPr>
            <p:cNvPr id="1654" name="Google Shape;1654;p76"/>
            <p:cNvCxnSpPr>
              <a:stCxn id="1652" idx="0"/>
              <a:endCxn id="1651" idx="2"/>
            </p:cNvCxnSpPr>
            <p:nvPr/>
          </p:nvCxnSpPr>
          <p:spPr>
            <a:xfrm rot="10800000" flipH="1">
              <a:off x="4468875" y="43041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655" name="Google Shape;1655;p76"/>
            <p:cNvCxnSpPr>
              <a:stCxn id="1653" idx="0"/>
              <a:endCxn id="1651" idx="2"/>
            </p:cNvCxnSpPr>
            <p:nvPr/>
          </p:nvCxnSpPr>
          <p:spPr>
            <a:xfrm rot="10800000">
              <a:off x="4957875" y="4304175"/>
              <a:ext cx="726000" cy="286800"/>
            </a:xfrm>
            <a:prstGeom prst="straightConnector1">
              <a:avLst/>
            </a:prstGeom>
            <a:noFill/>
            <a:ln w="19050" cap="flat" cmpd="sng">
              <a:solidFill>
                <a:srgbClr val="000000"/>
              </a:solidFill>
              <a:prstDash val="solid"/>
              <a:round/>
              <a:headEnd type="none" w="med" len="med"/>
              <a:tailEnd type="none" w="med" len="med"/>
            </a:ln>
          </p:spPr>
        </p:cxnSp>
      </p:grpSp>
      <p:sp>
        <p:nvSpPr>
          <p:cNvPr id="1656" name="Google Shape;1656;p76"/>
          <p:cNvSpPr/>
          <p:nvPr/>
        </p:nvSpPr>
        <p:spPr>
          <a:xfrm>
            <a:off x="1401575" y="183943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57" name="Google Shape;1657;p76"/>
          <p:cNvSpPr/>
          <p:nvPr/>
        </p:nvSpPr>
        <p:spPr>
          <a:xfrm>
            <a:off x="912725" y="241493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58" name="Google Shape;1658;p76"/>
          <p:cNvSpPr/>
          <p:nvPr/>
        </p:nvSpPr>
        <p:spPr>
          <a:xfrm>
            <a:off x="1890425" y="241493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659" name="Google Shape;1659;p76"/>
          <p:cNvCxnSpPr>
            <a:stCxn id="1657" idx="0"/>
            <a:endCxn id="1656" idx="2"/>
          </p:cNvCxnSpPr>
          <p:nvPr/>
        </p:nvCxnSpPr>
        <p:spPr>
          <a:xfrm rot="10800000" flipH="1">
            <a:off x="1130525" y="2128137"/>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660" name="Google Shape;1660;p76"/>
          <p:cNvCxnSpPr>
            <a:stCxn id="1658" idx="0"/>
            <a:endCxn id="1656" idx="2"/>
          </p:cNvCxnSpPr>
          <p:nvPr/>
        </p:nvCxnSpPr>
        <p:spPr>
          <a:xfrm rot="10800000">
            <a:off x="1619225" y="2128137"/>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661" name="Google Shape;1661;p76"/>
          <p:cNvSpPr/>
          <p:nvPr/>
        </p:nvSpPr>
        <p:spPr>
          <a:xfrm>
            <a:off x="1592983" y="2965696"/>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662" name="Google Shape;1662;p76"/>
          <p:cNvCxnSpPr>
            <a:stCxn id="1658" idx="2"/>
            <a:endCxn id="1661" idx="0"/>
          </p:cNvCxnSpPr>
          <p:nvPr/>
        </p:nvCxnSpPr>
        <p:spPr>
          <a:xfrm flipH="1">
            <a:off x="1810925" y="2703537"/>
            <a:ext cx="297300" cy="262200"/>
          </a:xfrm>
          <a:prstGeom prst="straightConnector1">
            <a:avLst/>
          </a:prstGeom>
          <a:noFill/>
          <a:ln w="38100" cap="flat" cmpd="sng">
            <a:solidFill>
              <a:srgbClr val="FF0000"/>
            </a:solidFill>
            <a:prstDash val="solid"/>
            <a:round/>
            <a:headEnd type="none" w="med" len="med"/>
            <a:tailEnd type="none" w="med" len="med"/>
          </a:ln>
        </p:spPr>
      </p:cxnSp>
      <p:cxnSp>
        <p:nvCxnSpPr>
          <p:cNvPr id="1663" name="Google Shape;1663;p76"/>
          <p:cNvCxnSpPr/>
          <p:nvPr/>
        </p:nvCxnSpPr>
        <p:spPr>
          <a:xfrm>
            <a:off x="2791750" y="25547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664" name="Google Shape;1664;p76"/>
          <p:cNvSpPr/>
          <p:nvPr/>
        </p:nvSpPr>
        <p:spPr>
          <a:xfrm>
            <a:off x="4582025" y="18819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65" name="Google Shape;1665;p76"/>
          <p:cNvSpPr/>
          <p:nvPr/>
        </p:nvSpPr>
        <p:spPr>
          <a:xfrm>
            <a:off x="4093175" y="24574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66" name="Google Shape;1666;p76"/>
          <p:cNvSpPr/>
          <p:nvPr/>
        </p:nvSpPr>
        <p:spPr>
          <a:xfrm>
            <a:off x="5070875" y="24574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667" name="Google Shape;1667;p76"/>
          <p:cNvCxnSpPr>
            <a:stCxn id="1665" idx="0"/>
            <a:endCxn id="1664" idx="2"/>
          </p:cNvCxnSpPr>
          <p:nvPr/>
        </p:nvCxnSpPr>
        <p:spPr>
          <a:xfrm rot="10800000" flipH="1">
            <a:off x="4310975" y="2170662"/>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668" name="Google Shape;1668;p76"/>
          <p:cNvCxnSpPr>
            <a:stCxn id="1666" idx="0"/>
            <a:endCxn id="1664" idx="2"/>
          </p:cNvCxnSpPr>
          <p:nvPr/>
        </p:nvCxnSpPr>
        <p:spPr>
          <a:xfrm rot="10800000">
            <a:off x="4799675" y="217066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669" name="Google Shape;1669;p76"/>
          <p:cNvSpPr/>
          <p:nvPr/>
        </p:nvSpPr>
        <p:spPr>
          <a:xfrm>
            <a:off x="4773433" y="300822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670" name="Google Shape;1670;p76"/>
          <p:cNvCxnSpPr>
            <a:stCxn id="1666" idx="2"/>
            <a:endCxn id="1669" idx="0"/>
          </p:cNvCxnSpPr>
          <p:nvPr/>
        </p:nvCxnSpPr>
        <p:spPr>
          <a:xfrm flipH="1">
            <a:off x="4991375" y="2746062"/>
            <a:ext cx="297300" cy="262200"/>
          </a:xfrm>
          <a:prstGeom prst="straightConnector1">
            <a:avLst/>
          </a:prstGeom>
          <a:noFill/>
          <a:ln w="38100" cap="flat" cmpd="sng">
            <a:solidFill>
              <a:srgbClr val="FF0000"/>
            </a:solidFill>
            <a:prstDash val="solid"/>
            <a:round/>
            <a:headEnd type="none" w="med" len="med"/>
            <a:tailEnd type="none" w="med" len="med"/>
          </a:ln>
        </p:spPr>
      </p:cxnSp>
      <p:sp>
        <p:nvSpPr>
          <p:cNvPr id="1671" name="Google Shape;1671;p76"/>
          <p:cNvSpPr/>
          <p:nvPr/>
        </p:nvSpPr>
        <p:spPr>
          <a:xfrm>
            <a:off x="4490083" y="3540158"/>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672" name="Google Shape;1672;p76"/>
          <p:cNvCxnSpPr>
            <a:stCxn id="1669" idx="2"/>
            <a:endCxn id="1671" idx="0"/>
          </p:cNvCxnSpPr>
          <p:nvPr/>
        </p:nvCxnSpPr>
        <p:spPr>
          <a:xfrm flipH="1">
            <a:off x="4707733" y="3296821"/>
            <a:ext cx="283500" cy="243300"/>
          </a:xfrm>
          <a:prstGeom prst="straightConnector1">
            <a:avLst/>
          </a:prstGeom>
          <a:noFill/>
          <a:ln w="38100" cap="flat" cmpd="sng">
            <a:solidFill>
              <a:srgbClr val="FF0000"/>
            </a:solidFill>
            <a:prstDash val="solid"/>
            <a:round/>
            <a:headEnd type="none" w="med" len="med"/>
            <a:tailEnd type="none" w="med" len="med"/>
          </a:ln>
        </p:spPr>
      </p:cxnSp>
      <p:cxnSp>
        <p:nvCxnSpPr>
          <p:cNvPr id="1673" name="Google Shape;1673;p76"/>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sp>
        <p:nvSpPr>
          <p:cNvPr id="1674" name="Google Shape;1674;p76"/>
          <p:cNvSpPr txBox="1"/>
          <p:nvPr/>
        </p:nvSpPr>
        <p:spPr>
          <a:xfrm>
            <a:off x="2800038" y="2175123"/>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add(E)</a:t>
            </a:r>
            <a:endParaRPr/>
          </a:p>
        </p:txBody>
      </p:sp>
      <p:sp>
        <p:nvSpPr>
          <p:cNvPr id="1675" name="Google Shape;1675;p76"/>
          <p:cNvSpPr txBox="1"/>
          <p:nvPr/>
        </p:nvSpPr>
        <p:spPr>
          <a:xfrm>
            <a:off x="2800038" y="4080123"/>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0" name="Google Shape;1680;p7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Task #3: Double Insertion on the Left</a:t>
            </a:r>
            <a:endParaRPr/>
          </a:p>
        </p:txBody>
      </p:sp>
      <p:sp>
        <p:nvSpPr>
          <p:cNvPr id="1681" name="Google Shape;1681;p7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have the LLRB below and insert E. We end up with the wrong representation for our temporary 4 node. What should we do?</a:t>
            </a:r>
            <a:endParaRPr/>
          </a:p>
          <a:p>
            <a:pPr marL="457200" lvl="0" indent="-342900" algn="l" rtl="0">
              <a:spcBef>
                <a:spcPts val="0"/>
              </a:spcBef>
              <a:spcAft>
                <a:spcPts val="0"/>
              </a:spcAft>
              <a:buSzPts val="1800"/>
              <a:buChar char="●"/>
            </a:pPr>
            <a:r>
              <a:rPr lang="en"/>
              <a:t>Rotate Z right.</a:t>
            </a:r>
            <a:endParaRPr/>
          </a:p>
        </p:txBody>
      </p:sp>
      <p:cxnSp>
        <p:nvCxnSpPr>
          <p:cNvPr id="1682" name="Google Shape;1682;p77"/>
          <p:cNvCxnSpPr/>
          <p:nvPr/>
        </p:nvCxnSpPr>
        <p:spPr>
          <a:xfrm>
            <a:off x="2791750" y="44475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683" name="Google Shape;1683;p77"/>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684" name="Google Shape;1684;p77"/>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grpSp>
        <p:nvGrpSpPr>
          <p:cNvPr id="1685" name="Google Shape;1685;p77"/>
          <p:cNvGrpSpPr/>
          <p:nvPr/>
        </p:nvGrpSpPr>
        <p:grpSpPr>
          <a:xfrm>
            <a:off x="908425" y="4082300"/>
            <a:ext cx="1622400" cy="864100"/>
            <a:chOff x="1137025" y="4082300"/>
            <a:chExt cx="1622400" cy="864100"/>
          </a:xfrm>
        </p:grpSpPr>
        <p:sp>
          <p:nvSpPr>
            <p:cNvPr id="1686" name="Google Shape;1686;p77"/>
            <p:cNvSpPr/>
            <p:nvPr/>
          </p:nvSpPr>
          <p:spPr>
            <a:xfrm>
              <a:off x="1625875" y="40823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87" name="Google Shape;1687;p77"/>
            <p:cNvSpPr/>
            <p:nvPr/>
          </p:nvSpPr>
          <p:spPr>
            <a:xfrm>
              <a:off x="11370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88" name="Google Shape;1688;p77"/>
            <p:cNvSpPr/>
            <p:nvPr/>
          </p:nvSpPr>
          <p:spPr>
            <a:xfrm>
              <a:off x="2114725" y="4657800"/>
              <a:ext cx="644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 Z</a:t>
              </a:r>
              <a:endParaRPr sz="1800"/>
            </a:p>
          </p:txBody>
        </p:sp>
        <p:cxnSp>
          <p:nvCxnSpPr>
            <p:cNvPr id="1689" name="Google Shape;1689;p77"/>
            <p:cNvCxnSpPr>
              <a:stCxn id="1687" idx="0"/>
              <a:endCxn id="1686" idx="2"/>
            </p:cNvCxnSpPr>
            <p:nvPr/>
          </p:nvCxnSpPr>
          <p:spPr>
            <a:xfrm rot="10800000" flipH="1">
              <a:off x="1354825" y="4371000"/>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690" name="Google Shape;1690;p77"/>
            <p:cNvCxnSpPr>
              <a:stCxn id="1688" idx="0"/>
              <a:endCxn id="1686" idx="2"/>
            </p:cNvCxnSpPr>
            <p:nvPr/>
          </p:nvCxnSpPr>
          <p:spPr>
            <a:xfrm rot="10800000">
              <a:off x="1843675" y="4371000"/>
              <a:ext cx="593400" cy="286800"/>
            </a:xfrm>
            <a:prstGeom prst="straightConnector1">
              <a:avLst/>
            </a:prstGeom>
            <a:noFill/>
            <a:ln w="19050" cap="flat" cmpd="sng">
              <a:solidFill>
                <a:srgbClr val="000000"/>
              </a:solidFill>
              <a:prstDash val="solid"/>
              <a:round/>
              <a:headEnd type="none" w="med" len="med"/>
              <a:tailEnd type="none" w="med" len="med"/>
            </a:ln>
          </p:spPr>
        </p:cxnSp>
      </p:grpSp>
      <p:grpSp>
        <p:nvGrpSpPr>
          <p:cNvPr id="1691" name="Google Shape;1691;p77"/>
          <p:cNvGrpSpPr/>
          <p:nvPr/>
        </p:nvGrpSpPr>
        <p:grpSpPr>
          <a:xfrm>
            <a:off x="4022475" y="4015475"/>
            <a:ext cx="1887900" cy="864100"/>
            <a:chOff x="4251075" y="4015475"/>
            <a:chExt cx="1887900" cy="864100"/>
          </a:xfrm>
        </p:grpSpPr>
        <p:sp>
          <p:nvSpPr>
            <p:cNvPr id="1692" name="Google Shape;1692;p77"/>
            <p:cNvSpPr/>
            <p:nvPr/>
          </p:nvSpPr>
          <p:spPr>
            <a:xfrm>
              <a:off x="4739925" y="40154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93" name="Google Shape;1693;p77"/>
            <p:cNvSpPr/>
            <p:nvPr/>
          </p:nvSpPr>
          <p:spPr>
            <a:xfrm>
              <a:off x="4251075" y="45909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94" name="Google Shape;1694;p77"/>
            <p:cNvSpPr/>
            <p:nvPr/>
          </p:nvSpPr>
          <p:spPr>
            <a:xfrm>
              <a:off x="5228775" y="4590975"/>
              <a:ext cx="910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 S Z</a:t>
              </a:r>
              <a:endParaRPr sz="1800"/>
            </a:p>
          </p:txBody>
        </p:sp>
        <p:cxnSp>
          <p:nvCxnSpPr>
            <p:cNvPr id="1695" name="Google Shape;1695;p77"/>
            <p:cNvCxnSpPr>
              <a:stCxn id="1693" idx="0"/>
              <a:endCxn id="1692" idx="2"/>
            </p:cNvCxnSpPr>
            <p:nvPr/>
          </p:nvCxnSpPr>
          <p:spPr>
            <a:xfrm rot="10800000" flipH="1">
              <a:off x="4468875" y="43041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696" name="Google Shape;1696;p77"/>
            <p:cNvCxnSpPr>
              <a:stCxn id="1694" idx="0"/>
              <a:endCxn id="1692" idx="2"/>
            </p:cNvCxnSpPr>
            <p:nvPr/>
          </p:nvCxnSpPr>
          <p:spPr>
            <a:xfrm rot="10800000">
              <a:off x="4957875" y="4304175"/>
              <a:ext cx="726000" cy="286800"/>
            </a:xfrm>
            <a:prstGeom prst="straightConnector1">
              <a:avLst/>
            </a:prstGeom>
            <a:noFill/>
            <a:ln w="19050" cap="flat" cmpd="sng">
              <a:solidFill>
                <a:srgbClr val="000000"/>
              </a:solidFill>
              <a:prstDash val="solid"/>
              <a:round/>
              <a:headEnd type="none" w="med" len="med"/>
              <a:tailEnd type="none" w="med" len="med"/>
            </a:ln>
          </p:spPr>
        </p:cxnSp>
      </p:grpSp>
      <p:sp>
        <p:nvSpPr>
          <p:cNvPr id="1697" name="Google Shape;1697;p77"/>
          <p:cNvSpPr/>
          <p:nvPr/>
        </p:nvSpPr>
        <p:spPr>
          <a:xfrm>
            <a:off x="1401575" y="183943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698" name="Google Shape;1698;p77"/>
          <p:cNvSpPr/>
          <p:nvPr/>
        </p:nvSpPr>
        <p:spPr>
          <a:xfrm>
            <a:off x="912725" y="241493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699" name="Google Shape;1699;p77"/>
          <p:cNvSpPr/>
          <p:nvPr/>
        </p:nvSpPr>
        <p:spPr>
          <a:xfrm>
            <a:off x="1890425" y="241493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700" name="Google Shape;1700;p77"/>
          <p:cNvCxnSpPr>
            <a:stCxn id="1698" idx="0"/>
            <a:endCxn id="1697" idx="2"/>
          </p:cNvCxnSpPr>
          <p:nvPr/>
        </p:nvCxnSpPr>
        <p:spPr>
          <a:xfrm rot="10800000" flipH="1">
            <a:off x="1130525" y="2128137"/>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701" name="Google Shape;1701;p77"/>
          <p:cNvCxnSpPr>
            <a:stCxn id="1699" idx="0"/>
            <a:endCxn id="1697" idx="2"/>
          </p:cNvCxnSpPr>
          <p:nvPr/>
        </p:nvCxnSpPr>
        <p:spPr>
          <a:xfrm rot="10800000">
            <a:off x="1619225" y="2128137"/>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702" name="Google Shape;1702;p77"/>
          <p:cNvSpPr/>
          <p:nvPr/>
        </p:nvSpPr>
        <p:spPr>
          <a:xfrm>
            <a:off x="1592983" y="2965696"/>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703" name="Google Shape;1703;p77"/>
          <p:cNvCxnSpPr>
            <a:stCxn id="1699" idx="2"/>
            <a:endCxn id="1702" idx="0"/>
          </p:cNvCxnSpPr>
          <p:nvPr/>
        </p:nvCxnSpPr>
        <p:spPr>
          <a:xfrm flipH="1">
            <a:off x="1810925" y="2703537"/>
            <a:ext cx="297300" cy="262200"/>
          </a:xfrm>
          <a:prstGeom prst="straightConnector1">
            <a:avLst/>
          </a:prstGeom>
          <a:noFill/>
          <a:ln w="38100" cap="flat" cmpd="sng">
            <a:solidFill>
              <a:srgbClr val="FF0000"/>
            </a:solidFill>
            <a:prstDash val="solid"/>
            <a:round/>
            <a:headEnd type="none" w="med" len="med"/>
            <a:tailEnd type="none" w="med" len="med"/>
          </a:ln>
        </p:spPr>
      </p:cxnSp>
      <p:cxnSp>
        <p:nvCxnSpPr>
          <p:cNvPr id="1704" name="Google Shape;1704;p77"/>
          <p:cNvCxnSpPr/>
          <p:nvPr/>
        </p:nvCxnSpPr>
        <p:spPr>
          <a:xfrm>
            <a:off x="2791750" y="25547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705" name="Google Shape;1705;p77"/>
          <p:cNvSpPr/>
          <p:nvPr/>
        </p:nvSpPr>
        <p:spPr>
          <a:xfrm>
            <a:off x="4582025" y="18819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706" name="Google Shape;1706;p77"/>
          <p:cNvSpPr/>
          <p:nvPr/>
        </p:nvSpPr>
        <p:spPr>
          <a:xfrm>
            <a:off x="4093175" y="24574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707" name="Google Shape;1707;p77"/>
          <p:cNvSpPr/>
          <p:nvPr/>
        </p:nvSpPr>
        <p:spPr>
          <a:xfrm>
            <a:off x="5070875" y="24574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708" name="Google Shape;1708;p77"/>
          <p:cNvCxnSpPr>
            <a:stCxn id="1706" idx="0"/>
            <a:endCxn id="1705" idx="2"/>
          </p:cNvCxnSpPr>
          <p:nvPr/>
        </p:nvCxnSpPr>
        <p:spPr>
          <a:xfrm rot="10800000" flipH="1">
            <a:off x="4310975" y="2170662"/>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709" name="Google Shape;1709;p77"/>
          <p:cNvCxnSpPr>
            <a:stCxn id="1707" idx="0"/>
            <a:endCxn id="1705" idx="2"/>
          </p:cNvCxnSpPr>
          <p:nvPr/>
        </p:nvCxnSpPr>
        <p:spPr>
          <a:xfrm rot="10800000">
            <a:off x="4799675" y="217066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710" name="Google Shape;1710;p77"/>
          <p:cNvSpPr/>
          <p:nvPr/>
        </p:nvSpPr>
        <p:spPr>
          <a:xfrm>
            <a:off x="4773433" y="300822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711" name="Google Shape;1711;p77"/>
          <p:cNvCxnSpPr>
            <a:stCxn id="1707" idx="2"/>
            <a:endCxn id="1710" idx="0"/>
          </p:cNvCxnSpPr>
          <p:nvPr/>
        </p:nvCxnSpPr>
        <p:spPr>
          <a:xfrm flipH="1">
            <a:off x="4991375" y="2746062"/>
            <a:ext cx="297300" cy="262200"/>
          </a:xfrm>
          <a:prstGeom prst="straightConnector1">
            <a:avLst/>
          </a:prstGeom>
          <a:noFill/>
          <a:ln w="38100" cap="flat" cmpd="sng">
            <a:solidFill>
              <a:srgbClr val="FF0000"/>
            </a:solidFill>
            <a:prstDash val="solid"/>
            <a:round/>
            <a:headEnd type="none" w="med" len="med"/>
            <a:tailEnd type="none" w="med" len="med"/>
          </a:ln>
        </p:spPr>
      </p:cxnSp>
      <p:sp>
        <p:nvSpPr>
          <p:cNvPr id="1712" name="Google Shape;1712;p77"/>
          <p:cNvSpPr/>
          <p:nvPr/>
        </p:nvSpPr>
        <p:spPr>
          <a:xfrm>
            <a:off x="4490083" y="3540158"/>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713" name="Google Shape;1713;p77"/>
          <p:cNvCxnSpPr>
            <a:stCxn id="1710" idx="2"/>
            <a:endCxn id="1712" idx="0"/>
          </p:cNvCxnSpPr>
          <p:nvPr/>
        </p:nvCxnSpPr>
        <p:spPr>
          <a:xfrm flipH="1">
            <a:off x="4707733" y="3296821"/>
            <a:ext cx="283500" cy="243300"/>
          </a:xfrm>
          <a:prstGeom prst="straightConnector1">
            <a:avLst/>
          </a:prstGeom>
          <a:noFill/>
          <a:ln w="38100" cap="flat" cmpd="sng">
            <a:solidFill>
              <a:srgbClr val="FF0000"/>
            </a:solidFill>
            <a:prstDash val="solid"/>
            <a:round/>
            <a:headEnd type="none" w="med" len="med"/>
            <a:tailEnd type="none" w="med" len="med"/>
          </a:ln>
        </p:spPr>
      </p:cxnSp>
      <p:cxnSp>
        <p:nvCxnSpPr>
          <p:cNvPr id="1714" name="Google Shape;1714;p77"/>
          <p:cNvCxnSpPr/>
          <p:nvPr/>
        </p:nvCxnSpPr>
        <p:spPr>
          <a:xfrm>
            <a:off x="6013650" y="260175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715" name="Google Shape;1715;p77"/>
          <p:cNvSpPr/>
          <p:nvPr/>
        </p:nvSpPr>
        <p:spPr>
          <a:xfrm>
            <a:off x="7603300" y="186168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716" name="Google Shape;1716;p77"/>
          <p:cNvSpPr/>
          <p:nvPr/>
        </p:nvSpPr>
        <p:spPr>
          <a:xfrm>
            <a:off x="7114450" y="243718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717" name="Google Shape;1717;p77"/>
          <p:cNvSpPr/>
          <p:nvPr/>
        </p:nvSpPr>
        <p:spPr>
          <a:xfrm>
            <a:off x="8092150" y="2437187"/>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718" name="Google Shape;1718;p77"/>
          <p:cNvCxnSpPr>
            <a:stCxn id="1716" idx="0"/>
            <a:endCxn id="1715" idx="2"/>
          </p:cNvCxnSpPr>
          <p:nvPr/>
        </p:nvCxnSpPr>
        <p:spPr>
          <a:xfrm rot="10800000" flipH="1">
            <a:off x="7332250" y="2150387"/>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719" name="Google Shape;1719;p77"/>
          <p:cNvCxnSpPr>
            <a:stCxn id="1717" idx="0"/>
            <a:endCxn id="1715" idx="2"/>
          </p:cNvCxnSpPr>
          <p:nvPr/>
        </p:nvCxnSpPr>
        <p:spPr>
          <a:xfrm rot="10800000">
            <a:off x="7820950" y="2150387"/>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720" name="Google Shape;1720;p77"/>
          <p:cNvSpPr/>
          <p:nvPr/>
        </p:nvSpPr>
        <p:spPr>
          <a:xfrm>
            <a:off x="7794708" y="2987946"/>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721" name="Google Shape;1721;p77"/>
          <p:cNvCxnSpPr>
            <a:stCxn id="1717" idx="2"/>
            <a:endCxn id="1720" idx="0"/>
          </p:cNvCxnSpPr>
          <p:nvPr/>
        </p:nvCxnSpPr>
        <p:spPr>
          <a:xfrm flipH="1">
            <a:off x="8012650" y="2725787"/>
            <a:ext cx="297300" cy="262200"/>
          </a:xfrm>
          <a:prstGeom prst="straightConnector1">
            <a:avLst/>
          </a:prstGeom>
          <a:noFill/>
          <a:ln w="38100" cap="flat" cmpd="sng">
            <a:solidFill>
              <a:srgbClr val="FF0000"/>
            </a:solidFill>
            <a:prstDash val="solid"/>
            <a:round/>
            <a:headEnd type="none" w="med" len="med"/>
            <a:tailEnd type="none" w="med" len="med"/>
          </a:ln>
        </p:spPr>
      </p:cxnSp>
      <p:sp>
        <p:nvSpPr>
          <p:cNvPr id="1722" name="Google Shape;1722;p77"/>
          <p:cNvSpPr/>
          <p:nvPr/>
        </p:nvSpPr>
        <p:spPr>
          <a:xfrm>
            <a:off x="8392558" y="2987958"/>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723" name="Google Shape;1723;p77"/>
          <p:cNvCxnSpPr>
            <a:stCxn id="1717" idx="2"/>
            <a:endCxn id="1722" idx="0"/>
          </p:cNvCxnSpPr>
          <p:nvPr/>
        </p:nvCxnSpPr>
        <p:spPr>
          <a:xfrm>
            <a:off x="8309950" y="2725787"/>
            <a:ext cx="300300" cy="262200"/>
          </a:xfrm>
          <a:prstGeom prst="straightConnector1">
            <a:avLst/>
          </a:prstGeom>
          <a:noFill/>
          <a:ln w="38100" cap="flat" cmpd="sng">
            <a:solidFill>
              <a:srgbClr val="FF0000"/>
            </a:solidFill>
            <a:prstDash val="solid"/>
            <a:round/>
            <a:headEnd type="none" w="med" len="med"/>
            <a:tailEnd type="none" w="med" len="med"/>
          </a:ln>
        </p:spPr>
      </p:cxnSp>
      <p:cxnSp>
        <p:nvCxnSpPr>
          <p:cNvPr id="1724" name="Google Shape;1724;p77"/>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sp>
        <p:nvSpPr>
          <p:cNvPr id="1725" name="Google Shape;1725;p77"/>
          <p:cNvSpPr txBox="1"/>
          <p:nvPr/>
        </p:nvSpPr>
        <p:spPr>
          <a:xfrm>
            <a:off x="5796175" y="2221400"/>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rotateRight(Z)</a:t>
            </a:r>
            <a:endParaRPr/>
          </a:p>
        </p:txBody>
      </p:sp>
      <p:sp>
        <p:nvSpPr>
          <p:cNvPr id="1726" name="Google Shape;1726;p77"/>
          <p:cNvSpPr txBox="1"/>
          <p:nvPr/>
        </p:nvSpPr>
        <p:spPr>
          <a:xfrm>
            <a:off x="2800038" y="2175123"/>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add(E)</a:t>
            </a:r>
            <a:endParaRPr/>
          </a:p>
        </p:txBody>
      </p:sp>
      <p:sp>
        <p:nvSpPr>
          <p:cNvPr id="1727" name="Google Shape;1727;p77"/>
          <p:cNvSpPr txBox="1"/>
          <p:nvPr/>
        </p:nvSpPr>
        <p:spPr>
          <a:xfrm>
            <a:off x="2800038" y="4080123"/>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add(E)</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2" name="Google Shape;1732;p78"/>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Task #4: Splitting Temporary 4-Nodes</a:t>
            </a:r>
            <a:endParaRPr/>
          </a:p>
        </p:txBody>
      </p:sp>
      <p:sp>
        <p:nvSpPr>
          <p:cNvPr id="1733" name="Google Shape;1733;p78"/>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have the LLRB below which includes a temporary 4 node. What should we do next?</a:t>
            </a:r>
            <a:endParaRPr/>
          </a:p>
          <a:p>
            <a:pPr marL="457200" lvl="0" indent="-342900" algn="l" rtl="0">
              <a:spcBef>
                <a:spcPts val="0"/>
              </a:spcBef>
              <a:spcAft>
                <a:spcPts val="0"/>
              </a:spcAft>
              <a:buSzPts val="1800"/>
              <a:buChar char="●"/>
            </a:pPr>
            <a:r>
              <a:rPr lang="en"/>
              <a:t>Try to figure this one out! It’s a particularly interesting puzzle.</a:t>
            </a:r>
            <a:endParaRPr/>
          </a:p>
        </p:txBody>
      </p:sp>
      <p:cxnSp>
        <p:nvCxnSpPr>
          <p:cNvPr id="1734" name="Google Shape;1734;p78"/>
          <p:cNvCxnSpPr/>
          <p:nvPr/>
        </p:nvCxnSpPr>
        <p:spPr>
          <a:xfrm>
            <a:off x="2791750" y="44475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735" name="Google Shape;1735;p78"/>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736" name="Google Shape;1736;p78"/>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grpSp>
        <p:nvGrpSpPr>
          <p:cNvPr id="1737" name="Google Shape;1737;p78"/>
          <p:cNvGrpSpPr/>
          <p:nvPr/>
        </p:nvGrpSpPr>
        <p:grpSpPr>
          <a:xfrm>
            <a:off x="959125" y="4082300"/>
            <a:ext cx="1591200" cy="864100"/>
            <a:chOff x="959125" y="4082300"/>
            <a:chExt cx="1591200" cy="864100"/>
          </a:xfrm>
        </p:grpSpPr>
        <p:sp>
          <p:nvSpPr>
            <p:cNvPr id="1738" name="Google Shape;1738;p78"/>
            <p:cNvSpPr/>
            <p:nvPr/>
          </p:nvSpPr>
          <p:spPr>
            <a:xfrm>
              <a:off x="1625875" y="40823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739" name="Google Shape;1739;p78"/>
            <p:cNvSpPr/>
            <p:nvPr/>
          </p:nvSpPr>
          <p:spPr>
            <a:xfrm>
              <a:off x="959125" y="4657800"/>
              <a:ext cx="851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 B C</a:t>
              </a:r>
              <a:endParaRPr sz="1800"/>
            </a:p>
          </p:txBody>
        </p:sp>
        <p:sp>
          <p:nvSpPr>
            <p:cNvPr id="1740" name="Google Shape;1740;p78"/>
            <p:cNvSpPr/>
            <p:nvPr/>
          </p:nvSpPr>
          <p:spPr>
            <a:xfrm>
              <a:off x="21147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741" name="Google Shape;1741;p78"/>
            <p:cNvCxnSpPr>
              <a:stCxn id="1739" idx="0"/>
              <a:endCxn id="1738" idx="2"/>
            </p:cNvCxnSpPr>
            <p:nvPr/>
          </p:nvCxnSpPr>
          <p:spPr>
            <a:xfrm rot="10800000" flipH="1">
              <a:off x="1384975" y="4371000"/>
              <a:ext cx="458700" cy="286800"/>
            </a:xfrm>
            <a:prstGeom prst="straightConnector1">
              <a:avLst/>
            </a:prstGeom>
            <a:noFill/>
            <a:ln w="19050" cap="flat" cmpd="sng">
              <a:solidFill>
                <a:srgbClr val="000000"/>
              </a:solidFill>
              <a:prstDash val="solid"/>
              <a:round/>
              <a:headEnd type="none" w="med" len="med"/>
              <a:tailEnd type="none" w="med" len="med"/>
            </a:ln>
          </p:spPr>
        </p:cxnSp>
        <p:cxnSp>
          <p:nvCxnSpPr>
            <p:cNvPr id="1742" name="Google Shape;1742;p78"/>
            <p:cNvCxnSpPr>
              <a:stCxn id="1740" idx="0"/>
              <a:endCxn id="1738" idx="2"/>
            </p:cNvCxnSpPr>
            <p:nvPr/>
          </p:nvCxnSpPr>
          <p:spPr>
            <a:xfrm rot="10800000">
              <a:off x="1843525" y="4371000"/>
              <a:ext cx="489000" cy="286800"/>
            </a:xfrm>
            <a:prstGeom prst="straightConnector1">
              <a:avLst/>
            </a:prstGeom>
            <a:noFill/>
            <a:ln w="19050" cap="flat" cmpd="sng">
              <a:solidFill>
                <a:srgbClr val="000000"/>
              </a:solidFill>
              <a:prstDash val="solid"/>
              <a:round/>
              <a:headEnd type="none" w="med" len="med"/>
              <a:tailEnd type="none" w="med" len="med"/>
            </a:ln>
          </p:spPr>
        </p:cxnSp>
      </p:grpSp>
      <p:cxnSp>
        <p:nvCxnSpPr>
          <p:cNvPr id="1743" name="Google Shape;1743;p78"/>
          <p:cNvCxnSpPr/>
          <p:nvPr/>
        </p:nvCxnSpPr>
        <p:spPr>
          <a:xfrm>
            <a:off x="2791750" y="2554725"/>
            <a:ext cx="770100" cy="0"/>
          </a:xfrm>
          <a:prstGeom prst="straightConnector1">
            <a:avLst/>
          </a:prstGeom>
          <a:noFill/>
          <a:ln w="19050" cap="flat" cmpd="sng">
            <a:solidFill>
              <a:srgbClr val="BE0712"/>
            </a:solidFill>
            <a:prstDash val="solid"/>
            <a:round/>
            <a:headEnd type="none" w="med" len="med"/>
            <a:tailEnd type="triangle" w="med" len="med"/>
          </a:ln>
        </p:spPr>
      </p:cxnSp>
      <p:cxnSp>
        <p:nvCxnSpPr>
          <p:cNvPr id="1744" name="Google Shape;1744;p78"/>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sp>
        <p:nvSpPr>
          <p:cNvPr id="1745" name="Google Shape;1745;p78"/>
          <p:cNvSpPr txBox="1"/>
          <p:nvPr/>
        </p:nvSpPr>
        <p:spPr>
          <a:xfrm>
            <a:off x="2647638" y="4080123"/>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split(A/B/C)</a:t>
            </a:r>
            <a:endParaRPr/>
          </a:p>
          <a:p>
            <a:pPr marL="0" lvl="0" indent="0" algn="l" rtl="0">
              <a:spcBef>
                <a:spcPts val="0"/>
              </a:spcBef>
              <a:spcAft>
                <a:spcPts val="0"/>
              </a:spcAft>
              <a:buNone/>
            </a:pPr>
            <a:endParaRPr/>
          </a:p>
        </p:txBody>
      </p:sp>
      <p:grpSp>
        <p:nvGrpSpPr>
          <p:cNvPr id="1746" name="Google Shape;1746;p78"/>
          <p:cNvGrpSpPr/>
          <p:nvPr/>
        </p:nvGrpSpPr>
        <p:grpSpPr>
          <a:xfrm>
            <a:off x="3803275" y="4010650"/>
            <a:ext cx="1896000" cy="864100"/>
            <a:chOff x="959125" y="4082300"/>
            <a:chExt cx="1896000" cy="864100"/>
          </a:xfrm>
        </p:grpSpPr>
        <p:sp>
          <p:nvSpPr>
            <p:cNvPr id="1747" name="Google Shape;1747;p78"/>
            <p:cNvSpPr/>
            <p:nvPr/>
          </p:nvSpPr>
          <p:spPr>
            <a:xfrm>
              <a:off x="1625875" y="4082300"/>
              <a:ext cx="673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 G</a:t>
              </a:r>
              <a:endParaRPr sz="1800"/>
            </a:p>
          </p:txBody>
        </p:sp>
        <p:sp>
          <p:nvSpPr>
            <p:cNvPr id="1748" name="Google Shape;1748;p78"/>
            <p:cNvSpPr/>
            <p:nvPr/>
          </p:nvSpPr>
          <p:spPr>
            <a:xfrm>
              <a:off x="24195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749" name="Google Shape;1749;p78"/>
            <p:cNvCxnSpPr>
              <a:stCxn id="1750" idx="0"/>
              <a:endCxn id="1747" idx="2"/>
            </p:cNvCxnSpPr>
            <p:nvPr/>
          </p:nvCxnSpPr>
          <p:spPr>
            <a:xfrm rot="10800000" flipH="1">
              <a:off x="1176925" y="4371000"/>
              <a:ext cx="785700" cy="286800"/>
            </a:xfrm>
            <a:prstGeom prst="straightConnector1">
              <a:avLst/>
            </a:prstGeom>
            <a:noFill/>
            <a:ln w="19050" cap="flat" cmpd="sng">
              <a:solidFill>
                <a:srgbClr val="000000"/>
              </a:solidFill>
              <a:prstDash val="solid"/>
              <a:round/>
              <a:headEnd type="none" w="med" len="med"/>
              <a:tailEnd type="none" w="med" len="med"/>
            </a:ln>
          </p:spPr>
        </p:cxnSp>
        <p:cxnSp>
          <p:nvCxnSpPr>
            <p:cNvPr id="1751" name="Google Shape;1751;p78"/>
            <p:cNvCxnSpPr>
              <a:stCxn id="1748" idx="0"/>
              <a:endCxn id="1747" idx="2"/>
            </p:cNvCxnSpPr>
            <p:nvPr/>
          </p:nvCxnSpPr>
          <p:spPr>
            <a:xfrm rot="10800000">
              <a:off x="1962625" y="4371000"/>
              <a:ext cx="674700" cy="286800"/>
            </a:xfrm>
            <a:prstGeom prst="straightConnector1">
              <a:avLst/>
            </a:prstGeom>
            <a:noFill/>
            <a:ln w="19050" cap="flat" cmpd="sng">
              <a:solidFill>
                <a:srgbClr val="000000"/>
              </a:solidFill>
              <a:prstDash val="solid"/>
              <a:round/>
              <a:headEnd type="none" w="med" len="med"/>
              <a:tailEnd type="none" w="med" len="med"/>
            </a:ln>
          </p:spPr>
        </p:cxnSp>
        <p:sp>
          <p:nvSpPr>
            <p:cNvPr id="1750" name="Google Shape;1750;p78"/>
            <p:cNvSpPr/>
            <p:nvPr/>
          </p:nvSpPr>
          <p:spPr>
            <a:xfrm>
              <a:off x="9591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grpSp>
      <p:sp>
        <p:nvSpPr>
          <p:cNvPr id="1752" name="Google Shape;1752;p78"/>
          <p:cNvSpPr/>
          <p:nvPr/>
        </p:nvSpPr>
        <p:spPr>
          <a:xfrm>
            <a:off x="4584827" y="45861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753" name="Google Shape;1753;p78"/>
          <p:cNvCxnSpPr>
            <a:stCxn id="1752" idx="0"/>
            <a:endCxn id="1747" idx="2"/>
          </p:cNvCxnSpPr>
          <p:nvPr/>
        </p:nvCxnSpPr>
        <p:spPr>
          <a:xfrm rot="10800000" flipH="1">
            <a:off x="4802627" y="4299350"/>
            <a:ext cx="4200" cy="286800"/>
          </a:xfrm>
          <a:prstGeom prst="straightConnector1">
            <a:avLst/>
          </a:prstGeom>
          <a:noFill/>
          <a:ln w="19050" cap="flat" cmpd="sng">
            <a:solidFill>
              <a:srgbClr val="000000"/>
            </a:solidFill>
            <a:prstDash val="solid"/>
            <a:round/>
            <a:headEnd type="none" w="med" len="med"/>
            <a:tailEnd type="none" w="med" len="med"/>
          </a:ln>
        </p:spPr>
      </p:cxnSp>
      <p:sp>
        <p:nvSpPr>
          <p:cNvPr id="1754" name="Google Shape;1754;p78"/>
          <p:cNvSpPr/>
          <p:nvPr/>
        </p:nvSpPr>
        <p:spPr>
          <a:xfrm>
            <a:off x="1630275" y="19682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755" name="Google Shape;1755;p78"/>
          <p:cNvSpPr/>
          <p:nvPr/>
        </p:nvSpPr>
        <p:spPr>
          <a:xfrm>
            <a:off x="1141425" y="25437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756" name="Google Shape;1756;p78"/>
          <p:cNvSpPr/>
          <p:nvPr/>
        </p:nvSpPr>
        <p:spPr>
          <a:xfrm>
            <a:off x="2119125" y="25437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757" name="Google Shape;1757;p78"/>
          <p:cNvCxnSpPr>
            <a:stCxn id="1755" idx="0"/>
            <a:endCxn id="1754" idx="2"/>
          </p:cNvCxnSpPr>
          <p:nvPr/>
        </p:nvCxnSpPr>
        <p:spPr>
          <a:xfrm rot="10800000" flipH="1">
            <a:off x="1359225" y="225692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758" name="Google Shape;1758;p78"/>
          <p:cNvCxnSpPr>
            <a:stCxn id="1756" idx="0"/>
            <a:endCxn id="1754" idx="2"/>
          </p:cNvCxnSpPr>
          <p:nvPr/>
        </p:nvCxnSpPr>
        <p:spPr>
          <a:xfrm rot="10800000">
            <a:off x="1847925" y="2256925"/>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759" name="Google Shape;1759;p78"/>
          <p:cNvSpPr/>
          <p:nvPr/>
        </p:nvSpPr>
        <p:spPr>
          <a:xfrm>
            <a:off x="831083" y="30944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760" name="Google Shape;1760;p78"/>
          <p:cNvCxnSpPr>
            <a:stCxn id="1755" idx="2"/>
            <a:endCxn id="1759" idx="0"/>
          </p:cNvCxnSpPr>
          <p:nvPr/>
        </p:nvCxnSpPr>
        <p:spPr>
          <a:xfrm flipH="1">
            <a:off x="1049025" y="2832325"/>
            <a:ext cx="310200" cy="262200"/>
          </a:xfrm>
          <a:prstGeom prst="straightConnector1">
            <a:avLst/>
          </a:prstGeom>
          <a:noFill/>
          <a:ln w="38100" cap="flat" cmpd="sng">
            <a:solidFill>
              <a:srgbClr val="FF0000"/>
            </a:solidFill>
            <a:prstDash val="solid"/>
            <a:round/>
            <a:headEnd type="none" w="med" len="med"/>
            <a:tailEnd type="none" w="med" len="med"/>
          </a:ln>
        </p:spPr>
      </p:cxnSp>
      <p:sp>
        <p:nvSpPr>
          <p:cNvPr id="1761" name="Google Shape;1761;p78"/>
          <p:cNvSpPr/>
          <p:nvPr/>
        </p:nvSpPr>
        <p:spPr>
          <a:xfrm>
            <a:off x="1428933" y="3094496"/>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762" name="Google Shape;1762;p78"/>
          <p:cNvCxnSpPr>
            <a:stCxn id="1755" idx="2"/>
            <a:endCxn id="1761" idx="0"/>
          </p:cNvCxnSpPr>
          <p:nvPr/>
        </p:nvCxnSpPr>
        <p:spPr>
          <a:xfrm>
            <a:off x="1359225" y="2832325"/>
            <a:ext cx="287400" cy="262200"/>
          </a:xfrm>
          <a:prstGeom prst="straightConnector1">
            <a:avLst/>
          </a:prstGeom>
          <a:noFill/>
          <a:ln w="38100" cap="flat" cmpd="sng">
            <a:solidFill>
              <a:srgbClr val="FF0000"/>
            </a:solidFill>
            <a:prstDash val="solid"/>
            <a:round/>
            <a:headEnd type="none" w="med" len="med"/>
            <a:tailEnd type="none" w="med" len="med"/>
          </a:ln>
        </p:spPr>
      </p:cxnSp>
      <p:sp>
        <p:nvSpPr>
          <p:cNvPr id="1763" name="Google Shape;1763;p78"/>
          <p:cNvSpPr txBox="1"/>
          <p:nvPr/>
        </p:nvSpPr>
        <p:spPr>
          <a:xfrm>
            <a:off x="6068350" y="3278375"/>
            <a:ext cx="28206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Hint: Ask yourself “What Would 2-3 Tree Do?” WW23TD?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79"/>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Task #4: Splitting Temporary 4-Nodes</a:t>
            </a:r>
            <a:endParaRPr/>
          </a:p>
        </p:txBody>
      </p:sp>
      <p:sp>
        <p:nvSpPr>
          <p:cNvPr id="1769" name="Google Shape;1769;p79"/>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Suppose we have the LLRB below which includes a temporary 4 node. What should we do next?</a:t>
            </a:r>
            <a:endParaRPr/>
          </a:p>
          <a:p>
            <a:pPr marL="457200" lvl="0" indent="-342900" algn="l" rtl="0">
              <a:spcBef>
                <a:spcPts val="0"/>
              </a:spcBef>
              <a:spcAft>
                <a:spcPts val="0"/>
              </a:spcAft>
              <a:buSzPts val="1800"/>
              <a:buChar char="●"/>
            </a:pPr>
            <a:r>
              <a:rPr lang="en"/>
              <a:t>Flip the colors of all edges touching B.</a:t>
            </a:r>
            <a:endParaRPr/>
          </a:p>
          <a:p>
            <a:pPr marL="914400" lvl="1" indent="-342900" algn="l" rtl="0">
              <a:spcBef>
                <a:spcPts val="0"/>
              </a:spcBef>
              <a:spcAft>
                <a:spcPts val="0"/>
              </a:spcAft>
              <a:buSzPts val="1800"/>
              <a:buChar char="○"/>
            </a:pPr>
            <a:r>
              <a:rPr lang="en"/>
              <a:t>Note: This doesn’t change the BST structure/shape.</a:t>
            </a:r>
            <a:endParaRPr/>
          </a:p>
        </p:txBody>
      </p:sp>
      <p:cxnSp>
        <p:nvCxnSpPr>
          <p:cNvPr id="1770" name="Google Shape;1770;p79"/>
          <p:cNvCxnSpPr/>
          <p:nvPr/>
        </p:nvCxnSpPr>
        <p:spPr>
          <a:xfrm>
            <a:off x="2791750" y="44475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771" name="Google Shape;1771;p79"/>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772" name="Google Shape;1772;p79"/>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grpSp>
        <p:nvGrpSpPr>
          <p:cNvPr id="1773" name="Google Shape;1773;p79"/>
          <p:cNvGrpSpPr/>
          <p:nvPr/>
        </p:nvGrpSpPr>
        <p:grpSpPr>
          <a:xfrm>
            <a:off x="959125" y="4082300"/>
            <a:ext cx="1591200" cy="864100"/>
            <a:chOff x="959125" y="4082300"/>
            <a:chExt cx="1591200" cy="864100"/>
          </a:xfrm>
        </p:grpSpPr>
        <p:sp>
          <p:nvSpPr>
            <p:cNvPr id="1774" name="Google Shape;1774;p79"/>
            <p:cNvSpPr/>
            <p:nvPr/>
          </p:nvSpPr>
          <p:spPr>
            <a:xfrm>
              <a:off x="1625875" y="40823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775" name="Google Shape;1775;p79"/>
            <p:cNvSpPr/>
            <p:nvPr/>
          </p:nvSpPr>
          <p:spPr>
            <a:xfrm>
              <a:off x="959125" y="4657800"/>
              <a:ext cx="851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 B C</a:t>
              </a:r>
              <a:endParaRPr sz="1800"/>
            </a:p>
          </p:txBody>
        </p:sp>
        <p:sp>
          <p:nvSpPr>
            <p:cNvPr id="1776" name="Google Shape;1776;p79"/>
            <p:cNvSpPr/>
            <p:nvPr/>
          </p:nvSpPr>
          <p:spPr>
            <a:xfrm>
              <a:off x="21147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777" name="Google Shape;1777;p79"/>
            <p:cNvCxnSpPr>
              <a:stCxn id="1775" idx="0"/>
              <a:endCxn id="1774" idx="2"/>
            </p:cNvCxnSpPr>
            <p:nvPr/>
          </p:nvCxnSpPr>
          <p:spPr>
            <a:xfrm rot="10800000" flipH="1">
              <a:off x="1384975" y="4371000"/>
              <a:ext cx="458700" cy="286800"/>
            </a:xfrm>
            <a:prstGeom prst="straightConnector1">
              <a:avLst/>
            </a:prstGeom>
            <a:noFill/>
            <a:ln w="19050" cap="flat" cmpd="sng">
              <a:solidFill>
                <a:srgbClr val="000000"/>
              </a:solidFill>
              <a:prstDash val="solid"/>
              <a:round/>
              <a:headEnd type="none" w="med" len="med"/>
              <a:tailEnd type="none" w="med" len="med"/>
            </a:ln>
          </p:spPr>
        </p:cxnSp>
        <p:cxnSp>
          <p:nvCxnSpPr>
            <p:cNvPr id="1778" name="Google Shape;1778;p79"/>
            <p:cNvCxnSpPr>
              <a:stCxn id="1776" idx="0"/>
              <a:endCxn id="1774" idx="2"/>
            </p:cNvCxnSpPr>
            <p:nvPr/>
          </p:nvCxnSpPr>
          <p:spPr>
            <a:xfrm rot="10800000">
              <a:off x="1843525" y="4371000"/>
              <a:ext cx="489000" cy="286800"/>
            </a:xfrm>
            <a:prstGeom prst="straightConnector1">
              <a:avLst/>
            </a:prstGeom>
            <a:noFill/>
            <a:ln w="19050" cap="flat" cmpd="sng">
              <a:solidFill>
                <a:srgbClr val="000000"/>
              </a:solidFill>
              <a:prstDash val="solid"/>
              <a:round/>
              <a:headEnd type="none" w="med" len="med"/>
              <a:tailEnd type="none" w="med" len="med"/>
            </a:ln>
          </p:spPr>
        </p:cxnSp>
      </p:grpSp>
      <p:cxnSp>
        <p:nvCxnSpPr>
          <p:cNvPr id="1779" name="Google Shape;1779;p79"/>
          <p:cNvCxnSpPr/>
          <p:nvPr/>
        </p:nvCxnSpPr>
        <p:spPr>
          <a:xfrm>
            <a:off x="2791750" y="2554725"/>
            <a:ext cx="770100" cy="0"/>
          </a:xfrm>
          <a:prstGeom prst="straightConnector1">
            <a:avLst/>
          </a:prstGeom>
          <a:noFill/>
          <a:ln w="19050" cap="flat" cmpd="sng">
            <a:solidFill>
              <a:srgbClr val="BE0712"/>
            </a:solidFill>
            <a:prstDash val="solid"/>
            <a:round/>
            <a:headEnd type="none" w="med" len="med"/>
            <a:tailEnd type="triangle" w="med" len="med"/>
          </a:ln>
        </p:spPr>
      </p:cxnSp>
      <p:cxnSp>
        <p:nvCxnSpPr>
          <p:cNvPr id="1780" name="Google Shape;1780;p79"/>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sp>
        <p:nvSpPr>
          <p:cNvPr id="1781" name="Google Shape;1781;p79"/>
          <p:cNvSpPr txBox="1"/>
          <p:nvPr/>
        </p:nvSpPr>
        <p:spPr>
          <a:xfrm>
            <a:off x="2647638" y="4080123"/>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split(A/B/C)</a:t>
            </a:r>
            <a:endParaRPr/>
          </a:p>
          <a:p>
            <a:pPr marL="0" lvl="0" indent="0" algn="l" rtl="0">
              <a:spcBef>
                <a:spcPts val="0"/>
              </a:spcBef>
              <a:spcAft>
                <a:spcPts val="0"/>
              </a:spcAft>
              <a:buNone/>
            </a:pPr>
            <a:endParaRPr/>
          </a:p>
        </p:txBody>
      </p:sp>
      <p:grpSp>
        <p:nvGrpSpPr>
          <p:cNvPr id="1782" name="Google Shape;1782;p79"/>
          <p:cNvGrpSpPr/>
          <p:nvPr/>
        </p:nvGrpSpPr>
        <p:grpSpPr>
          <a:xfrm>
            <a:off x="3803275" y="4010650"/>
            <a:ext cx="1896000" cy="864100"/>
            <a:chOff x="959125" y="4082300"/>
            <a:chExt cx="1896000" cy="864100"/>
          </a:xfrm>
        </p:grpSpPr>
        <p:sp>
          <p:nvSpPr>
            <p:cNvPr id="1783" name="Google Shape;1783;p79"/>
            <p:cNvSpPr/>
            <p:nvPr/>
          </p:nvSpPr>
          <p:spPr>
            <a:xfrm>
              <a:off x="1625875" y="4082300"/>
              <a:ext cx="673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 G</a:t>
              </a:r>
              <a:endParaRPr sz="1800"/>
            </a:p>
          </p:txBody>
        </p:sp>
        <p:sp>
          <p:nvSpPr>
            <p:cNvPr id="1784" name="Google Shape;1784;p79"/>
            <p:cNvSpPr/>
            <p:nvPr/>
          </p:nvSpPr>
          <p:spPr>
            <a:xfrm>
              <a:off x="24195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785" name="Google Shape;1785;p79"/>
            <p:cNvCxnSpPr>
              <a:stCxn id="1786" idx="0"/>
              <a:endCxn id="1783" idx="2"/>
            </p:cNvCxnSpPr>
            <p:nvPr/>
          </p:nvCxnSpPr>
          <p:spPr>
            <a:xfrm rot="10800000" flipH="1">
              <a:off x="1176925" y="4371000"/>
              <a:ext cx="785700" cy="286800"/>
            </a:xfrm>
            <a:prstGeom prst="straightConnector1">
              <a:avLst/>
            </a:prstGeom>
            <a:noFill/>
            <a:ln w="19050" cap="flat" cmpd="sng">
              <a:solidFill>
                <a:srgbClr val="000000"/>
              </a:solidFill>
              <a:prstDash val="solid"/>
              <a:round/>
              <a:headEnd type="none" w="med" len="med"/>
              <a:tailEnd type="none" w="med" len="med"/>
            </a:ln>
          </p:spPr>
        </p:cxnSp>
        <p:cxnSp>
          <p:nvCxnSpPr>
            <p:cNvPr id="1787" name="Google Shape;1787;p79"/>
            <p:cNvCxnSpPr>
              <a:stCxn id="1784" idx="0"/>
              <a:endCxn id="1783" idx="2"/>
            </p:cNvCxnSpPr>
            <p:nvPr/>
          </p:nvCxnSpPr>
          <p:spPr>
            <a:xfrm rot="10800000">
              <a:off x="1962625" y="4371000"/>
              <a:ext cx="674700" cy="286800"/>
            </a:xfrm>
            <a:prstGeom prst="straightConnector1">
              <a:avLst/>
            </a:prstGeom>
            <a:noFill/>
            <a:ln w="19050" cap="flat" cmpd="sng">
              <a:solidFill>
                <a:srgbClr val="000000"/>
              </a:solidFill>
              <a:prstDash val="solid"/>
              <a:round/>
              <a:headEnd type="none" w="med" len="med"/>
              <a:tailEnd type="none" w="med" len="med"/>
            </a:ln>
          </p:spPr>
        </p:cxnSp>
        <p:sp>
          <p:nvSpPr>
            <p:cNvPr id="1786" name="Google Shape;1786;p79"/>
            <p:cNvSpPr/>
            <p:nvPr/>
          </p:nvSpPr>
          <p:spPr>
            <a:xfrm>
              <a:off x="9591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grpSp>
      <p:sp>
        <p:nvSpPr>
          <p:cNvPr id="1788" name="Google Shape;1788;p79"/>
          <p:cNvSpPr/>
          <p:nvPr/>
        </p:nvSpPr>
        <p:spPr>
          <a:xfrm>
            <a:off x="4584827" y="45861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789" name="Google Shape;1789;p79"/>
          <p:cNvCxnSpPr>
            <a:stCxn id="1788" idx="0"/>
            <a:endCxn id="1783" idx="2"/>
          </p:cNvCxnSpPr>
          <p:nvPr/>
        </p:nvCxnSpPr>
        <p:spPr>
          <a:xfrm rot="10800000" flipH="1">
            <a:off x="4802627" y="4299350"/>
            <a:ext cx="4200" cy="286800"/>
          </a:xfrm>
          <a:prstGeom prst="straightConnector1">
            <a:avLst/>
          </a:prstGeom>
          <a:noFill/>
          <a:ln w="19050" cap="flat" cmpd="sng">
            <a:solidFill>
              <a:srgbClr val="000000"/>
            </a:solidFill>
            <a:prstDash val="solid"/>
            <a:round/>
            <a:headEnd type="none" w="med" len="med"/>
            <a:tailEnd type="none" w="med" len="med"/>
          </a:ln>
        </p:spPr>
      </p:cxnSp>
      <p:sp>
        <p:nvSpPr>
          <p:cNvPr id="1790" name="Google Shape;1790;p79"/>
          <p:cNvSpPr/>
          <p:nvPr/>
        </p:nvSpPr>
        <p:spPr>
          <a:xfrm>
            <a:off x="1630275" y="19682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791" name="Google Shape;1791;p79"/>
          <p:cNvSpPr/>
          <p:nvPr/>
        </p:nvSpPr>
        <p:spPr>
          <a:xfrm>
            <a:off x="1141425" y="25437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792" name="Google Shape;1792;p79"/>
          <p:cNvSpPr/>
          <p:nvPr/>
        </p:nvSpPr>
        <p:spPr>
          <a:xfrm>
            <a:off x="2119125" y="25437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793" name="Google Shape;1793;p79"/>
          <p:cNvCxnSpPr>
            <a:stCxn id="1791" idx="0"/>
            <a:endCxn id="1790" idx="2"/>
          </p:cNvCxnSpPr>
          <p:nvPr/>
        </p:nvCxnSpPr>
        <p:spPr>
          <a:xfrm rot="10800000" flipH="1">
            <a:off x="1359225" y="225692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794" name="Google Shape;1794;p79"/>
          <p:cNvCxnSpPr>
            <a:stCxn id="1792" idx="0"/>
            <a:endCxn id="1790" idx="2"/>
          </p:cNvCxnSpPr>
          <p:nvPr/>
        </p:nvCxnSpPr>
        <p:spPr>
          <a:xfrm rot="10800000">
            <a:off x="1847925" y="2256925"/>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795" name="Google Shape;1795;p79"/>
          <p:cNvSpPr/>
          <p:nvPr/>
        </p:nvSpPr>
        <p:spPr>
          <a:xfrm>
            <a:off x="831083" y="30944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796" name="Google Shape;1796;p79"/>
          <p:cNvCxnSpPr>
            <a:stCxn id="1791" idx="2"/>
            <a:endCxn id="1795" idx="0"/>
          </p:cNvCxnSpPr>
          <p:nvPr/>
        </p:nvCxnSpPr>
        <p:spPr>
          <a:xfrm flipH="1">
            <a:off x="1049025" y="2832325"/>
            <a:ext cx="310200" cy="262200"/>
          </a:xfrm>
          <a:prstGeom prst="straightConnector1">
            <a:avLst/>
          </a:prstGeom>
          <a:noFill/>
          <a:ln w="38100" cap="flat" cmpd="sng">
            <a:solidFill>
              <a:srgbClr val="FF0000"/>
            </a:solidFill>
            <a:prstDash val="solid"/>
            <a:round/>
            <a:headEnd type="none" w="med" len="med"/>
            <a:tailEnd type="none" w="med" len="med"/>
          </a:ln>
        </p:spPr>
      </p:cxnSp>
      <p:sp>
        <p:nvSpPr>
          <p:cNvPr id="1797" name="Google Shape;1797;p79"/>
          <p:cNvSpPr/>
          <p:nvPr/>
        </p:nvSpPr>
        <p:spPr>
          <a:xfrm>
            <a:off x="1428933" y="3094496"/>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798" name="Google Shape;1798;p79"/>
          <p:cNvCxnSpPr>
            <a:stCxn id="1791" idx="2"/>
            <a:endCxn id="1797" idx="0"/>
          </p:cNvCxnSpPr>
          <p:nvPr/>
        </p:nvCxnSpPr>
        <p:spPr>
          <a:xfrm>
            <a:off x="1359225" y="2832325"/>
            <a:ext cx="287400" cy="262200"/>
          </a:xfrm>
          <a:prstGeom prst="straightConnector1">
            <a:avLst/>
          </a:prstGeom>
          <a:noFill/>
          <a:ln w="38100" cap="flat" cmpd="sng">
            <a:solidFill>
              <a:srgbClr val="FF0000"/>
            </a:solidFill>
            <a:prstDash val="solid"/>
            <a:round/>
            <a:headEnd type="none" w="med" len="med"/>
            <a:tailEnd type="none" w="med" len="med"/>
          </a:ln>
        </p:spPr>
      </p:cxnSp>
      <p:sp>
        <p:nvSpPr>
          <p:cNvPr id="1799" name="Google Shape;1799;p79"/>
          <p:cNvSpPr txBox="1"/>
          <p:nvPr/>
        </p:nvSpPr>
        <p:spPr>
          <a:xfrm>
            <a:off x="2791738" y="2195573"/>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flip(B)</a:t>
            </a:r>
            <a:endParaRPr/>
          </a:p>
        </p:txBody>
      </p:sp>
      <p:sp>
        <p:nvSpPr>
          <p:cNvPr id="1800" name="Google Shape;1800;p79"/>
          <p:cNvSpPr/>
          <p:nvPr/>
        </p:nvSpPr>
        <p:spPr>
          <a:xfrm>
            <a:off x="4740000" y="19682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801" name="Google Shape;1801;p79"/>
          <p:cNvSpPr/>
          <p:nvPr/>
        </p:nvSpPr>
        <p:spPr>
          <a:xfrm>
            <a:off x="4251150" y="25437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802" name="Google Shape;1802;p79"/>
          <p:cNvSpPr/>
          <p:nvPr/>
        </p:nvSpPr>
        <p:spPr>
          <a:xfrm>
            <a:off x="5228850" y="25437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803" name="Google Shape;1803;p79"/>
          <p:cNvCxnSpPr>
            <a:stCxn id="1801" idx="0"/>
            <a:endCxn id="1800" idx="2"/>
          </p:cNvCxnSpPr>
          <p:nvPr/>
        </p:nvCxnSpPr>
        <p:spPr>
          <a:xfrm rot="10800000" flipH="1">
            <a:off x="4468950" y="2256912"/>
            <a:ext cx="489000" cy="286800"/>
          </a:xfrm>
          <a:prstGeom prst="straightConnector1">
            <a:avLst/>
          </a:prstGeom>
          <a:noFill/>
          <a:ln w="38100" cap="flat" cmpd="sng">
            <a:solidFill>
              <a:srgbClr val="FF0000"/>
            </a:solidFill>
            <a:prstDash val="solid"/>
            <a:round/>
            <a:headEnd type="none" w="med" len="med"/>
            <a:tailEnd type="none" w="med" len="med"/>
          </a:ln>
        </p:spPr>
      </p:cxnSp>
      <p:cxnSp>
        <p:nvCxnSpPr>
          <p:cNvPr id="1804" name="Google Shape;1804;p79"/>
          <p:cNvCxnSpPr>
            <a:stCxn id="1802" idx="0"/>
            <a:endCxn id="1800" idx="2"/>
          </p:cNvCxnSpPr>
          <p:nvPr/>
        </p:nvCxnSpPr>
        <p:spPr>
          <a:xfrm rot="10800000">
            <a:off x="4957650" y="225691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805" name="Google Shape;1805;p79"/>
          <p:cNvSpPr/>
          <p:nvPr/>
        </p:nvSpPr>
        <p:spPr>
          <a:xfrm>
            <a:off x="3940808" y="309447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806" name="Google Shape;1806;p79"/>
          <p:cNvCxnSpPr>
            <a:stCxn id="1801" idx="2"/>
            <a:endCxn id="1805" idx="0"/>
          </p:cNvCxnSpPr>
          <p:nvPr/>
        </p:nvCxnSpPr>
        <p:spPr>
          <a:xfrm flipH="1">
            <a:off x="4158750" y="2832312"/>
            <a:ext cx="310200" cy="262200"/>
          </a:xfrm>
          <a:prstGeom prst="straightConnector1">
            <a:avLst/>
          </a:prstGeom>
          <a:noFill/>
          <a:ln w="19050" cap="flat" cmpd="sng">
            <a:solidFill>
              <a:srgbClr val="000000"/>
            </a:solidFill>
            <a:prstDash val="solid"/>
            <a:round/>
            <a:headEnd type="none" w="med" len="med"/>
            <a:tailEnd type="none" w="med" len="med"/>
          </a:ln>
        </p:spPr>
      </p:cxnSp>
      <p:sp>
        <p:nvSpPr>
          <p:cNvPr id="1807" name="Google Shape;1807;p79"/>
          <p:cNvSpPr/>
          <p:nvPr/>
        </p:nvSpPr>
        <p:spPr>
          <a:xfrm>
            <a:off x="4538658" y="30944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808" name="Google Shape;1808;p79"/>
          <p:cNvCxnSpPr>
            <a:stCxn id="1801" idx="2"/>
            <a:endCxn id="1807" idx="0"/>
          </p:cNvCxnSpPr>
          <p:nvPr/>
        </p:nvCxnSpPr>
        <p:spPr>
          <a:xfrm>
            <a:off x="4468950" y="283231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809" name="Google Shape;1809;p79"/>
          <p:cNvSpPr txBox="1"/>
          <p:nvPr/>
        </p:nvSpPr>
        <p:spPr>
          <a:xfrm>
            <a:off x="6534975" y="2393675"/>
            <a:ext cx="2435100" cy="8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BST, the magic was inside of you all along.</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813"/>
        <p:cNvGrpSpPr/>
        <p:nvPr/>
      </p:nvGrpSpPr>
      <p:grpSpPr>
        <a:xfrm>
          <a:off x="0" y="0"/>
          <a:ext cx="0" cy="0"/>
          <a:chOff x="0" y="0"/>
          <a:chExt cx="0" cy="0"/>
        </a:xfrm>
      </p:grpSpPr>
      <p:sp>
        <p:nvSpPr>
          <p:cNvPr id="1814" name="Google Shape;1814;p8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and That’s It!</a:t>
            </a:r>
            <a:endParaRPr/>
          </a:p>
        </p:txBody>
      </p:sp>
      <p:sp>
        <p:nvSpPr>
          <p:cNvPr id="1815" name="Google Shape;1815;p80"/>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Congratulations, you just invented the red-black BST.</a:t>
            </a:r>
            <a:endParaRPr/>
          </a:p>
          <a:p>
            <a:pPr marL="457200" lvl="0" indent="-342900" algn="l" rtl="0">
              <a:spcBef>
                <a:spcPts val="600"/>
              </a:spcBef>
              <a:spcAft>
                <a:spcPts val="0"/>
              </a:spcAft>
              <a:buSzPts val="1800"/>
              <a:buChar char="●"/>
            </a:pPr>
            <a:r>
              <a:rPr lang="en"/>
              <a:t>When inserting: Use a red link.</a:t>
            </a:r>
            <a:endParaRPr/>
          </a:p>
          <a:p>
            <a:pPr marL="457200" lvl="0" indent="-342900" algn="l" rtl="0">
              <a:spcBef>
                <a:spcPts val="600"/>
              </a:spcBef>
              <a:spcAft>
                <a:spcPts val="0"/>
              </a:spcAft>
              <a:buSzPts val="1800"/>
              <a:buChar char="●"/>
            </a:pPr>
            <a:r>
              <a:rPr lang="en"/>
              <a:t>If there is a </a:t>
            </a:r>
            <a:r>
              <a:rPr lang="en" i="1"/>
              <a:t>right leaning “3-node”</a:t>
            </a:r>
            <a:r>
              <a:rPr lang="en"/>
              <a:t>, we have a </a:t>
            </a:r>
            <a:r>
              <a:rPr lang="en" b="1"/>
              <a:t>Left Leaning Violation.</a:t>
            </a:r>
            <a:endParaRPr/>
          </a:p>
          <a:p>
            <a:pPr marL="914400" lvl="1" indent="-342900" algn="l" rtl="0">
              <a:spcBef>
                <a:spcPts val="600"/>
              </a:spcBef>
              <a:spcAft>
                <a:spcPts val="0"/>
              </a:spcAft>
              <a:buSzPts val="1800"/>
              <a:buChar char="○"/>
            </a:pPr>
            <a:r>
              <a:rPr lang="en" u="sng"/>
              <a:t>Rotate left</a:t>
            </a:r>
            <a:r>
              <a:rPr lang="en"/>
              <a:t> the appropriate node to fix.</a:t>
            </a:r>
            <a:endParaRPr/>
          </a:p>
          <a:p>
            <a:pPr marL="457200" lvl="0" indent="-342900" algn="l" rtl="0">
              <a:spcBef>
                <a:spcPts val="600"/>
              </a:spcBef>
              <a:spcAft>
                <a:spcPts val="0"/>
              </a:spcAft>
              <a:buSzPts val="1800"/>
              <a:buChar char="●"/>
            </a:pPr>
            <a:r>
              <a:rPr lang="en"/>
              <a:t>If there are </a:t>
            </a:r>
            <a:r>
              <a:rPr lang="en" i="1"/>
              <a:t>two consecutive left links</a:t>
            </a:r>
            <a:r>
              <a:rPr lang="en"/>
              <a:t>, we have an </a:t>
            </a:r>
            <a:r>
              <a:rPr lang="en" b="1"/>
              <a:t>Incorrect 4 Node Violation.</a:t>
            </a:r>
            <a:endParaRPr b="1"/>
          </a:p>
          <a:p>
            <a:pPr marL="914400" lvl="1" indent="-342900" algn="l" rtl="0">
              <a:spcBef>
                <a:spcPts val="600"/>
              </a:spcBef>
              <a:spcAft>
                <a:spcPts val="0"/>
              </a:spcAft>
              <a:buSzPts val="1800"/>
              <a:buChar char="○"/>
            </a:pPr>
            <a:r>
              <a:rPr lang="en" u="sng"/>
              <a:t>Rotate right</a:t>
            </a:r>
            <a:r>
              <a:rPr lang="en"/>
              <a:t> the appropriate node to fix.</a:t>
            </a:r>
            <a:endParaRPr/>
          </a:p>
          <a:p>
            <a:pPr marL="457200" lvl="0" indent="-342900" algn="l" rtl="0">
              <a:spcBef>
                <a:spcPts val="600"/>
              </a:spcBef>
              <a:spcAft>
                <a:spcPts val="0"/>
              </a:spcAft>
              <a:buSzPts val="1800"/>
              <a:buChar char="●"/>
            </a:pPr>
            <a:r>
              <a:rPr lang="en"/>
              <a:t>If there are any </a:t>
            </a:r>
            <a:r>
              <a:rPr lang="en" i="1"/>
              <a:t>nodes with two red children</a:t>
            </a:r>
            <a:r>
              <a:rPr lang="en"/>
              <a:t>, we have a </a:t>
            </a:r>
            <a:r>
              <a:rPr lang="en" b="1"/>
              <a:t>Temporary 4 Node.</a:t>
            </a:r>
            <a:endParaRPr b="1"/>
          </a:p>
          <a:p>
            <a:pPr marL="914400" lvl="1" indent="-342900" algn="l" rtl="0">
              <a:spcBef>
                <a:spcPts val="600"/>
              </a:spcBef>
              <a:spcAft>
                <a:spcPts val="0"/>
              </a:spcAft>
              <a:buSzPts val="1800"/>
              <a:buChar char="○"/>
            </a:pPr>
            <a:r>
              <a:rPr lang="en" u="sng"/>
              <a:t>Color flip</a:t>
            </a:r>
            <a:r>
              <a:rPr lang="en"/>
              <a:t> the node to emulate the split operation.</a:t>
            </a:r>
            <a:endParaRPr/>
          </a:p>
          <a:p>
            <a:pPr marL="0" lvl="0" indent="0" algn="l" rtl="0">
              <a:spcBef>
                <a:spcPts val="600"/>
              </a:spcBef>
              <a:spcAft>
                <a:spcPts val="0"/>
              </a:spcAft>
              <a:buNone/>
            </a:pPr>
            <a:endParaRPr/>
          </a:p>
          <a:p>
            <a:pPr marL="0" lvl="0" indent="0" algn="l" rtl="0">
              <a:spcBef>
                <a:spcPts val="600"/>
              </a:spcBef>
              <a:spcAft>
                <a:spcPts val="0"/>
              </a:spcAft>
              <a:buNone/>
            </a:pPr>
            <a:r>
              <a:rPr lang="en"/>
              <a:t>One last detail: Cascading operations.</a:t>
            </a:r>
            <a:endParaRPr/>
          </a:p>
          <a:p>
            <a:pPr marL="457200" lvl="0" indent="-342900" algn="l" rtl="0">
              <a:spcBef>
                <a:spcPts val="600"/>
              </a:spcBef>
              <a:spcAft>
                <a:spcPts val="0"/>
              </a:spcAft>
              <a:buSzPts val="1800"/>
              <a:buChar char="●"/>
            </a:pPr>
            <a:r>
              <a:rPr lang="en"/>
              <a:t>It is possible that a rotation or flip operation will cause an additional violation that needs fixing.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819"/>
        <p:cNvGrpSpPr/>
        <p:nvPr/>
      </p:nvGrpSpPr>
      <p:grpSpPr>
        <a:xfrm>
          <a:off x="0" y="0"/>
          <a:ext cx="0" cy="0"/>
          <a:chOff x="0" y="0"/>
          <a:chExt cx="0" cy="0"/>
        </a:xfrm>
      </p:grpSpPr>
      <p:sp>
        <p:nvSpPr>
          <p:cNvPr id="1820" name="Google Shape;1820;p81"/>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Cascading Balance Example</a:t>
            </a:r>
            <a:endParaRPr/>
          </a:p>
        </p:txBody>
      </p:sp>
      <p:sp>
        <p:nvSpPr>
          <p:cNvPr id="1821" name="Google Shape;1821;p81"/>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Inserting Z gives us a temporary 4 node.</a:t>
            </a:r>
            <a:endParaRPr/>
          </a:p>
          <a:p>
            <a:pPr marL="457200" lvl="0" indent="-342900" algn="l" rtl="0">
              <a:spcBef>
                <a:spcPts val="0"/>
              </a:spcBef>
              <a:spcAft>
                <a:spcPts val="0"/>
              </a:spcAft>
              <a:buSzPts val="1800"/>
              <a:buChar char="●"/>
            </a:pPr>
            <a:r>
              <a:rPr lang="en"/>
              <a:t>Color flip yields an invalid tree. Why? What’s next?</a:t>
            </a:r>
            <a:endParaRPr/>
          </a:p>
        </p:txBody>
      </p:sp>
      <p:cxnSp>
        <p:nvCxnSpPr>
          <p:cNvPr id="1822" name="Google Shape;1822;p81"/>
          <p:cNvCxnSpPr/>
          <p:nvPr/>
        </p:nvCxnSpPr>
        <p:spPr>
          <a:xfrm>
            <a:off x="3020350" y="4447525"/>
            <a:ext cx="770100" cy="0"/>
          </a:xfrm>
          <a:prstGeom prst="straightConnector1">
            <a:avLst/>
          </a:prstGeom>
          <a:noFill/>
          <a:ln w="19050" cap="flat" cmpd="sng">
            <a:solidFill>
              <a:srgbClr val="BE0712"/>
            </a:solidFill>
            <a:prstDash val="solid"/>
            <a:round/>
            <a:headEnd type="none" w="med" len="med"/>
            <a:tailEnd type="triangle" w="med" len="med"/>
          </a:ln>
        </p:spPr>
      </p:cxnSp>
      <p:cxnSp>
        <p:nvCxnSpPr>
          <p:cNvPr id="1823" name="Google Shape;1823;p81"/>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sp>
        <p:nvSpPr>
          <p:cNvPr id="1824" name="Google Shape;1824;p81"/>
          <p:cNvSpPr/>
          <p:nvPr/>
        </p:nvSpPr>
        <p:spPr>
          <a:xfrm>
            <a:off x="1625875" y="40823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825" name="Google Shape;1825;p81"/>
          <p:cNvSpPr/>
          <p:nvPr/>
        </p:nvSpPr>
        <p:spPr>
          <a:xfrm>
            <a:off x="1137025" y="46578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826" name="Google Shape;1826;p81"/>
          <p:cNvSpPr/>
          <p:nvPr/>
        </p:nvSpPr>
        <p:spPr>
          <a:xfrm>
            <a:off x="2114725" y="4657800"/>
            <a:ext cx="593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 S</a:t>
            </a:r>
            <a:endParaRPr sz="1800"/>
          </a:p>
        </p:txBody>
      </p:sp>
      <p:cxnSp>
        <p:nvCxnSpPr>
          <p:cNvPr id="1827" name="Google Shape;1827;p81"/>
          <p:cNvCxnSpPr>
            <a:stCxn id="1825" idx="0"/>
            <a:endCxn id="1824" idx="2"/>
          </p:cNvCxnSpPr>
          <p:nvPr/>
        </p:nvCxnSpPr>
        <p:spPr>
          <a:xfrm rot="10800000" flipH="1">
            <a:off x="1354825" y="4371000"/>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828" name="Google Shape;1828;p81"/>
          <p:cNvCxnSpPr>
            <a:stCxn id="1826" idx="0"/>
            <a:endCxn id="1824" idx="2"/>
          </p:cNvCxnSpPr>
          <p:nvPr/>
        </p:nvCxnSpPr>
        <p:spPr>
          <a:xfrm rot="10800000">
            <a:off x="1843825" y="4371000"/>
            <a:ext cx="567600" cy="286800"/>
          </a:xfrm>
          <a:prstGeom prst="straightConnector1">
            <a:avLst/>
          </a:prstGeom>
          <a:noFill/>
          <a:ln w="19050" cap="flat" cmpd="sng">
            <a:solidFill>
              <a:srgbClr val="000000"/>
            </a:solidFill>
            <a:prstDash val="solid"/>
            <a:round/>
            <a:headEnd type="none" w="med" len="med"/>
            <a:tailEnd type="none" w="med" len="med"/>
          </a:ln>
        </p:spPr>
      </p:cxnSp>
      <p:sp>
        <p:nvSpPr>
          <p:cNvPr id="1829" name="Google Shape;1829;p81"/>
          <p:cNvSpPr/>
          <p:nvPr/>
        </p:nvSpPr>
        <p:spPr>
          <a:xfrm>
            <a:off x="4587525" y="40154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830" name="Google Shape;1830;p81"/>
          <p:cNvSpPr/>
          <p:nvPr/>
        </p:nvSpPr>
        <p:spPr>
          <a:xfrm>
            <a:off x="4098675" y="45909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831" name="Google Shape;1831;p81"/>
          <p:cNvSpPr/>
          <p:nvPr/>
        </p:nvSpPr>
        <p:spPr>
          <a:xfrm>
            <a:off x="5076375" y="4590975"/>
            <a:ext cx="941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 S Z</a:t>
            </a:r>
            <a:endParaRPr sz="1800"/>
          </a:p>
        </p:txBody>
      </p:sp>
      <p:cxnSp>
        <p:nvCxnSpPr>
          <p:cNvPr id="1832" name="Google Shape;1832;p81"/>
          <p:cNvCxnSpPr>
            <a:stCxn id="1830" idx="0"/>
            <a:endCxn id="1829" idx="2"/>
          </p:cNvCxnSpPr>
          <p:nvPr/>
        </p:nvCxnSpPr>
        <p:spPr>
          <a:xfrm rot="10800000" flipH="1">
            <a:off x="4316475" y="43041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833" name="Google Shape;1833;p81"/>
          <p:cNvCxnSpPr>
            <a:stCxn id="1831" idx="0"/>
            <a:endCxn id="1829" idx="2"/>
          </p:cNvCxnSpPr>
          <p:nvPr/>
        </p:nvCxnSpPr>
        <p:spPr>
          <a:xfrm rot="10800000">
            <a:off x="4805325" y="4304175"/>
            <a:ext cx="741900" cy="286800"/>
          </a:xfrm>
          <a:prstGeom prst="straightConnector1">
            <a:avLst/>
          </a:prstGeom>
          <a:noFill/>
          <a:ln w="19050" cap="flat" cmpd="sng">
            <a:solidFill>
              <a:srgbClr val="000000"/>
            </a:solidFill>
            <a:prstDash val="solid"/>
            <a:round/>
            <a:headEnd type="none" w="med" len="med"/>
            <a:tailEnd type="none" w="med" len="med"/>
          </a:ln>
        </p:spPr>
      </p:cxnSp>
      <p:sp>
        <p:nvSpPr>
          <p:cNvPr id="1834" name="Google Shape;1834;p81"/>
          <p:cNvSpPr/>
          <p:nvPr/>
        </p:nvSpPr>
        <p:spPr>
          <a:xfrm>
            <a:off x="1637875" y="17406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835" name="Google Shape;1835;p81"/>
          <p:cNvSpPr/>
          <p:nvPr/>
        </p:nvSpPr>
        <p:spPr>
          <a:xfrm>
            <a:off x="1149025" y="23161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836" name="Google Shape;1836;p81"/>
          <p:cNvSpPr/>
          <p:nvPr/>
        </p:nvSpPr>
        <p:spPr>
          <a:xfrm>
            <a:off x="2126725" y="23161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837" name="Google Shape;1837;p81"/>
          <p:cNvCxnSpPr>
            <a:stCxn id="1835" idx="0"/>
            <a:endCxn id="1834" idx="2"/>
          </p:cNvCxnSpPr>
          <p:nvPr/>
        </p:nvCxnSpPr>
        <p:spPr>
          <a:xfrm rot="10800000" flipH="1">
            <a:off x="1366825" y="20293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838" name="Google Shape;1838;p81"/>
          <p:cNvCxnSpPr>
            <a:stCxn id="1836" idx="0"/>
            <a:endCxn id="1834" idx="2"/>
          </p:cNvCxnSpPr>
          <p:nvPr/>
        </p:nvCxnSpPr>
        <p:spPr>
          <a:xfrm rot="10800000">
            <a:off x="1855525" y="2029375"/>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839" name="Google Shape;1839;p81"/>
          <p:cNvSpPr/>
          <p:nvPr/>
        </p:nvSpPr>
        <p:spPr>
          <a:xfrm>
            <a:off x="1829283" y="286693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840" name="Google Shape;1840;p81"/>
          <p:cNvCxnSpPr>
            <a:stCxn id="1836" idx="2"/>
            <a:endCxn id="1839" idx="0"/>
          </p:cNvCxnSpPr>
          <p:nvPr/>
        </p:nvCxnSpPr>
        <p:spPr>
          <a:xfrm flipH="1">
            <a:off x="2047225" y="2604775"/>
            <a:ext cx="297300" cy="262200"/>
          </a:xfrm>
          <a:prstGeom prst="straightConnector1">
            <a:avLst/>
          </a:prstGeom>
          <a:noFill/>
          <a:ln w="38100" cap="flat" cmpd="sng">
            <a:solidFill>
              <a:srgbClr val="FF0000"/>
            </a:solidFill>
            <a:prstDash val="solid"/>
            <a:round/>
            <a:headEnd type="none" w="med" len="med"/>
            <a:tailEnd type="none" w="med" len="med"/>
          </a:ln>
        </p:spPr>
      </p:cxnSp>
      <p:sp>
        <p:nvSpPr>
          <p:cNvPr id="1841" name="Google Shape;1841;p81"/>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842" name="Google Shape;1842;p81"/>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1843" name="Google Shape;1843;p81"/>
          <p:cNvCxnSpPr/>
          <p:nvPr/>
        </p:nvCxnSpPr>
        <p:spPr>
          <a:xfrm>
            <a:off x="3020350" y="2460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844" name="Google Shape;1844;p81"/>
          <p:cNvSpPr/>
          <p:nvPr/>
        </p:nvSpPr>
        <p:spPr>
          <a:xfrm>
            <a:off x="4609675" y="17406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845" name="Google Shape;1845;p81"/>
          <p:cNvSpPr/>
          <p:nvPr/>
        </p:nvSpPr>
        <p:spPr>
          <a:xfrm>
            <a:off x="4120825" y="23161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846" name="Google Shape;1846;p81"/>
          <p:cNvSpPr/>
          <p:nvPr/>
        </p:nvSpPr>
        <p:spPr>
          <a:xfrm>
            <a:off x="5098525" y="231617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847" name="Google Shape;1847;p81"/>
          <p:cNvCxnSpPr>
            <a:stCxn id="1845" idx="0"/>
            <a:endCxn id="1844" idx="2"/>
          </p:cNvCxnSpPr>
          <p:nvPr/>
        </p:nvCxnSpPr>
        <p:spPr>
          <a:xfrm rot="10800000" flipH="1">
            <a:off x="4338625" y="202937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848" name="Google Shape;1848;p81"/>
          <p:cNvCxnSpPr>
            <a:stCxn id="1846" idx="0"/>
            <a:endCxn id="1844" idx="2"/>
          </p:cNvCxnSpPr>
          <p:nvPr/>
        </p:nvCxnSpPr>
        <p:spPr>
          <a:xfrm rot="10800000">
            <a:off x="4827325" y="2029375"/>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849" name="Google Shape;1849;p81"/>
          <p:cNvSpPr/>
          <p:nvPr/>
        </p:nvSpPr>
        <p:spPr>
          <a:xfrm>
            <a:off x="4801083" y="286693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850" name="Google Shape;1850;p81"/>
          <p:cNvCxnSpPr>
            <a:stCxn id="1846" idx="2"/>
            <a:endCxn id="1849" idx="0"/>
          </p:cNvCxnSpPr>
          <p:nvPr/>
        </p:nvCxnSpPr>
        <p:spPr>
          <a:xfrm flipH="1">
            <a:off x="5019025" y="2604775"/>
            <a:ext cx="297300" cy="262200"/>
          </a:xfrm>
          <a:prstGeom prst="straightConnector1">
            <a:avLst/>
          </a:prstGeom>
          <a:noFill/>
          <a:ln w="38100" cap="flat" cmpd="sng">
            <a:solidFill>
              <a:srgbClr val="FF0000"/>
            </a:solidFill>
            <a:prstDash val="solid"/>
            <a:round/>
            <a:headEnd type="none" w="med" len="med"/>
            <a:tailEnd type="none" w="med" len="med"/>
          </a:ln>
        </p:spPr>
      </p:cxnSp>
      <p:sp>
        <p:nvSpPr>
          <p:cNvPr id="1851" name="Google Shape;1851;p81"/>
          <p:cNvSpPr/>
          <p:nvPr/>
        </p:nvSpPr>
        <p:spPr>
          <a:xfrm>
            <a:off x="5410683" y="286693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852" name="Google Shape;1852;p81"/>
          <p:cNvCxnSpPr>
            <a:stCxn id="1846" idx="2"/>
            <a:endCxn id="1851" idx="0"/>
          </p:cNvCxnSpPr>
          <p:nvPr/>
        </p:nvCxnSpPr>
        <p:spPr>
          <a:xfrm>
            <a:off x="5316325" y="2604775"/>
            <a:ext cx="312300" cy="262200"/>
          </a:xfrm>
          <a:prstGeom prst="straightConnector1">
            <a:avLst/>
          </a:prstGeom>
          <a:noFill/>
          <a:ln w="38100" cap="flat" cmpd="sng">
            <a:solidFill>
              <a:srgbClr val="FF0000"/>
            </a:solidFill>
            <a:prstDash val="solid"/>
            <a:round/>
            <a:headEnd type="none" w="med" len="med"/>
            <a:tailEnd type="none" w="med" len="med"/>
          </a:ln>
        </p:spPr>
      </p:cxnSp>
      <p:cxnSp>
        <p:nvCxnSpPr>
          <p:cNvPr id="1853" name="Google Shape;1853;p81"/>
          <p:cNvCxnSpPr/>
          <p:nvPr/>
        </p:nvCxnSpPr>
        <p:spPr>
          <a:xfrm>
            <a:off x="6170475" y="2460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854" name="Google Shape;1854;p81"/>
          <p:cNvSpPr/>
          <p:nvPr/>
        </p:nvSpPr>
        <p:spPr>
          <a:xfrm>
            <a:off x="7694125" y="17530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855" name="Google Shape;1855;p81"/>
          <p:cNvSpPr/>
          <p:nvPr/>
        </p:nvSpPr>
        <p:spPr>
          <a:xfrm>
            <a:off x="7205275" y="23285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856" name="Google Shape;1856;p81"/>
          <p:cNvSpPr/>
          <p:nvPr/>
        </p:nvSpPr>
        <p:spPr>
          <a:xfrm>
            <a:off x="8182975" y="23285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857" name="Google Shape;1857;p81"/>
          <p:cNvCxnSpPr>
            <a:stCxn id="1855" idx="0"/>
            <a:endCxn id="1854" idx="2"/>
          </p:cNvCxnSpPr>
          <p:nvPr/>
        </p:nvCxnSpPr>
        <p:spPr>
          <a:xfrm rot="10800000" flipH="1">
            <a:off x="7423075" y="2041750"/>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858" name="Google Shape;1858;p81"/>
          <p:cNvCxnSpPr>
            <a:stCxn id="1856" idx="0"/>
            <a:endCxn id="1854" idx="2"/>
          </p:cNvCxnSpPr>
          <p:nvPr/>
        </p:nvCxnSpPr>
        <p:spPr>
          <a:xfrm rot="10800000">
            <a:off x="7911775" y="2041750"/>
            <a:ext cx="489000" cy="286800"/>
          </a:xfrm>
          <a:prstGeom prst="straightConnector1">
            <a:avLst/>
          </a:prstGeom>
          <a:noFill/>
          <a:ln w="38100" cap="flat" cmpd="sng">
            <a:solidFill>
              <a:srgbClr val="FF0000"/>
            </a:solidFill>
            <a:prstDash val="solid"/>
            <a:round/>
            <a:headEnd type="none" w="med" len="med"/>
            <a:tailEnd type="none" w="med" len="med"/>
          </a:ln>
        </p:spPr>
      </p:cxnSp>
      <p:sp>
        <p:nvSpPr>
          <p:cNvPr id="1859" name="Google Shape;1859;p81"/>
          <p:cNvSpPr/>
          <p:nvPr/>
        </p:nvSpPr>
        <p:spPr>
          <a:xfrm>
            <a:off x="7885533" y="2879309"/>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860" name="Google Shape;1860;p81"/>
          <p:cNvCxnSpPr>
            <a:stCxn id="1856" idx="2"/>
            <a:endCxn id="1859" idx="0"/>
          </p:cNvCxnSpPr>
          <p:nvPr/>
        </p:nvCxnSpPr>
        <p:spPr>
          <a:xfrm flipH="1">
            <a:off x="8103475" y="2617150"/>
            <a:ext cx="297300" cy="262200"/>
          </a:xfrm>
          <a:prstGeom prst="straightConnector1">
            <a:avLst/>
          </a:prstGeom>
          <a:noFill/>
          <a:ln w="19050" cap="flat" cmpd="sng">
            <a:solidFill>
              <a:srgbClr val="000000"/>
            </a:solidFill>
            <a:prstDash val="solid"/>
            <a:round/>
            <a:headEnd type="none" w="med" len="med"/>
            <a:tailEnd type="none" w="med" len="med"/>
          </a:ln>
        </p:spPr>
      </p:cxnSp>
      <p:sp>
        <p:nvSpPr>
          <p:cNvPr id="1861" name="Google Shape;1861;p81"/>
          <p:cNvSpPr/>
          <p:nvPr/>
        </p:nvSpPr>
        <p:spPr>
          <a:xfrm>
            <a:off x="8495133" y="2879309"/>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862" name="Google Shape;1862;p81"/>
          <p:cNvCxnSpPr>
            <a:stCxn id="1856" idx="2"/>
            <a:endCxn id="1861" idx="0"/>
          </p:cNvCxnSpPr>
          <p:nvPr/>
        </p:nvCxnSpPr>
        <p:spPr>
          <a:xfrm>
            <a:off x="8400775" y="2617150"/>
            <a:ext cx="312300" cy="262200"/>
          </a:xfrm>
          <a:prstGeom prst="straightConnector1">
            <a:avLst/>
          </a:prstGeom>
          <a:noFill/>
          <a:ln w="19050" cap="flat" cmpd="sng">
            <a:solidFill>
              <a:srgbClr val="000000"/>
            </a:solidFill>
            <a:prstDash val="solid"/>
            <a:round/>
            <a:headEnd type="none" w="med" len="med"/>
            <a:tailEnd type="none" w="med" len="med"/>
          </a:ln>
        </p:spPr>
      </p:cxnSp>
      <p:sp>
        <p:nvSpPr>
          <p:cNvPr id="1863" name="Google Shape;1863;p81"/>
          <p:cNvSpPr/>
          <p:nvPr/>
        </p:nvSpPr>
        <p:spPr>
          <a:xfrm>
            <a:off x="7735525" y="4005550"/>
            <a:ext cx="633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 S</a:t>
            </a:r>
            <a:endParaRPr sz="1800"/>
          </a:p>
        </p:txBody>
      </p:sp>
      <p:sp>
        <p:nvSpPr>
          <p:cNvPr id="1864" name="Google Shape;1864;p81"/>
          <p:cNvSpPr/>
          <p:nvPr/>
        </p:nvSpPr>
        <p:spPr>
          <a:xfrm>
            <a:off x="7246675" y="45810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865" name="Google Shape;1865;p81"/>
          <p:cNvCxnSpPr>
            <a:stCxn id="1864" idx="0"/>
            <a:endCxn id="1863" idx="2"/>
          </p:cNvCxnSpPr>
          <p:nvPr/>
        </p:nvCxnSpPr>
        <p:spPr>
          <a:xfrm rot="10800000" flipH="1">
            <a:off x="7464475" y="4294250"/>
            <a:ext cx="588000" cy="286800"/>
          </a:xfrm>
          <a:prstGeom prst="straightConnector1">
            <a:avLst/>
          </a:prstGeom>
          <a:noFill/>
          <a:ln w="19050" cap="flat" cmpd="sng">
            <a:solidFill>
              <a:srgbClr val="000000"/>
            </a:solidFill>
            <a:prstDash val="solid"/>
            <a:round/>
            <a:headEnd type="none" w="med" len="med"/>
            <a:tailEnd type="none" w="med" len="med"/>
          </a:ln>
        </p:spPr>
      </p:cxnSp>
      <p:cxnSp>
        <p:nvCxnSpPr>
          <p:cNvPr id="1866" name="Google Shape;1866;p81"/>
          <p:cNvCxnSpPr>
            <a:stCxn id="1867" idx="0"/>
            <a:endCxn id="1863" idx="2"/>
          </p:cNvCxnSpPr>
          <p:nvPr/>
        </p:nvCxnSpPr>
        <p:spPr>
          <a:xfrm rot="10800000">
            <a:off x="8052429" y="4294059"/>
            <a:ext cx="611100" cy="287100"/>
          </a:xfrm>
          <a:prstGeom prst="straightConnector1">
            <a:avLst/>
          </a:prstGeom>
          <a:noFill/>
          <a:ln w="19050" cap="flat" cmpd="sng">
            <a:solidFill>
              <a:srgbClr val="000000"/>
            </a:solidFill>
            <a:prstDash val="solid"/>
            <a:round/>
            <a:headEnd type="none" w="med" len="med"/>
            <a:tailEnd type="none" w="med" len="med"/>
          </a:ln>
        </p:spPr>
      </p:cxnSp>
      <p:cxnSp>
        <p:nvCxnSpPr>
          <p:cNvPr id="1868" name="Google Shape;1868;p81"/>
          <p:cNvCxnSpPr>
            <a:stCxn id="1869" idx="0"/>
            <a:endCxn id="1863" idx="2"/>
          </p:cNvCxnSpPr>
          <p:nvPr/>
        </p:nvCxnSpPr>
        <p:spPr>
          <a:xfrm rot="10800000">
            <a:off x="8052429" y="4294059"/>
            <a:ext cx="1500" cy="287100"/>
          </a:xfrm>
          <a:prstGeom prst="straightConnector1">
            <a:avLst/>
          </a:prstGeom>
          <a:noFill/>
          <a:ln w="19050" cap="flat" cmpd="sng">
            <a:solidFill>
              <a:srgbClr val="000000"/>
            </a:solidFill>
            <a:prstDash val="solid"/>
            <a:round/>
            <a:headEnd type="none" w="med" len="med"/>
            <a:tailEnd type="none" w="med" len="med"/>
          </a:ln>
        </p:spPr>
      </p:cxnSp>
      <p:sp>
        <p:nvSpPr>
          <p:cNvPr id="1869" name="Google Shape;1869;p81"/>
          <p:cNvSpPr/>
          <p:nvPr/>
        </p:nvSpPr>
        <p:spPr>
          <a:xfrm>
            <a:off x="7836129" y="4581159"/>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sp>
        <p:nvSpPr>
          <p:cNvPr id="1867" name="Google Shape;1867;p81"/>
          <p:cNvSpPr/>
          <p:nvPr/>
        </p:nvSpPr>
        <p:spPr>
          <a:xfrm>
            <a:off x="8445729" y="4581159"/>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870" name="Google Shape;1870;p81"/>
          <p:cNvCxnSpPr/>
          <p:nvPr/>
        </p:nvCxnSpPr>
        <p:spPr>
          <a:xfrm>
            <a:off x="6170475" y="443760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871" name="Google Shape;1871;p81"/>
          <p:cNvSpPr txBox="1"/>
          <p:nvPr/>
        </p:nvSpPr>
        <p:spPr>
          <a:xfrm>
            <a:off x="3036325" y="2107642"/>
            <a:ext cx="8166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add(Z)</a:t>
            </a:r>
            <a:endParaRPr/>
          </a:p>
        </p:txBody>
      </p:sp>
      <p:sp>
        <p:nvSpPr>
          <p:cNvPr id="1872" name="Google Shape;1872;p81"/>
          <p:cNvSpPr txBox="1"/>
          <p:nvPr/>
        </p:nvSpPr>
        <p:spPr>
          <a:xfrm>
            <a:off x="6249400" y="2107642"/>
            <a:ext cx="8166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flip(S)</a:t>
            </a:r>
            <a:endParaRPr/>
          </a:p>
        </p:txBody>
      </p:sp>
      <p:sp>
        <p:nvSpPr>
          <p:cNvPr id="1873" name="Google Shape;1873;p81"/>
          <p:cNvSpPr txBox="1"/>
          <p:nvPr/>
        </p:nvSpPr>
        <p:spPr>
          <a:xfrm>
            <a:off x="3036325" y="4088842"/>
            <a:ext cx="8166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add(Z)</a:t>
            </a:r>
            <a:endParaRPr/>
          </a:p>
        </p:txBody>
      </p:sp>
      <p:sp>
        <p:nvSpPr>
          <p:cNvPr id="1874" name="Google Shape;1874;p81"/>
          <p:cNvSpPr txBox="1"/>
          <p:nvPr/>
        </p:nvSpPr>
        <p:spPr>
          <a:xfrm>
            <a:off x="6053984" y="4088850"/>
            <a:ext cx="11736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split(E/S/Z)</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Question: What about Real World BSTs?</a:t>
            </a:r>
            <a:endParaRPr/>
          </a:p>
        </p:txBody>
      </p:sp>
      <p:sp>
        <p:nvSpPr>
          <p:cNvPr id="562" name="Google Shape;562;p44"/>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BSTs have:</a:t>
            </a:r>
            <a:endParaRPr/>
          </a:p>
          <a:p>
            <a:pPr marL="457200" lvl="0" indent="-342900" algn="l" rtl="0">
              <a:spcBef>
                <a:spcPts val="600"/>
              </a:spcBef>
              <a:spcAft>
                <a:spcPts val="0"/>
              </a:spcAft>
              <a:buSzPts val="1800"/>
              <a:buChar char="●"/>
            </a:pPr>
            <a:r>
              <a:rPr lang="en"/>
              <a:t>Worst case Θ(N) height.</a:t>
            </a:r>
            <a:endParaRPr/>
          </a:p>
          <a:p>
            <a:pPr marL="457200" lvl="0" indent="-342900" algn="l" rtl="0">
              <a:spcBef>
                <a:spcPts val="600"/>
              </a:spcBef>
              <a:spcAft>
                <a:spcPts val="0"/>
              </a:spcAft>
              <a:buSzPts val="1800"/>
              <a:buChar char="●"/>
            </a:pPr>
            <a:r>
              <a:rPr lang="en"/>
              <a:t>Best case Θ(log N) height.</a:t>
            </a:r>
            <a:endParaRPr/>
          </a:p>
          <a:p>
            <a:pPr marL="0" lvl="0" indent="0" algn="l" rtl="0">
              <a:spcBef>
                <a:spcPts val="600"/>
              </a:spcBef>
              <a:spcAft>
                <a:spcPts val="0"/>
              </a:spcAft>
              <a:buNone/>
            </a:pPr>
            <a:endParaRPr/>
          </a:p>
          <a:p>
            <a:pPr marL="0" lvl="0" indent="0" algn="l" rtl="0">
              <a:spcBef>
                <a:spcPts val="600"/>
              </a:spcBef>
              <a:spcAft>
                <a:spcPts val="0"/>
              </a:spcAft>
              <a:buNone/>
            </a:pPr>
            <a:r>
              <a:rPr lang="en"/>
              <a:t>… but what about trees that you’d build during real world applications?</a:t>
            </a:r>
            <a:endParaRPr/>
          </a:p>
          <a:p>
            <a:pPr marL="0" lvl="0" indent="0" algn="l" rtl="0">
              <a:spcBef>
                <a:spcPts val="600"/>
              </a:spcBef>
              <a:spcAft>
                <a:spcPts val="0"/>
              </a:spcAft>
              <a:buNone/>
            </a:pPr>
            <a:endParaRPr/>
          </a:p>
          <a:p>
            <a:pPr marL="0" lvl="0" indent="0" algn="l" rtl="0">
              <a:spcBef>
                <a:spcPts val="600"/>
              </a:spcBef>
              <a:spcAft>
                <a:spcPts val="0"/>
              </a:spcAft>
              <a:buNone/>
            </a:pPr>
            <a:r>
              <a:rPr lang="en"/>
              <a:t>One way to approximate this is to consider randomized BSTs.</a:t>
            </a:r>
            <a:endParaRPr/>
          </a:p>
          <a:p>
            <a:pPr marL="0" lvl="0" indent="0" algn="l" rtl="0">
              <a:spcBef>
                <a:spcPts val="600"/>
              </a:spcBef>
              <a:spcAft>
                <a:spcPts val="0"/>
              </a:spcAft>
              <a:buNone/>
            </a:pP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82"/>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Cascading Balance Example</a:t>
            </a:r>
            <a:endParaRPr/>
          </a:p>
        </p:txBody>
      </p:sp>
      <p:sp>
        <p:nvSpPr>
          <p:cNvPr id="1880" name="Google Shape;1880;p82"/>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Inserting Z gives us a temporary 4 node.</a:t>
            </a:r>
            <a:endParaRPr/>
          </a:p>
          <a:p>
            <a:pPr marL="457200" lvl="0" indent="-342900" algn="l" rtl="0">
              <a:spcBef>
                <a:spcPts val="0"/>
              </a:spcBef>
              <a:spcAft>
                <a:spcPts val="0"/>
              </a:spcAft>
              <a:buSzPts val="1800"/>
              <a:buChar char="●"/>
            </a:pPr>
            <a:r>
              <a:rPr lang="en"/>
              <a:t>Color flip yields an invalid tree. Why? What’s next?</a:t>
            </a:r>
            <a:endParaRPr/>
          </a:p>
          <a:p>
            <a:pPr marL="457200" lvl="0" indent="-342900" algn="l" rtl="0">
              <a:spcBef>
                <a:spcPts val="0"/>
              </a:spcBef>
              <a:spcAft>
                <a:spcPts val="0"/>
              </a:spcAft>
              <a:buSzPts val="1800"/>
              <a:buChar char="●"/>
            </a:pPr>
            <a:r>
              <a:rPr lang="en"/>
              <a:t>We have a right leaning 3-node (B-S). We can fix with rotateLeft(b).</a:t>
            </a:r>
            <a:endParaRPr/>
          </a:p>
        </p:txBody>
      </p:sp>
      <p:cxnSp>
        <p:nvCxnSpPr>
          <p:cNvPr id="1881" name="Google Shape;1881;p82"/>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sp>
        <p:nvSpPr>
          <p:cNvPr id="1882" name="Google Shape;1882;p82"/>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883" name="Google Shape;1883;p82"/>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1884" name="Google Shape;1884;p82"/>
          <p:cNvCxnSpPr/>
          <p:nvPr/>
        </p:nvCxnSpPr>
        <p:spPr>
          <a:xfrm>
            <a:off x="3824125" y="27172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885" name="Google Shape;1885;p82"/>
          <p:cNvSpPr/>
          <p:nvPr/>
        </p:nvSpPr>
        <p:spPr>
          <a:xfrm>
            <a:off x="2028825" y="20015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886" name="Google Shape;1886;p82"/>
          <p:cNvSpPr/>
          <p:nvPr/>
        </p:nvSpPr>
        <p:spPr>
          <a:xfrm>
            <a:off x="1539975" y="25770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887" name="Google Shape;1887;p82"/>
          <p:cNvSpPr/>
          <p:nvPr/>
        </p:nvSpPr>
        <p:spPr>
          <a:xfrm>
            <a:off x="2517675" y="25770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888" name="Google Shape;1888;p82"/>
          <p:cNvCxnSpPr>
            <a:stCxn id="1886" idx="0"/>
            <a:endCxn id="1885" idx="2"/>
          </p:cNvCxnSpPr>
          <p:nvPr/>
        </p:nvCxnSpPr>
        <p:spPr>
          <a:xfrm rot="10800000" flipH="1">
            <a:off x="1757775" y="2290225"/>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889" name="Google Shape;1889;p82"/>
          <p:cNvCxnSpPr>
            <a:stCxn id="1887" idx="0"/>
            <a:endCxn id="1885" idx="2"/>
          </p:cNvCxnSpPr>
          <p:nvPr/>
        </p:nvCxnSpPr>
        <p:spPr>
          <a:xfrm rot="10800000">
            <a:off x="2246475" y="2290225"/>
            <a:ext cx="489000" cy="286800"/>
          </a:xfrm>
          <a:prstGeom prst="straightConnector1">
            <a:avLst/>
          </a:prstGeom>
          <a:noFill/>
          <a:ln w="38100" cap="flat" cmpd="sng">
            <a:solidFill>
              <a:srgbClr val="FF0000"/>
            </a:solidFill>
            <a:prstDash val="solid"/>
            <a:round/>
            <a:headEnd type="none" w="med" len="med"/>
            <a:tailEnd type="none" w="med" len="med"/>
          </a:ln>
        </p:spPr>
      </p:cxnSp>
      <p:sp>
        <p:nvSpPr>
          <p:cNvPr id="1890" name="Google Shape;1890;p82"/>
          <p:cNvSpPr/>
          <p:nvPr/>
        </p:nvSpPr>
        <p:spPr>
          <a:xfrm>
            <a:off x="2220233" y="312778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891" name="Google Shape;1891;p82"/>
          <p:cNvCxnSpPr>
            <a:stCxn id="1887" idx="2"/>
            <a:endCxn id="1890" idx="0"/>
          </p:cNvCxnSpPr>
          <p:nvPr/>
        </p:nvCxnSpPr>
        <p:spPr>
          <a:xfrm flipH="1">
            <a:off x="2438175" y="2865625"/>
            <a:ext cx="297300" cy="262200"/>
          </a:xfrm>
          <a:prstGeom prst="straightConnector1">
            <a:avLst/>
          </a:prstGeom>
          <a:noFill/>
          <a:ln w="19050" cap="flat" cmpd="sng">
            <a:solidFill>
              <a:srgbClr val="000000"/>
            </a:solidFill>
            <a:prstDash val="solid"/>
            <a:round/>
            <a:headEnd type="none" w="med" len="med"/>
            <a:tailEnd type="none" w="med" len="med"/>
          </a:ln>
        </p:spPr>
      </p:cxnSp>
      <p:sp>
        <p:nvSpPr>
          <p:cNvPr id="1892" name="Google Shape;1892;p82"/>
          <p:cNvSpPr/>
          <p:nvPr/>
        </p:nvSpPr>
        <p:spPr>
          <a:xfrm>
            <a:off x="2829833" y="312778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893" name="Google Shape;1893;p82"/>
          <p:cNvCxnSpPr>
            <a:stCxn id="1887" idx="2"/>
            <a:endCxn id="1892" idx="0"/>
          </p:cNvCxnSpPr>
          <p:nvPr/>
        </p:nvCxnSpPr>
        <p:spPr>
          <a:xfrm>
            <a:off x="2735475" y="2865625"/>
            <a:ext cx="312300" cy="262200"/>
          </a:xfrm>
          <a:prstGeom prst="straightConnector1">
            <a:avLst/>
          </a:prstGeom>
          <a:noFill/>
          <a:ln w="19050" cap="flat" cmpd="sng">
            <a:solidFill>
              <a:srgbClr val="000000"/>
            </a:solidFill>
            <a:prstDash val="solid"/>
            <a:round/>
            <a:headEnd type="none" w="med" len="med"/>
            <a:tailEnd type="none" w="med" len="med"/>
          </a:ln>
        </p:spPr>
      </p:cxnSp>
      <p:sp>
        <p:nvSpPr>
          <p:cNvPr id="1894" name="Google Shape;1894;p82"/>
          <p:cNvSpPr/>
          <p:nvPr/>
        </p:nvSpPr>
        <p:spPr>
          <a:xfrm>
            <a:off x="3892375" y="4071825"/>
            <a:ext cx="633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 S</a:t>
            </a:r>
            <a:endParaRPr sz="1800"/>
          </a:p>
        </p:txBody>
      </p:sp>
      <p:sp>
        <p:nvSpPr>
          <p:cNvPr id="1895" name="Google Shape;1895;p82"/>
          <p:cNvSpPr/>
          <p:nvPr/>
        </p:nvSpPr>
        <p:spPr>
          <a:xfrm>
            <a:off x="3403525" y="464732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896" name="Google Shape;1896;p82"/>
          <p:cNvCxnSpPr>
            <a:stCxn id="1895" idx="0"/>
            <a:endCxn id="1894" idx="2"/>
          </p:cNvCxnSpPr>
          <p:nvPr/>
        </p:nvCxnSpPr>
        <p:spPr>
          <a:xfrm rot="10800000" flipH="1">
            <a:off x="3621325" y="4360525"/>
            <a:ext cx="588000" cy="286800"/>
          </a:xfrm>
          <a:prstGeom prst="straightConnector1">
            <a:avLst/>
          </a:prstGeom>
          <a:noFill/>
          <a:ln w="19050" cap="flat" cmpd="sng">
            <a:solidFill>
              <a:srgbClr val="000000"/>
            </a:solidFill>
            <a:prstDash val="solid"/>
            <a:round/>
            <a:headEnd type="none" w="med" len="med"/>
            <a:tailEnd type="none" w="med" len="med"/>
          </a:ln>
        </p:spPr>
      </p:cxnSp>
      <p:cxnSp>
        <p:nvCxnSpPr>
          <p:cNvPr id="1897" name="Google Shape;1897;p82"/>
          <p:cNvCxnSpPr>
            <a:stCxn id="1898" idx="0"/>
            <a:endCxn id="1894" idx="2"/>
          </p:cNvCxnSpPr>
          <p:nvPr/>
        </p:nvCxnSpPr>
        <p:spPr>
          <a:xfrm rot="10800000">
            <a:off x="4209279" y="4360334"/>
            <a:ext cx="611100" cy="287100"/>
          </a:xfrm>
          <a:prstGeom prst="straightConnector1">
            <a:avLst/>
          </a:prstGeom>
          <a:noFill/>
          <a:ln w="19050" cap="flat" cmpd="sng">
            <a:solidFill>
              <a:srgbClr val="000000"/>
            </a:solidFill>
            <a:prstDash val="solid"/>
            <a:round/>
            <a:headEnd type="none" w="med" len="med"/>
            <a:tailEnd type="none" w="med" len="med"/>
          </a:ln>
        </p:spPr>
      </p:cxnSp>
      <p:cxnSp>
        <p:nvCxnSpPr>
          <p:cNvPr id="1899" name="Google Shape;1899;p82"/>
          <p:cNvCxnSpPr>
            <a:stCxn id="1900" idx="0"/>
            <a:endCxn id="1894" idx="2"/>
          </p:cNvCxnSpPr>
          <p:nvPr/>
        </p:nvCxnSpPr>
        <p:spPr>
          <a:xfrm rot="10800000">
            <a:off x="4209279" y="4360334"/>
            <a:ext cx="1500" cy="287100"/>
          </a:xfrm>
          <a:prstGeom prst="straightConnector1">
            <a:avLst/>
          </a:prstGeom>
          <a:noFill/>
          <a:ln w="19050" cap="flat" cmpd="sng">
            <a:solidFill>
              <a:srgbClr val="000000"/>
            </a:solidFill>
            <a:prstDash val="solid"/>
            <a:round/>
            <a:headEnd type="none" w="med" len="med"/>
            <a:tailEnd type="none" w="med" len="med"/>
          </a:ln>
        </p:spPr>
      </p:cxnSp>
      <p:sp>
        <p:nvSpPr>
          <p:cNvPr id="1900" name="Google Shape;1900;p82"/>
          <p:cNvSpPr/>
          <p:nvPr/>
        </p:nvSpPr>
        <p:spPr>
          <a:xfrm>
            <a:off x="3992979" y="464743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sp>
        <p:nvSpPr>
          <p:cNvPr id="1898" name="Google Shape;1898;p82"/>
          <p:cNvSpPr/>
          <p:nvPr/>
        </p:nvSpPr>
        <p:spPr>
          <a:xfrm>
            <a:off x="4602579" y="464743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sp>
        <p:nvSpPr>
          <p:cNvPr id="1901" name="Google Shape;1901;p82"/>
          <p:cNvSpPr/>
          <p:nvPr/>
        </p:nvSpPr>
        <p:spPr>
          <a:xfrm>
            <a:off x="5322000" y="27129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902" name="Google Shape;1902;p82"/>
          <p:cNvSpPr/>
          <p:nvPr/>
        </p:nvSpPr>
        <p:spPr>
          <a:xfrm>
            <a:off x="4985550" y="32122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903" name="Google Shape;1903;p82"/>
          <p:cNvSpPr/>
          <p:nvPr/>
        </p:nvSpPr>
        <p:spPr>
          <a:xfrm>
            <a:off x="5766125" y="20560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1904" name="Google Shape;1904;p82"/>
          <p:cNvCxnSpPr>
            <a:stCxn id="1902" idx="0"/>
            <a:endCxn id="1901" idx="2"/>
          </p:cNvCxnSpPr>
          <p:nvPr/>
        </p:nvCxnSpPr>
        <p:spPr>
          <a:xfrm rot="10800000" flipH="1">
            <a:off x="5203350" y="3001650"/>
            <a:ext cx="336600" cy="210600"/>
          </a:xfrm>
          <a:prstGeom prst="straightConnector1">
            <a:avLst/>
          </a:prstGeom>
          <a:noFill/>
          <a:ln w="19050" cap="flat" cmpd="sng">
            <a:solidFill>
              <a:srgbClr val="000000"/>
            </a:solidFill>
            <a:prstDash val="solid"/>
            <a:round/>
            <a:headEnd type="none" w="med" len="med"/>
            <a:tailEnd type="none" w="med" len="med"/>
          </a:ln>
        </p:spPr>
      </p:cxnSp>
      <p:cxnSp>
        <p:nvCxnSpPr>
          <p:cNvPr id="1905" name="Google Shape;1905;p82"/>
          <p:cNvCxnSpPr>
            <a:stCxn id="1903" idx="2"/>
            <a:endCxn id="1901" idx="0"/>
          </p:cNvCxnSpPr>
          <p:nvPr/>
        </p:nvCxnSpPr>
        <p:spPr>
          <a:xfrm flipH="1">
            <a:off x="5539925" y="2344600"/>
            <a:ext cx="444000" cy="368400"/>
          </a:xfrm>
          <a:prstGeom prst="straightConnector1">
            <a:avLst/>
          </a:prstGeom>
          <a:noFill/>
          <a:ln w="38100" cap="flat" cmpd="sng">
            <a:solidFill>
              <a:srgbClr val="FF0000"/>
            </a:solidFill>
            <a:prstDash val="solid"/>
            <a:round/>
            <a:headEnd type="none" w="med" len="med"/>
            <a:tailEnd type="none" w="med" len="med"/>
          </a:ln>
        </p:spPr>
      </p:cxnSp>
      <p:sp>
        <p:nvSpPr>
          <p:cNvPr id="1906" name="Google Shape;1906;p82"/>
          <p:cNvSpPr/>
          <p:nvPr/>
        </p:nvSpPr>
        <p:spPr>
          <a:xfrm>
            <a:off x="5662058" y="3212259"/>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1907" name="Google Shape;1907;p82"/>
          <p:cNvCxnSpPr>
            <a:stCxn id="1901" idx="2"/>
            <a:endCxn id="1906" idx="0"/>
          </p:cNvCxnSpPr>
          <p:nvPr/>
        </p:nvCxnSpPr>
        <p:spPr>
          <a:xfrm>
            <a:off x="5539800" y="3001550"/>
            <a:ext cx="340200" cy="210600"/>
          </a:xfrm>
          <a:prstGeom prst="straightConnector1">
            <a:avLst/>
          </a:prstGeom>
          <a:noFill/>
          <a:ln w="19050" cap="flat" cmpd="sng">
            <a:solidFill>
              <a:srgbClr val="000000"/>
            </a:solidFill>
            <a:prstDash val="solid"/>
            <a:round/>
            <a:headEnd type="none" w="med" len="med"/>
            <a:tailEnd type="none" w="med" len="med"/>
          </a:ln>
        </p:spPr>
      </p:cxnSp>
      <p:sp>
        <p:nvSpPr>
          <p:cNvPr id="1908" name="Google Shape;1908;p82"/>
          <p:cNvSpPr/>
          <p:nvPr/>
        </p:nvSpPr>
        <p:spPr>
          <a:xfrm>
            <a:off x="6097658" y="2712959"/>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Z</a:t>
            </a:r>
            <a:endParaRPr sz="1800"/>
          </a:p>
        </p:txBody>
      </p:sp>
      <p:cxnSp>
        <p:nvCxnSpPr>
          <p:cNvPr id="1909" name="Google Shape;1909;p82"/>
          <p:cNvCxnSpPr>
            <a:stCxn id="1903" idx="2"/>
            <a:endCxn id="1908" idx="0"/>
          </p:cNvCxnSpPr>
          <p:nvPr/>
        </p:nvCxnSpPr>
        <p:spPr>
          <a:xfrm>
            <a:off x="5983925" y="2344600"/>
            <a:ext cx="331500" cy="368400"/>
          </a:xfrm>
          <a:prstGeom prst="straightConnector1">
            <a:avLst/>
          </a:prstGeom>
          <a:noFill/>
          <a:ln w="19050" cap="flat" cmpd="sng">
            <a:solidFill>
              <a:srgbClr val="000000"/>
            </a:solidFill>
            <a:prstDash val="solid"/>
            <a:round/>
            <a:headEnd type="none" w="med" len="med"/>
            <a:tailEnd type="none" w="med" len="med"/>
          </a:ln>
        </p:spPr>
      </p:cxnSp>
      <p:sp>
        <p:nvSpPr>
          <p:cNvPr id="1910" name="Google Shape;1910;p82"/>
          <p:cNvSpPr txBox="1"/>
          <p:nvPr/>
        </p:nvSpPr>
        <p:spPr>
          <a:xfrm>
            <a:off x="3645925" y="2336250"/>
            <a:ext cx="14043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rotateLeft(B)</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sp>
        <p:nvSpPr>
          <p:cNvPr id="1915" name="Google Shape;1915;p83"/>
          <p:cNvSpPr txBox="1">
            <a:spLocks noGrp="1"/>
          </p:cNvSpPr>
          <p:nvPr>
            <p:ph type="body" idx="1"/>
          </p:nvPr>
        </p:nvSpPr>
        <p:spPr>
          <a:xfrm>
            <a:off x="4812375" y="402200"/>
            <a:ext cx="41580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B7B7B7"/>
                </a:solidFill>
              </a:rPr>
              <a:t>B-Trees Are Ugly to Implement</a:t>
            </a:r>
            <a:endParaRPr>
              <a:solidFill>
                <a:srgbClr val="B7B7B7"/>
              </a:solidFill>
            </a:endParaRPr>
          </a:p>
          <a:p>
            <a:pPr marL="0" lvl="0" indent="0" algn="l" rtl="0">
              <a:spcBef>
                <a:spcPts val="600"/>
              </a:spcBef>
              <a:spcAft>
                <a:spcPts val="0"/>
              </a:spcAft>
              <a:buNone/>
            </a:pPr>
            <a:r>
              <a:rPr lang="en">
                <a:solidFill>
                  <a:srgbClr val="B7B7B7"/>
                </a:solidFill>
              </a:rPr>
              <a:t>Tree Rotation</a:t>
            </a:r>
            <a:endParaRPr>
              <a:solidFill>
                <a:srgbClr val="B7B7B7"/>
              </a:solidFill>
            </a:endParaRPr>
          </a:p>
          <a:p>
            <a:pPr marL="457200" lvl="0" indent="-342900" algn="l" rtl="0">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Tree Balancing</a:t>
            </a:r>
            <a:endParaRPr>
              <a:solidFill>
                <a:srgbClr val="B7B7B7"/>
              </a:solidFill>
            </a:endParaRPr>
          </a:p>
          <a:p>
            <a:pPr marL="0" lvl="0" indent="0" algn="l" rtl="0">
              <a:spcBef>
                <a:spcPts val="600"/>
              </a:spcBef>
              <a:spcAft>
                <a:spcPts val="0"/>
              </a:spcAft>
              <a:buNone/>
            </a:pPr>
            <a:r>
              <a:rPr lang="en" b="1">
                <a:solidFill>
                  <a:schemeClr val="accent3"/>
                </a:solidFill>
                <a:latin typeface="Roboto"/>
                <a:ea typeface="Roboto"/>
                <a:cs typeface="Roboto"/>
                <a:sym typeface="Roboto"/>
              </a:rPr>
              <a:t>Left Leaning Red-Black Trees (LLRBs)</a:t>
            </a:r>
            <a:endParaRPr b="1">
              <a:solidFill>
                <a:schemeClr val="accent3"/>
              </a:solidFill>
              <a:latin typeface="Roboto"/>
              <a:ea typeface="Roboto"/>
              <a:cs typeface="Roboto"/>
              <a:sym typeface="Roboto"/>
            </a:endParaRPr>
          </a:p>
          <a:p>
            <a:pPr marL="457200" lvl="0" indent="-342900" algn="l" rtl="0">
              <a:spcBef>
                <a:spcPts val="600"/>
              </a:spcBef>
              <a:spcAft>
                <a:spcPts val="0"/>
              </a:spcAft>
              <a:buClr>
                <a:srgbClr val="B7B7B7"/>
              </a:buClr>
              <a:buSzPts val="1800"/>
              <a:buChar char="•"/>
            </a:pPr>
            <a:r>
              <a:rPr lang="en">
                <a:solidFill>
                  <a:srgbClr val="B7B7B7"/>
                </a:solidFill>
              </a:rPr>
              <a:t>The 2-3 Tree Isometry</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LLRB Properties</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Maintaining Isometry with Rotations</a:t>
            </a:r>
            <a:endParaRPr>
              <a:solidFill>
                <a:srgbClr val="B7B7B7"/>
              </a:solidFill>
            </a:endParaRPr>
          </a:p>
          <a:p>
            <a:pPr marL="457200" lvl="0" indent="-342900" algn="l" rtl="0">
              <a:spcBef>
                <a:spcPts val="0"/>
              </a:spcBef>
              <a:spcAft>
                <a:spcPts val="0"/>
              </a:spcAft>
              <a:buClr>
                <a:schemeClr val="accent3"/>
              </a:buClr>
              <a:buSzPts val="1800"/>
              <a:buFont typeface="Roboto"/>
              <a:buChar char="•"/>
            </a:pPr>
            <a:r>
              <a:rPr lang="en" b="1">
                <a:solidFill>
                  <a:schemeClr val="accent3"/>
                </a:solidFill>
                <a:latin typeface="Roboto"/>
                <a:ea typeface="Roboto"/>
                <a:cs typeface="Roboto"/>
                <a:sym typeface="Roboto"/>
              </a:rPr>
              <a:t>Optional Exercise</a:t>
            </a:r>
            <a:endParaRPr b="1">
              <a:solidFill>
                <a:schemeClr val="accent3"/>
              </a:solidFill>
              <a:latin typeface="Roboto"/>
              <a:ea typeface="Roboto"/>
              <a:cs typeface="Roboto"/>
              <a:sym typeface="Roboto"/>
            </a:endParaRPr>
          </a:p>
          <a:p>
            <a:pPr marL="457200" lvl="0" indent="-342900" algn="l" rtl="0">
              <a:spcBef>
                <a:spcPts val="0"/>
              </a:spcBef>
              <a:spcAft>
                <a:spcPts val="0"/>
              </a:spcAft>
              <a:buClr>
                <a:srgbClr val="B7B7B7"/>
              </a:buClr>
              <a:buSzPts val="1800"/>
              <a:buChar char="•"/>
            </a:pPr>
            <a:r>
              <a:rPr lang="en">
                <a:solidFill>
                  <a:srgbClr val="B7B7B7"/>
                </a:solidFill>
              </a:rPr>
              <a:t>Runtime and Implementation</a:t>
            </a:r>
            <a:endParaRPr>
              <a:solidFill>
                <a:srgbClr val="B7B7B7"/>
              </a:solidFill>
            </a:endParaRPr>
          </a:p>
          <a:p>
            <a:pPr marL="0" lvl="0" indent="0" algn="l" rtl="0">
              <a:spcBef>
                <a:spcPts val="600"/>
              </a:spcBef>
              <a:spcAft>
                <a:spcPts val="0"/>
              </a:spcAft>
              <a:buNone/>
            </a:pPr>
            <a:r>
              <a:rPr lang="en">
                <a:solidFill>
                  <a:srgbClr val="B7B7B7"/>
                </a:solidFill>
              </a:rPr>
              <a:t>Search Tree Summary</a:t>
            </a:r>
            <a:endParaRPr>
              <a:solidFill>
                <a:srgbClr val="B7B7B7"/>
              </a:solidFill>
            </a:endParaRPr>
          </a:p>
          <a:p>
            <a:pPr marL="0" lvl="0" indent="0" algn="l" rtl="0">
              <a:spcBef>
                <a:spcPts val="600"/>
              </a:spcBef>
              <a:spcAft>
                <a:spcPts val="0"/>
              </a:spcAft>
              <a:buNone/>
            </a:pPr>
            <a:endParaRPr>
              <a:solidFill>
                <a:srgbClr val="B7B7B7"/>
              </a:solidFill>
            </a:endParaRPr>
          </a:p>
        </p:txBody>
      </p:sp>
      <p:sp>
        <p:nvSpPr>
          <p:cNvPr id="1916" name="Google Shape;1916;p83"/>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Optional Exercise</a:t>
            </a:r>
            <a:endParaRPr/>
          </a:p>
        </p:txBody>
      </p:sp>
      <p:sp>
        <p:nvSpPr>
          <p:cNvPr id="3" name="副标题 2">
            <a:extLst>
              <a:ext uri="{FF2B5EF4-FFF2-40B4-BE49-F238E27FC236}">
                <a16:creationId xmlns:a16="http://schemas.microsoft.com/office/drawing/2014/main" id="{E6076652-F881-4891-1ED7-689D32DE1617}"/>
              </a:ext>
            </a:extLst>
          </p:cNvPr>
          <p:cNvSpPr>
            <a:spLocks noGrp="1"/>
          </p:cNvSpPr>
          <p:nvPr>
            <p:ph type="subTitle" idx="2"/>
          </p:nvPr>
        </p:nvSpPr>
        <p:spPr/>
        <p:txBody>
          <a:bodyPr/>
          <a:lstStyle/>
          <a:p>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8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Insertion of 7 through 1</a:t>
            </a:r>
            <a:endParaRPr/>
          </a:p>
        </p:txBody>
      </p:sp>
      <p:sp>
        <p:nvSpPr>
          <p:cNvPr id="1923" name="Google Shape;1923;p84"/>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get an intuitive understanding of why all this works, try inserting the 7, 6, 5, 4, 3, 2, 1, into an initially empty LLRB.</a:t>
            </a:r>
          </a:p>
          <a:p>
            <a:pPr marL="457200" lvl="0" indent="-342900" algn="l" rtl="0">
              <a:spcBef>
                <a:spcPts val="0"/>
              </a:spcBef>
              <a:spcAft>
                <a:spcPts val="0"/>
              </a:spcAft>
              <a:buSzPts val="1800"/>
              <a:buChar char="●"/>
            </a:pPr>
            <a:r>
              <a:rPr lang="en-US" dirty="0"/>
              <a:t>You should end up with a perfectly balanced BST!</a:t>
            </a:r>
          </a:p>
        </p:txBody>
      </p:sp>
      <p:sp>
        <p:nvSpPr>
          <p:cNvPr id="1924" name="Google Shape;1924;p84"/>
          <p:cNvSpPr/>
          <p:nvPr/>
        </p:nvSpPr>
        <p:spPr>
          <a:xfrm>
            <a:off x="3581449" y="32389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925" name="Google Shape;1925;p84"/>
          <p:cNvSpPr/>
          <p:nvPr/>
        </p:nvSpPr>
        <p:spPr>
          <a:xfrm>
            <a:off x="3317925" y="36453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1926" name="Google Shape;1926;p84"/>
          <p:cNvCxnSpPr>
            <a:stCxn id="1924" idx="2"/>
            <a:endCxn id="1925" idx="0"/>
          </p:cNvCxnSpPr>
          <p:nvPr/>
        </p:nvCxnSpPr>
        <p:spPr>
          <a:xfrm flipH="1">
            <a:off x="3502999" y="35275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927" name="Google Shape;1927;p84"/>
          <p:cNvSpPr/>
          <p:nvPr/>
        </p:nvSpPr>
        <p:spPr>
          <a:xfrm>
            <a:off x="3837079" y="36454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3</a:t>
            </a:r>
            <a:endParaRPr sz="1800" dirty="0"/>
          </a:p>
        </p:txBody>
      </p:sp>
      <p:cxnSp>
        <p:nvCxnSpPr>
          <p:cNvPr id="1928" name="Google Shape;1928;p84"/>
          <p:cNvCxnSpPr>
            <a:stCxn id="1924" idx="2"/>
            <a:endCxn id="1927" idx="0"/>
          </p:cNvCxnSpPr>
          <p:nvPr/>
        </p:nvCxnSpPr>
        <p:spPr>
          <a:xfrm>
            <a:off x="3766399" y="35275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929" name="Google Shape;1929;p84"/>
          <p:cNvSpPr/>
          <p:nvPr/>
        </p:nvSpPr>
        <p:spPr>
          <a:xfrm>
            <a:off x="4619749" y="32389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6</a:t>
            </a:r>
            <a:endParaRPr sz="1800" dirty="0"/>
          </a:p>
        </p:txBody>
      </p:sp>
      <p:sp>
        <p:nvSpPr>
          <p:cNvPr id="1930" name="Google Shape;1930;p84"/>
          <p:cNvSpPr/>
          <p:nvPr/>
        </p:nvSpPr>
        <p:spPr>
          <a:xfrm>
            <a:off x="4356225" y="36454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931" name="Google Shape;1931;p84"/>
          <p:cNvCxnSpPr>
            <a:stCxn id="1929" idx="2"/>
            <a:endCxn id="1930" idx="0"/>
          </p:cNvCxnSpPr>
          <p:nvPr/>
        </p:nvCxnSpPr>
        <p:spPr>
          <a:xfrm flipH="1">
            <a:off x="4541299" y="35275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932" name="Google Shape;1932;p84"/>
          <p:cNvSpPr/>
          <p:nvPr/>
        </p:nvSpPr>
        <p:spPr>
          <a:xfrm>
            <a:off x="4875379" y="36454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933" name="Google Shape;1933;p84"/>
          <p:cNvCxnSpPr>
            <a:stCxn id="1929" idx="2"/>
            <a:endCxn id="1932" idx="0"/>
          </p:cNvCxnSpPr>
          <p:nvPr/>
        </p:nvCxnSpPr>
        <p:spPr>
          <a:xfrm>
            <a:off x="4804699" y="35275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934" name="Google Shape;1934;p84"/>
          <p:cNvSpPr/>
          <p:nvPr/>
        </p:nvSpPr>
        <p:spPr>
          <a:xfrm>
            <a:off x="4075124" y="28325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4</a:t>
            </a:r>
            <a:endParaRPr sz="1800" dirty="0"/>
          </a:p>
        </p:txBody>
      </p:sp>
      <p:cxnSp>
        <p:nvCxnSpPr>
          <p:cNvPr id="1935" name="Google Shape;1935;p84"/>
          <p:cNvCxnSpPr>
            <a:stCxn id="1924" idx="0"/>
            <a:endCxn id="1934" idx="2"/>
          </p:cNvCxnSpPr>
          <p:nvPr/>
        </p:nvCxnSpPr>
        <p:spPr>
          <a:xfrm rot="10800000" flipH="1">
            <a:off x="3766399" y="3121059"/>
            <a:ext cx="493800" cy="117900"/>
          </a:xfrm>
          <a:prstGeom prst="straightConnector1">
            <a:avLst/>
          </a:prstGeom>
          <a:noFill/>
          <a:ln w="19050" cap="flat" cmpd="sng">
            <a:solidFill>
              <a:srgbClr val="000000"/>
            </a:solidFill>
            <a:prstDash val="solid"/>
            <a:round/>
            <a:headEnd type="none" w="med" len="med"/>
            <a:tailEnd type="none" w="med" len="med"/>
          </a:ln>
        </p:spPr>
      </p:cxnSp>
      <p:cxnSp>
        <p:nvCxnSpPr>
          <p:cNvPr id="1936" name="Google Shape;1936;p84"/>
          <p:cNvCxnSpPr>
            <a:cxnSpLocks/>
            <a:stCxn id="1929" idx="0"/>
            <a:endCxn id="1934" idx="2"/>
          </p:cNvCxnSpPr>
          <p:nvPr/>
        </p:nvCxnSpPr>
        <p:spPr>
          <a:xfrm rot="10800000">
            <a:off x="4260199" y="3121059"/>
            <a:ext cx="544500" cy="117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30" name="Google Shape;30;p8"/>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31" name="Google Shape;31;p8"/>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32" name="Google Shape;32;p8"/>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
        <p:nvSpPr>
          <p:cNvPr id="33" name="Google Shape;33;p8"/>
          <p:cNvSpPr/>
          <p:nvPr/>
        </p:nvSpPr>
        <p:spPr>
          <a:xfrm>
            <a:off x="1376175" y="39720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34" name="Google Shape;34;p8"/>
          <p:cNvSpPr/>
          <p:nvPr/>
        </p:nvSpPr>
        <p:spPr>
          <a:xfrm>
            <a:off x="1376175" y="25643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40" name="Google Shape;40;p9"/>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41" name="Google Shape;41;p9"/>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42" name="Google Shape;42;p9"/>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
        <p:nvSpPr>
          <p:cNvPr id="43" name="Google Shape;43;p9"/>
          <p:cNvSpPr/>
          <p:nvPr/>
        </p:nvSpPr>
        <p:spPr>
          <a:xfrm>
            <a:off x="3012075" y="3972050"/>
            <a:ext cx="560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6 7</a:t>
            </a:r>
            <a:endParaRPr sz="1800"/>
          </a:p>
        </p:txBody>
      </p:sp>
      <p:sp>
        <p:nvSpPr>
          <p:cNvPr id="44" name="Google Shape;44;p9"/>
          <p:cNvSpPr/>
          <p:nvPr/>
        </p:nvSpPr>
        <p:spPr>
          <a:xfrm>
            <a:off x="3052575" y="25643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45" name="Google Shape;45;p9"/>
          <p:cNvSpPr/>
          <p:nvPr/>
        </p:nvSpPr>
        <p:spPr>
          <a:xfrm>
            <a:off x="2730275" y="304336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46" name="Google Shape;46;p9"/>
          <p:cNvCxnSpPr>
            <a:stCxn id="44" idx="2"/>
            <a:endCxn id="45" idx="0"/>
          </p:cNvCxnSpPr>
          <p:nvPr/>
        </p:nvCxnSpPr>
        <p:spPr>
          <a:xfrm flipH="1">
            <a:off x="2915325" y="2852915"/>
            <a:ext cx="322200" cy="190500"/>
          </a:xfrm>
          <a:prstGeom prst="straightConnector1">
            <a:avLst/>
          </a:prstGeom>
          <a:noFill/>
          <a:ln w="38100" cap="flat" cmpd="sng">
            <a:solidFill>
              <a:srgbClr val="FF0000"/>
            </a:solidFill>
            <a:prstDash val="solid"/>
            <a:round/>
            <a:headEnd type="none" w="med" len="med"/>
            <a:tailEnd type="none" w="med" len="med"/>
          </a:ln>
        </p:spPr>
      </p:cxnSp>
      <p:sp>
        <p:nvSpPr>
          <p:cNvPr id="47" name="Google Shape;47;p9"/>
          <p:cNvSpPr/>
          <p:nvPr/>
        </p:nvSpPr>
        <p:spPr>
          <a:xfrm>
            <a:off x="1376175" y="39720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48" name="Google Shape;48;p9"/>
          <p:cNvSpPr/>
          <p:nvPr/>
        </p:nvSpPr>
        <p:spPr>
          <a:xfrm>
            <a:off x="1376175" y="25643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9" name="Google Shape;49;p9"/>
          <p:cNvCxnSpPr/>
          <p:nvPr/>
        </p:nvCxnSpPr>
        <p:spPr>
          <a:xfrm>
            <a:off x="1853325" y="29660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50" name="Google Shape;50;p9"/>
          <p:cNvSpPr txBox="1"/>
          <p:nvPr/>
        </p:nvSpPr>
        <p:spPr>
          <a:xfrm>
            <a:off x="1861613" y="26278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add(6)</a:t>
            </a:r>
            <a:endParaRPr/>
          </a:p>
        </p:txBody>
      </p:sp>
      <p:cxnSp>
        <p:nvCxnSpPr>
          <p:cNvPr id="51" name="Google Shape;51;p9"/>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52" name="Google Shape;52;p9"/>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add(6)</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58" name="Google Shape;58;p10"/>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59" name="Google Shape;59;p10"/>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60" name="Google Shape;60;p10"/>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
        <p:nvSpPr>
          <p:cNvPr id="61" name="Google Shape;61;p10"/>
          <p:cNvSpPr/>
          <p:nvPr/>
        </p:nvSpPr>
        <p:spPr>
          <a:xfrm>
            <a:off x="1119450" y="3980225"/>
            <a:ext cx="560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6 7</a:t>
            </a:r>
            <a:endParaRPr sz="1800"/>
          </a:p>
        </p:txBody>
      </p:sp>
      <p:cxnSp>
        <p:nvCxnSpPr>
          <p:cNvPr id="62" name="Google Shape;62;p10"/>
          <p:cNvCxnSpPr/>
          <p:nvPr/>
        </p:nvCxnSpPr>
        <p:spPr>
          <a:xfrm>
            <a:off x="1853325" y="29660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63" name="Google Shape;63;p10"/>
          <p:cNvSpPr txBox="1"/>
          <p:nvPr/>
        </p:nvSpPr>
        <p:spPr>
          <a:xfrm>
            <a:off x="1861613" y="26278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add(5)</a:t>
            </a:r>
            <a:endParaRPr/>
          </a:p>
        </p:txBody>
      </p:sp>
      <p:cxnSp>
        <p:nvCxnSpPr>
          <p:cNvPr id="64" name="Google Shape;64;p10"/>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65" name="Google Shape;65;p10"/>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add(5)</a:t>
            </a:r>
            <a:endParaRPr/>
          </a:p>
        </p:txBody>
      </p:sp>
      <p:sp>
        <p:nvSpPr>
          <p:cNvPr id="66" name="Google Shape;66;p10"/>
          <p:cNvSpPr/>
          <p:nvPr/>
        </p:nvSpPr>
        <p:spPr>
          <a:xfrm>
            <a:off x="1310250" y="25822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67" name="Google Shape;67;p10"/>
          <p:cNvSpPr/>
          <p:nvPr/>
        </p:nvSpPr>
        <p:spPr>
          <a:xfrm>
            <a:off x="987950" y="30612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68" name="Google Shape;68;p10"/>
          <p:cNvCxnSpPr>
            <a:stCxn id="66" idx="2"/>
            <a:endCxn id="67" idx="0"/>
          </p:cNvCxnSpPr>
          <p:nvPr/>
        </p:nvCxnSpPr>
        <p:spPr>
          <a:xfrm flipH="1">
            <a:off x="1173000" y="2870840"/>
            <a:ext cx="322200" cy="190500"/>
          </a:xfrm>
          <a:prstGeom prst="straightConnector1">
            <a:avLst/>
          </a:prstGeom>
          <a:noFill/>
          <a:ln w="38100" cap="flat" cmpd="sng">
            <a:solidFill>
              <a:srgbClr val="FF0000"/>
            </a:solidFill>
            <a:prstDash val="solid"/>
            <a:round/>
            <a:headEnd type="none" w="med" len="med"/>
            <a:tailEnd type="none" w="med" len="med"/>
          </a:ln>
        </p:spPr>
      </p:cxnSp>
      <p:sp>
        <p:nvSpPr>
          <p:cNvPr id="69" name="Google Shape;69;p10"/>
          <p:cNvSpPr/>
          <p:nvPr/>
        </p:nvSpPr>
        <p:spPr>
          <a:xfrm>
            <a:off x="2905100" y="4005850"/>
            <a:ext cx="804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5 6 7</a:t>
            </a:r>
            <a:endParaRPr sz="1800"/>
          </a:p>
        </p:txBody>
      </p:sp>
      <p:cxnSp>
        <p:nvCxnSpPr>
          <p:cNvPr id="70" name="Google Shape;70;p10"/>
          <p:cNvCxnSpPr/>
          <p:nvPr/>
        </p:nvCxnSpPr>
        <p:spPr>
          <a:xfrm>
            <a:off x="400227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71" name="Google Shape;71;p10"/>
          <p:cNvSpPr txBox="1"/>
          <p:nvPr/>
        </p:nvSpPr>
        <p:spPr>
          <a:xfrm>
            <a:off x="385816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split(5/6/7)</a:t>
            </a:r>
            <a:endParaRPr/>
          </a:p>
        </p:txBody>
      </p:sp>
      <p:sp>
        <p:nvSpPr>
          <p:cNvPr id="72" name="Google Shape;72;p10"/>
          <p:cNvSpPr/>
          <p:nvPr/>
        </p:nvSpPr>
        <p:spPr>
          <a:xfrm>
            <a:off x="5198474" y="393433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73" name="Google Shape;73;p10"/>
          <p:cNvSpPr/>
          <p:nvPr/>
        </p:nvSpPr>
        <p:spPr>
          <a:xfrm>
            <a:off x="4934950" y="43407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74" name="Google Shape;74;p10"/>
          <p:cNvCxnSpPr>
            <a:stCxn id="72" idx="2"/>
            <a:endCxn id="73" idx="0"/>
          </p:cNvCxnSpPr>
          <p:nvPr/>
        </p:nvCxnSpPr>
        <p:spPr>
          <a:xfrm flipH="1">
            <a:off x="5120024" y="4222935"/>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75" name="Google Shape;75;p10"/>
          <p:cNvSpPr/>
          <p:nvPr/>
        </p:nvSpPr>
        <p:spPr>
          <a:xfrm>
            <a:off x="5454104" y="43407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6" name="Google Shape;76;p10"/>
          <p:cNvCxnSpPr>
            <a:stCxn id="72" idx="2"/>
            <a:endCxn id="75" idx="0"/>
          </p:cNvCxnSpPr>
          <p:nvPr/>
        </p:nvCxnSpPr>
        <p:spPr>
          <a:xfrm>
            <a:off x="5383424" y="4222935"/>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77" name="Google Shape;77;p10"/>
          <p:cNvSpPr/>
          <p:nvPr/>
        </p:nvSpPr>
        <p:spPr>
          <a:xfrm>
            <a:off x="3283750" y="253476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78" name="Google Shape;78;p10"/>
          <p:cNvSpPr/>
          <p:nvPr/>
        </p:nvSpPr>
        <p:spPr>
          <a:xfrm>
            <a:off x="2961450" y="30008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79" name="Google Shape;79;p10"/>
          <p:cNvCxnSpPr>
            <a:stCxn id="77" idx="2"/>
            <a:endCxn id="78" idx="0"/>
          </p:cNvCxnSpPr>
          <p:nvPr/>
        </p:nvCxnSpPr>
        <p:spPr>
          <a:xfrm flipH="1">
            <a:off x="3146500" y="2823365"/>
            <a:ext cx="322200" cy="177600"/>
          </a:xfrm>
          <a:prstGeom prst="straightConnector1">
            <a:avLst/>
          </a:prstGeom>
          <a:noFill/>
          <a:ln w="38100" cap="flat" cmpd="sng">
            <a:solidFill>
              <a:srgbClr val="FF0000"/>
            </a:solidFill>
            <a:prstDash val="solid"/>
            <a:round/>
            <a:headEnd type="none" w="med" len="med"/>
            <a:tailEnd type="none" w="med" len="med"/>
          </a:ln>
        </p:spPr>
      </p:cxnSp>
      <p:sp>
        <p:nvSpPr>
          <p:cNvPr id="80" name="Google Shape;80;p10"/>
          <p:cNvSpPr/>
          <p:nvPr/>
        </p:nvSpPr>
        <p:spPr>
          <a:xfrm>
            <a:off x="2667750" y="34670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81" name="Google Shape;81;p10"/>
          <p:cNvCxnSpPr>
            <a:stCxn id="78" idx="2"/>
            <a:endCxn id="80" idx="0"/>
          </p:cNvCxnSpPr>
          <p:nvPr/>
        </p:nvCxnSpPr>
        <p:spPr>
          <a:xfrm flipH="1">
            <a:off x="2852700" y="3289490"/>
            <a:ext cx="293700" cy="1776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87" name="Google Shape;87;p11"/>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88" name="Google Shape;88;p11"/>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89" name="Google Shape;89;p11"/>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
        <p:nvSpPr>
          <p:cNvPr id="90" name="Google Shape;90;p11"/>
          <p:cNvSpPr/>
          <p:nvPr/>
        </p:nvSpPr>
        <p:spPr>
          <a:xfrm>
            <a:off x="1119450" y="3980225"/>
            <a:ext cx="560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6 7</a:t>
            </a:r>
            <a:endParaRPr sz="1800"/>
          </a:p>
        </p:txBody>
      </p:sp>
      <p:cxnSp>
        <p:nvCxnSpPr>
          <p:cNvPr id="91" name="Google Shape;91;p11"/>
          <p:cNvCxnSpPr/>
          <p:nvPr/>
        </p:nvCxnSpPr>
        <p:spPr>
          <a:xfrm>
            <a:off x="1853325" y="29660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92" name="Google Shape;92;p11"/>
          <p:cNvSpPr txBox="1"/>
          <p:nvPr/>
        </p:nvSpPr>
        <p:spPr>
          <a:xfrm>
            <a:off x="1861613" y="26278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add(5)</a:t>
            </a:r>
            <a:endParaRPr/>
          </a:p>
        </p:txBody>
      </p:sp>
      <p:cxnSp>
        <p:nvCxnSpPr>
          <p:cNvPr id="93" name="Google Shape;93;p11"/>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94" name="Google Shape;94;p11"/>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add(5)</a:t>
            </a:r>
            <a:endParaRPr/>
          </a:p>
        </p:txBody>
      </p:sp>
      <p:sp>
        <p:nvSpPr>
          <p:cNvPr id="95" name="Google Shape;95;p11"/>
          <p:cNvSpPr/>
          <p:nvPr/>
        </p:nvSpPr>
        <p:spPr>
          <a:xfrm>
            <a:off x="1310250" y="25822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96" name="Google Shape;96;p11"/>
          <p:cNvSpPr/>
          <p:nvPr/>
        </p:nvSpPr>
        <p:spPr>
          <a:xfrm>
            <a:off x="987950" y="30612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97" name="Google Shape;97;p11"/>
          <p:cNvCxnSpPr>
            <a:stCxn id="95" idx="2"/>
            <a:endCxn id="96" idx="0"/>
          </p:cNvCxnSpPr>
          <p:nvPr/>
        </p:nvCxnSpPr>
        <p:spPr>
          <a:xfrm flipH="1">
            <a:off x="1173000" y="2870840"/>
            <a:ext cx="322200" cy="190500"/>
          </a:xfrm>
          <a:prstGeom prst="straightConnector1">
            <a:avLst/>
          </a:prstGeom>
          <a:noFill/>
          <a:ln w="38100" cap="flat" cmpd="sng">
            <a:solidFill>
              <a:srgbClr val="FF0000"/>
            </a:solidFill>
            <a:prstDash val="solid"/>
            <a:round/>
            <a:headEnd type="none" w="med" len="med"/>
            <a:tailEnd type="none" w="med" len="med"/>
          </a:ln>
        </p:spPr>
      </p:cxnSp>
      <p:sp>
        <p:nvSpPr>
          <p:cNvPr id="98" name="Google Shape;98;p11"/>
          <p:cNvSpPr/>
          <p:nvPr/>
        </p:nvSpPr>
        <p:spPr>
          <a:xfrm>
            <a:off x="2905100" y="4005850"/>
            <a:ext cx="804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5 6 7</a:t>
            </a:r>
            <a:endParaRPr sz="1800"/>
          </a:p>
        </p:txBody>
      </p:sp>
      <p:cxnSp>
        <p:nvCxnSpPr>
          <p:cNvPr id="99" name="Google Shape;99;p11"/>
          <p:cNvCxnSpPr/>
          <p:nvPr/>
        </p:nvCxnSpPr>
        <p:spPr>
          <a:xfrm>
            <a:off x="400227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00" name="Google Shape;100;p11"/>
          <p:cNvSpPr txBox="1"/>
          <p:nvPr/>
        </p:nvSpPr>
        <p:spPr>
          <a:xfrm>
            <a:off x="385816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split(5/6/7)</a:t>
            </a:r>
            <a:endParaRPr/>
          </a:p>
        </p:txBody>
      </p:sp>
      <p:sp>
        <p:nvSpPr>
          <p:cNvPr id="101" name="Google Shape;101;p11"/>
          <p:cNvSpPr/>
          <p:nvPr/>
        </p:nvSpPr>
        <p:spPr>
          <a:xfrm>
            <a:off x="5198474" y="393433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02" name="Google Shape;102;p11"/>
          <p:cNvSpPr/>
          <p:nvPr/>
        </p:nvSpPr>
        <p:spPr>
          <a:xfrm>
            <a:off x="4934950" y="43407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03" name="Google Shape;103;p11"/>
          <p:cNvCxnSpPr>
            <a:stCxn id="101" idx="2"/>
            <a:endCxn id="102" idx="0"/>
          </p:cNvCxnSpPr>
          <p:nvPr/>
        </p:nvCxnSpPr>
        <p:spPr>
          <a:xfrm flipH="1">
            <a:off x="5120024" y="4222935"/>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04" name="Google Shape;104;p11"/>
          <p:cNvSpPr/>
          <p:nvPr/>
        </p:nvSpPr>
        <p:spPr>
          <a:xfrm>
            <a:off x="5454104" y="43407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5" name="Google Shape;105;p11"/>
          <p:cNvCxnSpPr>
            <a:stCxn id="101" idx="2"/>
            <a:endCxn id="104" idx="0"/>
          </p:cNvCxnSpPr>
          <p:nvPr/>
        </p:nvCxnSpPr>
        <p:spPr>
          <a:xfrm>
            <a:off x="5383424" y="4222935"/>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06" name="Google Shape;106;p11"/>
          <p:cNvSpPr/>
          <p:nvPr/>
        </p:nvSpPr>
        <p:spPr>
          <a:xfrm>
            <a:off x="3283750" y="253476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107" name="Google Shape;107;p11"/>
          <p:cNvSpPr/>
          <p:nvPr/>
        </p:nvSpPr>
        <p:spPr>
          <a:xfrm>
            <a:off x="2961450" y="30008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108" name="Google Shape;108;p11"/>
          <p:cNvCxnSpPr>
            <a:stCxn id="106" idx="2"/>
            <a:endCxn id="107" idx="0"/>
          </p:cNvCxnSpPr>
          <p:nvPr/>
        </p:nvCxnSpPr>
        <p:spPr>
          <a:xfrm flipH="1">
            <a:off x="3146500" y="2823365"/>
            <a:ext cx="322200" cy="177600"/>
          </a:xfrm>
          <a:prstGeom prst="straightConnector1">
            <a:avLst/>
          </a:prstGeom>
          <a:noFill/>
          <a:ln w="38100" cap="flat" cmpd="sng">
            <a:solidFill>
              <a:srgbClr val="FF0000"/>
            </a:solidFill>
            <a:prstDash val="solid"/>
            <a:round/>
            <a:headEnd type="none" w="med" len="med"/>
            <a:tailEnd type="none" w="med" len="med"/>
          </a:ln>
        </p:spPr>
      </p:cxnSp>
      <p:sp>
        <p:nvSpPr>
          <p:cNvPr id="109" name="Google Shape;109;p11"/>
          <p:cNvSpPr/>
          <p:nvPr/>
        </p:nvSpPr>
        <p:spPr>
          <a:xfrm>
            <a:off x="2667750" y="34670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10" name="Google Shape;110;p11"/>
          <p:cNvCxnSpPr>
            <a:stCxn id="107" idx="2"/>
            <a:endCxn id="109" idx="0"/>
          </p:cNvCxnSpPr>
          <p:nvPr/>
        </p:nvCxnSpPr>
        <p:spPr>
          <a:xfrm flipH="1">
            <a:off x="2852700" y="3289490"/>
            <a:ext cx="293700" cy="177600"/>
          </a:xfrm>
          <a:prstGeom prst="straightConnector1">
            <a:avLst/>
          </a:prstGeom>
          <a:noFill/>
          <a:ln w="38100" cap="flat" cmpd="sng">
            <a:solidFill>
              <a:srgbClr val="FF0000"/>
            </a:solidFill>
            <a:prstDash val="solid"/>
            <a:round/>
            <a:headEnd type="none" w="med" len="med"/>
            <a:tailEnd type="none" w="med" len="med"/>
          </a:ln>
        </p:spPr>
      </p:cxnSp>
      <p:cxnSp>
        <p:nvCxnSpPr>
          <p:cNvPr id="111" name="Google Shape;111;p11"/>
          <p:cNvCxnSpPr/>
          <p:nvPr/>
        </p:nvCxnSpPr>
        <p:spPr>
          <a:xfrm>
            <a:off x="3951775" y="30853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12" name="Google Shape;112;p11"/>
          <p:cNvSpPr txBox="1"/>
          <p:nvPr/>
        </p:nvSpPr>
        <p:spPr>
          <a:xfrm>
            <a:off x="3731463" y="27471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rotateRight(7)</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118" name="Google Shape;118;p12"/>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119" name="Google Shape;119;p12"/>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20" name="Google Shape;120;p12"/>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
        <p:nvSpPr>
          <p:cNvPr id="121" name="Google Shape;121;p12"/>
          <p:cNvSpPr/>
          <p:nvPr/>
        </p:nvSpPr>
        <p:spPr>
          <a:xfrm>
            <a:off x="1119450" y="3980225"/>
            <a:ext cx="560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6 7</a:t>
            </a:r>
            <a:endParaRPr sz="1800"/>
          </a:p>
        </p:txBody>
      </p:sp>
      <p:cxnSp>
        <p:nvCxnSpPr>
          <p:cNvPr id="122" name="Google Shape;122;p12"/>
          <p:cNvCxnSpPr/>
          <p:nvPr/>
        </p:nvCxnSpPr>
        <p:spPr>
          <a:xfrm>
            <a:off x="1853325" y="29660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23" name="Google Shape;123;p12"/>
          <p:cNvSpPr txBox="1"/>
          <p:nvPr/>
        </p:nvSpPr>
        <p:spPr>
          <a:xfrm>
            <a:off x="1861613" y="26278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add(5)</a:t>
            </a:r>
            <a:endParaRPr/>
          </a:p>
        </p:txBody>
      </p:sp>
      <p:cxnSp>
        <p:nvCxnSpPr>
          <p:cNvPr id="124" name="Google Shape;124;p12"/>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25" name="Google Shape;125;p12"/>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add(5)</a:t>
            </a:r>
            <a:endParaRPr/>
          </a:p>
        </p:txBody>
      </p:sp>
      <p:sp>
        <p:nvSpPr>
          <p:cNvPr id="126" name="Google Shape;126;p12"/>
          <p:cNvSpPr/>
          <p:nvPr/>
        </p:nvSpPr>
        <p:spPr>
          <a:xfrm>
            <a:off x="1310250" y="25822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127" name="Google Shape;127;p12"/>
          <p:cNvSpPr/>
          <p:nvPr/>
        </p:nvSpPr>
        <p:spPr>
          <a:xfrm>
            <a:off x="987950" y="30612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128" name="Google Shape;128;p12"/>
          <p:cNvCxnSpPr>
            <a:stCxn id="126" idx="2"/>
            <a:endCxn id="127" idx="0"/>
          </p:cNvCxnSpPr>
          <p:nvPr/>
        </p:nvCxnSpPr>
        <p:spPr>
          <a:xfrm flipH="1">
            <a:off x="1173000" y="2870840"/>
            <a:ext cx="322200" cy="190500"/>
          </a:xfrm>
          <a:prstGeom prst="straightConnector1">
            <a:avLst/>
          </a:prstGeom>
          <a:noFill/>
          <a:ln w="38100" cap="flat" cmpd="sng">
            <a:solidFill>
              <a:srgbClr val="FF0000"/>
            </a:solidFill>
            <a:prstDash val="solid"/>
            <a:round/>
            <a:headEnd type="none" w="med" len="med"/>
            <a:tailEnd type="none" w="med" len="med"/>
          </a:ln>
        </p:spPr>
      </p:cxnSp>
      <p:sp>
        <p:nvSpPr>
          <p:cNvPr id="129" name="Google Shape;129;p12"/>
          <p:cNvSpPr/>
          <p:nvPr/>
        </p:nvSpPr>
        <p:spPr>
          <a:xfrm>
            <a:off x="2905100" y="4005850"/>
            <a:ext cx="804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5 6 7</a:t>
            </a:r>
            <a:endParaRPr sz="1800"/>
          </a:p>
        </p:txBody>
      </p:sp>
      <p:cxnSp>
        <p:nvCxnSpPr>
          <p:cNvPr id="130" name="Google Shape;130;p12"/>
          <p:cNvCxnSpPr/>
          <p:nvPr/>
        </p:nvCxnSpPr>
        <p:spPr>
          <a:xfrm>
            <a:off x="400227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31" name="Google Shape;131;p12"/>
          <p:cNvSpPr txBox="1"/>
          <p:nvPr/>
        </p:nvSpPr>
        <p:spPr>
          <a:xfrm>
            <a:off x="385816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split(5/6/7)</a:t>
            </a:r>
            <a:endParaRPr/>
          </a:p>
        </p:txBody>
      </p:sp>
      <p:sp>
        <p:nvSpPr>
          <p:cNvPr id="132" name="Google Shape;132;p12"/>
          <p:cNvSpPr/>
          <p:nvPr/>
        </p:nvSpPr>
        <p:spPr>
          <a:xfrm>
            <a:off x="5198474" y="393433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33" name="Google Shape;133;p12"/>
          <p:cNvSpPr/>
          <p:nvPr/>
        </p:nvSpPr>
        <p:spPr>
          <a:xfrm>
            <a:off x="4934950" y="43407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34" name="Google Shape;134;p12"/>
          <p:cNvCxnSpPr>
            <a:stCxn id="132" idx="2"/>
            <a:endCxn id="133" idx="0"/>
          </p:cNvCxnSpPr>
          <p:nvPr/>
        </p:nvCxnSpPr>
        <p:spPr>
          <a:xfrm flipH="1">
            <a:off x="5120024" y="4222935"/>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35" name="Google Shape;135;p12"/>
          <p:cNvSpPr/>
          <p:nvPr/>
        </p:nvSpPr>
        <p:spPr>
          <a:xfrm>
            <a:off x="5454104" y="43407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36" name="Google Shape;136;p12"/>
          <p:cNvCxnSpPr>
            <a:stCxn id="132" idx="2"/>
            <a:endCxn id="135" idx="0"/>
          </p:cNvCxnSpPr>
          <p:nvPr/>
        </p:nvCxnSpPr>
        <p:spPr>
          <a:xfrm>
            <a:off x="5383424" y="4222935"/>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37" name="Google Shape;137;p12"/>
          <p:cNvSpPr/>
          <p:nvPr/>
        </p:nvSpPr>
        <p:spPr>
          <a:xfrm>
            <a:off x="3283750" y="253476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138" name="Google Shape;138;p12"/>
          <p:cNvSpPr/>
          <p:nvPr/>
        </p:nvSpPr>
        <p:spPr>
          <a:xfrm>
            <a:off x="2961450" y="30008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139" name="Google Shape;139;p12"/>
          <p:cNvCxnSpPr>
            <a:stCxn id="137" idx="2"/>
            <a:endCxn id="138" idx="0"/>
          </p:cNvCxnSpPr>
          <p:nvPr/>
        </p:nvCxnSpPr>
        <p:spPr>
          <a:xfrm flipH="1">
            <a:off x="3146500" y="2823365"/>
            <a:ext cx="322200" cy="177600"/>
          </a:xfrm>
          <a:prstGeom prst="straightConnector1">
            <a:avLst/>
          </a:prstGeom>
          <a:noFill/>
          <a:ln w="38100" cap="flat" cmpd="sng">
            <a:solidFill>
              <a:srgbClr val="FF0000"/>
            </a:solidFill>
            <a:prstDash val="solid"/>
            <a:round/>
            <a:headEnd type="none" w="med" len="med"/>
            <a:tailEnd type="none" w="med" len="med"/>
          </a:ln>
        </p:spPr>
      </p:cxnSp>
      <p:sp>
        <p:nvSpPr>
          <p:cNvPr id="140" name="Google Shape;140;p12"/>
          <p:cNvSpPr/>
          <p:nvPr/>
        </p:nvSpPr>
        <p:spPr>
          <a:xfrm>
            <a:off x="2667750" y="34670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41" name="Google Shape;141;p12"/>
          <p:cNvCxnSpPr>
            <a:stCxn id="138" idx="2"/>
            <a:endCxn id="140" idx="0"/>
          </p:cNvCxnSpPr>
          <p:nvPr/>
        </p:nvCxnSpPr>
        <p:spPr>
          <a:xfrm flipH="1">
            <a:off x="2852700" y="3289490"/>
            <a:ext cx="293700" cy="177600"/>
          </a:xfrm>
          <a:prstGeom prst="straightConnector1">
            <a:avLst/>
          </a:prstGeom>
          <a:noFill/>
          <a:ln w="38100" cap="flat" cmpd="sng">
            <a:solidFill>
              <a:srgbClr val="FF0000"/>
            </a:solidFill>
            <a:prstDash val="solid"/>
            <a:round/>
            <a:headEnd type="none" w="med" len="med"/>
            <a:tailEnd type="none" w="med" len="med"/>
          </a:ln>
        </p:spPr>
      </p:cxnSp>
      <p:cxnSp>
        <p:nvCxnSpPr>
          <p:cNvPr id="142" name="Google Shape;142;p12"/>
          <p:cNvCxnSpPr/>
          <p:nvPr/>
        </p:nvCxnSpPr>
        <p:spPr>
          <a:xfrm>
            <a:off x="3951775" y="30853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43" name="Google Shape;143;p12"/>
          <p:cNvSpPr txBox="1"/>
          <p:nvPr/>
        </p:nvSpPr>
        <p:spPr>
          <a:xfrm>
            <a:off x="3731463" y="27471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rotateRight(7)</a:t>
            </a:r>
            <a:endParaRPr/>
          </a:p>
        </p:txBody>
      </p:sp>
      <p:sp>
        <p:nvSpPr>
          <p:cNvPr id="144" name="Google Shape;144;p12"/>
          <p:cNvSpPr/>
          <p:nvPr/>
        </p:nvSpPr>
        <p:spPr>
          <a:xfrm>
            <a:off x="5383524" y="279767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45" name="Google Shape;145;p12"/>
          <p:cNvSpPr/>
          <p:nvPr/>
        </p:nvSpPr>
        <p:spPr>
          <a:xfrm>
            <a:off x="5120000" y="32041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46" name="Google Shape;146;p12"/>
          <p:cNvCxnSpPr>
            <a:stCxn id="144" idx="2"/>
            <a:endCxn id="145" idx="0"/>
          </p:cNvCxnSpPr>
          <p:nvPr/>
        </p:nvCxnSpPr>
        <p:spPr>
          <a:xfrm flipH="1">
            <a:off x="5305074" y="3086273"/>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147" name="Google Shape;147;p12"/>
          <p:cNvSpPr/>
          <p:nvPr/>
        </p:nvSpPr>
        <p:spPr>
          <a:xfrm>
            <a:off x="5639154" y="320412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48" name="Google Shape;148;p12"/>
          <p:cNvCxnSpPr>
            <a:stCxn id="144" idx="2"/>
            <a:endCxn id="147" idx="0"/>
          </p:cNvCxnSpPr>
          <p:nvPr/>
        </p:nvCxnSpPr>
        <p:spPr>
          <a:xfrm>
            <a:off x="5568474" y="3086273"/>
            <a:ext cx="255600" cy="1179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154" name="Google Shape;154;p13"/>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155" name="Google Shape;155;p13"/>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56" name="Google Shape;156;p13"/>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
        <p:nvSpPr>
          <p:cNvPr id="157" name="Google Shape;157;p13"/>
          <p:cNvSpPr/>
          <p:nvPr/>
        </p:nvSpPr>
        <p:spPr>
          <a:xfrm>
            <a:off x="1119450" y="3980225"/>
            <a:ext cx="560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6 7</a:t>
            </a:r>
            <a:endParaRPr sz="1800"/>
          </a:p>
        </p:txBody>
      </p:sp>
      <p:cxnSp>
        <p:nvCxnSpPr>
          <p:cNvPr id="158" name="Google Shape;158;p13"/>
          <p:cNvCxnSpPr/>
          <p:nvPr/>
        </p:nvCxnSpPr>
        <p:spPr>
          <a:xfrm>
            <a:off x="1853325" y="29660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59" name="Google Shape;159;p13"/>
          <p:cNvSpPr txBox="1"/>
          <p:nvPr/>
        </p:nvSpPr>
        <p:spPr>
          <a:xfrm>
            <a:off x="1861613" y="26278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add(5)</a:t>
            </a:r>
            <a:endParaRPr/>
          </a:p>
        </p:txBody>
      </p:sp>
      <p:cxnSp>
        <p:nvCxnSpPr>
          <p:cNvPr id="160" name="Google Shape;160;p13"/>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61" name="Google Shape;161;p13"/>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add(5)</a:t>
            </a:r>
            <a:endParaRPr/>
          </a:p>
        </p:txBody>
      </p:sp>
      <p:sp>
        <p:nvSpPr>
          <p:cNvPr id="162" name="Google Shape;162;p13"/>
          <p:cNvSpPr/>
          <p:nvPr/>
        </p:nvSpPr>
        <p:spPr>
          <a:xfrm>
            <a:off x="1310250" y="25822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163" name="Google Shape;163;p13"/>
          <p:cNvSpPr/>
          <p:nvPr/>
        </p:nvSpPr>
        <p:spPr>
          <a:xfrm>
            <a:off x="987950" y="30612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164" name="Google Shape;164;p13"/>
          <p:cNvCxnSpPr>
            <a:stCxn id="162" idx="2"/>
            <a:endCxn id="163" idx="0"/>
          </p:cNvCxnSpPr>
          <p:nvPr/>
        </p:nvCxnSpPr>
        <p:spPr>
          <a:xfrm flipH="1">
            <a:off x="1173000" y="2870840"/>
            <a:ext cx="322200" cy="190500"/>
          </a:xfrm>
          <a:prstGeom prst="straightConnector1">
            <a:avLst/>
          </a:prstGeom>
          <a:noFill/>
          <a:ln w="38100" cap="flat" cmpd="sng">
            <a:solidFill>
              <a:srgbClr val="FF0000"/>
            </a:solidFill>
            <a:prstDash val="solid"/>
            <a:round/>
            <a:headEnd type="none" w="med" len="med"/>
            <a:tailEnd type="none" w="med" len="med"/>
          </a:ln>
        </p:spPr>
      </p:cxnSp>
      <p:sp>
        <p:nvSpPr>
          <p:cNvPr id="165" name="Google Shape;165;p13"/>
          <p:cNvSpPr/>
          <p:nvPr/>
        </p:nvSpPr>
        <p:spPr>
          <a:xfrm>
            <a:off x="2905100" y="4005850"/>
            <a:ext cx="804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5 6 7</a:t>
            </a:r>
            <a:endParaRPr sz="1800"/>
          </a:p>
        </p:txBody>
      </p:sp>
      <p:cxnSp>
        <p:nvCxnSpPr>
          <p:cNvPr id="166" name="Google Shape;166;p13"/>
          <p:cNvCxnSpPr/>
          <p:nvPr/>
        </p:nvCxnSpPr>
        <p:spPr>
          <a:xfrm>
            <a:off x="400227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67" name="Google Shape;167;p13"/>
          <p:cNvSpPr txBox="1"/>
          <p:nvPr/>
        </p:nvSpPr>
        <p:spPr>
          <a:xfrm>
            <a:off x="385816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split(5/6/7)</a:t>
            </a:r>
            <a:endParaRPr/>
          </a:p>
        </p:txBody>
      </p:sp>
      <p:sp>
        <p:nvSpPr>
          <p:cNvPr id="168" name="Google Shape;168;p13"/>
          <p:cNvSpPr/>
          <p:nvPr/>
        </p:nvSpPr>
        <p:spPr>
          <a:xfrm>
            <a:off x="5198474" y="393433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69" name="Google Shape;169;p13"/>
          <p:cNvSpPr/>
          <p:nvPr/>
        </p:nvSpPr>
        <p:spPr>
          <a:xfrm>
            <a:off x="4934950" y="43407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70" name="Google Shape;170;p13"/>
          <p:cNvCxnSpPr>
            <a:stCxn id="168" idx="2"/>
            <a:endCxn id="169" idx="0"/>
          </p:cNvCxnSpPr>
          <p:nvPr/>
        </p:nvCxnSpPr>
        <p:spPr>
          <a:xfrm flipH="1">
            <a:off x="5120024" y="4222935"/>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71" name="Google Shape;171;p13"/>
          <p:cNvSpPr/>
          <p:nvPr/>
        </p:nvSpPr>
        <p:spPr>
          <a:xfrm>
            <a:off x="5454104" y="43407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72" name="Google Shape;172;p13"/>
          <p:cNvCxnSpPr>
            <a:stCxn id="168" idx="2"/>
            <a:endCxn id="171" idx="0"/>
          </p:cNvCxnSpPr>
          <p:nvPr/>
        </p:nvCxnSpPr>
        <p:spPr>
          <a:xfrm>
            <a:off x="5383424" y="4222935"/>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73" name="Google Shape;173;p13"/>
          <p:cNvSpPr/>
          <p:nvPr/>
        </p:nvSpPr>
        <p:spPr>
          <a:xfrm>
            <a:off x="3283750" y="253476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174" name="Google Shape;174;p13"/>
          <p:cNvSpPr/>
          <p:nvPr/>
        </p:nvSpPr>
        <p:spPr>
          <a:xfrm>
            <a:off x="2961450" y="30008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175" name="Google Shape;175;p13"/>
          <p:cNvCxnSpPr>
            <a:stCxn id="173" idx="2"/>
            <a:endCxn id="174" idx="0"/>
          </p:cNvCxnSpPr>
          <p:nvPr/>
        </p:nvCxnSpPr>
        <p:spPr>
          <a:xfrm flipH="1">
            <a:off x="3146500" y="2823365"/>
            <a:ext cx="322200" cy="177600"/>
          </a:xfrm>
          <a:prstGeom prst="straightConnector1">
            <a:avLst/>
          </a:prstGeom>
          <a:noFill/>
          <a:ln w="38100" cap="flat" cmpd="sng">
            <a:solidFill>
              <a:srgbClr val="FF0000"/>
            </a:solidFill>
            <a:prstDash val="solid"/>
            <a:round/>
            <a:headEnd type="none" w="med" len="med"/>
            <a:tailEnd type="none" w="med" len="med"/>
          </a:ln>
        </p:spPr>
      </p:cxnSp>
      <p:sp>
        <p:nvSpPr>
          <p:cNvPr id="176" name="Google Shape;176;p13"/>
          <p:cNvSpPr/>
          <p:nvPr/>
        </p:nvSpPr>
        <p:spPr>
          <a:xfrm>
            <a:off x="2667750" y="34670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77" name="Google Shape;177;p13"/>
          <p:cNvCxnSpPr>
            <a:stCxn id="174" idx="2"/>
            <a:endCxn id="176" idx="0"/>
          </p:cNvCxnSpPr>
          <p:nvPr/>
        </p:nvCxnSpPr>
        <p:spPr>
          <a:xfrm flipH="1">
            <a:off x="2852700" y="3289490"/>
            <a:ext cx="293700" cy="177600"/>
          </a:xfrm>
          <a:prstGeom prst="straightConnector1">
            <a:avLst/>
          </a:prstGeom>
          <a:noFill/>
          <a:ln w="38100" cap="flat" cmpd="sng">
            <a:solidFill>
              <a:srgbClr val="FF0000"/>
            </a:solidFill>
            <a:prstDash val="solid"/>
            <a:round/>
            <a:headEnd type="none" w="med" len="med"/>
            <a:tailEnd type="none" w="med" len="med"/>
          </a:ln>
        </p:spPr>
      </p:cxnSp>
      <p:cxnSp>
        <p:nvCxnSpPr>
          <p:cNvPr id="178" name="Google Shape;178;p13"/>
          <p:cNvCxnSpPr/>
          <p:nvPr/>
        </p:nvCxnSpPr>
        <p:spPr>
          <a:xfrm>
            <a:off x="3951775" y="30853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79" name="Google Shape;179;p13"/>
          <p:cNvSpPr txBox="1"/>
          <p:nvPr/>
        </p:nvSpPr>
        <p:spPr>
          <a:xfrm>
            <a:off x="3731463" y="27471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rotateRight(7)</a:t>
            </a:r>
            <a:endParaRPr/>
          </a:p>
        </p:txBody>
      </p:sp>
      <p:sp>
        <p:nvSpPr>
          <p:cNvPr id="180" name="Google Shape;180;p13"/>
          <p:cNvSpPr/>
          <p:nvPr/>
        </p:nvSpPr>
        <p:spPr>
          <a:xfrm>
            <a:off x="5383524" y="279767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81" name="Google Shape;181;p13"/>
          <p:cNvSpPr/>
          <p:nvPr/>
        </p:nvSpPr>
        <p:spPr>
          <a:xfrm>
            <a:off x="5120000" y="32041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82" name="Google Shape;182;p13"/>
          <p:cNvCxnSpPr>
            <a:stCxn id="180" idx="2"/>
            <a:endCxn id="181" idx="0"/>
          </p:cNvCxnSpPr>
          <p:nvPr/>
        </p:nvCxnSpPr>
        <p:spPr>
          <a:xfrm flipH="1">
            <a:off x="5305074" y="3086273"/>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183" name="Google Shape;183;p13"/>
          <p:cNvSpPr/>
          <p:nvPr/>
        </p:nvSpPr>
        <p:spPr>
          <a:xfrm>
            <a:off x="5639154" y="320412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84" name="Google Shape;184;p13"/>
          <p:cNvCxnSpPr>
            <a:stCxn id="180" idx="2"/>
            <a:endCxn id="183" idx="0"/>
          </p:cNvCxnSpPr>
          <p:nvPr/>
        </p:nvCxnSpPr>
        <p:spPr>
          <a:xfrm>
            <a:off x="5568474" y="3086273"/>
            <a:ext cx="255600" cy="117900"/>
          </a:xfrm>
          <a:prstGeom prst="straightConnector1">
            <a:avLst/>
          </a:prstGeom>
          <a:noFill/>
          <a:ln w="28575" cap="flat" cmpd="sng">
            <a:solidFill>
              <a:srgbClr val="FF0000"/>
            </a:solidFill>
            <a:prstDash val="solid"/>
            <a:round/>
            <a:headEnd type="none" w="med" len="med"/>
            <a:tailEnd type="none" w="med" len="med"/>
          </a:ln>
        </p:spPr>
      </p:cxnSp>
      <p:cxnSp>
        <p:nvCxnSpPr>
          <p:cNvPr id="185" name="Google Shape;185;p13"/>
          <p:cNvCxnSpPr/>
          <p:nvPr/>
        </p:nvCxnSpPr>
        <p:spPr>
          <a:xfrm>
            <a:off x="6490575" y="32188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86" name="Google Shape;186;p13"/>
          <p:cNvSpPr txBox="1"/>
          <p:nvPr/>
        </p:nvSpPr>
        <p:spPr>
          <a:xfrm>
            <a:off x="6498869" y="2880625"/>
            <a:ext cx="6771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flip(6)</a:t>
            </a:r>
            <a:endParaRPr/>
          </a:p>
        </p:txBody>
      </p:sp>
      <p:sp>
        <p:nvSpPr>
          <p:cNvPr id="187" name="Google Shape;187;p13"/>
          <p:cNvSpPr/>
          <p:nvPr/>
        </p:nvSpPr>
        <p:spPr>
          <a:xfrm>
            <a:off x="7835774" y="279767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88" name="Google Shape;188;p13"/>
          <p:cNvSpPr/>
          <p:nvPr/>
        </p:nvSpPr>
        <p:spPr>
          <a:xfrm>
            <a:off x="7572250" y="32041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89" name="Google Shape;189;p13"/>
          <p:cNvCxnSpPr>
            <a:stCxn id="187" idx="2"/>
            <a:endCxn id="188" idx="0"/>
          </p:cNvCxnSpPr>
          <p:nvPr/>
        </p:nvCxnSpPr>
        <p:spPr>
          <a:xfrm flipH="1">
            <a:off x="7757324" y="3086273"/>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90" name="Google Shape;190;p13"/>
          <p:cNvSpPr/>
          <p:nvPr/>
        </p:nvSpPr>
        <p:spPr>
          <a:xfrm>
            <a:off x="8091404" y="320412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91" name="Google Shape;191;p13"/>
          <p:cNvCxnSpPr>
            <a:stCxn id="187" idx="2"/>
            <a:endCxn id="190" idx="0"/>
          </p:cNvCxnSpPr>
          <p:nvPr/>
        </p:nvCxnSpPr>
        <p:spPr>
          <a:xfrm>
            <a:off x="8020724" y="3086273"/>
            <a:ext cx="255600" cy="117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197" name="Google Shape;197;p14"/>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198" name="Google Shape;198;p14"/>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99" name="Google Shape;199;p14"/>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200" name="Google Shape;200;p14"/>
          <p:cNvCxnSpPr/>
          <p:nvPr/>
        </p:nvCxnSpPr>
        <p:spPr>
          <a:xfrm>
            <a:off x="1853325" y="29660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201" name="Google Shape;201;p14"/>
          <p:cNvSpPr txBox="1"/>
          <p:nvPr/>
        </p:nvSpPr>
        <p:spPr>
          <a:xfrm>
            <a:off x="1861613" y="26278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add(4)</a:t>
            </a:r>
            <a:endParaRPr/>
          </a:p>
        </p:txBody>
      </p:sp>
      <p:cxnSp>
        <p:nvCxnSpPr>
          <p:cNvPr id="202" name="Google Shape;202;p14"/>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203" name="Google Shape;203;p14"/>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add(4)</a:t>
            </a:r>
            <a:endParaRPr/>
          </a:p>
        </p:txBody>
      </p:sp>
      <p:sp>
        <p:nvSpPr>
          <p:cNvPr id="204" name="Google Shape;204;p14"/>
          <p:cNvSpPr/>
          <p:nvPr/>
        </p:nvSpPr>
        <p:spPr>
          <a:xfrm>
            <a:off x="1058574" y="395871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05" name="Google Shape;205;p14"/>
          <p:cNvSpPr/>
          <p:nvPr/>
        </p:nvSpPr>
        <p:spPr>
          <a:xfrm>
            <a:off x="795050" y="43651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06" name="Google Shape;206;p14"/>
          <p:cNvCxnSpPr>
            <a:stCxn id="204" idx="2"/>
            <a:endCxn id="205" idx="0"/>
          </p:cNvCxnSpPr>
          <p:nvPr/>
        </p:nvCxnSpPr>
        <p:spPr>
          <a:xfrm flipH="1">
            <a:off x="980124" y="4247310"/>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207" name="Google Shape;207;p14"/>
          <p:cNvSpPr/>
          <p:nvPr/>
        </p:nvSpPr>
        <p:spPr>
          <a:xfrm>
            <a:off x="1314204" y="43651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08" name="Google Shape;208;p14"/>
          <p:cNvCxnSpPr>
            <a:stCxn id="204" idx="2"/>
            <a:endCxn id="207" idx="0"/>
          </p:cNvCxnSpPr>
          <p:nvPr/>
        </p:nvCxnSpPr>
        <p:spPr>
          <a:xfrm>
            <a:off x="1243524" y="4247310"/>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209" name="Google Shape;209;p14"/>
          <p:cNvSpPr/>
          <p:nvPr/>
        </p:nvSpPr>
        <p:spPr>
          <a:xfrm>
            <a:off x="1054624" y="261854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10" name="Google Shape;210;p14"/>
          <p:cNvSpPr/>
          <p:nvPr/>
        </p:nvSpPr>
        <p:spPr>
          <a:xfrm>
            <a:off x="791100" y="30249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11" name="Google Shape;211;p14"/>
          <p:cNvCxnSpPr>
            <a:stCxn id="209" idx="2"/>
            <a:endCxn id="210" idx="0"/>
          </p:cNvCxnSpPr>
          <p:nvPr/>
        </p:nvCxnSpPr>
        <p:spPr>
          <a:xfrm flipH="1">
            <a:off x="976174" y="2907148"/>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212" name="Google Shape;212;p14"/>
          <p:cNvSpPr/>
          <p:nvPr/>
        </p:nvSpPr>
        <p:spPr>
          <a:xfrm>
            <a:off x="1310254" y="302500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13" name="Google Shape;213;p14"/>
          <p:cNvCxnSpPr>
            <a:stCxn id="209" idx="2"/>
            <a:endCxn id="212" idx="0"/>
          </p:cNvCxnSpPr>
          <p:nvPr/>
        </p:nvCxnSpPr>
        <p:spPr>
          <a:xfrm>
            <a:off x="1239574" y="290714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214" name="Google Shape;214;p14"/>
          <p:cNvSpPr/>
          <p:nvPr/>
        </p:nvSpPr>
        <p:spPr>
          <a:xfrm>
            <a:off x="3126549" y="261854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15" name="Google Shape;215;p14"/>
          <p:cNvSpPr/>
          <p:nvPr/>
        </p:nvSpPr>
        <p:spPr>
          <a:xfrm>
            <a:off x="2863025" y="30249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16" name="Google Shape;216;p14"/>
          <p:cNvCxnSpPr>
            <a:stCxn id="214" idx="2"/>
            <a:endCxn id="215" idx="0"/>
          </p:cNvCxnSpPr>
          <p:nvPr/>
        </p:nvCxnSpPr>
        <p:spPr>
          <a:xfrm flipH="1">
            <a:off x="3048099" y="2907148"/>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217" name="Google Shape;217;p14"/>
          <p:cNvSpPr/>
          <p:nvPr/>
        </p:nvSpPr>
        <p:spPr>
          <a:xfrm>
            <a:off x="3382179" y="302500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18" name="Google Shape;218;p14"/>
          <p:cNvCxnSpPr>
            <a:stCxn id="214" idx="2"/>
            <a:endCxn id="217" idx="0"/>
          </p:cNvCxnSpPr>
          <p:nvPr/>
        </p:nvCxnSpPr>
        <p:spPr>
          <a:xfrm>
            <a:off x="3311499" y="290714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219" name="Google Shape;219;p14"/>
          <p:cNvSpPr/>
          <p:nvPr/>
        </p:nvSpPr>
        <p:spPr>
          <a:xfrm>
            <a:off x="2630901" y="347234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220" name="Google Shape;220;p14"/>
          <p:cNvCxnSpPr>
            <a:stCxn id="215" idx="2"/>
            <a:endCxn id="219" idx="0"/>
          </p:cNvCxnSpPr>
          <p:nvPr/>
        </p:nvCxnSpPr>
        <p:spPr>
          <a:xfrm flipH="1">
            <a:off x="2815775" y="3313591"/>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221" name="Google Shape;221;p14"/>
          <p:cNvSpPr/>
          <p:nvPr/>
        </p:nvSpPr>
        <p:spPr>
          <a:xfrm>
            <a:off x="3130499" y="39587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22" name="Google Shape;222;p14"/>
          <p:cNvSpPr/>
          <p:nvPr/>
        </p:nvSpPr>
        <p:spPr>
          <a:xfrm>
            <a:off x="2693000" y="4365175"/>
            <a:ext cx="612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4 5</a:t>
            </a:r>
            <a:endParaRPr sz="1800"/>
          </a:p>
        </p:txBody>
      </p:sp>
      <p:cxnSp>
        <p:nvCxnSpPr>
          <p:cNvPr id="223" name="Google Shape;223;p14"/>
          <p:cNvCxnSpPr>
            <a:stCxn id="221" idx="2"/>
            <a:endCxn id="222" idx="0"/>
          </p:cNvCxnSpPr>
          <p:nvPr/>
        </p:nvCxnSpPr>
        <p:spPr>
          <a:xfrm flipH="1">
            <a:off x="2999549" y="4247323"/>
            <a:ext cx="315900" cy="117900"/>
          </a:xfrm>
          <a:prstGeom prst="straightConnector1">
            <a:avLst/>
          </a:prstGeom>
          <a:noFill/>
          <a:ln w="19050" cap="flat" cmpd="sng">
            <a:solidFill>
              <a:srgbClr val="000000"/>
            </a:solidFill>
            <a:prstDash val="solid"/>
            <a:round/>
            <a:headEnd type="none" w="med" len="med"/>
            <a:tailEnd type="none" w="med" len="med"/>
          </a:ln>
        </p:spPr>
      </p:cxnSp>
      <p:sp>
        <p:nvSpPr>
          <p:cNvPr id="224" name="Google Shape;224;p14"/>
          <p:cNvSpPr/>
          <p:nvPr/>
        </p:nvSpPr>
        <p:spPr>
          <a:xfrm>
            <a:off x="3462329" y="43651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25" name="Google Shape;225;p14"/>
          <p:cNvCxnSpPr>
            <a:stCxn id="221" idx="2"/>
            <a:endCxn id="224" idx="0"/>
          </p:cNvCxnSpPr>
          <p:nvPr/>
        </p:nvCxnSpPr>
        <p:spPr>
          <a:xfrm>
            <a:off x="3315449" y="4247323"/>
            <a:ext cx="331800" cy="117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Randomized Trees: Mathematical Analysis</a:t>
            </a:r>
            <a:endParaRPr/>
          </a:p>
        </p:txBody>
      </p:sp>
      <p:sp>
        <p:nvSpPr>
          <p:cNvPr id="576" name="Google Shape;576;p46"/>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Average Depth. </a:t>
            </a:r>
            <a:r>
              <a:rPr lang="en" dirty="0"/>
              <a:t>If N distinct keys are inserted into a BST, the expected average depth is ~ 2 ln N = </a:t>
            </a:r>
            <a:r>
              <a:rPr lang="en" dirty="0" err="1"/>
              <a:t>Θ</a:t>
            </a:r>
            <a:r>
              <a:rPr lang="en" dirty="0"/>
              <a:t>(log N).</a:t>
            </a:r>
            <a:endParaRPr dirty="0"/>
          </a:p>
          <a:p>
            <a:pPr marL="457200" lvl="0" indent="-342900" algn="l" rtl="0">
              <a:spcBef>
                <a:spcPts val="600"/>
              </a:spcBef>
              <a:spcAft>
                <a:spcPts val="0"/>
              </a:spcAft>
              <a:buSzPts val="1800"/>
              <a:buChar char="●"/>
            </a:pPr>
            <a:r>
              <a:rPr lang="en" dirty="0"/>
              <a:t>Thus, average runtime for contains operation is </a:t>
            </a:r>
            <a:r>
              <a:rPr lang="en" dirty="0" err="1"/>
              <a:t>Θ</a:t>
            </a:r>
            <a:r>
              <a:rPr lang="en" dirty="0"/>
              <a:t>(log N) on a tree built with random inserts.</a:t>
            </a:r>
          </a:p>
          <a:p>
            <a:pPr marL="457200" lvl="0" indent="-342900" algn="l" rtl="0">
              <a:spcBef>
                <a:spcPts val="600"/>
              </a:spcBef>
              <a:spcAft>
                <a:spcPts val="0"/>
              </a:spcAft>
              <a:buSzPts val="1800"/>
              <a:buChar char="●"/>
            </a:pPr>
            <a:endParaRPr b="1" dirty="0"/>
          </a:p>
          <a:p>
            <a:pPr marL="0" lvl="0" indent="0" algn="l" rtl="0">
              <a:spcBef>
                <a:spcPts val="600"/>
              </a:spcBef>
              <a:spcAft>
                <a:spcPts val="0"/>
              </a:spcAft>
              <a:buNone/>
            </a:pPr>
            <a:r>
              <a:rPr lang="en" b="1" dirty="0"/>
              <a:t>Tree Height. </a:t>
            </a:r>
            <a:r>
              <a:rPr lang="en" dirty="0"/>
              <a:t>If N distinct keys are inserted in random order, expected tree height is ~ 4.311 ln N </a:t>
            </a:r>
            <a:r>
              <a:rPr lang="en" u="sng" dirty="0">
                <a:solidFill>
                  <a:schemeClr val="hlink"/>
                </a:solidFill>
                <a:hlinkClick r:id="rId3"/>
              </a:rPr>
              <a:t>(see Reed, 2003)</a:t>
            </a:r>
            <a:r>
              <a:rPr lang="en" dirty="0"/>
              <a:t>.</a:t>
            </a:r>
            <a:endParaRPr dirty="0"/>
          </a:p>
          <a:p>
            <a:pPr marL="457200" lvl="0" indent="-342900" algn="l" rtl="0">
              <a:spcBef>
                <a:spcPts val="600"/>
              </a:spcBef>
              <a:spcAft>
                <a:spcPts val="0"/>
              </a:spcAft>
              <a:buSzPts val="1800"/>
              <a:buChar char="●"/>
            </a:pPr>
            <a:r>
              <a:rPr lang="en" dirty="0"/>
              <a:t>Thus, worst case runtime for contains operation is </a:t>
            </a:r>
            <a:r>
              <a:rPr lang="en" dirty="0" err="1"/>
              <a:t>Θ</a:t>
            </a:r>
            <a:r>
              <a:rPr lang="en" dirty="0"/>
              <a:t>(log N) on a tree built with random inserts.</a:t>
            </a:r>
          </a:p>
          <a:p>
            <a:pPr marL="457200" lvl="0" indent="-342900" algn="l" rtl="0">
              <a:spcBef>
                <a:spcPts val="600"/>
              </a:spcBef>
              <a:spcAft>
                <a:spcPts val="0"/>
              </a:spcAft>
              <a:buSzPts val="1800"/>
              <a:buChar char="●"/>
            </a:pPr>
            <a:r>
              <a:rPr lang="en" b="1" dirty="0"/>
              <a:t>(No Proof Here)</a:t>
            </a:r>
            <a:endParaRPr b="1"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577" name="Google Shape;577;p46"/>
          <p:cNvSpPr txBox="1"/>
          <p:nvPr/>
        </p:nvSpPr>
        <p:spPr>
          <a:xfrm>
            <a:off x="269725" y="4711925"/>
            <a:ext cx="8332800" cy="2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Note: ~ is the same thing as Big Theta, but you don’t drop the multiplicative constants.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6">
                                            <p:txEl>
                                              <p:pRg st="0" end="0"/>
                                            </p:txEl>
                                          </p:spTgt>
                                        </p:tgtEl>
                                        <p:attrNameLst>
                                          <p:attrName>style.visibility</p:attrName>
                                        </p:attrNameLst>
                                      </p:cBhvr>
                                      <p:to>
                                        <p:strVal val="visible"/>
                                      </p:to>
                                    </p:set>
                                    <p:animEffect transition="in" filter="fade">
                                      <p:cBhvr>
                                        <p:cTn id="7" dur="1"/>
                                        <p:tgtEl>
                                          <p:spTgt spid="5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1" end="1"/>
                                            </p:txEl>
                                          </p:spTgt>
                                        </p:tgtEl>
                                        <p:attrNameLst>
                                          <p:attrName>style.visibility</p:attrName>
                                        </p:attrNameLst>
                                      </p:cBhvr>
                                      <p:to>
                                        <p:strVal val="visible"/>
                                      </p:to>
                                    </p:set>
                                    <p:animEffect transition="in" filter="fade">
                                      <p:cBhvr>
                                        <p:cTn id="12" dur="1"/>
                                        <p:tgtEl>
                                          <p:spTgt spid="5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3" end="3"/>
                                            </p:txEl>
                                          </p:spTgt>
                                        </p:tgtEl>
                                        <p:attrNameLst>
                                          <p:attrName>style.visibility</p:attrName>
                                        </p:attrNameLst>
                                      </p:cBhvr>
                                      <p:to>
                                        <p:strVal val="visible"/>
                                      </p:to>
                                    </p:set>
                                    <p:animEffect transition="in" filter="fade">
                                      <p:cBhvr>
                                        <p:cTn id="17" dur="1"/>
                                        <p:tgtEl>
                                          <p:spTgt spid="57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4" end="4"/>
                                            </p:txEl>
                                          </p:spTgt>
                                        </p:tgtEl>
                                        <p:attrNameLst>
                                          <p:attrName>style.visibility</p:attrName>
                                        </p:attrNameLst>
                                      </p:cBhvr>
                                      <p:to>
                                        <p:strVal val="visible"/>
                                      </p:to>
                                    </p:set>
                                    <p:animEffect transition="in" filter="fade">
                                      <p:cBhvr>
                                        <p:cTn id="22" dur="1"/>
                                        <p:tgtEl>
                                          <p:spTgt spid="57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5" end="5"/>
                                            </p:txEl>
                                          </p:spTgt>
                                        </p:tgtEl>
                                        <p:attrNameLst>
                                          <p:attrName>style.visibility</p:attrName>
                                        </p:attrNameLst>
                                      </p:cBhvr>
                                      <p:to>
                                        <p:strVal val="visible"/>
                                      </p:to>
                                    </p:set>
                                    <p:animEffect transition="in" filter="fade">
                                      <p:cBhvr>
                                        <p:cTn id="27" dur="1"/>
                                        <p:tgtEl>
                                          <p:spTgt spid="5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231" name="Google Shape;231;p15"/>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232" name="Google Shape;232;p15"/>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233" name="Google Shape;233;p15"/>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234" name="Google Shape;234;p15"/>
          <p:cNvCxnSpPr/>
          <p:nvPr/>
        </p:nvCxnSpPr>
        <p:spPr>
          <a:xfrm>
            <a:off x="1853325" y="2737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235" name="Google Shape;235;p15"/>
          <p:cNvSpPr txBox="1"/>
          <p:nvPr/>
        </p:nvSpPr>
        <p:spPr>
          <a:xfrm>
            <a:off x="1861613" y="23992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add(3)</a:t>
            </a:r>
            <a:endParaRPr/>
          </a:p>
        </p:txBody>
      </p:sp>
      <p:cxnSp>
        <p:nvCxnSpPr>
          <p:cNvPr id="236" name="Google Shape;236;p15"/>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237" name="Google Shape;237;p15"/>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add(3)</a:t>
            </a:r>
            <a:endParaRPr/>
          </a:p>
        </p:txBody>
      </p:sp>
      <p:sp>
        <p:nvSpPr>
          <p:cNvPr id="238" name="Google Shape;238;p15"/>
          <p:cNvSpPr/>
          <p:nvPr/>
        </p:nvSpPr>
        <p:spPr>
          <a:xfrm>
            <a:off x="1058574" y="395871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39" name="Google Shape;239;p15"/>
          <p:cNvSpPr/>
          <p:nvPr/>
        </p:nvSpPr>
        <p:spPr>
          <a:xfrm>
            <a:off x="795050" y="43651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40" name="Google Shape;240;p15"/>
          <p:cNvCxnSpPr>
            <a:stCxn id="238" idx="2"/>
            <a:endCxn id="239" idx="0"/>
          </p:cNvCxnSpPr>
          <p:nvPr/>
        </p:nvCxnSpPr>
        <p:spPr>
          <a:xfrm flipH="1">
            <a:off x="980124" y="4247310"/>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241" name="Google Shape;241;p15"/>
          <p:cNvSpPr/>
          <p:nvPr/>
        </p:nvSpPr>
        <p:spPr>
          <a:xfrm>
            <a:off x="1314204" y="43651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42" name="Google Shape;242;p15"/>
          <p:cNvCxnSpPr>
            <a:stCxn id="238" idx="2"/>
            <a:endCxn id="241" idx="0"/>
          </p:cNvCxnSpPr>
          <p:nvPr/>
        </p:nvCxnSpPr>
        <p:spPr>
          <a:xfrm>
            <a:off x="1243524" y="4247310"/>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243" name="Google Shape;243;p15"/>
          <p:cNvSpPr/>
          <p:nvPr/>
        </p:nvSpPr>
        <p:spPr>
          <a:xfrm>
            <a:off x="3235951" y="39587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44" name="Google Shape;244;p15"/>
          <p:cNvSpPr/>
          <p:nvPr/>
        </p:nvSpPr>
        <p:spPr>
          <a:xfrm>
            <a:off x="2693000" y="4365175"/>
            <a:ext cx="72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3 4 5</a:t>
            </a:r>
            <a:endParaRPr sz="1800"/>
          </a:p>
        </p:txBody>
      </p:sp>
      <p:cxnSp>
        <p:nvCxnSpPr>
          <p:cNvPr id="245" name="Google Shape;245;p15"/>
          <p:cNvCxnSpPr>
            <a:stCxn id="243" idx="2"/>
            <a:endCxn id="244" idx="0"/>
          </p:cNvCxnSpPr>
          <p:nvPr/>
        </p:nvCxnSpPr>
        <p:spPr>
          <a:xfrm flipH="1">
            <a:off x="3055201" y="4247323"/>
            <a:ext cx="365700" cy="117900"/>
          </a:xfrm>
          <a:prstGeom prst="straightConnector1">
            <a:avLst/>
          </a:prstGeom>
          <a:noFill/>
          <a:ln w="19050" cap="flat" cmpd="sng">
            <a:solidFill>
              <a:srgbClr val="000000"/>
            </a:solidFill>
            <a:prstDash val="solid"/>
            <a:round/>
            <a:headEnd type="none" w="med" len="med"/>
            <a:tailEnd type="none" w="med" len="med"/>
          </a:ln>
        </p:spPr>
      </p:cxnSp>
      <p:sp>
        <p:nvSpPr>
          <p:cNvPr id="246" name="Google Shape;246;p15"/>
          <p:cNvSpPr/>
          <p:nvPr/>
        </p:nvSpPr>
        <p:spPr>
          <a:xfrm>
            <a:off x="3614729" y="43651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47" name="Google Shape;247;p15"/>
          <p:cNvCxnSpPr>
            <a:stCxn id="243" idx="2"/>
            <a:endCxn id="246" idx="0"/>
          </p:cNvCxnSpPr>
          <p:nvPr/>
        </p:nvCxnSpPr>
        <p:spPr>
          <a:xfrm>
            <a:off x="3420901" y="4247323"/>
            <a:ext cx="378900" cy="117900"/>
          </a:xfrm>
          <a:prstGeom prst="straightConnector1">
            <a:avLst/>
          </a:prstGeom>
          <a:noFill/>
          <a:ln w="19050" cap="flat" cmpd="sng">
            <a:solidFill>
              <a:srgbClr val="000000"/>
            </a:solidFill>
            <a:prstDash val="solid"/>
            <a:round/>
            <a:headEnd type="none" w="med" len="med"/>
            <a:tailEnd type="none" w="med" len="med"/>
          </a:ln>
        </p:spPr>
      </p:cxnSp>
      <p:sp>
        <p:nvSpPr>
          <p:cNvPr id="248" name="Google Shape;248;p15"/>
          <p:cNvSpPr/>
          <p:nvPr/>
        </p:nvSpPr>
        <p:spPr>
          <a:xfrm>
            <a:off x="1110337" y="21846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49" name="Google Shape;249;p15"/>
          <p:cNvSpPr/>
          <p:nvPr/>
        </p:nvSpPr>
        <p:spPr>
          <a:xfrm>
            <a:off x="846813" y="25910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50" name="Google Shape;250;p15"/>
          <p:cNvCxnSpPr>
            <a:stCxn id="248" idx="2"/>
            <a:endCxn id="249" idx="0"/>
          </p:cNvCxnSpPr>
          <p:nvPr/>
        </p:nvCxnSpPr>
        <p:spPr>
          <a:xfrm flipH="1">
            <a:off x="1031887" y="2473223"/>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251" name="Google Shape;251;p15"/>
          <p:cNvSpPr/>
          <p:nvPr/>
        </p:nvSpPr>
        <p:spPr>
          <a:xfrm>
            <a:off x="1365967" y="25910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52" name="Google Shape;252;p15"/>
          <p:cNvCxnSpPr>
            <a:stCxn id="248" idx="2"/>
            <a:endCxn id="251" idx="0"/>
          </p:cNvCxnSpPr>
          <p:nvPr/>
        </p:nvCxnSpPr>
        <p:spPr>
          <a:xfrm>
            <a:off x="1295287" y="24732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253" name="Google Shape;253;p15"/>
          <p:cNvSpPr/>
          <p:nvPr/>
        </p:nvSpPr>
        <p:spPr>
          <a:xfrm>
            <a:off x="614689" y="30384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254" name="Google Shape;254;p15"/>
          <p:cNvCxnSpPr>
            <a:stCxn id="249" idx="2"/>
            <a:endCxn id="253" idx="0"/>
          </p:cNvCxnSpPr>
          <p:nvPr/>
        </p:nvCxnSpPr>
        <p:spPr>
          <a:xfrm flipH="1">
            <a:off x="799563" y="2879666"/>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255" name="Google Shape;255;p15"/>
          <p:cNvSpPr/>
          <p:nvPr/>
        </p:nvSpPr>
        <p:spPr>
          <a:xfrm>
            <a:off x="3351185" y="208349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56" name="Google Shape;256;p15"/>
          <p:cNvSpPr/>
          <p:nvPr/>
        </p:nvSpPr>
        <p:spPr>
          <a:xfrm>
            <a:off x="3087661" y="248994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57" name="Google Shape;257;p15"/>
          <p:cNvCxnSpPr>
            <a:stCxn id="255" idx="2"/>
            <a:endCxn id="256" idx="0"/>
          </p:cNvCxnSpPr>
          <p:nvPr/>
        </p:nvCxnSpPr>
        <p:spPr>
          <a:xfrm flipH="1">
            <a:off x="3272735" y="2372098"/>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258" name="Google Shape;258;p15"/>
          <p:cNvSpPr/>
          <p:nvPr/>
        </p:nvSpPr>
        <p:spPr>
          <a:xfrm>
            <a:off x="3606815" y="24899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59" name="Google Shape;259;p15"/>
          <p:cNvCxnSpPr>
            <a:stCxn id="255" idx="2"/>
            <a:endCxn id="258" idx="0"/>
          </p:cNvCxnSpPr>
          <p:nvPr/>
        </p:nvCxnSpPr>
        <p:spPr>
          <a:xfrm>
            <a:off x="3536135" y="237209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260" name="Google Shape;260;p15"/>
          <p:cNvSpPr/>
          <p:nvPr/>
        </p:nvSpPr>
        <p:spPr>
          <a:xfrm>
            <a:off x="2855537" y="29372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261" name="Google Shape;261;p15"/>
          <p:cNvCxnSpPr>
            <a:stCxn id="256" idx="2"/>
            <a:endCxn id="260" idx="0"/>
          </p:cNvCxnSpPr>
          <p:nvPr/>
        </p:nvCxnSpPr>
        <p:spPr>
          <a:xfrm flipH="1">
            <a:off x="3040411" y="2778541"/>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262" name="Google Shape;262;p15"/>
          <p:cNvSpPr/>
          <p:nvPr/>
        </p:nvSpPr>
        <p:spPr>
          <a:xfrm>
            <a:off x="2630737" y="337709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263" name="Google Shape;263;p15"/>
          <p:cNvCxnSpPr>
            <a:stCxn id="260" idx="2"/>
            <a:endCxn id="262" idx="0"/>
          </p:cNvCxnSpPr>
          <p:nvPr/>
        </p:nvCxnSpPr>
        <p:spPr>
          <a:xfrm flipH="1">
            <a:off x="2815787" y="3225891"/>
            <a:ext cx="224700" cy="151200"/>
          </a:xfrm>
          <a:prstGeom prst="straightConnector1">
            <a:avLst/>
          </a:prstGeom>
          <a:noFill/>
          <a:ln w="28575" cap="flat" cmpd="sng">
            <a:solidFill>
              <a:srgbClr val="FF0000"/>
            </a:solidFill>
            <a:prstDash val="solid"/>
            <a:round/>
            <a:headEnd type="none" w="med" len="med"/>
            <a:tailEnd type="none" w="med" len="med"/>
          </a:ln>
        </p:spPr>
      </p:cxnSp>
      <p:cxnSp>
        <p:nvCxnSpPr>
          <p:cNvPr id="264" name="Google Shape;264;p15"/>
          <p:cNvCxnSpPr/>
          <p:nvPr/>
        </p:nvCxnSpPr>
        <p:spPr>
          <a:xfrm>
            <a:off x="4077300" y="43187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265" name="Google Shape;265;p15"/>
          <p:cNvSpPr txBox="1"/>
          <p:nvPr/>
        </p:nvSpPr>
        <p:spPr>
          <a:xfrm>
            <a:off x="3933188" y="39805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split(3/4/5)</a:t>
            </a:r>
            <a:endParaRPr/>
          </a:p>
        </p:txBody>
      </p:sp>
      <p:sp>
        <p:nvSpPr>
          <p:cNvPr id="266" name="Google Shape;266;p15"/>
          <p:cNvSpPr/>
          <p:nvPr/>
        </p:nvSpPr>
        <p:spPr>
          <a:xfrm>
            <a:off x="5360476" y="395872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267" name="Google Shape;267;p15"/>
          <p:cNvSpPr/>
          <p:nvPr/>
        </p:nvSpPr>
        <p:spPr>
          <a:xfrm>
            <a:off x="5097950"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268" name="Google Shape;268;p15"/>
          <p:cNvCxnSpPr>
            <a:stCxn id="266" idx="2"/>
            <a:endCxn id="267" idx="0"/>
          </p:cNvCxnSpPr>
          <p:nvPr/>
        </p:nvCxnSpPr>
        <p:spPr>
          <a:xfrm flipH="1">
            <a:off x="5265076" y="4247325"/>
            <a:ext cx="388500" cy="117900"/>
          </a:xfrm>
          <a:prstGeom prst="straightConnector1">
            <a:avLst/>
          </a:prstGeom>
          <a:noFill/>
          <a:ln w="19050" cap="flat" cmpd="sng">
            <a:solidFill>
              <a:srgbClr val="000000"/>
            </a:solidFill>
            <a:prstDash val="solid"/>
            <a:round/>
            <a:headEnd type="none" w="med" len="med"/>
            <a:tailEnd type="none" w="med" len="med"/>
          </a:ln>
        </p:spPr>
      </p:cxnSp>
      <p:sp>
        <p:nvSpPr>
          <p:cNvPr id="269" name="Google Shape;269;p15"/>
          <p:cNvSpPr/>
          <p:nvPr/>
        </p:nvSpPr>
        <p:spPr>
          <a:xfrm>
            <a:off x="5867279" y="43651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70" name="Google Shape;270;p15"/>
          <p:cNvCxnSpPr>
            <a:stCxn id="266" idx="2"/>
            <a:endCxn id="269" idx="0"/>
          </p:cNvCxnSpPr>
          <p:nvPr/>
        </p:nvCxnSpPr>
        <p:spPr>
          <a:xfrm>
            <a:off x="5653576" y="4247325"/>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271" name="Google Shape;271;p15"/>
          <p:cNvSpPr/>
          <p:nvPr/>
        </p:nvSpPr>
        <p:spPr>
          <a:xfrm>
            <a:off x="5486313" y="43651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72" name="Google Shape;272;p15"/>
          <p:cNvCxnSpPr>
            <a:stCxn id="266" idx="2"/>
            <a:endCxn id="271" idx="0"/>
          </p:cNvCxnSpPr>
          <p:nvPr/>
        </p:nvCxnSpPr>
        <p:spPr>
          <a:xfrm>
            <a:off x="5653576" y="4247325"/>
            <a:ext cx="0" cy="117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278" name="Google Shape;278;p16"/>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279" name="Google Shape;279;p16"/>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280" name="Google Shape;280;p16"/>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281" name="Google Shape;281;p16"/>
          <p:cNvCxnSpPr/>
          <p:nvPr/>
        </p:nvCxnSpPr>
        <p:spPr>
          <a:xfrm>
            <a:off x="1853325" y="2737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282" name="Google Shape;282;p16"/>
          <p:cNvSpPr txBox="1"/>
          <p:nvPr/>
        </p:nvSpPr>
        <p:spPr>
          <a:xfrm>
            <a:off x="1861613" y="23992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add(3)</a:t>
            </a:r>
            <a:endParaRPr/>
          </a:p>
        </p:txBody>
      </p:sp>
      <p:cxnSp>
        <p:nvCxnSpPr>
          <p:cNvPr id="283" name="Google Shape;283;p16"/>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284" name="Google Shape;284;p16"/>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add(3)</a:t>
            </a:r>
            <a:endParaRPr/>
          </a:p>
        </p:txBody>
      </p:sp>
      <p:sp>
        <p:nvSpPr>
          <p:cNvPr id="285" name="Google Shape;285;p16"/>
          <p:cNvSpPr/>
          <p:nvPr/>
        </p:nvSpPr>
        <p:spPr>
          <a:xfrm>
            <a:off x="1058574" y="395871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86" name="Google Shape;286;p16"/>
          <p:cNvSpPr/>
          <p:nvPr/>
        </p:nvSpPr>
        <p:spPr>
          <a:xfrm>
            <a:off x="795050" y="43651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87" name="Google Shape;287;p16"/>
          <p:cNvCxnSpPr>
            <a:stCxn id="285" idx="2"/>
            <a:endCxn id="286" idx="0"/>
          </p:cNvCxnSpPr>
          <p:nvPr/>
        </p:nvCxnSpPr>
        <p:spPr>
          <a:xfrm flipH="1">
            <a:off x="980124" y="4247310"/>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288" name="Google Shape;288;p16"/>
          <p:cNvSpPr/>
          <p:nvPr/>
        </p:nvSpPr>
        <p:spPr>
          <a:xfrm>
            <a:off x="1314204" y="43651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89" name="Google Shape;289;p16"/>
          <p:cNvCxnSpPr>
            <a:stCxn id="285" idx="2"/>
            <a:endCxn id="288" idx="0"/>
          </p:cNvCxnSpPr>
          <p:nvPr/>
        </p:nvCxnSpPr>
        <p:spPr>
          <a:xfrm>
            <a:off x="1243524" y="4247310"/>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290" name="Google Shape;290;p16"/>
          <p:cNvSpPr/>
          <p:nvPr/>
        </p:nvSpPr>
        <p:spPr>
          <a:xfrm>
            <a:off x="3235951" y="39587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91" name="Google Shape;291;p16"/>
          <p:cNvSpPr/>
          <p:nvPr/>
        </p:nvSpPr>
        <p:spPr>
          <a:xfrm>
            <a:off x="2693000" y="4365175"/>
            <a:ext cx="72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3 4 5</a:t>
            </a:r>
            <a:endParaRPr sz="1800"/>
          </a:p>
        </p:txBody>
      </p:sp>
      <p:cxnSp>
        <p:nvCxnSpPr>
          <p:cNvPr id="292" name="Google Shape;292;p16"/>
          <p:cNvCxnSpPr>
            <a:stCxn id="290" idx="2"/>
            <a:endCxn id="291" idx="0"/>
          </p:cNvCxnSpPr>
          <p:nvPr/>
        </p:nvCxnSpPr>
        <p:spPr>
          <a:xfrm flipH="1">
            <a:off x="3055201" y="4247323"/>
            <a:ext cx="365700" cy="117900"/>
          </a:xfrm>
          <a:prstGeom prst="straightConnector1">
            <a:avLst/>
          </a:prstGeom>
          <a:noFill/>
          <a:ln w="19050" cap="flat" cmpd="sng">
            <a:solidFill>
              <a:srgbClr val="000000"/>
            </a:solidFill>
            <a:prstDash val="solid"/>
            <a:round/>
            <a:headEnd type="none" w="med" len="med"/>
            <a:tailEnd type="none" w="med" len="med"/>
          </a:ln>
        </p:spPr>
      </p:cxnSp>
      <p:sp>
        <p:nvSpPr>
          <p:cNvPr id="293" name="Google Shape;293;p16"/>
          <p:cNvSpPr/>
          <p:nvPr/>
        </p:nvSpPr>
        <p:spPr>
          <a:xfrm>
            <a:off x="3614729" y="43651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94" name="Google Shape;294;p16"/>
          <p:cNvCxnSpPr>
            <a:stCxn id="290" idx="2"/>
            <a:endCxn id="293" idx="0"/>
          </p:cNvCxnSpPr>
          <p:nvPr/>
        </p:nvCxnSpPr>
        <p:spPr>
          <a:xfrm>
            <a:off x="3420901" y="4247323"/>
            <a:ext cx="378900" cy="117900"/>
          </a:xfrm>
          <a:prstGeom prst="straightConnector1">
            <a:avLst/>
          </a:prstGeom>
          <a:noFill/>
          <a:ln w="19050" cap="flat" cmpd="sng">
            <a:solidFill>
              <a:srgbClr val="000000"/>
            </a:solidFill>
            <a:prstDash val="solid"/>
            <a:round/>
            <a:headEnd type="none" w="med" len="med"/>
            <a:tailEnd type="none" w="med" len="med"/>
          </a:ln>
        </p:spPr>
      </p:cxnSp>
      <p:sp>
        <p:nvSpPr>
          <p:cNvPr id="295" name="Google Shape;295;p16"/>
          <p:cNvSpPr/>
          <p:nvPr/>
        </p:nvSpPr>
        <p:spPr>
          <a:xfrm>
            <a:off x="1110337" y="21846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96" name="Google Shape;296;p16"/>
          <p:cNvSpPr/>
          <p:nvPr/>
        </p:nvSpPr>
        <p:spPr>
          <a:xfrm>
            <a:off x="846813" y="25910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97" name="Google Shape;297;p16"/>
          <p:cNvCxnSpPr>
            <a:stCxn id="295" idx="2"/>
            <a:endCxn id="296" idx="0"/>
          </p:cNvCxnSpPr>
          <p:nvPr/>
        </p:nvCxnSpPr>
        <p:spPr>
          <a:xfrm flipH="1">
            <a:off x="1031887" y="2473223"/>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298" name="Google Shape;298;p16"/>
          <p:cNvSpPr/>
          <p:nvPr/>
        </p:nvSpPr>
        <p:spPr>
          <a:xfrm>
            <a:off x="1365967" y="25910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99" name="Google Shape;299;p16"/>
          <p:cNvCxnSpPr>
            <a:stCxn id="295" idx="2"/>
            <a:endCxn id="298" idx="0"/>
          </p:cNvCxnSpPr>
          <p:nvPr/>
        </p:nvCxnSpPr>
        <p:spPr>
          <a:xfrm>
            <a:off x="1295287" y="24732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300" name="Google Shape;300;p16"/>
          <p:cNvSpPr/>
          <p:nvPr/>
        </p:nvSpPr>
        <p:spPr>
          <a:xfrm>
            <a:off x="614689" y="30384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301" name="Google Shape;301;p16"/>
          <p:cNvCxnSpPr>
            <a:stCxn id="296" idx="2"/>
            <a:endCxn id="300" idx="0"/>
          </p:cNvCxnSpPr>
          <p:nvPr/>
        </p:nvCxnSpPr>
        <p:spPr>
          <a:xfrm flipH="1">
            <a:off x="799563" y="2879666"/>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302" name="Google Shape;302;p16"/>
          <p:cNvSpPr/>
          <p:nvPr/>
        </p:nvSpPr>
        <p:spPr>
          <a:xfrm>
            <a:off x="3351185" y="208349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303" name="Google Shape;303;p16"/>
          <p:cNvSpPr/>
          <p:nvPr/>
        </p:nvSpPr>
        <p:spPr>
          <a:xfrm>
            <a:off x="3087661" y="248994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304" name="Google Shape;304;p16"/>
          <p:cNvCxnSpPr>
            <a:stCxn id="302" idx="2"/>
            <a:endCxn id="303" idx="0"/>
          </p:cNvCxnSpPr>
          <p:nvPr/>
        </p:nvCxnSpPr>
        <p:spPr>
          <a:xfrm flipH="1">
            <a:off x="3272735" y="2372098"/>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305" name="Google Shape;305;p16"/>
          <p:cNvSpPr/>
          <p:nvPr/>
        </p:nvSpPr>
        <p:spPr>
          <a:xfrm>
            <a:off x="3606815" y="24899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306" name="Google Shape;306;p16"/>
          <p:cNvCxnSpPr>
            <a:stCxn id="302" idx="2"/>
            <a:endCxn id="305" idx="0"/>
          </p:cNvCxnSpPr>
          <p:nvPr/>
        </p:nvCxnSpPr>
        <p:spPr>
          <a:xfrm>
            <a:off x="3536135" y="237209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307" name="Google Shape;307;p16"/>
          <p:cNvSpPr/>
          <p:nvPr/>
        </p:nvSpPr>
        <p:spPr>
          <a:xfrm>
            <a:off x="2855537" y="29372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308" name="Google Shape;308;p16"/>
          <p:cNvCxnSpPr>
            <a:stCxn id="303" idx="2"/>
            <a:endCxn id="307" idx="0"/>
          </p:cNvCxnSpPr>
          <p:nvPr/>
        </p:nvCxnSpPr>
        <p:spPr>
          <a:xfrm flipH="1">
            <a:off x="3040411" y="2778541"/>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309" name="Google Shape;309;p16"/>
          <p:cNvSpPr/>
          <p:nvPr/>
        </p:nvSpPr>
        <p:spPr>
          <a:xfrm>
            <a:off x="2630737" y="337709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310" name="Google Shape;310;p16"/>
          <p:cNvCxnSpPr>
            <a:stCxn id="307" idx="2"/>
            <a:endCxn id="309" idx="0"/>
          </p:cNvCxnSpPr>
          <p:nvPr/>
        </p:nvCxnSpPr>
        <p:spPr>
          <a:xfrm flipH="1">
            <a:off x="2815787" y="3225891"/>
            <a:ext cx="224700" cy="151200"/>
          </a:xfrm>
          <a:prstGeom prst="straightConnector1">
            <a:avLst/>
          </a:prstGeom>
          <a:noFill/>
          <a:ln w="28575" cap="flat" cmpd="sng">
            <a:solidFill>
              <a:srgbClr val="FF0000"/>
            </a:solidFill>
            <a:prstDash val="solid"/>
            <a:round/>
            <a:headEnd type="none" w="med" len="med"/>
            <a:tailEnd type="none" w="med" len="med"/>
          </a:ln>
        </p:spPr>
      </p:cxnSp>
      <p:cxnSp>
        <p:nvCxnSpPr>
          <p:cNvPr id="311" name="Google Shape;311;p16"/>
          <p:cNvCxnSpPr/>
          <p:nvPr/>
        </p:nvCxnSpPr>
        <p:spPr>
          <a:xfrm>
            <a:off x="4077300" y="43187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312" name="Google Shape;312;p16"/>
          <p:cNvSpPr txBox="1"/>
          <p:nvPr/>
        </p:nvSpPr>
        <p:spPr>
          <a:xfrm>
            <a:off x="3933188" y="39805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split(3/4/5)</a:t>
            </a:r>
            <a:endParaRPr/>
          </a:p>
        </p:txBody>
      </p:sp>
      <p:sp>
        <p:nvSpPr>
          <p:cNvPr id="313" name="Google Shape;313;p16"/>
          <p:cNvSpPr/>
          <p:nvPr/>
        </p:nvSpPr>
        <p:spPr>
          <a:xfrm>
            <a:off x="5360476" y="395872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314" name="Google Shape;314;p16"/>
          <p:cNvSpPr/>
          <p:nvPr/>
        </p:nvSpPr>
        <p:spPr>
          <a:xfrm>
            <a:off x="5097950"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315" name="Google Shape;315;p16"/>
          <p:cNvCxnSpPr>
            <a:stCxn id="313" idx="2"/>
            <a:endCxn id="314" idx="0"/>
          </p:cNvCxnSpPr>
          <p:nvPr/>
        </p:nvCxnSpPr>
        <p:spPr>
          <a:xfrm flipH="1">
            <a:off x="5265076" y="4247325"/>
            <a:ext cx="388500" cy="117900"/>
          </a:xfrm>
          <a:prstGeom prst="straightConnector1">
            <a:avLst/>
          </a:prstGeom>
          <a:noFill/>
          <a:ln w="19050" cap="flat" cmpd="sng">
            <a:solidFill>
              <a:srgbClr val="000000"/>
            </a:solidFill>
            <a:prstDash val="solid"/>
            <a:round/>
            <a:headEnd type="none" w="med" len="med"/>
            <a:tailEnd type="none" w="med" len="med"/>
          </a:ln>
        </p:spPr>
      </p:cxnSp>
      <p:sp>
        <p:nvSpPr>
          <p:cNvPr id="316" name="Google Shape;316;p16"/>
          <p:cNvSpPr/>
          <p:nvPr/>
        </p:nvSpPr>
        <p:spPr>
          <a:xfrm>
            <a:off x="5867279" y="43651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317" name="Google Shape;317;p16"/>
          <p:cNvCxnSpPr>
            <a:stCxn id="313" idx="2"/>
            <a:endCxn id="316" idx="0"/>
          </p:cNvCxnSpPr>
          <p:nvPr/>
        </p:nvCxnSpPr>
        <p:spPr>
          <a:xfrm>
            <a:off x="5653576" y="4247325"/>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318" name="Google Shape;318;p16"/>
          <p:cNvSpPr/>
          <p:nvPr/>
        </p:nvSpPr>
        <p:spPr>
          <a:xfrm>
            <a:off x="5486313" y="43651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319" name="Google Shape;319;p16"/>
          <p:cNvCxnSpPr>
            <a:stCxn id="313" idx="2"/>
            <a:endCxn id="318" idx="0"/>
          </p:cNvCxnSpPr>
          <p:nvPr/>
        </p:nvCxnSpPr>
        <p:spPr>
          <a:xfrm>
            <a:off x="5653576" y="4247325"/>
            <a:ext cx="0" cy="117900"/>
          </a:xfrm>
          <a:prstGeom prst="straightConnector1">
            <a:avLst/>
          </a:prstGeom>
          <a:noFill/>
          <a:ln w="19050" cap="flat" cmpd="sng">
            <a:solidFill>
              <a:srgbClr val="000000"/>
            </a:solidFill>
            <a:prstDash val="solid"/>
            <a:round/>
            <a:headEnd type="none" w="med" len="med"/>
            <a:tailEnd type="none" w="med" len="med"/>
          </a:ln>
        </p:spPr>
      </p:cxnSp>
      <p:cxnSp>
        <p:nvCxnSpPr>
          <p:cNvPr id="320" name="Google Shape;320;p16"/>
          <p:cNvCxnSpPr/>
          <p:nvPr/>
        </p:nvCxnSpPr>
        <p:spPr>
          <a:xfrm>
            <a:off x="4245625" y="28114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321" name="Google Shape;321;p16"/>
          <p:cNvSpPr txBox="1"/>
          <p:nvPr/>
        </p:nvSpPr>
        <p:spPr>
          <a:xfrm>
            <a:off x="4025313" y="24732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rotateRight(5)</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327" name="Google Shape;327;p17"/>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328" name="Google Shape;328;p17"/>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329" name="Google Shape;329;p17"/>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330" name="Google Shape;330;p17"/>
          <p:cNvCxnSpPr/>
          <p:nvPr/>
        </p:nvCxnSpPr>
        <p:spPr>
          <a:xfrm>
            <a:off x="1853325" y="2737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331" name="Google Shape;331;p17"/>
          <p:cNvSpPr txBox="1"/>
          <p:nvPr/>
        </p:nvSpPr>
        <p:spPr>
          <a:xfrm>
            <a:off x="1861613" y="23992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add(3)</a:t>
            </a:r>
            <a:endParaRPr/>
          </a:p>
        </p:txBody>
      </p:sp>
      <p:cxnSp>
        <p:nvCxnSpPr>
          <p:cNvPr id="332" name="Google Shape;332;p17"/>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333" name="Google Shape;333;p17"/>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add(3)</a:t>
            </a:r>
            <a:endParaRPr/>
          </a:p>
        </p:txBody>
      </p:sp>
      <p:sp>
        <p:nvSpPr>
          <p:cNvPr id="334" name="Google Shape;334;p17"/>
          <p:cNvSpPr/>
          <p:nvPr/>
        </p:nvSpPr>
        <p:spPr>
          <a:xfrm>
            <a:off x="1058574" y="395871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335" name="Google Shape;335;p17"/>
          <p:cNvSpPr/>
          <p:nvPr/>
        </p:nvSpPr>
        <p:spPr>
          <a:xfrm>
            <a:off x="795050" y="43651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336" name="Google Shape;336;p17"/>
          <p:cNvCxnSpPr>
            <a:stCxn id="334" idx="2"/>
            <a:endCxn id="335" idx="0"/>
          </p:cNvCxnSpPr>
          <p:nvPr/>
        </p:nvCxnSpPr>
        <p:spPr>
          <a:xfrm flipH="1">
            <a:off x="980124" y="4247310"/>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337" name="Google Shape;337;p17"/>
          <p:cNvSpPr/>
          <p:nvPr/>
        </p:nvSpPr>
        <p:spPr>
          <a:xfrm>
            <a:off x="1314204" y="43651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338" name="Google Shape;338;p17"/>
          <p:cNvCxnSpPr>
            <a:stCxn id="334" idx="2"/>
            <a:endCxn id="337" idx="0"/>
          </p:cNvCxnSpPr>
          <p:nvPr/>
        </p:nvCxnSpPr>
        <p:spPr>
          <a:xfrm>
            <a:off x="1243524" y="4247310"/>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339" name="Google Shape;339;p17"/>
          <p:cNvSpPr/>
          <p:nvPr/>
        </p:nvSpPr>
        <p:spPr>
          <a:xfrm>
            <a:off x="3235951" y="39587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340" name="Google Shape;340;p17"/>
          <p:cNvSpPr/>
          <p:nvPr/>
        </p:nvSpPr>
        <p:spPr>
          <a:xfrm>
            <a:off x="2693000" y="4365175"/>
            <a:ext cx="72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3 4 5</a:t>
            </a:r>
            <a:endParaRPr sz="1800"/>
          </a:p>
        </p:txBody>
      </p:sp>
      <p:cxnSp>
        <p:nvCxnSpPr>
          <p:cNvPr id="341" name="Google Shape;341;p17"/>
          <p:cNvCxnSpPr>
            <a:stCxn id="339" idx="2"/>
            <a:endCxn id="340" idx="0"/>
          </p:cNvCxnSpPr>
          <p:nvPr/>
        </p:nvCxnSpPr>
        <p:spPr>
          <a:xfrm flipH="1">
            <a:off x="3055201" y="4247323"/>
            <a:ext cx="365700" cy="117900"/>
          </a:xfrm>
          <a:prstGeom prst="straightConnector1">
            <a:avLst/>
          </a:prstGeom>
          <a:noFill/>
          <a:ln w="19050" cap="flat" cmpd="sng">
            <a:solidFill>
              <a:srgbClr val="000000"/>
            </a:solidFill>
            <a:prstDash val="solid"/>
            <a:round/>
            <a:headEnd type="none" w="med" len="med"/>
            <a:tailEnd type="none" w="med" len="med"/>
          </a:ln>
        </p:spPr>
      </p:cxnSp>
      <p:sp>
        <p:nvSpPr>
          <p:cNvPr id="342" name="Google Shape;342;p17"/>
          <p:cNvSpPr/>
          <p:nvPr/>
        </p:nvSpPr>
        <p:spPr>
          <a:xfrm>
            <a:off x="3614729" y="43651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343" name="Google Shape;343;p17"/>
          <p:cNvCxnSpPr>
            <a:stCxn id="339" idx="2"/>
            <a:endCxn id="342" idx="0"/>
          </p:cNvCxnSpPr>
          <p:nvPr/>
        </p:nvCxnSpPr>
        <p:spPr>
          <a:xfrm>
            <a:off x="3420901" y="4247323"/>
            <a:ext cx="378900" cy="117900"/>
          </a:xfrm>
          <a:prstGeom prst="straightConnector1">
            <a:avLst/>
          </a:prstGeom>
          <a:noFill/>
          <a:ln w="19050" cap="flat" cmpd="sng">
            <a:solidFill>
              <a:srgbClr val="000000"/>
            </a:solidFill>
            <a:prstDash val="solid"/>
            <a:round/>
            <a:headEnd type="none" w="med" len="med"/>
            <a:tailEnd type="none" w="med" len="med"/>
          </a:ln>
        </p:spPr>
      </p:cxnSp>
      <p:sp>
        <p:nvSpPr>
          <p:cNvPr id="344" name="Google Shape;344;p17"/>
          <p:cNvSpPr/>
          <p:nvPr/>
        </p:nvSpPr>
        <p:spPr>
          <a:xfrm>
            <a:off x="1110337" y="21846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345" name="Google Shape;345;p17"/>
          <p:cNvSpPr/>
          <p:nvPr/>
        </p:nvSpPr>
        <p:spPr>
          <a:xfrm>
            <a:off x="846813" y="25910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346" name="Google Shape;346;p17"/>
          <p:cNvCxnSpPr>
            <a:stCxn id="344" idx="2"/>
            <a:endCxn id="345" idx="0"/>
          </p:cNvCxnSpPr>
          <p:nvPr/>
        </p:nvCxnSpPr>
        <p:spPr>
          <a:xfrm flipH="1">
            <a:off x="1031887" y="2473223"/>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347" name="Google Shape;347;p17"/>
          <p:cNvSpPr/>
          <p:nvPr/>
        </p:nvSpPr>
        <p:spPr>
          <a:xfrm>
            <a:off x="1365967" y="25910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348" name="Google Shape;348;p17"/>
          <p:cNvCxnSpPr>
            <a:stCxn id="344" idx="2"/>
            <a:endCxn id="347" idx="0"/>
          </p:cNvCxnSpPr>
          <p:nvPr/>
        </p:nvCxnSpPr>
        <p:spPr>
          <a:xfrm>
            <a:off x="1295287" y="24732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349" name="Google Shape;349;p17"/>
          <p:cNvSpPr/>
          <p:nvPr/>
        </p:nvSpPr>
        <p:spPr>
          <a:xfrm>
            <a:off x="614689" y="30384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350" name="Google Shape;350;p17"/>
          <p:cNvCxnSpPr>
            <a:stCxn id="345" idx="2"/>
            <a:endCxn id="349" idx="0"/>
          </p:cNvCxnSpPr>
          <p:nvPr/>
        </p:nvCxnSpPr>
        <p:spPr>
          <a:xfrm flipH="1">
            <a:off x="799563" y="2879666"/>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351" name="Google Shape;351;p17"/>
          <p:cNvSpPr/>
          <p:nvPr/>
        </p:nvSpPr>
        <p:spPr>
          <a:xfrm>
            <a:off x="3351185" y="208349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352" name="Google Shape;352;p17"/>
          <p:cNvSpPr/>
          <p:nvPr/>
        </p:nvSpPr>
        <p:spPr>
          <a:xfrm>
            <a:off x="3087661" y="248994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353" name="Google Shape;353;p17"/>
          <p:cNvCxnSpPr>
            <a:stCxn id="351" idx="2"/>
            <a:endCxn id="352" idx="0"/>
          </p:cNvCxnSpPr>
          <p:nvPr/>
        </p:nvCxnSpPr>
        <p:spPr>
          <a:xfrm flipH="1">
            <a:off x="3272735" y="2372098"/>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354" name="Google Shape;354;p17"/>
          <p:cNvSpPr/>
          <p:nvPr/>
        </p:nvSpPr>
        <p:spPr>
          <a:xfrm>
            <a:off x="3606815" y="24899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355" name="Google Shape;355;p17"/>
          <p:cNvCxnSpPr>
            <a:stCxn id="351" idx="2"/>
            <a:endCxn id="354" idx="0"/>
          </p:cNvCxnSpPr>
          <p:nvPr/>
        </p:nvCxnSpPr>
        <p:spPr>
          <a:xfrm>
            <a:off x="3536135" y="237209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356" name="Google Shape;356;p17"/>
          <p:cNvSpPr/>
          <p:nvPr/>
        </p:nvSpPr>
        <p:spPr>
          <a:xfrm>
            <a:off x="2855537" y="29372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357" name="Google Shape;357;p17"/>
          <p:cNvCxnSpPr>
            <a:stCxn id="352" idx="2"/>
            <a:endCxn id="356" idx="0"/>
          </p:cNvCxnSpPr>
          <p:nvPr/>
        </p:nvCxnSpPr>
        <p:spPr>
          <a:xfrm flipH="1">
            <a:off x="3040411" y="2778541"/>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358" name="Google Shape;358;p17"/>
          <p:cNvSpPr/>
          <p:nvPr/>
        </p:nvSpPr>
        <p:spPr>
          <a:xfrm>
            <a:off x="2630737" y="337709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359" name="Google Shape;359;p17"/>
          <p:cNvCxnSpPr>
            <a:stCxn id="356" idx="2"/>
            <a:endCxn id="358" idx="0"/>
          </p:cNvCxnSpPr>
          <p:nvPr/>
        </p:nvCxnSpPr>
        <p:spPr>
          <a:xfrm flipH="1">
            <a:off x="2815787" y="3225891"/>
            <a:ext cx="224700" cy="151200"/>
          </a:xfrm>
          <a:prstGeom prst="straightConnector1">
            <a:avLst/>
          </a:prstGeom>
          <a:noFill/>
          <a:ln w="28575" cap="flat" cmpd="sng">
            <a:solidFill>
              <a:srgbClr val="FF0000"/>
            </a:solidFill>
            <a:prstDash val="solid"/>
            <a:round/>
            <a:headEnd type="none" w="med" len="med"/>
            <a:tailEnd type="none" w="med" len="med"/>
          </a:ln>
        </p:spPr>
      </p:cxnSp>
      <p:cxnSp>
        <p:nvCxnSpPr>
          <p:cNvPr id="360" name="Google Shape;360;p17"/>
          <p:cNvCxnSpPr/>
          <p:nvPr/>
        </p:nvCxnSpPr>
        <p:spPr>
          <a:xfrm>
            <a:off x="4077300" y="43187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361" name="Google Shape;361;p17"/>
          <p:cNvSpPr txBox="1"/>
          <p:nvPr/>
        </p:nvSpPr>
        <p:spPr>
          <a:xfrm>
            <a:off x="3933188" y="39805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split(3/4/5)</a:t>
            </a:r>
            <a:endParaRPr/>
          </a:p>
        </p:txBody>
      </p:sp>
      <p:sp>
        <p:nvSpPr>
          <p:cNvPr id="362" name="Google Shape;362;p17"/>
          <p:cNvSpPr/>
          <p:nvPr/>
        </p:nvSpPr>
        <p:spPr>
          <a:xfrm>
            <a:off x="5360476" y="395872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363" name="Google Shape;363;p17"/>
          <p:cNvSpPr/>
          <p:nvPr/>
        </p:nvSpPr>
        <p:spPr>
          <a:xfrm>
            <a:off x="5097950"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364" name="Google Shape;364;p17"/>
          <p:cNvCxnSpPr>
            <a:stCxn id="362" idx="2"/>
            <a:endCxn id="363" idx="0"/>
          </p:cNvCxnSpPr>
          <p:nvPr/>
        </p:nvCxnSpPr>
        <p:spPr>
          <a:xfrm flipH="1">
            <a:off x="5265076" y="4247325"/>
            <a:ext cx="388500" cy="117900"/>
          </a:xfrm>
          <a:prstGeom prst="straightConnector1">
            <a:avLst/>
          </a:prstGeom>
          <a:noFill/>
          <a:ln w="19050" cap="flat" cmpd="sng">
            <a:solidFill>
              <a:srgbClr val="000000"/>
            </a:solidFill>
            <a:prstDash val="solid"/>
            <a:round/>
            <a:headEnd type="none" w="med" len="med"/>
            <a:tailEnd type="none" w="med" len="med"/>
          </a:ln>
        </p:spPr>
      </p:cxnSp>
      <p:sp>
        <p:nvSpPr>
          <p:cNvPr id="365" name="Google Shape;365;p17"/>
          <p:cNvSpPr/>
          <p:nvPr/>
        </p:nvSpPr>
        <p:spPr>
          <a:xfrm>
            <a:off x="5867279" y="43651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366" name="Google Shape;366;p17"/>
          <p:cNvCxnSpPr>
            <a:stCxn id="362" idx="2"/>
            <a:endCxn id="365" idx="0"/>
          </p:cNvCxnSpPr>
          <p:nvPr/>
        </p:nvCxnSpPr>
        <p:spPr>
          <a:xfrm>
            <a:off x="5653576" y="4247325"/>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367" name="Google Shape;367;p17"/>
          <p:cNvSpPr/>
          <p:nvPr/>
        </p:nvSpPr>
        <p:spPr>
          <a:xfrm>
            <a:off x="5486313" y="43651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368" name="Google Shape;368;p17"/>
          <p:cNvCxnSpPr>
            <a:stCxn id="362" idx="2"/>
            <a:endCxn id="367" idx="0"/>
          </p:cNvCxnSpPr>
          <p:nvPr/>
        </p:nvCxnSpPr>
        <p:spPr>
          <a:xfrm>
            <a:off x="5653576" y="4247325"/>
            <a:ext cx="0" cy="117900"/>
          </a:xfrm>
          <a:prstGeom prst="straightConnector1">
            <a:avLst/>
          </a:prstGeom>
          <a:noFill/>
          <a:ln w="19050" cap="flat" cmpd="sng">
            <a:solidFill>
              <a:srgbClr val="000000"/>
            </a:solidFill>
            <a:prstDash val="solid"/>
            <a:round/>
            <a:headEnd type="none" w="med" len="med"/>
            <a:tailEnd type="none" w="med" len="med"/>
          </a:ln>
        </p:spPr>
      </p:cxnSp>
      <p:sp>
        <p:nvSpPr>
          <p:cNvPr id="369" name="Google Shape;369;p17"/>
          <p:cNvSpPr/>
          <p:nvPr/>
        </p:nvSpPr>
        <p:spPr>
          <a:xfrm>
            <a:off x="5804885" y="229539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370" name="Google Shape;370;p17"/>
          <p:cNvSpPr/>
          <p:nvPr/>
        </p:nvSpPr>
        <p:spPr>
          <a:xfrm>
            <a:off x="5541361" y="270184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371" name="Google Shape;371;p17"/>
          <p:cNvCxnSpPr>
            <a:stCxn id="369" idx="2"/>
            <a:endCxn id="370" idx="0"/>
          </p:cNvCxnSpPr>
          <p:nvPr/>
        </p:nvCxnSpPr>
        <p:spPr>
          <a:xfrm flipH="1">
            <a:off x="5726435" y="2583998"/>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372" name="Google Shape;372;p17"/>
          <p:cNvSpPr/>
          <p:nvPr/>
        </p:nvSpPr>
        <p:spPr>
          <a:xfrm>
            <a:off x="6060515" y="27018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373" name="Google Shape;373;p17"/>
          <p:cNvCxnSpPr>
            <a:stCxn id="369" idx="2"/>
            <a:endCxn id="372" idx="0"/>
          </p:cNvCxnSpPr>
          <p:nvPr/>
        </p:nvCxnSpPr>
        <p:spPr>
          <a:xfrm>
            <a:off x="5989835" y="258399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374" name="Google Shape;374;p17"/>
          <p:cNvSpPr/>
          <p:nvPr/>
        </p:nvSpPr>
        <p:spPr>
          <a:xfrm>
            <a:off x="5309237" y="31491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375" name="Google Shape;375;p17"/>
          <p:cNvCxnSpPr>
            <a:stCxn id="370" idx="2"/>
            <a:endCxn id="374" idx="0"/>
          </p:cNvCxnSpPr>
          <p:nvPr/>
        </p:nvCxnSpPr>
        <p:spPr>
          <a:xfrm flipH="1">
            <a:off x="5494111" y="2990441"/>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376" name="Google Shape;376;p17"/>
          <p:cNvSpPr/>
          <p:nvPr/>
        </p:nvSpPr>
        <p:spPr>
          <a:xfrm>
            <a:off x="5795136" y="315614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377" name="Google Shape;377;p17"/>
          <p:cNvCxnSpPr>
            <a:stCxn id="370" idx="2"/>
            <a:endCxn id="376" idx="0"/>
          </p:cNvCxnSpPr>
          <p:nvPr/>
        </p:nvCxnSpPr>
        <p:spPr>
          <a:xfrm>
            <a:off x="5726311" y="2990441"/>
            <a:ext cx="253800" cy="165600"/>
          </a:xfrm>
          <a:prstGeom prst="straightConnector1">
            <a:avLst/>
          </a:prstGeom>
          <a:noFill/>
          <a:ln w="28575" cap="flat" cmpd="sng">
            <a:solidFill>
              <a:srgbClr val="FF0000"/>
            </a:solidFill>
            <a:prstDash val="solid"/>
            <a:round/>
            <a:headEnd type="none" w="med" len="med"/>
            <a:tailEnd type="none" w="med" len="med"/>
          </a:ln>
        </p:spPr>
      </p:cxnSp>
      <p:cxnSp>
        <p:nvCxnSpPr>
          <p:cNvPr id="378" name="Google Shape;378;p17"/>
          <p:cNvCxnSpPr/>
          <p:nvPr/>
        </p:nvCxnSpPr>
        <p:spPr>
          <a:xfrm>
            <a:off x="4245625" y="28114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379" name="Google Shape;379;p17"/>
          <p:cNvSpPr txBox="1"/>
          <p:nvPr/>
        </p:nvSpPr>
        <p:spPr>
          <a:xfrm>
            <a:off x="4025313" y="24732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rotateRight(5)</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385" name="Google Shape;385;p18"/>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386" name="Google Shape;386;p18"/>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387" name="Google Shape;387;p18"/>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388" name="Google Shape;388;p18"/>
          <p:cNvCxnSpPr/>
          <p:nvPr/>
        </p:nvCxnSpPr>
        <p:spPr>
          <a:xfrm>
            <a:off x="1853325" y="2737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389" name="Google Shape;389;p18"/>
          <p:cNvSpPr txBox="1"/>
          <p:nvPr/>
        </p:nvSpPr>
        <p:spPr>
          <a:xfrm>
            <a:off x="1861613" y="23992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add(3)</a:t>
            </a:r>
            <a:endParaRPr/>
          </a:p>
        </p:txBody>
      </p:sp>
      <p:cxnSp>
        <p:nvCxnSpPr>
          <p:cNvPr id="390" name="Google Shape;390;p18"/>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391" name="Google Shape;391;p18"/>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add(3)</a:t>
            </a:r>
            <a:endParaRPr/>
          </a:p>
        </p:txBody>
      </p:sp>
      <p:sp>
        <p:nvSpPr>
          <p:cNvPr id="392" name="Google Shape;392;p18"/>
          <p:cNvSpPr/>
          <p:nvPr/>
        </p:nvSpPr>
        <p:spPr>
          <a:xfrm>
            <a:off x="1058574" y="395871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393" name="Google Shape;393;p18"/>
          <p:cNvSpPr/>
          <p:nvPr/>
        </p:nvSpPr>
        <p:spPr>
          <a:xfrm>
            <a:off x="795050" y="43651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394" name="Google Shape;394;p18"/>
          <p:cNvCxnSpPr>
            <a:stCxn id="392" idx="2"/>
            <a:endCxn id="393" idx="0"/>
          </p:cNvCxnSpPr>
          <p:nvPr/>
        </p:nvCxnSpPr>
        <p:spPr>
          <a:xfrm flipH="1">
            <a:off x="980124" y="4247310"/>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395" name="Google Shape;395;p18"/>
          <p:cNvSpPr/>
          <p:nvPr/>
        </p:nvSpPr>
        <p:spPr>
          <a:xfrm>
            <a:off x="1314204" y="43651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396" name="Google Shape;396;p18"/>
          <p:cNvCxnSpPr>
            <a:stCxn id="392" idx="2"/>
            <a:endCxn id="395" idx="0"/>
          </p:cNvCxnSpPr>
          <p:nvPr/>
        </p:nvCxnSpPr>
        <p:spPr>
          <a:xfrm>
            <a:off x="1243524" y="4247310"/>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397" name="Google Shape;397;p18"/>
          <p:cNvSpPr/>
          <p:nvPr/>
        </p:nvSpPr>
        <p:spPr>
          <a:xfrm>
            <a:off x="3235951" y="39587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398" name="Google Shape;398;p18"/>
          <p:cNvSpPr/>
          <p:nvPr/>
        </p:nvSpPr>
        <p:spPr>
          <a:xfrm>
            <a:off x="2693000" y="4365175"/>
            <a:ext cx="72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3 4 5</a:t>
            </a:r>
            <a:endParaRPr sz="1800"/>
          </a:p>
        </p:txBody>
      </p:sp>
      <p:cxnSp>
        <p:nvCxnSpPr>
          <p:cNvPr id="399" name="Google Shape;399;p18"/>
          <p:cNvCxnSpPr>
            <a:stCxn id="397" idx="2"/>
            <a:endCxn id="398" idx="0"/>
          </p:cNvCxnSpPr>
          <p:nvPr/>
        </p:nvCxnSpPr>
        <p:spPr>
          <a:xfrm flipH="1">
            <a:off x="3055201" y="4247323"/>
            <a:ext cx="365700" cy="117900"/>
          </a:xfrm>
          <a:prstGeom prst="straightConnector1">
            <a:avLst/>
          </a:prstGeom>
          <a:noFill/>
          <a:ln w="19050" cap="flat" cmpd="sng">
            <a:solidFill>
              <a:srgbClr val="000000"/>
            </a:solidFill>
            <a:prstDash val="solid"/>
            <a:round/>
            <a:headEnd type="none" w="med" len="med"/>
            <a:tailEnd type="none" w="med" len="med"/>
          </a:ln>
        </p:spPr>
      </p:cxnSp>
      <p:sp>
        <p:nvSpPr>
          <p:cNvPr id="400" name="Google Shape;400;p18"/>
          <p:cNvSpPr/>
          <p:nvPr/>
        </p:nvSpPr>
        <p:spPr>
          <a:xfrm>
            <a:off x="3614729" y="43651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01" name="Google Shape;401;p18"/>
          <p:cNvCxnSpPr>
            <a:stCxn id="397" idx="2"/>
            <a:endCxn id="400" idx="0"/>
          </p:cNvCxnSpPr>
          <p:nvPr/>
        </p:nvCxnSpPr>
        <p:spPr>
          <a:xfrm>
            <a:off x="3420901" y="4247323"/>
            <a:ext cx="378900" cy="117900"/>
          </a:xfrm>
          <a:prstGeom prst="straightConnector1">
            <a:avLst/>
          </a:prstGeom>
          <a:noFill/>
          <a:ln w="19050" cap="flat" cmpd="sng">
            <a:solidFill>
              <a:srgbClr val="000000"/>
            </a:solidFill>
            <a:prstDash val="solid"/>
            <a:round/>
            <a:headEnd type="none" w="med" len="med"/>
            <a:tailEnd type="none" w="med" len="med"/>
          </a:ln>
        </p:spPr>
      </p:cxnSp>
      <p:sp>
        <p:nvSpPr>
          <p:cNvPr id="402" name="Google Shape;402;p18"/>
          <p:cNvSpPr/>
          <p:nvPr/>
        </p:nvSpPr>
        <p:spPr>
          <a:xfrm>
            <a:off x="1110337" y="21846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403" name="Google Shape;403;p18"/>
          <p:cNvSpPr/>
          <p:nvPr/>
        </p:nvSpPr>
        <p:spPr>
          <a:xfrm>
            <a:off x="846813" y="25910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404" name="Google Shape;404;p18"/>
          <p:cNvCxnSpPr>
            <a:stCxn id="402" idx="2"/>
            <a:endCxn id="403" idx="0"/>
          </p:cNvCxnSpPr>
          <p:nvPr/>
        </p:nvCxnSpPr>
        <p:spPr>
          <a:xfrm flipH="1">
            <a:off x="1031887" y="2473223"/>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405" name="Google Shape;405;p18"/>
          <p:cNvSpPr/>
          <p:nvPr/>
        </p:nvSpPr>
        <p:spPr>
          <a:xfrm>
            <a:off x="1365967" y="25910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06" name="Google Shape;406;p18"/>
          <p:cNvCxnSpPr>
            <a:stCxn id="402" idx="2"/>
            <a:endCxn id="405" idx="0"/>
          </p:cNvCxnSpPr>
          <p:nvPr/>
        </p:nvCxnSpPr>
        <p:spPr>
          <a:xfrm>
            <a:off x="1295287" y="24732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407" name="Google Shape;407;p18"/>
          <p:cNvSpPr/>
          <p:nvPr/>
        </p:nvSpPr>
        <p:spPr>
          <a:xfrm>
            <a:off x="614689" y="30384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408" name="Google Shape;408;p18"/>
          <p:cNvCxnSpPr>
            <a:stCxn id="403" idx="2"/>
            <a:endCxn id="407" idx="0"/>
          </p:cNvCxnSpPr>
          <p:nvPr/>
        </p:nvCxnSpPr>
        <p:spPr>
          <a:xfrm flipH="1">
            <a:off x="799563" y="2879666"/>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409" name="Google Shape;409;p18"/>
          <p:cNvSpPr/>
          <p:nvPr/>
        </p:nvSpPr>
        <p:spPr>
          <a:xfrm>
            <a:off x="3351185" y="208349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410" name="Google Shape;410;p18"/>
          <p:cNvSpPr/>
          <p:nvPr/>
        </p:nvSpPr>
        <p:spPr>
          <a:xfrm>
            <a:off x="3087661" y="248994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411" name="Google Shape;411;p18"/>
          <p:cNvCxnSpPr>
            <a:stCxn id="409" idx="2"/>
            <a:endCxn id="410" idx="0"/>
          </p:cNvCxnSpPr>
          <p:nvPr/>
        </p:nvCxnSpPr>
        <p:spPr>
          <a:xfrm flipH="1">
            <a:off x="3272735" y="2372098"/>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412" name="Google Shape;412;p18"/>
          <p:cNvSpPr/>
          <p:nvPr/>
        </p:nvSpPr>
        <p:spPr>
          <a:xfrm>
            <a:off x="3606815" y="24899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13" name="Google Shape;413;p18"/>
          <p:cNvCxnSpPr>
            <a:stCxn id="409" idx="2"/>
            <a:endCxn id="412" idx="0"/>
          </p:cNvCxnSpPr>
          <p:nvPr/>
        </p:nvCxnSpPr>
        <p:spPr>
          <a:xfrm>
            <a:off x="3536135" y="237209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414" name="Google Shape;414;p18"/>
          <p:cNvSpPr/>
          <p:nvPr/>
        </p:nvSpPr>
        <p:spPr>
          <a:xfrm>
            <a:off x="2855537" y="29372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415" name="Google Shape;415;p18"/>
          <p:cNvCxnSpPr>
            <a:stCxn id="410" idx="2"/>
            <a:endCxn id="414" idx="0"/>
          </p:cNvCxnSpPr>
          <p:nvPr/>
        </p:nvCxnSpPr>
        <p:spPr>
          <a:xfrm flipH="1">
            <a:off x="3040411" y="2778541"/>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416" name="Google Shape;416;p18"/>
          <p:cNvSpPr/>
          <p:nvPr/>
        </p:nvSpPr>
        <p:spPr>
          <a:xfrm>
            <a:off x="2630737" y="337709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417" name="Google Shape;417;p18"/>
          <p:cNvCxnSpPr>
            <a:stCxn id="414" idx="2"/>
            <a:endCxn id="416" idx="0"/>
          </p:cNvCxnSpPr>
          <p:nvPr/>
        </p:nvCxnSpPr>
        <p:spPr>
          <a:xfrm flipH="1">
            <a:off x="2815787" y="3225891"/>
            <a:ext cx="224700" cy="151200"/>
          </a:xfrm>
          <a:prstGeom prst="straightConnector1">
            <a:avLst/>
          </a:prstGeom>
          <a:noFill/>
          <a:ln w="28575" cap="flat" cmpd="sng">
            <a:solidFill>
              <a:srgbClr val="FF0000"/>
            </a:solidFill>
            <a:prstDash val="solid"/>
            <a:round/>
            <a:headEnd type="none" w="med" len="med"/>
            <a:tailEnd type="none" w="med" len="med"/>
          </a:ln>
        </p:spPr>
      </p:cxnSp>
      <p:cxnSp>
        <p:nvCxnSpPr>
          <p:cNvPr id="418" name="Google Shape;418;p18"/>
          <p:cNvCxnSpPr/>
          <p:nvPr/>
        </p:nvCxnSpPr>
        <p:spPr>
          <a:xfrm>
            <a:off x="4077300" y="43187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419" name="Google Shape;419;p18"/>
          <p:cNvSpPr txBox="1"/>
          <p:nvPr/>
        </p:nvSpPr>
        <p:spPr>
          <a:xfrm>
            <a:off x="3933188" y="39805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split(3/4/5)</a:t>
            </a:r>
            <a:endParaRPr/>
          </a:p>
        </p:txBody>
      </p:sp>
      <p:sp>
        <p:nvSpPr>
          <p:cNvPr id="420" name="Google Shape;420;p18"/>
          <p:cNvSpPr/>
          <p:nvPr/>
        </p:nvSpPr>
        <p:spPr>
          <a:xfrm>
            <a:off x="5360476" y="395872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421" name="Google Shape;421;p18"/>
          <p:cNvSpPr/>
          <p:nvPr/>
        </p:nvSpPr>
        <p:spPr>
          <a:xfrm>
            <a:off x="5097950"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422" name="Google Shape;422;p18"/>
          <p:cNvCxnSpPr>
            <a:stCxn id="420" idx="2"/>
            <a:endCxn id="421" idx="0"/>
          </p:cNvCxnSpPr>
          <p:nvPr/>
        </p:nvCxnSpPr>
        <p:spPr>
          <a:xfrm flipH="1">
            <a:off x="5265076" y="4247325"/>
            <a:ext cx="388500" cy="117900"/>
          </a:xfrm>
          <a:prstGeom prst="straightConnector1">
            <a:avLst/>
          </a:prstGeom>
          <a:noFill/>
          <a:ln w="19050" cap="flat" cmpd="sng">
            <a:solidFill>
              <a:srgbClr val="000000"/>
            </a:solidFill>
            <a:prstDash val="solid"/>
            <a:round/>
            <a:headEnd type="none" w="med" len="med"/>
            <a:tailEnd type="none" w="med" len="med"/>
          </a:ln>
        </p:spPr>
      </p:cxnSp>
      <p:sp>
        <p:nvSpPr>
          <p:cNvPr id="423" name="Google Shape;423;p18"/>
          <p:cNvSpPr/>
          <p:nvPr/>
        </p:nvSpPr>
        <p:spPr>
          <a:xfrm>
            <a:off x="5867279" y="43651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24" name="Google Shape;424;p18"/>
          <p:cNvCxnSpPr>
            <a:stCxn id="420" idx="2"/>
            <a:endCxn id="423" idx="0"/>
          </p:cNvCxnSpPr>
          <p:nvPr/>
        </p:nvCxnSpPr>
        <p:spPr>
          <a:xfrm>
            <a:off x="5653576" y="4247325"/>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425" name="Google Shape;425;p18"/>
          <p:cNvSpPr/>
          <p:nvPr/>
        </p:nvSpPr>
        <p:spPr>
          <a:xfrm>
            <a:off x="5486313" y="43651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426" name="Google Shape;426;p18"/>
          <p:cNvCxnSpPr>
            <a:stCxn id="420" idx="2"/>
            <a:endCxn id="425" idx="0"/>
          </p:cNvCxnSpPr>
          <p:nvPr/>
        </p:nvCxnSpPr>
        <p:spPr>
          <a:xfrm>
            <a:off x="5653576" y="4247325"/>
            <a:ext cx="0" cy="117900"/>
          </a:xfrm>
          <a:prstGeom prst="straightConnector1">
            <a:avLst/>
          </a:prstGeom>
          <a:noFill/>
          <a:ln w="19050" cap="flat" cmpd="sng">
            <a:solidFill>
              <a:srgbClr val="000000"/>
            </a:solidFill>
            <a:prstDash val="solid"/>
            <a:round/>
            <a:headEnd type="none" w="med" len="med"/>
            <a:tailEnd type="none" w="med" len="med"/>
          </a:ln>
        </p:spPr>
      </p:cxnSp>
      <p:sp>
        <p:nvSpPr>
          <p:cNvPr id="427" name="Google Shape;427;p18"/>
          <p:cNvSpPr/>
          <p:nvPr/>
        </p:nvSpPr>
        <p:spPr>
          <a:xfrm>
            <a:off x="5804885" y="229539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428" name="Google Shape;428;p18"/>
          <p:cNvSpPr/>
          <p:nvPr/>
        </p:nvSpPr>
        <p:spPr>
          <a:xfrm>
            <a:off x="5541361" y="270184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429" name="Google Shape;429;p18"/>
          <p:cNvCxnSpPr>
            <a:stCxn id="427" idx="2"/>
            <a:endCxn id="428" idx="0"/>
          </p:cNvCxnSpPr>
          <p:nvPr/>
        </p:nvCxnSpPr>
        <p:spPr>
          <a:xfrm flipH="1">
            <a:off x="5726435" y="2583998"/>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430" name="Google Shape;430;p18"/>
          <p:cNvSpPr/>
          <p:nvPr/>
        </p:nvSpPr>
        <p:spPr>
          <a:xfrm>
            <a:off x="6060515" y="27018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31" name="Google Shape;431;p18"/>
          <p:cNvCxnSpPr>
            <a:stCxn id="427" idx="2"/>
            <a:endCxn id="430" idx="0"/>
          </p:cNvCxnSpPr>
          <p:nvPr/>
        </p:nvCxnSpPr>
        <p:spPr>
          <a:xfrm>
            <a:off x="5989835" y="258399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432" name="Google Shape;432;p18"/>
          <p:cNvSpPr/>
          <p:nvPr/>
        </p:nvSpPr>
        <p:spPr>
          <a:xfrm>
            <a:off x="5309237" y="31491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433" name="Google Shape;433;p18"/>
          <p:cNvCxnSpPr>
            <a:stCxn id="428" idx="2"/>
            <a:endCxn id="432" idx="0"/>
          </p:cNvCxnSpPr>
          <p:nvPr/>
        </p:nvCxnSpPr>
        <p:spPr>
          <a:xfrm flipH="1">
            <a:off x="5494111" y="2990441"/>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434" name="Google Shape;434;p18"/>
          <p:cNvSpPr/>
          <p:nvPr/>
        </p:nvSpPr>
        <p:spPr>
          <a:xfrm>
            <a:off x="5795136" y="315614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435" name="Google Shape;435;p18"/>
          <p:cNvCxnSpPr>
            <a:stCxn id="428" idx="2"/>
            <a:endCxn id="434" idx="0"/>
          </p:cNvCxnSpPr>
          <p:nvPr/>
        </p:nvCxnSpPr>
        <p:spPr>
          <a:xfrm>
            <a:off x="5726311" y="2990441"/>
            <a:ext cx="253800" cy="165600"/>
          </a:xfrm>
          <a:prstGeom prst="straightConnector1">
            <a:avLst/>
          </a:prstGeom>
          <a:noFill/>
          <a:ln w="28575" cap="flat" cmpd="sng">
            <a:solidFill>
              <a:srgbClr val="FF0000"/>
            </a:solidFill>
            <a:prstDash val="solid"/>
            <a:round/>
            <a:headEnd type="none" w="med" len="med"/>
            <a:tailEnd type="none" w="med" len="med"/>
          </a:ln>
        </p:spPr>
      </p:cxnSp>
      <p:cxnSp>
        <p:nvCxnSpPr>
          <p:cNvPr id="436" name="Google Shape;436;p18"/>
          <p:cNvCxnSpPr/>
          <p:nvPr/>
        </p:nvCxnSpPr>
        <p:spPr>
          <a:xfrm>
            <a:off x="4245625" y="281142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437" name="Google Shape;437;p18"/>
          <p:cNvSpPr txBox="1"/>
          <p:nvPr/>
        </p:nvSpPr>
        <p:spPr>
          <a:xfrm>
            <a:off x="4025313" y="24732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rotateRight(5)</a:t>
            </a:r>
            <a:endParaRPr/>
          </a:p>
        </p:txBody>
      </p:sp>
      <p:cxnSp>
        <p:nvCxnSpPr>
          <p:cNvPr id="438" name="Google Shape;438;p18"/>
          <p:cNvCxnSpPr/>
          <p:nvPr/>
        </p:nvCxnSpPr>
        <p:spPr>
          <a:xfrm>
            <a:off x="6752825" y="28686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439" name="Google Shape;439;p18"/>
          <p:cNvSpPr txBox="1"/>
          <p:nvPr/>
        </p:nvSpPr>
        <p:spPr>
          <a:xfrm>
            <a:off x="6761118" y="2530475"/>
            <a:ext cx="6294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flip(4)</a:t>
            </a:r>
            <a:endParaRPr/>
          </a:p>
        </p:txBody>
      </p:sp>
      <p:sp>
        <p:nvSpPr>
          <p:cNvPr id="440" name="Google Shape;440;p18"/>
          <p:cNvSpPr/>
          <p:nvPr/>
        </p:nvSpPr>
        <p:spPr>
          <a:xfrm>
            <a:off x="8146310" y="229399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441" name="Google Shape;441;p18"/>
          <p:cNvSpPr/>
          <p:nvPr/>
        </p:nvSpPr>
        <p:spPr>
          <a:xfrm>
            <a:off x="7882786" y="270044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442" name="Google Shape;442;p18"/>
          <p:cNvCxnSpPr>
            <a:stCxn id="440" idx="2"/>
            <a:endCxn id="441" idx="0"/>
          </p:cNvCxnSpPr>
          <p:nvPr/>
        </p:nvCxnSpPr>
        <p:spPr>
          <a:xfrm flipH="1">
            <a:off x="8067860" y="2582598"/>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443" name="Google Shape;443;p18"/>
          <p:cNvSpPr/>
          <p:nvPr/>
        </p:nvSpPr>
        <p:spPr>
          <a:xfrm>
            <a:off x="8401940" y="27004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44" name="Google Shape;444;p18"/>
          <p:cNvCxnSpPr>
            <a:stCxn id="440" idx="2"/>
            <a:endCxn id="443" idx="0"/>
          </p:cNvCxnSpPr>
          <p:nvPr/>
        </p:nvCxnSpPr>
        <p:spPr>
          <a:xfrm>
            <a:off x="8331260" y="258259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445" name="Google Shape;445;p18"/>
          <p:cNvSpPr/>
          <p:nvPr/>
        </p:nvSpPr>
        <p:spPr>
          <a:xfrm>
            <a:off x="7650662" y="31477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446" name="Google Shape;446;p18"/>
          <p:cNvCxnSpPr>
            <a:stCxn id="441" idx="2"/>
            <a:endCxn id="445" idx="0"/>
          </p:cNvCxnSpPr>
          <p:nvPr/>
        </p:nvCxnSpPr>
        <p:spPr>
          <a:xfrm flipH="1">
            <a:off x="7835536" y="2989041"/>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447" name="Google Shape;447;p18"/>
          <p:cNvSpPr/>
          <p:nvPr/>
        </p:nvSpPr>
        <p:spPr>
          <a:xfrm>
            <a:off x="8136561" y="315474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448" name="Google Shape;448;p18"/>
          <p:cNvCxnSpPr>
            <a:stCxn id="441" idx="2"/>
            <a:endCxn id="447" idx="0"/>
          </p:cNvCxnSpPr>
          <p:nvPr/>
        </p:nvCxnSpPr>
        <p:spPr>
          <a:xfrm>
            <a:off x="8067736" y="2989041"/>
            <a:ext cx="253800" cy="1656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454" name="Google Shape;454;p19"/>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455" name="Google Shape;455;p19"/>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456" name="Google Shape;456;p19"/>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457" name="Google Shape;457;p19"/>
          <p:cNvCxnSpPr/>
          <p:nvPr/>
        </p:nvCxnSpPr>
        <p:spPr>
          <a:xfrm>
            <a:off x="1853325" y="2737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458" name="Google Shape;458;p19"/>
          <p:cNvSpPr txBox="1"/>
          <p:nvPr/>
        </p:nvSpPr>
        <p:spPr>
          <a:xfrm>
            <a:off x="1861613" y="23992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add(2)</a:t>
            </a:r>
            <a:endParaRPr/>
          </a:p>
        </p:txBody>
      </p:sp>
      <p:cxnSp>
        <p:nvCxnSpPr>
          <p:cNvPr id="459" name="Google Shape;459;p19"/>
          <p:cNvCxnSpPr/>
          <p:nvPr/>
        </p:nvCxnSpPr>
        <p:spPr>
          <a:xfrm>
            <a:off x="19295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460" name="Google Shape;460;p19"/>
          <p:cNvSpPr txBox="1"/>
          <p:nvPr/>
        </p:nvSpPr>
        <p:spPr>
          <a:xfrm>
            <a:off x="19378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add(2)</a:t>
            </a:r>
            <a:endParaRPr/>
          </a:p>
        </p:txBody>
      </p:sp>
      <p:sp>
        <p:nvSpPr>
          <p:cNvPr id="461" name="Google Shape;461;p19"/>
          <p:cNvSpPr/>
          <p:nvPr/>
        </p:nvSpPr>
        <p:spPr>
          <a:xfrm>
            <a:off x="1058560" y="219829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462" name="Google Shape;462;p19"/>
          <p:cNvSpPr/>
          <p:nvPr/>
        </p:nvSpPr>
        <p:spPr>
          <a:xfrm>
            <a:off x="795036" y="260474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463" name="Google Shape;463;p19"/>
          <p:cNvCxnSpPr>
            <a:stCxn id="461" idx="2"/>
            <a:endCxn id="462" idx="0"/>
          </p:cNvCxnSpPr>
          <p:nvPr/>
        </p:nvCxnSpPr>
        <p:spPr>
          <a:xfrm flipH="1">
            <a:off x="980110" y="2486898"/>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464" name="Google Shape;464;p19"/>
          <p:cNvSpPr/>
          <p:nvPr/>
        </p:nvSpPr>
        <p:spPr>
          <a:xfrm>
            <a:off x="1314190" y="26047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65" name="Google Shape;465;p19"/>
          <p:cNvCxnSpPr>
            <a:stCxn id="461" idx="2"/>
            <a:endCxn id="464" idx="0"/>
          </p:cNvCxnSpPr>
          <p:nvPr/>
        </p:nvCxnSpPr>
        <p:spPr>
          <a:xfrm>
            <a:off x="1243510" y="248689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466" name="Google Shape;466;p19"/>
          <p:cNvSpPr/>
          <p:nvPr/>
        </p:nvSpPr>
        <p:spPr>
          <a:xfrm>
            <a:off x="562912" y="30520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467" name="Google Shape;467;p19"/>
          <p:cNvCxnSpPr>
            <a:stCxn id="462" idx="2"/>
            <a:endCxn id="466" idx="0"/>
          </p:cNvCxnSpPr>
          <p:nvPr/>
        </p:nvCxnSpPr>
        <p:spPr>
          <a:xfrm flipH="1">
            <a:off x="747786" y="2893341"/>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468" name="Google Shape;468;p19"/>
          <p:cNvSpPr/>
          <p:nvPr/>
        </p:nvSpPr>
        <p:spPr>
          <a:xfrm>
            <a:off x="1048811" y="305904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469" name="Google Shape;469;p19"/>
          <p:cNvCxnSpPr>
            <a:stCxn id="462" idx="2"/>
            <a:endCxn id="468" idx="0"/>
          </p:cNvCxnSpPr>
          <p:nvPr/>
        </p:nvCxnSpPr>
        <p:spPr>
          <a:xfrm>
            <a:off x="979986" y="2893341"/>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470" name="Google Shape;470;p19"/>
          <p:cNvSpPr/>
          <p:nvPr/>
        </p:nvSpPr>
        <p:spPr>
          <a:xfrm>
            <a:off x="864676" y="395872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471" name="Google Shape;471;p19"/>
          <p:cNvSpPr/>
          <p:nvPr/>
        </p:nvSpPr>
        <p:spPr>
          <a:xfrm>
            <a:off x="602150"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472" name="Google Shape;472;p19"/>
          <p:cNvCxnSpPr>
            <a:stCxn id="470" idx="2"/>
            <a:endCxn id="471" idx="0"/>
          </p:cNvCxnSpPr>
          <p:nvPr/>
        </p:nvCxnSpPr>
        <p:spPr>
          <a:xfrm flipH="1">
            <a:off x="769276" y="4247325"/>
            <a:ext cx="388500" cy="117900"/>
          </a:xfrm>
          <a:prstGeom prst="straightConnector1">
            <a:avLst/>
          </a:prstGeom>
          <a:noFill/>
          <a:ln w="19050" cap="flat" cmpd="sng">
            <a:solidFill>
              <a:srgbClr val="000000"/>
            </a:solidFill>
            <a:prstDash val="solid"/>
            <a:round/>
            <a:headEnd type="none" w="med" len="med"/>
            <a:tailEnd type="none" w="med" len="med"/>
          </a:ln>
        </p:spPr>
      </p:cxnSp>
      <p:sp>
        <p:nvSpPr>
          <p:cNvPr id="473" name="Google Shape;473;p19"/>
          <p:cNvSpPr/>
          <p:nvPr/>
        </p:nvSpPr>
        <p:spPr>
          <a:xfrm>
            <a:off x="1371479" y="43651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74" name="Google Shape;474;p19"/>
          <p:cNvCxnSpPr>
            <a:stCxn id="470" idx="2"/>
            <a:endCxn id="473" idx="0"/>
          </p:cNvCxnSpPr>
          <p:nvPr/>
        </p:nvCxnSpPr>
        <p:spPr>
          <a:xfrm>
            <a:off x="1157776" y="4247325"/>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475" name="Google Shape;475;p19"/>
          <p:cNvSpPr/>
          <p:nvPr/>
        </p:nvSpPr>
        <p:spPr>
          <a:xfrm>
            <a:off x="990513" y="43651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476" name="Google Shape;476;p19"/>
          <p:cNvCxnSpPr>
            <a:stCxn id="470" idx="2"/>
            <a:endCxn id="475" idx="0"/>
          </p:cNvCxnSpPr>
          <p:nvPr/>
        </p:nvCxnSpPr>
        <p:spPr>
          <a:xfrm>
            <a:off x="1157776" y="4247325"/>
            <a:ext cx="0" cy="117900"/>
          </a:xfrm>
          <a:prstGeom prst="straightConnector1">
            <a:avLst/>
          </a:prstGeom>
          <a:noFill/>
          <a:ln w="19050" cap="flat" cmpd="sng">
            <a:solidFill>
              <a:srgbClr val="000000"/>
            </a:solidFill>
            <a:prstDash val="solid"/>
            <a:round/>
            <a:headEnd type="none" w="med" len="med"/>
            <a:tailEnd type="none" w="med" len="med"/>
          </a:ln>
        </p:spPr>
      </p:cxnSp>
      <p:sp>
        <p:nvSpPr>
          <p:cNvPr id="477" name="Google Shape;477;p19"/>
          <p:cNvSpPr/>
          <p:nvPr/>
        </p:nvSpPr>
        <p:spPr>
          <a:xfrm>
            <a:off x="3186601" y="3958750"/>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478" name="Google Shape;478;p19"/>
          <p:cNvSpPr/>
          <p:nvPr/>
        </p:nvSpPr>
        <p:spPr>
          <a:xfrm>
            <a:off x="2725325" y="4365200"/>
            <a:ext cx="5331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2 3</a:t>
            </a:r>
            <a:endParaRPr sz="1800"/>
          </a:p>
        </p:txBody>
      </p:sp>
      <p:cxnSp>
        <p:nvCxnSpPr>
          <p:cNvPr id="479" name="Google Shape;479;p19"/>
          <p:cNvCxnSpPr>
            <a:stCxn id="477" idx="2"/>
            <a:endCxn id="478" idx="0"/>
          </p:cNvCxnSpPr>
          <p:nvPr/>
        </p:nvCxnSpPr>
        <p:spPr>
          <a:xfrm flipH="1">
            <a:off x="2991901" y="4247350"/>
            <a:ext cx="487800" cy="117900"/>
          </a:xfrm>
          <a:prstGeom prst="straightConnector1">
            <a:avLst/>
          </a:prstGeom>
          <a:noFill/>
          <a:ln w="19050" cap="flat" cmpd="sng">
            <a:solidFill>
              <a:srgbClr val="000000"/>
            </a:solidFill>
            <a:prstDash val="solid"/>
            <a:round/>
            <a:headEnd type="none" w="med" len="med"/>
            <a:tailEnd type="none" w="med" len="med"/>
          </a:ln>
        </p:spPr>
      </p:cxnSp>
      <p:sp>
        <p:nvSpPr>
          <p:cNvPr id="480" name="Google Shape;480;p19"/>
          <p:cNvSpPr/>
          <p:nvPr/>
        </p:nvSpPr>
        <p:spPr>
          <a:xfrm>
            <a:off x="3693404" y="436520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81" name="Google Shape;481;p19"/>
          <p:cNvCxnSpPr>
            <a:stCxn id="477" idx="2"/>
            <a:endCxn id="480" idx="0"/>
          </p:cNvCxnSpPr>
          <p:nvPr/>
        </p:nvCxnSpPr>
        <p:spPr>
          <a:xfrm>
            <a:off x="3479701" y="4247350"/>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482" name="Google Shape;482;p19"/>
          <p:cNvSpPr/>
          <p:nvPr/>
        </p:nvSpPr>
        <p:spPr>
          <a:xfrm>
            <a:off x="3312438"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483" name="Google Shape;483;p19"/>
          <p:cNvCxnSpPr>
            <a:stCxn id="477" idx="2"/>
            <a:endCxn id="482" idx="0"/>
          </p:cNvCxnSpPr>
          <p:nvPr/>
        </p:nvCxnSpPr>
        <p:spPr>
          <a:xfrm>
            <a:off x="3479701" y="4247350"/>
            <a:ext cx="0" cy="117900"/>
          </a:xfrm>
          <a:prstGeom prst="straightConnector1">
            <a:avLst/>
          </a:prstGeom>
          <a:noFill/>
          <a:ln w="19050" cap="flat" cmpd="sng">
            <a:solidFill>
              <a:srgbClr val="000000"/>
            </a:solidFill>
            <a:prstDash val="solid"/>
            <a:round/>
            <a:headEnd type="none" w="med" len="med"/>
            <a:tailEnd type="none" w="med" len="med"/>
          </a:ln>
        </p:spPr>
      </p:cxnSp>
      <p:sp>
        <p:nvSpPr>
          <p:cNvPr id="484" name="Google Shape;484;p19"/>
          <p:cNvSpPr/>
          <p:nvPr/>
        </p:nvSpPr>
        <p:spPr>
          <a:xfrm>
            <a:off x="3414760" y="219829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485" name="Google Shape;485;p19"/>
          <p:cNvSpPr/>
          <p:nvPr/>
        </p:nvSpPr>
        <p:spPr>
          <a:xfrm>
            <a:off x="3151236" y="260474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486" name="Google Shape;486;p19"/>
          <p:cNvCxnSpPr>
            <a:stCxn id="484" idx="2"/>
            <a:endCxn id="485" idx="0"/>
          </p:cNvCxnSpPr>
          <p:nvPr/>
        </p:nvCxnSpPr>
        <p:spPr>
          <a:xfrm flipH="1">
            <a:off x="3336310" y="2486898"/>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487" name="Google Shape;487;p19"/>
          <p:cNvSpPr/>
          <p:nvPr/>
        </p:nvSpPr>
        <p:spPr>
          <a:xfrm>
            <a:off x="3670390" y="26047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488" name="Google Shape;488;p19"/>
          <p:cNvCxnSpPr>
            <a:stCxn id="484" idx="2"/>
            <a:endCxn id="487" idx="0"/>
          </p:cNvCxnSpPr>
          <p:nvPr/>
        </p:nvCxnSpPr>
        <p:spPr>
          <a:xfrm>
            <a:off x="3599710" y="2486898"/>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489" name="Google Shape;489;p19"/>
          <p:cNvSpPr/>
          <p:nvPr/>
        </p:nvSpPr>
        <p:spPr>
          <a:xfrm>
            <a:off x="2919112" y="305209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490" name="Google Shape;490;p19"/>
          <p:cNvCxnSpPr>
            <a:stCxn id="485" idx="2"/>
            <a:endCxn id="489" idx="0"/>
          </p:cNvCxnSpPr>
          <p:nvPr/>
        </p:nvCxnSpPr>
        <p:spPr>
          <a:xfrm flipH="1">
            <a:off x="3103986" y="2893341"/>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491" name="Google Shape;491;p19"/>
          <p:cNvSpPr/>
          <p:nvPr/>
        </p:nvSpPr>
        <p:spPr>
          <a:xfrm>
            <a:off x="3405011" y="305904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492" name="Google Shape;492;p19"/>
          <p:cNvCxnSpPr>
            <a:stCxn id="485" idx="2"/>
            <a:endCxn id="491" idx="0"/>
          </p:cNvCxnSpPr>
          <p:nvPr/>
        </p:nvCxnSpPr>
        <p:spPr>
          <a:xfrm>
            <a:off x="3336186" y="2893341"/>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493" name="Google Shape;493;p19"/>
          <p:cNvSpPr/>
          <p:nvPr/>
        </p:nvSpPr>
        <p:spPr>
          <a:xfrm>
            <a:off x="2699637" y="347215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494" name="Google Shape;494;p19"/>
          <p:cNvCxnSpPr>
            <a:stCxn id="489" idx="2"/>
            <a:endCxn id="493" idx="0"/>
          </p:cNvCxnSpPr>
          <p:nvPr/>
        </p:nvCxnSpPr>
        <p:spPr>
          <a:xfrm flipH="1">
            <a:off x="2884462" y="3340691"/>
            <a:ext cx="219600" cy="1314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500" name="Google Shape;500;p20"/>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501" name="Google Shape;501;p20"/>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502" name="Google Shape;502;p20"/>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503" name="Google Shape;503;p20"/>
          <p:cNvCxnSpPr/>
          <p:nvPr/>
        </p:nvCxnSpPr>
        <p:spPr>
          <a:xfrm>
            <a:off x="1624725" y="2737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504" name="Google Shape;504;p20"/>
          <p:cNvSpPr txBox="1"/>
          <p:nvPr/>
        </p:nvSpPr>
        <p:spPr>
          <a:xfrm>
            <a:off x="1633013" y="23992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cxnSp>
        <p:nvCxnSpPr>
          <p:cNvPr id="505" name="Google Shape;505;p20"/>
          <p:cNvCxnSpPr/>
          <p:nvPr/>
        </p:nvCxnSpPr>
        <p:spPr>
          <a:xfrm>
            <a:off x="14723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506" name="Google Shape;506;p20"/>
          <p:cNvSpPr txBox="1"/>
          <p:nvPr/>
        </p:nvSpPr>
        <p:spPr>
          <a:xfrm>
            <a:off x="14806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sp>
        <p:nvSpPr>
          <p:cNvPr id="507" name="Google Shape;507;p20"/>
          <p:cNvSpPr/>
          <p:nvPr/>
        </p:nvSpPr>
        <p:spPr>
          <a:xfrm>
            <a:off x="519426" y="3958750"/>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508" name="Google Shape;508;p20"/>
          <p:cNvSpPr/>
          <p:nvPr/>
        </p:nvSpPr>
        <p:spPr>
          <a:xfrm>
            <a:off x="58150" y="4365200"/>
            <a:ext cx="5331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2 3</a:t>
            </a:r>
            <a:endParaRPr sz="1800"/>
          </a:p>
        </p:txBody>
      </p:sp>
      <p:cxnSp>
        <p:nvCxnSpPr>
          <p:cNvPr id="509" name="Google Shape;509;p20"/>
          <p:cNvCxnSpPr>
            <a:stCxn id="507" idx="2"/>
            <a:endCxn id="508" idx="0"/>
          </p:cNvCxnSpPr>
          <p:nvPr/>
        </p:nvCxnSpPr>
        <p:spPr>
          <a:xfrm flipH="1">
            <a:off x="324726" y="4247350"/>
            <a:ext cx="487800" cy="117900"/>
          </a:xfrm>
          <a:prstGeom prst="straightConnector1">
            <a:avLst/>
          </a:prstGeom>
          <a:noFill/>
          <a:ln w="19050" cap="flat" cmpd="sng">
            <a:solidFill>
              <a:srgbClr val="000000"/>
            </a:solidFill>
            <a:prstDash val="solid"/>
            <a:round/>
            <a:headEnd type="none" w="med" len="med"/>
            <a:tailEnd type="none" w="med" len="med"/>
          </a:ln>
        </p:spPr>
      </p:cxnSp>
      <p:sp>
        <p:nvSpPr>
          <p:cNvPr id="510" name="Google Shape;510;p20"/>
          <p:cNvSpPr/>
          <p:nvPr/>
        </p:nvSpPr>
        <p:spPr>
          <a:xfrm>
            <a:off x="1026229" y="436520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511" name="Google Shape;511;p20"/>
          <p:cNvCxnSpPr>
            <a:stCxn id="507" idx="2"/>
            <a:endCxn id="510" idx="0"/>
          </p:cNvCxnSpPr>
          <p:nvPr/>
        </p:nvCxnSpPr>
        <p:spPr>
          <a:xfrm>
            <a:off x="812526" y="4247350"/>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512" name="Google Shape;512;p20"/>
          <p:cNvSpPr/>
          <p:nvPr/>
        </p:nvSpPr>
        <p:spPr>
          <a:xfrm>
            <a:off x="645263"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513" name="Google Shape;513;p20"/>
          <p:cNvCxnSpPr>
            <a:stCxn id="507" idx="2"/>
            <a:endCxn id="512" idx="0"/>
          </p:cNvCxnSpPr>
          <p:nvPr/>
        </p:nvCxnSpPr>
        <p:spPr>
          <a:xfrm>
            <a:off x="812526" y="4247350"/>
            <a:ext cx="0" cy="117900"/>
          </a:xfrm>
          <a:prstGeom prst="straightConnector1">
            <a:avLst/>
          </a:prstGeom>
          <a:noFill/>
          <a:ln w="19050" cap="flat" cmpd="sng">
            <a:solidFill>
              <a:srgbClr val="000000"/>
            </a:solidFill>
            <a:prstDash val="solid"/>
            <a:round/>
            <a:headEnd type="none" w="med" len="med"/>
            <a:tailEnd type="none" w="med" len="med"/>
          </a:ln>
        </p:spPr>
      </p:cxnSp>
      <p:sp>
        <p:nvSpPr>
          <p:cNvPr id="514" name="Google Shape;514;p20"/>
          <p:cNvSpPr/>
          <p:nvPr/>
        </p:nvSpPr>
        <p:spPr>
          <a:xfrm>
            <a:off x="857322" y="21154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515" name="Google Shape;515;p20"/>
          <p:cNvSpPr/>
          <p:nvPr/>
        </p:nvSpPr>
        <p:spPr>
          <a:xfrm>
            <a:off x="593798" y="25218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516" name="Google Shape;516;p20"/>
          <p:cNvCxnSpPr>
            <a:stCxn id="514" idx="2"/>
            <a:endCxn id="515" idx="0"/>
          </p:cNvCxnSpPr>
          <p:nvPr/>
        </p:nvCxnSpPr>
        <p:spPr>
          <a:xfrm flipH="1">
            <a:off x="778872" y="2404023"/>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517" name="Google Shape;517;p20"/>
          <p:cNvSpPr/>
          <p:nvPr/>
        </p:nvSpPr>
        <p:spPr>
          <a:xfrm>
            <a:off x="1112953" y="25218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518" name="Google Shape;518;p20"/>
          <p:cNvCxnSpPr>
            <a:stCxn id="514" idx="2"/>
            <a:endCxn id="517" idx="0"/>
          </p:cNvCxnSpPr>
          <p:nvPr/>
        </p:nvCxnSpPr>
        <p:spPr>
          <a:xfrm>
            <a:off x="1042272" y="24040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519" name="Google Shape;519;p20"/>
          <p:cNvSpPr/>
          <p:nvPr/>
        </p:nvSpPr>
        <p:spPr>
          <a:xfrm>
            <a:off x="361675" y="29692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520" name="Google Shape;520;p20"/>
          <p:cNvCxnSpPr>
            <a:stCxn id="515" idx="2"/>
            <a:endCxn id="519" idx="0"/>
          </p:cNvCxnSpPr>
          <p:nvPr/>
        </p:nvCxnSpPr>
        <p:spPr>
          <a:xfrm flipH="1">
            <a:off x="546548" y="2810466"/>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521" name="Google Shape;521;p20"/>
          <p:cNvSpPr/>
          <p:nvPr/>
        </p:nvSpPr>
        <p:spPr>
          <a:xfrm>
            <a:off x="847574" y="2976167"/>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522" name="Google Shape;522;p20"/>
          <p:cNvCxnSpPr>
            <a:stCxn id="515" idx="2"/>
            <a:endCxn id="521" idx="0"/>
          </p:cNvCxnSpPr>
          <p:nvPr/>
        </p:nvCxnSpPr>
        <p:spPr>
          <a:xfrm>
            <a:off x="778748" y="2810466"/>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523" name="Google Shape;523;p20"/>
          <p:cNvSpPr/>
          <p:nvPr/>
        </p:nvSpPr>
        <p:spPr>
          <a:xfrm>
            <a:off x="142200" y="3389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524" name="Google Shape;524;p20"/>
          <p:cNvCxnSpPr>
            <a:stCxn id="519" idx="2"/>
            <a:endCxn id="523" idx="0"/>
          </p:cNvCxnSpPr>
          <p:nvPr/>
        </p:nvCxnSpPr>
        <p:spPr>
          <a:xfrm flipH="1">
            <a:off x="327025" y="3257816"/>
            <a:ext cx="219600" cy="131400"/>
          </a:xfrm>
          <a:prstGeom prst="straightConnector1">
            <a:avLst/>
          </a:prstGeom>
          <a:noFill/>
          <a:ln w="28575" cap="flat" cmpd="sng">
            <a:solidFill>
              <a:srgbClr val="FF0000"/>
            </a:solidFill>
            <a:prstDash val="solid"/>
            <a:round/>
            <a:headEnd type="none" w="med" len="med"/>
            <a:tailEnd type="none" w="med" len="med"/>
          </a:ln>
        </p:spPr>
      </p:cxnSp>
      <p:sp>
        <p:nvSpPr>
          <p:cNvPr id="525" name="Google Shape;525;p20"/>
          <p:cNvSpPr/>
          <p:nvPr/>
        </p:nvSpPr>
        <p:spPr>
          <a:xfrm>
            <a:off x="2794064" y="395877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526" name="Google Shape;526;p20"/>
          <p:cNvSpPr/>
          <p:nvPr/>
        </p:nvSpPr>
        <p:spPr>
          <a:xfrm>
            <a:off x="2137538" y="4365225"/>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1 2 3</a:t>
            </a:r>
            <a:endParaRPr sz="1800"/>
          </a:p>
        </p:txBody>
      </p:sp>
      <p:cxnSp>
        <p:nvCxnSpPr>
          <p:cNvPr id="527" name="Google Shape;527;p20"/>
          <p:cNvCxnSpPr>
            <a:stCxn id="525" idx="2"/>
            <a:endCxn id="526" idx="0"/>
          </p:cNvCxnSpPr>
          <p:nvPr/>
        </p:nvCxnSpPr>
        <p:spPr>
          <a:xfrm flipH="1">
            <a:off x="2501864" y="4247375"/>
            <a:ext cx="585300" cy="117900"/>
          </a:xfrm>
          <a:prstGeom prst="straightConnector1">
            <a:avLst/>
          </a:prstGeom>
          <a:noFill/>
          <a:ln w="19050" cap="flat" cmpd="sng">
            <a:solidFill>
              <a:srgbClr val="000000"/>
            </a:solidFill>
            <a:prstDash val="solid"/>
            <a:round/>
            <a:headEnd type="none" w="med" len="med"/>
            <a:tailEnd type="none" w="med" len="med"/>
          </a:ln>
        </p:spPr>
      </p:cxnSp>
      <p:sp>
        <p:nvSpPr>
          <p:cNvPr id="528" name="Google Shape;528;p20"/>
          <p:cNvSpPr/>
          <p:nvPr/>
        </p:nvSpPr>
        <p:spPr>
          <a:xfrm>
            <a:off x="3453267" y="436522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529" name="Google Shape;529;p20"/>
          <p:cNvCxnSpPr>
            <a:stCxn id="525" idx="2"/>
            <a:endCxn id="528" idx="0"/>
          </p:cNvCxnSpPr>
          <p:nvPr/>
        </p:nvCxnSpPr>
        <p:spPr>
          <a:xfrm>
            <a:off x="3087164" y="4247375"/>
            <a:ext cx="551100" cy="117900"/>
          </a:xfrm>
          <a:prstGeom prst="straightConnector1">
            <a:avLst/>
          </a:prstGeom>
          <a:noFill/>
          <a:ln w="19050" cap="flat" cmpd="sng">
            <a:solidFill>
              <a:srgbClr val="000000"/>
            </a:solidFill>
            <a:prstDash val="solid"/>
            <a:round/>
            <a:headEnd type="none" w="med" len="med"/>
            <a:tailEnd type="none" w="med" len="med"/>
          </a:ln>
        </p:spPr>
      </p:cxnSp>
      <p:sp>
        <p:nvSpPr>
          <p:cNvPr id="530" name="Google Shape;530;p20"/>
          <p:cNvSpPr/>
          <p:nvPr/>
        </p:nvSpPr>
        <p:spPr>
          <a:xfrm>
            <a:off x="2919900" y="436520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531" name="Google Shape;531;p20"/>
          <p:cNvCxnSpPr>
            <a:stCxn id="525" idx="2"/>
            <a:endCxn id="530" idx="0"/>
          </p:cNvCxnSpPr>
          <p:nvPr/>
        </p:nvCxnSpPr>
        <p:spPr>
          <a:xfrm>
            <a:off x="3087164" y="4247375"/>
            <a:ext cx="0" cy="117900"/>
          </a:xfrm>
          <a:prstGeom prst="straightConnector1">
            <a:avLst/>
          </a:prstGeom>
          <a:noFill/>
          <a:ln w="19050" cap="flat" cmpd="sng">
            <a:solidFill>
              <a:srgbClr val="000000"/>
            </a:solidFill>
            <a:prstDash val="solid"/>
            <a:round/>
            <a:headEnd type="none" w="med" len="med"/>
            <a:tailEnd type="none" w="med" len="med"/>
          </a:ln>
        </p:spPr>
      </p:cxnSp>
      <p:cxnSp>
        <p:nvCxnSpPr>
          <p:cNvPr id="532" name="Google Shape;532;p20"/>
          <p:cNvCxnSpPr/>
          <p:nvPr/>
        </p:nvCxnSpPr>
        <p:spPr>
          <a:xfrm>
            <a:off x="3856451" y="41945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533" name="Google Shape;533;p20"/>
          <p:cNvSpPr txBox="1"/>
          <p:nvPr/>
        </p:nvSpPr>
        <p:spPr>
          <a:xfrm>
            <a:off x="3712339" y="38563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split(1/2/3)</a:t>
            </a:r>
            <a:endParaRPr/>
          </a:p>
        </p:txBody>
      </p:sp>
      <p:sp>
        <p:nvSpPr>
          <p:cNvPr id="534" name="Google Shape;534;p20"/>
          <p:cNvSpPr/>
          <p:nvPr/>
        </p:nvSpPr>
        <p:spPr>
          <a:xfrm>
            <a:off x="5115600" y="3958800"/>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2 4 6</a:t>
            </a:r>
            <a:endParaRPr sz="1800"/>
          </a:p>
        </p:txBody>
      </p:sp>
      <p:cxnSp>
        <p:nvCxnSpPr>
          <p:cNvPr id="535" name="Google Shape;535;p20"/>
          <p:cNvCxnSpPr>
            <a:stCxn id="534" idx="2"/>
            <a:endCxn id="536" idx="0"/>
          </p:cNvCxnSpPr>
          <p:nvPr/>
        </p:nvCxnSpPr>
        <p:spPr>
          <a:xfrm flipH="1">
            <a:off x="4798500" y="4247400"/>
            <a:ext cx="681300" cy="117900"/>
          </a:xfrm>
          <a:prstGeom prst="straightConnector1">
            <a:avLst/>
          </a:prstGeom>
          <a:noFill/>
          <a:ln w="19050" cap="flat" cmpd="sng">
            <a:solidFill>
              <a:srgbClr val="000000"/>
            </a:solidFill>
            <a:prstDash val="solid"/>
            <a:round/>
            <a:headEnd type="none" w="med" len="med"/>
            <a:tailEnd type="none" w="med" len="med"/>
          </a:ln>
        </p:spPr>
      </p:cxnSp>
      <p:sp>
        <p:nvSpPr>
          <p:cNvPr id="537" name="Google Shape;537;p20"/>
          <p:cNvSpPr/>
          <p:nvPr/>
        </p:nvSpPr>
        <p:spPr>
          <a:xfrm>
            <a:off x="5917117" y="43652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538" name="Google Shape;538;p20"/>
          <p:cNvCxnSpPr>
            <a:stCxn id="534" idx="2"/>
            <a:endCxn id="537" idx="0"/>
          </p:cNvCxnSpPr>
          <p:nvPr/>
        </p:nvCxnSpPr>
        <p:spPr>
          <a:xfrm>
            <a:off x="5479800" y="4247400"/>
            <a:ext cx="622200" cy="117900"/>
          </a:xfrm>
          <a:prstGeom prst="straightConnector1">
            <a:avLst/>
          </a:prstGeom>
          <a:noFill/>
          <a:ln w="19050" cap="flat" cmpd="sng">
            <a:solidFill>
              <a:srgbClr val="000000"/>
            </a:solidFill>
            <a:prstDash val="solid"/>
            <a:round/>
            <a:headEnd type="none" w="med" len="med"/>
            <a:tailEnd type="none" w="med" len="med"/>
          </a:ln>
        </p:spPr>
      </p:cxnSp>
      <p:sp>
        <p:nvSpPr>
          <p:cNvPr id="539" name="Google Shape;539;p20"/>
          <p:cNvSpPr/>
          <p:nvPr/>
        </p:nvSpPr>
        <p:spPr>
          <a:xfrm>
            <a:off x="5536150" y="436522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540" name="Google Shape;540;p20"/>
          <p:cNvCxnSpPr>
            <a:stCxn id="534" idx="2"/>
            <a:endCxn id="539" idx="0"/>
          </p:cNvCxnSpPr>
          <p:nvPr/>
        </p:nvCxnSpPr>
        <p:spPr>
          <a:xfrm>
            <a:off x="5479800" y="4247400"/>
            <a:ext cx="223500" cy="117900"/>
          </a:xfrm>
          <a:prstGeom prst="straightConnector1">
            <a:avLst/>
          </a:prstGeom>
          <a:noFill/>
          <a:ln w="19050" cap="flat" cmpd="sng">
            <a:solidFill>
              <a:srgbClr val="000000"/>
            </a:solidFill>
            <a:prstDash val="solid"/>
            <a:round/>
            <a:headEnd type="none" w="med" len="med"/>
            <a:tailEnd type="none" w="med" len="med"/>
          </a:ln>
        </p:spPr>
      </p:cxnSp>
      <p:sp>
        <p:nvSpPr>
          <p:cNvPr id="536" name="Google Shape;536;p20"/>
          <p:cNvSpPr/>
          <p:nvPr/>
        </p:nvSpPr>
        <p:spPr>
          <a:xfrm>
            <a:off x="4631100"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541" name="Google Shape;541;p20"/>
          <p:cNvSpPr/>
          <p:nvPr/>
        </p:nvSpPr>
        <p:spPr>
          <a:xfrm>
            <a:off x="5082227"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542" name="Google Shape;542;p20"/>
          <p:cNvCxnSpPr>
            <a:stCxn id="534" idx="2"/>
            <a:endCxn id="541" idx="0"/>
          </p:cNvCxnSpPr>
          <p:nvPr/>
        </p:nvCxnSpPr>
        <p:spPr>
          <a:xfrm flipH="1">
            <a:off x="5249400" y="4247400"/>
            <a:ext cx="230400" cy="117900"/>
          </a:xfrm>
          <a:prstGeom prst="straightConnector1">
            <a:avLst/>
          </a:prstGeom>
          <a:noFill/>
          <a:ln w="19050" cap="flat" cmpd="sng">
            <a:solidFill>
              <a:srgbClr val="000000"/>
            </a:solidFill>
            <a:prstDash val="solid"/>
            <a:round/>
            <a:headEnd type="none" w="med" len="med"/>
            <a:tailEnd type="none" w="med" len="med"/>
          </a:ln>
        </p:spPr>
      </p:cxnSp>
      <p:cxnSp>
        <p:nvCxnSpPr>
          <p:cNvPr id="543" name="Google Shape;543;p20"/>
          <p:cNvCxnSpPr/>
          <p:nvPr/>
        </p:nvCxnSpPr>
        <p:spPr>
          <a:xfrm>
            <a:off x="6431126" y="41663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544" name="Google Shape;544;p20"/>
          <p:cNvSpPr txBox="1"/>
          <p:nvPr/>
        </p:nvSpPr>
        <p:spPr>
          <a:xfrm>
            <a:off x="6287014" y="38281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split(2/4/6)</a:t>
            </a:r>
            <a:endParaRPr/>
          </a:p>
        </p:txBody>
      </p:sp>
      <p:sp>
        <p:nvSpPr>
          <p:cNvPr id="545" name="Google Shape;545;p20"/>
          <p:cNvSpPr/>
          <p:nvPr/>
        </p:nvSpPr>
        <p:spPr>
          <a:xfrm>
            <a:off x="73958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546" name="Google Shape;546;p20"/>
          <p:cNvSpPr/>
          <p:nvPr/>
        </p:nvSpPr>
        <p:spPr>
          <a:xfrm>
            <a:off x="7132350" y="47715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547" name="Google Shape;547;p20"/>
          <p:cNvCxnSpPr>
            <a:stCxn id="545" idx="2"/>
            <a:endCxn id="546" idx="0"/>
          </p:cNvCxnSpPr>
          <p:nvPr/>
        </p:nvCxnSpPr>
        <p:spPr>
          <a:xfrm flipH="1">
            <a:off x="73174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548" name="Google Shape;548;p20"/>
          <p:cNvSpPr/>
          <p:nvPr/>
        </p:nvSpPr>
        <p:spPr>
          <a:xfrm>
            <a:off x="7651504"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549" name="Google Shape;549;p20"/>
          <p:cNvCxnSpPr>
            <a:stCxn id="545" idx="2"/>
            <a:endCxn id="548" idx="0"/>
          </p:cNvCxnSpPr>
          <p:nvPr/>
        </p:nvCxnSpPr>
        <p:spPr>
          <a:xfrm>
            <a:off x="75808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550" name="Google Shape;550;p20"/>
          <p:cNvSpPr/>
          <p:nvPr/>
        </p:nvSpPr>
        <p:spPr>
          <a:xfrm>
            <a:off x="84341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551" name="Google Shape;551;p20"/>
          <p:cNvSpPr/>
          <p:nvPr/>
        </p:nvSpPr>
        <p:spPr>
          <a:xfrm>
            <a:off x="8170650"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552" name="Google Shape;552;p20"/>
          <p:cNvCxnSpPr>
            <a:stCxn id="550" idx="2"/>
            <a:endCxn id="551" idx="0"/>
          </p:cNvCxnSpPr>
          <p:nvPr/>
        </p:nvCxnSpPr>
        <p:spPr>
          <a:xfrm flipH="1">
            <a:off x="83557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553" name="Google Shape;553;p20"/>
          <p:cNvSpPr/>
          <p:nvPr/>
        </p:nvSpPr>
        <p:spPr>
          <a:xfrm>
            <a:off x="8689804" y="47716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554" name="Google Shape;554;p20"/>
          <p:cNvCxnSpPr>
            <a:stCxn id="550" idx="2"/>
            <a:endCxn id="553" idx="0"/>
          </p:cNvCxnSpPr>
          <p:nvPr/>
        </p:nvCxnSpPr>
        <p:spPr>
          <a:xfrm>
            <a:off x="86191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555" name="Google Shape;555;p20"/>
          <p:cNvSpPr/>
          <p:nvPr/>
        </p:nvSpPr>
        <p:spPr>
          <a:xfrm>
            <a:off x="7889549" y="39587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556" name="Google Shape;556;p20"/>
          <p:cNvCxnSpPr>
            <a:stCxn id="545" idx="0"/>
            <a:endCxn id="555" idx="2"/>
          </p:cNvCxnSpPr>
          <p:nvPr/>
        </p:nvCxnSpPr>
        <p:spPr>
          <a:xfrm rot="10800000" flipH="1">
            <a:off x="7580824" y="4247259"/>
            <a:ext cx="493800" cy="117900"/>
          </a:xfrm>
          <a:prstGeom prst="straightConnector1">
            <a:avLst/>
          </a:prstGeom>
          <a:noFill/>
          <a:ln w="19050" cap="flat" cmpd="sng">
            <a:solidFill>
              <a:srgbClr val="000000"/>
            </a:solidFill>
            <a:prstDash val="solid"/>
            <a:round/>
            <a:headEnd type="none" w="med" len="med"/>
            <a:tailEnd type="none" w="med" len="med"/>
          </a:ln>
        </p:spPr>
      </p:cxnSp>
      <p:cxnSp>
        <p:nvCxnSpPr>
          <p:cNvPr id="557" name="Google Shape;557;p20"/>
          <p:cNvCxnSpPr>
            <a:stCxn id="550" idx="0"/>
            <a:endCxn id="555" idx="2"/>
          </p:cNvCxnSpPr>
          <p:nvPr/>
        </p:nvCxnSpPr>
        <p:spPr>
          <a:xfrm rot="10800000">
            <a:off x="8074624" y="4247259"/>
            <a:ext cx="544500" cy="117900"/>
          </a:xfrm>
          <a:prstGeom prst="straightConnector1">
            <a:avLst/>
          </a:prstGeom>
          <a:noFill/>
          <a:ln w="19050" cap="flat" cmpd="sng">
            <a:solidFill>
              <a:srgbClr val="000000"/>
            </a:solidFill>
            <a:prstDash val="solid"/>
            <a:round/>
            <a:headEnd type="none" w="med" len="med"/>
            <a:tailEnd type="none" w="med" len="med"/>
          </a:ln>
        </p:spPr>
      </p:cxnSp>
      <p:sp>
        <p:nvSpPr>
          <p:cNvPr id="558" name="Google Shape;558;p20"/>
          <p:cNvSpPr/>
          <p:nvPr/>
        </p:nvSpPr>
        <p:spPr>
          <a:xfrm>
            <a:off x="3102722" y="198081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559" name="Google Shape;559;p20"/>
          <p:cNvSpPr/>
          <p:nvPr/>
        </p:nvSpPr>
        <p:spPr>
          <a:xfrm>
            <a:off x="2839198" y="238726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560" name="Google Shape;560;p20"/>
          <p:cNvCxnSpPr>
            <a:stCxn id="558" idx="2"/>
            <a:endCxn id="559" idx="0"/>
          </p:cNvCxnSpPr>
          <p:nvPr/>
        </p:nvCxnSpPr>
        <p:spPr>
          <a:xfrm flipH="1">
            <a:off x="3024272" y="2269419"/>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561" name="Google Shape;561;p20"/>
          <p:cNvSpPr/>
          <p:nvPr/>
        </p:nvSpPr>
        <p:spPr>
          <a:xfrm>
            <a:off x="3358353" y="2387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562" name="Google Shape;562;p20"/>
          <p:cNvCxnSpPr>
            <a:stCxn id="558" idx="2"/>
            <a:endCxn id="561" idx="0"/>
          </p:cNvCxnSpPr>
          <p:nvPr/>
        </p:nvCxnSpPr>
        <p:spPr>
          <a:xfrm>
            <a:off x="3287672" y="226941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563" name="Google Shape;563;p20"/>
          <p:cNvSpPr/>
          <p:nvPr/>
        </p:nvSpPr>
        <p:spPr>
          <a:xfrm>
            <a:off x="2607075" y="283461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564" name="Google Shape;564;p20"/>
          <p:cNvCxnSpPr>
            <a:stCxn id="559" idx="2"/>
            <a:endCxn id="563" idx="0"/>
          </p:cNvCxnSpPr>
          <p:nvPr/>
        </p:nvCxnSpPr>
        <p:spPr>
          <a:xfrm flipH="1">
            <a:off x="2791948" y="2675863"/>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565" name="Google Shape;565;p20"/>
          <p:cNvSpPr/>
          <p:nvPr/>
        </p:nvSpPr>
        <p:spPr>
          <a:xfrm>
            <a:off x="3092974" y="284156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566" name="Google Shape;566;p20"/>
          <p:cNvCxnSpPr>
            <a:stCxn id="559" idx="2"/>
            <a:endCxn id="565" idx="0"/>
          </p:cNvCxnSpPr>
          <p:nvPr/>
        </p:nvCxnSpPr>
        <p:spPr>
          <a:xfrm>
            <a:off x="3024148" y="2675863"/>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567" name="Google Shape;567;p20"/>
          <p:cNvSpPr/>
          <p:nvPr/>
        </p:nvSpPr>
        <p:spPr>
          <a:xfrm>
            <a:off x="2387600" y="321747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568" name="Google Shape;568;p20"/>
          <p:cNvCxnSpPr>
            <a:stCxn id="563" idx="2"/>
            <a:endCxn id="567" idx="0"/>
          </p:cNvCxnSpPr>
          <p:nvPr/>
        </p:nvCxnSpPr>
        <p:spPr>
          <a:xfrm flipH="1">
            <a:off x="2572425" y="3123213"/>
            <a:ext cx="219600" cy="94200"/>
          </a:xfrm>
          <a:prstGeom prst="straightConnector1">
            <a:avLst/>
          </a:prstGeom>
          <a:noFill/>
          <a:ln w="28575" cap="flat" cmpd="sng">
            <a:solidFill>
              <a:srgbClr val="FF0000"/>
            </a:solidFill>
            <a:prstDash val="solid"/>
            <a:round/>
            <a:headEnd type="none" w="med" len="med"/>
            <a:tailEnd type="none" w="med" len="med"/>
          </a:ln>
        </p:spPr>
      </p:cxnSp>
      <p:sp>
        <p:nvSpPr>
          <p:cNvPr id="569" name="Google Shape;569;p20"/>
          <p:cNvSpPr/>
          <p:nvPr/>
        </p:nvSpPr>
        <p:spPr>
          <a:xfrm>
            <a:off x="2125604" y="360184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570" name="Google Shape;570;p20"/>
          <p:cNvCxnSpPr>
            <a:stCxn id="567" idx="2"/>
            <a:endCxn id="569" idx="0"/>
          </p:cNvCxnSpPr>
          <p:nvPr/>
        </p:nvCxnSpPr>
        <p:spPr>
          <a:xfrm flipH="1">
            <a:off x="2310650" y="3506074"/>
            <a:ext cx="261900" cy="957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576" name="Google Shape;576;p21"/>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577" name="Google Shape;577;p21"/>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578" name="Google Shape;578;p21"/>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579" name="Google Shape;579;p21"/>
          <p:cNvCxnSpPr/>
          <p:nvPr/>
        </p:nvCxnSpPr>
        <p:spPr>
          <a:xfrm>
            <a:off x="1624725" y="2737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580" name="Google Shape;580;p21"/>
          <p:cNvSpPr txBox="1"/>
          <p:nvPr/>
        </p:nvSpPr>
        <p:spPr>
          <a:xfrm>
            <a:off x="1633013" y="23992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cxnSp>
        <p:nvCxnSpPr>
          <p:cNvPr id="581" name="Google Shape;581;p21"/>
          <p:cNvCxnSpPr/>
          <p:nvPr/>
        </p:nvCxnSpPr>
        <p:spPr>
          <a:xfrm>
            <a:off x="14723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582" name="Google Shape;582;p21"/>
          <p:cNvSpPr txBox="1"/>
          <p:nvPr/>
        </p:nvSpPr>
        <p:spPr>
          <a:xfrm>
            <a:off x="14806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sp>
        <p:nvSpPr>
          <p:cNvPr id="583" name="Google Shape;583;p21"/>
          <p:cNvSpPr/>
          <p:nvPr/>
        </p:nvSpPr>
        <p:spPr>
          <a:xfrm>
            <a:off x="519426" y="3958750"/>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584" name="Google Shape;584;p21"/>
          <p:cNvSpPr/>
          <p:nvPr/>
        </p:nvSpPr>
        <p:spPr>
          <a:xfrm>
            <a:off x="58150" y="4365200"/>
            <a:ext cx="5331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2 3</a:t>
            </a:r>
            <a:endParaRPr sz="1800"/>
          </a:p>
        </p:txBody>
      </p:sp>
      <p:cxnSp>
        <p:nvCxnSpPr>
          <p:cNvPr id="585" name="Google Shape;585;p21"/>
          <p:cNvCxnSpPr>
            <a:stCxn id="583" idx="2"/>
            <a:endCxn id="584" idx="0"/>
          </p:cNvCxnSpPr>
          <p:nvPr/>
        </p:nvCxnSpPr>
        <p:spPr>
          <a:xfrm flipH="1">
            <a:off x="324726" y="4247350"/>
            <a:ext cx="487800" cy="117900"/>
          </a:xfrm>
          <a:prstGeom prst="straightConnector1">
            <a:avLst/>
          </a:prstGeom>
          <a:noFill/>
          <a:ln w="19050" cap="flat" cmpd="sng">
            <a:solidFill>
              <a:srgbClr val="000000"/>
            </a:solidFill>
            <a:prstDash val="solid"/>
            <a:round/>
            <a:headEnd type="none" w="med" len="med"/>
            <a:tailEnd type="none" w="med" len="med"/>
          </a:ln>
        </p:spPr>
      </p:cxnSp>
      <p:sp>
        <p:nvSpPr>
          <p:cNvPr id="586" name="Google Shape;586;p21"/>
          <p:cNvSpPr/>
          <p:nvPr/>
        </p:nvSpPr>
        <p:spPr>
          <a:xfrm>
            <a:off x="1026229" y="436520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587" name="Google Shape;587;p21"/>
          <p:cNvCxnSpPr>
            <a:stCxn id="583" idx="2"/>
            <a:endCxn id="586" idx="0"/>
          </p:cNvCxnSpPr>
          <p:nvPr/>
        </p:nvCxnSpPr>
        <p:spPr>
          <a:xfrm>
            <a:off x="812526" y="4247350"/>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588" name="Google Shape;588;p21"/>
          <p:cNvSpPr/>
          <p:nvPr/>
        </p:nvSpPr>
        <p:spPr>
          <a:xfrm>
            <a:off x="645263"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589" name="Google Shape;589;p21"/>
          <p:cNvCxnSpPr>
            <a:stCxn id="583" idx="2"/>
            <a:endCxn id="588" idx="0"/>
          </p:cNvCxnSpPr>
          <p:nvPr/>
        </p:nvCxnSpPr>
        <p:spPr>
          <a:xfrm>
            <a:off x="812526" y="4247350"/>
            <a:ext cx="0" cy="117900"/>
          </a:xfrm>
          <a:prstGeom prst="straightConnector1">
            <a:avLst/>
          </a:prstGeom>
          <a:noFill/>
          <a:ln w="19050" cap="flat" cmpd="sng">
            <a:solidFill>
              <a:srgbClr val="000000"/>
            </a:solidFill>
            <a:prstDash val="solid"/>
            <a:round/>
            <a:headEnd type="none" w="med" len="med"/>
            <a:tailEnd type="none" w="med" len="med"/>
          </a:ln>
        </p:spPr>
      </p:cxnSp>
      <p:sp>
        <p:nvSpPr>
          <p:cNvPr id="590" name="Google Shape;590;p21"/>
          <p:cNvSpPr/>
          <p:nvPr/>
        </p:nvSpPr>
        <p:spPr>
          <a:xfrm>
            <a:off x="857322" y="21154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591" name="Google Shape;591;p21"/>
          <p:cNvSpPr/>
          <p:nvPr/>
        </p:nvSpPr>
        <p:spPr>
          <a:xfrm>
            <a:off x="593798" y="25218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592" name="Google Shape;592;p21"/>
          <p:cNvCxnSpPr>
            <a:stCxn id="590" idx="2"/>
            <a:endCxn id="591" idx="0"/>
          </p:cNvCxnSpPr>
          <p:nvPr/>
        </p:nvCxnSpPr>
        <p:spPr>
          <a:xfrm flipH="1">
            <a:off x="778872" y="2404023"/>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593" name="Google Shape;593;p21"/>
          <p:cNvSpPr/>
          <p:nvPr/>
        </p:nvSpPr>
        <p:spPr>
          <a:xfrm>
            <a:off x="1112953" y="25218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594" name="Google Shape;594;p21"/>
          <p:cNvCxnSpPr>
            <a:stCxn id="590" idx="2"/>
            <a:endCxn id="593" idx="0"/>
          </p:cNvCxnSpPr>
          <p:nvPr/>
        </p:nvCxnSpPr>
        <p:spPr>
          <a:xfrm>
            <a:off x="1042272" y="24040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595" name="Google Shape;595;p21"/>
          <p:cNvSpPr/>
          <p:nvPr/>
        </p:nvSpPr>
        <p:spPr>
          <a:xfrm>
            <a:off x="361675" y="29692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596" name="Google Shape;596;p21"/>
          <p:cNvCxnSpPr>
            <a:stCxn id="591" idx="2"/>
            <a:endCxn id="595" idx="0"/>
          </p:cNvCxnSpPr>
          <p:nvPr/>
        </p:nvCxnSpPr>
        <p:spPr>
          <a:xfrm flipH="1">
            <a:off x="546548" y="2810466"/>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597" name="Google Shape;597;p21"/>
          <p:cNvSpPr/>
          <p:nvPr/>
        </p:nvSpPr>
        <p:spPr>
          <a:xfrm>
            <a:off x="847574" y="2976167"/>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598" name="Google Shape;598;p21"/>
          <p:cNvCxnSpPr>
            <a:stCxn id="591" idx="2"/>
            <a:endCxn id="597" idx="0"/>
          </p:cNvCxnSpPr>
          <p:nvPr/>
        </p:nvCxnSpPr>
        <p:spPr>
          <a:xfrm>
            <a:off x="778748" y="2810466"/>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599" name="Google Shape;599;p21"/>
          <p:cNvSpPr/>
          <p:nvPr/>
        </p:nvSpPr>
        <p:spPr>
          <a:xfrm>
            <a:off x="142200" y="3389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600" name="Google Shape;600;p21"/>
          <p:cNvCxnSpPr>
            <a:stCxn id="595" idx="2"/>
            <a:endCxn id="599" idx="0"/>
          </p:cNvCxnSpPr>
          <p:nvPr/>
        </p:nvCxnSpPr>
        <p:spPr>
          <a:xfrm flipH="1">
            <a:off x="327025" y="3257816"/>
            <a:ext cx="219600" cy="131400"/>
          </a:xfrm>
          <a:prstGeom prst="straightConnector1">
            <a:avLst/>
          </a:prstGeom>
          <a:noFill/>
          <a:ln w="28575" cap="flat" cmpd="sng">
            <a:solidFill>
              <a:srgbClr val="FF0000"/>
            </a:solidFill>
            <a:prstDash val="solid"/>
            <a:round/>
            <a:headEnd type="none" w="med" len="med"/>
            <a:tailEnd type="none" w="med" len="med"/>
          </a:ln>
        </p:spPr>
      </p:cxnSp>
      <p:sp>
        <p:nvSpPr>
          <p:cNvPr id="601" name="Google Shape;601;p21"/>
          <p:cNvSpPr/>
          <p:nvPr/>
        </p:nvSpPr>
        <p:spPr>
          <a:xfrm>
            <a:off x="2794064" y="395877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602" name="Google Shape;602;p21"/>
          <p:cNvSpPr/>
          <p:nvPr/>
        </p:nvSpPr>
        <p:spPr>
          <a:xfrm>
            <a:off x="2137538" y="4365225"/>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1 2 3</a:t>
            </a:r>
            <a:endParaRPr sz="1800"/>
          </a:p>
        </p:txBody>
      </p:sp>
      <p:cxnSp>
        <p:nvCxnSpPr>
          <p:cNvPr id="603" name="Google Shape;603;p21"/>
          <p:cNvCxnSpPr>
            <a:stCxn id="601" idx="2"/>
            <a:endCxn id="602" idx="0"/>
          </p:cNvCxnSpPr>
          <p:nvPr/>
        </p:nvCxnSpPr>
        <p:spPr>
          <a:xfrm flipH="1">
            <a:off x="2501864" y="4247375"/>
            <a:ext cx="585300" cy="117900"/>
          </a:xfrm>
          <a:prstGeom prst="straightConnector1">
            <a:avLst/>
          </a:prstGeom>
          <a:noFill/>
          <a:ln w="19050" cap="flat" cmpd="sng">
            <a:solidFill>
              <a:srgbClr val="000000"/>
            </a:solidFill>
            <a:prstDash val="solid"/>
            <a:round/>
            <a:headEnd type="none" w="med" len="med"/>
            <a:tailEnd type="none" w="med" len="med"/>
          </a:ln>
        </p:spPr>
      </p:cxnSp>
      <p:sp>
        <p:nvSpPr>
          <p:cNvPr id="604" name="Google Shape;604;p21"/>
          <p:cNvSpPr/>
          <p:nvPr/>
        </p:nvSpPr>
        <p:spPr>
          <a:xfrm>
            <a:off x="3453267" y="436522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605" name="Google Shape;605;p21"/>
          <p:cNvCxnSpPr>
            <a:stCxn id="601" idx="2"/>
            <a:endCxn id="604" idx="0"/>
          </p:cNvCxnSpPr>
          <p:nvPr/>
        </p:nvCxnSpPr>
        <p:spPr>
          <a:xfrm>
            <a:off x="3087164" y="4247375"/>
            <a:ext cx="551100" cy="117900"/>
          </a:xfrm>
          <a:prstGeom prst="straightConnector1">
            <a:avLst/>
          </a:prstGeom>
          <a:noFill/>
          <a:ln w="19050" cap="flat" cmpd="sng">
            <a:solidFill>
              <a:srgbClr val="000000"/>
            </a:solidFill>
            <a:prstDash val="solid"/>
            <a:round/>
            <a:headEnd type="none" w="med" len="med"/>
            <a:tailEnd type="none" w="med" len="med"/>
          </a:ln>
        </p:spPr>
      </p:cxnSp>
      <p:sp>
        <p:nvSpPr>
          <p:cNvPr id="606" name="Google Shape;606;p21"/>
          <p:cNvSpPr/>
          <p:nvPr/>
        </p:nvSpPr>
        <p:spPr>
          <a:xfrm>
            <a:off x="2919900" y="436520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607" name="Google Shape;607;p21"/>
          <p:cNvCxnSpPr>
            <a:stCxn id="601" idx="2"/>
            <a:endCxn id="606" idx="0"/>
          </p:cNvCxnSpPr>
          <p:nvPr/>
        </p:nvCxnSpPr>
        <p:spPr>
          <a:xfrm>
            <a:off x="3087164" y="4247375"/>
            <a:ext cx="0" cy="117900"/>
          </a:xfrm>
          <a:prstGeom prst="straightConnector1">
            <a:avLst/>
          </a:prstGeom>
          <a:noFill/>
          <a:ln w="19050" cap="flat" cmpd="sng">
            <a:solidFill>
              <a:srgbClr val="000000"/>
            </a:solidFill>
            <a:prstDash val="solid"/>
            <a:round/>
            <a:headEnd type="none" w="med" len="med"/>
            <a:tailEnd type="none" w="med" len="med"/>
          </a:ln>
        </p:spPr>
      </p:cxnSp>
      <p:cxnSp>
        <p:nvCxnSpPr>
          <p:cNvPr id="608" name="Google Shape;608;p21"/>
          <p:cNvCxnSpPr/>
          <p:nvPr/>
        </p:nvCxnSpPr>
        <p:spPr>
          <a:xfrm>
            <a:off x="3856451" y="41945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609" name="Google Shape;609;p21"/>
          <p:cNvSpPr txBox="1"/>
          <p:nvPr/>
        </p:nvSpPr>
        <p:spPr>
          <a:xfrm>
            <a:off x="3712339" y="38563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split(1/2/3)</a:t>
            </a:r>
            <a:endParaRPr/>
          </a:p>
        </p:txBody>
      </p:sp>
      <p:sp>
        <p:nvSpPr>
          <p:cNvPr id="610" name="Google Shape;610;p21"/>
          <p:cNvSpPr/>
          <p:nvPr/>
        </p:nvSpPr>
        <p:spPr>
          <a:xfrm>
            <a:off x="5115600" y="3958800"/>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2 4 6</a:t>
            </a:r>
            <a:endParaRPr sz="1800"/>
          </a:p>
        </p:txBody>
      </p:sp>
      <p:cxnSp>
        <p:nvCxnSpPr>
          <p:cNvPr id="611" name="Google Shape;611;p21"/>
          <p:cNvCxnSpPr>
            <a:stCxn id="610" idx="2"/>
            <a:endCxn id="612" idx="0"/>
          </p:cNvCxnSpPr>
          <p:nvPr/>
        </p:nvCxnSpPr>
        <p:spPr>
          <a:xfrm flipH="1">
            <a:off x="4798500" y="4247400"/>
            <a:ext cx="681300" cy="117900"/>
          </a:xfrm>
          <a:prstGeom prst="straightConnector1">
            <a:avLst/>
          </a:prstGeom>
          <a:noFill/>
          <a:ln w="19050" cap="flat" cmpd="sng">
            <a:solidFill>
              <a:srgbClr val="000000"/>
            </a:solidFill>
            <a:prstDash val="solid"/>
            <a:round/>
            <a:headEnd type="none" w="med" len="med"/>
            <a:tailEnd type="none" w="med" len="med"/>
          </a:ln>
        </p:spPr>
      </p:cxnSp>
      <p:sp>
        <p:nvSpPr>
          <p:cNvPr id="613" name="Google Shape;613;p21"/>
          <p:cNvSpPr/>
          <p:nvPr/>
        </p:nvSpPr>
        <p:spPr>
          <a:xfrm>
            <a:off x="5917117" y="43652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614" name="Google Shape;614;p21"/>
          <p:cNvCxnSpPr>
            <a:stCxn id="610" idx="2"/>
            <a:endCxn id="613" idx="0"/>
          </p:cNvCxnSpPr>
          <p:nvPr/>
        </p:nvCxnSpPr>
        <p:spPr>
          <a:xfrm>
            <a:off x="5479800" y="4247400"/>
            <a:ext cx="622200" cy="117900"/>
          </a:xfrm>
          <a:prstGeom prst="straightConnector1">
            <a:avLst/>
          </a:prstGeom>
          <a:noFill/>
          <a:ln w="19050" cap="flat" cmpd="sng">
            <a:solidFill>
              <a:srgbClr val="000000"/>
            </a:solidFill>
            <a:prstDash val="solid"/>
            <a:round/>
            <a:headEnd type="none" w="med" len="med"/>
            <a:tailEnd type="none" w="med" len="med"/>
          </a:ln>
        </p:spPr>
      </p:cxnSp>
      <p:sp>
        <p:nvSpPr>
          <p:cNvPr id="615" name="Google Shape;615;p21"/>
          <p:cNvSpPr/>
          <p:nvPr/>
        </p:nvSpPr>
        <p:spPr>
          <a:xfrm>
            <a:off x="5536150" y="436522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616" name="Google Shape;616;p21"/>
          <p:cNvCxnSpPr>
            <a:stCxn id="610" idx="2"/>
            <a:endCxn id="615" idx="0"/>
          </p:cNvCxnSpPr>
          <p:nvPr/>
        </p:nvCxnSpPr>
        <p:spPr>
          <a:xfrm>
            <a:off x="5479800" y="4247400"/>
            <a:ext cx="223500" cy="117900"/>
          </a:xfrm>
          <a:prstGeom prst="straightConnector1">
            <a:avLst/>
          </a:prstGeom>
          <a:noFill/>
          <a:ln w="19050" cap="flat" cmpd="sng">
            <a:solidFill>
              <a:srgbClr val="000000"/>
            </a:solidFill>
            <a:prstDash val="solid"/>
            <a:round/>
            <a:headEnd type="none" w="med" len="med"/>
            <a:tailEnd type="none" w="med" len="med"/>
          </a:ln>
        </p:spPr>
      </p:cxnSp>
      <p:sp>
        <p:nvSpPr>
          <p:cNvPr id="612" name="Google Shape;612;p21"/>
          <p:cNvSpPr/>
          <p:nvPr/>
        </p:nvSpPr>
        <p:spPr>
          <a:xfrm>
            <a:off x="4631100"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617" name="Google Shape;617;p21"/>
          <p:cNvSpPr/>
          <p:nvPr/>
        </p:nvSpPr>
        <p:spPr>
          <a:xfrm>
            <a:off x="5082227"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618" name="Google Shape;618;p21"/>
          <p:cNvCxnSpPr>
            <a:stCxn id="610" idx="2"/>
            <a:endCxn id="617" idx="0"/>
          </p:cNvCxnSpPr>
          <p:nvPr/>
        </p:nvCxnSpPr>
        <p:spPr>
          <a:xfrm flipH="1">
            <a:off x="5249400" y="4247400"/>
            <a:ext cx="230400" cy="117900"/>
          </a:xfrm>
          <a:prstGeom prst="straightConnector1">
            <a:avLst/>
          </a:prstGeom>
          <a:noFill/>
          <a:ln w="19050" cap="flat" cmpd="sng">
            <a:solidFill>
              <a:srgbClr val="000000"/>
            </a:solidFill>
            <a:prstDash val="solid"/>
            <a:round/>
            <a:headEnd type="none" w="med" len="med"/>
            <a:tailEnd type="none" w="med" len="med"/>
          </a:ln>
        </p:spPr>
      </p:cxnSp>
      <p:cxnSp>
        <p:nvCxnSpPr>
          <p:cNvPr id="619" name="Google Shape;619;p21"/>
          <p:cNvCxnSpPr/>
          <p:nvPr/>
        </p:nvCxnSpPr>
        <p:spPr>
          <a:xfrm>
            <a:off x="6431126" y="41663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620" name="Google Shape;620;p21"/>
          <p:cNvSpPr txBox="1"/>
          <p:nvPr/>
        </p:nvSpPr>
        <p:spPr>
          <a:xfrm>
            <a:off x="6287014" y="38281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split(2/4/6)</a:t>
            </a:r>
            <a:endParaRPr/>
          </a:p>
        </p:txBody>
      </p:sp>
      <p:sp>
        <p:nvSpPr>
          <p:cNvPr id="621" name="Google Shape;621;p21"/>
          <p:cNvSpPr/>
          <p:nvPr/>
        </p:nvSpPr>
        <p:spPr>
          <a:xfrm>
            <a:off x="73958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622" name="Google Shape;622;p21"/>
          <p:cNvSpPr/>
          <p:nvPr/>
        </p:nvSpPr>
        <p:spPr>
          <a:xfrm>
            <a:off x="7132350" y="47715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623" name="Google Shape;623;p21"/>
          <p:cNvCxnSpPr>
            <a:stCxn id="621" idx="2"/>
            <a:endCxn id="622" idx="0"/>
          </p:cNvCxnSpPr>
          <p:nvPr/>
        </p:nvCxnSpPr>
        <p:spPr>
          <a:xfrm flipH="1">
            <a:off x="73174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624" name="Google Shape;624;p21"/>
          <p:cNvSpPr/>
          <p:nvPr/>
        </p:nvSpPr>
        <p:spPr>
          <a:xfrm>
            <a:off x="7651504"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625" name="Google Shape;625;p21"/>
          <p:cNvCxnSpPr>
            <a:stCxn id="621" idx="2"/>
            <a:endCxn id="624" idx="0"/>
          </p:cNvCxnSpPr>
          <p:nvPr/>
        </p:nvCxnSpPr>
        <p:spPr>
          <a:xfrm>
            <a:off x="75808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626" name="Google Shape;626;p21"/>
          <p:cNvSpPr/>
          <p:nvPr/>
        </p:nvSpPr>
        <p:spPr>
          <a:xfrm>
            <a:off x="84341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627" name="Google Shape;627;p21"/>
          <p:cNvSpPr/>
          <p:nvPr/>
        </p:nvSpPr>
        <p:spPr>
          <a:xfrm>
            <a:off x="8170650"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628" name="Google Shape;628;p21"/>
          <p:cNvCxnSpPr>
            <a:stCxn id="626" idx="2"/>
            <a:endCxn id="627" idx="0"/>
          </p:cNvCxnSpPr>
          <p:nvPr/>
        </p:nvCxnSpPr>
        <p:spPr>
          <a:xfrm flipH="1">
            <a:off x="83557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629" name="Google Shape;629;p21"/>
          <p:cNvSpPr/>
          <p:nvPr/>
        </p:nvSpPr>
        <p:spPr>
          <a:xfrm>
            <a:off x="8689804" y="47716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630" name="Google Shape;630;p21"/>
          <p:cNvCxnSpPr>
            <a:stCxn id="626" idx="2"/>
            <a:endCxn id="629" idx="0"/>
          </p:cNvCxnSpPr>
          <p:nvPr/>
        </p:nvCxnSpPr>
        <p:spPr>
          <a:xfrm>
            <a:off x="86191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631" name="Google Shape;631;p21"/>
          <p:cNvSpPr/>
          <p:nvPr/>
        </p:nvSpPr>
        <p:spPr>
          <a:xfrm>
            <a:off x="7889549" y="39587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632" name="Google Shape;632;p21"/>
          <p:cNvCxnSpPr>
            <a:stCxn id="621" idx="0"/>
            <a:endCxn id="631" idx="2"/>
          </p:cNvCxnSpPr>
          <p:nvPr/>
        </p:nvCxnSpPr>
        <p:spPr>
          <a:xfrm rot="10800000" flipH="1">
            <a:off x="7580824" y="4247259"/>
            <a:ext cx="493800" cy="117900"/>
          </a:xfrm>
          <a:prstGeom prst="straightConnector1">
            <a:avLst/>
          </a:prstGeom>
          <a:noFill/>
          <a:ln w="19050" cap="flat" cmpd="sng">
            <a:solidFill>
              <a:srgbClr val="000000"/>
            </a:solidFill>
            <a:prstDash val="solid"/>
            <a:round/>
            <a:headEnd type="none" w="med" len="med"/>
            <a:tailEnd type="none" w="med" len="med"/>
          </a:ln>
        </p:spPr>
      </p:cxnSp>
      <p:cxnSp>
        <p:nvCxnSpPr>
          <p:cNvPr id="633" name="Google Shape;633;p21"/>
          <p:cNvCxnSpPr>
            <a:stCxn id="626" idx="0"/>
            <a:endCxn id="631" idx="2"/>
          </p:cNvCxnSpPr>
          <p:nvPr/>
        </p:nvCxnSpPr>
        <p:spPr>
          <a:xfrm rot="10800000">
            <a:off x="8074624" y="4247259"/>
            <a:ext cx="544500" cy="117900"/>
          </a:xfrm>
          <a:prstGeom prst="straightConnector1">
            <a:avLst/>
          </a:prstGeom>
          <a:noFill/>
          <a:ln w="19050" cap="flat" cmpd="sng">
            <a:solidFill>
              <a:srgbClr val="000000"/>
            </a:solidFill>
            <a:prstDash val="solid"/>
            <a:round/>
            <a:headEnd type="none" w="med" len="med"/>
            <a:tailEnd type="none" w="med" len="med"/>
          </a:ln>
        </p:spPr>
      </p:cxnSp>
      <p:sp>
        <p:nvSpPr>
          <p:cNvPr id="634" name="Google Shape;634;p21"/>
          <p:cNvSpPr/>
          <p:nvPr/>
        </p:nvSpPr>
        <p:spPr>
          <a:xfrm>
            <a:off x="3102722" y="198081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635" name="Google Shape;635;p21"/>
          <p:cNvSpPr/>
          <p:nvPr/>
        </p:nvSpPr>
        <p:spPr>
          <a:xfrm>
            <a:off x="2839198" y="238726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636" name="Google Shape;636;p21"/>
          <p:cNvCxnSpPr>
            <a:stCxn id="634" idx="2"/>
            <a:endCxn id="635" idx="0"/>
          </p:cNvCxnSpPr>
          <p:nvPr/>
        </p:nvCxnSpPr>
        <p:spPr>
          <a:xfrm flipH="1">
            <a:off x="3024272" y="2269419"/>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637" name="Google Shape;637;p21"/>
          <p:cNvSpPr/>
          <p:nvPr/>
        </p:nvSpPr>
        <p:spPr>
          <a:xfrm>
            <a:off x="3358353" y="2387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638" name="Google Shape;638;p21"/>
          <p:cNvCxnSpPr>
            <a:stCxn id="634" idx="2"/>
            <a:endCxn id="637" idx="0"/>
          </p:cNvCxnSpPr>
          <p:nvPr/>
        </p:nvCxnSpPr>
        <p:spPr>
          <a:xfrm>
            <a:off x="3287672" y="226941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639" name="Google Shape;639;p21"/>
          <p:cNvSpPr/>
          <p:nvPr/>
        </p:nvSpPr>
        <p:spPr>
          <a:xfrm>
            <a:off x="2607075" y="283461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640" name="Google Shape;640;p21"/>
          <p:cNvCxnSpPr>
            <a:stCxn id="635" idx="2"/>
            <a:endCxn id="639" idx="0"/>
          </p:cNvCxnSpPr>
          <p:nvPr/>
        </p:nvCxnSpPr>
        <p:spPr>
          <a:xfrm flipH="1">
            <a:off x="2791948" y="2675863"/>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641" name="Google Shape;641;p21"/>
          <p:cNvSpPr/>
          <p:nvPr/>
        </p:nvSpPr>
        <p:spPr>
          <a:xfrm>
            <a:off x="3092974" y="284156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642" name="Google Shape;642;p21"/>
          <p:cNvCxnSpPr>
            <a:stCxn id="635" idx="2"/>
            <a:endCxn id="641" idx="0"/>
          </p:cNvCxnSpPr>
          <p:nvPr/>
        </p:nvCxnSpPr>
        <p:spPr>
          <a:xfrm>
            <a:off x="3024148" y="2675863"/>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643" name="Google Shape;643;p21"/>
          <p:cNvSpPr/>
          <p:nvPr/>
        </p:nvSpPr>
        <p:spPr>
          <a:xfrm>
            <a:off x="2387600" y="321747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644" name="Google Shape;644;p21"/>
          <p:cNvCxnSpPr>
            <a:stCxn id="639" idx="2"/>
            <a:endCxn id="643" idx="0"/>
          </p:cNvCxnSpPr>
          <p:nvPr/>
        </p:nvCxnSpPr>
        <p:spPr>
          <a:xfrm flipH="1">
            <a:off x="2572425" y="3123213"/>
            <a:ext cx="219600" cy="94200"/>
          </a:xfrm>
          <a:prstGeom prst="straightConnector1">
            <a:avLst/>
          </a:prstGeom>
          <a:noFill/>
          <a:ln w="28575" cap="flat" cmpd="sng">
            <a:solidFill>
              <a:srgbClr val="FF0000"/>
            </a:solidFill>
            <a:prstDash val="solid"/>
            <a:round/>
            <a:headEnd type="none" w="med" len="med"/>
            <a:tailEnd type="none" w="med" len="med"/>
          </a:ln>
        </p:spPr>
      </p:cxnSp>
      <p:sp>
        <p:nvSpPr>
          <p:cNvPr id="645" name="Google Shape;645;p21"/>
          <p:cNvSpPr/>
          <p:nvPr/>
        </p:nvSpPr>
        <p:spPr>
          <a:xfrm>
            <a:off x="2125604" y="360184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646" name="Google Shape;646;p21"/>
          <p:cNvCxnSpPr>
            <a:stCxn id="643" idx="2"/>
            <a:endCxn id="645" idx="0"/>
          </p:cNvCxnSpPr>
          <p:nvPr/>
        </p:nvCxnSpPr>
        <p:spPr>
          <a:xfrm flipH="1">
            <a:off x="2310650" y="3506074"/>
            <a:ext cx="261900" cy="95700"/>
          </a:xfrm>
          <a:prstGeom prst="straightConnector1">
            <a:avLst/>
          </a:prstGeom>
          <a:noFill/>
          <a:ln w="28575" cap="flat" cmpd="sng">
            <a:solidFill>
              <a:srgbClr val="FF0000"/>
            </a:solidFill>
            <a:prstDash val="solid"/>
            <a:round/>
            <a:headEnd type="none" w="med" len="med"/>
            <a:tailEnd type="none" w="med" len="med"/>
          </a:ln>
        </p:spPr>
      </p:cxnSp>
      <p:cxnSp>
        <p:nvCxnSpPr>
          <p:cNvPr id="647" name="Google Shape;647;p21"/>
          <p:cNvCxnSpPr/>
          <p:nvPr/>
        </p:nvCxnSpPr>
        <p:spPr>
          <a:xfrm>
            <a:off x="3932650" y="272340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648" name="Google Shape;648;p21"/>
          <p:cNvSpPr txBox="1"/>
          <p:nvPr/>
        </p:nvSpPr>
        <p:spPr>
          <a:xfrm>
            <a:off x="3707463" y="237546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rotateRight(3)</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2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654" name="Google Shape;654;p22"/>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655" name="Google Shape;655;p22"/>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656" name="Google Shape;656;p22"/>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657" name="Google Shape;657;p22"/>
          <p:cNvCxnSpPr/>
          <p:nvPr/>
        </p:nvCxnSpPr>
        <p:spPr>
          <a:xfrm>
            <a:off x="1624725" y="2737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658" name="Google Shape;658;p22"/>
          <p:cNvSpPr txBox="1"/>
          <p:nvPr/>
        </p:nvSpPr>
        <p:spPr>
          <a:xfrm>
            <a:off x="1633013" y="23992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cxnSp>
        <p:nvCxnSpPr>
          <p:cNvPr id="659" name="Google Shape;659;p22"/>
          <p:cNvCxnSpPr/>
          <p:nvPr/>
        </p:nvCxnSpPr>
        <p:spPr>
          <a:xfrm>
            <a:off x="14723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660" name="Google Shape;660;p22"/>
          <p:cNvSpPr txBox="1"/>
          <p:nvPr/>
        </p:nvSpPr>
        <p:spPr>
          <a:xfrm>
            <a:off x="14806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sp>
        <p:nvSpPr>
          <p:cNvPr id="661" name="Google Shape;661;p22"/>
          <p:cNvSpPr/>
          <p:nvPr/>
        </p:nvSpPr>
        <p:spPr>
          <a:xfrm>
            <a:off x="519426" y="3958750"/>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662" name="Google Shape;662;p22"/>
          <p:cNvSpPr/>
          <p:nvPr/>
        </p:nvSpPr>
        <p:spPr>
          <a:xfrm>
            <a:off x="58150" y="4365200"/>
            <a:ext cx="5331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2 3</a:t>
            </a:r>
            <a:endParaRPr sz="1800"/>
          </a:p>
        </p:txBody>
      </p:sp>
      <p:cxnSp>
        <p:nvCxnSpPr>
          <p:cNvPr id="663" name="Google Shape;663;p22"/>
          <p:cNvCxnSpPr>
            <a:stCxn id="661" idx="2"/>
            <a:endCxn id="662" idx="0"/>
          </p:cNvCxnSpPr>
          <p:nvPr/>
        </p:nvCxnSpPr>
        <p:spPr>
          <a:xfrm flipH="1">
            <a:off x="324726" y="4247350"/>
            <a:ext cx="487800" cy="117900"/>
          </a:xfrm>
          <a:prstGeom prst="straightConnector1">
            <a:avLst/>
          </a:prstGeom>
          <a:noFill/>
          <a:ln w="19050" cap="flat" cmpd="sng">
            <a:solidFill>
              <a:srgbClr val="000000"/>
            </a:solidFill>
            <a:prstDash val="solid"/>
            <a:round/>
            <a:headEnd type="none" w="med" len="med"/>
            <a:tailEnd type="none" w="med" len="med"/>
          </a:ln>
        </p:spPr>
      </p:cxnSp>
      <p:sp>
        <p:nvSpPr>
          <p:cNvPr id="664" name="Google Shape;664;p22"/>
          <p:cNvSpPr/>
          <p:nvPr/>
        </p:nvSpPr>
        <p:spPr>
          <a:xfrm>
            <a:off x="1026229" y="436520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665" name="Google Shape;665;p22"/>
          <p:cNvCxnSpPr>
            <a:stCxn id="661" idx="2"/>
            <a:endCxn id="664" idx="0"/>
          </p:cNvCxnSpPr>
          <p:nvPr/>
        </p:nvCxnSpPr>
        <p:spPr>
          <a:xfrm>
            <a:off x="812526" y="4247350"/>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666" name="Google Shape;666;p22"/>
          <p:cNvSpPr/>
          <p:nvPr/>
        </p:nvSpPr>
        <p:spPr>
          <a:xfrm>
            <a:off x="645263"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667" name="Google Shape;667;p22"/>
          <p:cNvCxnSpPr>
            <a:stCxn id="661" idx="2"/>
            <a:endCxn id="666" idx="0"/>
          </p:cNvCxnSpPr>
          <p:nvPr/>
        </p:nvCxnSpPr>
        <p:spPr>
          <a:xfrm>
            <a:off x="812526" y="4247350"/>
            <a:ext cx="0" cy="117900"/>
          </a:xfrm>
          <a:prstGeom prst="straightConnector1">
            <a:avLst/>
          </a:prstGeom>
          <a:noFill/>
          <a:ln w="19050" cap="flat" cmpd="sng">
            <a:solidFill>
              <a:srgbClr val="000000"/>
            </a:solidFill>
            <a:prstDash val="solid"/>
            <a:round/>
            <a:headEnd type="none" w="med" len="med"/>
            <a:tailEnd type="none" w="med" len="med"/>
          </a:ln>
        </p:spPr>
      </p:cxnSp>
      <p:sp>
        <p:nvSpPr>
          <p:cNvPr id="668" name="Google Shape;668;p22"/>
          <p:cNvSpPr/>
          <p:nvPr/>
        </p:nvSpPr>
        <p:spPr>
          <a:xfrm>
            <a:off x="857322" y="21154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669" name="Google Shape;669;p22"/>
          <p:cNvSpPr/>
          <p:nvPr/>
        </p:nvSpPr>
        <p:spPr>
          <a:xfrm>
            <a:off x="593798" y="25218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670" name="Google Shape;670;p22"/>
          <p:cNvCxnSpPr>
            <a:stCxn id="668" idx="2"/>
            <a:endCxn id="669" idx="0"/>
          </p:cNvCxnSpPr>
          <p:nvPr/>
        </p:nvCxnSpPr>
        <p:spPr>
          <a:xfrm flipH="1">
            <a:off x="778872" y="2404023"/>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671" name="Google Shape;671;p22"/>
          <p:cNvSpPr/>
          <p:nvPr/>
        </p:nvSpPr>
        <p:spPr>
          <a:xfrm>
            <a:off x="1112953" y="25218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672" name="Google Shape;672;p22"/>
          <p:cNvCxnSpPr>
            <a:stCxn id="668" idx="2"/>
            <a:endCxn id="671" idx="0"/>
          </p:cNvCxnSpPr>
          <p:nvPr/>
        </p:nvCxnSpPr>
        <p:spPr>
          <a:xfrm>
            <a:off x="1042272" y="24040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673" name="Google Shape;673;p22"/>
          <p:cNvSpPr/>
          <p:nvPr/>
        </p:nvSpPr>
        <p:spPr>
          <a:xfrm>
            <a:off x="361675" y="29692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674" name="Google Shape;674;p22"/>
          <p:cNvCxnSpPr>
            <a:stCxn id="669" idx="2"/>
            <a:endCxn id="673" idx="0"/>
          </p:cNvCxnSpPr>
          <p:nvPr/>
        </p:nvCxnSpPr>
        <p:spPr>
          <a:xfrm flipH="1">
            <a:off x="546548" y="2810466"/>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675" name="Google Shape;675;p22"/>
          <p:cNvSpPr/>
          <p:nvPr/>
        </p:nvSpPr>
        <p:spPr>
          <a:xfrm>
            <a:off x="847574" y="2976167"/>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676" name="Google Shape;676;p22"/>
          <p:cNvCxnSpPr>
            <a:stCxn id="669" idx="2"/>
            <a:endCxn id="675" idx="0"/>
          </p:cNvCxnSpPr>
          <p:nvPr/>
        </p:nvCxnSpPr>
        <p:spPr>
          <a:xfrm>
            <a:off x="778748" y="2810466"/>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677" name="Google Shape;677;p22"/>
          <p:cNvSpPr/>
          <p:nvPr/>
        </p:nvSpPr>
        <p:spPr>
          <a:xfrm>
            <a:off x="142200" y="3389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678" name="Google Shape;678;p22"/>
          <p:cNvCxnSpPr>
            <a:stCxn id="673" idx="2"/>
            <a:endCxn id="677" idx="0"/>
          </p:cNvCxnSpPr>
          <p:nvPr/>
        </p:nvCxnSpPr>
        <p:spPr>
          <a:xfrm flipH="1">
            <a:off x="327025" y="3257816"/>
            <a:ext cx="219600" cy="131400"/>
          </a:xfrm>
          <a:prstGeom prst="straightConnector1">
            <a:avLst/>
          </a:prstGeom>
          <a:noFill/>
          <a:ln w="28575" cap="flat" cmpd="sng">
            <a:solidFill>
              <a:srgbClr val="FF0000"/>
            </a:solidFill>
            <a:prstDash val="solid"/>
            <a:round/>
            <a:headEnd type="none" w="med" len="med"/>
            <a:tailEnd type="none" w="med" len="med"/>
          </a:ln>
        </p:spPr>
      </p:cxnSp>
      <p:sp>
        <p:nvSpPr>
          <p:cNvPr id="679" name="Google Shape;679;p22"/>
          <p:cNvSpPr/>
          <p:nvPr/>
        </p:nvSpPr>
        <p:spPr>
          <a:xfrm>
            <a:off x="2794064" y="395877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680" name="Google Shape;680;p22"/>
          <p:cNvSpPr/>
          <p:nvPr/>
        </p:nvSpPr>
        <p:spPr>
          <a:xfrm>
            <a:off x="2137538" y="4365225"/>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1 2 3</a:t>
            </a:r>
            <a:endParaRPr sz="1800"/>
          </a:p>
        </p:txBody>
      </p:sp>
      <p:cxnSp>
        <p:nvCxnSpPr>
          <p:cNvPr id="681" name="Google Shape;681;p22"/>
          <p:cNvCxnSpPr>
            <a:stCxn id="679" idx="2"/>
            <a:endCxn id="680" idx="0"/>
          </p:cNvCxnSpPr>
          <p:nvPr/>
        </p:nvCxnSpPr>
        <p:spPr>
          <a:xfrm flipH="1">
            <a:off x="2501864" y="4247375"/>
            <a:ext cx="585300" cy="117900"/>
          </a:xfrm>
          <a:prstGeom prst="straightConnector1">
            <a:avLst/>
          </a:prstGeom>
          <a:noFill/>
          <a:ln w="19050" cap="flat" cmpd="sng">
            <a:solidFill>
              <a:srgbClr val="000000"/>
            </a:solidFill>
            <a:prstDash val="solid"/>
            <a:round/>
            <a:headEnd type="none" w="med" len="med"/>
            <a:tailEnd type="none" w="med" len="med"/>
          </a:ln>
        </p:spPr>
      </p:cxnSp>
      <p:sp>
        <p:nvSpPr>
          <p:cNvPr id="682" name="Google Shape;682;p22"/>
          <p:cNvSpPr/>
          <p:nvPr/>
        </p:nvSpPr>
        <p:spPr>
          <a:xfrm>
            <a:off x="3453267" y="436522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683" name="Google Shape;683;p22"/>
          <p:cNvCxnSpPr>
            <a:stCxn id="679" idx="2"/>
            <a:endCxn id="682" idx="0"/>
          </p:cNvCxnSpPr>
          <p:nvPr/>
        </p:nvCxnSpPr>
        <p:spPr>
          <a:xfrm>
            <a:off x="3087164" y="4247375"/>
            <a:ext cx="551100" cy="117900"/>
          </a:xfrm>
          <a:prstGeom prst="straightConnector1">
            <a:avLst/>
          </a:prstGeom>
          <a:noFill/>
          <a:ln w="19050" cap="flat" cmpd="sng">
            <a:solidFill>
              <a:srgbClr val="000000"/>
            </a:solidFill>
            <a:prstDash val="solid"/>
            <a:round/>
            <a:headEnd type="none" w="med" len="med"/>
            <a:tailEnd type="none" w="med" len="med"/>
          </a:ln>
        </p:spPr>
      </p:cxnSp>
      <p:sp>
        <p:nvSpPr>
          <p:cNvPr id="684" name="Google Shape;684;p22"/>
          <p:cNvSpPr/>
          <p:nvPr/>
        </p:nvSpPr>
        <p:spPr>
          <a:xfrm>
            <a:off x="2919900" y="436520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685" name="Google Shape;685;p22"/>
          <p:cNvCxnSpPr>
            <a:stCxn id="679" idx="2"/>
            <a:endCxn id="684" idx="0"/>
          </p:cNvCxnSpPr>
          <p:nvPr/>
        </p:nvCxnSpPr>
        <p:spPr>
          <a:xfrm>
            <a:off x="3087164" y="4247375"/>
            <a:ext cx="0" cy="117900"/>
          </a:xfrm>
          <a:prstGeom prst="straightConnector1">
            <a:avLst/>
          </a:prstGeom>
          <a:noFill/>
          <a:ln w="19050" cap="flat" cmpd="sng">
            <a:solidFill>
              <a:srgbClr val="000000"/>
            </a:solidFill>
            <a:prstDash val="solid"/>
            <a:round/>
            <a:headEnd type="none" w="med" len="med"/>
            <a:tailEnd type="none" w="med" len="med"/>
          </a:ln>
        </p:spPr>
      </p:cxnSp>
      <p:cxnSp>
        <p:nvCxnSpPr>
          <p:cNvPr id="686" name="Google Shape;686;p22"/>
          <p:cNvCxnSpPr/>
          <p:nvPr/>
        </p:nvCxnSpPr>
        <p:spPr>
          <a:xfrm>
            <a:off x="3856451" y="41945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687" name="Google Shape;687;p22"/>
          <p:cNvSpPr txBox="1"/>
          <p:nvPr/>
        </p:nvSpPr>
        <p:spPr>
          <a:xfrm>
            <a:off x="3712339" y="38563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split(1/2/3)</a:t>
            </a:r>
            <a:endParaRPr/>
          </a:p>
        </p:txBody>
      </p:sp>
      <p:sp>
        <p:nvSpPr>
          <p:cNvPr id="688" name="Google Shape;688;p22"/>
          <p:cNvSpPr/>
          <p:nvPr/>
        </p:nvSpPr>
        <p:spPr>
          <a:xfrm>
            <a:off x="5115600" y="3958800"/>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2 4 6</a:t>
            </a:r>
            <a:endParaRPr sz="1800"/>
          </a:p>
        </p:txBody>
      </p:sp>
      <p:cxnSp>
        <p:nvCxnSpPr>
          <p:cNvPr id="689" name="Google Shape;689;p22"/>
          <p:cNvCxnSpPr>
            <a:stCxn id="688" idx="2"/>
            <a:endCxn id="690" idx="0"/>
          </p:cNvCxnSpPr>
          <p:nvPr/>
        </p:nvCxnSpPr>
        <p:spPr>
          <a:xfrm flipH="1">
            <a:off x="4798500" y="4247400"/>
            <a:ext cx="681300" cy="117900"/>
          </a:xfrm>
          <a:prstGeom prst="straightConnector1">
            <a:avLst/>
          </a:prstGeom>
          <a:noFill/>
          <a:ln w="19050" cap="flat" cmpd="sng">
            <a:solidFill>
              <a:srgbClr val="000000"/>
            </a:solidFill>
            <a:prstDash val="solid"/>
            <a:round/>
            <a:headEnd type="none" w="med" len="med"/>
            <a:tailEnd type="none" w="med" len="med"/>
          </a:ln>
        </p:spPr>
      </p:cxnSp>
      <p:sp>
        <p:nvSpPr>
          <p:cNvPr id="691" name="Google Shape;691;p22"/>
          <p:cNvSpPr/>
          <p:nvPr/>
        </p:nvSpPr>
        <p:spPr>
          <a:xfrm>
            <a:off x="5917117" y="43652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692" name="Google Shape;692;p22"/>
          <p:cNvCxnSpPr>
            <a:stCxn id="688" idx="2"/>
            <a:endCxn id="691" idx="0"/>
          </p:cNvCxnSpPr>
          <p:nvPr/>
        </p:nvCxnSpPr>
        <p:spPr>
          <a:xfrm>
            <a:off x="5479800" y="4247400"/>
            <a:ext cx="622200" cy="117900"/>
          </a:xfrm>
          <a:prstGeom prst="straightConnector1">
            <a:avLst/>
          </a:prstGeom>
          <a:noFill/>
          <a:ln w="19050" cap="flat" cmpd="sng">
            <a:solidFill>
              <a:srgbClr val="000000"/>
            </a:solidFill>
            <a:prstDash val="solid"/>
            <a:round/>
            <a:headEnd type="none" w="med" len="med"/>
            <a:tailEnd type="none" w="med" len="med"/>
          </a:ln>
        </p:spPr>
      </p:cxnSp>
      <p:sp>
        <p:nvSpPr>
          <p:cNvPr id="693" name="Google Shape;693;p22"/>
          <p:cNvSpPr/>
          <p:nvPr/>
        </p:nvSpPr>
        <p:spPr>
          <a:xfrm>
            <a:off x="5536150" y="436522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694" name="Google Shape;694;p22"/>
          <p:cNvCxnSpPr>
            <a:stCxn id="688" idx="2"/>
            <a:endCxn id="693" idx="0"/>
          </p:cNvCxnSpPr>
          <p:nvPr/>
        </p:nvCxnSpPr>
        <p:spPr>
          <a:xfrm>
            <a:off x="5479800" y="4247400"/>
            <a:ext cx="223500" cy="117900"/>
          </a:xfrm>
          <a:prstGeom prst="straightConnector1">
            <a:avLst/>
          </a:prstGeom>
          <a:noFill/>
          <a:ln w="19050" cap="flat" cmpd="sng">
            <a:solidFill>
              <a:srgbClr val="000000"/>
            </a:solidFill>
            <a:prstDash val="solid"/>
            <a:round/>
            <a:headEnd type="none" w="med" len="med"/>
            <a:tailEnd type="none" w="med" len="med"/>
          </a:ln>
        </p:spPr>
      </p:cxnSp>
      <p:sp>
        <p:nvSpPr>
          <p:cNvPr id="690" name="Google Shape;690;p22"/>
          <p:cNvSpPr/>
          <p:nvPr/>
        </p:nvSpPr>
        <p:spPr>
          <a:xfrm>
            <a:off x="4631100"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695" name="Google Shape;695;p22"/>
          <p:cNvSpPr/>
          <p:nvPr/>
        </p:nvSpPr>
        <p:spPr>
          <a:xfrm>
            <a:off x="5082227"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696" name="Google Shape;696;p22"/>
          <p:cNvCxnSpPr>
            <a:stCxn id="688" idx="2"/>
            <a:endCxn id="695" idx="0"/>
          </p:cNvCxnSpPr>
          <p:nvPr/>
        </p:nvCxnSpPr>
        <p:spPr>
          <a:xfrm flipH="1">
            <a:off x="5249400" y="4247400"/>
            <a:ext cx="230400" cy="117900"/>
          </a:xfrm>
          <a:prstGeom prst="straightConnector1">
            <a:avLst/>
          </a:prstGeom>
          <a:noFill/>
          <a:ln w="19050" cap="flat" cmpd="sng">
            <a:solidFill>
              <a:srgbClr val="000000"/>
            </a:solidFill>
            <a:prstDash val="solid"/>
            <a:round/>
            <a:headEnd type="none" w="med" len="med"/>
            <a:tailEnd type="none" w="med" len="med"/>
          </a:ln>
        </p:spPr>
      </p:cxnSp>
      <p:cxnSp>
        <p:nvCxnSpPr>
          <p:cNvPr id="697" name="Google Shape;697;p22"/>
          <p:cNvCxnSpPr/>
          <p:nvPr/>
        </p:nvCxnSpPr>
        <p:spPr>
          <a:xfrm>
            <a:off x="6431126" y="41663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698" name="Google Shape;698;p22"/>
          <p:cNvSpPr txBox="1"/>
          <p:nvPr/>
        </p:nvSpPr>
        <p:spPr>
          <a:xfrm>
            <a:off x="6287014" y="38281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split(2/4/6)</a:t>
            </a:r>
            <a:endParaRPr/>
          </a:p>
        </p:txBody>
      </p:sp>
      <p:sp>
        <p:nvSpPr>
          <p:cNvPr id="699" name="Google Shape;699;p22"/>
          <p:cNvSpPr/>
          <p:nvPr/>
        </p:nvSpPr>
        <p:spPr>
          <a:xfrm>
            <a:off x="73958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700" name="Google Shape;700;p22"/>
          <p:cNvSpPr/>
          <p:nvPr/>
        </p:nvSpPr>
        <p:spPr>
          <a:xfrm>
            <a:off x="7132350" y="47715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701" name="Google Shape;701;p22"/>
          <p:cNvCxnSpPr>
            <a:stCxn id="699" idx="2"/>
            <a:endCxn id="700" idx="0"/>
          </p:cNvCxnSpPr>
          <p:nvPr/>
        </p:nvCxnSpPr>
        <p:spPr>
          <a:xfrm flipH="1">
            <a:off x="73174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702" name="Google Shape;702;p22"/>
          <p:cNvSpPr/>
          <p:nvPr/>
        </p:nvSpPr>
        <p:spPr>
          <a:xfrm>
            <a:off x="7651504"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703" name="Google Shape;703;p22"/>
          <p:cNvCxnSpPr>
            <a:stCxn id="699" idx="2"/>
            <a:endCxn id="702" idx="0"/>
          </p:cNvCxnSpPr>
          <p:nvPr/>
        </p:nvCxnSpPr>
        <p:spPr>
          <a:xfrm>
            <a:off x="75808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704" name="Google Shape;704;p22"/>
          <p:cNvSpPr/>
          <p:nvPr/>
        </p:nvSpPr>
        <p:spPr>
          <a:xfrm>
            <a:off x="84341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705" name="Google Shape;705;p22"/>
          <p:cNvSpPr/>
          <p:nvPr/>
        </p:nvSpPr>
        <p:spPr>
          <a:xfrm>
            <a:off x="8170650"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706" name="Google Shape;706;p22"/>
          <p:cNvCxnSpPr>
            <a:stCxn id="704" idx="2"/>
            <a:endCxn id="705" idx="0"/>
          </p:cNvCxnSpPr>
          <p:nvPr/>
        </p:nvCxnSpPr>
        <p:spPr>
          <a:xfrm flipH="1">
            <a:off x="83557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707" name="Google Shape;707;p22"/>
          <p:cNvSpPr/>
          <p:nvPr/>
        </p:nvSpPr>
        <p:spPr>
          <a:xfrm>
            <a:off x="8689804" y="47716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08" name="Google Shape;708;p22"/>
          <p:cNvCxnSpPr>
            <a:stCxn id="704" idx="2"/>
            <a:endCxn id="707" idx="0"/>
          </p:cNvCxnSpPr>
          <p:nvPr/>
        </p:nvCxnSpPr>
        <p:spPr>
          <a:xfrm>
            <a:off x="86191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709" name="Google Shape;709;p22"/>
          <p:cNvSpPr/>
          <p:nvPr/>
        </p:nvSpPr>
        <p:spPr>
          <a:xfrm>
            <a:off x="7889549" y="39587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710" name="Google Shape;710;p22"/>
          <p:cNvCxnSpPr>
            <a:stCxn id="699" idx="0"/>
            <a:endCxn id="709" idx="2"/>
          </p:cNvCxnSpPr>
          <p:nvPr/>
        </p:nvCxnSpPr>
        <p:spPr>
          <a:xfrm rot="10800000" flipH="1">
            <a:off x="7580824" y="4247259"/>
            <a:ext cx="493800" cy="117900"/>
          </a:xfrm>
          <a:prstGeom prst="straightConnector1">
            <a:avLst/>
          </a:prstGeom>
          <a:noFill/>
          <a:ln w="19050" cap="flat" cmpd="sng">
            <a:solidFill>
              <a:srgbClr val="000000"/>
            </a:solidFill>
            <a:prstDash val="solid"/>
            <a:round/>
            <a:headEnd type="none" w="med" len="med"/>
            <a:tailEnd type="none" w="med" len="med"/>
          </a:ln>
        </p:spPr>
      </p:cxnSp>
      <p:cxnSp>
        <p:nvCxnSpPr>
          <p:cNvPr id="711" name="Google Shape;711;p22"/>
          <p:cNvCxnSpPr>
            <a:stCxn id="704" idx="0"/>
            <a:endCxn id="709" idx="2"/>
          </p:cNvCxnSpPr>
          <p:nvPr/>
        </p:nvCxnSpPr>
        <p:spPr>
          <a:xfrm rot="10800000">
            <a:off x="8074624" y="4247259"/>
            <a:ext cx="544500" cy="117900"/>
          </a:xfrm>
          <a:prstGeom prst="straightConnector1">
            <a:avLst/>
          </a:prstGeom>
          <a:noFill/>
          <a:ln w="19050" cap="flat" cmpd="sng">
            <a:solidFill>
              <a:srgbClr val="000000"/>
            </a:solidFill>
            <a:prstDash val="solid"/>
            <a:round/>
            <a:headEnd type="none" w="med" len="med"/>
            <a:tailEnd type="none" w="med" len="med"/>
          </a:ln>
        </p:spPr>
      </p:cxnSp>
      <p:sp>
        <p:nvSpPr>
          <p:cNvPr id="712" name="Google Shape;712;p22"/>
          <p:cNvSpPr/>
          <p:nvPr/>
        </p:nvSpPr>
        <p:spPr>
          <a:xfrm>
            <a:off x="3102722" y="198081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713" name="Google Shape;713;p22"/>
          <p:cNvSpPr/>
          <p:nvPr/>
        </p:nvSpPr>
        <p:spPr>
          <a:xfrm>
            <a:off x="2839198" y="238726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714" name="Google Shape;714;p22"/>
          <p:cNvCxnSpPr>
            <a:stCxn id="712" idx="2"/>
            <a:endCxn id="713" idx="0"/>
          </p:cNvCxnSpPr>
          <p:nvPr/>
        </p:nvCxnSpPr>
        <p:spPr>
          <a:xfrm flipH="1">
            <a:off x="3024272" y="2269419"/>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715" name="Google Shape;715;p22"/>
          <p:cNvSpPr/>
          <p:nvPr/>
        </p:nvSpPr>
        <p:spPr>
          <a:xfrm>
            <a:off x="3358353" y="2387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16" name="Google Shape;716;p22"/>
          <p:cNvCxnSpPr>
            <a:stCxn id="712" idx="2"/>
            <a:endCxn id="715" idx="0"/>
          </p:cNvCxnSpPr>
          <p:nvPr/>
        </p:nvCxnSpPr>
        <p:spPr>
          <a:xfrm>
            <a:off x="3287672" y="226941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717" name="Google Shape;717;p22"/>
          <p:cNvSpPr/>
          <p:nvPr/>
        </p:nvSpPr>
        <p:spPr>
          <a:xfrm>
            <a:off x="2607075" y="283461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718" name="Google Shape;718;p22"/>
          <p:cNvCxnSpPr>
            <a:stCxn id="713" idx="2"/>
            <a:endCxn id="717" idx="0"/>
          </p:cNvCxnSpPr>
          <p:nvPr/>
        </p:nvCxnSpPr>
        <p:spPr>
          <a:xfrm flipH="1">
            <a:off x="2791948" y="2675863"/>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719" name="Google Shape;719;p22"/>
          <p:cNvSpPr/>
          <p:nvPr/>
        </p:nvSpPr>
        <p:spPr>
          <a:xfrm>
            <a:off x="3092974" y="284156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720" name="Google Shape;720;p22"/>
          <p:cNvCxnSpPr>
            <a:stCxn id="713" idx="2"/>
            <a:endCxn id="719" idx="0"/>
          </p:cNvCxnSpPr>
          <p:nvPr/>
        </p:nvCxnSpPr>
        <p:spPr>
          <a:xfrm>
            <a:off x="3024148" y="2675863"/>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721" name="Google Shape;721;p22"/>
          <p:cNvSpPr/>
          <p:nvPr/>
        </p:nvSpPr>
        <p:spPr>
          <a:xfrm>
            <a:off x="2387600" y="321747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722" name="Google Shape;722;p22"/>
          <p:cNvCxnSpPr>
            <a:stCxn id="717" idx="2"/>
            <a:endCxn id="721" idx="0"/>
          </p:cNvCxnSpPr>
          <p:nvPr/>
        </p:nvCxnSpPr>
        <p:spPr>
          <a:xfrm flipH="1">
            <a:off x="2572425" y="3123213"/>
            <a:ext cx="219600" cy="94200"/>
          </a:xfrm>
          <a:prstGeom prst="straightConnector1">
            <a:avLst/>
          </a:prstGeom>
          <a:noFill/>
          <a:ln w="28575" cap="flat" cmpd="sng">
            <a:solidFill>
              <a:srgbClr val="FF0000"/>
            </a:solidFill>
            <a:prstDash val="solid"/>
            <a:round/>
            <a:headEnd type="none" w="med" len="med"/>
            <a:tailEnd type="none" w="med" len="med"/>
          </a:ln>
        </p:spPr>
      </p:cxnSp>
      <p:sp>
        <p:nvSpPr>
          <p:cNvPr id="723" name="Google Shape;723;p22"/>
          <p:cNvSpPr/>
          <p:nvPr/>
        </p:nvSpPr>
        <p:spPr>
          <a:xfrm>
            <a:off x="2125604" y="360184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724" name="Google Shape;724;p22"/>
          <p:cNvCxnSpPr>
            <a:stCxn id="721" idx="2"/>
            <a:endCxn id="723" idx="0"/>
          </p:cNvCxnSpPr>
          <p:nvPr/>
        </p:nvCxnSpPr>
        <p:spPr>
          <a:xfrm flipH="1">
            <a:off x="2310650" y="3506074"/>
            <a:ext cx="261900" cy="95700"/>
          </a:xfrm>
          <a:prstGeom prst="straightConnector1">
            <a:avLst/>
          </a:prstGeom>
          <a:noFill/>
          <a:ln w="28575" cap="flat" cmpd="sng">
            <a:solidFill>
              <a:srgbClr val="FF0000"/>
            </a:solidFill>
            <a:prstDash val="solid"/>
            <a:round/>
            <a:headEnd type="none" w="med" len="med"/>
            <a:tailEnd type="none" w="med" len="med"/>
          </a:ln>
        </p:spPr>
      </p:cxnSp>
      <p:cxnSp>
        <p:nvCxnSpPr>
          <p:cNvPr id="725" name="Google Shape;725;p22"/>
          <p:cNvCxnSpPr/>
          <p:nvPr/>
        </p:nvCxnSpPr>
        <p:spPr>
          <a:xfrm>
            <a:off x="3932650" y="272340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726" name="Google Shape;726;p22"/>
          <p:cNvSpPr txBox="1"/>
          <p:nvPr/>
        </p:nvSpPr>
        <p:spPr>
          <a:xfrm>
            <a:off x="3707463" y="237546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rotateRight(3)</a:t>
            </a:r>
            <a:endParaRPr/>
          </a:p>
        </p:txBody>
      </p:sp>
      <p:sp>
        <p:nvSpPr>
          <p:cNvPr id="727" name="Google Shape;727;p22"/>
          <p:cNvSpPr/>
          <p:nvPr/>
        </p:nvSpPr>
        <p:spPr>
          <a:xfrm>
            <a:off x="5421997" y="195824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728" name="Google Shape;728;p22"/>
          <p:cNvSpPr/>
          <p:nvPr/>
        </p:nvSpPr>
        <p:spPr>
          <a:xfrm>
            <a:off x="5158473" y="236468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729" name="Google Shape;729;p22"/>
          <p:cNvCxnSpPr>
            <a:stCxn id="727" idx="2"/>
            <a:endCxn id="728" idx="0"/>
          </p:cNvCxnSpPr>
          <p:nvPr/>
        </p:nvCxnSpPr>
        <p:spPr>
          <a:xfrm flipH="1">
            <a:off x="5343547" y="2246846"/>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730" name="Google Shape;730;p22"/>
          <p:cNvSpPr/>
          <p:nvPr/>
        </p:nvSpPr>
        <p:spPr>
          <a:xfrm>
            <a:off x="5677628" y="236470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31" name="Google Shape;731;p22"/>
          <p:cNvCxnSpPr>
            <a:stCxn id="727" idx="2"/>
            <a:endCxn id="730" idx="0"/>
          </p:cNvCxnSpPr>
          <p:nvPr/>
        </p:nvCxnSpPr>
        <p:spPr>
          <a:xfrm>
            <a:off x="5606947" y="224684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732" name="Google Shape;732;p22"/>
          <p:cNvSpPr/>
          <p:nvPr/>
        </p:nvSpPr>
        <p:spPr>
          <a:xfrm>
            <a:off x="4926350" y="281203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733" name="Google Shape;733;p22"/>
          <p:cNvCxnSpPr>
            <a:stCxn id="728" idx="2"/>
            <a:endCxn id="732" idx="0"/>
          </p:cNvCxnSpPr>
          <p:nvPr/>
        </p:nvCxnSpPr>
        <p:spPr>
          <a:xfrm flipH="1">
            <a:off x="5111223" y="2653289"/>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734" name="Google Shape;734;p22"/>
          <p:cNvSpPr/>
          <p:nvPr/>
        </p:nvSpPr>
        <p:spPr>
          <a:xfrm>
            <a:off x="5412249" y="28189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735" name="Google Shape;735;p22"/>
          <p:cNvCxnSpPr>
            <a:stCxn id="728" idx="2"/>
            <a:endCxn id="734" idx="0"/>
          </p:cNvCxnSpPr>
          <p:nvPr/>
        </p:nvCxnSpPr>
        <p:spPr>
          <a:xfrm>
            <a:off x="5343423" y="2653289"/>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736" name="Google Shape;736;p22"/>
          <p:cNvSpPr/>
          <p:nvPr/>
        </p:nvSpPr>
        <p:spPr>
          <a:xfrm>
            <a:off x="4706875" y="319490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737" name="Google Shape;737;p22"/>
          <p:cNvCxnSpPr>
            <a:stCxn id="732" idx="2"/>
            <a:endCxn id="736" idx="0"/>
          </p:cNvCxnSpPr>
          <p:nvPr/>
        </p:nvCxnSpPr>
        <p:spPr>
          <a:xfrm flipH="1">
            <a:off x="4891700" y="3100639"/>
            <a:ext cx="219600" cy="94200"/>
          </a:xfrm>
          <a:prstGeom prst="straightConnector1">
            <a:avLst/>
          </a:prstGeom>
          <a:noFill/>
          <a:ln w="28575" cap="flat" cmpd="sng">
            <a:solidFill>
              <a:srgbClr val="FF0000"/>
            </a:solidFill>
            <a:prstDash val="solid"/>
            <a:round/>
            <a:headEnd type="none" w="med" len="med"/>
            <a:tailEnd type="none" w="med" len="med"/>
          </a:ln>
        </p:spPr>
      </p:cxnSp>
      <p:sp>
        <p:nvSpPr>
          <p:cNvPr id="738" name="Google Shape;738;p22"/>
          <p:cNvSpPr/>
          <p:nvPr/>
        </p:nvSpPr>
        <p:spPr>
          <a:xfrm>
            <a:off x="5148754" y="319490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739" name="Google Shape;739;p22"/>
          <p:cNvCxnSpPr>
            <a:stCxn id="732" idx="2"/>
            <a:endCxn id="738" idx="0"/>
          </p:cNvCxnSpPr>
          <p:nvPr/>
        </p:nvCxnSpPr>
        <p:spPr>
          <a:xfrm>
            <a:off x="5111300" y="3100639"/>
            <a:ext cx="222300" cy="942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2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745" name="Google Shape;745;p23"/>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746" name="Google Shape;746;p23"/>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747" name="Google Shape;747;p23"/>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748" name="Google Shape;748;p23"/>
          <p:cNvCxnSpPr/>
          <p:nvPr/>
        </p:nvCxnSpPr>
        <p:spPr>
          <a:xfrm>
            <a:off x="1624725" y="27374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749" name="Google Shape;749;p23"/>
          <p:cNvSpPr txBox="1"/>
          <p:nvPr/>
        </p:nvSpPr>
        <p:spPr>
          <a:xfrm>
            <a:off x="1633013" y="23992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cxnSp>
        <p:nvCxnSpPr>
          <p:cNvPr id="750" name="Google Shape;750;p23"/>
          <p:cNvCxnSpPr/>
          <p:nvPr/>
        </p:nvCxnSpPr>
        <p:spPr>
          <a:xfrm>
            <a:off x="14723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751" name="Google Shape;751;p23"/>
          <p:cNvSpPr txBox="1"/>
          <p:nvPr/>
        </p:nvSpPr>
        <p:spPr>
          <a:xfrm>
            <a:off x="14806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sp>
        <p:nvSpPr>
          <p:cNvPr id="752" name="Google Shape;752;p23"/>
          <p:cNvSpPr/>
          <p:nvPr/>
        </p:nvSpPr>
        <p:spPr>
          <a:xfrm>
            <a:off x="519426" y="3958750"/>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753" name="Google Shape;753;p23"/>
          <p:cNvSpPr/>
          <p:nvPr/>
        </p:nvSpPr>
        <p:spPr>
          <a:xfrm>
            <a:off x="58150" y="4365200"/>
            <a:ext cx="5331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2 3</a:t>
            </a:r>
            <a:endParaRPr sz="1800"/>
          </a:p>
        </p:txBody>
      </p:sp>
      <p:cxnSp>
        <p:nvCxnSpPr>
          <p:cNvPr id="754" name="Google Shape;754;p23"/>
          <p:cNvCxnSpPr>
            <a:stCxn id="752" idx="2"/>
            <a:endCxn id="753" idx="0"/>
          </p:cNvCxnSpPr>
          <p:nvPr/>
        </p:nvCxnSpPr>
        <p:spPr>
          <a:xfrm flipH="1">
            <a:off x="324726" y="4247350"/>
            <a:ext cx="487800" cy="117900"/>
          </a:xfrm>
          <a:prstGeom prst="straightConnector1">
            <a:avLst/>
          </a:prstGeom>
          <a:noFill/>
          <a:ln w="19050" cap="flat" cmpd="sng">
            <a:solidFill>
              <a:srgbClr val="000000"/>
            </a:solidFill>
            <a:prstDash val="solid"/>
            <a:round/>
            <a:headEnd type="none" w="med" len="med"/>
            <a:tailEnd type="none" w="med" len="med"/>
          </a:ln>
        </p:spPr>
      </p:cxnSp>
      <p:sp>
        <p:nvSpPr>
          <p:cNvPr id="755" name="Google Shape;755;p23"/>
          <p:cNvSpPr/>
          <p:nvPr/>
        </p:nvSpPr>
        <p:spPr>
          <a:xfrm>
            <a:off x="1026229" y="436520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56" name="Google Shape;756;p23"/>
          <p:cNvCxnSpPr>
            <a:stCxn id="752" idx="2"/>
            <a:endCxn id="755" idx="0"/>
          </p:cNvCxnSpPr>
          <p:nvPr/>
        </p:nvCxnSpPr>
        <p:spPr>
          <a:xfrm>
            <a:off x="812526" y="4247350"/>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757" name="Google Shape;757;p23"/>
          <p:cNvSpPr/>
          <p:nvPr/>
        </p:nvSpPr>
        <p:spPr>
          <a:xfrm>
            <a:off x="645263"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758" name="Google Shape;758;p23"/>
          <p:cNvCxnSpPr>
            <a:stCxn id="752" idx="2"/>
            <a:endCxn id="757" idx="0"/>
          </p:cNvCxnSpPr>
          <p:nvPr/>
        </p:nvCxnSpPr>
        <p:spPr>
          <a:xfrm>
            <a:off x="812526" y="4247350"/>
            <a:ext cx="0" cy="117900"/>
          </a:xfrm>
          <a:prstGeom prst="straightConnector1">
            <a:avLst/>
          </a:prstGeom>
          <a:noFill/>
          <a:ln w="19050" cap="flat" cmpd="sng">
            <a:solidFill>
              <a:srgbClr val="000000"/>
            </a:solidFill>
            <a:prstDash val="solid"/>
            <a:round/>
            <a:headEnd type="none" w="med" len="med"/>
            <a:tailEnd type="none" w="med" len="med"/>
          </a:ln>
        </p:spPr>
      </p:cxnSp>
      <p:sp>
        <p:nvSpPr>
          <p:cNvPr id="759" name="Google Shape;759;p23"/>
          <p:cNvSpPr/>
          <p:nvPr/>
        </p:nvSpPr>
        <p:spPr>
          <a:xfrm>
            <a:off x="857322" y="21154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760" name="Google Shape;760;p23"/>
          <p:cNvSpPr/>
          <p:nvPr/>
        </p:nvSpPr>
        <p:spPr>
          <a:xfrm>
            <a:off x="593798" y="25218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761" name="Google Shape;761;p23"/>
          <p:cNvCxnSpPr>
            <a:stCxn id="759" idx="2"/>
            <a:endCxn id="760" idx="0"/>
          </p:cNvCxnSpPr>
          <p:nvPr/>
        </p:nvCxnSpPr>
        <p:spPr>
          <a:xfrm flipH="1">
            <a:off x="778872" y="2404023"/>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762" name="Google Shape;762;p23"/>
          <p:cNvSpPr/>
          <p:nvPr/>
        </p:nvSpPr>
        <p:spPr>
          <a:xfrm>
            <a:off x="1112953" y="25218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63" name="Google Shape;763;p23"/>
          <p:cNvCxnSpPr>
            <a:stCxn id="759" idx="2"/>
            <a:endCxn id="762" idx="0"/>
          </p:cNvCxnSpPr>
          <p:nvPr/>
        </p:nvCxnSpPr>
        <p:spPr>
          <a:xfrm>
            <a:off x="1042272" y="24040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764" name="Google Shape;764;p23"/>
          <p:cNvSpPr/>
          <p:nvPr/>
        </p:nvSpPr>
        <p:spPr>
          <a:xfrm>
            <a:off x="361675" y="29692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765" name="Google Shape;765;p23"/>
          <p:cNvCxnSpPr>
            <a:stCxn id="760" idx="2"/>
            <a:endCxn id="764" idx="0"/>
          </p:cNvCxnSpPr>
          <p:nvPr/>
        </p:nvCxnSpPr>
        <p:spPr>
          <a:xfrm flipH="1">
            <a:off x="546548" y="2810466"/>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766" name="Google Shape;766;p23"/>
          <p:cNvSpPr/>
          <p:nvPr/>
        </p:nvSpPr>
        <p:spPr>
          <a:xfrm>
            <a:off x="847574" y="2976167"/>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767" name="Google Shape;767;p23"/>
          <p:cNvCxnSpPr>
            <a:stCxn id="760" idx="2"/>
            <a:endCxn id="766" idx="0"/>
          </p:cNvCxnSpPr>
          <p:nvPr/>
        </p:nvCxnSpPr>
        <p:spPr>
          <a:xfrm>
            <a:off x="778748" y="2810466"/>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768" name="Google Shape;768;p23"/>
          <p:cNvSpPr/>
          <p:nvPr/>
        </p:nvSpPr>
        <p:spPr>
          <a:xfrm>
            <a:off x="142200" y="3389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769" name="Google Shape;769;p23"/>
          <p:cNvCxnSpPr>
            <a:stCxn id="764" idx="2"/>
            <a:endCxn id="768" idx="0"/>
          </p:cNvCxnSpPr>
          <p:nvPr/>
        </p:nvCxnSpPr>
        <p:spPr>
          <a:xfrm flipH="1">
            <a:off x="327025" y="3257816"/>
            <a:ext cx="219600" cy="131400"/>
          </a:xfrm>
          <a:prstGeom prst="straightConnector1">
            <a:avLst/>
          </a:prstGeom>
          <a:noFill/>
          <a:ln w="28575" cap="flat" cmpd="sng">
            <a:solidFill>
              <a:srgbClr val="FF0000"/>
            </a:solidFill>
            <a:prstDash val="solid"/>
            <a:round/>
            <a:headEnd type="none" w="med" len="med"/>
            <a:tailEnd type="none" w="med" len="med"/>
          </a:ln>
        </p:spPr>
      </p:cxnSp>
      <p:sp>
        <p:nvSpPr>
          <p:cNvPr id="770" name="Google Shape;770;p23"/>
          <p:cNvSpPr/>
          <p:nvPr/>
        </p:nvSpPr>
        <p:spPr>
          <a:xfrm>
            <a:off x="2794064" y="395877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771" name="Google Shape;771;p23"/>
          <p:cNvSpPr/>
          <p:nvPr/>
        </p:nvSpPr>
        <p:spPr>
          <a:xfrm>
            <a:off x="2137538" y="4365225"/>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1 2 3</a:t>
            </a:r>
            <a:endParaRPr sz="1800"/>
          </a:p>
        </p:txBody>
      </p:sp>
      <p:cxnSp>
        <p:nvCxnSpPr>
          <p:cNvPr id="772" name="Google Shape;772;p23"/>
          <p:cNvCxnSpPr>
            <a:stCxn id="770" idx="2"/>
            <a:endCxn id="771" idx="0"/>
          </p:cNvCxnSpPr>
          <p:nvPr/>
        </p:nvCxnSpPr>
        <p:spPr>
          <a:xfrm flipH="1">
            <a:off x="2501864" y="4247375"/>
            <a:ext cx="585300" cy="117900"/>
          </a:xfrm>
          <a:prstGeom prst="straightConnector1">
            <a:avLst/>
          </a:prstGeom>
          <a:noFill/>
          <a:ln w="19050" cap="flat" cmpd="sng">
            <a:solidFill>
              <a:srgbClr val="000000"/>
            </a:solidFill>
            <a:prstDash val="solid"/>
            <a:round/>
            <a:headEnd type="none" w="med" len="med"/>
            <a:tailEnd type="none" w="med" len="med"/>
          </a:ln>
        </p:spPr>
      </p:cxnSp>
      <p:sp>
        <p:nvSpPr>
          <p:cNvPr id="773" name="Google Shape;773;p23"/>
          <p:cNvSpPr/>
          <p:nvPr/>
        </p:nvSpPr>
        <p:spPr>
          <a:xfrm>
            <a:off x="3453267" y="436522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74" name="Google Shape;774;p23"/>
          <p:cNvCxnSpPr>
            <a:stCxn id="770" idx="2"/>
            <a:endCxn id="773" idx="0"/>
          </p:cNvCxnSpPr>
          <p:nvPr/>
        </p:nvCxnSpPr>
        <p:spPr>
          <a:xfrm>
            <a:off x="3087164" y="4247375"/>
            <a:ext cx="551100" cy="117900"/>
          </a:xfrm>
          <a:prstGeom prst="straightConnector1">
            <a:avLst/>
          </a:prstGeom>
          <a:noFill/>
          <a:ln w="19050" cap="flat" cmpd="sng">
            <a:solidFill>
              <a:srgbClr val="000000"/>
            </a:solidFill>
            <a:prstDash val="solid"/>
            <a:round/>
            <a:headEnd type="none" w="med" len="med"/>
            <a:tailEnd type="none" w="med" len="med"/>
          </a:ln>
        </p:spPr>
      </p:cxnSp>
      <p:sp>
        <p:nvSpPr>
          <p:cNvPr id="775" name="Google Shape;775;p23"/>
          <p:cNvSpPr/>
          <p:nvPr/>
        </p:nvSpPr>
        <p:spPr>
          <a:xfrm>
            <a:off x="2919900" y="436520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776" name="Google Shape;776;p23"/>
          <p:cNvCxnSpPr>
            <a:stCxn id="770" idx="2"/>
            <a:endCxn id="775" idx="0"/>
          </p:cNvCxnSpPr>
          <p:nvPr/>
        </p:nvCxnSpPr>
        <p:spPr>
          <a:xfrm>
            <a:off x="3087164" y="4247375"/>
            <a:ext cx="0" cy="117900"/>
          </a:xfrm>
          <a:prstGeom prst="straightConnector1">
            <a:avLst/>
          </a:prstGeom>
          <a:noFill/>
          <a:ln w="19050" cap="flat" cmpd="sng">
            <a:solidFill>
              <a:srgbClr val="000000"/>
            </a:solidFill>
            <a:prstDash val="solid"/>
            <a:round/>
            <a:headEnd type="none" w="med" len="med"/>
            <a:tailEnd type="none" w="med" len="med"/>
          </a:ln>
        </p:spPr>
      </p:cxnSp>
      <p:cxnSp>
        <p:nvCxnSpPr>
          <p:cNvPr id="777" name="Google Shape;777;p23"/>
          <p:cNvCxnSpPr/>
          <p:nvPr/>
        </p:nvCxnSpPr>
        <p:spPr>
          <a:xfrm>
            <a:off x="3856451" y="41945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778" name="Google Shape;778;p23"/>
          <p:cNvSpPr txBox="1"/>
          <p:nvPr/>
        </p:nvSpPr>
        <p:spPr>
          <a:xfrm>
            <a:off x="3712339" y="38563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split(1/2/3)</a:t>
            </a:r>
            <a:endParaRPr/>
          </a:p>
        </p:txBody>
      </p:sp>
      <p:sp>
        <p:nvSpPr>
          <p:cNvPr id="779" name="Google Shape;779;p23"/>
          <p:cNvSpPr/>
          <p:nvPr/>
        </p:nvSpPr>
        <p:spPr>
          <a:xfrm>
            <a:off x="5115600" y="3958800"/>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2 4 6</a:t>
            </a:r>
            <a:endParaRPr sz="1800"/>
          </a:p>
        </p:txBody>
      </p:sp>
      <p:cxnSp>
        <p:nvCxnSpPr>
          <p:cNvPr id="780" name="Google Shape;780;p23"/>
          <p:cNvCxnSpPr>
            <a:stCxn id="779" idx="2"/>
            <a:endCxn id="781" idx="0"/>
          </p:cNvCxnSpPr>
          <p:nvPr/>
        </p:nvCxnSpPr>
        <p:spPr>
          <a:xfrm flipH="1">
            <a:off x="4798500" y="4247400"/>
            <a:ext cx="681300" cy="117900"/>
          </a:xfrm>
          <a:prstGeom prst="straightConnector1">
            <a:avLst/>
          </a:prstGeom>
          <a:noFill/>
          <a:ln w="19050" cap="flat" cmpd="sng">
            <a:solidFill>
              <a:srgbClr val="000000"/>
            </a:solidFill>
            <a:prstDash val="solid"/>
            <a:round/>
            <a:headEnd type="none" w="med" len="med"/>
            <a:tailEnd type="none" w="med" len="med"/>
          </a:ln>
        </p:spPr>
      </p:cxnSp>
      <p:sp>
        <p:nvSpPr>
          <p:cNvPr id="782" name="Google Shape;782;p23"/>
          <p:cNvSpPr/>
          <p:nvPr/>
        </p:nvSpPr>
        <p:spPr>
          <a:xfrm>
            <a:off x="5917117" y="43652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83" name="Google Shape;783;p23"/>
          <p:cNvCxnSpPr>
            <a:stCxn id="779" idx="2"/>
            <a:endCxn id="782" idx="0"/>
          </p:cNvCxnSpPr>
          <p:nvPr/>
        </p:nvCxnSpPr>
        <p:spPr>
          <a:xfrm>
            <a:off x="5479800" y="4247400"/>
            <a:ext cx="622200" cy="117900"/>
          </a:xfrm>
          <a:prstGeom prst="straightConnector1">
            <a:avLst/>
          </a:prstGeom>
          <a:noFill/>
          <a:ln w="19050" cap="flat" cmpd="sng">
            <a:solidFill>
              <a:srgbClr val="000000"/>
            </a:solidFill>
            <a:prstDash val="solid"/>
            <a:round/>
            <a:headEnd type="none" w="med" len="med"/>
            <a:tailEnd type="none" w="med" len="med"/>
          </a:ln>
        </p:spPr>
      </p:cxnSp>
      <p:sp>
        <p:nvSpPr>
          <p:cNvPr id="784" name="Google Shape;784;p23"/>
          <p:cNvSpPr/>
          <p:nvPr/>
        </p:nvSpPr>
        <p:spPr>
          <a:xfrm>
            <a:off x="5536150" y="436522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785" name="Google Shape;785;p23"/>
          <p:cNvCxnSpPr>
            <a:stCxn id="779" idx="2"/>
            <a:endCxn id="784" idx="0"/>
          </p:cNvCxnSpPr>
          <p:nvPr/>
        </p:nvCxnSpPr>
        <p:spPr>
          <a:xfrm>
            <a:off x="5479800" y="4247400"/>
            <a:ext cx="223500" cy="117900"/>
          </a:xfrm>
          <a:prstGeom prst="straightConnector1">
            <a:avLst/>
          </a:prstGeom>
          <a:noFill/>
          <a:ln w="19050" cap="flat" cmpd="sng">
            <a:solidFill>
              <a:srgbClr val="000000"/>
            </a:solidFill>
            <a:prstDash val="solid"/>
            <a:round/>
            <a:headEnd type="none" w="med" len="med"/>
            <a:tailEnd type="none" w="med" len="med"/>
          </a:ln>
        </p:spPr>
      </p:cxnSp>
      <p:sp>
        <p:nvSpPr>
          <p:cNvPr id="781" name="Google Shape;781;p23"/>
          <p:cNvSpPr/>
          <p:nvPr/>
        </p:nvSpPr>
        <p:spPr>
          <a:xfrm>
            <a:off x="4631100"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786" name="Google Shape;786;p23"/>
          <p:cNvSpPr/>
          <p:nvPr/>
        </p:nvSpPr>
        <p:spPr>
          <a:xfrm>
            <a:off x="5082227"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787" name="Google Shape;787;p23"/>
          <p:cNvCxnSpPr>
            <a:stCxn id="779" idx="2"/>
            <a:endCxn id="786" idx="0"/>
          </p:cNvCxnSpPr>
          <p:nvPr/>
        </p:nvCxnSpPr>
        <p:spPr>
          <a:xfrm flipH="1">
            <a:off x="5249400" y="4247400"/>
            <a:ext cx="230400" cy="117900"/>
          </a:xfrm>
          <a:prstGeom prst="straightConnector1">
            <a:avLst/>
          </a:prstGeom>
          <a:noFill/>
          <a:ln w="19050" cap="flat" cmpd="sng">
            <a:solidFill>
              <a:srgbClr val="000000"/>
            </a:solidFill>
            <a:prstDash val="solid"/>
            <a:round/>
            <a:headEnd type="none" w="med" len="med"/>
            <a:tailEnd type="none" w="med" len="med"/>
          </a:ln>
        </p:spPr>
      </p:cxnSp>
      <p:cxnSp>
        <p:nvCxnSpPr>
          <p:cNvPr id="788" name="Google Shape;788;p23"/>
          <p:cNvCxnSpPr/>
          <p:nvPr/>
        </p:nvCxnSpPr>
        <p:spPr>
          <a:xfrm>
            <a:off x="6431126" y="41663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789" name="Google Shape;789;p23"/>
          <p:cNvSpPr txBox="1"/>
          <p:nvPr/>
        </p:nvSpPr>
        <p:spPr>
          <a:xfrm>
            <a:off x="6287014" y="38281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split(2/4/6)</a:t>
            </a:r>
            <a:endParaRPr/>
          </a:p>
        </p:txBody>
      </p:sp>
      <p:sp>
        <p:nvSpPr>
          <p:cNvPr id="790" name="Google Shape;790;p23"/>
          <p:cNvSpPr/>
          <p:nvPr/>
        </p:nvSpPr>
        <p:spPr>
          <a:xfrm>
            <a:off x="73958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791" name="Google Shape;791;p23"/>
          <p:cNvSpPr/>
          <p:nvPr/>
        </p:nvSpPr>
        <p:spPr>
          <a:xfrm>
            <a:off x="7132350" y="47715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792" name="Google Shape;792;p23"/>
          <p:cNvCxnSpPr>
            <a:stCxn id="790" idx="2"/>
            <a:endCxn id="791" idx="0"/>
          </p:cNvCxnSpPr>
          <p:nvPr/>
        </p:nvCxnSpPr>
        <p:spPr>
          <a:xfrm flipH="1">
            <a:off x="73174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793" name="Google Shape;793;p23"/>
          <p:cNvSpPr/>
          <p:nvPr/>
        </p:nvSpPr>
        <p:spPr>
          <a:xfrm>
            <a:off x="7651504"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794" name="Google Shape;794;p23"/>
          <p:cNvCxnSpPr>
            <a:stCxn id="790" idx="2"/>
            <a:endCxn id="793" idx="0"/>
          </p:cNvCxnSpPr>
          <p:nvPr/>
        </p:nvCxnSpPr>
        <p:spPr>
          <a:xfrm>
            <a:off x="75808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795" name="Google Shape;795;p23"/>
          <p:cNvSpPr/>
          <p:nvPr/>
        </p:nvSpPr>
        <p:spPr>
          <a:xfrm>
            <a:off x="84341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796" name="Google Shape;796;p23"/>
          <p:cNvSpPr/>
          <p:nvPr/>
        </p:nvSpPr>
        <p:spPr>
          <a:xfrm>
            <a:off x="8170650"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797" name="Google Shape;797;p23"/>
          <p:cNvCxnSpPr>
            <a:stCxn id="795" idx="2"/>
            <a:endCxn id="796" idx="0"/>
          </p:cNvCxnSpPr>
          <p:nvPr/>
        </p:nvCxnSpPr>
        <p:spPr>
          <a:xfrm flipH="1">
            <a:off x="83557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798" name="Google Shape;798;p23"/>
          <p:cNvSpPr/>
          <p:nvPr/>
        </p:nvSpPr>
        <p:spPr>
          <a:xfrm>
            <a:off x="8689804" y="47716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99" name="Google Shape;799;p23"/>
          <p:cNvCxnSpPr>
            <a:stCxn id="795" idx="2"/>
            <a:endCxn id="798" idx="0"/>
          </p:cNvCxnSpPr>
          <p:nvPr/>
        </p:nvCxnSpPr>
        <p:spPr>
          <a:xfrm>
            <a:off x="86191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800" name="Google Shape;800;p23"/>
          <p:cNvSpPr/>
          <p:nvPr/>
        </p:nvSpPr>
        <p:spPr>
          <a:xfrm>
            <a:off x="7889549" y="39587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801" name="Google Shape;801;p23"/>
          <p:cNvCxnSpPr>
            <a:stCxn id="790" idx="0"/>
            <a:endCxn id="800" idx="2"/>
          </p:cNvCxnSpPr>
          <p:nvPr/>
        </p:nvCxnSpPr>
        <p:spPr>
          <a:xfrm rot="10800000" flipH="1">
            <a:off x="7580824" y="4247259"/>
            <a:ext cx="493800" cy="117900"/>
          </a:xfrm>
          <a:prstGeom prst="straightConnector1">
            <a:avLst/>
          </a:prstGeom>
          <a:noFill/>
          <a:ln w="19050" cap="flat" cmpd="sng">
            <a:solidFill>
              <a:srgbClr val="000000"/>
            </a:solidFill>
            <a:prstDash val="solid"/>
            <a:round/>
            <a:headEnd type="none" w="med" len="med"/>
            <a:tailEnd type="none" w="med" len="med"/>
          </a:ln>
        </p:spPr>
      </p:cxnSp>
      <p:cxnSp>
        <p:nvCxnSpPr>
          <p:cNvPr id="802" name="Google Shape;802;p23"/>
          <p:cNvCxnSpPr>
            <a:stCxn id="795" idx="0"/>
            <a:endCxn id="800" idx="2"/>
          </p:cNvCxnSpPr>
          <p:nvPr/>
        </p:nvCxnSpPr>
        <p:spPr>
          <a:xfrm rot="10800000">
            <a:off x="8074624" y="4247259"/>
            <a:ext cx="544500" cy="117900"/>
          </a:xfrm>
          <a:prstGeom prst="straightConnector1">
            <a:avLst/>
          </a:prstGeom>
          <a:noFill/>
          <a:ln w="19050" cap="flat" cmpd="sng">
            <a:solidFill>
              <a:srgbClr val="000000"/>
            </a:solidFill>
            <a:prstDash val="solid"/>
            <a:round/>
            <a:headEnd type="none" w="med" len="med"/>
            <a:tailEnd type="none" w="med" len="med"/>
          </a:ln>
        </p:spPr>
      </p:cxnSp>
      <p:sp>
        <p:nvSpPr>
          <p:cNvPr id="803" name="Google Shape;803;p23"/>
          <p:cNvSpPr/>
          <p:nvPr/>
        </p:nvSpPr>
        <p:spPr>
          <a:xfrm>
            <a:off x="3102722" y="198081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804" name="Google Shape;804;p23"/>
          <p:cNvSpPr/>
          <p:nvPr/>
        </p:nvSpPr>
        <p:spPr>
          <a:xfrm>
            <a:off x="2839198" y="238726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805" name="Google Shape;805;p23"/>
          <p:cNvCxnSpPr>
            <a:stCxn id="803" idx="2"/>
            <a:endCxn id="804" idx="0"/>
          </p:cNvCxnSpPr>
          <p:nvPr/>
        </p:nvCxnSpPr>
        <p:spPr>
          <a:xfrm flipH="1">
            <a:off x="3024272" y="2269419"/>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806" name="Google Shape;806;p23"/>
          <p:cNvSpPr/>
          <p:nvPr/>
        </p:nvSpPr>
        <p:spPr>
          <a:xfrm>
            <a:off x="3358353" y="2387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07" name="Google Shape;807;p23"/>
          <p:cNvCxnSpPr>
            <a:stCxn id="803" idx="2"/>
            <a:endCxn id="806" idx="0"/>
          </p:cNvCxnSpPr>
          <p:nvPr/>
        </p:nvCxnSpPr>
        <p:spPr>
          <a:xfrm>
            <a:off x="3287672" y="226941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808" name="Google Shape;808;p23"/>
          <p:cNvSpPr/>
          <p:nvPr/>
        </p:nvSpPr>
        <p:spPr>
          <a:xfrm>
            <a:off x="2607075" y="283461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809" name="Google Shape;809;p23"/>
          <p:cNvCxnSpPr>
            <a:stCxn id="804" idx="2"/>
            <a:endCxn id="808" idx="0"/>
          </p:cNvCxnSpPr>
          <p:nvPr/>
        </p:nvCxnSpPr>
        <p:spPr>
          <a:xfrm flipH="1">
            <a:off x="2791948" y="2675863"/>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810" name="Google Shape;810;p23"/>
          <p:cNvSpPr/>
          <p:nvPr/>
        </p:nvSpPr>
        <p:spPr>
          <a:xfrm>
            <a:off x="3092974" y="284156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811" name="Google Shape;811;p23"/>
          <p:cNvCxnSpPr>
            <a:stCxn id="804" idx="2"/>
            <a:endCxn id="810" idx="0"/>
          </p:cNvCxnSpPr>
          <p:nvPr/>
        </p:nvCxnSpPr>
        <p:spPr>
          <a:xfrm>
            <a:off x="3024148" y="2675863"/>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812" name="Google Shape;812;p23"/>
          <p:cNvSpPr/>
          <p:nvPr/>
        </p:nvSpPr>
        <p:spPr>
          <a:xfrm>
            <a:off x="2387600" y="321747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813" name="Google Shape;813;p23"/>
          <p:cNvCxnSpPr>
            <a:stCxn id="808" idx="2"/>
            <a:endCxn id="812" idx="0"/>
          </p:cNvCxnSpPr>
          <p:nvPr/>
        </p:nvCxnSpPr>
        <p:spPr>
          <a:xfrm flipH="1">
            <a:off x="2572425" y="3123213"/>
            <a:ext cx="219600" cy="94200"/>
          </a:xfrm>
          <a:prstGeom prst="straightConnector1">
            <a:avLst/>
          </a:prstGeom>
          <a:noFill/>
          <a:ln w="28575" cap="flat" cmpd="sng">
            <a:solidFill>
              <a:srgbClr val="FF0000"/>
            </a:solidFill>
            <a:prstDash val="solid"/>
            <a:round/>
            <a:headEnd type="none" w="med" len="med"/>
            <a:tailEnd type="none" w="med" len="med"/>
          </a:ln>
        </p:spPr>
      </p:cxnSp>
      <p:sp>
        <p:nvSpPr>
          <p:cNvPr id="814" name="Google Shape;814;p23"/>
          <p:cNvSpPr/>
          <p:nvPr/>
        </p:nvSpPr>
        <p:spPr>
          <a:xfrm>
            <a:off x="2125604" y="360184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815" name="Google Shape;815;p23"/>
          <p:cNvCxnSpPr>
            <a:stCxn id="812" idx="2"/>
            <a:endCxn id="814" idx="0"/>
          </p:cNvCxnSpPr>
          <p:nvPr/>
        </p:nvCxnSpPr>
        <p:spPr>
          <a:xfrm flipH="1">
            <a:off x="2310650" y="3506074"/>
            <a:ext cx="261900" cy="95700"/>
          </a:xfrm>
          <a:prstGeom prst="straightConnector1">
            <a:avLst/>
          </a:prstGeom>
          <a:noFill/>
          <a:ln w="28575" cap="flat" cmpd="sng">
            <a:solidFill>
              <a:srgbClr val="FF0000"/>
            </a:solidFill>
            <a:prstDash val="solid"/>
            <a:round/>
            <a:headEnd type="none" w="med" len="med"/>
            <a:tailEnd type="none" w="med" len="med"/>
          </a:ln>
        </p:spPr>
      </p:cxnSp>
      <p:cxnSp>
        <p:nvCxnSpPr>
          <p:cNvPr id="816" name="Google Shape;816;p23"/>
          <p:cNvCxnSpPr/>
          <p:nvPr/>
        </p:nvCxnSpPr>
        <p:spPr>
          <a:xfrm>
            <a:off x="3932650" y="272340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817" name="Google Shape;817;p23"/>
          <p:cNvSpPr txBox="1"/>
          <p:nvPr/>
        </p:nvSpPr>
        <p:spPr>
          <a:xfrm>
            <a:off x="3707463" y="237546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rotateRight(3)</a:t>
            </a:r>
            <a:endParaRPr/>
          </a:p>
        </p:txBody>
      </p:sp>
      <p:sp>
        <p:nvSpPr>
          <p:cNvPr id="818" name="Google Shape;818;p23"/>
          <p:cNvSpPr/>
          <p:nvPr/>
        </p:nvSpPr>
        <p:spPr>
          <a:xfrm>
            <a:off x="5421997" y="195824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819" name="Google Shape;819;p23"/>
          <p:cNvSpPr/>
          <p:nvPr/>
        </p:nvSpPr>
        <p:spPr>
          <a:xfrm>
            <a:off x="5158473" y="236468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820" name="Google Shape;820;p23"/>
          <p:cNvCxnSpPr>
            <a:stCxn id="818" idx="2"/>
            <a:endCxn id="819" idx="0"/>
          </p:cNvCxnSpPr>
          <p:nvPr/>
        </p:nvCxnSpPr>
        <p:spPr>
          <a:xfrm flipH="1">
            <a:off x="5343547" y="2246846"/>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821" name="Google Shape;821;p23"/>
          <p:cNvSpPr/>
          <p:nvPr/>
        </p:nvSpPr>
        <p:spPr>
          <a:xfrm>
            <a:off x="5677628" y="236470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22" name="Google Shape;822;p23"/>
          <p:cNvCxnSpPr>
            <a:stCxn id="818" idx="2"/>
            <a:endCxn id="821" idx="0"/>
          </p:cNvCxnSpPr>
          <p:nvPr/>
        </p:nvCxnSpPr>
        <p:spPr>
          <a:xfrm>
            <a:off x="5606947" y="224684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823" name="Google Shape;823;p23"/>
          <p:cNvSpPr/>
          <p:nvPr/>
        </p:nvSpPr>
        <p:spPr>
          <a:xfrm>
            <a:off x="4926350" y="281203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824" name="Google Shape;824;p23"/>
          <p:cNvCxnSpPr>
            <a:stCxn id="819" idx="2"/>
            <a:endCxn id="823" idx="0"/>
          </p:cNvCxnSpPr>
          <p:nvPr/>
        </p:nvCxnSpPr>
        <p:spPr>
          <a:xfrm flipH="1">
            <a:off x="5111223" y="2653289"/>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825" name="Google Shape;825;p23"/>
          <p:cNvSpPr/>
          <p:nvPr/>
        </p:nvSpPr>
        <p:spPr>
          <a:xfrm>
            <a:off x="5412249" y="28189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826" name="Google Shape;826;p23"/>
          <p:cNvCxnSpPr>
            <a:stCxn id="819" idx="2"/>
            <a:endCxn id="825" idx="0"/>
          </p:cNvCxnSpPr>
          <p:nvPr/>
        </p:nvCxnSpPr>
        <p:spPr>
          <a:xfrm>
            <a:off x="5343423" y="2653289"/>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827" name="Google Shape;827;p23"/>
          <p:cNvSpPr/>
          <p:nvPr/>
        </p:nvSpPr>
        <p:spPr>
          <a:xfrm>
            <a:off x="4706875" y="319490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828" name="Google Shape;828;p23"/>
          <p:cNvCxnSpPr>
            <a:stCxn id="823" idx="2"/>
            <a:endCxn id="827" idx="0"/>
          </p:cNvCxnSpPr>
          <p:nvPr/>
        </p:nvCxnSpPr>
        <p:spPr>
          <a:xfrm flipH="1">
            <a:off x="4891700" y="3100639"/>
            <a:ext cx="219600" cy="94200"/>
          </a:xfrm>
          <a:prstGeom prst="straightConnector1">
            <a:avLst/>
          </a:prstGeom>
          <a:noFill/>
          <a:ln w="28575" cap="flat" cmpd="sng">
            <a:solidFill>
              <a:srgbClr val="FF0000"/>
            </a:solidFill>
            <a:prstDash val="solid"/>
            <a:round/>
            <a:headEnd type="none" w="med" len="med"/>
            <a:tailEnd type="none" w="med" len="med"/>
          </a:ln>
        </p:spPr>
      </p:cxnSp>
      <p:sp>
        <p:nvSpPr>
          <p:cNvPr id="829" name="Google Shape;829;p23"/>
          <p:cNvSpPr/>
          <p:nvPr/>
        </p:nvSpPr>
        <p:spPr>
          <a:xfrm>
            <a:off x="5148754" y="319490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830" name="Google Shape;830;p23"/>
          <p:cNvCxnSpPr>
            <a:stCxn id="823" idx="2"/>
            <a:endCxn id="829" idx="0"/>
          </p:cNvCxnSpPr>
          <p:nvPr/>
        </p:nvCxnSpPr>
        <p:spPr>
          <a:xfrm>
            <a:off x="5111300" y="3100639"/>
            <a:ext cx="222300" cy="94200"/>
          </a:xfrm>
          <a:prstGeom prst="straightConnector1">
            <a:avLst/>
          </a:prstGeom>
          <a:noFill/>
          <a:ln w="28575" cap="flat" cmpd="sng">
            <a:solidFill>
              <a:srgbClr val="FF0000"/>
            </a:solidFill>
            <a:prstDash val="solid"/>
            <a:round/>
            <a:headEnd type="none" w="med" len="med"/>
            <a:tailEnd type="none" w="med" len="med"/>
          </a:ln>
        </p:spPr>
      </p:cxnSp>
      <p:sp>
        <p:nvSpPr>
          <p:cNvPr id="831" name="Google Shape;831;p23"/>
          <p:cNvSpPr/>
          <p:nvPr/>
        </p:nvSpPr>
        <p:spPr>
          <a:xfrm>
            <a:off x="7493922" y="199604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832" name="Google Shape;832;p23"/>
          <p:cNvSpPr/>
          <p:nvPr/>
        </p:nvSpPr>
        <p:spPr>
          <a:xfrm>
            <a:off x="7230398" y="240248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833" name="Google Shape;833;p23"/>
          <p:cNvCxnSpPr>
            <a:stCxn id="831" idx="2"/>
            <a:endCxn id="832" idx="0"/>
          </p:cNvCxnSpPr>
          <p:nvPr/>
        </p:nvCxnSpPr>
        <p:spPr>
          <a:xfrm flipH="1">
            <a:off x="7415472" y="2284646"/>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834" name="Google Shape;834;p23"/>
          <p:cNvSpPr/>
          <p:nvPr/>
        </p:nvSpPr>
        <p:spPr>
          <a:xfrm>
            <a:off x="7749553" y="240250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35" name="Google Shape;835;p23"/>
          <p:cNvCxnSpPr>
            <a:stCxn id="831" idx="2"/>
            <a:endCxn id="834" idx="0"/>
          </p:cNvCxnSpPr>
          <p:nvPr/>
        </p:nvCxnSpPr>
        <p:spPr>
          <a:xfrm>
            <a:off x="7678872" y="228464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836" name="Google Shape;836;p23"/>
          <p:cNvSpPr/>
          <p:nvPr/>
        </p:nvSpPr>
        <p:spPr>
          <a:xfrm>
            <a:off x="6998275" y="284983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837" name="Google Shape;837;p23"/>
          <p:cNvCxnSpPr>
            <a:stCxn id="832" idx="2"/>
            <a:endCxn id="836" idx="0"/>
          </p:cNvCxnSpPr>
          <p:nvPr/>
        </p:nvCxnSpPr>
        <p:spPr>
          <a:xfrm flipH="1">
            <a:off x="7183148" y="2691089"/>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838" name="Google Shape;838;p23"/>
          <p:cNvSpPr/>
          <p:nvPr/>
        </p:nvSpPr>
        <p:spPr>
          <a:xfrm>
            <a:off x="7484174" y="28567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839" name="Google Shape;839;p23"/>
          <p:cNvCxnSpPr>
            <a:stCxn id="832" idx="2"/>
            <a:endCxn id="838" idx="0"/>
          </p:cNvCxnSpPr>
          <p:nvPr/>
        </p:nvCxnSpPr>
        <p:spPr>
          <a:xfrm>
            <a:off x="7415348" y="2691089"/>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840" name="Google Shape;840;p23"/>
          <p:cNvSpPr/>
          <p:nvPr/>
        </p:nvSpPr>
        <p:spPr>
          <a:xfrm>
            <a:off x="6778800" y="323270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841" name="Google Shape;841;p23"/>
          <p:cNvCxnSpPr>
            <a:stCxn id="836" idx="2"/>
            <a:endCxn id="840" idx="0"/>
          </p:cNvCxnSpPr>
          <p:nvPr/>
        </p:nvCxnSpPr>
        <p:spPr>
          <a:xfrm flipH="1">
            <a:off x="6963625" y="3138439"/>
            <a:ext cx="219600" cy="94200"/>
          </a:xfrm>
          <a:prstGeom prst="straightConnector1">
            <a:avLst/>
          </a:prstGeom>
          <a:noFill/>
          <a:ln w="19050" cap="flat" cmpd="sng">
            <a:solidFill>
              <a:srgbClr val="000000"/>
            </a:solidFill>
            <a:prstDash val="solid"/>
            <a:round/>
            <a:headEnd type="none" w="med" len="med"/>
            <a:tailEnd type="none" w="med" len="med"/>
          </a:ln>
        </p:spPr>
      </p:cxnSp>
      <p:sp>
        <p:nvSpPr>
          <p:cNvPr id="842" name="Google Shape;842;p23"/>
          <p:cNvSpPr/>
          <p:nvPr/>
        </p:nvSpPr>
        <p:spPr>
          <a:xfrm>
            <a:off x="7220679" y="323270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843" name="Google Shape;843;p23"/>
          <p:cNvCxnSpPr>
            <a:stCxn id="836" idx="2"/>
            <a:endCxn id="842" idx="0"/>
          </p:cNvCxnSpPr>
          <p:nvPr/>
        </p:nvCxnSpPr>
        <p:spPr>
          <a:xfrm>
            <a:off x="7183225" y="3138439"/>
            <a:ext cx="222300" cy="94200"/>
          </a:xfrm>
          <a:prstGeom prst="straightConnector1">
            <a:avLst/>
          </a:prstGeom>
          <a:noFill/>
          <a:ln w="19050" cap="flat" cmpd="sng">
            <a:solidFill>
              <a:srgbClr val="000000"/>
            </a:solidFill>
            <a:prstDash val="solid"/>
            <a:round/>
            <a:headEnd type="none" w="med" len="med"/>
            <a:tailEnd type="none" w="med" len="med"/>
          </a:ln>
        </p:spPr>
      </p:cxnSp>
      <p:cxnSp>
        <p:nvCxnSpPr>
          <p:cNvPr id="844" name="Google Shape;844;p23"/>
          <p:cNvCxnSpPr/>
          <p:nvPr/>
        </p:nvCxnSpPr>
        <p:spPr>
          <a:xfrm>
            <a:off x="6012425" y="291365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845" name="Google Shape;845;p23"/>
          <p:cNvSpPr txBox="1"/>
          <p:nvPr/>
        </p:nvSpPr>
        <p:spPr>
          <a:xfrm>
            <a:off x="6092044" y="2565700"/>
            <a:ext cx="6906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flip(2)</a:t>
            </a:r>
            <a:endParaRPr/>
          </a:p>
        </p:txBody>
      </p:sp>
      <p:cxnSp>
        <p:nvCxnSpPr>
          <p:cNvPr id="846" name="Google Shape;846;p23"/>
          <p:cNvCxnSpPr/>
          <p:nvPr/>
        </p:nvCxnSpPr>
        <p:spPr>
          <a:xfrm>
            <a:off x="8199850" y="291710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847" name="Google Shape;847;p23"/>
          <p:cNvSpPr txBox="1"/>
          <p:nvPr/>
        </p:nvSpPr>
        <p:spPr>
          <a:xfrm>
            <a:off x="8279469" y="2569150"/>
            <a:ext cx="6906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2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853" name="Google Shape;853;p24"/>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854" name="Google Shape;854;p24"/>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855" name="Google Shape;855;p24"/>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856" name="Google Shape;856;p24"/>
          <p:cNvCxnSpPr/>
          <p:nvPr/>
        </p:nvCxnSpPr>
        <p:spPr>
          <a:xfrm>
            <a:off x="1624725" y="2737475"/>
            <a:ext cx="413100" cy="0"/>
          </a:xfrm>
          <a:prstGeom prst="straightConnector1">
            <a:avLst/>
          </a:prstGeom>
          <a:noFill/>
          <a:ln w="19050" cap="flat" cmpd="sng">
            <a:solidFill>
              <a:srgbClr val="BE0712"/>
            </a:solidFill>
            <a:prstDash val="solid"/>
            <a:round/>
            <a:headEnd type="none" w="med" len="med"/>
            <a:tailEnd type="triangle" w="med" len="med"/>
          </a:ln>
        </p:spPr>
      </p:cxnSp>
      <p:sp>
        <p:nvSpPr>
          <p:cNvPr id="857" name="Google Shape;857;p24"/>
          <p:cNvSpPr txBox="1"/>
          <p:nvPr/>
        </p:nvSpPr>
        <p:spPr>
          <a:xfrm>
            <a:off x="1633017" y="2399275"/>
            <a:ext cx="487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cxnSp>
        <p:nvCxnSpPr>
          <p:cNvPr id="858" name="Google Shape;858;p24"/>
          <p:cNvCxnSpPr/>
          <p:nvPr/>
        </p:nvCxnSpPr>
        <p:spPr>
          <a:xfrm>
            <a:off x="14723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859" name="Google Shape;859;p24"/>
          <p:cNvSpPr txBox="1"/>
          <p:nvPr/>
        </p:nvSpPr>
        <p:spPr>
          <a:xfrm>
            <a:off x="14806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sp>
        <p:nvSpPr>
          <p:cNvPr id="860" name="Google Shape;860;p24"/>
          <p:cNvSpPr/>
          <p:nvPr/>
        </p:nvSpPr>
        <p:spPr>
          <a:xfrm>
            <a:off x="519426" y="3958750"/>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861" name="Google Shape;861;p24"/>
          <p:cNvSpPr/>
          <p:nvPr/>
        </p:nvSpPr>
        <p:spPr>
          <a:xfrm>
            <a:off x="58150" y="4365200"/>
            <a:ext cx="5331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2 3</a:t>
            </a:r>
            <a:endParaRPr sz="1800"/>
          </a:p>
        </p:txBody>
      </p:sp>
      <p:cxnSp>
        <p:nvCxnSpPr>
          <p:cNvPr id="862" name="Google Shape;862;p24"/>
          <p:cNvCxnSpPr>
            <a:stCxn id="860" idx="2"/>
            <a:endCxn id="861" idx="0"/>
          </p:cNvCxnSpPr>
          <p:nvPr/>
        </p:nvCxnSpPr>
        <p:spPr>
          <a:xfrm flipH="1">
            <a:off x="324726" y="4247350"/>
            <a:ext cx="487800" cy="117900"/>
          </a:xfrm>
          <a:prstGeom prst="straightConnector1">
            <a:avLst/>
          </a:prstGeom>
          <a:noFill/>
          <a:ln w="19050" cap="flat" cmpd="sng">
            <a:solidFill>
              <a:srgbClr val="000000"/>
            </a:solidFill>
            <a:prstDash val="solid"/>
            <a:round/>
            <a:headEnd type="none" w="med" len="med"/>
            <a:tailEnd type="none" w="med" len="med"/>
          </a:ln>
        </p:spPr>
      </p:cxnSp>
      <p:sp>
        <p:nvSpPr>
          <p:cNvPr id="863" name="Google Shape;863;p24"/>
          <p:cNvSpPr/>
          <p:nvPr/>
        </p:nvSpPr>
        <p:spPr>
          <a:xfrm>
            <a:off x="1026229" y="436520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64" name="Google Shape;864;p24"/>
          <p:cNvCxnSpPr>
            <a:stCxn id="860" idx="2"/>
            <a:endCxn id="863" idx="0"/>
          </p:cNvCxnSpPr>
          <p:nvPr/>
        </p:nvCxnSpPr>
        <p:spPr>
          <a:xfrm>
            <a:off x="812526" y="4247350"/>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865" name="Google Shape;865;p24"/>
          <p:cNvSpPr/>
          <p:nvPr/>
        </p:nvSpPr>
        <p:spPr>
          <a:xfrm>
            <a:off x="645263"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866" name="Google Shape;866;p24"/>
          <p:cNvCxnSpPr>
            <a:stCxn id="860" idx="2"/>
            <a:endCxn id="865" idx="0"/>
          </p:cNvCxnSpPr>
          <p:nvPr/>
        </p:nvCxnSpPr>
        <p:spPr>
          <a:xfrm>
            <a:off x="812526" y="4247350"/>
            <a:ext cx="0" cy="117900"/>
          </a:xfrm>
          <a:prstGeom prst="straightConnector1">
            <a:avLst/>
          </a:prstGeom>
          <a:noFill/>
          <a:ln w="19050" cap="flat" cmpd="sng">
            <a:solidFill>
              <a:srgbClr val="000000"/>
            </a:solidFill>
            <a:prstDash val="solid"/>
            <a:round/>
            <a:headEnd type="none" w="med" len="med"/>
            <a:tailEnd type="none" w="med" len="med"/>
          </a:ln>
        </p:spPr>
      </p:cxnSp>
      <p:sp>
        <p:nvSpPr>
          <p:cNvPr id="867" name="Google Shape;867;p24"/>
          <p:cNvSpPr/>
          <p:nvPr/>
        </p:nvSpPr>
        <p:spPr>
          <a:xfrm>
            <a:off x="857322" y="21154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868" name="Google Shape;868;p24"/>
          <p:cNvSpPr/>
          <p:nvPr/>
        </p:nvSpPr>
        <p:spPr>
          <a:xfrm>
            <a:off x="593798" y="25218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869" name="Google Shape;869;p24"/>
          <p:cNvCxnSpPr>
            <a:stCxn id="867" idx="2"/>
            <a:endCxn id="868" idx="0"/>
          </p:cNvCxnSpPr>
          <p:nvPr/>
        </p:nvCxnSpPr>
        <p:spPr>
          <a:xfrm flipH="1">
            <a:off x="778872" y="2404023"/>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870" name="Google Shape;870;p24"/>
          <p:cNvSpPr/>
          <p:nvPr/>
        </p:nvSpPr>
        <p:spPr>
          <a:xfrm>
            <a:off x="1112953" y="25218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71" name="Google Shape;871;p24"/>
          <p:cNvCxnSpPr>
            <a:stCxn id="867" idx="2"/>
            <a:endCxn id="870" idx="0"/>
          </p:cNvCxnSpPr>
          <p:nvPr/>
        </p:nvCxnSpPr>
        <p:spPr>
          <a:xfrm>
            <a:off x="1042272" y="24040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872" name="Google Shape;872;p24"/>
          <p:cNvSpPr/>
          <p:nvPr/>
        </p:nvSpPr>
        <p:spPr>
          <a:xfrm>
            <a:off x="361675" y="29692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873" name="Google Shape;873;p24"/>
          <p:cNvCxnSpPr>
            <a:stCxn id="868" idx="2"/>
            <a:endCxn id="872" idx="0"/>
          </p:cNvCxnSpPr>
          <p:nvPr/>
        </p:nvCxnSpPr>
        <p:spPr>
          <a:xfrm flipH="1">
            <a:off x="546548" y="2810466"/>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874" name="Google Shape;874;p24"/>
          <p:cNvSpPr/>
          <p:nvPr/>
        </p:nvSpPr>
        <p:spPr>
          <a:xfrm>
            <a:off x="847574" y="2976167"/>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875" name="Google Shape;875;p24"/>
          <p:cNvCxnSpPr>
            <a:stCxn id="868" idx="2"/>
            <a:endCxn id="874" idx="0"/>
          </p:cNvCxnSpPr>
          <p:nvPr/>
        </p:nvCxnSpPr>
        <p:spPr>
          <a:xfrm>
            <a:off x="778748" y="2810466"/>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876" name="Google Shape;876;p24"/>
          <p:cNvSpPr/>
          <p:nvPr/>
        </p:nvSpPr>
        <p:spPr>
          <a:xfrm>
            <a:off x="142200" y="3389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877" name="Google Shape;877;p24"/>
          <p:cNvCxnSpPr>
            <a:stCxn id="872" idx="2"/>
            <a:endCxn id="876" idx="0"/>
          </p:cNvCxnSpPr>
          <p:nvPr/>
        </p:nvCxnSpPr>
        <p:spPr>
          <a:xfrm flipH="1">
            <a:off x="327025" y="3257816"/>
            <a:ext cx="219600" cy="131400"/>
          </a:xfrm>
          <a:prstGeom prst="straightConnector1">
            <a:avLst/>
          </a:prstGeom>
          <a:noFill/>
          <a:ln w="28575" cap="flat" cmpd="sng">
            <a:solidFill>
              <a:srgbClr val="FF0000"/>
            </a:solidFill>
            <a:prstDash val="solid"/>
            <a:round/>
            <a:headEnd type="none" w="med" len="med"/>
            <a:tailEnd type="none" w="med" len="med"/>
          </a:ln>
        </p:spPr>
      </p:cxnSp>
      <p:sp>
        <p:nvSpPr>
          <p:cNvPr id="878" name="Google Shape;878;p24"/>
          <p:cNvSpPr/>
          <p:nvPr/>
        </p:nvSpPr>
        <p:spPr>
          <a:xfrm>
            <a:off x="2794064" y="395877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879" name="Google Shape;879;p24"/>
          <p:cNvSpPr/>
          <p:nvPr/>
        </p:nvSpPr>
        <p:spPr>
          <a:xfrm>
            <a:off x="2137538" y="4365225"/>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1 2 3</a:t>
            </a:r>
            <a:endParaRPr sz="1800"/>
          </a:p>
        </p:txBody>
      </p:sp>
      <p:cxnSp>
        <p:nvCxnSpPr>
          <p:cNvPr id="880" name="Google Shape;880;p24"/>
          <p:cNvCxnSpPr>
            <a:stCxn id="878" idx="2"/>
            <a:endCxn id="879" idx="0"/>
          </p:cNvCxnSpPr>
          <p:nvPr/>
        </p:nvCxnSpPr>
        <p:spPr>
          <a:xfrm flipH="1">
            <a:off x="2501864" y="4247375"/>
            <a:ext cx="585300" cy="117900"/>
          </a:xfrm>
          <a:prstGeom prst="straightConnector1">
            <a:avLst/>
          </a:prstGeom>
          <a:noFill/>
          <a:ln w="19050" cap="flat" cmpd="sng">
            <a:solidFill>
              <a:srgbClr val="000000"/>
            </a:solidFill>
            <a:prstDash val="solid"/>
            <a:round/>
            <a:headEnd type="none" w="med" len="med"/>
            <a:tailEnd type="none" w="med" len="med"/>
          </a:ln>
        </p:spPr>
      </p:cxnSp>
      <p:sp>
        <p:nvSpPr>
          <p:cNvPr id="881" name="Google Shape;881;p24"/>
          <p:cNvSpPr/>
          <p:nvPr/>
        </p:nvSpPr>
        <p:spPr>
          <a:xfrm>
            <a:off x="3453267" y="436522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82" name="Google Shape;882;p24"/>
          <p:cNvCxnSpPr>
            <a:stCxn id="878" idx="2"/>
            <a:endCxn id="881" idx="0"/>
          </p:cNvCxnSpPr>
          <p:nvPr/>
        </p:nvCxnSpPr>
        <p:spPr>
          <a:xfrm>
            <a:off x="3087164" y="4247375"/>
            <a:ext cx="551100" cy="117900"/>
          </a:xfrm>
          <a:prstGeom prst="straightConnector1">
            <a:avLst/>
          </a:prstGeom>
          <a:noFill/>
          <a:ln w="19050" cap="flat" cmpd="sng">
            <a:solidFill>
              <a:srgbClr val="000000"/>
            </a:solidFill>
            <a:prstDash val="solid"/>
            <a:round/>
            <a:headEnd type="none" w="med" len="med"/>
            <a:tailEnd type="none" w="med" len="med"/>
          </a:ln>
        </p:spPr>
      </p:cxnSp>
      <p:sp>
        <p:nvSpPr>
          <p:cNvPr id="883" name="Google Shape;883;p24"/>
          <p:cNvSpPr/>
          <p:nvPr/>
        </p:nvSpPr>
        <p:spPr>
          <a:xfrm>
            <a:off x="2919900" y="436520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884" name="Google Shape;884;p24"/>
          <p:cNvCxnSpPr>
            <a:stCxn id="878" idx="2"/>
            <a:endCxn id="883" idx="0"/>
          </p:cNvCxnSpPr>
          <p:nvPr/>
        </p:nvCxnSpPr>
        <p:spPr>
          <a:xfrm>
            <a:off x="3087164" y="4247375"/>
            <a:ext cx="0" cy="117900"/>
          </a:xfrm>
          <a:prstGeom prst="straightConnector1">
            <a:avLst/>
          </a:prstGeom>
          <a:noFill/>
          <a:ln w="19050" cap="flat" cmpd="sng">
            <a:solidFill>
              <a:srgbClr val="000000"/>
            </a:solidFill>
            <a:prstDash val="solid"/>
            <a:round/>
            <a:headEnd type="none" w="med" len="med"/>
            <a:tailEnd type="none" w="med" len="med"/>
          </a:ln>
        </p:spPr>
      </p:cxnSp>
      <p:cxnSp>
        <p:nvCxnSpPr>
          <p:cNvPr id="885" name="Google Shape;885;p24"/>
          <p:cNvCxnSpPr/>
          <p:nvPr/>
        </p:nvCxnSpPr>
        <p:spPr>
          <a:xfrm>
            <a:off x="3856451" y="41945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886" name="Google Shape;886;p24"/>
          <p:cNvSpPr txBox="1"/>
          <p:nvPr/>
        </p:nvSpPr>
        <p:spPr>
          <a:xfrm>
            <a:off x="3712339" y="38563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split(1/2/3)</a:t>
            </a:r>
            <a:endParaRPr/>
          </a:p>
        </p:txBody>
      </p:sp>
      <p:sp>
        <p:nvSpPr>
          <p:cNvPr id="887" name="Google Shape;887;p24"/>
          <p:cNvSpPr/>
          <p:nvPr/>
        </p:nvSpPr>
        <p:spPr>
          <a:xfrm>
            <a:off x="5115600" y="3958800"/>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2 4 6</a:t>
            </a:r>
            <a:endParaRPr sz="1800"/>
          </a:p>
        </p:txBody>
      </p:sp>
      <p:cxnSp>
        <p:nvCxnSpPr>
          <p:cNvPr id="888" name="Google Shape;888;p24"/>
          <p:cNvCxnSpPr>
            <a:stCxn id="887" idx="2"/>
            <a:endCxn id="889" idx="0"/>
          </p:cNvCxnSpPr>
          <p:nvPr/>
        </p:nvCxnSpPr>
        <p:spPr>
          <a:xfrm flipH="1">
            <a:off x="4798500" y="4247400"/>
            <a:ext cx="681300" cy="117900"/>
          </a:xfrm>
          <a:prstGeom prst="straightConnector1">
            <a:avLst/>
          </a:prstGeom>
          <a:noFill/>
          <a:ln w="19050" cap="flat" cmpd="sng">
            <a:solidFill>
              <a:srgbClr val="000000"/>
            </a:solidFill>
            <a:prstDash val="solid"/>
            <a:round/>
            <a:headEnd type="none" w="med" len="med"/>
            <a:tailEnd type="none" w="med" len="med"/>
          </a:ln>
        </p:spPr>
      </p:cxnSp>
      <p:sp>
        <p:nvSpPr>
          <p:cNvPr id="890" name="Google Shape;890;p24"/>
          <p:cNvSpPr/>
          <p:nvPr/>
        </p:nvSpPr>
        <p:spPr>
          <a:xfrm>
            <a:off x="5917117" y="43652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91" name="Google Shape;891;p24"/>
          <p:cNvCxnSpPr>
            <a:stCxn id="887" idx="2"/>
            <a:endCxn id="890" idx="0"/>
          </p:cNvCxnSpPr>
          <p:nvPr/>
        </p:nvCxnSpPr>
        <p:spPr>
          <a:xfrm>
            <a:off x="5479800" y="4247400"/>
            <a:ext cx="622200" cy="117900"/>
          </a:xfrm>
          <a:prstGeom prst="straightConnector1">
            <a:avLst/>
          </a:prstGeom>
          <a:noFill/>
          <a:ln w="19050" cap="flat" cmpd="sng">
            <a:solidFill>
              <a:srgbClr val="000000"/>
            </a:solidFill>
            <a:prstDash val="solid"/>
            <a:round/>
            <a:headEnd type="none" w="med" len="med"/>
            <a:tailEnd type="none" w="med" len="med"/>
          </a:ln>
        </p:spPr>
      </p:cxnSp>
      <p:sp>
        <p:nvSpPr>
          <p:cNvPr id="892" name="Google Shape;892;p24"/>
          <p:cNvSpPr/>
          <p:nvPr/>
        </p:nvSpPr>
        <p:spPr>
          <a:xfrm>
            <a:off x="5536150" y="436522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893" name="Google Shape;893;p24"/>
          <p:cNvCxnSpPr>
            <a:stCxn id="887" idx="2"/>
            <a:endCxn id="892" idx="0"/>
          </p:cNvCxnSpPr>
          <p:nvPr/>
        </p:nvCxnSpPr>
        <p:spPr>
          <a:xfrm>
            <a:off x="5479800" y="4247400"/>
            <a:ext cx="223500" cy="117900"/>
          </a:xfrm>
          <a:prstGeom prst="straightConnector1">
            <a:avLst/>
          </a:prstGeom>
          <a:noFill/>
          <a:ln w="19050" cap="flat" cmpd="sng">
            <a:solidFill>
              <a:srgbClr val="000000"/>
            </a:solidFill>
            <a:prstDash val="solid"/>
            <a:round/>
            <a:headEnd type="none" w="med" len="med"/>
            <a:tailEnd type="none" w="med" len="med"/>
          </a:ln>
        </p:spPr>
      </p:cxnSp>
      <p:sp>
        <p:nvSpPr>
          <p:cNvPr id="889" name="Google Shape;889;p24"/>
          <p:cNvSpPr/>
          <p:nvPr/>
        </p:nvSpPr>
        <p:spPr>
          <a:xfrm>
            <a:off x="4631100"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894" name="Google Shape;894;p24"/>
          <p:cNvSpPr/>
          <p:nvPr/>
        </p:nvSpPr>
        <p:spPr>
          <a:xfrm>
            <a:off x="5082227"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895" name="Google Shape;895;p24"/>
          <p:cNvCxnSpPr>
            <a:stCxn id="887" idx="2"/>
            <a:endCxn id="894" idx="0"/>
          </p:cNvCxnSpPr>
          <p:nvPr/>
        </p:nvCxnSpPr>
        <p:spPr>
          <a:xfrm flipH="1">
            <a:off x="5249400" y="4247400"/>
            <a:ext cx="230400" cy="117900"/>
          </a:xfrm>
          <a:prstGeom prst="straightConnector1">
            <a:avLst/>
          </a:prstGeom>
          <a:noFill/>
          <a:ln w="19050" cap="flat" cmpd="sng">
            <a:solidFill>
              <a:srgbClr val="000000"/>
            </a:solidFill>
            <a:prstDash val="solid"/>
            <a:round/>
            <a:headEnd type="none" w="med" len="med"/>
            <a:tailEnd type="none" w="med" len="med"/>
          </a:ln>
        </p:spPr>
      </p:cxnSp>
      <p:cxnSp>
        <p:nvCxnSpPr>
          <p:cNvPr id="896" name="Google Shape;896;p24"/>
          <p:cNvCxnSpPr/>
          <p:nvPr/>
        </p:nvCxnSpPr>
        <p:spPr>
          <a:xfrm>
            <a:off x="6431126" y="41663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897" name="Google Shape;897;p24"/>
          <p:cNvSpPr txBox="1"/>
          <p:nvPr/>
        </p:nvSpPr>
        <p:spPr>
          <a:xfrm>
            <a:off x="6287014" y="38281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split(2/4/6)</a:t>
            </a:r>
            <a:endParaRPr/>
          </a:p>
        </p:txBody>
      </p:sp>
      <p:sp>
        <p:nvSpPr>
          <p:cNvPr id="898" name="Google Shape;898;p24"/>
          <p:cNvSpPr/>
          <p:nvPr/>
        </p:nvSpPr>
        <p:spPr>
          <a:xfrm>
            <a:off x="73958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899" name="Google Shape;899;p24"/>
          <p:cNvSpPr/>
          <p:nvPr/>
        </p:nvSpPr>
        <p:spPr>
          <a:xfrm>
            <a:off x="7132350" y="47715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900" name="Google Shape;900;p24"/>
          <p:cNvCxnSpPr>
            <a:stCxn id="898" idx="2"/>
            <a:endCxn id="899" idx="0"/>
          </p:cNvCxnSpPr>
          <p:nvPr/>
        </p:nvCxnSpPr>
        <p:spPr>
          <a:xfrm flipH="1">
            <a:off x="73174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901" name="Google Shape;901;p24"/>
          <p:cNvSpPr/>
          <p:nvPr/>
        </p:nvSpPr>
        <p:spPr>
          <a:xfrm>
            <a:off x="7651504"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902" name="Google Shape;902;p24"/>
          <p:cNvCxnSpPr>
            <a:stCxn id="898" idx="2"/>
            <a:endCxn id="901" idx="0"/>
          </p:cNvCxnSpPr>
          <p:nvPr/>
        </p:nvCxnSpPr>
        <p:spPr>
          <a:xfrm>
            <a:off x="75808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903" name="Google Shape;903;p24"/>
          <p:cNvSpPr/>
          <p:nvPr/>
        </p:nvSpPr>
        <p:spPr>
          <a:xfrm>
            <a:off x="84341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904" name="Google Shape;904;p24"/>
          <p:cNvSpPr/>
          <p:nvPr/>
        </p:nvSpPr>
        <p:spPr>
          <a:xfrm>
            <a:off x="8170650"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905" name="Google Shape;905;p24"/>
          <p:cNvCxnSpPr>
            <a:stCxn id="903" idx="2"/>
            <a:endCxn id="904" idx="0"/>
          </p:cNvCxnSpPr>
          <p:nvPr/>
        </p:nvCxnSpPr>
        <p:spPr>
          <a:xfrm flipH="1">
            <a:off x="83557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906" name="Google Shape;906;p24"/>
          <p:cNvSpPr/>
          <p:nvPr/>
        </p:nvSpPr>
        <p:spPr>
          <a:xfrm>
            <a:off x="8689804" y="47716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07" name="Google Shape;907;p24"/>
          <p:cNvCxnSpPr>
            <a:stCxn id="903" idx="2"/>
            <a:endCxn id="906" idx="0"/>
          </p:cNvCxnSpPr>
          <p:nvPr/>
        </p:nvCxnSpPr>
        <p:spPr>
          <a:xfrm>
            <a:off x="86191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908" name="Google Shape;908;p24"/>
          <p:cNvSpPr/>
          <p:nvPr/>
        </p:nvSpPr>
        <p:spPr>
          <a:xfrm>
            <a:off x="7889549" y="39587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909" name="Google Shape;909;p24"/>
          <p:cNvCxnSpPr>
            <a:stCxn id="898" idx="0"/>
            <a:endCxn id="908" idx="2"/>
          </p:cNvCxnSpPr>
          <p:nvPr/>
        </p:nvCxnSpPr>
        <p:spPr>
          <a:xfrm rot="10800000" flipH="1">
            <a:off x="7580824" y="4247259"/>
            <a:ext cx="493800" cy="117900"/>
          </a:xfrm>
          <a:prstGeom prst="straightConnector1">
            <a:avLst/>
          </a:prstGeom>
          <a:noFill/>
          <a:ln w="19050" cap="flat" cmpd="sng">
            <a:solidFill>
              <a:srgbClr val="000000"/>
            </a:solidFill>
            <a:prstDash val="solid"/>
            <a:round/>
            <a:headEnd type="none" w="med" len="med"/>
            <a:tailEnd type="none" w="med" len="med"/>
          </a:ln>
        </p:spPr>
      </p:cxnSp>
      <p:cxnSp>
        <p:nvCxnSpPr>
          <p:cNvPr id="910" name="Google Shape;910;p24"/>
          <p:cNvCxnSpPr>
            <a:stCxn id="903" idx="0"/>
            <a:endCxn id="908" idx="2"/>
          </p:cNvCxnSpPr>
          <p:nvPr/>
        </p:nvCxnSpPr>
        <p:spPr>
          <a:xfrm rot="10800000">
            <a:off x="8074624" y="4247259"/>
            <a:ext cx="544500" cy="117900"/>
          </a:xfrm>
          <a:prstGeom prst="straightConnector1">
            <a:avLst/>
          </a:prstGeom>
          <a:noFill/>
          <a:ln w="19050" cap="flat" cmpd="sng">
            <a:solidFill>
              <a:srgbClr val="000000"/>
            </a:solidFill>
            <a:prstDash val="solid"/>
            <a:round/>
            <a:headEnd type="none" w="med" len="med"/>
            <a:tailEnd type="none" w="med" len="med"/>
          </a:ln>
        </p:spPr>
      </p:cxnSp>
      <p:sp>
        <p:nvSpPr>
          <p:cNvPr id="911" name="Google Shape;911;p24"/>
          <p:cNvSpPr/>
          <p:nvPr/>
        </p:nvSpPr>
        <p:spPr>
          <a:xfrm>
            <a:off x="2607397" y="200579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912" name="Google Shape;912;p24"/>
          <p:cNvSpPr/>
          <p:nvPr/>
        </p:nvSpPr>
        <p:spPr>
          <a:xfrm>
            <a:off x="2343873" y="241223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913" name="Google Shape;913;p24"/>
          <p:cNvCxnSpPr>
            <a:stCxn id="911" idx="2"/>
            <a:endCxn id="912" idx="0"/>
          </p:cNvCxnSpPr>
          <p:nvPr/>
        </p:nvCxnSpPr>
        <p:spPr>
          <a:xfrm flipH="1">
            <a:off x="2528947" y="2294396"/>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914" name="Google Shape;914;p24"/>
          <p:cNvSpPr/>
          <p:nvPr/>
        </p:nvSpPr>
        <p:spPr>
          <a:xfrm>
            <a:off x="2863028" y="241225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15" name="Google Shape;915;p24"/>
          <p:cNvCxnSpPr>
            <a:stCxn id="911" idx="2"/>
            <a:endCxn id="914" idx="0"/>
          </p:cNvCxnSpPr>
          <p:nvPr/>
        </p:nvCxnSpPr>
        <p:spPr>
          <a:xfrm>
            <a:off x="2792347" y="229439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916" name="Google Shape;916;p24"/>
          <p:cNvSpPr/>
          <p:nvPr/>
        </p:nvSpPr>
        <p:spPr>
          <a:xfrm>
            <a:off x="2111750" y="285958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917" name="Google Shape;917;p24"/>
          <p:cNvCxnSpPr>
            <a:stCxn id="912" idx="2"/>
            <a:endCxn id="916" idx="0"/>
          </p:cNvCxnSpPr>
          <p:nvPr/>
        </p:nvCxnSpPr>
        <p:spPr>
          <a:xfrm flipH="1">
            <a:off x="2296623" y="2700839"/>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918" name="Google Shape;918;p24"/>
          <p:cNvSpPr/>
          <p:nvPr/>
        </p:nvSpPr>
        <p:spPr>
          <a:xfrm>
            <a:off x="2597649" y="28665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919" name="Google Shape;919;p24"/>
          <p:cNvCxnSpPr>
            <a:stCxn id="912" idx="2"/>
            <a:endCxn id="918" idx="0"/>
          </p:cNvCxnSpPr>
          <p:nvPr/>
        </p:nvCxnSpPr>
        <p:spPr>
          <a:xfrm>
            <a:off x="2528823" y="2700839"/>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920" name="Google Shape;920;p24"/>
          <p:cNvSpPr/>
          <p:nvPr/>
        </p:nvSpPr>
        <p:spPr>
          <a:xfrm>
            <a:off x="1892275" y="324245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921" name="Google Shape;921;p24"/>
          <p:cNvCxnSpPr>
            <a:stCxn id="916" idx="2"/>
            <a:endCxn id="920" idx="0"/>
          </p:cNvCxnSpPr>
          <p:nvPr/>
        </p:nvCxnSpPr>
        <p:spPr>
          <a:xfrm flipH="1">
            <a:off x="2077100" y="3148189"/>
            <a:ext cx="219600" cy="94200"/>
          </a:xfrm>
          <a:prstGeom prst="straightConnector1">
            <a:avLst/>
          </a:prstGeom>
          <a:noFill/>
          <a:ln w="19050" cap="flat" cmpd="sng">
            <a:solidFill>
              <a:srgbClr val="000000"/>
            </a:solidFill>
            <a:prstDash val="solid"/>
            <a:round/>
            <a:headEnd type="none" w="med" len="med"/>
            <a:tailEnd type="none" w="med" len="med"/>
          </a:ln>
        </p:spPr>
      </p:cxnSp>
      <p:sp>
        <p:nvSpPr>
          <p:cNvPr id="922" name="Google Shape;922;p24"/>
          <p:cNvSpPr/>
          <p:nvPr/>
        </p:nvSpPr>
        <p:spPr>
          <a:xfrm>
            <a:off x="2334154" y="324245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923" name="Google Shape;923;p24"/>
          <p:cNvCxnSpPr>
            <a:stCxn id="916" idx="2"/>
            <a:endCxn id="922" idx="0"/>
          </p:cNvCxnSpPr>
          <p:nvPr/>
        </p:nvCxnSpPr>
        <p:spPr>
          <a:xfrm>
            <a:off x="2296700" y="3148189"/>
            <a:ext cx="222300" cy="94200"/>
          </a:xfrm>
          <a:prstGeom prst="straightConnector1">
            <a:avLst/>
          </a:prstGeom>
          <a:noFill/>
          <a:ln w="19050" cap="flat" cmpd="sng">
            <a:solidFill>
              <a:srgbClr val="000000"/>
            </a:solidFill>
            <a:prstDash val="solid"/>
            <a:round/>
            <a:headEnd type="none" w="med" len="med"/>
            <a:tailEnd type="none" w="med" len="med"/>
          </a:ln>
        </p:spPr>
      </p:cxnSp>
      <p:cxnSp>
        <p:nvCxnSpPr>
          <p:cNvPr id="924" name="Google Shape;924;p24"/>
          <p:cNvCxnSpPr/>
          <p:nvPr/>
        </p:nvCxnSpPr>
        <p:spPr>
          <a:xfrm>
            <a:off x="3494951" y="272340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925" name="Google Shape;925;p24"/>
          <p:cNvSpPr txBox="1"/>
          <p:nvPr/>
        </p:nvSpPr>
        <p:spPr>
          <a:xfrm>
            <a:off x="3269764" y="237546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Question: What about Real World BSTs?</a:t>
            </a:r>
            <a:endParaRPr/>
          </a:p>
        </p:txBody>
      </p:sp>
      <p:sp>
        <p:nvSpPr>
          <p:cNvPr id="583" name="Google Shape;583;p4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BSTs have:</a:t>
            </a:r>
            <a:endParaRPr/>
          </a:p>
          <a:p>
            <a:pPr marL="457200" lvl="0" indent="-342900" algn="l" rtl="0">
              <a:spcBef>
                <a:spcPts val="600"/>
              </a:spcBef>
              <a:spcAft>
                <a:spcPts val="0"/>
              </a:spcAft>
              <a:buSzPts val="1800"/>
              <a:buChar char="●"/>
            </a:pPr>
            <a:r>
              <a:rPr lang="en"/>
              <a:t>Worst case Θ(N) height.</a:t>
            </a:r>
            <a:endParaRPr/>
          </a:p>
          <a:p>
            <a:pPr marL="457200" lvl="0" indent="-342900" algn="l" rtl="0">
              <a:spcBef>
                <a:spcPts val="600"/>
              </a:spcBef>
              <a:spcAft>
                <a:spcPts val="0"/>
              </a:spcAft>
              <a:buSzPts val="1800"/>
              <a:buChar char="●"/>
            </a:pPr>
            <a:r>
              <a:rPr lang="en"/>
              <a:t>Best case Θ(log N) height.</a:t>
            </a:r>
            <a:endParaRPr/>
          </a:p>
          <a:p>
            <a:pPr marL="457200" lvl="0" indent="-342900" algn="l" rtl="0">
              <a:spcBef>
                <a:spcPts val="600"/>
              </a:spcBef>
              <a:spcAft>
                <a:spcPts val="0"/>
              </a:spcAft>
              <a:buSzPts val="1800"/>
              <a:buChar char="●"/>
            </a:pPr>
            <a:r>
              <a:rPr lang="en"/>
              <a:t>Θ(log N) height if constructed via random inserts.</a:t>
            </a:r>
            <a:endParaRPr/>
          </a:p>
          <a:p>
            <a:pPr marL="0" lvl="0" indent="0" algn="l" rtl="0">
              <a:spcBef>
                <a:spcPts val="600"/>
              </a:spcBef>
              <a:spcAft>
                <a:spcPts val="0"/>
              </a:spcAft>
              <a:buNone/>
            </a:pPr>
            <a:endParaRPr/>
          </a:p>
          <a:p>
            <a:pPr marL="0" lvl="0" indent="0" algn="l" rtl="0">
              <a:spcBef>
                <a:spcPts val="600"/>
              </a:spcBef>
              <a:spcAft>
                <a:spcPts val="0"/>
              </a:spcAft>
              <a:buNone/>
            </a:pPr>
            <a:r>
              <a:rPr lang="en"/>
              <a:t>In real world applications we expect both insertion and deletion.</a:t>
            </a:r>
            <a:endParaRPr/>
          </a:p>
          <a:p>
            <a:pPr marL="457200" lvl="0" indent="-342900" algn="l" rtl="0">
              <a:spcBef>
                <a:spcPts val="600"/>
              </a:spcBef>
              <a:spcAft>
                <a:spcPts val="0"/>
              </a:spcAft>
              <a:buSzPts val="1800"/>
              <a:buChar char="●"/>
            </a:pPr>
            <a:r>
              <a:rPr lang="en"/>
              <a:t>See (IMO really interesting!) extra slides for more on simulations of trees including deletion.</a:t>
            </a:r>
            <a:endParaRPr/>
          </a:p>
          <a:p>
            <a:pPr marL="457200" lvl="0" indent="-342900" algn="l" rtl="0">
              <a:spcBef>
                <a:spcPts val="600"/>
              </a:spcBef>
              <a:spcAft>
                <a:spcPts val="0"/>
              </a:spcAft>
              <a:buSzPts val="1800"/>
              <a:buChar char="●"/>
            </a:pPr>
            <a:r>
              <a:rPr lang="en"/>
              <a:t>Can show that random trees including deletion are still Θ(log N) height (if you randomly pick between predecessor and successor when deleting).</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2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931" name="Google Shape;931;p25"/>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932" name="Google Shape;932;p25"/>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933" name="Google Shape;933;p25"/>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934" name="Google Shape;934;p25"/>
          <p:cNvCxnSpPr/>
          <p:nvPr/>
        </p:nvCxnSpPr>
        <p:spPr>
          <a:xfrm>
            <a:off x="1624725" y="2737475"/>
            <a:ext cx="413100" cy="0"/>
          </a:xfrm>
          <a:prstGeom prst="straightConnector1">
            <a:avLst/>
          </a:prstGeom>
          <a:noFill/>
          <a:ln w="19050" cap="flat" cmpd="sng">
            <a:solidFill>
              <a:srgbClr val="BE0712"/>
            </a:solidFill>
            <a:prstDash val="solid"/>
            <a:round/>
            <a:headEnd type="none" w="med" len="med"/>
            <a:tailEnd type="triangle" w="med" len="med"/>
          </a:ln>
        </p:spPr>
      </p:cxnSp>
      <p:sp>
        <p:nvSpPr>
          <p:cNvPr id="935" name="Google Shape;935;p25"/>
          <p:cNvSpPr txBox="1"/>
          <p:nvPr/>
        </p:nvSpPr>
        <p:spPr>
          <a:xfrm>
            <a:off x="1633017" y="2399275"/>
            <a:ext cx="487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cxnSp>
        <p:nvCxnSpPr>
          <p:cNvPr id="936" name="Google Shape;936;p25"/>
          <p:cNvCxnSpPr/>
          <p:nvPr/>
        </p:nvCxnSpPr>
        <p:spPr>
          <a:xfrm>
            <a:off x="14723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937" name="Google Shape;937;p25"/>
          <p:cNvSpPr txBox="1"/>
          <p:nvPr/>
        </p:nvSpPr>
        <p:spPr>
          <a:xfrm>
            <a:off x="14806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sp>
        <p:nvSpPr>
          <p:cNvPr id="938" name="Google Shape;938;p25"/>
          <p:cNvSpPr/>
          <p:nvPr/>
        </p:nvSpPr>
        <p:spPr>
          <a:xfrm>
            <a:off x="519426" y="3958750"/>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939" name="Google Shape;939;p25"/>
          <p:cNvSpPr/>
          <p:nvPr/>
        </p:nvSpPr>
        <p:spPr>
          <a:xfrm>
            <a:off x="58150" y="4365200"/>
            <a:ext cx="5331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2 3</a:t>
            </a:r>
            <a:endParaRPr sz="1800"/>
          </a:p>
        </p:txBody>
      </p:sp>
      <p:cxnSp>
        <p:nvCxnSpPr>
          <p:cNvPr id="940" name="Google Shape;940;p25"/>
          <p:cNvCxnSpPr>
            <a:stCxn id="938" idx="2"/>
            <a:endCxn id="939" idx="0"/>
          </p:cNvCxnSpPr>
          <p:nvPr/>
        </p:nvCxnSpPr>
        <p:spPr>
          <a:xfrm flipH="1">
            <a:off x="324726" y="4247350"/>
            <a:ext cx="487800" cy="117900"/>
          </a:xfrm>
          <a:prstGeom prst="straightConnector1">
            <a:avLst/>
          </a:prstGeom>
          <a:noFill/>
          <a:ln w="19050" cap="flat" cmpd="sng">
            <a:solidFill>
              <a:srgbClr val="000000"/>
            </a:solidFill>
            <a:prstDash val="solid"/>
            <a:round/>
            <a:headEnd type="none" w="med" len="med"/>
            <a:tailEnd type="none" w="med" len="med"/>
          </a:ln>
        </p:spPr>
      </p:cxnSp>
      <p:sp>
        <p:nvSpPr>
          <p:cNvPr id="941" name="Google Shape;941;p25"/>
          <p:cNvSpPr/>
          <p:nvPr/>
        </p:nvSpPr>
        <p:spPr>
          <a:xfrm>
            <a:off x="1026229" y="436520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42" name="Google Shape;942;p25"/>
          <p:cNvCxnSpPr>
            <a:stCxn id="938" idx="2"/>
            <a:endCxn id="941" idx="0"/>
          </p:cNvCxnSpPr>
          <p:nvPr/>
        </p:nvCxnSpPr>
        <p:spPr>
          <a:xfrm>
            <a:off x="812526" y="4247350"/>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943" name="Google Shape;943;p25"/>
          <p:cNvSpPr/>
          <p:nvPr/>
        </p:nvSpPr>
        <p:spPr>
          <a:xfrm>
            <a:off x="645263"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944" name="Google Shape;944;p25"/>
          <p:cNvCxnSpPr>
            <a:stCxn id="938" idx="2"/>
            <a:endCxn id="943" idx="0"/>
          </p:cNvCxnSpPr>
          <p:nvPr/>
        </p:nvCxnSpPr>
        <p:spPr>
          <a:xfrm>
            <a:off x="812526" y="4247350"/>
            <a:ext cx="0" cy="117900"/>
          </a:xfrm>
          <a:prstGeom prst="straightConnector1">
            <a:avLst/>
          </a:prstGeom>
          <a:noFill/>
          <a:ln w="19050" cap="flat" cmpd="sng">
            <a:solidFill>
              <a:srgbClr val="000000"/>
            </a:solidFill>
            <a:prstDash val="solid"/>
            <a:round/>
            <a:headEnd type="none" w="med" len="med"/>
            <a:tailEnd type="none" w="med" len="med"/>
          </a:ln>
        </p:spPr>
      </p:cxnSp>
      <p:sp>
        <p:nvSpPr>
          <p:cNvPr id="945" name="Google Shape;945;p25"/>
          <p:cNvSpPr/>
          <p:nvPr/>
        </p:nvSpPr>
        <p:spPr>
          <a:xfrm>
            <a:off x="857322" y="21154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946" name="Google Shape;946;p25"/>
          <p:cNvSpPr/>
          <p:nvPr/>
        </p:nvSpPr>
        <p:spPr>
          <a:xfrm>
            <a:off x="593798" y="25218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947" name="Google Shape;947;p25"/>
          <p:cNvCxnSpPr>
            <a:stCxn id="945" idx="2"/>
            <a:endCxn id="946" idx="0"/>
          </p:cNvCxnSpPr>
          <p:nvPr/>
        </p:nvCxnSpPr>
        <p:spPr>
          <a:xfrm flipH="1">
            <a:off x="778872" y="2404023"/>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948" name="Google Shape;948;p25"/>
          <p:cNvSpPr/>
          <p:nvPr/>
        </p:nvSpPr>
        <p:spPr>
          <a:xfrm>
            <a:off x="1112953" y="25218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49" name="Google Shape;949;p25"/>
          <p:cNvCxnSpPr>
            <a:stCxn id="945" idx="2"/>
            <a:endCxn id="948" idx="0"/>
          </p:cNvCxnSpPr>
          <p:nvPr/>
        </p:nvCxnSpPr>
        <p:spPr>
          <a:xfrm>
            <a:off x="1042272" y="24040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950" name="Google Shape;950;p25"/>
          <p:cNvSpPr/>
          <p:nvPr/>
        </p:nvSpPr>
        <p:spPr>
          <a:xfrm>
            <a:off x="361675" y="29692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951" name="Google Shape;951;p25"/>
          <p:cNvCxnSpPr>
            <a:stCxn id="946" idx="2"/>
            <a:endCxn id="950" idx="0"/>
          </p:cNvCxnSpPr>
          <p:nvPr/>
        </p:nvCxnSpPr>
        <p:spPr>
          <a:xfrm flipH="1">
            <a:off x="546548" y="2810466"/>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952" name="Google Shape;952;p25"/>
          <p:cNvSpPr/>
          <p:nvPr/>
        </p:nvSpPr>
        <p:spPr>
          <a:xfrm>
            <a:off x="847574" y="2976167"/>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953" name="Google Shape;953;p25"/>
          <p:cNvCxnSpPr>
            <a:stCxn id="946" idx="2"/>
            <a:endCxn id="952" idx="0"/>
          </p:cNvCxnSpPr>
          <p:nvPr/>
        </p:nvCxnSpPr>
        <p:spPr>
          <a:xfrm>
            <a:off x="778748" y="2810466"/>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954" name="Google Shape;954;p25"/>
          <p:cNvSpPr/>
          <p:nvPr/>
        </p:nvSpPr>
        <p:spPr>
          <a:xfrm>
            <a:off x="142200" y="3389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955" name="Google Shape;955;p25"/>
          <p:cNvCxnSpPr>
            <a:stCxn id="950" idx="2"/>
            <a:endCxn id="954" idx="0"/>
          </p:cNvCxnSpPr>
          <p:nvPr/>
        </p:nvCxnSpPr>
        <p:spPr>
          <a:xfrm flipH="1">
            <a:off x="327025" y="3257816"/>
            <a:ext cx="219600" cy="131400"/>
          </a:xfrm>
          <a:prstGeom prst="straightConnector1">
            <a:avLst/>
          </a:prstGeom>
          <a:noFill/>
          <a:ln w="28575" cap="flat" cmpd="sng">
            <a:solidFill>
              <a:srgbClr val="FF0000"/>
            </a:solidFill>
            <a:prstDash val="solid"/>
            <a:round/>
            <a:headEnd type="none" w="med" len="med"/>
            <a:tailEnd type="none" w="med" len="med"/>
          </a:ln>
        </p:spPr>
      </p:cxnSp>
      <p:sp>
        <p:nvSpPr>
          <p:cNvPr id="956" name="Google Shape;956;p25"/>
          <p:cNvSpPr/>
          <p:nvPr/>
        </p:nvSpPr>
        <p:spPr>
          <a:xfrm>
            <a:off x="2794064" y="395877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957" name="Google Shape;957;p25"/>
          <p:cNvSpPr/>
          <p:nvPr/>
        </p:nvSpPr>
        <p:spPr>
          <a:xfrm>
            <a:off x="2137538" y="4365225"/>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1 2 3</a:t>
            </a:r>
            <a:endParaRPr sz="1800"/>
          </a:p>
        </p:txBody>
      </p:sp>
      <p:cxnSp>
        <p:nvCxnSpPr>
          <p:cNvPr id="958" name="Google Shape;958;p25"/>
          <p:cNvCxnSpPr>
            <a:stCxn id="956" idx="2"/>
            <a:endCxn id="957" idx="0"/>
          </p:cNvCxnSpPr>
          <p:nvPr/>
        </p:nvCxnSpPr>
        <p:spPr>
          <a:xfrm flipH="1">
            <a:off x="2501864" y="4247375"/>
            <a:ext cx="585300" cy="117900"/>
          </a:xfrm>
          <a:prstGeom prst="straightConnector1">
            <a:avLst/>
          </a:prstGeom>
          <a:noFill/>
          <a:ln w="19050" cap="flat" cmpd="sng">
            <a:solidFill>
              <a:srgbClr val="000000"/>
            </a:solidFill>
            <a:prstDash val="solid"/>
            <a:round/>
            <a:headEnd type="none" w="med" len="med"/>
            <a:tailEnd type="none" w="med" len="med"/>
          </a:ln>
        </p:spPr>
      </p:cxnSp>
      <p:sp>
        <p:nvSpPr>
          <p:cNvPr id="959" name="Google Shape;959;p25"/>
          <p:cNvSpPr/>
          <p:nvPr/>
        </p:nvSpPr>
        <p:spPr>
          <a:xfrm>
            <a:off x="3453267" y="436522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60" name="Google Shape;960;p25"/>
          <p:cNvCxnSpPr>
            <a:stCxn id="956" idx="2"/>
            <a:endCxn id="959" idx="0"/>
          </p:cNvCxnSpPr>
          <p:nvPr/>
        </p:nvCxnSpPr>
        <p:spPr>
          <a:xfrm>
            <a:off x="3087164" y="4247375"/>
            <a:ext cx="551100" cy="117900"/>
          </a:xfrm>
          <a:prstGeom prst="straightConnector1">
            <a:avLst/>
          </a:prstGeom>
          <a:noFill/>
          <a:ln w="19050" cap="flat" cmpd="sng">
            <a:solidFill>
              <a:srgbClr val="000000"/>
            </a:solidFill>
            <a:prstDash val="solid"/>
            <a:round/>
            <a:headEnd type="none" w="med" len="med"/>
            <a:tailEnd type="none" w="med" len="med"/>
          </a:ln>
        </p:spPr>
      </p:cxnSp>
      <p:sp>
        <p:nvSpPr>
          <p:cNvPr id="961" name="Google Shape;961;p25"/>
          <p:cNvSpPr/>
          <p:nvPr/>
        </p:nvSpPr>
        <p:spPr>
          <a:xfrm>
            <a:off x="2919900" y="436520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962" name="Google Shape;962;p25"/>
          <p:cNvCxnSpPr>
            <a:stCxn id="956" idx="2"/>
            <a:endCxn id="961" idx="0"/>
          </p:cNvCxnSpPr>
          <p:nvPr/>
        </p:nvCxnSpPr>
        <p:spPr>
          <a:xfrm>
            <a:off x="3087164" y="4247375"/>
            <a:ext cx="0" cy="117900"/>
          </a:xfrm>
          <a:prstGeom prst="straightConnector1">
            <a:avLst/>
          </a:prstGeom>
          <a:noFill/>
          <a:ln w="19050" cap="flat" cmpd="sng">
            <a:solidFill>
              <a:srgbClr val="000000"/>
            </a:solidFill>
            <a:prstDash val="solid"/>
            <a:round/>
            <a:headEnd type="none" w="med" len="med"/>
            <a:tailEnd type="none" w="med" len="med"/>
          </a:ln>
        </p:spPr>
      </p:cxnSp>
      <p:cxnSp>
        <p:nvCxnSpPr>
          <p:cNvPr id="963" name="Google Shape;963;p25"/>
          <p:cNvCxnSpPr/>
          <p:nvPr/>
        </p:nvCxnSpPr>
        <p:spPr>
          <a:xfrm>
            <a:off x="3856451" y="41945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964" name="Google Shape;964;p25"/>
          <p:cNvSpPr txBox="1"/>
          <p:nvPr/>
        </p:nvSpPr>
        <p:spPr>
          <a:xfrm>
            <a:off x="3712339" y="38563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split(1/2/3)</a:t>
            </a:r>
            <a:endParaRPr/>
          </a:p>
        </p:txBody>
      </p:sp>
      <p:sp>
        <p:nvSpPr>
          <p:cNvPr id="965" name="Google Shape;965;p25"/>
          <p:cNvSpPr/>
          <p:nvPr/>
        </p:nvSpPr>
        <p:spPr>
          <a:xfrm>
            <a:off x="5115600" y="3958800"/>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2 4 6</a:t>
            </a:r>
            <a:endParaRPr sz="1800"/>
          </a:p>
        </p:txBody>
      </p:sp>
      <p:cxnSp>
        <p:nvCxnSpPr>
          <p:cNvPr id="966" name="Google Shape;966;p25"/>
          <p:cNvCxnSpPr>
            <a:stCxn id="965" idx="2"/>
            <a:endCxn id="967" idx="0"/>
          </p:cNvCxnSpPr>
          <p:nvPr/>
        </p:nvCxnSpPr>
        <p:spPr>
          <a:xfrm flipH="1">
            <a:off x="4798500" y="4247400"/>
            <a:ext cx="681300" cy="117900"/>
          </a:xfrm>
          <a:prstGeom prst="straightConnector1">
            <a:avLst/>
          </a:prstGeom>
          <a:noFill/>
          <a:ln w="19050" cap="flat" cmpd="sng">
            <a:solidFill>
              <a:srgbClr val="000000"/>
            </a:solidFill>
            <a:prstDash val="solid"/>
            <a:round/>
            <a:headEnd type="none" w="med" len="med"/>
            <a:tailEnd type="none" w="med" len="med"/>
          </a:ln>
        </p:spPr>
      </p:cxnSp>
      <p:sp>
        <p:nvSpPr>
          <p:cNvPr id="968" name="Google Shape;968;p25"/>
          <p:cNvSpPr/>
          <p:nvPr/>
        </p:nvSpPr>
        <p:spPr>
          <a:xfrm>
            <a:off x="5917117" y="43652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69" name="Google Shape;969;p25"/>
          <p:cNvCxnSpPr>
            <a:stCxn id="965" idx="2"/>
            <a:endCxn id="968" idx="0"/>
          </p:cNvCxnSpPr>
          <p:nvPr/>
        </p:nvCxnSpPr>
        <p:spPr>
          <a:xfrm>
            <a:off x="5479800" y="4247400"/>
            <a:ext cx="622200" cy="117900"/>
          </a:xfrm>
          <a:prstGeom prst="straightConnector1">
            <a:avLst/>
          </a:prstGeom>
          <a:noFill/>
          <a:ln w="19050" cap="flat" cmpd="sng">
            <a:solidFill>
              <a:srgbClr val="000000"/>
            </a:solidFill>
            <a:prstDash val="solid"/>
            <a:round/>
            <a:headEnd type="none" w="med" len="med"/>
            <a:tailEnd type="none" w="med" len="med"/>
          </a:ln>
        </p:spPr>
      </p:cxnSp>
      <p:sp>
        <p:nvSpPr>
          <p:cNvPr id="970" name="Google Shape;970;p25"/>
          <p:cNvSpPr/>
          <p:nvPr/>
        </p:nvSpPr>
        <p:spPr>
          <a:xfrm>
            <a:off x="5536150" y="436522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971" name="Google Shape;971;p25"/>
          <p:cNvCxnSpPr>
            <a:stCxn id="965" idx="2"/>
            <a:endCxn id="970" idx="0"/>
          </p:cNvCxnSpPr>
          <p:nvPr/>
        </p:nvCxnSpPr>
        <p:spPr>
          <a:xfrm>
            <a:off x="5479800" y="4247400"/>
            <a:ext cx="223500" cy="117900"/>
          </a:xfrm>
          <a:prstGeom prst="straightConnector1">
            <a:avLst/>
          </a:prstGeom>
          <a:noFill/>
          <a:ln w="19050" cap="flat" cmpd="sng">
            <a:solidFill>
              <a:srgbClr val="000000"/>
            </a:solidFill>
            <a:prstDash val="solid"/>
            <a:round/>
            <a:headEnd type="none" w="med" len="med"/>
            <a:tailEnd type="none" w="med" len="med"/>
          </a:ln>
        </p:spPr>
      </p:cxnSp>
      <p:sp>
        <p:nvSpPr>
          <p:cNvPr id="967" name="Google Shape;967;p25"/>
          <p:cNvSpPr/>
          <p:nvPr/>
        </p:nvSpPr>
        <p:spPr>
          <a:xfrm>
            <a:off x="4631100"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972" name="Google Shape;972;p25"/>
          <p:cNvSpPr/>
          <p:nvPr/>
        </p:nvSpPr>
        <p:spPr>
          <a:xfrm>
            <a:off x="5082227"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973" name="Google Shape;973;p25"/>
          <p:cNvCxnSpPr>
            <a:stCxn id="965" idx="2"/>
            <a:endCxn id="972" idx="0"/>
          </p:cNvCxnSpPr>
          <p:nvPr/>
        </p:nvCxnSpPr>
        <p:spPr>
          <a:xfrm flipH="1">
            <a:off x="5249400" y="4247400"/>
            <a:ext cx="230400" cy="117900"/>
          </a:xfrm>
          <a:prstGeom prst="straightConnector1">
            <a:avLst/>
          </a:prstGeom>
          <a:noFill/>
          <a:ln w="19050" cap="flat" cmpd="sng">
            <a:solidFill>
              <a:srgbClr val="000000"/>
            </a:solidFill>
            <a:prstDash val="solid"/>
            <a:round/>
            <a:headEnd type="none" w="med" len="med"/>
            <a:tailEnd type="none" w="med" len="med"/>
          </a:ln>
        </p:spPr>
      </p:cxnSp>
      <p:cxnSp>
        <p:nvCxnSpPr>
          <p:cNvPr id="974" name="Google Shape;974;p25"/>
          <p:cNvCxnSpPr/>
          <p:nvPr/>
        </p:nvCxnSpPr>
        <p:spPr>
          <a:xfrm>
            <a:off x="6431126" y="41663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975" name="Google Shape;975;p25"/>
          <p:cNvSpPr txBox="1"/>
          <p:nvPr/>
        </p:nvSpPr>
        <p:spPr>
          <a:xfrm>
            <a:off x="6287014" y="38281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split(2/4/6)</a:t>
            </a:r>
            <a:endParaRPr/>
          </a:p>
        </p:txBody>
      </p:sp>
      <p:sp>
        <p:nvSpPr>
          <p:cNvPr id="976" name="Google Shape;976;p25"/>
          <p:cNvSpPr/>
          <p:nvPr/>
        </p:nvSpPr>
        <p:spPr>
          <a:xfrm>
            <a:off x="73958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977" name="Google Shape;977;p25"/>
          <p:cNvSpPr/>
          <p:nvPr/>
        </p:nvSpPr>
        <p:spPr>
          <a:xfrm>
            <a:off x="7132350" y="47715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978" name="Google Shape;978;p25"/>
          <p:cNvCxnSpPr>
            <a:stCxn id="976" idx="2"/>
            <a:endCxn id="977" idx="0"/>
          </p:cNvCxnSpPr>
          <p:nvPr/>
        </p:nvCxnSpPr>
        <p:spPr>
          <a:xfrm flipH="1">
            <a:off x="73174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979" name="Google Shape;979;p25"/>
          <p:cNvSpPr/>
          <p:nvPr/>
        </p:nvSpPr>
        <p:spPr>
          <a:xfrm>
            <a:off x="7651504"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980" name="Google Shape;980;p25"/>
          <p:cNvCxnSpPr>
            <a:stCxn id="976" idx="2"/>
            <a:endCxn id="979" idx="0"/>
          </p:cNvCxnSpPr>
          <p:nvPr/>
        </p:nvCxnSpPr>
        <p:spPr>
          <a:xfrm>
            <a:off x="75808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981" name="Google Shape;981;p25"/>
          <p:cNvSpPr/>
          <p:nvPr/>
        </p:nvSpPr>
        <p:spPr>
          <a:xfrm>
            <a:off x="84341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982" name="Google Shape;982;p25"/>
          <p:cNvSpPr/>
          <p:nvPr/>
        </p:nvSpPr>
        <p:spPr>
          <a:xfrm>
            <a:off x="8170650"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983" name="Google Shape;983;p25"/>
          <p:cNvCxnSpPr>
            <a:stCxn id="981" idx="2"/>
            <a:endCxn id="982" idx="0"/>
          </p:cNvCxnSpPr>
          <p:nvPr/>
        </p:nvCxnSpPr>
        <p:spPr>
          <a:xfrm flipH="1">
            <a:off x="83557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984" name="Google Shape;984;p25"/>
          <p:cNvSpPr/>
          <p:nvPr/>
        </p:nvSpPr>
        <p:spPr>
          <a:xfrm>
            <a:off x="8689804" y="47716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85" name="Google Shape;985;p25"/>
          <p:cNvCxnSpPr>
            <a:stCxn id="981" idx="2"/>
            <a:endCxn id="984" idx="0"/>
          </p:cNvCxnSpPr>
          <p:nvPr/>
        </p:nvCxnSpPr>
        <p:spPr>
          <a:xfrm>
            <a:off x="86191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986" name="Google Shape;986;p25"/>
          <p:cNvSpPr/>
          <p:nvPr/>
        </p:nvSpPr>
        <p:spPr>
          <a:xfrm>
            <a:off x="7889549" y="39587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987" name="Google Shape;987;p25"/>
          <p:cNvCxnSpPr>
            <a:stCxn id="976" idx="0"/>
            <a:endCxn id="986" idx="2"/>
          </p:cNvCxnSpPr>
          <p:nvPr/>
        </p:nvCxnSpPr>
        <p:spPr>
          <a:xfrm rot="10800000" flipH="1">
            <a:off x="7580824" y="4247259"/>
            <a:ext cx="493800" cy="117900"/>
          </a:xfrm>
          <a:prstGeom prst="straightConnector1">
            <a:avLst/>
          </a:prstGeom>
          <a:noFill/>
          <a:ln w="19050" cap="flat" cmpd="sng">
            <a:solidFill>
              <a:srgbClr val="000000"/>
            </a:solidFill>
            <a:prstDash val="solid"/>
            <a:round/>
            <a:headEnd type="none" w="med" len="med"/>
            <a:tailEnd type="none" w="med" len="med"/>
          </a:ln>
        </p:spPr>
      </p:cxnSp>
      <p:cxnSp>
        <p:nvCxnSpPr>
          <p:cNvPr id="988" name="Google Shape;988;p25"/>
          <p:cNvCxnSpPr>
            <a:stCxn id="981" idx="0"/>
            <a:endCxn id="986" idx="2"/>
          </p:cNvCxnSpPr>
          <p:nvPr/>
        </p:nvCxnSpPr>
        <p:spPr>
          <a:xfrm rot="10800000">
            <a:off x="8074624" y="4247259"/>
            <a:ext cx="544500" cy="117900"/>
          </a:xfrm>
          <a:prstGeom prst="straightConnector1">
            <a:avLst/>
          </a:prstGeom>
          <a:noFill/>
          <a:ln w="19050" cap="flat" cmpd="sng">
            <a:solidFill>
              <a:srgbClr val="000000"/>
            </a:solidFill>
            <a:prstDash val="solid"/>
            <a:round/>
            <a:headEnd type="none" w="med" len="med"/>
            <a:tailEnd type="none" w="med" len="med"/>
          </a:ln>
        </p:spPr>
      </p:cxnSp>
      <p:sp>
        <p:nvSpPr>
          <p:cNvPr id="989" name="Google Shape;989;p25"/>
          <p:cNvSpPr/>
          <p:nvPr/>
        </p:nvSpPr>
        <p:spPr>
          <a:xfrm>
            <a:off x="2607397" y="200579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990" name="Google Shape;990;p25"/>
          <p:cNvSpPr/>
          <p:nvPr/>
        </p:nvSpPr>
        <p:spPr>
          <a:xfrm>
            <a:off x="2343873" y="241223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991" name="Google Shape;991;p25"/>
          <p:cNvCxnSpPr>
            <a:stCxn id="989" idx="2"/>
            <a:endCxn id="990" idx="0"/>
          </p:cNvCxnSpPr>
          <p:nvPr/>
        </p:nvCxnSpPr>
        <p:spPr>
          <a:xfrm flipH="1">
            <a:off x="2528947" y="2294396"/>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992" name="Google Shape;992;p25"/>
          <p:cNvSpPr/>
          <p:nvPr/>
        </p:nvSpPr>
        <p:spPr>
          <a:xfrm>
            <a:off x="2863028" y="241225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93" name="Google Shape;993;p25"/>
          <p:cNvCxnSpPr>
            <a:stCxn id="989" idx="2"/>
            <a:endCxn id="992" idx="0"/>
          </p:cNvCxnSpPr>
          <p:nvPr/>
        </p:nvCxnSpPr>
        <p:spPr>
          <a:xfrm>
            <a:off x="2792347" y="229439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994" name="Google Shape;994;p25"/>
          <p:cNvSpPr/>
          <p:nvPr/>
        </p:nvSpPr>
        <p:spPr>
          <a:xfrm>
            <a:off x="2111750" y="285958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995" name="Google Shape;995;p25"/>
          <p:cNvCxnSpPr>
            <a:stCxn id="990" idx="2"/>
            <a:endCxn id="994" idx="0"/>
          </p:cNvCxnSpPr>
          <p:nvPr/>
        </p:nvCxnSpPr>
        <p:spPr>
          <a:xfrm flipH="1">
            <a:off x="2296623" y="2700839"/>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996" name="Google Shape;996;p25"/>
          <p:cNvSpPr/>
          <p:nvPr/>
        </p:nvSpPr>
        <p:spPr>
          <a:xfrm>
            <a:off x="2597649" y="28665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997" name="Google Shape;997;p25"/>
          <p:cNvCxnSpPr>
            <a:stCxn id="990" idx="2"/>
            <a:endCxn id="996" idx="0"/>
          </p:cNvCxnSpPr>
          <p:nvPr/>
        </p:nvCxnSpPr>
        <p:spPr>
          <a:xfrm>
            <a:off x="2528823" y="2700839"/>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998" name="Google Shape;998;p25"/>
          <p:cNvSpPr/>
          <p:nvPr/>
        </p:nvSpPr>
        <p:spPr>
          <a:xfrm>
            <a:off x="1892275" y="324245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999" name="Google Shape;999;p25"/>
          <p:cNvCxnSpPr>
            <a:stCxn id="994" idx="2"/>
            <a:endCxn id="998" idx="0"/>
          </p:cNvCxnSpPr>
          <p:nvPr/>
        </p:nvCxnSpPr>
        <p:spPr>
          <a:xfrm flipH="1">
            <a:off x="2077100" y="3148189"/>
            <a:ext cx="219600" cy="94200"/>
          </a:xfrm>
          <a:prstGeom prst="straightConnector1">
            <a:avLst/>
          </a:prstGeom>
          <a:noFill/>
          <a:ln w="19050" cap="flat" cmpd="sng">
            <a:solidFill>
              <a:srgbClr val="000000"/>
            </a:solidFill>
            <a:prstDash val="solid"/>
            <a:round/>
            <a:headEnd type="none" w="med" len="med"/>
            <a:tailEnd type="none" w="med" len="med"/>
          </a:ln>
        </p:spPr>
      </p:cxnSp>
      <p:sp>
        <p:nvSpPr>
          <p:cNvPr id="1000" name="Google Shape;1000;p25"/>
          <p:cNvSpPr/>
          <p:nvPr/>
        </p:nvSpPr>
        <p:spPr>
          <a:xfrm>
            <a:off x="2334154" y="324245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001" name="Google Shape;1001;p25"/>
          <p:cNvCxnSpPr>
            <a:stCxn id="994" idx="2"/>
            <a:endCxn id="1000" idx="0"/>
          </p:cNvCxnSpPr>
          <p:nvPr/>
        </p:nvCxnSpPr>
        <p:spPr>
          <a:xfrm>
            <a:off x="2296700" y="3148189"/>
            <a:ext cx="222300" cy="94200"/>
          </a:xfrm>
          <a:prstGeom prst="straightConnector1">
            <a:avLst/>
          </a:prstGeom>
          <a:noFill/>
          <a:ln w="19050" cap="flat" cmpd="sng">
            <a:solidFill>
              <a:srgbClr val="000000"/>
            </a:solidFill>
            <a:prstDash val="solid"/>
            <a:round/>
            <a:headEnd type="none" w="med" len="med"/>
            <a:tailEnd type="none" w="med" len="med"/>
          </a:ln>
        </p:spPr>
      </p:cxnSp>
      <p:cxnSp>
        <p:nvCxnSpPr>
          <p:cNvPr id="1002" name="Google Shape;1002;p25"/>
          <p:cNvCxnSpPr/>
          <p:nvPr/>
        </p:nvCxnSpPr>
        <p:spPr>
          <a:xfrm>
            <a:off x="3494951" y="272340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003" name="Google Shape;1003;p25"/>
          <p:cNvSpPr txBox="1"/>
          <p:nvPr/>
        </p:nvSpPr>
        <p:spPr>
          <a:xfrm>
            <a:off x="3269764" y="237546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rotateRight(6)</a:t>
            </a:r>
            <a:endParaRPr/>
          </a:p>
        </p:txBody>
      </p:sp>
      <p:sp>
        <p:nvSpPr>
          <p:cNvPr id="1004" name="Google Shape;1004;p25"/>
          <p:cNvSpPr/>
          <p:nvPr/>
        </p:nvSpPr>
        <p:spPr>
          <a:xfrm>
            <a:off x="4650324" y="257909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005" name="Google Shape;1005;p25"/>
          <p:cNvSpPr/>
          <p:nvPr/>
        </p:nvSpPr>
        <p:spPr>
          <a:xfrm>
            <a:off x="4386800" y="298552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1006" name="Google Shape;1006;p25"/>
          <p:cNvCxnSpPr>
            <a:stCxn id="1004" idx="2"/>
            <a:endCxn id="1005" idx="0"/>
          </p:cNvCxnSpPr>
          <p:nvPr/>
        </p:nvCxnSpPr>
        <p:spPr>
          <a:xfrm flipH="1">
            <a:off x="4571874" y="2867696"/>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007" name="Google Shape;1007;p25"/>
          <p:cNvSpPr/>
          <p:nvPr/>
        </p:nvSpPr>
        <p:spPr>
          <a:xfrm>
            <a:off x="4905954" y="29855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008" name="Google Shape;1008;p25"/>
          <p:cNvCxnSpPr>
            <a:stCxn id="1004" idx="2"/>
            <a:endCxn id="1007" idx="0"/>
          </p:cNvCxnSpPr>
          <p:nvPr/>
        </p:nvCxnSpPr>
        <p:spPr>
          <a:xfrm>
            <a:off x="4835274" y="286769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009" name="Google Shape;1009;p25"/>
          <p:cNvSpPr/>
          <p:nvPr/>
        </p:nvSpPr>
        <p:spPr>
          <a:xfrm>
            <a:off x="5688624" y="257909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010" name="Google Shape;1010;p25"/>
          <p:cNvSpPr/>
          <p:nvPr/>
        </p:nvSpPr>
        <p:spPr>
          <a:xfrm>
            <a:off x="5425100" y="29855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011" name="Google Shape;1011;p25"/>
          <p:cNvCxnSpPr>
            <a:stCxn id="1009" idx="2"/>
            <a:endCxn id="1010" idx="0"/>
          </p:cNvCxnSpPr>
          <p:nvPr/>
        </p:nvCxnSpPr>
        <p:spPr>
          <a:xfrm flipH="1">
            <a:off x="5610174" y="2867696"/>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012" name="Google Shape;1012;p25"/>
          <p:cNvSpPr/>
          <p:nvPr/>
        </p:nvSpPr>
        <p:spPr>
          <a:xfrm>
            <a:off x="5944254" y="298555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13" name="Google Shape;1013;p25"/>
          <p:cNvCxnSpPr>
            <a:stCxn id="1009" idx="2"/>
            <a:endCxn id="1012" idx="0"/>
          </p:cNvCxnSpPr>
          <p:nvPr/>
        </p:nvCxnSpPr>
        <p:spPr>
          <a:xfrm>
            <a:off x="5873574" y="286769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014" name="Google Shape;1014;p25"/>
          <p:cNvSpPr/>
          <p:nvPr/>
        </p:nvSpPr>
        <p:spPr>
          <a:xfrm>
            <a:off x="5143999" y="21726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1015" name="Google Shape;1015;p25"/>
          <p:cNvCxnSpPr>
            <a:stCxn id="1004" idx="0"/>
            <a:endCxn id="1014" idx="2"/>
          </p:cNvCxnSpPr>
          <p:nvPr/>
        </p:nvCxnSpPr>
        <p:spPr>
          <a:xfrm rot="10800000" flipH="1">
            <a:off x="4835274" y="2461196"/>
            <a:ext cx="493800" cy="117900"/>
          </a:xfrm>
          <a:prstGeom prst="straightConnector1">
            <a:avLst/>
          </a:prstGeom>
          <a:noFill/>
          <a:ln w="28575" cap="flat" cmpd="sng">
            <a:solidFill>
              <a:srgbClr val="FF0000"/>
            </a:solidFill>
            <a:prstDash val="solid"/>
            <a:round/>
            <a:headEnd type="none" w="med" len="med"/>
            <a:tailEnd type="none" w="med" len="med"/>
          </a:ln>
        </p:spPr>
      </p:cxnSp>
      <p:cxnSp>
        <p:nvCxnSpPr>
          <p:cNvPr id="1016" name="Google Shape;1016;p25"/>
          <p:cNvCxnSpPr>
            <a:stCxn id="1009" idx="0"/>
            <a:endCxn id="1014" idx="2"/>
          </p:cNvCxnSpPr>
          <p:nvPr/>
        </p:nvCxnSpPr>
        <p:spPr>
          <a:xfrm rot="10800000">
            <a:off x="5329074" y="2461196"/>
            <a:ext cx="544500" cy="1179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2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 2-3 Tree Insertion Demo</a:t>
            </a:r>
            <a:endParaRPr/>
          </a:p>
        </p:txBody>
      </p:sp>
      <p:cxnSp>
        <p:nvCxnSpPr>
          <p:cNvPr id="1022" name="Google Shape;1022;p26"/>
          <p:cNvCxnSpPr/>
          <p:nvPr/>
        </p:nvCxnSpPr>
        <p:spPr>
          <a:xfrm>
            <a:off x="8300" y="3919700"/>
            <a:ext cx="9158700" cy="0"/>
          </a:xfrm>
          <a:prstGeom prst="straightConnector1">
            <a:avLst/>
          </a:prstGeom>
          <a:noFill/>
          <a:ln w="9525" cap="flat" cmpd="sng">
            <a:solidFill>
              <a:srgbClr val="666666"/>
            </a:solidFill>
            <a:prstDash val="dash"/>
            <a:round/>
            <a:headEnd type="none" w="med" len="med"/>
            <a:tailEnd type="none" w="med" len="med"/>
          </a:ln>
        </p:spPr>
      </p:cxnSp>
      <p:sp>
        <p:nvSpPr>
          <p:cNvPr id="1023" name="Google Shape;1023;p26"/>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024" name="Google Shape;1024;p26"/>
          <p:cNvSpPr txBox="1"/>
          <p:nvPr/>
        </p:nvSpPr>
        <p:spPr>
          <a:xfrm>
            <a:off x="-24900" y="48128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cxnSp>
        <p:nvCxnSpPr>
          <p:cNvPr id="1025" name="Google Shape;1025;p26"/>
          <p:cNvCxnSpPr/>
          <p:nvPr/>
        </p:nvCxnSpPr>
        <p:spPr>
          <a:xfrm>
            <a:off x="1624725" y="2737475"/>
            <a:ext cx="413100" cy="0"/>
          </a:xfrm>
          <a:prstGeom prst="straightConnector1">
            <a:avLst/>
          </a:prstGeom>
          <a:noFill/>
          <a:ln w="19050" cap="flat" cmpd="sng">
            <a:solidFill>
              <a:srgbClr val="BE0712"/>
            </a:solidFill>
            <a:prstDash val="solid"/>
            <a:round/>
            <a:headEnd type="none" w="med" len="med"/>
            <a:tailEnd type="triangle" w="med" len="med"/>
          </a:ln>
        </p:spPr>
      </p:cxnSp>
      <p:sp>
        <p:nvSpPr>
          <p:cNvPr id="1026" name="Google Shape;1026;p26"/>
          <p:cNvSpPr txBox="1"/>
          <p:nvPr/>
        </p:nvSpPr>
        <p:spPr>
          <a:xfrm>
            <a:off x="1633017" y="2399275"/>
            <a:ext cx="487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cxnSp>
        <p:nvCxnSpPr>
          <p:cNvPr id="1027" name="Google Shape;1027;p26"/>
          <p:cNvCxnSpPr/>
          <p:nvPr/>
        </p:nvCxnSpPr>
        <p:spPr>
          <a:xfrm>
            <a:off x="1472325" y="4185275"/>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028" name="Google Shape;1028;p26"/>
          <p:cNvSpPr txBox="1"/>
          <p:nvPr/>
        </p:nvSpPr>
        <p:spPr>
          <a:xfrm>
            <a:off x="1480613" y="384708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add(1)</a:t>
            </a:r>
            <a:endParaRPr/>
          </a:p>
        </p:txBody>
      </p:sp>
      <p:sp>
        <p:nvSpPr>
          <p:cNvPr id="1029" name="Google Shape;1029;p26"/>
          <p:cNvSpPr/>
          <p:nvPr/>
        </p:nvSpPr>
        <p:spPr>
          <a:xfrm>
            <a:off x="519426" y="3958750"/>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1030" name="Google Shape;1030;p26"/>
          <p:cNvSpPr/>
          <p:nvPr/>
        </p:nvSpPr>
        <p:spPr>
          <a:xfrm>
            <a:off x="58150" y="4365200"/>
            <a:ext cx="5331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2 3</a:t>
            </a:r>
            <a:endParaRPr sz="1800"/>
          </a:p>
        </p:txBody>
      </p:sp>
      <p:cxnSp>
        <p:nvCxnSpPr>
          <p:cNvPr id="1031" name="Google Shape;1031;p26"/>
          <p:cNvCxnSpPr>
            <a:stCxn id="1029" idx="2"/>
            <a:endCxn id="1030" idx="0"/>
          </p:cNvCxnSpPr>
          <p:nvPr/>
        </p:nvCxnSpPr>
        <p:spPr>
          <a:xfrm flipH="1">
            <a:off x="324726" y="4247350"/>
            <a:ext cx="487800" cy="117900"/>
          </a:xfrm>
          <a:prstGeom prst="straightConnector1">
            <a:avLst/>
          </a:prstGeom>
          <a:noFill/>
          <a:ln w="19050" cap="flat" cmpd="sng">
            <a:solidFill>
              <a:srgbClr val="000000"/>
            </a:solidFill>
            <a:prstDash val="solid"/>
            <a:round/>
            <a:headEnd type="none" w="med" len="med"/>
            <a:tailEnd type="none" w="med" len="med"/>
          </a:ln>
        </p:spPr>
      </p:cxnSp>
      <p:sp>
        <p:nvSpPr>
          <p:cNvPr id="1032" name="Google Shape;1032;p26"/>
          <p:cNvSpPr/>
          <p:nvPr/>
        </p:nvSpPr>
        <p:spPr>
          <a:xfrm>
            <a:off x="1026229" y="436520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33" name="Google Shape;1033;p26"/>
          <p:cNvCxnSpPr>
            <a:stCxn id="1029" idx="2"/>
            <a:endCxn id="1032" idx="0"/>
          </p:cNvCxnSpPr>
          <p:nvPr/>
        </p:nvCxnSpPr>
        <p:spPr>
          <a:xfrm>
            <a:off x="812526" y="4247350"/>
            <a:ext cx="398700" cy="117900"/>
          </a:xfrm>
          <a:prstGeom prst="straightConnector1">
            <a:avLst/>
          </a:prstGeom>
          <a:noFill/>
          <a:ln w="19050" cap="flat" cmpd="sng">
            <a:solidFill>
              <a:srgbClr val="000000"/>
            </a:solidFill>
            <a:prstDash val="solid"/>
            <a:round/>
            <a:headEnd type="none" w="med" len="med"/>
            <a:tailEnd type="none" w="med" len="med"/>
          </a:ln>
        </p:spPr>
      </p:cxnSp>
      <p:sp>
        <p:nvSpPr>
          <p:cNvPr id="1034" name="Google Shape;1034;p26"/>
          <p:cNvSpPr/>
          <p:nvPr/>
        </p:nvSpPr>
        <p:spPr>
          <a:xfrm>
            <a:off x="645263" y="436517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035" name="Google Shape;1035;p26"/>
          <p:cNvCxnSpPr>
            <a:stCxn id="1029" idx="2"/>
            <a:endCxn id="1034" idx="0"/>
          </p:cNvCxnSpPr>
          <p:nvPr/>
        </p:nvCxnSpPr>
        <p:spPr>
          <a:xfrm>
            <a:off x="812526" y="4247350"/>
            <a:ext cx="0" cy="117900"/>
          </a:xfrm>
          <a:prstGeom prst="straightConnector1">
            <a:avLst/>
          </a:prstGeom>
          <a:noFill/>
          <a:ln w="19050" cap="flat" cmpd="sng">
            <a:solidFill>
              <a:srgbClr val="000000"/>
            </a:solidFill>
            <a:prstDash val="solid"/>
            <a:round/>
            <a:headEnd type="none" w="med" len="med"/>
            <a:tailEnd type="none" w="med" len="med"/>
          </a:ln>
        </p:spPr>
      </p:cxnSp>
      <p:sp>
        <p:nvSpPr>
          <p:cNvPr id="1036" name="Google Shape;1036;p26"/>
          <p:cNvSpPr/>
          <p:nvPr/>
        </p:nvSpPr>
        <p:spPr>
          <a:xfrm>
            <a:off x="857322" y="211542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037" name="Google Shape;1037;p26"/>
          <p:cNvSpPr/>
          <p:nvPr/>
        </p:nvSpPr>
        <p:spPr>
          <a:xfrm>
            <a:off x="593798" y="252186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1038" name="Google Shape;1038;p26"/>
          <p:cNvCxnSpPr>
            <a:stCxn id="1036" idx="2"/>
            <a:endCxn id="1037" idx="0"/>
          </p:cNvCxnSpPr>
          <p:nvPr/>
        </p:nvCxnSpPr>
        <p:spPr>
          <a:xfrm flipH="1">
            <a:off x="778872" y="2404023"/>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1039" name="Google Shape;1039;p26"/>
          <p:cNvSpPr/>
          <p:nvPr/>
        </p:nvSpPr>
        <p:spPr>
          <a:xfrm>
            <a:off x="1112953" y="252187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40" name="Google Shape;1040;p26"/>
          <p:cNvCxnSpPr>
            <a:stCxn id="1036" idx="2"/>
            <a:endCxn id="1039" idx="0"/>
          </p:cNvCxnSpPr>
          <p:nvPr/>
        </p:nvCxnSpPr>
        <p:spPr>
          <a:xfrm>
            <a:off x="1042272" y="2404023"/>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041" name="Google Shape;1041;p26"/>
          <p:cNvSpPr/>
          <p:nvPr/>
        </p:nvSpPr>
        <p:spPr>
          <a:xfrm>
            <a:off x="361675" y="296921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042" name="Google Shape;1042;p26"/>
          <p:cNvCxnSpPr>
            <a:stCxn id="1037" idx="2"/>
            <a:endCxn id="1041" idx="0"/>
          </p:cNvCxnSpPr>
          <p:nvPr/>
        </p:nvCxnSpPr>
        <p:spPr>
          <a:xfrm flipH="1">
            <a:off x="546548" y="2810466"/>
            <a:ext cx="232200" cy="158700"/>
          </a:xfrm>
          <a:prstGeom prst="straightConnector1">
            <a:avLst/>
          </a:prstGeom>
          <a:noFill/>
          <a:ln w="19050" cap="flat" cmpd="sng">
            <a:solidFill>
              <a:srgbClr val="000000"/>
            </a:solidFill>
            <a:prstDash val="solid"/>
            <a:round/>
            <a:headEnd type="none" w="med" len="med"/>
            <a:tailEnd type="none" w="med" len="med"/>
          </a:ln>
        </p:spPr>
      </p:cxnSp>
      <p:sp>
        <p:nvSpPr>
          <p:cNvPr id="1043" name="Google Shape;1043;p26"/>
          <p:cNvSpPr/>
          <p:nvPr/>
        </p:nvSpPr>
        <p:spPr>
          <a:xfrm>
            <a:off x="847574" y="2976167"/>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044" name="Google Shape;1044;p26"/>
          <p:cNvCxnSpPr>
            <a:stCxn id="1037" idx="2"/>
            <a:endCxn id="1043" idx="0"/>
          </p:cNvCxnSpPr>
          <p:nvPr/>
        </p:nvCxnSpPr>
        <p:spPr>
          <a:xfrm>
            <a:off x="778748" y="2810466"/>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1045" name="Google Shape;1045;p26"/>
          <p:cNvSpPr/>
          <p:nvPr/>
        </p:nvSpPr>
        <p:spPr>
          <a:xfrm>
            <a:off x="142200" y="338927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1046" name="Google Shape;1046;p26"/>
          <p:cNvCxnSpPr>
            <a:stCxn id="1041" idx="2"/>
            <a:endCxn id="1045" idx="0"/>
          </p:cNvCxnSpPr>
          <p:nvPr/>
        </p:nvCxnSpPr>
        <p:spPr>
          <a:xfrm flipH="1">
            <a:off x="327025" y="3257816"/>
            <a:ext cx="219600" cy="131400"/>
          </a:xfrm>
          <a:prstGeom prst="straightConnector1">
            <a:avLst/>
          </a:prstGeom>
          <a:noFill/>
          <a:ln w="28575" cap="flat" cmpd="sng">
            <a:solidFill>
              <a:srgbClr val="FF0000"/>
            </a:solidFill>
            <a:prstDash val="solid"/>
            <a:round/>
            <a:headEnd type="none" w="med" len="med"/>
            <a:tailEnd type="none" w="med" len="med"/>
          </a:ln>
        </p:spPr>
      </p:cxnSp>
      <p:sp>
        <p:nvSpPr>
          <p:cNvPr id="1047" name="Google Shape;1047;p26"/>
          <p:cNvSpPr/>
          <p:nvPr/>
        </p:nvSpPr>
        <p:spPr>
          <a:xfrm>
            <a:off x="2794064" y="3958775"/>
            <a:ext cx="5862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1048" name="Google Shape;1048;p26"/>
          <p:cNvSpPr/>
          <p:nvPr/>
        </p:nvSpPr>
        <p:spPr>
          <a:xfrm>
            <a:off x="2137538" y="4365225"/>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1 2 3</a:t>
            </a:r>
            <a:endParaRPr sz="1800"/>
          </a:p>
        </p:txBody>
      </p:sp>
      <p:cxnSp>
        <p:nvCxnSpPr>
          <p:cNvPr id="1049" name="Google Shape;1049;p26"/>
          <p:cNvCxnSpPr>
            <a:stCxn id="1047" idx="2"/>
            <a:endCxn id="1048" idx="0"/>
          </p:cNvCxnSpPr>
          <p:nvPr/>
        </p:nvCxnSpPr>
        <p:spPr>
          <a:xfrm flipH="1">
            <a:off x="2501864" y="4247375"/>
            <a:ext cx="585300" cy="117900"/>
          </a:xfrm>
          <a:prstGeom prst="straightConnector1">
            <a:avLst/>
          </a:prstGeom>
          <a:noFill/>
          <a:ln w="19050" cap="flat" cmpd="sng">
            <a:solidFill>
              <a:srgbClr val="000000"/>
            </a:solidFill>
            <a:prstDash val="solid"/>
            <a:round/>
            <a:headEnd type="none" w="med" len="med"/>
            <a:tailEnd type="none" w="med" len="med"/>
          </a:ln>
        </p:spPr>
      </p:cxnSp>
      <p:sp>
        <p:nvSpPr>
          <p:cNvPr id="1050" name="Google Shape;1050;p26"/>
          <p:cNvSpPr/>
          <p:nvPr/>
        </p:nvSpPr>
        <p:spPr>
          <a:xfrm>
            <a:off x="3453267" y="436522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51" name="Google Shape;1051;p26"/>
          <p:cNvCxnSpPr>
            <a:stCxn id="1047" idx="2"/>
            <a:endCxn id="1050" idx="0"/>
          </p:cNvCxnSpPr>
          <p:nvPr/>
        </p:nvCxnSpPr>
        <p:spPr>
          <a:xfrm>
            <a:off x="3087164" y="4247375"/>
            <a:ext cx="551100" cy="117900"/>
          </a:xfrm>
          <a:prstGeom prst="straightConnector1">
            <a:avLst/>
          </a:prstGeom>
          <a:noFill/>
          <a:ln w="19050" cap="flat" cmpd="sng">
            <a:solidFill>
              <a:srgbClr val="000000"/>
            </a:solidFill>
            <a:prstDash val="solid"/>
            <a:round/>
            <a:headEnd type="none" w="med" len="med"/>
            <a:tailEnd type="none" w="med" len="med"/>
          </a:ln>
        </p:spPr>
      </p:cxnSp>
      <p:sp>
        <p:nvSpPr>
          <p:cNvPr id="1052" name="Google Shape;1052;p26"/>
          <p:cNvSpPr/>
          <p:nvPr/>
        </p:nvSpPr>
        <p:spPr>
          <a:xfrm>
            <a:off x="2919900" y="436520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053" name="Google Shape;1053;p26"/>
          <p:cNvCxnSpPr>
            <a:stCxn id="1047" idx="2"/>
            <a:endCxn id="1052" idx="0"/>
          </p:cNvCxnSpPr>
          <p:nvPr/>
        </p:nvCxnSpPr>
        <p:spPr>
          <a:xfrm>
            <a:off x="3087164" y="4247375"/>
            <a:ext cx="0" cy="117900"/>
          </a:xfrm>
          <a:prstGeom prst="straightConnector1">
            <a:avLst/>
          </a:prstGeom>
          <a:noFill/>
          <a:ln w="19050" cap="flat" cmpd="sng">
            <a:solidFill>
              <a:srgbClr val="000000"/>
            </a:solidFill>
            <a:prstDash val="solid"/>
            <a:round/>
            <a:headEnd type="none" w="med" len="med"/>
            <a:tailEnd type="none" w="med" len="med"/>
          </a:ln>
        </p:spPr>
      </p:cxnSp>
      <p:cxnSp>
        <p:nvCxnSpPr>
          <p:cNvPr id="1054" name="Google Shape;1054;p26"/>
          <p:cNvCxnSpPr/>
          <p:nvPr/>
        </p:nvCxnSpPr>
        <p:spPr>
          <a:xfrm>
            <a:off x="3856451" y="41945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055" name="Google Shape;1055;p26"/>
          <p:cNvSpPr txBox="1"/>
          <p:nvPr/>
        </p:nvSpPr>
        <p:spPr>
          <a:xfrm>
            <a:off x="3712339" y="38563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split(1/2/3)</a:t>
            </a:r>
            <a:endParaRPr/>
          </a:p>
        </p:txBody>
      </p:sp>
      <p:sp>
        <p:nvSpPr>
          <p:cNvPr id="1056" name="Google Shape;1056;p26"/>
          <p:cNvSpPr/>
          <p:nvPr/>
        </p:nvSpPr>
        <p:spPr>
          <a:xfrm>
            <a:off x="5115600" y="3958800"/>
            <a:ext cx="7284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2 4 6</a:t>
            </a:r>
            <a:endParaRPr sz="1800"/>
          </a:p>
        </p:txBody>
      </p:sp>
      <p:cxnSp>
        <p:nvCxnSpPr>
          <p:cNvPr id="1057" name="Google Shape;1057;p26"/>
          <p:cNvCxnSpPr>
            <a:stCxn id="1056" idx="2"/>
            <a:endCxn id="1058" idx="0"/>
          </p:cNvCxnSpPr>
          <p:nvPr/>
        </p:nvCxnSpPr>
        <p:spPr>
          <a:xfrm flipH="1">
            <a:off x="4798500" y="4247400"/>
            <a:ext cx="681300" cy="117900"/>
          </a:xfrm>
          <a:prstGeom prst="straightConnector1">
            <a:avLst/>
          </a:prstGeom>
          <a:noFill/>
          <a:ln w="19050" cap="flat" cmpd="sng">
            <a:solidFill>
              <a:srgbClr val="000000"/>
            </a:solidFill>
            <a:prstDash val="solid"/>
            <a:round/>
            <a:headEnd type="none" w="med" len="med"/>
            <a:tailEnd type="none" w="med" len="med"/>
          </a:ln>
        </p:spPr>
      </p:cxnSp>
      <p:sp>
        <p:nvSpPr>
          <p:cNvPr id="1059" name="Google Shape;1059;p26"/>
          <p:cNvSpPr/>
          <p:nvPr/>
        </p:nvSpPr>
        <p:spPr>
          <a:xfrm>
            <a:off x="5917117" y="4365254"/>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60" name="Google Shape;1060;p26"/>
          <p:cNvCxnSpPr>
            <a:stCxn id="1056" idx="2"/>
            <a:endCxn id="1059" idx="0"/>
          </p:cNvCxnSpPr>
          <p:nvPr/>
        </p:nvCxnSpPr>
        <p:spPr>
          <a:xfrm>
            <a:off x="5479800" y="4247400"/>
            <a:ext cx="622200" cy="117900"/>
          </a:xfrm>
          <a:prstGeom prst="straightConnector1">
            <a:avLst/>
          </a:prstGeom>
          <a:noFill/>
          <a:ln w="19050" cap="flat" cmpd="sng">
            <a:solidFill>
              <a:srgbClr val="000000"/>
            </a:solidFill>
            <a:prstDash val="solid"/>
            <a:round/>
            <a:headEnd type="none" w="med" len="med"/>
            <a:tailEnd type="none" w="med" len="med"/>
          </a:ln>
        </p:spPr>
      </p:cxnSp>
      <p:sp>
        <p:nvSpPr>
          <p:cNvPr id="1061" name="Google Shape;1061;p26"/>
          <p:cNvSpPr/>
          <p:nvPr/>
        </p:nvSpPr>
        <p:spPr>
          <a:xfrm>
            <a:off x="5536150" y="4365225"/>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062" name="Google Shape;1062;p26"/>
          <p:cNvCxnSpPr>
            <a:stCxn id="1056" idx="2"/>
            <a:endCxn id="1061" idx="0"/>
          </p:cNvCxnSpPr>
          <p:nvPr/>
        </p:nvCxnSpPr>
        <p:spPr>
          <a:xfrm>
            <a:off x="5479800" y="4247400"/>
            <a:ext cx="223500" cy="117900"/>
          </a:xfrm>
          <a:prstGeom prst="straightConnector1">
            <a:avLst/>
          </a:prstGeom>
          <a:noFill/>
          <a:ln w="19050" cap="flat" cmpd="sng">
            <a:solidFill>
              <a:srgbClr val="000000"/>
            </a:solidFill>
            <a:prstDash val="solid"/>
            <a:round/>
            <a:headEnd type="none" w="med" len="med"/>
            <a:tailEnd type="none" w="med" len="med"/>
          </a:ln>
        </p:spPr>
      </p:cxnSp>
      <p:sp>
        <p:nvSpPr>
          <p:cNvPr id="1058" name="Google Shape;1058;p26"/>
          <p:cNvSpPr/>
          <p:nvPr/>
        </p:nvSpPr>
        <p:spPr>
          <a:xfrm>
            <a:off x="4631100"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063" name="Google Shape;1063;p26"/>
          <p:cNvSpPr/>
          <p:nvPr/>
        </p:nvSpPr>
        <p:spPr>
          <a:xfrm>
            <a:off x="5082227" y="4365250"/>
            <a:ext cx="3345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064" name="Google Shape;1064;p26"/>
          <p:cNvCxnSpPr>
            <a:stCxn id="1056" idx="2"/>
            <a:endCxn id="1063" idx="0"/>
          </p:cNvCxnSpPr>
          <p:nvPr/>
        </p:nvCxnSpPr>
        <p:spPr>
          <a:xfrm flipH="1">
            <a:off x="5249400" y="4247400"/>
            <a:ext cx="230400" cy="117900"/>
          </a:xfrm>
          <a:prstGeom prst="straightConnector1">
            <a:avLst/>
          </a:prstGeom>
          <a:noFill/>
          <a:ln w="19050" cap="flat" cmpd="sng">
            <a:solidFill>
              <a:srgbClr val="000000"/>
            </a:solidFill>
            <a:prstDash val="solid"/>
            <a:round/>
            <a:headEnd type="none" w="med" len="med"/>
            <a:tailEnd type="none" w="med" len="med"/>
          </a:ln>
        </p:spPr>
      </p:cxnSp>
      <p:cxnSp>
        <p:nvCxnSpPr>
          <p:cNvPr id="1065" name="Google Shape;1065;p26"/>
          <p:cNvCxnSpPr/>
          <p:nvPr/>
        </p:nvCxnSpPr>
        <p:spPr>
          <a:xfrm>
            <a:off x="6431126" y="416632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066" name="Google Shape;1066;p26"/>
          <p:cNvSpPr txBox="1"/>
          <p:nvPr/>
        </p:nvSpPr>
        <p:spPr>
          <a:xfrm>
            <a:off x="6287014" y="382813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split(2/4/6)</a:t>
            </a:r>
            <a:endParaRPr/>
          </a:p>
        </p:txBody>
      </p:sp>
      <p:sp>
        <p:nvSpPr>
          <p:cNvPr id="1067" name="Google Shape;1067;p26"/>
          <p:cNvSpPr/>
          <p:nvPr/>
        </p:nvSpPr>
        <p:spPr>
          <a:xfrm>
            <a:off x="73958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068" name="Google Shape;1068;p26"/>
          <p:cNvSpPr/>
          <p:nvPr/>
        </p:nvSpPr>
        <p:spPr>
          <a:xfrm>
            <a:off x="7132350" y="47715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1069" name="Google Shape;1069;p26"/>
          <p:cNvCxnSpPr>
            <a:stCxn id="1067" idx="2"/>
            <a:endCxn id="1068" idx="0"/>
          </p:cNvCxnSpPr>
          <p:nvPr/>
        </p:nvCxnSpPr>
        <p:spPr>
          <a:xfrm flipH="1">
            <a:off x="73174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070" name="Google Shape;1070;p26"/>
          <p:cNvSpPr/>
          <p:nvPr/>
        </p:nvSpPr>
        <p:spPr>
          <a:xfrm>
            <a:off x="7651504"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071" name="Google Shape;1071;p26"/>
          <p:cNvCxnSpPr>
            <a:stCxn id="1067" idx="2"/>
            <a:endCxn id="1070" idx="0"/>
          </p:cNvCxnSpPr>
          <p:nvPr/>
        </p:nvCxnSpPr>
        <p:spPr>
          <a:xfrm>
            <a:off x="75808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072" name="Google Shape;1072;p26"/>
          <p:cNvSpPr/>
          <p:nvPr/>
        </p:nvSpPr>
        <p:spPr>
          <a:xfrm>
            <a:off x="8434174" y="436515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073" name="Google Shape;1073;p26"/>
          <p:cNvSpPr/>
          <p:nvPr/>
        </p:nvSpPr>
        <p:spPr>
          <a:xfrm>
            <a:off x="8170650" y="47716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074" name="Google Shape;1074;p26"/>
          <p:cNvCxnSpPr>
            <a:stCxn id="1072" idx="2"/>
            <a:endCxn id="1073" idx="0"/>
          </p:cNvCxnSpPr>
          <p:nvPr/>
        </p:nvCxnSpPr>
        <p:spPr>
          <a:xfrm flipH="1">
            <a:off x="8355724" y="4653759"/>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075" name="Google Shape;1075;p26"/>
          <p:cNvSpPr/>
          <p:nvPr/>
        </p:nvSpPr>
        <p:spPr>
          <a:xfrm>
            <a:off x="8689804" y="4771615"/>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76" name="Google Shape;1076;p26"/>
          <p:cNvCxnSpPr>
            <a:stCxn id="1072" idx="2"/>
            <a:endCxn id="1075" idx="0"/>
          </p:cNvCxnSpPr>
          <p:nvPr/>
        </p:nvCxnSpPr>
        <p:spPr>
          <a:xfrm>
            <a:off x="8619124" y="4653759"/>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077" name="Google Shape;1077;p26"/>
          <p:cNvSpPr/>
          <p:nvPr/>
        </p:nvSpPr>
        <p:spPr>
          <a:xfrm>
            <a:off x="7889549" y="39587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1078" name="Google Shape;1078;p26"/>
          <p:cNvCxnSpPr>
            <a:stCxn id="1067" idx="0"/>
            <a:endCxn id="1077" idx="2"/>
          </p:cNvCxnSpPr>
          <p:nvPr/>
        </p:nvCxnSpPr>
        <p:spPr>
          <a:xfrm rot="10800000" flipH="1">
            <a:off x="7580824" y="4247259"/>
            <a:ext cx="493800" cy="117900"/>
          </a:xfrm>
          <a:prstGeom prst="straightConnector1">
            <a:avLst/>
          </a:prstGeom>
          <a:noFill/>
          <a:ln w="19050" cap="flat" cmpd="sng">
            <a:solidFill>
              <a:srgbClr val="000000"/>
            </a:solidFill>
            <a:prstDash val="solid"/>
            <a:round/>
            <a:headEnd type="none" w="med" len="med"/>
            <a:tailEnd type="none" w="med" len="med"/>
          </a:ln>
        </p:spPr>
      </p:cxnSp>
      <p:cxnSp>
        <p:nvCxnSpPr>
          <p:cNvPr id="1079" name="Google Shape;1079;p26"/>
          <p:cNvCxnSpPr>
            <a:stCxn id="1072" idx="0"/>
            <a:endCxn id="1077" idx="2"/>
          </p:cNvCxnSpPr>
          <p:nvPr/>
        </p:nvCxnSpPr>
        <p:spPr>
          <a:xfrm rot="10800000">
            <a:off x="8074624" y="4247259"/>
            <a:ext cx="544500" cy="117900"/>
          </a:xfrm>
          <a:prstGeom prst="straightConnector1">
            <a:avLst/>
          </a:prstGeom>
          <a:noFill/>
          <a:ln w="19050" cap="flat" cmpd="sng">
            <a:solidFill>
              <a:srgbClr val="000000"/>
            </a:solidFill>
            <a:prstDash val="solid"/>
            <a:round/>
            <a:headEnd type="none" w="med" len="med"/>
            <a:tailEnd type="none" w="med" len="med"/>
          </a:ln>
        </p:spPr>
      </p:cxnSp>
      <p:sp>
        <p:nvSpPr>
          <p:cNvPr id="1080" name="Google Shape;1080;p26"/>
          <p:cNvSpPr/>
          <p:nvPr/>
        </p:nvSpPr>
        <p:spPr>
          <a:xfrm>
            <a:off x="2607397" y="200579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081" name="Google Shape;1081;p26"/>
          <p:cNvSpPr/>
          <p:nvPr/>
        </p:nvSpPr>
        <p:spPr>
          <a:xfrm>
            <a:off x="2343873" y="241223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1082" name="Google Shape;1082;p26"/>
          <p:cNvCxnSpPr>
            <a:stCxn id="1080" idx="2"/>
            <a:endCxn id="1081" idx="0"/>
          </p:cNvCxnSpPr>
          <p:nvPr/>
        </p:nvCxnSpPr>
        <p:spPr>
          <a:xfrm flipH="1">
            <a:off x="2528947" y="2294396"/>
            <a:ext cx="263400" cy="117900"/>
          </a:xfrm>
          <a:prstGeom prst="straightConnector1">
            <a:avLst/>
          </a:prstGeom>
          <a:noFill/>
          <a:ln w="28575" cap="flat" cmpd="sng">
            <a:solidFill>
              <a:srgbClr val="FF0000"/>
            </a:solidFill>
            <a:prstDash val="solid"/>
            <a:round/>
            <a:headEnd type="none" w="med" len="med"/>
            <a:tailEnd type="none" w="med" len="med"/>
          </a:ln>
        </p:spPr>
      </p:cxnSp>
      <p:sp>
        <p:nvSpPr>
          <p:cNvPr id="1083" name="Google Shape;1083;p26"/>
          <p:cNvSpPr/>
          <p:nvPr/>
        </p:nvSpPr>
        <p:spPr>
          <a:xfrm>
            <a:off x="2863028" y="2412252"/>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84" name="Google Shape;1084;p26"/>
          <p:cNvCxnSpPr>
            <a:stCxn id="1080" idx="2"/>
            <a:endCxn id="1083" idx="0"/>
          </p:cNvCxnSpPr>
          <p:nvPr/>
        </p:nvCxnSpPr>
        <p:spPr>
          <a:xfrm>
            <a:off x="2792347" y="229439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085" name="Google Shape;1085;p26"/>
          <p:cNvSpPr/>
          <p:nvPr/>
        </p:nvSpPr>
        <p:spPr>
          <a:xfrm>
            <a:off x="2111750" y="2859589"/>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1086" name="Google Shape;1086;p26"/>
          <p:cNvCxnSpPr>
            <a:stCxn id="1081" idx="2"/>
            <a:endCxn id="1085" idx="0"/>
          </p:cNvCxnSpPr>
          <p:nvPr/>
        </p:nvCxnSpPr>
        <p:spPr>
          <a:xfrm flipH="1">
            <a:off x="2296623" y="2700839"/>
            <a:ext cx="232200" cy="158700"/>
          </a:xfrm>
          <a:prstGeom prst="straightConnector1">
            <a:avLst/>
          </a:prstGeom>
          <a:noFill/>
          <a:ln w="28575" cap="flat" cmpd="sng">
            <a:solidFill>
              <a:srgbClr val="FF0000"/>
            </a:solidFill>
            <a:prstDash val="solid"/>
            <a:round/>
            <a:headEnd type="none" w="med" len="med"/>
            <a:tailEnd type="none" w="med" len="med"/>
          </a:ln>
        </p:spPr>
      </p:cxnSp>
      <p:sp>
        <p:nvSpPr>
          <p:cNvPr id="1087" name="Google Shape;1087;p26"/>
          <p:cNvSpPr/>
          <p:nvPr/>
        </p:nvSpPr>
        <p:spPr>
          <a:xfrm>
            <a:off x="2597649" y="28665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088" name="Google Shape;1088;p26"/>
          <p:cNvCxnSpPr>
            <a:stCxn id="1081" idx="2"/>
            <a:endCxn id="1087" idx="0"/>
          </p:cNvCxnSpPr>
          <p:nvPr/>
        </p:nvCxnSpPr>
        <p:spPr>
          <a:xfrm>
            <a:off x="2528823" y="2700839"/>
            <a:ext cx="253800" cy="165600"/>
          </a:xfrm>
          <a:prstGeom prst="straightConnector1">
            <a:avLst/>
          </a:prstGeom>
          <a:noFill/>
          <a:ln w="19050" cap="flat" cmpd="sng">
            <a:solidFill>
              <a:srgbClr val="000000"/>
            </a:solidFill>
            <a:prstDash val="solid"/>
            <a:round/>
            <a:headEnd type="none" w="med" len="med"/>
            <a:tailEnd type="none" w="med" len="med"/>
          </a:ln>
        </p:spPr>
      </p:cxnSp>
      <p:sp>
        <p:nvSpPr>
          <p:cNvPr id="1089" name="Google Shape;1089;p26"/>
          <p:cNvSpPr/>
          <p:nvPr/>
        </p:nvSpPr>
        <p:spPr>
          <a:xfrm>
            <a:off x="1892275" y="324245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1090" name="Google Shape;1090;p26"/>
          <p:cNvCxnSpPr>
            <a:stCxn id="1085" idx="2"/>
            <a:endCxn id="1089" idx="0"/>
          </p:cNvCxnSpPr>
          <p:nvPr/>
        </p:nvCxnSpPr>
        <p:spPr>
          <a:xfrm flipH="1">
            <a:off x="2077100" y="3148189"/>
            <a:ext cx="219600" cy="94200"/>
          </a:xfrm>
          <a:prstGeom prst="straightConnector1">
            <a:avLst/>
          </a:prstGeom>
          <a:noFill/>
          <a:ln w="19050" cap="flat" cmpd="sng">
            <a:solidFill>
              <a:srgbClr val="000000"/>
            </a:solidFill>
            <a:prstDash val="solid"/>
            <a:round/>
            <a:headEnd type="none" w="med" len="med"/>
            <a:tailEnd type="none" w="med" len="med"/>
          </a:ln>
        </p:spPr>
      </p:cxnSp>
      <p:sp>
        <p:nvSpPr>
          <p:cNvPr id="1091" name="Google Shape;1091;p26"/>
          <p:cNvSpPr/>
          <p:nvPr/>
        </p:nvSpPr>
        <p:spPr>
          <a:xfrm>
            <a:off x="2334154" y="3242451"/>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092" name="Google Shape;1092;p26"/>
          <p:cNvCxnSpPr>
            <a:stCxn id="1085" idx="2"/>
            <a:endCxn id="1091" idx="0"/>
          </p:cNvCxnSpPr>
          <p:nvPr/>
        </p:nvCxnSpPr>
        <p:spPr>
          <a:xfrm>
            <a:off x="2296700" y="3148189"/>
            <a:ext cx="222300" cy="94200"/>
          </a:xfrm>
          <a:prstGeom prst="straightConnector1">
            <a:avLst/>
          </a:prstGeom>
          <a:noFill/>
          <a:ln w="19050" cap="flat" cmpd="sng">
            <a:solidFill>
              <a:srgbClr val="000000"/>
            </a:solidFill>
            <a:prstDash val="solid"/>
            <a:round/>
            <a:headEnd type="none" w="med" len="med"/>
            <a:tailEnd type="none" w="med" len="med"/>
          </a:ln>
        </p:spPr>
      </p:cxnSp>
      <p:cxnSp>
        <p:nvCxnSpPr>
          <p:cNvPr id="1093" name="Google Shape;1093;p26"/>
          <p:cNvCxnSpPr/>
          <p:nvPr/>
        </p:nvCxnSpPr>
        <p:spPr>
          <a:xfrm>
            <a:off x="3494951" y="272340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094" name="Google Shape;1094;p26"/>
          <p:cNvSpPr txBox="1"/>
          <p:nvPr/>
        </p:nvSpPr>
        <p:spPr>
          <a:xfrm>
            <a:off x="3269764" y="237546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rotateRight(6)</a:t>
            </a:r>
            <a:endParaRPr/>
          </a:p>
        </p:txBody>
      </p:sp>
      <p:sp>
        <p:nvSpPr>
          <p:cNvPr id="1095" name="Google Shape;1095;p26"/>
          <p:cNvSpPr/>
          <p:nvPr/>
        </p:nvSpPr>
        <p:spPr>
          <a:xfrm>
            <a:off x="4650324" y="257909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096" name="Google Shape;1096;p26"/>
          <p:cNvSpPr/>
          <p:nvPr/>
        </p:nvSpPr>
        <p:spPr>
          <a:xfrm>
            <a:off x="4386800" y="298552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1097" name="Google Shape;1097;p26"/>
          <p:cNvCxnSpPr>
            <a:stCxn id="1095" idx="2"/>
            <a:endCxn id="1096" idx="0"/>
          </p:cNvCxnSpPr>
          <p:nvPr/>
        </p:nvCxnSpPr>
        <p:spPr>
          <a:xfrm flipH="1">
            <a:off x="4571874" y="2867696"/>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098" name="Google Shape;1098;p26"/>
          <p:cNvSpPr/>
          <p:nvPr/>
        </p:nvSpPr>
        <p:spPr>
          <a:xfrm>
            <a:off x="4905954" y="29855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099" name="Google Shape;1099;p26"/>
          <p:cNvCxnSpPr>
            <a:stCxn id="1095" idx="2"/>
            <a:endCxn id="1098" idx="0"/>
          </p:cNvCxnSpPr>
          <p:nvPr/>
        </p:nvCxnSpPr>
        <p:spPr>
          <a:xfrm>
            <a:off x="4835274" y="286769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100" name="Google Shape;1100;p26"/>
          <p:cNvSpPr/>
          <p:nvPr/>
        </p:nvSpPr>
        <p:spPr>
          <a:xfrm>
            <a:off x="5688624" y="257909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101" name="Google Shape;1101;p26"/>
          <p:cNvSpPr/>
          <p:nvPr/>
        </p:nvSpPr>
        <p:spPr>
          <a:xfrm>
            <a:off x="5425100" y="29855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102" name="Google Shape;1102;p26"/>
          <p:cNvCxnSpPr>
            <a:stCxn id="1100" idx="2"/>
            <a:endCxn id="1101" idx="0"/>
          </p:cNvCxnSpPr>
          <p:nvPr/>
        </p:nvCxnSpPr>
        <p:spPr>
          <a:xfrm flipH="1">
            <a:off x="5610174" y="2867696"/>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103" name="Google Shape;1103;p26"/>
          <p:cNvSpPr/>
          <p:nvPr/>
        </p:nvSpPr>
        <p:spPr>
          <a:xfrm>
            <a:off x="5944254" y="298555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104" name="Google Shape;1104;p26"/>
          <p:cNvCxnSpPr>
            <a:stCxn id="1100" idx="2"/>
            <a:endCxn id="1103" idx="0"/>
          </p:cNvCxnSpPr>
          <p:nvPr/>
        </p:nvCxnSpPr>
        <p:spPr>
          <a:xfrm>
            <a:off x="5873574" y="286769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105" name="Google Shape;1105;p26"/>
          <p:cNvSpPr/>
          <p:nvPr/>
        </p:nvSpPr>
        <p:spPr>
          <a:xfrm>
            <a:off x="5143999" y="217264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1106" name="Google Shape;1106;p26"/>
          <p:cNvCxnSpPr>
            <a:stCxn id="1095" idx="0"/>
            <a:endCxn id="1105" idx="2"/>
          </p:cNvCxnSpPr>
          <p:nvPr/>
        </p:nvCxnSpPr>
        <p:spPr>
          <a:xfrm rot="10800000" flipH="1">
            <a:off x="4835274" y="2461196"/>
            <a:ext cx="493800" cy="117900"/>
          </a:xfrm>
          <a:prstGeom prst="straightConnector1">
            <a:avLst/>
          </a:prstGeom>
          <a:noFill/>
          <a:ln w="28575" cap="flat" cmpd="sng">
            <a:solidFill>
              <a:srgbClr val="FF0000"/>
            </a:solidFill>
            <a:prstDash val="solid"/>
            <a:round/>
            <a:headEnd type="none" w="med" len="med"/>
            <a:tailEnd type="none" w="med" len="med"/>
          </a:ln>
        </p:spPr>
      </p:cxnSp>
      <p:cxnSp>
        <p:nvCxnSpPr>
          <p:cNvPr id="1107" name="Google Shape;1107;p26"/>
          <p:cNvCxnSpPr>
            <a:stCxn id="1100" idx="0"/>
            <a:endCxn id="1105" idx="2"/>
          </p:cNvCxnSpPr>
          <p:nvPr/>
        </p:nvCxnSpPr>
        <p:spPr>
          <a:xfrm rot="10800000">
            <a:off x="5329074" y="2461196"/>
            <a:ext cx="544500" cy="117900"/>
          </a:xfrm>
          <a:prstGeom prst="straightConnector1">
            <a:avLst/>
          </a:prstGeom>
          <a:noFill/>
          <a:ln w="28575" cap="flat" cmpd="sng">
            <a:solidFill>
              <a:srgbClr val="FF0000"/>
            </a:solidFill>
            <a:prstDash val="solid"/>
            <a:round/>
            <a:headEnd type="none" w="med" len="med"/>
            <a:tailEnd type="none" w="med" len="med"/>
          </a:ln>
        </p:spPr>
      </p:cxnSp>
      <p:cxnSp>
        <p:nvCxnSpPr>
          <p:cNvPr id="1108" name="Google Shape;1108;p26"/>
          <p:cNvCxnSpPr/>
          <p:nvPr/>
        </p:nvCxnSpPr>
        <p:spPr>
          <a:xfrm>
            <a:off x="6216901" y="274670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109" name="Google Shape;1109;p26"/>
          <p:cNvSpPr txBox="1"/>
          <p:nvPr/>
        </p:nvSpPr>
        <p:spPr>
          <a:xfrm>
            <a:off x="6240889" y="2416036"/>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flip(4)</a:t>
            </a:r>
            <a:endParaRPr/>
          </a:p>
        </p:txBody>
      </p:sp>
      <p:sp>
        <p:nvSpPr>
          <p:cNvPr id="1110" name="Google Shape;1110;p26"/>
          <p:cNvSpPr/>
          <p:nvPr/>
        </p:nvSpPr>
        <p:spPr>
          <a:xfrm>
            <a:off x="7138849" y="263934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111" name="Google Shape;1111;p26"/>
          <p:cNvSpPr/>
          <p:nvPr/>
        </p:nvSpPr>
        <p:spPr>
          <a:xfrm>
            <a:off x="6875325" y="3045778"/>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1112" name="Google Shape;1112;p26"/>
          <p:cNvCxnSpPr>
            <a:stCxn id="1110" idx="2"/>
            <a:endCxn id="1111" idx="0"/>
          </p:cNvCxnSpPr>
          <p:nvPr/>
        </p:nvCxnSpPr>
        <p:spPr>
          <a:xfrm flipH="1">
            <a:off x="7060399" y="2927946"/>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113" name="Google Shape;1113;p26"/>
          <p:cNvSpPr/>
          <p:nvPr/>
        </p:nvSpPr>
        <p:spPr>
          <a:xfrm>
            <a:off x="7394479" y="30457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114" name="Google Shape;1114;p26"/>
          <p:cNvCxnSpPr>
            <a:stCxn id="1110" idx="2"/>
            <a:endCxn id="1113" idx="0"/>
          </p:cNvCxnSpPr>
          <p:nvPr/>
        </p:nvCxnSpPr>
        <p:spPr>
          <a:xfrm>
            <a:off x="7323799" y="292794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115" name="Google Shape;1115;p26"/>
          <p:cNvSpPr/>
          <p:nvPr/>
        </p:nvSpPr>
        <p:spPr>
          <a:xfrm>
            <a:off x="8177149" y="2639346"/>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116" name="Google Shape;1116;p26"/>
          <p:cNvSpPr/>
          <p:nvPr/>
        </p:nvSpPr>
        <p:spPr>
          <a:xfrm>
            <a:off x="7913625" y="30457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117" name="Google Shape;1117;p26"/>
          <p:cNvCxnSpPr>
            <a:stCxn id="1115" idx="2"/>
            <a:endCxn id="1116" idx="0"/>
          </p:cNvCxnSpPr>
          <p:nvPr/>
        </p:nvCxnSpPr>
        <p:spPr>
          <a:xfrm flipH="1">
            <a:off x="8098699" y="2927946"/>
            <a:ext cx="263400" cy="117900"/>
          </a:xfrm>
          <a:prstGeom prst="straightConnector1">
            <a:avLst/>
          </a:prstGeom>
          <a:noFill/>
          <a:ln w="19050" cap="flat" cmpd="sng">
            <a:solidFill>
              <a:srgbClr val="000000"/>
            </a:solidFill>
            <a:prstDash val="solid"/>
            <a:round/>
            <a:headEnd type="none" w="med" len="med"/>
            <a:tailEnd type="none" w="med" len="med"/>
          </a:ln>
        </p:spPr>
      </p:cxnSp>
      <p:sp>
        <p:nvSpPr>
          <p:cNvPr id="1118" name="Google Shape;1118;p26"/>
          <p:cNvSpPr/>
          <p:nvPr/>
        </p:nvSpPr>
        <p:spPr>
          <a:xfrm>
            <a:off x="8432779" y="3045803"/>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119" name="Google Shape;1119;p26"/>
          <p:cNvCxnSpPr>
            <a:stCxn id="1115" idx="2"/>
            <a:endCxn id="1118" idx="0"/>
          </p:cNvCxnSpPr>
          <p:nvPr/>
        </p:nvCxnSpPr>
        <p:spPr>
          <a:xfrm>
            <a:off x="8362099" y="2927946"/>
            <a:ext cx="255600" cy="117900"/>
          </a:xfrm>
          <a:prstGeom prst="straightConnector1">
            <a:avLst/>
          </a:prstGeom>
          <a:noFill/>
          <a:ln w="19050" cap="flat" cmpd="sng">
            <a:solidFill>
              <a:srgbClr val="000000"/>
            </a:solidFill>
            <a:prstDash val="solid"/>
            <a:round/>
            <a:headEnd type="none" w="med" len="med"/>
            <a:tailEnd type="none" w="med" len="med"/>
          </a:ln>
        </p:spPr>
      </p:cxnSp>
      <p:sp>
        <p:nvSpPr>
          <p:cNvPr id="1120" name="Google Shape;1120;p26"/>
          <p:cNvSpPr/>
          <p:nvPr/>
        </p:nvSpPr>
        <p:spPr>
          <a:xfrm>
            <a:off x="7632524" y="2232890"/>
            <a:ext cx="369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cxnSp>
        <p:nvCxnSpPr>
          <p:cNvPr id="1121" name="Google Shape;1121;p26"/>
          <p:cNvCxnSpPr>
            <a:stCxn id="1110" idx="0"/>
            <a:endCxn id="1120" idx="2"/>
          </p:cNvCxnSpPr>
          <p:nvPr/>
        </p:nvCxnSpPr>
        <p:spPr>
          <a:xfrm rot="10800000" flipH="1">
            <a:off x="7323799" y="2521446"/>
            <a:ext cx="493800" cy="117900"/>
          </a:xfrm>
          <a:prstGeom prst="straightConnector1">
            <a:avLst/>
          </a:prstGeom>
          <a:noFill/>
          <a:ln w="19050" cap="flat" cmpd="sng">
            <a:solidFill>
              <a:srgbClr val="000000"/>
            </a:solidFill>
            <a:prstDash val="solid"/>
            <a:round/>
            <a:headEnd type="none" w="med" len="med"/>
            <a:tailEnd type="none" w="med" len="med"/>
          </a:ln>
        </p:spPr>
      </p:cxnSp>
      <p:cxnSp>
        <p:nvCxnSpPr>
          <p:cNvPr id="1122" name="Google Shape;1122;p26"/>
          <p:cNvCxnSpPr>
            <a:stCxn id="1115" idx="0"/>
            <a:endCxn id="1120" idx="2"/>
          </p:cNvCxnSpPr>
          <p:nvPr/>
        </p:nvCxnSpPr>
        <p:spPr>
          <a:xfrm rot="10800000">
            <a:off x="7817599" y="2521446"/>
            <a:ext cx="544500" cy="1179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940"/>
        <p:cNvGrpSpPr/>
        <p:nvPr/>
      </p:nvGrpSpPr>
      <p:grpSpPr>
        <a:xfrm>
          <a:off x="0" y="0"/>
          <a:ext cx="0" cy="0"/>
          <a:chOff x="0" y="0"/>
          <a:chExt cx="0" cy="0"/>
        </a:xfrm>
      </p:grpSpPr>
      <p:sp>
        <p:nvSpPr>
          <p:cNvPr id="1941" name="Google Shape;1941;p85"/>
          <p:cNvSpPr txBox="1">
            <a:spLocks noGrp="1"/>
          </p:cNvSpPr>
          <p:nvPr>
            <p:ph type="body" idx="1"/>
          </p:nvPr>
        </p:nvSpPr>
        <p:spPr>
          <a:xfrm>
            <a:off x="4812375" y="402200"/>
            <a:ext cx="41580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rgbClr val="B7B7B7"/>
                </a:solidFill>
              </a:rPr>
              <a:t>B-Trees Are Ugly to Implement</a:t>
            </a:r>
            <a:endParaRPr dirty="0">
              <a:solidFill>
                <a:srgbClr val="B7B7B7"/>
              </a:solidFill>
            </a:endParaRPr>
          </a:p>
          <a:p>
            <a:pPr marL="0" lvl="0" indent="0" algn="l" rtl="0">
              <a:spcBef>
                <a:spcPts val="600"/>
              </a:spcBef>
              <a:spcAft>
                <a:spcPts val="0"/>
              </a:spcAft>
              <a:buNone/>
            </a:pPr>
            <a:r>
              <a:rPr lang="en" dirty="0">
                <a:solidFill>
                  <a:srgbClr val="B7B7B7"/>
                </a:solidFill>
              </a:rPr>
              <a:t>Tree Rotation</a:t>
            </a:r>
            <a:endParaRPr dirty="0">
              <a:solidFill>
                <a:srgbClr val="B7B7B7"/>
              </a:solidFill>
            </a:endParaRPr>
          </a:p>
          <a:p>
            <a:pPr marL="457200" lvl="0" indent="-342900" algn="l" rtl="0">
              <a:spcBef>
                <a:spcPts val="600"/>
              </a:spcBef>
              <a:spcAft>
                <a:spcPts val="0"/>
              </a:spcAft>
              <a:buClr>
                <a:srgbClr val="B7B7B7"/>
              </a:buClr>
              <a:buSzPts val="1800"/>
              <a:buChar char="•"/>
            </a:pPr>
            <a:r>
              <a:rPr lang="en" dirty="0">
                <a:solidFill>
                  <a:srgbClr val="B7B7B7"/>
                </a:solidFill>
              </a:rPr>
              <a:t>Definition</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Tree Balancing</a:t>
            </a:r>
            <a:endParaRPr dirty="0">
              <a:solidFill>
                <a:srgbClr val="B7B7B7"/>
              </a:solidFill>
            </a:endParaRPr>
          </a:p>
          <a:p>
            <a:pPr marL="0" lvl="0" indent="0" algn="l" rtl="0">
              <a:spcBef>
                <a:spcPts val="600"/>
              </a:spcBef>
              <a:spcAft>
                <a:spcPts val="0"/>
              </a:spcAft>
              <a:buNone/>
            </a:pPr>
            <a:r>
              <a:rPr lang="en" b="1" dirty="0">
                <a:solidFill>
                  <a:schemeClr val="accent3"/>
                </a:solidFill>
                <a:latin typeface="Roboto"/>
                <a:ea typeface="Roboto"/>
                <a:cs typeface="Roboto"/>
                <a:sym typeface="Roboto"/>
              </a:rPr>
              <a:t>Left Leaning Red-Black Trees (LLRBs)</a:t>
            </a:r>
            <a:endParaRPr b="1" dirty="0">
              <a:solidFill>
                <a:schemeClr val="accent3"/>
              </a:solidFill>
              <a:latin typeface="Roboto"/>
              <a:ea typeface="Roboto"/>
              <a:cs typeface="Roboto"/>
              <a:sym typeface="Roboto"/>
            </a:endParaRPr>
          </a:p>
          <a:p>
            <a:pPr marL="457200" lvl="0" indent="-342900" algn="l" rtl="0">
              <a:spcBef>
                <a:spcPts val="600"/>
              </a:spcBef>
              <a:spcAft>
                <a:spcPts val="0"/>
              </a:spcAft>
              <a:buClr>
                <a:srgbClr val="B7B7B7"/>
              </a:buClr>
              <a:buSzPts val="1800"/>
              <a:buChar char="•"/>
            </a:pPr>
            <a:r>
              <a:rPr lang="en" dirty="0">
                <a:solidFill>
                  <a:srgbClr val="B7B7B7"/>
                </a:solidFill>
              </a:rPr>
              <a:t>The 2-3 Tree Isometry</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LLRB Properties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Maintaining Isometry with Rotations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Optional Exercise</a:t>
            </a:r>
            <a:endParaRPr dirty="0">
              <a:solidFill>
                <a:srgbClr val="B7B7B7"/>
              </a:solidFill>
            </a:endParaRPr>
          </a:p>
          <a:p>
            <a:pPr marL="457200" lvl="0" indent="-342900" algn="l" rtl="0">
              <a:spcBef>
                <a:spcPts val="0"/>
              </a:spcBef>
              <a:spcAft>
                <a:spcPts val="0"/>
              </a:spcAft>
              <a:buClr>
                <a:schemeClr val="accent3"/>
              </a:buClr>
              <a:buSzPts val="1800"/>
              <a:buFont typeface="Roboto"/>
              <a:buChar char="•"/>
            </a:pPr>
            <a:r>
              <a:rPr lang="en" b="1" dirty="0">
                <a:solidFill>
                  <a:schemeClr val="accent3"/>
                </a:solidFill>
                <a:latin typeface="Roboto"/>
                <a:ea typeface="Roboto"/>
                <a:cs typeface="Roboto"/>
                <a:sym typeface="Roboto"/>
              </a:rPr>
              <a:t>Runtime and Implementation</a:t>
            </a:r>
            <a:endParaRPr b="1" dirty="0">
              <a:solidFill>
                <a:schemeClr val="accent3"/>
              </a:solidFill>
              <a:latin typeface="Roboto"/>
              <a:ea typeface="Roboto"/>
              <a:cs typeface="Roboto"/>
              <a:sym typeface="Roboto"/>
            </a:endParaRPr>
          </a:p>
          <a:p>
            <a:pPr marL="0" lvl="0" indent="0" algn="l" rtl="0">
              <a:spcBef>
                <a:spcPts val="600"/>
              </a:spcBef>
              <a:spcAft>
                <a:spcPts val="0"/>
              </a:spcAft>
              <a:buNone/>
            </a:pPr>
            <a:r>
              <a:rPr lang="en" dirty="0">
                <a:solidFill>
                  <a:srgbClr val="B7B7B7"/>
                </a:solidFill>
              </a:rPr>
              <a:t>Search Tree Summary</a:t>
            </a:r>
            <a:endParaRPr dirty="0">
              <a:solidFill>
                <a:srgbClr val="B7B7B7"/>
              </a:solidFill>
            </a:endParaRPr>
          </a:p>
        </p:txBody>
      </p:sp>
      <p:sp>
        <p:nvSpPr>
          <p:cNvPr id="1942" name="Google Shape;1942;p85"/>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Runtime and Implementation</a:t>
            </a:r>
            <a:endParaRPr dirty="0"/>
          </a:p>
        </p:txBody>
      </p:sp>
      <p:sp>
        <p:nvSpPr>
          <p:cNvPr id="3" name="副标题 2">
            <a:extLst>
              <a:ext uri="{FF2B5EF4-FFF2-40B4-BE49-F238E27FC236}">
                <a16:creationId xmlns:a16="http://schemas.microsoft.com/office/drawing/2014/main" id="{953875CF-E72F-83E8-7960-4E18DC3307E3}"/>
              </a:ext>
            </a:extLst>
          </p:cNvPr>
          <p:cNvSpPr>
            <a:spLocks noGrp="1"/>
          </p:cNvSpPr>
          <p:nvPr>
            <p:ph type="subTitle" idx="2"/>
          </p:nvPr>
        </p:nvSpPr>
        <p:spPr/>
        <p:txBody>
          <a:bodyPr/>
          <a:lstStyle/>
          <a:p>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Google Shape;1948;p8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LLRB Runtime</a:t>
            </a:r>
            <a:endParaRPr/>
          </a:p>
        </p:txBody>
      </p:sp>
      <p:sp>
        <p:nvSpPr>
          <p:cNvPr id="1949" name="Google Shape;1949;p86"/>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runtime analysis for LLRBs is simple if you trust the 2-3 tree runtime.</a:t>
            </a:r>
            <a:endParaRPr/>
          </a:p>
          <a:p>
            <a:pPr marL="457200" lvl="0" indent="-342900" algn="l" rtl="0">
              <a:spcBef>
                <a:spcPts val="600"/>
              </a:spcBef>
              <a:spcAft>
                <a:spcPts val="0"/>
              </a:spcAft>
              <a:buSzPts val="1800"/>
              <a:buChar char="●"/>
            </a:pPr>
            <a:r>
              <a:rPr lang="en"/>
              <a:t>LLRB tree has height O(log N).</a:t>
            </a:r>
            <a:endParaRPr/>
          </a:p>
          <a:p>
            <a:pPr marL="457200" lvl="0" indent="-342900" algn="l" rtl="0">
              <a:spcBef>
                <a:spcPts val="600"/>
              </a:spcBef>
              <a:spcAft>
                <a:spcPts val="0"/>
              </a:spcAft>
              <a:buSzPts val="1800"/>
              <a:buChar char="●"/>
            </a:pPr>
            <a:r>
              <a:rPr lang="en"/>
              <a:t>Contains is trivially O(log N).</a:t>
            </a:r>
            <a:endParaRPr/>
          </a:p>
          <a:p>
            <a:pPr marL="457200" lvl="0" indent="-342900" algn="l" rtl="0">
              <a:spcBef>
                <a:spcPts val="600"/>
              </a:spcBef>
              <a:spcAft>
                <a:spcPts val="0"/>
              </a:spcAft>
              <a:buSzPts val="1800"/>
              <a:buChar char="●"/>
            </a:pPr>
            <a:r>
              <a:rPr lang="en"/>
              <a:t>Insert is O(log N).</a:t>
            </a:r>
            <a:endParaRPr/>
          </a:p>
          <a:p>
            <a:pPr marL="914400" lvl="1" indent="-342900" algn="l" rtl="0">
              <a:spcBef>
                <a:spcPts val="600"/>
              </a:spcBef>
              <a:spcAft>
                <a:spcPts val="0"/>
              </a:spcAft>
              <a:buSzPts val="1800"/>
              <a:buChar char="○"/>
            </a:pPr>
            <a:r>
              <a:rPr lang="en"/>
              <a:t>O(log N) to add the new node.</a:t>
            </a:r>
            <a:endParaRPr/>
          </a:p>
          <a:p>
            <a:pPr marL="914400" lvl="1" indent="-342900" algn="l" rtl="0">
              <a:spcBef>
                <a:spcPts val="600"/>
              </a:spcBef>
              <a:spcAft>
                <a:spcPts val="0"/>
              </a:spcAft>
              <a:buSzPts val="1800"/>
              <a:buChar char="○"/>
            </a:pPr>
            <a:r>
              <a:rPr lang="en"/>
              <a:t>O(log N) rotation and color flip operations per insert.</a:t>
            </a:r>
            <a:endParaRPr/>
          </a:p>
          <a:p>
            <a:pPr marL="0" lvl="0" indent="0" algn="l" rtl="0">
              <a:spcBef>
                <a:spcPts val="600"/>
              </a:spcBef>
              <a:spcAft>
                <a:spcPts val="0"/>
              </a:spcAft>
              <a:buNone/>
            </a:pPr>
            <a:endParaRPr/>
          </a:p>
          <a:p>
            <a:pPr marL="0" lvl="0" indent="0" algn="l" rtl="0">
              <a:spcBef>
                <a:spcPts val="600"/>
              </a:spcBef>
              <a:spcAft>
                <a:spcPts val="0"/>
              </a:spcAft>
              <a:buNone/>
            </a:pPr>
            <a:r>
              <a:rPr lang="en"/>
              <a:t>We will not discuss LLRB delete.</a:t>
            </a:r>
            <a:endParaRPr/>
          </a:p>
          <a:p>
            <a:pPr marL="457200" lvl="0" indent="-342900" algn="l" rtl="0">
              <a:spcBef>
                <a:spcPts val="600"/>
              </a:spcBef>
              <a:spcAft>
                <a:spcPts val="0"/>
              </a:spcAft>
              <a:buSzPts val="1800"/>
              <a:buChar char="●"/>
            </a:pPr>
            <a:r>
              <a:rPr lang="en"/>
              <a:t>Not too terrible really, but it’s just not interesting enough to cover. See optional textbook if you’re curious (though they gloss over it, too).</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953"/>
        <p:cNvGrpSpPr/>
        <p:nvPr/>
      </p:nvGrpSpPr>
      <p:grpSpPr>
        <a:xfrm>
          <a:off x="0" y="0"/>
          <a:ext cx="0" cy="0"/>
          <a:chOff x="0" y="0"/>
          <a:chExt cx="0" cy="0"/>
        </a:xfrm>
      </p:grpSpPr>
      <p:sp>
        <p:nvSpPr>
          <p:cNvPr id="1954" name="Google Shape;1954;p8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LLRB Implementation</a:t>
            </a:r>
            <a:endParaRPr/>
          </a:p>
        </p:txBody>
      </p:sp>
      <p:sp>
        <p:nvSpPr>
          <p:cNvPr id="1955" name="Google Shape;1955;p8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Amazingly, turning a BST into an LLRB requires only 3 clever lines of code.</a:t>
            </a:r>
            <a:endParaRPr dirty="0"/>
          </a:p>
          <a:p>
            <a:pPr marL="457200" lvl="0" indent="-342900" algn="l" rtl="0">
              <a:spcBef>
                <a:spcPts val="600"/>
              </a:spcBef>
              <a:spcAft>
                <a:spcPts val="0"/>
              </a:spcAft>
              <a:buSzPts val="1800"/>
              <a:buChar char="●"/>
            </a:pPr>
            <a:r>
              <a:rPr lang="en" dirty="0"/>
              <a:t>Does not include helper methods (which do not require cleverness).</a:t>
            </a:r>
            <a:endParaRPr dirty="0"/>
          </a:p>
        </p:txBody>
      </p:sp>
      <p:sp>
        <p:nvSpPr>
          <p:cNvPr id="1956" name="Google Shape;1956;p87"/>
          <p:cNvSpPr txBox="1"/>
          <p:nvPr/>
        </p:nvSpPr>
        <p:spPr>
          <a:xfrm>
            <a:off x="189676" y="1304510"/>
            <a:ext cx="8171379" cy="3207471"/>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dirty="0">
                <a:solidFill>
                  <a:srgbClr val="661111"/>
                </a:solidFill>
                <a:highlight>
                  <a:srgbClr val="EFEFEF"/>
                </a:highlight>
                <a:latin typeface="Consolas"/>
                <a:ea typeface="Consolas"/>
                <a:cs typeface="Consolas"/>
                <a:sym typeface="Consolas"/>
              </a:rPr>
              <a:t>private</a:t>
            </a:r>
            <a:r>
              <a:rPr lang="en" sz="1500" dirty="0">
                <a:solidFill>
                  <a:schemeClr val="dk1"/>
                </a:solidFill>
                <a:highlight>
                  <a:srgbClr val="EFEFEF"/>
                </a:highlight>
                <a:latin typeface="Consolas"/>
                <a:ea typeface="Consolas"/>
                <a:cs typeface="Consolas"/>
                <a:sym typeface="Consolas"/>
              </a:rPr>
              <a:t> Node </a:t>
            </a:r>
            <a:r>
              <a:rPr lang="en" sz="1500" dirty="0">
                <a:solidFill>
                  <a:srgbClr val="004466"/>
                </a:solidFill>
                <a:highlight>
                  <a:srgbClr val="EFEFEF"/>
                </a:highlight>
                <a:latin typeface="Consolas"/>
                <a:ea typeface="Consolas"/>
                <a:cs typeface="Consolas"/>
                <a:sym typeface="Consolas"/>
              </a:rPr>
              <a:t>put</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Node h</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Key key</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Value </a:t>
            </a:r>
            <a:r>
              <a:rPr lang="en" sz="1500" dirty="0" err="1">
                <a:solidFill>
                  <a:schemeClr val="dk1"/>
                </a:solidFill>
                <a:highlight>
                  <a:srgbClr val="EFEFEF"/>
                </a:highlight>
                <a:latin typeface="Consolas"/>
                <a:ea typeface="Consolas"/>
                <a:cs typeface="Consolas"/>
                <a:sym typeface="Consolas"/>
              </a:rPr>
              <a:t>val</a:t>
            </a:r>
            <a:r>
              <a:rPr lang="en" sz="1500" b="1" dirty="0">
                <a:solidFill>
                  <a:schemeClr val="dk1"/>
                </a:solidFill>
                <a:highlight>
                  <a:srgbClr val="EFEFEF"/>
                </a:highlight>
                <a:latin typeface="Consolas"/>
                <a:ea typeface="Consolas"/>
                <a:cs typeface="Consolas"/>
                <a:sym typeface="Consolas"/>
              </a:rPr>
              <a:t>) {</a:t>
            </a:r>
            <a:endParaRPr sz="1500" b="1"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dirty="0">
                <a:solidFill>
                  <a:schemeClr val="dk1"/>
                </a:solidFill>
                <a:highlight>
                  <a:srgbClr val="EFEFEF"/>
                </a:highlight>
                <a:latin typeface="Consolas"/>
                <a:ea typeface="Consolas"/>
                <a:cs typeface="Consolas"/>
                <a:sym typeface="Consolas"/>
              </a:rPr>
              <a:t>	</a:t>
            </a:r>
            <a:r>
              <a:rPr lang="en" sz="1500" b="1" dirty="0">
                <a:solidFill>
                  <a:srgbClr val="661111"/>
                </a:solidFill>
                <a:highlight>
                  <a:srgbClr val="EFEFEF"/>
                </a:highlight>
                <a:latin typeface="Consolas"/>
                <a:ea typeface="Consolas"/>
                <a:cs typeface="Consolas"/>
                <a:sym typeface="Consolas"/>
              </a:rPr>
              <a:t>if</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h </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null</a:t>
            </a:r>
            <a:r>
              <a:rPr lang="en" sz="1500" b="1" dirty="0">
                <a:solidFill>
                  <a:schemeClr val="dk1"/>
                </a:solidFill>
                <a:highlight>
                  <a:srgbClr val="EFEFEF"/>
                </a:highlight>
                <a:latin typeface="Consolas"/>
                <a:ea typeface="Consolas"/>
                <a:cs typeface="Consolas"/>
                <a:sym typeface="Consolas"/>
              </a:rPr>
              <a:t>) {</a:t>
            </a:r>
            <a:r>
              <a:rPr lang="en" sz="1500" dirty="0">
                <a:solidFill>
                  <a:schemeClr val="dk1"/>
                </a:solidFill>
                <a:highlight>
                  <a:srgbClr val="EFEFEF"/>
                </a:highlight>
                <a:latin typeface="Consolas"/>
                <a:ea typeface="Consolas"/>
                <a:cs typeface="Consolas"/>
                <a:sym typeface="Consolas"/>
              </a:rPr>
              <a:t> </a:t>
            </a:r>
            <a:r>
              <a:rPr lang="en" sz="1500" b="1" dirty="0">
                <a:solidFill>
                  <a:srgbClr val="661111"/>
                </a:solidFill>
                <a:highlight>
                  <a:srgbClr val="EFEFEF"/>
                </a:highlight>
                <a:latin typeface="Consolas"/>
                <a:ea typeface="Consolas"/>
                <a:cs typeface="Consolas"/>
                <a:sym typeface="Consolas"/>
              </a:rPr>
              <a:t>return new</a:t>
            </a:r>
            <a:r>
              <a:rPr lang="en" sz="1500" dirty="0">
                <a:solidFill>
                  <a:schemeClr val="dk1"/>
                </a:solidFill>
                <a:highlight>
                  <a:srgbClr val="EFEFEF"/>
                </a:highlight>
                <a:latin typeface="Consolas"/>
                <a:ea typeface="Consolas"/>
                <a:cs typeface="Consolas"/>
                <a:sym typeface="Consolas"/>
              </a:rPr>
              <a:t> </a:t>
            </a:r>
            <a:r>
              <a:rPr lang="en" sz="1500" dirty="0">
                <a:solidFill>
                  <a:srgbClr val="004466"/>
                </a:solidFill>
                <a:highlight>
                  <a:srgbClr val="EFEFEF"/>
                </a:highlight>
                <a:latin typeface="Consolas"/>
                <a:ea typeface="Consolas"/>
                <a:cs typeface="Consolas"/>
                <a:sym typeface="Consolas"/>
              </a:rPr>
              <a:t>Node</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key</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a:t>
            </a:r>
            <a:r>
              <a:rPr lang="en" sz="1500" dirty="0" err="1">
                <a:solidFill>
                  <a:schemeClr val="dk1"/>
                </a:solidFill>
                <a:highlight>
                  <a:srgbClr val="EFEFEF"/>
                </a:highlight>
                <a:latin typeface="Consolas"/>
                <a:ea typeface="Consolas"/>
                <a:cs typeface="Consolas"/>
                <a:sym typeface="Consolas"/>
              </a:rPr>
              <a:t>val</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RED</a:t>
            </a:r>
            <a:r>
              <a:rPr lang="en" sz="1500" b="1" dirty="0">
                <a:solidFill>
                  <a:schemeClr val="dk1"/>
                </a:solidFill>
                <a:highlight>
                  <a:srgbClr val="EFEFEF"/>
                </a:highlight>
                <a:latin typeface="Consolas"/>
                <a:ea typeface="Consolas"/>
                <a:cs typeface="Consolas"/>
                <a:sym typeface="Consolas"/>
              </a:rPr>
              <a:t>); }</a:t>
            </a:r>
            <a:endParaRPr sz="1500" b="1"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dirty="0">
                <a:solidFill>
                  <a:schemeClr val="dk1"/>
                </a:solidFill>
                <a:highlight>
                  <a:srgbClr val="EFEFEF"/>
                </a:highlight>
                <a:latin typeface="Consolas"/>
                <a:ea typeface="Consolas"/>
                <a:cs typeface="Consolas"/>
                <a:sym typeface="Consolas"/>
              </a:rPr>
              <a:t> </a:t>
            </a:r>
            <a:endParaRPr sz="1500"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US" sz="1500" b="1" dirty="0">
                <a:solidFill>
                  <a:schemeClr val="dk1"/>
                </a:solidFill>
                <a:highlight>
                  <a:srgbClr val="EFEFEF"/>
                </a:highlight>
                <a:latin typeface="Consolas"/>
                <a:ea typeface="Consolas"/>
                <a:cs typeface="Consolas"/>
                <a:sym typeface="Consolas"/>
              </a:rPr>
              <a:t>	</a:t>
            </a:r>
            <a:r>
              <a:rPr lang="en" sz="1500" b="1" dirty="0">
                <a:solidFill>
                  <a:srgbClr val="000066"/>
                </a:solidFill>
                <a:highlight>
                  <a:srgbClr val="EFEFEF"/>
                </a:highlight>
                <a:latin typeface="Consolas"/>
                <a:ea typeface="Consolas"/>
                <a:cs typeface="Consolas"/>
                <a:sym typeface="Consolas"/>
              </a:rPr>
              <a:t>int</a:t>
            </a:r>
            <a:r>
              <a:rPr lang="en" sz="1500" dirty="0">
                <a:solidFill>
                  <a:schemeClr val="dk1"/>
                </a:solidFill>
                <a:highlight>
                  <a:srgbClr val="EFEFEF"/>
                </a:highlight>
                <a:latin typeface="Consolas"/>
                <a:ea typeface="Consolas"/>
                <a:cs typeface="Consolas"/>
                <a:sym typeface="Consolas"/>
              </a:rPr>
              <a:t> </a:t>
            </a:r>
            <a:r>
              <a:rPr lang="en" sz="1500" dirty="0" err="1">
                <a:solidFill>
                  <a:schemeClr val="dk1"/>
                </a:solidFill>
                <a:highlight>
                  <a:srgbClr val="EFEFEF"/>
                </a:highlight>
                <a:latin typeface="Consolas"/>
                <a:ea typeface="Consolas"/>
                <a:cs typeface="Consolas"/>
                <a:sym typeface="Consolas"/>
              </a:rPr>
              <a:t>cmp</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a:t>
            </a:r>
            <a:r>
              <a:rPr lang="en" sz="1500" dirty="0" err="1">
                <a:solidFill>
                  <a:schemeClr val="dk1"/>
                </a:solidFill>
                <a:highlight>
                  <a:srgbClr val="EFEFEF"/>
                </a:highlight>
                <a:latin typeface="Consolas"/>
                <a:ea typeface="Consolas"/>
                <a:cs typeface="Consolas"/>
                <a:sym typeface="Consolas"/>
              </a:rPr>
              <a:t>key</a:t>
            </a:r>
            <a:r>
              <a:rPr lang="en" sz="1500" b="1" dirty="0" err="1">
                <a:solidFill>
                  <a:schemeClr val="dk1"/>
                </a:solidFill>
                <a:highlight>
                  <a:srgbClr val="EFEFEF"/>
                </a:highlight>
                <a:latin typeface="Consolas"/>
                <a:ea typeface="Consolas"/>
                <a:cs typeface="Consolas"/>
                <a:sym typeface="Consolas"/>
              </a:rPr>
              <a:t>.</a:t>
            </a:r>
            <a:r>
              <a:rPr lang="en" sz="1500" dirty="0" err="1">
                <a:solidFill>
                  <a:srgbClr val="004466"/>
                </a:solidFill>
                <a:highlight>
                  <a:srgbClr val="EFEFEF"/>
                </a:highlight>
                <a:latin typeface="Consolas"/>
                <a:ea typeface="Consolas"/>
                <a:cs typeface="Consolas"/>
                <a:sym typeface="Consolas"/>
              </a:rPr>
              <a:t>compareTo</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key</a:t>
            </a:r>
            <a:r>
              <a:rPr lang="en" sz="1500" b="1" dirty="0">
                <a:solidFill>
                  <a:schemeClr val="dk1"/>
                </a:solidFill>
                <a:highlight>
                  <a:srgbClr val="EFEFEF"/>
                </a:highlight>
                <a:latin typeface="Consolas"/>
                <a:ea typeface="Consolas"/>
                <a:cs typeface="Consolas"/>
                <a:sym typeface="Consolas"/>
              </a:rPr>
              <a:t>);</a:t>
            </a:r>
            <a:endParaRPr sz="1500" b="1"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dirty="0">
                <a:solidFill>
                  <a:schemeClr val="dk1"/>
                </a:solidFill>
                <a:highlight>
                  <a:srgbClr val="EFEFEF"/>
                </a:highlight>
                <a:latin typeface="Consolas"/>
                <a:ea typeface="Consolas"/>
                <a:cs typeface="Consolas"/>
                <a:sym typeface="Consolas"/>
              </a:rPr>
              <a:t>    </a:t>
            </a:r>
            <a:r>
              <a:rPr lang="en" sz="1500" b="1" dirty="0">
                <a:solidFill>
                  <a:srgbClr val="661111"/>
                </a:solidFill>
                <a:highlight>
                  <a:srgbClr val="EFEFEF"/>
                </a:highlight>
                <a:latin typeface="Consolas"/>
                <a:ea typeface="Consolas"/>
                <a:cs typeface="Consolas"/>
                <a:sym typeface="Consolas"/>
              </a:rPr>
              <a:t>if</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cmp</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&lt;</a:t>
            </a:r>
            <a:r>
              <a:rPr lang="en" sz="1500" dirty="0">
                <a:solidFill>
                  <a:schemeClr val="dk1"/>
                </a:solidFill>
                <a:highlight>
                  <a:srgbClr val="EFEFEF"/>
                </a:highlight>
                <a:latin typeface="Consolas"/>
                <a:ea typeface="Consolas"/>
                <a:cs typeface="Consolas"/>
                <a:sym typeface="Consolas"/>
              </a:rPr>
              <a:t> </a:t>
            </a:r>
            <a:r>
              <a:rPr lang="en" sz="1500" dirty="0">
                <a:solidFill>
                  <a:srgbClr val="880022"/>
                </a:solidFill>
                <a:highlight>
                  <a:srgbClr val="EFEFEF"/>
                </a:highlight>
                <a:latin typeface="Consolas"/>
                <a:ea typeface="Consolas"/>
                <a:cs typeface="Consolas"/>
                <a:sym typeface="Consolas"/>
              </a:rPr>
              <a:t>0</a:t>
            </a:r>
            <a:r>
              <a:rPr lang="en" sz="1500" b="1" dirty="0">
                <a:solidFill>
                  <a:schemeClr val="dk1"/>
                </a:solidFill>
                <a:highlight>
                  <a:srgbClr val="EFEFEF"/>
                </a:highlight>
                <a:latin typeface="Consolas"/>
                <a:ea typeface="Consolas"/>
                <a:cs typeface="Consolas"/>
                <a:sym typeface="Consolas"/>
              </a:rPr>
              <a:t>)      {</a:t>
            </a:r>
            <a:r>
              <a:rPr lang="en" sz="1500" dirty="0">
                <a:solidFill>
                  <a:schemeClr val="dk1"/>
                </a:solidFill>
                <a:highlight>
                  <a:srgbClr val="EFEFEF"/>
                </a:highlight>
                <a:latin typeface="Consolas"/>
                <a:ea typeface="Consolas"/>
                <a:cs typeface="Consolas"/>
                <a:sym typeface="Consolas"/>
              </a:rPr>
              <a:t> </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left</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a:t>
            </a:r>
            <a:r>
              <a:rPr lang="en" sz="1500" dirty="0">
                <a:solidFill>
                  <a:srgbClr val="004466"/>
                </a:solidFill>
                <a:highlight>
                  <a:srgbClr val="EFEFEF"/>
                </a:highlight>
                <a:latin typeface="Consolas"/>
                <a:ea typeface="Consolas"/>
                <a:cs typeface="Consolas"/>
                <a:sym typeface="Consolas"/>
              </a:rPr>
              <a:t>put</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left</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key</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a:t>
            </a:r>
            <a:r>
              <a:rPr lang="en" sz="1500" dirty="0" err="1">
                <a:solidFill>
                  <a:schemeClr val="dk1"/>
                </a:solidFill>
                <a:highlight>
                  <a:srgbClr val="EFEFEF"/>
                </a:highlight>
                <a:latin typeface="Consolas"/>
                <a:ea typeface="Consolas"/>
                <a:cs typeface="Consolas"/>
                <a:sym typeface="Consolas"/>
              </a:rPr>
              <a:t>val</a:t>
            </a:r>
            <a:r>
              <a:rPr lang="en" sz="1500" b="1" dirty="0">
                <a:solidFill>
                  <a:schemeClr val="dk1"/>
                </a:solidFill>
                <a:highlight>
                  <a:srgbClr val="EFEFEF"/>
                </a:highlight>
                <a:latin typeface="Consolas"/>
                <a:ea typeface="Consolas"/>
                <a:cs typeface="Consolas"/>
                <a:sym typeface="Consolas"/>
              </a:rPr>
              <a:t>); }</a:t>
            </a:r>
            <a:endParaRPr sz="1500" b="1"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dirty="0">
                <a:solidFill>
                  <a:schemeClr val="dk1"/>
                </a:solidFill>
                <a:highlight>
                  <a:srgbClr val="EFEFEF"/>
                </a:highlight>
                <a:latin typeface="Consolas"/>
                <a:ea typeface="Consolas"/>
                <a:cs typeface="Consolas"/>
                <a:sym typeface="Consolas"/>
              </a:rPr>
              <a:t>    </a:t>
            </a:r>
            <a:r>
              <a:rPr lang="en" sz="1500" b="1" dirty="0">
                <a:solidFill>
                  <a:srgbClr val="661111"/>
                </a:solidFill>
                <a:highlight>
                  <a:srgbClr val="EFEFEF"/>
                </a:highlight>
                <a:latin typeface="Consolas"/>
                <a:ea typeface="Consolas"/>
                <a:cs typeface="Consolas"/>
                <a:sym typeface="Consolas"/>
              </a:rPr>
              <a:t>else if</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cmp</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&gt;</a:t>
            </a:r>
            <a:r>
              <a:rPr lang="en" sz="1500" dirty="0">
                <a:solidFill>
                  <a:schemeClr val="dk1"/>
                </a:solidFill>
                <a:highlight>
                  <a:srgbClr val="EFEFEF"/>
                </a:highlight>
                <a:latin typeface="Consolas"/>
                <a:ea typeface="Consolas"/>
                <a:cs typeface="Consolas"/>
                <a:sym typeface="Consolas"/>
              </a:rPr>
              <a:t> </a:t>
            </a:r>
            <a:r>
              <a:rPr lang="en" sz="1500" dirty="0">
                <a:solidFill>
                  <a:srgbClr val="880022"/>
                </a:solidFill>
                <a:highlight>
                  <a:srgbClr val="EFEFEF"/>
                </a:highlight>
                <a:latin typeface="Consolas"/>
                <a:ea typeface="Consolas"/>
                <a:cs typeface="Consolas"/>
                <a:sym typeface="Consolas"/>
              </a:rPr>
              <a:t>0</a:t>
            </a:r>
            <a:r>
              <a:rPr lang="en" sz="1500" b="1" dirty="0">
                <a:solidFill>
                  <a:schemeClr val="dk1"/>
                </a:solidFill>
                <a:highlight>
                  <a:srgbClr val="EFEFEF"/>
                </a:highlight>
                <a:latin typeface="Consolas"/>
                <a:ea typeface="Consolas"/>
                <a:cs typeface="Consolas"/>
                <a:sym typeface="Consolas"/>
              </a:rPr>
              <a:t>) {</a:t>
            </a:r>
            <a:r>
              <a:rPr lang="en" sz="1500" dirty="0">
                <a:solidFill>
                  <a:schemeClr val="dk1"/>
                </a:solidFill>
                <a:highlight>
                  <a:srgbClr val="EFEFEF"/>
                </a:highlight>
                <a:latin typeface="Consolas"/>
                <a:ea typeface="Consolas"/>
                <a:cs typeface="Consolas"/>
                <a:sym typeface="Consolas"/>
              </a:rPr>
              <a:t> </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right</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a:t>
            </a:r>
            <a:r>
              <a:rPr lang="en" sz="1500" dirty="0">
                <a:solidFill>
                  <a:srgbClr val="004466"/>
                </a:solidFill>
                <a:highlight>
                  <a:srgbClr val="EFEFEF"/>
                </a:highlight>
                <a:latin typeface="Consolas"/>
                <a:ea typeface="Consolas"/>
                <a:cs typeface="Consolas"/>
                <a:sym typeface="Consolas"/>
              </a:rPr>
              <a:t>put</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right</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key</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a:t>
            </a:r>
            <a:r>
              <a:rPr lang="en" sz="1500" dirty="0" err="1">
                <a:solidFill>
                  <a:schemeClr val="dk1"/>
                </a:solidFill>
                <a:highlight>
                  <a:srgbClr val="EFEFEF"/>
                </a:highlight>
                <a:latin typeface="Consolas"/>
                <a:ea typeface="Consolas"/>
                <a:cs typeface="Consolas"/>
                <a:sym typeface="Consolas"/>
              </a:rPr>
              <a:t>val</a:t>
            </a:r>
            <a:r>
              <a:rPr lang="en" sz="1500" b="1" dirty="0">
                <a:solidFill>
                  <a:schemeClr val="dk1"/>
                </a:solidFill>
                <a:highlight>
                  <a:srgbClr val="EFEFEF"/>
                </a:highlight>
                <a:latin typeface="Consolas"/>
                <a:ea typeface="Consolas"/>
                <a:cs typeface="Consolas"/>
                <a:sym typeface="Consolas"/>
              </a:rPr>
              <a:t>); }</a:t>
            </a:r>
            <a:endParaRPr sz="1500" b="1"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dirty="0">
                <a:solidFill>
                  <a:schemeClr val="dk1"/>
                </a:solidFill>
                <a:highlight>
                  <a:srgbClr val="EFEFEF"/>
                </a:highlight>
                <a:latin typeface="Consolas"/>
                <a:ea typeface="Consolas"/>
                <a:cs typeface="Consolas"/>
                <a:sym typeface="Consolas"/>
              </a:rPr>
              <a:t>    </a:t>
            </a:r>
            <a:r>
              <a:rPr lang="en" sz="1500" b="1" dirty="0">
                <a:solidFill>
                  <a:srgbClr val="661111"/>
                </a:solidFill>
                <a:highlight>
                  <a:srgbClr val="EFEFEF"/>
                </a:highlight>
                <a:latin typeface="Consolas"/>
                <a:ea typeface="Consolas"/>
                <a:cs typeface="Consolas"/>
                <a:sym typeface="Consolas"/>
              </a:rPr>
              <a:t>else</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val</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a:t>
            </a:r>
            <a:r>
              <a:rPr lang="en" sz="1500" dirty="0" err="1">
                <a:solidFill>
                  <a:schemeClr val="dk1"/>
                </a:solidFill>
                <a:highlight>
                  <a:srgbClr val="EFEFEF"/>
                </a:highlight>
                <a:latin typeface="Consolas"/>
                <a:ea typeface="Consolas"/>
                <a:cs typeface="Consolas"/>
                <a:sym typeface="Consolas"/>
              </a:rPr>
              <a:t>val</a:t>
            </a:r>
            <a:r>
              <a:rPr lang="en" sz="1500" b="1" dirty="0">
                <a:solidFill>
                  <a:schemeClr val="dk1"/>
                </a:solidFill>
                <a:highlight>
                  <a:srgbClr val="EFEFEF"/>
                </a:highlight>
                <a:latin typeface="Consolas"/>
                <a:ea typeface="Consolas"/>
                <a:cs typeface="Consolas"/>
                <a:sym typeface="Consolas"/>
              </a:rPr>
              <a:t>;                    }</a:t>
            </a:r>
          </a:p>
          <a:p>
            <a:pPr marL="0" lvl="0" indent="0" algn="l" rtl="0">
              <a:lnSpc>
                <a:spcPct val="100000"/>
              </a:lnSpc>
              <a:spcBef>
                <a:spcPts val="0"/>
              </a:spcBef>
              <a:spcAft>
                <a:spcPts val="0"/>
              </a:spcAft>
              <a:buClr>
                <a:schemeClr val="dk1"/>
              </a:buClr>
              <a:buSzPts val="1100"/>
              <a:buFont typeface="Arial"/>
              <a:buNone/>
            </a:pPr>
            <a:endParaRPr sz="1500"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dirty="0">
                <a:solidFill>
                  <a:schemeClr val="dk1"/>
                </a:solidFill>
                <a:highlight>
                  <a:srgbClr val="EFEFEF"/>
                </a:highlight>
                <a:latin typeface="Consolas"/>
                <a:ea typeface="Consolas"/>
                <a:cs typeface="Consolas"/>
                <a:sym typeface="Consolas"/>
              </a:rPr>
              <a:t>	</a:t>
            </a:r>
            <a:r>
              <a:rPr lang="en" sz="1500" b="1" dirty="0">
                <a:solidFill>
                  <a:srgbClr val="661111"/>
                </a:solidFill>
                <a:highlight>
                  <a:srgbClr val="EFEFEF"/>
                </a:highlight>
                <a:latin typeface="Consolas"/>
                <a:ea typeface="Consolas"/>
                <a:cs typeface="Consolas"/>
                <a:sym typeface="Consolas"/>
              </a:rPr>
              <a:t>if</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err="1">
                <a:solidFill>
                  <a:srgbClr val="004466"/>
                </a:solidFill>
                <a:highlight>
                  <a:srgbClr val="EFEFEF"/>
                </a:highlight>
                <a:latin typeface="Consolas"/>
                <a:ea typeface="Consolas"/>
                <a:cs typeface="Consolas"/>
                <a:sym typeface="Consolas"/>
              </a:rPr>
              <a:t>isRed</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right</a:t>
            </a:r>
            <a:r>
              <a:rPr lang="en" sz="1500" b="1" dirty="0">
                <a:solidFill>
                  <a:schemeClr val="dk1"/>
                </a:solidFill>
                <a:highlight>
                  <a:srgbClr val="EFEFEF"/>
                </a:highlight>
                <a:latin typeface="Consolas"/>
                <a:ea typeface="Consolas"/>
                <a:cs typeface="Consolas"/>
                <a:sym typeface="Consolas"/>
              </a:rPr>
              <a:t>) &amp;&amp; !</a:t>
            </a:r>
            <a:r>
              <a:rPr lang="en" sz="1500" dirty="0" err="1">
                <a:solidFill>
                  <a:srgbClr val="004466"/>
                </a:solidFill>
                <a:highlight>
                  <a:srgbClr val="EFEFEF"/>
                </a:highlight>
                <a:latin typeface="Consolas"/>
                <a:ea typeface="Consolas"/>
                <a:cs typeface="Consolas"/>
                <a:sym typeface="Consolas"/>
              </a:rPr>
              <a:t>isRed</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left</a:t>
            </a:r>
            <a:r>
              <a:rPr lang="en" sz="1500" b="1" dirty="0">
                <a:solidFill>
                  <a:schemeClr val="dk1"/>
                </a:solidFill>
                <a:highlight>
                  <a:srgbClr val="EFEFEF"/>
                </a:highlight>
                <a:latin typeface="Consolas"/>
                <a:ea typeface="Consolas"/>
                <a:cs typeface="Consolas"/>
                <a:sym typeface="Consolas"/>
              </a:rPr>
              <a:t>))      {</a:t>
            </a:r>
            <a:r>
              <a:rPr lang="en" sz="1500" dirty="0">
                <a:solidFill>
                  <a:schemeClr val="dk1"/>
                </a:solidFill>
                <a:highlight>
                  <a:srgbClr val="EFEFEF"/>
                </a:highlight>
                <a:latin typeface="Consolas"/>
                <a:ea typeface="Consolas"/>
                <a:cs typeface="Consolas"/>
                <a:sym typeface="Consolas"/>
              </a:rPr>
              <a:t> h </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a:t>
            </a:r>
            <a:r>
              <a:rPr lang="en" sz="1500" dirty="0" err="1">
                <a:solidFill>
                  <a:srgbClr val="004466"/>
                </a:solidFill>
                <a:highlight>
                  <a:srgbClr val="EFEFEF"/>
                </a:highlight>
                <a:latin typeface="Consolas"/>
                <a:ea typeface="Consolas"/>
                <a:cs typeface="Consolas"/>
                <a:sym typeface="Consolas"/>
              </a:rPr>
              <a:t>rotateLeft</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h</a:t>
            </a:r>
            <a:r>
              <a:rPr lang="en" sz="1500" b="1" dirty="0">
                <a:solidFill>
                  <a:schemeClr val="dk1"/>
                </a:solidFill>
                <a:highlight>
                  <a:srgbClr val="EFEFEF"/>
                </a:highlight>
                <a:latin typeface="Consolas"/>
                <a:ea typeface="Consolas"/>
                <a:cs typeface="Consolas"/>
                <a:sym typeface="Consolas"/>
              </a:rPr>
              <a:t>);  }</a:t>
            </a:r>
            <a:endParaRPr sz="1500" b="1"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dirty="0">
                <a:solidFill>
                  <a:schemeClr val="dk1"/>
                </a:solidFill>
                <a:highlight>
                  <a:srgbClr val="EFEFEF"/>
                </a:highlight>
                <a:latin typeface="Consolas"/>
                <a:ea typeface="Consolas"/>
                <a:cs typeface="Consolas"/>
                <a:sym typeface="Consolas"/>
              </a:rPr>
              <a:t>	</a:t>
            </a:r>
            <a:r>
              <a:rPr lang="en" sz="1500" b="1" dirty="0">
                <a:solidFill>
                  <a:srgbClr val="661111"/>
                </a:solidFill>
                <a:highlight>
                  <a:srgbClr val="EFEFEF"/>
                </a:highlight>
                <a:latin typeface="Consolas"/>
                <a:ea typeface="Consolas"/>
                <a:cs typeface="Consolas"/>
                <a:sym typeface="Consolas"/>
              </a:rPr>
              <a:t>if</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err="1">
                <a:solidFill>
                  <a:srgbClr val="004466"/>
                </a:solidFill>
                <a:highlight>
                  <a:srgbClr val="EFEFEF"/>
                </a:highlight>
                <a:latin typeface="Consolas"/>
                <a:ea typeface="Consolas"/>
                <a:cs typeface="Consolas"/>
                <a:sym typeface="Consolas"/>
              </a:rPr>
              <a:t>isRed</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left</a:t>
            </a:r>
            <a:r>
              <a:rPr lang="en" sz="1500" b="1" dirty="0">
                <a:solidFill>
                  <a:schemeClr val="dk1"/>
                </a:solidFill>
                <a:highlight>
                  <a:srgbClr val="EFEFEF"/>
                </a:highlight>
                <a:latin typeface="Consolas"/>
                <a:ea typeface="Consolas"/>
                <a:cs typeface="Consolas"/>
                <a:sym typeface="Consolas"/>
              </a:rPr>
              <a:t>)  &amp;&amp;</a:t>
            </a:r>
            <a:r>
              <a:rPr lang="en" sz="1500" dirty="0">
                <a:solidFill>
                  <a:schemeClr val="dk1"/>
                </a:solidFill>
                <a:highlight>
                  <a:srgbClr val="EFEFEF"/>
                </a:highlight>
                <a:latin typeface="Consolas"/>
                <a:ea typeface="Consolas"/>
                <a:cs typeface="Consolas"/>
                <a:sym typeface="Consolas"/>
              </a:rPr>
              <a:t>  </a:t>
            </a:r>
            <a:r>
              <a:rPr lang="en" sz="1500" dirty="0" err="1">
                <a:solidFill>
                  <a:srgbClr val="004466"/>
                </a:solidFill>
                <a:highlight>
                  <a:srgbClr val="EFEFEF"/>
                </a:highlight>
                <a:latin typeface="Consolas"/>
                <a:ea typeface="Consolas"/>
                <a:cs typeface="Consolas"/>
                <a:sym typeface="Consolas"/>
              </a:rPr>
              <a:t>isRed</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left</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left</a:t>
            </a:r>
            <a:r>
              <a:rPr lang="en" sz="1500" b="1" dirty="0">
                <a:solidFill>
                  <a:schemeClr val="dk1"/>
                </a:solidFill>
                <a:highlight>
                  <a:srgbClr val="EFEFEF"/>
                </a:highlight>
                <a:latin typeface="Consolas"/>
                <a:ea typeface="Consolas"/>
                <a:cs typeface="Consolas"/>
                <a:sym typeface="Consolas"/>
              </a:rPr>
              <a:t>)) {</a:t>
            </a:r>
            <a:r>
              <a:rPr lang="en" sz="1500" dirty="0">
                <a:solidFill>
                  <a:schemeClr val="dk1"/>
                </a:solidFill>
                <a:highlight>
                  <a:srgbClr val="EFEFEF"/>
                </a:highlight>
                <a:latin typeface="Consolas"/>
                <a:ea typeface="Consolas"/>
                <a:cs typeface="Consolas"/>
                <a:sym typeface="Consolas"/>
              </a:rPr>
              <a:t> h </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 </a:t>
            </a:r>
            <a:r>
              <a:rPr lang="en" sz="1500" dirty="0" err="1">
                <a:solidFill>
                  <a:srgbClr val="004466"/>
                </a:solidFill>
                <a:highlight>
                  <a:srgbClr val="EFEFEF"/>
                </a:highlight>
                <a:latin typeface="Consolas"/>
                <a:ea typeface="Consolas"/>
                <a:cs typeface="Consolas"/>
                <a:sym typeface="Consolas"/>
              </a:rPr>
              <a:t>rotateRight</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h</a:t>
            </a:r>
            <a:r>
              <a:rPr lang="en" sz="1500" b="1" dirty="0">
                <a:solidFill>
                  <a:schemeClr val="dk1"/>
                </a:solidFill>
                <a:highlight>
                  <a:srgbClr val="EFEFEF"/>
                </a:highlight>
                <a:latin typeface="Consolas"/>
                <a:ea typeface="Consolas"/>
                <a:cs typeface="Consolas"/>
                <a:sym typeface="Consolas"/>
              </a:rPr>
              <a:t>); }</a:t>
            </a:r>
            <a:endParaRPr sz="1500" b="1"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dirty="0">
                <a:solidFill>
                  <a:schemeClr val="dk1"/>
                </a:solidFill>
                <a:highlight>
                  <a:srgbClr val="EFEFEF"/>
                </a:highlight>
                <a:latin typeface="Consolas"/>
                <a:ea typeface="Consolas"/>
                <a:cs typeface="Consolas"/>
                <a:sym typeface="Consolas"/>
              </a:rPr>
              <a:t>	</a:t>
            </a:r>
            <a:r>
              <a:rPr lang="en" sz="1500" b="1" dirty="0">
                <a:solidFill>
                  <a:srgbClr val="661111"/>
                </a:solidFill>
                <a:highlight>
                  <a:srgbClr val="EFEFEF"/>
                </a:highlight>
                <a:latin typeface="Consolas"/>
                <a:ea typeface="Consolas"/>
                <a:cs typeface="Consolas"/>
                <a:sym typeface="Consolas"/>
              </a:rPr>
              <a:t>if</a:t>
            </a:r>
            <a:r>
              <a:rPr lang="en" sz="1500" dirty="0">
                <a:solidFill>
                  <a:schemeClr val="dk1"/>
                </a:solidFill>
                <a:highlight>
                  <a:srgbClr val="EFEFEF"/>
                </a:highlight>
                <a:latin typeface="Consolas"/>
                <a:ea typeface="Consolas"/>
                <a:cs typeface="Consolas"/>
                <a:sym typeface="Consolas"/>
              </a:rPr>
              <a:t> </a:t>
            </a:r>
            <a:r>
              <a:rPr lang="en" sz="1500" b="1" dirty="0">
                <a:solidFill>
                  <a:schemeClr val="dk1"/>
                </a:solidFill>
                <a:highlight>
                  <a:srgbClr val="EFEFEF"/>
                </a:highlight>
                <a:latin typeface="Consolas"/>
                <a:ea typeface="Consolas"/>
                <a:cs typeface="Consolas"/>
                <a:sym typeface="Consolas"/>
              </a:rPr>
              <a:t>(</a:t>
            </a:r>
            <a:r>
              <a:rPr lang="en" sz="1500" dirty="0" err="1">
                <a:solidFill>
                  <a:srgbClr val="004466"/>
                </a:solidFill>
                <a:highlight>
                  <a:srgbClr val="EFEFEF"/>
                </a:highlight>
                <a:latin typeface="Consolas"/>
                <a:ea typeface="Consolas"/>
                <a:cs typeface="Consolas"/>
                <a:sym typeface="Consolas"/>
              </a:rPr>
              <a:t>isRed</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left</a:t>
            </a:r>
            <a:r>
              <a:rPr lang="en" sz="1500" b="1" dirty="0">
                <a:solidFill>
                  <a:schemeClr val="dk1"/>
                </a:solidFill>
                <a:highlight>
                  <a:srgbClr val="EFEFEF"/>
                </a:highlight>
                <a:latin typeface="Consolas"/>
                <a:ea typeface="Consolas"/>
                <a:cs typeface="Consolas"/>
                <a:sym typeface="Consolas"/>
              </a:rPr>
              <a:t>)  &amp;&amp;</a:t>
            </a:r>
            <a:r>
              <a:rPr lang="en" sz="1500" dirty="0">
                <a:solidFill>
                  <a:schemeClr val="dk1"/>
                </a:solidFill>
                <a:highlight>
                  <a:srgbClr val="EFEFEF"/>
                </a:highlight>
                <a:latin typeface="Consolas"/>
                <a:ea typeface="Consolas"/>
                <a:cs typeface="Consolas"/>
                <a:sym typeface="Consolas"/>
              </a:rPr>
              <a:t>  </a:t>
            </a:r>
            <a:r>
              <a:rPr lang="en" sz="1500" dirty="0" err="1">
                <a:solidFill>
                  <a:srgbClr val="004466"/>
                </a:solidFill>
                <a:highlight>
                  <a:srgbClr val="EFEFEF"/>
                </a:highlight>
                <a:latin typeface="Consolas"/>
                <a:ea typeface="Consolas"/>
                <a:cs typeface="Consolas"/>
                <a:sym typeface="Consolas"/>
              </a:rPr>
              <a:t>isRed</a:t>
            </a:r>
            <a:r>
              <a:rPr lang="en" sz="1500" b="1" dirty="0">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h</a:t>
            </a:r>
            <a:r>
              <a:rPr lang="en" sz="1500" b="1" dirty="0" err="1">
                <a:solidFill>
                  <a:schemeClr val="dk1"/>
                </a:solidFill>
                <a:highlight>
                  <a:srgbClr val="EFEFEF"/>
                </a:highlight>
                <a:latin typeface="Consolas"/>
                <a:ea typeface="Consolas"/>
                <a:cs typeface="Consolas"/>
                <a:sym typeface="Consolas"/>
              </a:rPr>
              <a:t>.</a:t>
            </a:r>
            <a:r>
              <a:rPr lang="en" sz="1500" dirty="0" err="1">
                <a:solidFill>
                  <a:schemeClr val="dk1"/>
                </a:solidFill>
                <a:highlight>
                  <a:srgbClr val="EFEFEF"/>
                </a:highlight>
                <a:latin typeface="Consolas"/>
                <a:ea typeface="Consolas"/>
                <a:cs typeface="Consolas"/>
                <a:sym typeface="Consolas"/>
              </a:rPr>
              <a:t>right</a:t>
            </a:r>
            <a:r>
              <a:rPr lang="en" sz="1500" b="1" dirty="0">
                <a:solidFill>
                  <a:schemeClr val="dk1"/>
                </a:solidFill>
                <a:highlight>
                  <a:srgbClr val="EFEFEF"/>
                </a:highlight>
                <a:latin typeface="Consolas"/>
                <a:ea typeface="Consolas"/>
                <a:cs typeface="Consolas"/>
                <a:sym typeface="Consolas"/>
              </a:rPr>
              <a:t>))     {</a:t>
            </a:r>
            <a:r>
              <a:rPr lang="en" sz="1500" dirty="0">
                <a:solidFill>
                  <a:schemeClr val="dk1"/>
                </a:solidFill>
                <a:highlight>
                  <a:srgbClr val="EFEFEF"/>
                </a:highlight>
                <a:latin typeface="Consolas"/>
                <a:ea typeface="Consolas"/>
                <a:cs typeface="Consolas"/>
                <a:sym typeface="Consolas"/>
              </a:rPr>
              <a:t> </a:t>
            </a:r>
            <a:r>
              <a:rPr lang="en" sz="1500" dirty="0" err="1">
                <a:solidFill>
                  <a:srgbClr val="004466"/>
                </a:solidFill>
                <a:highlight>
                  <a:srgbClr val="EFEFEF"/>
                </a:highlight>
                <a:latin typeface="Consolas"/>
                <a:ea typeface="Consolas"/>
                <a:cs typeface="Consolas"/>
                <a:sym typeface="Consolas"/>
              </a:rPr>
              <a:t>flipColors</a:t>
            </a:r>
            <a:r>
              <a:rPr lang="en" sz="1500" b="1" dirty="0">
                <a:solidFill>
                  <a:schemeClr val="dk1"/>
                </a:solidFill>
                <a:highlight>
                  <a:srgbClr val="EFEFEF"/>
                </a:highlight>
                <a:latin typeface="Consolas"/>
                <a:ea typeface="Consolas"/>
                <a:cs typeface="Consolas"/>
                <a:sym typeface="Consolas"/>
              </a:rPr>
              <a:t>(</a:t>
            </a:r>
            <a:r>
              <a:rPr lang="en" sz="1500" dirty="0">
                <a:solidFill>
                  <a:schemeClr val="dk1"/>
                </a:solidFill>
                <a:highlight>
                  <a:srgbClr val="EFEFEF"/>
                </a:highlight>
                <a:latin typeface="Consolas"/>
                <a:ea typeface="Consolas"/>
                <a:cs typeface="Consolas"/>
                <a:sym typeface="Consolas"/>
              </a:rPr>
              <a:t>h</a:t>
            </a:r>
            <a:r>
              <a:rPr lang="en" sz="1500" b="1" dirty="0">
                <a:solidFill>
                  <a:schemeClr val="dk1"/>
                </a:solidFill>
                <a:highlight>
                  <a:srgbClr val="EFEFEF"/>
                </a:highlight>
                <a:latin typeface="Consolas"/>
                <a:ea typeface="Consolas"/>
                <a:cs typeface="Consolas"/>
                <a:sym typeface="Consolas"/>
              </a:rPr>
              <a:t>);      } </a:t>
            </a:r>
            <a:endParaRPr sz="1500"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dirty="0">
                <a:solidFill>
                  <a:schemeClr val="dk1"/>
                </a:solidFill>
                <a:highlight>
                  <a:srgbClr val="EFEFEF"/>
                </a:highlight>
                <a:latin typeface="Consolas"/>
                <a:ea typeface="Consolas"/>
                <a:cs typeface="Consolas"/>
                <a:sym typeface="Consolas"/>
              </a:rPr>
              <a:t>	</a:t>
            </a:r>
            <a:r>
              <a:rPr lang="en" sz="1500" b="1" dirty="0">
                <a:solidFill>
                  <a:srgbClr val="661111"/>
                </a:solidFill>
                <a:highlight>
                  <a:srgbClr val="EFEFEF"/>
                </a:highlight>
                <a:latin typeface="Consolas"/>
                <a:ea typeface="Consolas"/>
                <a:cs typeface="Consolas"/>
                <a:sym typeface="Consolas"/>
              </a:rPr>
              <a:t>return</a:t>
            </a:r>
            <a:r>
              <a:rPr lang="en" sz="1500" dirty="0">
                <a:solidFill>
                  <a:schemeClr val="dk1"/>
                </a:solidFill>
                <a:highlight>
                  <a:srgbClr val="EFEFEF"/>
                </a:highlight>
                <a:latin typeface="Consolas"/>
                <a:ea typeface="Consolas"/>
                <a:cs typeface="Consolas"/>
                <a:sym typeface="Consolas"/>
              </a:rPr>
              <a:t> h</a:t>
            </a:r>
            <a:r>
              <a:rPr lang="en" sz="1500" b="1" dirty="0">
                <a:solidFill>
                  <a:schemeClr val="dk1"/>
                </a:solidFill>
                <a:highlight>
                  <a:srgbClr val="EFEFEF"/>
                </a:highlight>
                <a:latin typeface="Consolas"/>
                <a:ea typeface="Consolas"/>
                <a:cs typeface="Consolas"/>
                <a:sym typeface="Consolas"/>
              </a:rPr>
              <a:t>;</a:t>
            </a:r>
            <a:endParaRPr sz="1500" b="1"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b="1" dirty="0">
                <a:solidFill>
                  <a:schemeClr val="dk1"/>
                </a:solidFill>
                <a:highlight>
                  <a:srgbClr val="EFEFEF"/>
                </a:highlight>
                <a:latin typeface="Consolas"/>
                <a:ea typeface="Consolas"/>
                <a:cs typeface="Consolas"/>
                <a:sym typeface="Consolas"/>
              </a:rPr>
              <a:t>}</a:t>
            </a:r>
            <a:endParaRPr sz="1500" b="1" dirty="0">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None/>
            </a:pPr>
            <a:endParaRPr sz="1500" dirty="0">
              <a:highlight>
                <a:srgbClr val="EFEFEF"/>
              </a:highlight>
            </a:endParaRPr>
          </a:p>
        </p:txBody>
      </p:sp>
      <p:sp>
        <p:nvSpPr>
          <p:cNvPr id="1957" name="Google Shape;1957;p87"/>
          <p:cNvSpPr txBox="1"/>
          <p:nvPr/>
        </p:nvSpPr>
        <p:spPr>
          <a:xfrm>
            <a:off x="350155" y="4777161"/>
            <a:ext cx="8010900" cy="25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https://algs4.cs.princeton.edu/33balanced/RedBlackBST.java.html</a:t>
            </a:r>
            <a:endParaRPr/>
          </a:p>
        </p:txBody>
      </p:sp>
      <p:sp>
        <p:nvSpPr>
          <p:cNvPr id="1958" name="Google Shape;1958;p87"/>
          <p:cNvSpPr/>
          <p:nvPr/>
        </p:nvSpPr>
        <p:spPr>
          <a:xfrm>
            <a:off x="8108864" y="3363878"/>
            <a:ext cx="179700" cy="676800"/>
          </a:xfrm>
          <a:prstGeom prst="rightBrace">
            <a:avLst>
              <a:gd name="adj1" fmla="val 8333"/>
              <a:gd name="adj2" fmla="val 50000"/>
            </a:avLst>
          </a:prstGeom>
          <a:noFill/>
          <a:ln w="9525" cap="flat" cmpd="sng">
            <a:solidFill>
              <a:srgbClr val="BE07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E0712"/>
              </a:solidFill>
            </a:endParaRPr>
          </a:p>
        </p:txBody>
      </p:sp>
      <p:sp>
        <p:nvSpPr>
          <p:cNvPr id="1959" name="Google Shape;1959;p87"/>
          <p:cNvSpPr txBox="1"/>
          <p:nvPr/>
        </p:nvSpPr>
        <p:spPr>
          <a:xfrm>
            <a:off x="8198714" y="3256795"/>
            <a:ext cx="1050600" cy="7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BE0712"/>
                </a:solidFill>
              </a:rPr>
              <a:t>just 3 lines</a:t>
            </a:r>
            <a:endParaRPr dirty="0">
              <a:solidFill>
                <a:srgbClr val="BE0712"/>
              </a:solidFill>
            </a:endParaRPr>
          </a:p>
          <a:p>
            <a:pPr marL="0" lvl="0" indent="0" algn="l" rtl="0">
              <a:spcBef>
                <a:spcPts val="0"/>
              </a:spcBef>
              <a:spcAft>
                <a:spcPts val="0"/>
              </a:spcAft>
              <a:buNone/>
            </a:pPr>
            <a:r>
              <a:rPr lang="en" dirty="0">
                <a:solidFill>
                  <a:srgbClr val="BE0712"/>
                </a:solidFill>
              </a:rPr>
              <a:t>needed</a:t>
            </a:r>
            <a:endParaRPr dirty="0">
              <a:solidFill>
                <a:srgbClr val="BE0712"/>
              </a:solidFill>
            </a:endParaRPr>
          </a:p>
          <a:p>
            <a:pPr marL="0" lvl="0" indent="0" algn="l" rtl="0">
              <a:spcBef>
                <a:spcPts val="0"/>
              </a:spcBef>
              <a:spcAft>
                <a:spcPts val="0"/>
              </a:spcAft>
              <a:buNone/>
            </a:pPr>
            <a:r>
              <a:rPr lang="en" dirty="0">
                <a:solidFill>
                  <a:srgbClr val="BE0712"/>
                </a:solidFill>
              </a:rPr>
              <a:t>to balance</a:t>
            </a:r>
            <a:endParaRPr dirty="0">
              <a:solidFill>
                <a:srgbClr val="BE0712"/>
              </a:solidFill>
            </a:endParaRPr>
          </a:p>
          <a:p>
            <a:pPr marL="0" lvl="0" indent="0" algn="l" rtl="0">
              <a:spcBef>
                <a:spcPts val="0"/>
              </a:spcBef>
              <a:spcAft>
                <a:spcPts val="0"/>
              </a:spcAft>
              <a:buNone/>
            </a:pPr>
            <a:endParaRPr dirty="0">
              <a:solidFill>
                <a:srgbClr val="BE0712"/>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88"/>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B7B7B7"/>
                </a:solidFill>
              </a:rPr>
              <a:t>B-Trees Are Ugly to Implement</a:t>
            </a:r>
            <a:endParaRPr>
              <a:solidFill>
                <a:srgbClr val="B7B7B7"/>
              </a:solidFill>
            </a:endParaRPr>
          </a:p>
          <a:p>
            <a:pPr marL="0" lvl="0" indent="0" algn="l" rtl="0">
              <a:spcBef>
                <a:spcPts val="600"/>
              </a:spcBef>
              <a:spcAft>
                <a:spcPts val="0"/>
              </a:spcAft>
              <a:buNone/>
            </a:pPr>
            <a:r>
              <a:rPr lang="en">
                <a:solidFill>
                  <a:srgbClr val="B7B7B7"/>
                </a:solidFill>
              </a:rPr>
              <a:t>Tree Rotation</a:t>
            </a:r>
            <a:endParaRPr>
              <a:solidFill>
                <a:srgbClr val="B7B7B7"/>
              </a:solidFill>
            </a:endParaRPr>
          </a:p>
          <a:p>
            <a:pPr marL="457200" lvl="0" indent="-342900" algn="l" rtl="0">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Tree Balancing</a:t>
            </a:r>
            <a:endParaRPr>
              <a:solidFill>
                <a:srgbClr val="B7B7B7"/>
              </a:solidFill>
            </a:endParaRPr>
          </a:p>
          <a:p>
            <a:pPr marL="0" lvl="0" indent="0" algn="l" rtl="0">
              <a:spcBef>
                <a:spcPts val="600"/>
              </a:spcBef>
              <a:spcAft>
                <a:spcPts val="0"/>
              </a:spcAft>
              <a:buNone/>
            </a:pPr>
            <a:r>
              <a:rPr lang="en">
                <a:solidFill>
                  <a:srgbClr val="B7B7B7"/>
                </a:solidFill>
              </a:rPr>
              <a:t>Left Leaning Red-Black Trees (LLRBs)</a:t>
            </a:r>
            <a:endParaRPr>
              <a:solidFill>
                <a:srgbClr val="B7B7B7"/>
              </a:solidFill>
            </a:endParaRPr>
          </a:p>
          <a:p>
            <a:pPr marL="457200" lvl="0" indent="-342900" algn="l" rtl="0">
              <a:spcBef>
                <a:spcPts val="600"/>
              </a:spcBef>
              <a:spcAft>
                <a:spcPts val="0"/>
              </a:spcAft>
              <a:buClr>
                <a:srgbClr val="B7B7B7"/>
              </a:buClr>
              <a:buSzPts val="1800"/>
              <a:buChar char="•"/>
            </a:pPr>
            <a:r>
              <a:rPr lang="en">
                <a:solidFill>
                  <a:srgbClr val="B7B7B7"/>
                </a:solidFill>
              </a:rPr>
              <a:t>The 2-3 Tree Isometry</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LLRB Properties</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Maintaining Isometry with Rotations</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Optional Exercise</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Runtime and Implementation</a:t>
            </a:r>
            <a:endParaRPr>
              <a:solidFill>
                <a:srgbClr val="B7B7B7"/>
              </a:solidFill>
            </a:endParaRPr>
          </a:p>
          <a:p>
            <a:pPr marL="0" lvl="0" indent="0" algn="l" rtl="0">
              <a:spcBef>
                <a:spcPts val="600"/>
              </a:spcBef>
              <a:spcAft>
                <a:spcPts val="0"/>
              </a:spcAft>
              <a:buNone/>
            </a:pPr>
            <a:r>
              <a:rPr lang="en" b="1">
                <a:solidFill>
                  <a:schemeClr val="accent3"/>
                </a:solidFill>
                <a:latin typeface="Roboto"/>
                <a:ea typeface="Roboto"/>
                <a:cs typeface="Roboto"/>
                <a:sym typeface="Roboto"/>
              </a:rPr>
              <a:t>Search Tree Summary</a:t>
            </a:r>
            <a:endParaRPr>
              <a:solidFill>
                <a:srgbClr val="B7B7B7"/>
              </a:solidFill>
            </a:endParaRPr>
          </a:p>
        </p:txBody>
      </p:sp>
      <p:sp>
        <p:nvSpPr>
          <p:cNvPr id="1965" name="Google Shape;1965;p88"/>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b="1" dirty="0">
                <a:solidFill>
                  <a:schemeClr val="accent3"/>
                </a:solidFill>
                <a:latin typeface="Roboto"/>
                <a:ea typeface="Roboto"/>
                <a:cs typeface="Roboto"/>
                <a:sym typeface="Roboto"/>
              </a:rPr>
              <a:t>Search Tree Summary</a:t>
            </a:r>
            <a:endParaRPr sz="6000" dirty="0"/>
          </a:p>
        </p:txBody>
      </p:sp>
      <p:sp>
        <p:nvSpPr>
          <p:cNvPr id="3" name="副标题 2">
            <a:extLst>
              <a:ext uri="{FF2B5EF4-FFF2-40B4-BE49-F238E27FC236}">
                <a16:creationId xmlns:a16="http://schemas.microsoft.com/office/drawing/2014/main" id="{8E538674-F00B-DDD4-EEF5-F430B469DEC1}"/>
              </a:ext>
            </a:extLst>
          </p:cNvPr>
          <p:cNvSpPr>
            <a:spLocks noGrp="1"/>
          </p:cNvSpPr>
          <p:nvPr>
            <p:ph type="subTitle" idx="2"/>
          </p:nvPr>
        </p:nvSpPr>
        <p:spPr/>
        <p:txBody>
          <a:bodyPr/>
          <a:lstStyle/>
          <a:p>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71" name="Google Shape;1971;p89"/>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Search Trees</a:t>
            </a:r>
            <a:endParaRPr/>
          </a:p>
        </p:txBody>
      </p:sp>
      <p:sp>
        <p:nvSpPr>
          <p:cNvPr id="1972" name="Google Shape;1972;p89"/>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In the last 3 lectures, we talked about using search trees to implement sets/maps.</a:t>
            </a:r>
            <a:endParaRPr dirty="0"/>
          </a:p>
          <a:p>
            <a:pPr marL="457200" lvl="0" indent="-342900" algn="l" rtl="0">
              <a:spcBef>
                <a:spcPts val="600"/>
              </a:spcBef>
              <a:spcAft>
                <a:spcPts val="0"/>
              </a:spcAft>
              <a:buSzPts val="1800"/>
              <a:buChar char="●"/>
            </a:pPr>
            <a:r>
              <a:rPr lang="en" b="1" dirty="0"/>
              <a:t>Binary search trees</a:t>
            </a:r>
            <a:r>
              <a:rPr lang="en" dirty="0"/>
              <a:t> are simple, but they are subject to imbalance.</a:t>
            </a:r>
            <a:endParaRPr dirty="0"/>
          </a:p>
          <a:p>
            <a:pPr marL="457200" lvl="0" indent="-342900" algn="l" rtl="0">
              <a:spcBef>
                <a:spcPts val="600"/>
              </a:spcBef>
              <a:spcAft>
                <a:spcPts val="0"/>
              </a:spcAft>
              <a:buSzPts val="1800"/>
              <a:buChar char="●"/>
            </a:pPr>
            <a:r>
              <a:rPr lang="en" b="1" dirty="0"/>
              <a:t>2-3 Trees (B Trees)</a:t>
            </a:r>
            <a:r>
              <a:rPr lang="en" dirty="0"/>
              <a:t> are balanced, but painful to implement and relatively slow.</a:t>
            </a:r>
            <a:endParaRPr dirty="0"/>
          </a:p>
          <a:p>
            <a:pPr marL="457200" lvl="0" indent="-342900" algn="l" rtl="0">
              <a:spcBef>
                <a:spcPts val="600"/>
              </a:spcBef>
              <a:spcAft>
                <a:spcPts val="0"/>
              </a:spcAft>
              <a:buSzPts val="1800"/>
              <a:buChar char="●"/>
            </a:pPr>
            <a:r>
              <a:rPr lang="en" b="1" dirty="0"/>
              <a:t>LLRBs </a:t>
            </a:r>
            <a:r>
              <a:rPr lang="en" dirty="0"/>
              <a:t>insertion is simple to implement (but delete is hard).</a:t>
            </a:r>
            <a:endParaRPr dirty="0"/>
          </a:p>
          <a:p>
            <a:pPr marL="914400" lvl="1" indent="-342900" algn="l" rtl="0">
              <a:spcBef>
                <a:spcPts val="600"/>
              </a:spcBef>
              <a:spcAft>
                <a:spcPts val="0"/>
              </a:spcAft>
              <a:buSzPts val="1800"/>
              <a:buChar char="○"/>
            </a:pPr>
            <a:r>
              <a:rPr lang="en" dirty="0"/>
              <a:t>Works by maintaining mathematical bijection with a 2-3 trees.</a:t>
            </a:r>
            <a:endParaRPr dirty="0"/>
          </a:p>
          <a:p>
            <a:pPr marL="457200" lvl="0" indent="-342900" algn="l" rtl="0">
              <a:spcBef>
                <a:spcPts val="600"/>
              </a:spcBef>
              <a:spcAft>
                <a:spcPts val="0"/>
              </a:spcAft>
              <a:buSzPts val="1800"/>
              <a:buChar char="●"/>
            </a:pPr>
            <a:r>
              <a:rPr lang="en" dirty="0"/>
              <a:t>Java’s </a:t>
            </a:r>
            <a:r>
              <a:rPr lang="en" u="sng" dirty="0">
                <a:solidFill>
                  <a:schemeClr val="hlink"/>
                </a:solidFill>
                <a:hlinkClick r:id="rId3"/>
              </a:rPr>
              <a:t>TreeMap</a:t>
            </a:r>
            <a:r>
              <a:rPr lang="en" dirty="0"/>
              <a:t> is a red-black tree (not left leaning).</a:t>
            </a:r>
            <a:endParaRPr dirty="0"/>
          </a:p>
          <a:p>
            <a:pPr marL="914400" lvl="1" indent="-342900" algn="l" rtl="0">
              <a:spcBef>
                <a:spcPts val="600"/>
              </a:spcBef>
              <a:spcAft>
                <a:spcPts val="0"/>
              </a:spcAft>
              <a:buSzPts val="1800"/>
              <a:buChar char="○"/>
            </a:pPr>
            <a:r>
              <a:rPr lang="en" dirty="0"/>
              <a:t>Maintains correspondence with 2-3-4 tree (is not a 1-1 correspondence).</a:t>
            </a:r>
            <a:endParaRPr dirty="0"/>
          </a:p>
          <a:p>
            <a:pPr marL="914400" lvl="1" indent="-342900" algn="l" rtl="0">
              <a:spcBef>
                <a:spcPts val="600"/>
              </a:spcBef>
              <a:spcAft>
                <a:spcPts val="0"/>
              </a:spcAft>
              <a:buSzPts val="1800"/>
              <a:buChar char="○"/>
            </a:pPr>
            <a:r>
              <a:rPr lang="en" dirty="0"/>
              <a:t>Allows glue links on either side (see </a:t>
            </a:r>
            <a:r>
              <a:rPr lang="en" u="sng" dirty="0">
                <a:solidFill>
                  <a:schemeClr val="hlink"/>
                </a:solidFill>
                <a:hlinkClick r:id="rId4"/>
              </a:rPr>
              <a:t>Red-Black Tree</a:t>
            </a:r>
            <a:r>
              <a:rPr lang="en" dirty="0"/>
              <a:t>).</a:t>
            </a:r>
            <a:endParaRPr dirty="0"/>
          </a:p>
          <a:p>
            <a:pPr marL="914400" lvl="1" indent="-342900" algn="l" rtl="0">
              <a:spcBef>
                <a:spcPts val="600"/>
              </a:spcBef>
              <a:spcAft>
                <a:spcPts val="0"/>
              </a:spcAft>
              <a:buSzPts val="1800"/>
              <a:buChar char="○"/>
            </a:pPr>
            <a:r>
              <a:rPr lang="en" dirty="0"/>
              <a:t>More complex implementation, but significantly (?) faster.</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976"/>
        <p:cNvGrpSpPr/>
        <p:nvPr/>
      </p:nvGrpSpPr>
      <p:grpSpPr>
        <a:xfrm>
          <a:off x="0" y="0"/>
          <a:ext cx="0" cy="0"/>
          <a:chOff x="0" y="0"/>
          <a:chExt cx="0" cy="0"/>
        </a:xfrm>
      </p:grpSpPr>
      <p:sp>
        <p:nvSpPr>
          <p:cNvPr id="1977" name="Google Shape;1977;p9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and Beyond</a:t>
            </a:r>
            <a:endParaRPr/>
          </a:p>
        </p:txBody>
      </p:sp>
      <p:sp>
        <p:nvSpPr>
          <p:cNvPr id="1978" name="Google Shape;1978;p90"/>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There are many other types of search trees out there.</a:t>
            </a:r>
            <a:endParaRPr dirty="0"/>
          </a:p>
          <a:p>
            <a:pPr marL="457200" lvl="0" indent="-342900" algn="l" rtl="0">
              <a:spcBef>
                <a:spcPts val="600"/>
              </a:spcBef>
              <a:spcAft>
                <a:spcPts val="0"/>
              </a:spcAft>
              <a:buSzPts val="1800"/>
              <a:buChar char="●"/>
            </a:pPr>
            <a:r>
              <a:rPr lang="en" dirty="0"/>
              <a:t>Other self balancing trees: AVL trees, splay trees, </a:t>
            </a:r>
            <a:r>
              <a:rPr lang="en" dirty="0" err="1"/>
              <a:t>treaps</a:t>
            </a:r>
            <a:r>
              <a:rPr lang="en" dirty="0"/>
              <a:t>, etc. There are at least hundreds of different such trees.</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And there are other efficient ways to implement sets and maps entirely.</a:t>
            </a:r>
            <a:endParaRPr dirty="0"/>
          </a:p>
          <a:p>
            <a:pPr marL="457200" lvl="0" indent="-342900" algn="l" rtl="0">
              <a:spcBef>
                <a:spcPts val="600"/>
              </a:spcBef>
              <a:spcAft>
                <a:spcPts val="0"/>
              </a:spcAft>
              <a:buSzPts val="1800"/>
              <a:buChar char="●"/>
            </a:pPr>
            <a:r>
              <a:rPr lang="en" dirty="0"/>
              <a:t>Other linked structures: Skip lists are linked lists with express lanes.</a:t>
            </a:r>
            <a:endParaRPr dirty="0"/>
          </a:p>
          <a:p>
            <a:pPr marL="457200" lvl="0" indent="-342900" algn="l" rtl="0">
              <a:spcBef>
                <a:spcPts val="600"/>
              </a:spcBef>
              <a:spcAft>
                <a:spcPts val="0"/>
              </a:spcAft>
              <a:buSzPts val="1800"/>
              <a:buChar char="●"/>
            </a:pPr>
            <a:r>
              <a:rPr lang="en" dirty="0"/>
              <a:t>Other ideas entirely: Hashing is the most common alternative. We’ll discuss this very important idea in our next lecture.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87"/>
        <p:cNvGrpSpPr/>
        <p:nvPr/>
      </p:nvGrpSpPr>
      <p:grpSpPr>
        <a:xfrm>
          <a:off x="0" y="0"/>
          <a:ext cx="0" cy="0"/>
          <a:chOff x="0" y="0"/>
          <a:chExt cx="0" cy="0"/>
        </a:xfrm>
      </p:grpSpPr>
      <p:sp>
        <p:nvSpPr>
          <p:cNvPr id="588" name="Google Shape;588;p48"/>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Good News and Bad News</a:t>
            </a:r>
            <a:endParaRPr/>
          </a:p>
        </p:txBody>
      </p:sp>
      <p:sp>
        <p:nvSpPr>
          <p:cNvPr id="589" name="Google Shape;589;p48"/>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Good news: BSTs have great performance if we insert items randomly. Performance is Θ(log N) per operation.</a:t>
            </a:r>
            <a:endParaRPr/>
          </a:p>
          <a:p>
            <a:pPr marL="0" lvl="0" indent="0" algn="l" rtl="0">
              <a:spcBef>
                <a:spcPts val="600"/>
              </a:spcBef>
              <a:spcAft>
                <a:spcPts val="0"/>
              </a:spcAft>
              <a:buNone/>
            </a:pPr>
            <a:endParaRPr/>
          </a:p>
          <a:p>
            <a:pPr marL="0" lvl="0" indent="0" algn="l" rtl="0">
              <a:spcBef>
                <a:spcPts val="600"/>
              </a:spcBef>
              <a:spcAft>
                <a:spcPts val="0"/>
              </a:spcAft>
              <a:buNone/>
            </a:pPr>
            <a:r>
              <a:rPr lang="en"/>
              <a:t>Bad News: We can’t always insert our items in a random order. Why?</a:t>
            </a:r>
            <a:endParaRPr/>
          </a:p>
        </p:txBody>
      </p:sp>
      <p:sp>
        <p:nvSpPr>
          <p:cNvPr id="590" name="Google Shape;590;p48"/>
          <p:cNvSpPr/>
          <p:nvPr/>
        </p:nvSpPr>
        <p:spPr>
          <a:xfrm>
            <a:off x="5649368" y="274093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sp>
        <p:nvSpPr>
          <p:cNvPr id="591" name="Google Shape;591;p48"/>
          <p:cNvSpPr/>
          <p:nvPr/>
        </p:nvSpPr>
        <p:spPr>
          <a:xfrm>
            <a:off x="5235080" y="32853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592" name="Google Shape;592;p48"/>
          <p:cNvSpPr/>
          <p:nvPr/>
        </p:nvSpPr>
        <p:spPr>
          <a:xfrm>
            <a:off x="6064756" y="32853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cxnSp>
        <p:nvCxnSpPr>
          <p:cNvPr id="593" name="Google Shape;593;p48"/>
          <p:cNvCxnSpPr>
            <a:stCxn id="591" idx="0"/>
            <a:endCxn id="590" idx="2"/>
          </p:cNvCxnSpPr>
          <p:nvPr/>
        </p:nvCxnSpPr>
        <p:spPr>
          <a:xfrm rot="10800000" flipH="1">
            <a:off x="5480330" y="3065767"/>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594" name="Google Shape;594;p48"/>
          <p:cNvCxnSpPr>
            <a:stCxn id="592" idx="0"/>
            <a:endCxn id="590" idx="2"/>
          </p:cNvCxnSpPr>
          <p:nvPr/>
        </p:nvCxnSpPr>
        <p:spPr>
          <a:xfrm rot="10800000">
            <a:off x="5894506" y="3065767"/>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595" name="Google Shape;595;p48"/>
          <p:cNvSpPr/>
          <p:nvPr/>
        </p:nvSpPr>
        <p:spPr>
          <a:xfrm>
            <a:off x="7375542" y="27409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sp>
        <p:nvSpPr>
          <p:cNvPr id="596" name="Google Shape;596;p48"/>
          <p:cNvSpPr/>
          <p:nvPr/>
        </p:nvSpPr>
        <p:spPr>
          <a:xfrm>
            <a:off x="7009004" y="32853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sp>
        <p:nvSpPr>
          <p:cNvPr id="597" name="Google Shape;597;p48"/>
          <p:cNvSpPr/>
          <p:nvPr/>
        </p:nvSpPr>
        <p:spPr>
          <a:xfrm>
            <a:off x="7818280" y="32853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598" name="Google Shape;598;p48"/>
          <p:cNvCxnSpPr>
            <a:stCxn id="596" idx="0"/>
            <a:endCxn id="595" idx="2"/>
          </p:cNvCxnSpPr>
          <p:nvPr/>
        </p:nvCxnSpPr>
        <p:spPr>
          <a:xfrm rot="10800000" flipH="1">
            <a:off x="7254254" y="3065783"/>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599" name="Google Shape;599;p48"/>
          <p:cNvCxnSpPr>
            <a:stCxn id="597" idx="0"/>
            <a:endCxn id="595" idx="2"/>
          </p:cNvCxnSpPr>
          <p:nvPr/>
        </p:nvCxnSpPr>
        <p:spPr>
          <a:xfrm rot="10800000">
            <a:off x="7620730" y="3065783"/>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600" name="Google Shape;600;p48"/>
          <p:cNvSpPr/>
          <p:nvPr/>
        </p:nvSpPr>
        <p:spPr>
          <a:xfrm>
            <a:off x="6506132" y="21442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cxnSp>
        <p:nvCxnSpPr>
          <p:cNvPr id="601" name="Google Shape;601;p48"/>
          <p:cNvCxnSpPr>
            <a:stCxn id="600" idx="2"/>
            <a:endCxn id="590" idx="0"/>
          </p:cNvCxnSpPr>
          <p:nvPr/>
        </p:nvCxnSpPr>
        <p:spPr>
          <a:xfrm flipH="1">
            <a:off x="5894582" y="2469100"/>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602" name="Google Shape;602;p48"/>
          <p:cNvCxnSpPr>
            <a:stCxn id="600" idx="2"/>
            <a:endCxn id="595" idx="0"/>
          </p:cNvCxnSpPr>
          <p:nvPr/>
        </p:nvCxnSpPr>
        <p:spPr>
          <a:xfrm>
            <a:off x="6751382" y="2469100"/>
            <a:ext cx="869400" cy="271800"/>
          </a:xfrm>
          <a:prstGeom prst="straightConnector1">
            <a:avLst/>
          </a:prstGeom>
          <a:noFill/>
          <a:ln w="19050" cap="flat" cmpd="sng">
            <a:solidFill>
              <a:srgbClr val="666666"/>
            </a:solidFill>
            <a:prstDash val="solid"/>
            <a:round/>
            <a:headEnd type="none" w="med" len="med"/>
            <a:tailEnd type="none" w="med" len="med"/>
          </a:ln>
        </p:spPr>
      </p:cxnSp>
      <p:grpSp>
        <p:nvGrpSpPr>
          <p:cNvPr id="603" name="Google Shape;603;p48"/>
          <p:cNvGrpSpPr/>
          <p:nvPr/>
        </p:nvGrpSpPr>
        <p:grpSpPr>
          <a:xfrm>
            <a:off x="8063530" y="3610283"/>
            <a:ext cx="540353" cy="485613"/>
            <a:chOff x="8063530" y="3534083"/>
            <a:chExt cx="540353" cy="485613"/>
          </a:xfrm>
        </p:grpSpPr>
        <p:sp>
          <p:nvSpPr>
            <p:cNvPr id="604" name="Google Shape;604;p48"/>
            <p:cNvSpPr/>
            <p:nvPr/>
          </p:nvSpPr>
          <p:spPr>
            <a:xfrm>
              <a:off x="8113684" y="3694796"/>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a:t>
              </a:r>
              <a:endParaRPr sz="1800"/>
            </a:p>
          </p:txBody>
        </p:sp>
        <p:cxnSp>
          <p:nvCxnSpPr>
            <p:cNvPr id="605" name="Google Shape;605;p48"/>
            <p:cNvCxnSpPr>
              <a:stCxn id="597" idx="2"/>
              <a:endCxn id="604" idx="0"/>
            </p:cNvCxnSpPr>
            <p:nvPr/>
          </p:nvCxnSpPr>
          <p:spPr>
            <a:xfrm>
              <a:off x="8063530" y="3534083"/>
              <a:ext cx="295200" cy="160800"/>
            </a:xfrm>
            <a:prstGeom prst="straightConnector1">
              <a:avLst/>
            </a:prstGeom>
            <a:noFill/>
            <a:ln w="19050" cap="flat" cmpd="sng">
              <a:solidFill>
                <a:schemeClr val="dk2"/>
              </a:solidFill>
              <a:prstDash val="solid"/>
              <a:round/>
              <a:headEnd type="none" w="med" len="med"/>
              <a:tailEnd type="none" w="med" len="med"/>
            </a:ln>
          </p:spPr>
        </p:cxnSp>
      </p:grpSp>
      <p:grpSp>
        <p:nvGrpSpPr>
          <p:cNvPr id="606" name="Google Shape;606;p48"/>
          <p:cNvGrpSpPr/>
          <p:nvPr/>
        </p:nvGrpSpPr>
        <p:grpSpPr>
          <a:xfrm>
            <a:off x="8332652" y="4095896"/>
            <a:ext cx="490200" cy="485699"/>
            <a:chOff x="8332652" y="4019696"/>
            <a:chExt cx="490200" cy="485699"/>
          </a:xfrm>
        </p:grpSpPr>
        <p:sp>
          <p:nvSpPr>
            <p:cNvPr id="607" name="Google Shape;607;p48"/>
            <p:cNvSpPr/>
            <p:nvPr/>
          </p:nvSpPr>
          <p:spPr>
            <a:xfrm>
              <a:off x="8332652" y="4180495"/>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cxnSp>
          <p:nvCxnSpPr>
            <p:cNvPr id="608" name="Google Shape;608;p48"/>
            <p:cNvCxnSpPr>
              <a:stCxn id="604" idx="2"/>
              <a:endCxn id="607" idx="0"/>
            </p:cNvCxnSpPr>
            <p:nvPr/>
          </p:nvCxnSpPr>
          <p:spPr>
            <a:xfrm>
              <a:off x="8358784" y="4019696"/>
              <a:ext cx="219000" cy="160800"/>
            </a:xfrm>
            <a:prstGeom prst="straightConnector1">
              <a:avLst/>
            </a:prstGeom>
            <a:noFill/>
            <a:ln w="19050" cap="flat" cmpd="sng">
              <a:solidFill>
                <a:schemeClr val="dk2"/>
              </a:solidFill>
              <a:prstDash val="solid"/>
              <a:round/>
              <a:headEnd type="none" w="med" len="med"/>
              <a:tailEnd type="none" w="med" len="med"/>
            </a:ln>
          </p:spPr>
        </p:cxnSp>
      </p:grpSp>
      <p:grpSp>
        <p:nvGrpSpPr>
          <p:cNvPr id="609" name="Google Shape;609;p48"/>
          <p:cNvGrpSpPr/>
          <p:nvPr/>
        </p:nvGrpSpPr>
        <p:grpSpPr>
          <a:xfrm>
            <a:off x="8515933" y="4581595"/>
            <a:ext cx="490200" cy="485699"/>
            <a:chOff x="8515933" y="4505395"/>
            <a:chExt cx="490200" cy="485699"/>
          </a:xfrm>
        </p:grpSpPr>
        <p:sp>
          <p:nvSpPr>
            <p:cNvPr id="610" name="Google Shape;610;p48"/>
            <p:cNvSpPr/>
            <p:nvPr/>
          </p:nvSpPr>
          <p:spPr>
            <a:xfrm>
              <a:off x="8515933" y="4666194"/>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611" name="Google Shape;611;p48"/>
            <p:cNvCxnSpPr>
              <a:stCxn id="607" idx="2"/>
              <a:endCxn id="610" idx="0"/>
            </p:cNvCxnSpPr>
            <p:nvPr/>
          </p:nvCxnSpPr>
          <p:spPr>
            <a:xfrm>
              <a:off x="8577752" y="4505395"/>
              <a:ext cx="183300" cy="16080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50"/>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rgbClr val="B7B7B7"/>
                </a:solidFill>
              </a:rPr>
              <a:t>Binary Search Trees</a:t>
            </a:r>
            <a:endParaRPr dirty="0">
              <a:solidFill>
                <a:srgbClr val="B7B7B7"/>
              </a:solidFill>
            </a:endParaRPr>
          </a:p>
          <a:p>
            <a:pPr marL="457200" lvl="0" indent="-342900" algn="l" rtl="0">
              <a:spcBef>
                <a:spcPts val="600"/>
              </a:spcBef>
              <a:spcAft>
                <a:spcPts val="0"/>
              </a:spcAft>
              <a:buClr>
                <a:srgbClr val="B7B7B7"/>
              </a:buClr>
              <a:buSzPts val="1800"/>
              <a:buChar char="•"/>
            </a:pPr>
            <a:r>
              <a:rPr lang="en" dirty="0">
                <a:solidFill>
                  <a:srgbClr val="B7B7B7"/>
                </a:solidFill>
              </a:rPr>
              <a:t>BST Height, Big O vs. Worst Case Big Theta</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b="1" dirty="0">
                <a:solidFill>
                  <a:schemeClr val="accent3"/>
                </a:solidFill>
                <a:latin typeface="Roboto"/>
                <a:ea typeface="Roboto"/>
                <a:cs typeface="Roboto"/>
                <a:sym typeface="Roboto"/>
              </a:rPr>
              <a:t>B-Trees</a:t>
            </a:r>
            <a:endParaRPr b="1" dirty="0">
              <a:solidFill>
                <a:schemeClr val="accent3"/>
              </a:solidFill>
              <a:latin typeface="Roboto"/>
              <a:ea typeface="Roboto"/>
              <a:cs typeface="Roboto"/>
              <a:sym typeface="Roboto"/>
            </a:endParaRPr>
          </a:p>
          <a:p>
            <a:pPr marL="457200" lvl="0" indent="-342900" algn="l" rtl="0">
              <a:spcBef>
                <a:spcPts val="600"/>
              </a:spcBef>
              <a:spcAft>
                <a:spcPts val="0"/>
              </a:spcAft>
              <a:buClr>
                <a:schemeClr val="accent3"/>
              </a:buClr>
              <a:buSzPts val="1800"/>
              <a:buFont typeface="Roboto"/>
              <a:buChar char="•"/>
            </a:pPr>
            <a:r>
              <a:rPr lang="en" b="1" dirty="0">
                <a:solidFill>
                  <a:schemeClr val="accent3"/>
                </a:solidFill>
                <a:latin typeface="Roboto"/>
                <a:ea typeface="Roboto"/>
                <a:cs typeface="Roboto"/>
                <a:sym typeface="Roboto"/>
              </a:rPr>
              <a:t>Splitting Juicy Nodes</a:t>
            </a:r>
            <a:endParaRPr b="1" dirty="0">
              <a:solidFill>
                <a:schemeClr val="accent3"/>
              </a:solidFill>
              <a:latin typeface="Roboto"/>
              <a:ea typeface="Roboto"/>
              <a:cs typeface="Roboto"/>
              <a:sym typeface="Roboto"/>
            </a:endParaRPr>
          </a:p>
          <a:p>
            <a:pPr marL="457200" lvl="0" indent="-342900" algn="l" rtl="0">
              <a:spcBef>
                <a:spcPts val="0"/>
              </a:spcBef>
              <a:spcAft>
                <a:spcPts val="0"/>
              </a:spcAft>
              <a:buClr>
                <a:srgbClr val="B7B7B7"/>
              </a:buClr>
              <a:buSzPts val="1800"/>
              <a:buChar char="•"/>
            </a:pPr>
            <a:r>
              <a:rPr lang="en" dirty="0">
                <a:solidFill>
                  <a:srgbClr val="B7B7B7"/>
                </a:solidFill>
              </a:rPr>
              <a:t>Chain Reaction Splitting</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Terminology</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dirty="0">
                <a:solidFill>
                  <a:srgbClr val="B7B7B7"/>
                </a:solidFill>
              </a:rPr>
              <a:t>Deletion (Bonus)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Deletion (Bonus)</a:t>
            </a:r>
            <a:endParaRPr dirty="0">
              <a:solidFill>
                <a:srgbClr val="B7B7B7"/>
              </a:solidFill>
            </a:endParaRPr>
          </a:p>
          <a:p>
            <a:pPr marL="0" lvl="0" indent="0" algn="l" rtl="0">
              <a:spcBef>
                <a:spcPts val="600"/>
              </a:spcBef>
              <a:spcAft>
                <a:spcPts val="0"/>
              </a:spcAft>
              <a:buNone/>
            </a:pPr>
            <a:endParaRPr dirty="0">
              <a:solidFill>
                <a:srgbClr val="B7B7B7"/>
              </a:solidFill>
            </a:endParaRPr>
          </a:p>
        </p:txBody>
      </p:sp>
      <p:sp>
        <p:nvSpPr>
          <p:cNvPr id="645" name="Google Shape;645;p50"/>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Splitting Juicy Nodes</a:t>
            </a:r>
            <a:endParaRPr dirty="0"/>
          </a:p>
        </p:txBody>
      </p:sp>
      <p:sp>
        <p:nvSpPr>
          <p:cNvPr id="646" name="Google Shape;646;p50"/>
          <p:cNvSpPr txBox="1">
            <a:spLocks noGrp="1"/>
          </p:cNvSpPr>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1"/>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Avoiding Imbalance</a:t>
            </a:r>
            <a:endParaRPr/>
          </a:p>
        </p:txBody>
      </p:sp>
      <p:sp>
        <p:nvSpPr>
          <p:cNvPr id="652" name="Google Shape;652;p51"/>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problem is adding new leaves at the bottom.</a:t>
            </a:r>
            <a:endParaRPr/>
          </a:p>
          <a:p>
            <a:pPr marL="0" lvl="0" indent="0" algn="l" rtl="0">
              <a:spcBef>
                <a:spcPts val="600"/>
              </a:spcBef>
              <a:spcAft>
                <a:spcPts val="0"/>
              </a:spcAft>
              <a:buNone/>
            </a:pPr>
            <a:endParaRPr/>
          </a:p>
          <a:p>
            <a:pPr marL="0" lvl="0" indent="0" algn="l" rtl="0">
              <a:spcBef>
                <a:spcPts val="600"/>
              </a:spcBef>
              <a:spcAft>
                <a:spcPts val="0"/>
              </a:spcAft>
              <a:buNone/>
            </a:pPr>
            <a:r>
              <a:rPr lang="en"/>
              <a:t>Crazy idea: Never add new leaves at the bottom.</a:t>
            </a:r>
            <a:endParaRPr/>
          </a:p>
          <a:p>
            <a:pPr marL="457200" lvl="0" indent="-342900" algn="l" rtl="0">
              <a:spcBef>
                <a:spcPts val="600"/>
              </a:spcBef>
              <a:spcAft>
                <a:spcPts val="0"/>
              </a:spcAft>
              <a:buSzPts val="1800"/>
              <a:buChar char="●"/>
            </a:pPr>
            <a:r>
              <a:rPr lang="en"/>
              <a:t>Tree can never get imbalanced.</a:t>
            </a:r>
            <a:endParaRPr/>
          </a:p>
        </p:txBody>
      </p:sp>
      <p:sp>
        <p:nvSpPr>
          <p:cNvPr id="653" name="Google Shape;653;p51"/>
          <p:cNvSpPr/>
          <p:nvPr/>
        </p:nvSpPr>
        <p:spPr>
          <a:xfrm>
            <a:off x="5801768" y="175033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654" name="Google Shape;654;p51"/>
          <p:cNvSpPr/>
          <p:nvPr/>
        </p:nvSpPr>
        <p:spPr>
          <a:xfrm>
            <a:off x="5387480" y="22947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655" name="Google Shape;655;p51"/>
          <p:cNvSpPr/>
          <p:nvPr/>
        </p:nvSpPr>
        <p:spPr>
          <a:xfrm>
            <a:off x="6217156" y="22947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656" name="Google Shape;656;p51"/>
          <p:cNvCxnSpPr>
            <a:stCxn id="654" idx="0"/>
            <a:endCxn id="653" idx="2"/>
          </p:cNvCxnSpPr>
          <p:nvPr/>
        </p:nvCxnSpPr>
        <p:spPr>
          <a:xfrm rot="10800000" flipH="1">
            <a:off x="5632730" y="2075167"/>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657" name="Google Shape;657;p51"/>
          <p:cNvCxnSpPr>
            <a:stCxn id="655" idx="0"/>
            <a:endCxn id="653" idx="2"/>
          </p:cNvCxnSpPr>
          <p:nvPr/>
        </p:nvCxnSpPr>
        <p:spPr>
          <a:xfrm rot="10800000">
            <a:off x="6046906" y="2075167"/>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658" name="Google Shape;658;p51"/>
          <p:cNvSpPr/>
          <p:nvPr/>
        </p:nvSpPr>
        <p:spPr>
          <a:xfrm>
            <a:off x="7527942" y="17503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659" name="Google Shape;659;p51"/>
          <p:cNvSpPr/>
          <p:nvPr/>
        </p:nvSpPr>
        <p:spPr>
          <a:xfrm>
            <a:off x="7161404" y="22947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660" name="Google Shape;660;p51"/>
          <p:cNvSpPr/>
          <p:nvPr/>
        </p:nvSpPr>
        <p:spPr>
          <a:xfrm>
            <a:off x="7970680" y="22947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661" name="Google Shape;661;p51"/>
          <p:cNvCxnSpPr>
            <a:stCxn id="659" idx="0"/>
            <a:endCxn id="658" idx="2"/>
          </p:cNvCxnSpPr>
          <p:nvPr/>
        </p:nvCxnSpPr>
        <p:spPr>
          <a:xfrm rot="10800000" flipH="1">
            <a:off x="7406654" y="2075183"/>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662" name="Google Shape;662;p51"/>
          <p:cNvCxnSpPr>
            <a:stCxn id="660" idx="0"/>
            <a:endCxn id="658" idx="2"/>
          </p:cNvCxnSpPr>
          <p:nvPr/>
        </p:nvCxnSpPr>
        <p:spPr>
          <a:xfrm rot="10800000">
            <a:off x="7773130" y="2075183"/>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663" name="Google Shape;663;p51"/>
          <p:cNvSpPr/>
          <p:nvPr/>
        </p:nvSpPr>
        <p:spPr>
          <a:xfrm>
            <a:off x="6658533" y="11536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664" name="Google Shape;664;p51"/>
          <p:cNvCxnSpPr>
            <a:stCxn id="663" idx="2"/>
            <a:endCxn id="653" idx="0"/>
          </p:cNvCxnSpPr>
          <p:nvPr/>
        </p:nvCxnSpPr>
        <p:spPr>
          <a:xfrm flipH="1">
            <a:off x="6046983" y="1478500"/>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665" name="Google Shape;665;p51"/>
          <p:cNvCxnSpPr>
            <a:stCxn id="663" idx="2"/>
            <a:endCxn id="658" idx="0"/>
          </p:cNvCxnSpPr>
          <p:nvPr/>
        </p:nvCxnSpPr>
        <p:spPr>
          <a:xfrm>
            <a:off x="6903783" y="1478500"/>
            <a:ext cx="869400" cy="271800"/>
          </a:xfrm>
          <a:prstGeom prst="straightConnector1">
            <a:avLst/>
          </a:prstGeom>
          <a:noFill/>
          <a:ln w="19050" cap="flat" cmpd="sng">
            <a:solidFill>
              <a:srgbClr val="666666"/>
            </a:solidFill>
            <a:prstDash val="solid"/>
            <a:round/>
            <a:headEnd type="none" w="med" len="med"/>
            <a:tailEnd type="none" w="med" len="med"/>
          </a:ln>
        </p:spPr>
      </p:cxnSp>
      <p:grpSp>
        <p:nvGrpSpPr>
          <p:cNvPr id="666" name="Google Shape;666;p51"/>
          <p:cNvGrpSpPr/>
          <p:nvPr/>
        </p:nvGrpSpPr>
        <p:grpSpPr>
          <a:xfrm>
            <a:off x="5787075" y="3441350"/>
            <a:ext cx="2728800" cy="1384994"/>
            <a:chOff x="5787075" y="3441350"/>
            <a:chExt cx="2728800" cy="1384994"/>
          </a:xfrm>
        </p:grpSpPr>
        <p:sp>
          <p:nvSpPr>
            <p:cNvPr id="667" name="Google Shape;667;p51"/>
            <p:cNvSpPr/>
            <p:nvPr/>
          </p:nvSpPr>
          <p:spPr>
            <a:xfrm>
              <a:off x="6462409" y="4326646"/>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668" name="Google Shape;668;p51"/>
            <p:cNvSpPr/>
            <p:nvPr/>
          </p:nvSpPr>
          <p:spPr>
            <a:xfrm>
              <a:off x="7161552" y="3782145"/>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a:t>
              </a:r>
              <a:endParaRPr sz="1800"/>
            </a:p>
          </p:txBody>
        </p:sp>
        <p:sp>
          <p:nvSpPr>
            <p:cNvPr id="669" name="Google Shape;669;p51"/>
            <p:cNvSpPr/>
            <p:nvPr/>
          </p:nvSpPr>
          <p:spPr>
            <a:xfrm>
              <a:off x="7970833" y="4501444"/>
              <a:ext cx="490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sp>
          <p:nvSpPr>
            <p:cNvPr id="670" name="Google Shape;670;p51"/>
            <p:cNvSpPr txBox="1"/>
            <p:nvPr/>
          </p:nvSpPr>
          <p:spPr>
            <a:xfrm>
              <a:off x="5787075" y="3822350"/>
              <a:ext cx="3666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a:t>
              </a:r>
              <a:endParaRPr sz="2000"/>
            </a:p>
          </p:txBody>
        </p:sp>
        <p:sp>
          <p:nvSpPr>
            <p:cNvPr id="671" name="Google Shape;671;p51"/>
            <p:cNvSpPr txBox="1"/>
            <p:nvPr/>
          </p:nvSpPr>
          <p:spPr>
            <a:xfrm>
              <a:off x="6472875" y="3441350"/>
              <a:ext cx="3666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a:t>
              </a:r>
              <a:endParaRPr sz="2000"/>
            </a:p>
          </p:txBody>
        </p:sp>
        <p:sp>
          <p:nvSpPr>
            <p:cNvPr id="672" name="Google Shape;672;p51"/>
            <p:cNvSpPr txBox="1"/>
            <p:nvPr/>
          </p:nvSpPr>
          <p:spPr>
            <a:xfrm>
              <a:off x="7311075" y="4279550"/>
              <a:ext cx="3666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a:t>
              </a:r>
              <a:endParaRPr sz="2000"/>
            </a:p>
          </p:txBody>
        </p:sp>
        <p:sp>
          <p:nvSpPr>
            <p:cNvPr id="673" name="Google Shape;673;p51"/>
            <p:cNvSpPr txBox="1"/>
            <p:nvPr/>
          </p:nvSpPr>
          <p:spPr>
            <a:xfrm>
              <a:off x="8149275" y="3822350"/>
              <a:ext cx="3666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t>?</a:t>
              </a:r>
              <a:endParaRPr sz="2000"/>
            </a:p>
          </p:txBody>
        </p:sp>
      </p:grpSp>
      <p:sp>
        <p:nvSpPr>
          <p:cNvPr id="674" name="Google Shape;674;p51"/>
          <p:cNvSpPr txBox="1"/>
          <p:nvPr/>
        </p:nvSpPr>
        <p:spPr>
          <a:xfrm>
            <a:off x="304800" y="3200400"/>
            <a:ext cx="5038500" cy="49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Calibri"/>
                <a:ea typeface="Calibri"/>
                <a:cs typeface="Calibri"/>
                <a:sym typeface="Calibri"/>
              </a:rPr>
              <a:t>Q: What do we do with incoming keys?</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6"/>
                                        </p:tgtEl>
                                        <p:attrNameLst>
                                          <p:attrName>style.visibility</p:attrName>
                                        </p:attrNameLst>
                                      </p:cBhvr>
                                      <p:to>
                                        <p:strVal val="visible"/>
                                      </p:to>
                                    </p:set>
                                    <p:animEffect transition="in" filter="fade">
                                      <p:cBhvr>
                                        <p:cTn id="7" dur="1"/>
                                        <p:tgtEl>
                                          <p:spTgt spid="6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2">
                                            <p:txEl>
                                              <p:pRg st="0" end="0"/>
                                            </p:txEl>
                                          </p:spTgt>
                                        </p:tgtEl>
                                        <p:attrNameLst>
                                          <p:attrName>style.visibility</p:attrName>
                                        </p:attrNameLst>
                                      </p:cBhvr>
                                      <p:to>
                                        <p:strVal val="visible"/>
                                      </p:to>
                                    </p:set>
                                    <p:animEffect transition="in" filter="fade">
                                      <p:cBhvr>
                                        <p:cTn id="12" dur="1"/>
                                        <p:tgtEl>
                                          <p:spTgt spid="6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2">
                                            <p:txEl>
                                              <p:pRg st="1" end="1"/>
                                            </p:txEl>
                                          </p:spTgt>
                                        </p:tgtEl>
                                        <p:attrNameLst>
                                          <p:attrName>style.visibility</p:attrName>
                                        </p:attrNameLst>
                                      </p:cBhvr>
                                      <p:to>
                                        <p:strVal val="visible"/>
                                      </p:to>
                                    </p:set>
                                    <p:animEffect transition="in" filter="fade">
                                      <p:cBhvr>
                                        <p:cTn id="17" dur="1"/>
                                        <p:tgtEl>
                                          <p:spTgt spid="6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2">
                                            <p:txEl>
                                              <p:pRg st="2" end="2"/>
                                            </p:txEl>
                                          </p:spTgt>
                                        </p:tgtEl>
                                        <p:attrNameLst>
                                          <p:attrName>style.visibility</p:attrName>
                                        </p:attrNameLst>
                                      </p:cBhvr>
                                      <p:to>
                                        <p:strVal val="visible"/>
                                      </p:to>
                                    </p:set>
                                    <p:animEffect transition="in" filter="fade">
                                      <p:cBhvr>
                                        <p:cTn id="22" dur="1"/>
                                        <p:tgtEl>
                                          <p:spTgt spid="65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2">
                                            <p:txEl>
                                              <p:pRg st="3" end="3"/>
                                            </p:txEl>
                                          </p:spTgt>
                                        </p:tgtEl>
                                        <p:attrNameLst>
                                          <p:attrName>style.visibility</p:attrName>
                                        </p:attrNameLst>
                                      </p:cBhvr>
                                      <p:to>
                                        <p:strVal val="visible"/>
                                      </p:to>
                                    </p:set>
                                    <p:animEffect transition="in" filter="fade">
                                      <p:cBhvr>
                                        <p:cTn id="27" dur="1"/>
                                        <p:tgtEl>
                                          <p:spTgt spid="65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74"/>
                                        </p:tgtEl>
                                        <p:attrNameLst>
                                          <p:attrName>style.visibility</p:attrName>
                                        </p:attrNameLst>
                                      </p:cBhvr>
                                      <p:to>
                                        <p:strVal val="visible"/>
                                      </p:to>
                                    </p:set>
                                    <p:animEffect transition="in" filter="fade">
                                      <p:cBhvr>
                                        <p:cTn id="32" dur="1"/>
                                        <p:tgtEl>
                                          <p:spTgt spid="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2"/>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Avoiding Imbalance through Overstuffing</a:t>
            </a:r>
            <a:endParaRPr/>
          </a:p>
        </p:txBody>
      </p:sp>
      <p:sp>
        <p:nvSpPr>
          <p:cNvPr id="680" name="Google Shape;680;p52"/>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The problem is adding new leaves at the bottom.</a:t>
            </a:r>
            <a:endParaRPr/>
          </a:p>
        </p:txBody>
      </p:sp>
      <p:cxnSp>
        <p:nvCxnSpPr>
          <p:cNvPr id="681" name="Google Shape;681;p52"/>
          <p:cNvCxnSpPr/>
          <p:nvPr/>
        </p:nvCxnSpPr>
        <p:spPr>
          <a:xfrm flipH="1">
            <a:off x="3734300" y="2977975"/>
            <a:ext cx="1208400" cy="323700"/>
          </a:xfrm>
          <a:prstGeom prst="straightConnector1">
            <a:avLst/>
          </a:prstGeom>
          <a:noFill/>
          <a:ln w="19050" cap="flat" cmpd="sng">
            <a:solidFill>
              <a:schemeClr val="dk2"/>
            </a:solidFill>
            <a:prstDash val="solid"/>
            <a:round/>
            <a:headEnd type="none" w="med" len="med"/>
            <a:tailEnd type="triangle" w="med" len="med"/>
          </a:ln>
        </p:spPr>
      </p:cxnSp>
      <p:cxnSp>
        <p:nvCxnSpPr>
          <p:cNvPr id="682" name="Google Shape;682;p52"/>
          <p:cNvCxnSpPr/>
          <p:nvPr/>
        </p:nvCxnSpPr>
        <p:spPr>
          <a:xfrm>
            <a:off x="3892375" y="3987125"/>
            <a:ext cx="638400" cy="0"/>
          </a:xfrm>
          <a:prstGeom prst="straightConnector1">
            <a:avLst/>
          </a:prstGeom>
          <a:noFill/>
          <a:ln w="19050" cap="flat" cmpd="sng">
            <a:solidFill>
              <a:schemeClr val="dk2"/>
            </a:solidFill>
            <a:prstDash val="solid"/>
            <a:round/>
            <a:headEnd type="none" w="med" len="med"/>
            <a:tailEnd type="triangle" w="med" len="med"/>
          </a:ln>
        </p:spPr>
      </p:cxnSp>
      <p:sp>
        <p:nvSpPr>
          <p:cNvPr id="683" name="Google Shape;683;p52"/>
          <p:cNvSpPr txBox="1"/>
          <p:nvPr/>
        </p:nvSpPr>
        <p:spPr>
          <a:xfrm>
            <a:off x="243509" y="1325191"/>
            <a:ext cx="5480400" cy="1431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Avoid new leaves by “overstuffing” the leaf nodes.</a:t>
            </a:r>
            <a:endParaRPr sz="200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“Overstuffed tree” always has balanced height, because leaf depths never change.</a:t>
            </a:r>
            <a:endParaRPr sz="2000">
              <a:solidFill>
                <a:schemeClr val="dk1"/>
              </a:solidFill>
              <a:latin typeface="Calibri"/>
              <a:ea typeface="Calibri"/>
              <a:cs typeface="Calibri"/>
              <a:sym typeface="Calibri"/>
            </a:endParaRPr>
          </a:p>
          <a:p>
            <a:pPr marL="914400" lvl="1" indent="-3556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Height is just max(depth).</a:t>
            </a:r>
            <a:endParaRPr sz="2000">
              <a:solidFill>
                <a:schemeClr val="dk1"/>
              </a:solidFill>
              <a:latin typeface="Calibri"/>
              <a:ea typeface="Calibri"/>
              <a:cs typeface="Calibri"/>
              <a:sym typeface="Calibri"/>
            </a:endParaRPr>
          </a:p>
        </p:txBody>
      </p:sp>
      <p:sp>
        <p:nvSpPr>
          <p:cNvPr id="684" name="Google Shape;684;p52"/>
          <p:cNvSpPr/>
          <p:nvPr/>
        </p:nvSpPr>
        <p:spPr>
          <a:xfrm>
            <a:off x="5801768" y="175033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685" name="Google Shape;685;p52"/>
          <p:cNvSpPr/>
          <p:nvPr/>
        </p:nvSpPr>
        <p:spPr>
          <a:xfrm>
            <a:off x="5387480" y="22947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686" name="Google Shape;686;p52"/>
          <p:cNvSpPr/>
          <p:nvPr/>
        </p:nvSpPr>
        <p:spPr>
          <a:xfrm>
            <a:off x="6217156" y="22947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687" name="Google Shape;687;p52"/>
          <p:cNvCxnSpPr>
            <a:stCxn id="685" idx="0"/>
            <a:endCxn id="684" idx="2"/>
          </p:cNvCxnSpPr>
          <p:nvPr/>
        </p:nvCxnSpPr>
        <p:spPr>
          <a:xfrm rot="10800000" flipH="1">
            <a:off x="5632730" y="2075167"/>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688" name="Google Shape;688;p52"/>
          <p:cNvCxnSpPr>
            <a:stCxn id="686" idx="0"/>
            <a:endCxn id="684" idx="2"/>
          </p:cNvCxnSpPr>
          <p:nvPr/>
        </p:nvCxnSpPr>
        <p:spPr>
          <a:xfrm rot="10800000">
            <a:off x="6046906" y="2075167"/>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689" name="Google Shape;689;p52"/>
          <p:cNvSpPr/>
          <p:nvPr/>
        </p:nvSpPr>
        <p:spPr>
          <a:xfrm>
            <a:off x="7527942" y="17503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690" name="Google Shape;690;p52"/>
          <p:cNvSpPr/>
          <p:nvPr/>
        </p:nvSpPr>
        <p:spPr>
          <a:xfrm>
            <a:off x="7161404" y="22947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691" name="Google Shape;691;p52"/>
          <p:cNvSpPr/>
          <p:nvPr/>
        </p:nvSpPr>
        <p:spPr>
          <a:xfrm>
            <a:off x="7970680" y="22947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692" name="Google Shape;692;p52"/>
          <p:cNvCxnSpPr>
            <a:stCxn id="690" idx="0"/>
            <a:endCxn id="689" idx="2"/>
          </p:cNvCxnSpPr>
          <p:nvPr/>
        </p:nvCxnSpPr>
        <p:spPr>
          <a:xfrm rot="10800000" flipH="1">
            <a:off x="7406654" y="2075183"/>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693" name="Google Shape;693;p52"/>
          <p:cNvCxnSpPr>
            <a:stCxn id="691" idx="0"/>
            <a:endCxn id="689" idx="2"/>
          </p:cNvCxnSpPr>
          <p:nvPr/>
        </p:nvCxnSpPr>
        <p:spPr>
          <a:xfrm rot="10800000">
            <a:off x="7773130" y="2075183"/>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694" name="Google Shape;694;p52"/>
          <p:cNvSpPr/>
          <p:nvPr/>
        </p:nvSpPr>
        <p:spPr>
          <a:xfrm>
            <a:off x="6658533" y="11536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695" name="Google Shape;695;p52"/>
          <p:cNvCxnSpPr>
            <a:stCxn id="694" idx="2"/>
            <a:endCxn id="684" idx="0"/>
          </p:cNvCxnSpPr>
          <p:nvPr/>
        </p:nvCxnSpPr>
        <p:spPr>
          <a:xfrm flipH="1">
            <a:off x="6046983" y="1478500"/>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696" name="Google Shape;696;p52"/>
          <p:cNvCxnSpPr>
            <a:stCxn id="694" idx="2"/>
            <a:endCxn id="689" idx="0"/>
          </p:cNvCxnSpPr>
          <p:nvPr/>
        </p:nvCxnSpPr>
        <p:spPr>
          <a:xfrm>
            <a:off x="6903783" y="1478500"/>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697" name="Google Shape;697;p52"/>
          <p:cNvSpPr/>
          <p:nvPr/>
        </p:nvSpPr>
        <p:spPr>
          <a:xfrm>
            <a:off x="617068" y="395893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698" name="Google Shape;698;p52"/>
          <p:cNvSpPr/>
          <p:nvPr/>
        </p:nvSpPr>
        <p:spPr>
          <a:xfrm>
            <a:off x="202780" y="45033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699" name="Google Shape;699;p52"/>
          <p:cNvSpPr/>
          <p:nvPr/>
        </p:nvSpPr>
        <p:spPr>
          <a:xfrm>
            <a:off x="1032456" y="45033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00" name="Google Shape;700;p52"/>
          <p:cNvCxnSpPr>
            <a:stCxn id="698" idx="0"/>
            <a:endCxn id="697" idx="2"/>
          </p:cNvCxnSpPr>
          <p:nvPr/>
        </p:nvCxnSpPr>
        <p:spPr>
          <a:xfrm rot="10800000" flipH="1">
            <a:off x="448030" y="4283768"/>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01" name="Google Shape;701;p52"/>
          <p:cNvCxnSpPr>
            <a:stCxn id="699" idx="0"/>
            <a:endCxn id="697" idx="2"/>
          </p:cNvCxnSpPr>
          <p:nvPr/>
        </p:nvCxnSpPr>
        <p:spPr>
          <a:xfrm rot="10800000">
            <a:off x="862206" y="4283768"/>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02" name="Google Shape;702;p52"/>
          <p:cNvSpPr/>
          <p:nvPr/>
        </p:nvSpPr>
        <p:spPr>
          <a:xfrm>
            <a:off x="2343242" y="395892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703" name="Google Shape;703;p52"/>
          <p:cNvSpPr/>
          <p:nvPr/>
        </p:nvSpPr>
        <p:spPr>
          <a:xfrm>
            <a:off x="1976704" y="450338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704" name="Google Shape;704;p52"/>
          <p:cNvSpPr/>
          <p:nvPr/>
        </p:nvSpPr>
        <p:spPr>
          <a:xfrm>
            <a:off x="2785975" y="4503376"/>
            <a:ext cx="85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16  17</a:t>
            </a:r>
            <a:endParaRPr sz="1800"/>
          </a:p>
        </p:txBody>
      </p:sp>
      <p:cxnSp>
        <p:nvCxnSpPr>
          <p:cNvPr id="705" name="Google Shape;705;p52"/>
          <p:cNvCxnSpPr>
            <a:stCxn id="703" idx="0"/>
            <a:endCxn id="702" idx="2"/>
          </p:cNvCxnSpPr>
          <p:nvPr/>
        </p:nvCxnSpPr>
        <p:spPr>
          <a:xfrm rot="10800000" flipH="1">
            <a:off x="2221954" y="4283784"/>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706" name="Google Shape;706;p52"/>
          <p:cNvCxnSpPr>
            <a:stCxn id="704" idx="0"/>
            <a:endCxn id="702" idx="2"/>
          </p:cNvCxnSpPr>
          <p:nvPr/>
        </p:nvCxnSpPr>
        <p:spPr>
          <a:xfrm rot="10800000">
            <a:off x="2588575" y="4283776"/>
            <a:ext cx="625800" cy="219600"/>
          </a:xfrm>
          <a:prstGeom prst="straightConnector1">
            <a:avLst/>
          </a:prstGeom>
          <a:noFill/>
          <a:ln w="19050" cap="flat" cmpd="sng">
            <a:solidFill>
              <a:srgbClr val="666666"/>
            </a:solidFill>
            <a:prstDash val="solid"/>
            <a:round/>
            <a:headEnd type="none" w="med" len="med"/>
            <a:tailEnd type="none" w="med" len="med"/>
          </a:ln>
        </p:spPr>
      </p:cxnSp>
      <p:sp>
        <p:nvSpPr>
          <p:cNvPr id="707" name="Google Shape;707;p52"/>
          <p:cNvSpPr/>
          <p:nvPr/>
        </p:nvSpPr>
        <p:spPr>
          <a:xfrm>
            <a:off x="1473833" y="336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708" name="Google Shape;708;p52"/>
          <p:cNvCxnSpPr>
            <a:stCxn id="707" idx="2"/>
            <a:endCxn id="697" idx="0"/>
          </p:cNvCxnSpPr>
          <p:nvPr/>
        </p:nvCxnSpPr>
        <p:spPr>
          <a:xfrm flipH="1">
            <a:off x="862283" y="3687101"/>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09" name="Google Shape;709;p52"/>
          <p:cNvCxnSpPr>
            <a:stCxn id="707" idx="2"/>
            <a:endCxn id="702" idx="0"/>
          </p:cNvCxnSpPr>
          <p:nvPr/>
        </p:nvCxnSpPr>
        <p:spPr>
          <a:xfrm>
            <a:off x="1719083" y="3687101"/>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710" name="Google Shape;710;p52"/>
          <p:cNvSpPr/>
          <p:nvPr/>
        </p:nvSpPr>
        <p:spPr>
          <a:xfrm>
            <a:off x="5493868" y="395893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711" name="Google Shape;711;p52"/>
          <p:cNvSpPr/>
          <p:nvPr/>
        </p:nvSpPr>
        <p:spPr>
          <a:xfrm>
            <a:off x="5079580" y="45033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712" name="Google Shape;712;p52"/>
          <p:cNvSpPr/>
          <p:nvPr/>
        </p:nvSpPr>
        <p:spPr>
          <a:xfrm>
            <a:off x="5909256" y="45033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13" name="Google Shape;713;p52"/>
          <p:cNvCxnSpPr>
            <a:stCxn id="711" idx="0"/>
            <a:endCxn id="710" idx="2"/>
          </p:cNvCxnSpPr>
          <p:nvPr/>
        </p:nvCxnSpPr>
        <p:spPr>
          <a:xfrm rot="10800000" flipH="1">
            <a:off x="5324830" y="4283768"/>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14" name="Google Shape;714;p52"/>
          <p:cNvCxnSpPr>
            <a:stCxn id="712" idx="0"/>
            <a:endCxn id="710" idx="2"/>
          </p:cNvCxnSpPr>
          <p:nvPr/>
        </p:nvCxnSpPr>
        <p:spPr>
          <a:xfrm rot="10800000">
            <a:off x="5739006" y="4283768"/>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15" name="Google Shape;715;p52"/>
          <p:cNvSpPr/>
          <p:nvPr/>
        </p:nvSpPr>
        <p:spPr>
          <a:xfrm>
            <a:off x="7220042" y="395892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716" name="Google Shape;716;p52"/>
          <p:cNvSpPr/>
          <p:nvPr/>
        </p:nvSpPr>
        <p:spPr>
          <a:xfrm>
            <a:off x="6853504" y="450338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717" name="Google Shape;717;p52"/>
          <p:cNvSpPr/>
          <p:nvPr/>
        </p:nvSpPr>
        <p:spPr>
          <a:xfrm>
            <a:off x="7662777" y="4503376"/>
            <a:ext cx="1208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16  17  18</a:t>
            </a:r>
            <a:endParaRPr sz="1800"/>
          </a:p>
        </p:txBody>
      </p:sp>
      <p:cxnSp>
        <p:nvCxnSpPr>
          <p:cNvPr id="718" name="Google Shape;718;p52"/>
          <p:cNvCxnSpPr>
            <a:stCxn id="716" idx="0"/>
            <a:endCxn id="715" idx="2"/>
          </p:cNvCxnSpPr>
          <p:nvPr/>
        </p:nvCxnSpPr>
        <p:spPr>
          <a:xfrm rot="10800000" flipH="1">
            <a:off x="7098754" y="4283784"/>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719" name="Google Shape;719;p52"/>
          <p:cNvCxnSpPr>
            <a:stCxn id="717" idx="0"/>
            <a:endCxn id="715" idx="2"/>
          </p:cNvCxnSpPr>
          <p:nvPr/>
        </p:nvCxnSpPr>
        <p:spPr>
          <a:xfrm rot="10800000">
            <a:off x="7465377" y="4283776"/>
            <a:ext cx="801600" cy="219600"/>
          </a:xfrm>
          <a:prstGeom prst="straightConnector1">
            <a:avLst/>
          </a:prstGeom>
          <a:noFill/>
          <a:ln w="19050" cap="flat" cmpd="sng">
            <a:solidFill>
              <a:srgbClr val="666666"/>
            </a:solidFill>
            <a:prstDash val="solid"/>
            <a:round/>
            <a:headEnd type="none" w="med" len="med"/>
            <a:tailEnd type="none" w="med" len="med"/>
          </a:ln>
        </p:spPr>
      </p:cxnSp>
      <p:sp>
        <p:nvSpPr>
          <p:cNvPr id="720" name="Google Shape;720;p52"/>
          <p:cNvSpPr/>
          <p:nvPr/>
        </p:nvSpPr>
        <p:spPr>
          <a:xfrm>
            <a:off x="6350633" y="336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721" name="Google Shape;721;p52"/>
          <p:cNvCxnSpPr>
            <a:stCxn id="720" idx="2"/>
            <a:endCxn id="710" idx="0"/>
          </p:cNvCxnSpPr>
          <p:nvPr/>
        </p:nvCxnSpPr>
        <p:spPr>
          <a:xfrm flipH="1">
            <a:off x="5739083" y="3687101"/>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22" name="Google Shape;722;p52"/>
          <p:cNvCxnSpPr>
            <a:stCxn id="720" idx="2"/>
            <a:endCxn id="715" idx="0"/>
          </p:cNvCxnSpPr>
          <p:nvPr/>
        </p:nvCxnSpPr>
        <p:spPr>
          <a:xfrm>
            <a:off x="6595883" y="3687101"/>
            <a:ext cx="869400" cy="2718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3"/>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Avoiding Imbalance through Overstuffing</a:t>
            </a:r>
            <a:endParaRPr/>
          </a:p>
        </p:txBody>
      </p:sp>
      <p:sp>
        <p:nvSpPr>
          <p:cNvPr id="728" name="Google Shape;728;p53"/>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Overstuffed trees are a logically consistent but very weird data structure.</a:t>
            </a:r>
            <a:endParaRPr/>
          </a:p>
          <a:p>
            <a:pPr marL="457200" lvl="0" indent="-342900" algn="l" rtl="0">
              <a:spcBef>
                <a:spcPts val="600"/>
              </a:spcBef>
              <a:spcAft>
                <a:spcPts val="0"/>
              </a:spcAft>
              <a:buSzPts val="1800"/>
              <a:buChar char="●"/>
            </a:pPr>
            <a:r>
              <a:rPr lang="en"/>
              <a:t>contains(18): </a:t>
            </a:r>
            <a:endParaRPr/>
          </a:p>
          <a:p>
            <a:pPr marL="914400" lvl="1" indent="-342900" algn="l" rtl="0">
              <a:spcBef>
                <a:spcPts val="0"/>
              </a:spcBef>
              <a:spcAft>
                <a:spcPts val="0"/>
              </a:spcAft>
              <a:buSzPts val="1800"/>
              <a:buChar char="○"/>
            </a:pPr>
            <a:r>
              <a:rPr lang="en"/>
              <a:t>Is 18 &gt; 13? Yes, go right.</a:t>
            </a:r>
            <a:endParaRPr/>
          </a:p>
          <a:p>
            <a:pPr marL="914400" lvl="1" indent="-342900" algn="l" rtl="0">
              <a:spcBef>
                <a:spcPts val="0"/>
              </a:spcBef>
              <a:spcAft>
                <a:spcPts val="0"/>
              </a:spcAft>
              <a:buSzPts val="1800"/>
              <a:buChar char="○"/>
            </a:pPr>
            <a:r>
              <a:rPr lang="en"/>
              <a:t>Is 18 &gt; 15? Yes, go right.</a:t>
            </a:r>
            <a:endParaRPr/>
          </a:p>
          <a:p>
            <a:pPr marL="914400" lvl="1" indent="-342900" algn="l" rtl="0">
              <a:spcBef>
                <a:spcPts val="0"/>
              </a:spcBef>
              <a:spcAft>
                <a:spcPts val="0"/>
              </a:spcAft>
              <a:buSzPts val="1800"/>
              <a:buChar char="○"/>
            </a:pPr>
            <a:r>
              <a:rPr lang="en"/>
              <a:t>Is 16 = 18? No.</a:t>
            </a:r>
            <a:endParaRPr/>
          </a:p>
          <a:p>
            <a:pPr marL="914400" lvl="1" indent="-342900" algn="l" rtl="0">
              <a:spcBef>
                <a:spcPts val="0"/>
              </a:spcBef>
              <a:spcAft>
                <a:spcPts val="0"/>
              </a:spcAft>
              <a:buSzPts val="1800"/>
              <a:buChar char="○"/>
            </a:pPr>
            <a:r>
              <a:rPr lang="en"/>
              <a:t>Is 17 = 18? No.</a:t>
            </a:r>
            <a:endParaRPr/>
          </a:p>
          <a:p>
            <a:pPr marL="914400" lvl="1" indent="-342900" algn="l" rtl="0">
              <a:spcBef>
                <a:spcPts val="0"/>
              </a:spcBef>
              <a:spcAft>
                <a:spcPts val="0"/>
              </a:spcAft>
              <a:buSzPts val="1800"/>
              <a:buChar char="○"/>
            </a:pPr>
            <a:r>
              <a:rPr lang="en"/>
              <a:t>Is 18 = 18? Yes! Found it.</a:t>
            </a:r>
            <a:endParaRPr/>
          </a:p>
          <a:p>
            <a:pPr marL="0" lvl="0" indent="0" algn="l" rtl="0">
              <a:spcBef>
                <a:spcPts val="600"/>
              </a:spcBef>
              <a:spcAft>
                <a:spcPts val="0"/>
              </a:spcAft>
              <a:buNone/>
            </a:pPr>
            <a:r>
              <a:rPr lang="en"/>
              <a:t>Q: What is the problem with this idea?</a:t>
            </a:r>
            <a:endParaRPr/>
          </a:p>
        </p:txBody>
      </p:sp>
      <p:sp>
        <p:nvSpPr>
          <p:cNvPr id="729" name="Google Shape;729;p53"/>
          <p:cNvSpPr/>
          <p:nvPr/>
        </p:nvSpPr>
        <p:spPr>
          <a:xfrm>
            <a:off x="5493868" y="19457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730" name="Google Shape;730;p53"/>
          <p:cNvSpPr/>
          <p:nvPr/>
        </p:nvSpPr>
        <p:spPr>
          <a:xfrm>
            <a:off x="5079580" y="2490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731" name="Google Shape;731;p53"/>
          <p:cNvSpPr/>
          <p:nvPr/>
        </p:nvSpPr>
        <p:spPr>
          <a:xfrm>
            <a:off x="5909256" y="2490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32" name="Google Shape;732;p53"/>
          <p:cNvCxnSpPr>
            <a:stCxn id="730" idx="0"/>
            <a:endCxn id="729" idx="2"/>
          </p:cNvCxnSpPr>
          <p:nvPr/>
        </p:nvCxnSpPr>
        <p:spPr>
          <a:xfrm rot="10800000" flipH="1">
            <a:off x="5324830" y="22705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33" name="Google Shape;733;p53"/>
          <p:cNvCxnSpPr>
            <a:stCxn id="731" idx="0"/>
            <a:endCxn id="729" idx="2"/>
          </p:cNvCxnSpPr>
          <p:nvPr/>
        </p:nvCxnSpPr>
        <p:spPr>
          <a:xfrm rot="10800000">
            <a:off x="5739006" y="22705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34" name="Google Shape;734;p53"/>
          <p:cNvSpPr/>
          <p:nvPr/>
        </p:nvSpPr>
        <p:spPr>
          <a:xfrm>
            <a:off x="7220042" y="19456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735" name="Google Shape;735;p53"/>
          <p:cNvSpPr/>
          <p:nvPr/>
        </p:nvSpPr>
        <p:spPr>
          <a:xfrm>
            <a:off x="6777304" y="2490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736" name="Google Shape;736;p53"/>
          <p:cNvSpPr/>
          <p:nvPr/>
        </p:nvSpPr>
        <p:spPr>
          <a:xfrm>
            <a:off x="7442200" y="2490150"/>
            <a:ext cx="1617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16  17  18  19</a:t>
            </a:r>
            <a:endParaRPr sz="1800"/>
          </a:p>
        </p:txBody>
      </p:sp>
      <p:cxnSp>
        <p:nvCxnSpPr>
          <p:cNvPr id="737" name="Google Shape;737;p53"/>
          <p:cNvCxnSpPr>
            <a:stCxn id="735" idx="0"/>
            <a:endCxn id="734" idx="2"/>
          </p:cNvCxnSpPr>
          <p:nvPr/>
        </p:nvCxnSpPr>
        <p:spPr>
          <a:xfrm rot="10800000" flipH="1">
            <a:off x="7022554" y="2270558"/>
            <a:ext cx="442800" cy="219600"/>
          </a:xfrm>
          <a:prstGeom prst="straightConnector1">
            <a:avLst/>
          </a:prstGeom>
          <a:noFill/>
          <a:ln w="19050" cap="flat" cmpd="sng">
            <a:solidFill>
              <a:srgbClr val="666666"/>
            </a:solidFill>
            <a:prstDash val="solid"/>
            <a:round/>
            <a:headEnd type="none" w="med" len="med"/>
            <a:tailEnd type="none" w="med" len="med"/>
          </a:ln>
        </p:spPr>
      </p:cxnSp>
      <p:cxnSp>
        <p:nvCxnSpPr>
          <p:cNvPr id="738" name="Google Shape;738;p53"/>
          <p:cNvCxnSpPr>
            <a:stCxn id="736" idx="0"/>
            <a:endCxn id="734" idx="2"/>
          </p:cNvCxnSpPr>
          <p:nvPr/>
        </p:nvCxnSpPr>
        <p:spPr>
          <a:xfrm rot="10800000">
            <a:off x="7465300" y="2270550"/>
            <a:ext cx="785400" cy="219600"/>
          </a:xfrm>
          <a:prstGeom prst="straightConnector1">
            <a:avLst/>
          </a:prstGeom>
          <a:noFill/>
          <a:ln w="19050" cap="flat" cmpd="sng">
            <a:solidFill>
              <a:srgbClr val="666666"/>
            </a:solidFill>
            <a:prstDash val="solid"/>
            <a:round/>
            <a:headEnd type="none" w="med" len="med"/>
            <a:tailEnd type="none" w="med" len="med"/>
          </a:ln>
        </p:spPr>
      </p:cxnSp>
      <p:sp>
        <p:nvSpPr>
          <p:cNvPr id="739" name="Google Shape;739;p53"/>
          <p:cNvSpPr/>
          <p:nvPr/>
        </p:nvSpPr>
        <p:spPr>
          <a:xfrm>
            <a:off x="6350633" y="1348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740" name="Google Shape;740;p53"/>
          <p:cNvCxnSpPr>
            <a:stCxn id="739" idx="2"/>
            <a:endCxn id="729" idx="0"/>
          </p:cNvCxnSpPr>
          <p:nvPr/>
        </p:nvCxnSpPr>
        <p:spPr>
          <a:xfrm flipH="1">
            <a:off x="5739083" y="16738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41" name="Google Shape;741;p53"/>
          <p:cNvCxnSpPr>
            <a:stCxn id="739" idx="2"/>
            <a:endCxn id="734" idx="0"/>
          </p:cNvCxnSpPr>
          <p:nvPr/>
        </p:nvCxnSpPr>
        <p:spPr>
          <a:xfrm>
            <a:off x="6595883" y="1673875"/>
            <a:ext cx="869400" cy="271800"/>
          </a:xfrm>
          <a:prstGeom prst="straightConnector1">
            <a:avLst/>
          </a:prstGeom>
          <a:noFill/>
          <a:ln w="19050" cap="flat" cmpd="sng">
            <a:solidFill>
              <a:srgbClr val="666666"/>
            </a:solidFill>
            <a:prstDash val="solid"/>
            <a:round/>
            <a:headEnd type="none" w="med" len="med"/>
            <a:tailEnd type="none" w="med" len="med"/>
          </a:ln>
        </p:spPr>
      </p:cxnSp>
      <p:grpSp>
        <p:nvGrpSpPr>
          <p:cNvPr id="742" name="Google Shape;742;p53"/>
          <p:cNvGrpSpPr/>
          <p:nvPr/>
        </p:nvGrpSpPr>
        <p:grpSpPr>
          <a:xfrm>
            <a:off x="2446805" y="3413175"/>
            <a:ext cx="6025645" cy="1466083"/>
            <a:chOff x="2446805" y="3260775"/>
            <a:chExt cx="6025645" cy="1466083"/>
          </a:xfrm>
        </p:grpSpPr>
        <p:sp>
          <p:nvSpPr>
            <p:cNvPr id="743" name="Google Shape;743;p53"/>
            <p:cNvSpPr/>
            <p:nvPr/>
          </p:nvSpPr>
          <p:spPr>
            <a:xfrm>
              <a:off x="2861093" y="38575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744" name="Google Shape;744;p53"/>
            <p:cNvSpPr/>
            <p:nvPr/>
          </p:nvSpPr>
          <p:spPr>
            <a:xfrm>
              <a:off x="2446805" y="44019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745" name="Google Shape;745;p53"/>
            <p:cNvSpPr/>
            <p:nvPr/>
          </p:nvSpPr>
          <p:spPr>
            <a:xfrm>
              <a:off x="3276481" y="44019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46" name="Google Shape;746;p53"/>
            <p:cNvCxnSpPr>
              <a:stCxn id="744" idx="0"/>
              <a:endCxn id="743" idx="2"/>
            </p:cNvCxnSpPr>
            <p:nvPr/>
          </p:nvCxnSpPr>
          <p:spPr>
            <a:xfrm rot="10800000" flipH="1">
              <a:off x="2692055" y="41823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47" name="Google Shape;747;p53"/>
            <p:cNvCxnSpPr>
              <a:stCxn id="745" idx="0"/>
              <a:endCxn id="743" idx="2"/>
            </p:cNvCxnSpPr>
            <p:nvPr/>
          </p:nvCxnSpPr>
          <p:spPr>
            <a:xfrm rot="10800000">
              <a:off x="3106231" y="41823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48" name="Google Shape;748;p53"/>
            <p:cNvSpPr/>
            <p:nvPr/>
          </p:nvSpPr>
          <p:spPr>
            <a:xfrm>
              <a:off x="4587267" y="38574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749" name="Google Shape;749;p53"/>
            <p:cNvSpPr/>
            <p:nvPr/>
          </p:nvSpPr>
          <p:spPr>
            <a:xfrm>
              <a:off x="4220729" y="44019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750" name="Google Shape;750;p53"/>
            <p:cNvSpPr/>
            <p:nvPr/>
          </p:nvSpPr>
          <p:spPr>
            <a:xfrm>
              <a:off x="4935150" y="4401950"/>
              <a:ext cx="3537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16  17  18  19  20  21  22  23  24</a:t>
              </a:r>
              <a:endParaRPr sz="1800"/>
            </a:p>
          </p:txBody>
        </p:sp>
        <p:cxnSp>
          <p:nvCxnSpPr>
            <p:cNvPr id="751" name="Google Shape;751;p53"/>
            <p:cNvCxnSpPr>
              <a:stCxn id="749" idx="0"/>
              <a:endCxn id="748" idx="2"/>
            </p:cNvCxnSpPr>
            <p:nvPr/>
          </p:nvCxnSpPr>
          <p:spPr>
            <a:xfrm rot="10800000" flipH="1">
              <a:off x="4465979" y="4182358"/>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752" name="Google Shape;752;p53"/>
            <p:cNvCxnSpPr>
              <a:stCxn id="750" idx="0"/>
              <a:endCxn id="748" idx="2"/>
            </p:cNvCxnSpPr>
            <p:nvPr/>
          </p:nvCxnSpPr>
          <p:spPr>
            <a:xfrm rot="10800000">
              <a:off x="4832400" y="4182350"/>
              <a:ext cx="1871400" cy="219600"/>
            </a:xfrm>
            <a:prstGeom prst="straightConnector1">
              <a:avLst/>
            </a:prstGeom>
            <a:noFill/>
            <a:ln w="19050" cap="flat" cmpd="sng">
              <a:solidFill>
                <a:srgbClr val="666666"/>
              </a:solidFill>
              <a:prstDash val="solid"/>
              <a:round/>
              <a:headEnd type="none" w="med" len="med"/>
              <a:tailEnd type="none" w="med" len="med"/>
            </a:ln>
          </p:spPr>
        </p:cxnSp>
        <p:sp>
          <p:nvSpPr>
            <p:cNvPr id="753" name="Google Shape;753;p53"/>
            <p:cNvSpPr/>
            <p:nvPr/>
          </p:nvSpPr>
          <p:spPr>
            <a:xfrm>
              <a:off x="3717858" y="3260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754" name="Google Shape;754;p53"/>
            <p:cNvCxnSpPr>
              <a:stCxn id="753" idx="2"/>
              <a:endCxn id="743" idx="0"/>
            </p:cNvCxnSpPr>
            <p:nvPr/>
          </p:nvCxnSpPr>
          <p:spPr>
            <a:xfrm flipH="1">
              <a:off x="3106308" y="35856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55" name="Google Shape;755;p53"/>
            <p:cNvCxnSpPr>
              <a:stCxn id="753" idx="2"/>
              <a:endCxn id="748" idx="0"/>
            </p:cNvCxnSpPr>
            <p:nvPr/>
          </p:nvCxnSpPr>
          <p:spPr>
            <a:xfrm>
              <a:off x="3963108" y="3585675"/>
              <a:ext cx="869400" cy="271800"/>
            </a:xfrm>
            <a:prstGeom prst="straightConnector1">
              <a:avLst/>
            </a:prstGeom>
            <a:noFill/>
            <a:ln w="19050" cap="flat" cmpd="sng">
              <a:solidFill>
                <a:srgbClr val="666666"/>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8">
                                            <p:txEl>
                                              <p:pRg st="0" end="0"/>
                                            </p:txEl>
                                          </p:spTgt>
                                        </p:tgtEl>
                                        <p:attrNameLst>
                                          <p:attrName>style.visibility</p:attrName>
                                        </p:attrNameLst>
                                      </p:cBhvr>
                                      <p:to>
                                        <p:strVal val="visible"/>
                                      </p:to>
                                    </p:set>
                                    <p:animEffect transition="in" filter="fade">
                                      <p:cBhvr>
                                        <p:cTn id="7" dur="1"/>
                                        <p:tgtEl>
                                          <p:spTgt spid="7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8">
                                            <p:txEl>
                                              <p:pRg st="1" end="1"/>
                                            </p:txEl>
                                          </p:spTgt>
                                        </p:tgtEl>
                                        <p:attrNameLst>
                                          <p:attrName>style.visibility</p:attrName>
                                        </p:attrNameLst>
                                      </p:cBhvr>
                                      <p:to>
                                        <p:strVal val="visible"/>
                                      </p:to>
                                    </p:set>
                                    <p:animEffect transition="in" filter="fade">
                                      <p:cBhvr>
                                        <p:cTn id="12" dur="1"/>
                                        <p:tgtEl>
                                          <p:spTgt spid="7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8">
                                            <p:txEl>
                                              <p:pRg st="2" end="2"/>
                                            </p:txEl>
                                          </p:spTgt>
                                        </p:tgtEl>
                                        <p:attrNameLst>
                                          <p:attrName>style.visibility</p:attrName>
                                        </p:attrNameLst>
                                      </p:cBhvr>
                                      <p:to>
                                        <p:strVal val="visible"/>
                                      </p:to>
                                    </p:set>
                                    <p:animEffect transition="in" filter="fade">
                                      <p:cBhvr>
                                        <p:cTn id="17" dur="1"/>
                                        <p:tgtEl>
                                          <p:spTgt spid="7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8">
                                            <p:txEl>
                                              <p:pRg st="3" end="3"/>
                                            </p:txEl>
                                          </p:spTgt>
                                        </p:tgtEl>
                                        <p:attrNameLst>
                                          <p:attrName>style.visibility</p:attrName>
                                        </p:attrNameLst>
                                      </p:cBhvr>
                                      <p:to>
                                        <p:strVal val="visible"/>
                                      </p:to>
                                    </p:set>
                                    <p:animEffect transition="in" filter="fade">
                                      <p:cBhvr>
                                        <p:cTn id="22" dur="1"/>
                                        <p:tgtEl>
                                          <p:spTgt spid="7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8">
                                            <p:txEl>
                                              <p:pRg st="4" end="4"/>
                                            </p:txEl>
                                          </p:spTgt>
                                        </p:tgtEl>
                                        <p:attrNameLst>
                                          <p:attrName>style.visibility</p:attrName>
                                        </p:attrNameLst>
                                      </p:cBhvr>
                                      <p:to>
                                        <p:strVal val="visible"/>
                                      </p:to>
                                    </p:set>
                                    <p:animEffect transition="in" filter="fade">
                                      <p:cBhvr>
                                        <p:cTn id="27" dur="1"/>
                                        <p:tgtEl>
                                          <p:spTgt spid="7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8">
                                            <p:txEl>
                                              <p:pRg st="5" end="5"/>
                                            </p:txEl>
                                          </p:spTgt>
                                        </p:tgtEl>
                                        <p:attrNameLst>
                                          <p:attrName>style.visibility</p:attrName>
                                        </p:attrNameLst>
                                      </p:cBhvr>
                                      <p:to>
                                        <p:strVal val="visible"/>
                                      </p:to>
                                    </p:set>
                                    <p:animEffect transition="in" filter="fade">
                                      <p:cBhvr>
                                        <p:cTn id="32" dur="1"/>
                                        <p:tgtEl>
                                          <p:spTgt spid="7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8">
                                            <p:txEl>
                                              <p:pRg st="6" end="6"/>
                                            </p:txEl>
                                          </p:spTgt>
                                        </p:tgtEl>
                                        <p:attrNameLst>
                                          <p:attrName>style.visibility</p:attrName>
                                        </p:attrNameLst>
                                      </p:cBhvr>
                                      <p:to>
                                        <p:strVal val="visible"/>
                                      </p:to>
                                    </p:set>
                                    <p:animEffect transition="in" filter="fade">
                                      <p:cBhvr>
                                        <p:cTn id="37" dur="1"/>
                                        <p:tgtEl>
                                          <p:spTgt spid="72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28">
                                            <p:txEl>
                                              <p:pRg st="7" end="7"/>
                                            </p:txEl>
                                          </p:spTgt>
                                        </p:tgtEl>
                                        <p:attrNameLst>
                                          <p:attrName>style.visibility</p:attrName>
                                        </p:attrNameLst>
                                      </p:cBhvr>
                                      <p:to>
                                        <p:strVal val="visible"/>
                                      </p:to>
                                    </p:set>
                                    <p:animEffect transition="in" filter="fade">
                                      <p:cBhvr>
                                        <p:cTn id="42" dur="1"/>
                                        <p:tgtEl>
                                          <p:spTgt spid="72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42"/>
                                        </p:tgtEl>
                                        <p:attrNameLst>
                                          <p:attrName>style.visibility</p:attrName>
                                        </p:attrNameLst>
                                      </p:cBhvr>
                                      <p:to>
                                        <p:strVal val="visible"/>
                                      </p:to>
                                    </p:set>
                                    <p:animEffect transition="in" filter="fade">
                                      <p:cBhvr>
                                        <p:cTn id="47" dur="1"/>
                                        <p:tgtEl>
                                          <p:spTgt spid="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5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Revising Our Overstuffed Tree Approach</a:t>
            </a:r>
            <a:endParaRPr/>
          </a:p>
        </p:txBody>
      </p:sp>
      <p:sp>
        <p:nvSpPr>
          <p:cNvPr id="761" name="Google Shape;761;p54"/>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Height is balanced, but we have a new problem:</a:t>
            </a:r>
            <a:endParaRPr/>
          </a:p>
          <a:p>
            <a:pPr marL="457200" lvl="0" indent="-342900" algn="l" rtl="0">
              <a:spcBef>
                <a:spcPts val="600"/>
              </a:spcBef>
              <a:spcAft>
                <a:spcPts val="0"/>
              </a:spcAft>
              <a:buSzPts val="1800"/>
              <a:buChar char="●"/>
            </a:pPr>
            <a:r>
              <a:rPr lang="en"/>
              <a:t>Leaf nodes can get too juicy.</a:t>
            </a:r>
            <a:endParaRPr/>
          </a:p>
        </p:txBody>
      </p:sp>
      <p:sp>
        <p:nvSpPr>
          <p:cNvPr id="762" name="Google Shape;762;p54"/>
          <p:cNvSpPr txBox="1">
            <a:spLocks noGrp="1"/>
          </p:cNvSpPr>
          <p:nvPr>
            <p:ph type="body" idx="1"/>
          </p:nvPr>
        </p:nvSpPr>
        <p:spPr>
          <a:xfrm>
            <a:off x="243000" y="1699500"/>
            <a:ext cx="8443800" cy="2298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Solution?</a:t>
            </a:r>
            <a:endParaRPr/>
          </a:p>
        </p:txBody>
      </p:sp>
      <p:sp>
        <p:nvSpPr>
          <p:cNvPr id="763" name="Google Shape;763;p54"/>
          <p:cNvSpPr/>
          <p:nvPr/>
        </p:nvSpPr>
        <p:spPr>
          <a:xfrm>
            <a:off x="5493868" y="19457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764" name="Google Shape;764;p54"/>
          <p:cNvSpPr/>
          <p:nvPr/>
        </p:nvSpPr>
        <p:spPr>
          <a:xfrm>
            <a:off x="5079580" y="2490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765" name="Google Shape;765;p54"/>
          <p:cNvSpPr/>
          <p:nvPr/>
        </p:nvSpPr>
        <p:spPr>
          <a:xfrm>
            <a:off x="5909256" y="2490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766" name="Google Shape;766;p54"/>
          <p:cNvCxnSpPr>
            <a:stCxn id="764" idx="0"/>
            <a:endCxn id="763" idx="2"/>
          </p:cNvCxnSpPr>
          <p:nvPr/>
        </p:nvCxnSpPr>
        <p:spPr>
          <a:xfrm rot="10800000" flipH="1">
            <a:off x="5324830" y="22705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67" name="Google Shape;767;p54"/>
          <p:cNvCxnSpPr>
            <a:stCxn id="765" idx="0"/>
            <a:endCxn id="763" idx="2"/>
          </p:cNvCxnSpPr>
          <p:nvPr/>
        </p:nvCxnSpPr>
        <p:spPr>
          <a:xfrm rot="10800000">
            <a:off x="5739006" y="22705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68" name="Google Shape;768;p54"/>
          <p:cNvSpPr/>
          <p:nvPr/>
        </p:nvSpPr>
        <p:spPr>
          <a:xfrm>
            <a:off x="7220042" y="19456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769" name="Google Shape;769;p54"/>
          <p:cNvSpPr/>
          <p:nvPr/>
        </p:nvSpPr>
        <p:spPr>
          <a:xfrm>
            <a:off x="6777304" y="2490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770" name="Google Shape;770;p54"/>
          <p:cNvSpPr/>
          <p:nvPr/>
        </p:nvSpPr>
        <p:spPr>
          <a:xfrm>
            <a:off x="7442200" y="2490150"/>
            <a:ext cx="1617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16  17  18  19</a:t>
            </a:r>
            <a:endParaRPr sz="1800"/>
          </a:p>
        </p:txBody>
      </p:sp>
      <p:cxnSp>
        <p:nvCxnSpPr>
          <p:cNvPr id="771" name="Google Shape;771;p54"/>
          <p:cNvCxnSpPr>
            <a:stCxn id="769" idx="0"/>
            <a:endCxn id="768" idx="2"/>
          </p:cNvCxnSpPr>
          <p:nvPr/>
        </p:nvCxnSpPr>
        <p:spPr>
          <a:xfrm rot="10800000" flipH="1">
            <a:off x="7022554" y="2270558"/>
            <a:ext cx="442800" cy="219600"/>
          </a:xfrm>
          <a:prstGeom prst="straightConnector1">
            <a:avLst/>
          </a:prstGeom>
          <a:noFill/>
          <a:ln w="19050" cap="flat" cmpd="sng">
            <a:solidFill>
              <a:srgbClr val="666666"/>
            </a:solidFill>
            <a:prstDash val="solid"/>
            <a:round/>
            <a:headEnd type="none" w="med" len="med"/>
            <a:tailEnd type="none" w="med" len="med"/>
          </a:ln>
        </p:spPr>
      </p:cxnSp>
      <p:cxnSp>
        <p:nvCxnSpPr>
          <p:cNvPr id="772" name="Google Shape;772;p54"/>
          <p:cNvCxnSpPr>
            <a:stCxn id="770" idx="0"/>
            <a:endCxn id="768" idx="2"/>
          </p:cNvCxnSpPr>
          <p:nvPr/>
        </p:nvCxnSpPr>
        <p:spPr>
          <a:xfrm rot="10800000">
            <a:off x="7465300" y="2270550"/>
            <a:ext cx="785400" cy="219600"/>
          </a:xfrm>
          <a:prstGeom prst="straightConnector1">
            <a:avLst/>
          </a:prstGeom>
          <a:noFill/>
          <a:ln w="19050" cap="flat" cmpd="sng">
            <a:solidFill>
              <a:srgbClr val="666666"/>
            </a:solidFill>
            <a:prstDash val="solid"/>
            <a:round/>
            <a:headEnd type="none" w="med" len="med"/>
            <a:tailEnd type="none" w="med" len="med"/>
          </a:ln>
        </p:spPr>
      </p:cxnSp>
      <p:sp>
        <p:nvSpPr>
          <p:cNvPr id="773" name="Google Shape;773;p54"/>
          <p:cNvSpPr/>
          <p:nvPr/>
        </p:nvSpPr>
        <p:spPr>
          <a:xfrm>
            <a:off x="6350633" y="1348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774" name="Google Shape;774;p54"/>
          <p:cNvCxnSpPr>
            <a:stCxn id="773" idx="2"/>
            <a:endCxn id="763" idx="0"/>
          </p:cNvCxnSpPr>
          <p:nvPr/>
        </p:nvCxnSpPr>
        <p:spPr>
          <a:xfrm flipH="1">
            <a:off x="5739083" y="16738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75" name="Google Shape;775;p54"/>
          <p:cNvCxnSpPr>
            <a:stCxn id="773" idx="2"/>
            <a:endCxn id="768" idx="0"/>
          </p:cNvCxnSpPr>
          <p:nvPr/>
        </p:nvCxnSpPr>
        <p:spPr>
          <a:xfrm>
            <a:off x="6595883" y="1673875"/>
            <a:ext cx="869400" cy="271800"/>
          </a:xfrm>
          <a:prstGeom prst="straightConnector1">
            <a:avLst/>
          </a:prstGeom>
          <a:noFill/>
          <a:ln w="19050" cap="flat" cmpd="sng">
            <a:solidFill>
              <a:srgbClr val="666666"/>
            </a:solidFill>
            <a:prstDash val="solid"/>
            <a:round/>
            <a:headEnd type="none" w="med" len="med"/>
            <a:tailEnd type="none" w="med" len="med"/>
          </a:ln>
        </p:spPr>
      </p:cxnSp>
      <p:pic>
        <p:nvPicPr>
          <p:cNvPr id="776" name="Google Shape;776;p54"/>
          <p:cNvPicPr preferRelativeResize="0"/>
          <p:nvPr/>
        </p:nvPicPr>
        <p:blipFill>
          <a:blip r:embed="rId3">
            <a:alphaModFix/>
          </a:blip>
          <a:stretch>
            <a:fillRect/>
          </a:stretch>
        </p:blipFill>
        <p:spPr>
          <a:xfrm>
            <a:off x="1282125" y="3033475"/>
            <a:ext cx="2753584" cy="1984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1">
                                            <p:txEl>
                                              <p:pRg st="0" end="0"/>
                                            </p:txEl>
                                          </p:spTgt>
                                        </p:tgtEl>
                                        <p:attrNameLst>
                                          <p:attrName>style.visibility</p:attrName>
                                        </p:attrNameLst>
                                      </p:cBhvr>
                                      <p:to>
                                        <p:strVal val="visible"/>
                                      </p:to>
                                    </p:set>
                                    <p:animEffect transition="in" filter="fade">
                                      <p:cBhvr>
                                        <p:cTn id="7" dur="1"/>
                                        <p:tgtEl>
                                          <p:spTgt spid="7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1">
                                            <p:txEl>
                                              <p:pRg st="1" end="1"/>
                                            </p:txEl>
                                          </p:spTgt>
                                        </p:tgtEl>
                                        <p:attrNameLst>
                                          <p:attrName>style.visibility</p:attrName>
                                        </p:attrNameLst>
                                      </p:cBhvr>
                                      <p:to>
                                        <p:strVal val="visible"/>
                                      </p:to>
                                    </p:set>
                                    <p:animEffect transition="in" filter="fade">
                                      <p:cBhvr>
                                        <p:cTn id="12" dur="1"/>
                                        <p:tgtEl>
                                          <p:spTgt spid="7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2">
                                            <p:txEl>
                                              <p:pRg st="0" end="0"/>
                                            </p:txEl>
                                          </p:spTgt>
                                        </p:tgtEl>
                                        <p:attrNameLst>
                                          <p:attrName>style.visibility</p:attrName>
                                        </p:attrNameLst>
                                      </p:cBhvr>
                                      <p:to>
                                        <p:strVal val="visible"/>
                                      </p:to>
                                    </p:set>
                                    <p:animEffect transition="in" filter="fade">
                                      <p:cBhvr>
                                        <p:cTn id="17" dur="1"/>
                                        <p:tgtEl>
                                          <p:spTgt spid="7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dirty="0">
                <a:solidFill>
                  <a:schemeClr val="accent3"/>
                </a:solidFill>
                <a:latin typeface="Roboto"/>
                <a:ea typeface="Roboto"/>
                <a:cs typeface="Roboto"/>
                <a:sym typeface="Roboto"/>
              </a:rPr>
              <a:t>Binary Search Trees</a:t>
            </a:r>
            <a:endParaRPr b="1" dirty="0">
              <a:solidFill>
                <a:schemeClr val="accent3"/>
              </a:solidFill>
              <a:latin typeface="Roboto"/>
              <a:ea typeface="Roboto"/>
              <a:cs typeface="Roboto"/>
              <a:sym typeface="Roboto"/>
            </a:endParaRPr>
          </a:p>
          <a:p>
            <a:pPr marL="457200" lvl="0" indent="-342900" algn="l" rtl="0">
              <a:spcBef>
                <a:spcPts val="600"/>
              </a:spcBef>
              <a:spcAft>
                <a:spcPts val="0"/>
              </a:spcAft>
              <a:buClr>
                <a:schemeClr val="accent3"/>
              </a:buClr>
              <a:buSzPts val="1800"/>
              <a:buFont typeface="Roboto"/>
              <a:buChar char="•"/>
            </a:pPr>
            <a:r>
              <a:rPr lang="en" b="1" dirty="0">
                <a:solidFill>
                  <a:schemeClr val="accent3"/>
                </a:solidFill>
                <a:latin typeface="Roboto"/>
                <a:ea typeface="Roboto"/>
                <a:cs typeface="Roboto"/>
                <a:sym typeface="Roboto"/>
              </a:rPr>
              <a:t>BST Height, Big O vs. Worst Case Big Theta</a:t>
            </a:r>
            <a:endParaRPr b="1" dirty="0">
              <a:solidFill>
                <a:schemeClr val="accent3"/>
              </a:solidFill>
              <a:latin typeface="Roboto"/>
              <a:ea typeface="Roboto"/>
              <a:cs typeface="Roboto"/>
              <a:sym typeface="Roboto"/>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dirty="0">
                <a:solidFill>
                  <a:srgbClr val="B7B7B7"/>
                </a:solidFill>
              </a:rPr>
              <a:t>B-Trees</a:t>
            </a:r>
            <a:endParaRPr dirty="0">
              <a:solidFill>
                <a:srgbClr val="B7B7B7"/>
              </a:solidFill>
            </a:endParaRPr>
          </a:p>
          <a:p>
            <a:pPr marL="457200" lvl="0" indent="-342900" algn="l" rtl="0">
              <a:spcBef>
                <a:spcPts val="600"/>
              </a:spcBef>
              <a:spcAft>
                <a:spcPts val="0"/>
              </a:spcAft>
              <a:buClr>
                <a:srgbClr val="B7B7B7"/>
              </a:buClr>
              <a:buSzPts val="1800"/>
              <a:buChar char="•"/>
            </a:pPr>
            <a:r>
              <a:rPr lang="en" dirty="0">
                <a:solidFill>
                  <a:srgbClr val="B7B7B7"/>
                </a:solidFill>
              </a:rPr>
              <a:t>Splitting Juicy Nodes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Chain Reaction Splitting</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Terminology</a:t>
            </a: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dirty="0">
                <a:solidFill>
                  <a:srgbClr val="B7B7B7"/>
                </a:solidFill>
              </a:rPr>
              <a:t>Deletion (Bonus)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Deletion (Bonus)</a:t>
            </a:r>
            <a:endParaRPr dirty="0">
              <a:solidFill>
                <a:srgbClr val="B7B7B7"/>
              </a:solidFill>
            </a:endParaRPr>
          </a:p>
          <a:p>
            <a:pPr marL="0" lvl="0" indent="0" algn="l" rtl="0">
              <a:spcBef>
                <a:spcPts val="600"/>
              </a:spcBef>
              <a:spcAft>
                <a:spcPts val="0"/>
              </a:spcAft>
              <a:buNone/>
            </a:pPr>
            <a:endParaRPr dirty="0">
              <a:solidFill>
                <a:srgbClr val="B7B7B7"/>
              </a:solidFill>
            </a:endParaRPr>
          </a:p>
        </p:txBody>
      </p:sp>
      <p:sp>
        <p:nvSpPr>
          <p:cNvPr id="173" name="Google Shape;173;p25"/>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BST Height, Big O vs. Worst Case Big Theta</a:t>
            </a:r>
            <a:endParaRPr dirty="0"/>
          </a:p>
        </p:txBody>
      </p:sp>
      <p:sp>
        <p:nvSpPr>
          <p:cNvPr id="3" name="副标题 2">
            <a:extLst>
              <a:ext uri="{FF2B5EF4-FFF2-40B4-BE49-F238E27FC236}">
                <a16:creationId xmlns:a16="http://schemas.microsoft.com/office/drawing/2014/main" id="{86A99F0F-107A-EB4B-8EA7-ED37CE43D359}"/>
              </a:ext>
            </a:extLst>
          </p:cNvPr>
          <p:cNvSpPr>
            <a:spLocks noGrp="1"/>
          </p:cNvSpPr>
          <p:nvPr>
            <p:ph type="subTitle" idx="2"/>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817"/>
        <p:cNvGrpSpPr/>
        <p:nvPr/>
      </p:nvGrpSpPr>
      <p:grpSpPr>
        <a:xfrm>
          <a:off x="0" y="0"/>
          <a:ext cx="0" cy="0"/>
          <a:chOff x="0" y="0"/>
          <a:chExt cx="0" cy="0"/>
        </a:xfrm>
      </p:grpSpPr>
      <p:sp>
        <p:nvSpPr>
          <p:cNvPr id="818" name="Google Shape;818;p5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Revising Our Overstuffed Tree Approach</a:t>
            </a:r>
            <a:endParaRPr/>
          </a:p>
        </p:txBody>
      </p:sp>
      <p:sp>
        <p:nvSpPr>
          <p:cNvPr id="819" name="Google Shape;819;p56"/>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Height is balanced, but we have a new problem:</a:t>
            </a:r>
            <a:endParaRPr dirty="0"/>
          </a:p>
          <a:p>
            <a:pPr marL="457200" lvl="0" indent="-342900" algn="l" rtl="0">
              <a:spcBef>
                <a:spcPts val="600"/>
              </a:spcBef>
              <a:spcAft>
                <a:spcPts val="0"/>
              </a:spcAft>
              <a:buSzPts val="1800"/>
              <a:buChar char="●"/>
            </a:pPr>
            <a:r>
              <a:rPr lang="en" dirty="0"/>
              <a:t>Leaf nodes can get too juicy.</a:t>
            </a:r>
            <a:endParaRPr dirty="0"/>
          </a:p>
          <a:p>
            <a:pPr marL="0" lvl="0" indent="0" algn="l" rtl="0">
              <a:spcBef>
                <a:spcPts val="600"/>
              </a:spcBef>
              <a:spcAft>
                <a:spcPts val="0"/>
              </a:spcAft>
              <a:buNone/>
            </a:pPr>
            <a:endParaRPr lang="en-US" dirty="0"/>
          </a:p>
          <a:p>
            <a:pPr marL="0" lvl="0" indent="0" algn="l" rtl="0">
              <a:spcBef>
                <a:spcPts val="600"/>
              </a:spcBef>
              <a:spcAft>
                <a:spcPts val="0"/>
              </a:spcAft>
              <a:buNone/>
            </a:pPr>
            <a:endParaRPr dirty="0"/>
          </a:p>
          <a:p>
            <a:pPr marL="0" lvl="0" indent="0" algn="l" rtl="0">
              <a:spcBef>
                <a:spcPts val="600"/>
              </a:spcBef>
              <a:spcAft>
                <a:spcPts val="0"/>
              </a:spcAft>
              <a:buNone/>
            </a:pPr>
            <a:r>
              <a:rPr lang="en" dirty="0"/>
              <a:t>Solution?</a:t>
            </a:r>
            <a:endParaRPr dirty="0"/>
          </a:p>
          <a:p>
            <a:pPr marL="457200" lvl="0" indent="-342900" algn="l" rtl="0">
              <a:spcBef>
                <a:spcPts val="600"/>
              </a:spcBef>
              <a:spcAft>
                <a:spcPts val="0"/>
              </a:spcAft>
              <a:buSzPts val="1800"/>
              <a:buChar char="●"/>
            </a:pPr>
            <a:r>
              <a:rPr lang="en" dirty="0"/>
              <a:t>Set a limit L on the number of items, say L=3.</a:t>
            </a:r>
            <a:endParaRPr dirty="0"/>
          </a:p>
          <a:p>
            <a:pPr marL="457200" lvl="0" indent="-342900" algn="l" rtl="0">
              <a:spcBef>
                <a:spcPts val="0"/>
              </a:spcBef>
              <a:spcAft>
                <a:spcPts val="0"/>
              </a:spcAft>
              <a:buSzPts val="1800"/>
              <a:buChar char="●"/>
            </a:pPr>
            <a:r>
              <a:rPr lang="en" dirty="0"/>
              <a:t>If any node has more than L items, give an item to parent.</a:t>
            </a:r>
            <a:endParaRPr dirty="0"/>
          </a:p>
          <a:p>
            <a:pPr marL="914400" lvl="1" indent="-342900" algn="l" rtl="0">
              <a:spcBef>
                <a:spcPts val="0"/>
              </a:spcBef>
              <a:spcAft>
                <a:spcPts val="0"/>
              </a:spcAft>
              <a:buSzPts val="1800"/>
              <a:buChar char="○"/>
            </a:pPr>
            <a:r>
              <a:rPr lang="en" dirty="0"/>
              <a:t>Which one? Let’s say (arbitrarily) the left-middle.</a:t>
            </a:r>
            <a:endParaRPr dirty="0"/>
          </a:p>
        </p:txBody>
      </p:sp>
      <p:sp>
        <p:nvSpPr>
          <p:cNvPr id="820" name="Google Shape;820;p56"/>
          <p:cNvSpPr txBox="1"/>
          <p:nvPr/>
        </p:nvSpPr>
        <p:spPr>
          <a:xfrm>
            <a:off x="228600" y="3725075"/>
            <a:ext cx="4849200" cy="12174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solidFill>
                  <a:schemeClr val="dk1"/>
                </a:solidFill>
                <a:latin typeface="Calibri"/>
                <a:ea typeface="Calibri"/>
                <a:cs typeface="Calibri"/>
                <a:sym typeface="Calibri"/>
              </a:rPr>
              <a:t>Challenge for you:</a:t>
            </a:r>
            <a:endParaRPr sz="2000" dirty="0">
              <a:solidFill>
                <a:schemeClr val="dk1"/>
              </a:solidFill>
              <a:latin typeface="Calibri"/>
              <a:ea typeface="Calibri"/>
              <a:cs typeface="Calibri"/>
              <a:sym typeface="Calibri"/>
            </a:endParaRPr>
          </a:p>
          <a:p>
            <a:pPr marL="457200" lvl="0" indent="-355600" algn="l" rtl="0">
              <a:spcBef>
                <a:spcPts val="60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How can we tweak this idea to make it work?</a:t>
            </a:r>
            <a:br>
              <a:rPr lang="en" sz="2000" dirty="0">
                <a:solidFill>
                  <a:schemeClr val="dk1"/>
                </a:solidFill>
                <a:latin typeface="Calibri"/>
                <a:ea typeface="Calibri"/>
                <a:cs typeface="Calibri"/>
                <a:sym typeface="Calibri"/>
              </a:rPr>
            </a:br>
            <a:endParaRPr sz="2000" dirty="0"/>
          </a:p>
        </p:txBody>
      </p:sp>
      <p:sp>
        <p:nvSpPr>
          <p:cNvPr id="821" name="Google Shape;821;p56"/>
          <p:cNvSpPr/>
          <p:nvPr/>
        </p:nvSpPr>
        <p:spPr>
          <a:xfrm>
            <a:off x="5493868" y="38507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822" name="Google Shape;822;p56"/>
          <p:cNvSpPr/>
          <p:nvPr/>
        </p:nvSpPr>
        <p:spPr>
          <a:xfrm>
            <a:off x="5079580" y="4395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823" name="Google Shape;823;p56"/>
          <p:cNvSpPr/>
          <p:nvPr/>
        </p:nvSpPr>
        <p:spPr>
          <a:xfrm>
            <a:off x="5909256" y="4395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24" name="Google Shape;824;p56"/>
          <p:cNvCxnSpPr>
            <a:stCxn id="822" idx="0"/>
            <a:endCxn id="821" idx="2"/>
          </p:cNvCxnSpPr>
          <p:nvPr/>
        </p:nvCxnSpPr>
        <p:spPr>
          <a:xfrm rot="10800000" flipH="1">
            <a:off x="5324830" y="41755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25" name="Google Shape;825;p56"/>
          <p:cNvCxnSpPr>
            <a:stCxn id="823" idx="0"/>
            <a:endCxn id="821" idx="2"/>
          </p:cNvCxnSpPr>
          <p:nvPr/>
        </p:nvCxnSpPr>
        <p:spPr>
          <a:xfrm rot="10800000">
            <a:off x="5739006" y="41755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26" name="Google Shape;826;p56"/>
          <p:cNvSpPr/>
          <p:nvPr/>
        </p:nvSpPr>
        <p:spPr>
          <a:xfrm>
            <a:off x="7220056" y="3850700"/>
            <a:ext cx="869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15  17</a:t>
            </a:r>
            <a:endParaRPr sz="1800"/>
          </a:p>
        </p:txBody>
      </p:sp>
      <p:sp>
        <p:nvSpPr>
          <p:cNvPr id="827" name="Google Shape;827;p56"/>
          <p:cNvSpPr/>
          <p:nvPr/>
        </p:nvSpPr>
        <p:spPr>
          <a:xfrm>
            <a:off x="6853504" y="4395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828" name="Google Shape;828;p56"/>
          <p:cNvSpPr/>
          <p:nvPr/>
        </p:nvSpPr>
        <p:spPr>
          <a:xfrm>
            <a:off x="7720325" y="4395150"/>
            <a:ext cx="124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16  18  19</a:t>
            </a:r>
            <a:endParaRPr sz="1800"/>
          </a:p>
        </p:txBody>
      </p:sp>
      <p:cxnSp>
        <p:nvCxnSpPr>
          <p:cNvPr id="829" name="Google Shape;829;p56"/>
          <p:cNvCxnSpPr>
            <a:stCxn id="827" idx="0"/>
            <a:endCxn id="826" idx="2"/>
          </p:cNvCxnSpPr>
          <p:nvPr/>
        </p:nvCxnSpPr>
        <p:spPr>
          <a:xfrm rot="10800000" flipH="1">
            <a:off x="7098754" y="4175558"/>
            <a:ext cx="555900" cy="219600"/>
          </a:xfrm>
          <a:prstGeom prst="straightConnector1">
            <a:avLst/>
          </a:prstGeom>
          <a:noFill/>
          <a:ln w="19050" cap="flat" cmpd="sng">
            <a:solidFill>
              <a:srgbClr val="666666"/>
            </a:solidFill>
            <a:prstDash val="solid"/>
            <a:round/>
            <a:headEnd type="none" w="med" len="med"/>
            <a:tailEnd type="none" w="med" len="med"/>
          </a:ln>
        </p:spPr>
      </p:cxnSp>
      <p:cxnSp>
        <p:nvCxnSpPr>
          <p:cNvPr id="830" name="Google Shape;830;p56"/>
          <p:cNvCxnSpPr>
            <a:stCxn id="828" idx="0"/>
            <a:endCxn id="826" idx="2"/>
          </p:cNvCxnSpPr>
          <p:nvPr/>
        </p:nvCxnSpPr>
        <p:spPr>
          <a:xfrm rot="10800000">
            <a:off x="7654775" y="4175550"/>
            <a:ext cx="688500" cy="219600"/>
          </a:xfrm>
          <a:prstGeom prst="straightConnector1">
            <a:avLst/>
          </a:prstGeom>
          <a:noFill/>
          <a:ln w="19050" cap="flat" cmpd="sng">
            <a:solidFill>
              <a:srgbClr val="666666"/>
            </a:solidFill>
            <a:prstDash val="solid"/>
            <a:round/>
            <a:headEnd type="none" w="med" len="med"/>
            <a:tailEnd type="none" w="med" len="med"/>
          </a:ln>
        </p:spPr>
      </p:cxnSp>
      <p:sp>
        <p:nvSpPr>
          <p:cNvPr id="831" name="Google Shape;831;p56"/>
          <p:cNvSpPr/>
          <p:nvPr/>
        </p:nvSpPr>
        <p:spPr>
          <a:xfrm>
            <a:off x="6350633" y="3253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832" name="Google Shape;832;p56"/>
          <p:cNvCxnSpPr>
            <a:stCxn id="831" idx="2"/>
            <a:endCxn id="821" idx="0"/>
          </p:cNvCxnSpPr>
          <p:nvPr/>
        </p:nvCxnSpPr>
        <p:spPr>
          <a:xfrm flipH="1">
            <a:off x="5739083" y="35788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33" name="Google Shape;833;p56"/>
          <p:cNvCxnSpPr>
            <a:stCxn id="831" idx="2"/>
            <a:endCxn id="826" idx="0"/>
          </p:cNvCxnSpPr>
          <p:nvPr/>
        </p:nvCxnSpPr>
        <p:spPr>
          <a:xfrm>
            <a:off x="6595883" y="3578875"/>
            <a:ext cx="1059000" cy="271800"/>
          </a:xfrm>
          <a:prstGeom prst="straightConnector1">
            <a:avLst/>
          </a:prstGeom>
          <a:noFill/>
          <a:ln w="19050" cap="flat" cmpd="sng">
            <a:solidFill>
              <a:srgbClr val="666666"/>
            </a:solidFill>
            <a:prstDash val="solid"/>
            <a:round/>
            <a:headEnd type="none" w="med" len="med"/>
            <a:tailEnd type="none" w="med" len="med"/>
          </a:ln>
        </p:spPr>
      </p:cxnSp>
      <p:sp>
        <p:nvSpPr>
          <p:cNvPr id="834" name="Google Shape;834;p56"/>
          <p:cNvSpPr/>
          <p:nvPr/>
        </p:nvSpPr>
        <p:spPr>
          <a:xfrm>
            <a:off x="5493868" y="13361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835" name="Google Shape;835;p56"/>
          <p:cNvSpPr/>
          <p:nvPr/>
        </p:nvSpPr>
        <p:spPr>
          <a:xfrm>
            <a:off x="5079580" y="1880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836" name="Google Shape;836;p56"/>
          <p:cNvSpPr/>
          <p:nvPr/>
        </p:nvSpPr>
        <p:spPr>
          <a:xfrm>
            <a:off x="5909256" y="1880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37" name="Google Shape;837;p56"/>
          <p:cNvCxnSpPr>
            <a:stCxn id="835" idx="0"/>
            <a:endCxn id="834" idx="2"/>
          </p:cNvCxnSpPr>
          <p:nvPr/>
        </p:nvCxnSpPr>
        <p:spPr>
          <a:xfrm rot="10800000" flipH="1">
            <a:off x="5324830" y="16609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38" name="Google Shape;838;p56"/>
          <p:cNvCxnSpPr>
            <a:stCxn id="836" idx="0"/>
            <a:endCxn id="834" idx="2"/>
          </p:cNvCxnSpPr>
          <p:nvPr/>
        </p:nvCxnSpPr>
        <p:spPr>
          <a:xfrm rot="10800000">
            <a:off x="5739006" y="16609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39" name="Google Shape;839;p56"/>
          <p:cNvSpPr/>
          <p:nvPr/>
        </p:nvSpPr>
        <p:spPr>
          <a:xfrm>
            <a:off x="6991442" y="13360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840" name="Google Shape;840;p56"/>
          <p:cNvSpPr/>
          <p:nvPr/>
        </p:nvSpPr>
        <p:spPr>
          <a:xfrm>
            <a:off x="6624904" y="1880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841" name="Google Shape;841;p56"/>
          <p:cNvSpPr/>
          <p:nvPr/>
        </p:nvSpPr>
        <p:spPr>
          <a:xfrm>
            <a:off x="7344000" y="1880550"/>
            <a:ext cx="1688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16  17  18  19</a:t>
            </a:r>
            <a:endParaRPr sz="1800"/>
          </a:p>
        </p:txBody>
      </p:sp>
      <p:cxnSp>
        <p:nvCxnSpPr>
          <p:cNvPr id="842" name="Google Shape;842;p56"/>
          <p:cNvCxnSpPr>
            <a:stCxn id="840" idx="0"/>
            <a:endCxn id="839" idx="2"/>
          </p:cNvCxnSpPr>
          <p:nvPr/>
        </p:nvCxnSpPr>
        <p:spPr>
          <a:xfrm rot="10800000" flipH="1">
            <a:off x="6870154" y="1660958"/>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843" name="Google Shape;843;p56"/>
          <p:cNvCxnSpPr>
            <a:stCxn id="841" idx="0"/>
            <a:endCxn id="839" idx="2"/>
          </p:cNvCxnSpPr>
          <p:nvPr/>
        </p:nvCxnSpPr>
        <p:spPr>
          <a:xfrm rot="10800000">
            <a:off x="7236600" y="1660950"/>
            <a:ext cx="951600" cy="219600"/>
          </a:xfrm>
          <a:prstGeom prst="straightConnector1">
            <a:avLst/>
          </a:prstGeom>
          <a:noFill/>
          <a:ln w="19050" cap="flat" cmpd="sng">
            <a:solidFill>
              <a:srgbClr val="666666"/>
            </a:solidFill>
            <a:prstDash val="solid"/>
            <a:round/>
            <a:headEnd type="none" w="med" len="med"/>
            <a:tailEnd type="none" w="med" len="med"/>
          </a:ln>
        </p:spPr>
      </p:cxnSp>
      <p:sp>
        <p:nvSpPr>
          <p:cNvPr id="844" name="Google Shape;844;p56"/>
          <p:cNvSpPr/>
          <p:nvPr/>
        </p:nvSpPr>
        <p:spPr>
          <a:xfrm>
            <a:off x="6350633" y="73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845" name="Google Shape;845;p56"/>
          <p:cNvCxnSpPr>
            <a:stCxn id="844" idx="2"/>
            <a:endCxn id="834" idx="0"/>
          </p:cNvCxnSpPr>
          <p:nvPr/>
        </p:nvCxnSpPr>
        <p:spPr>
          <a:xfrm flipH="1">
            <a:off x="5739083" y="10642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46" name="Google Shape;846;p56"/>
          <p:cNvCxnSpPr>
            <a:stCxn id="844" idx="2"/>
            <a:endCxn id="839" idx="0"/>
          </p:cNvCxnSpPr>
          <p:nvPr/>
        </p:nvCxnSpPr>
        <p:spPr>
          <a:xfrm>
            <a:off x="6595883" y="1064275"/>
            <a:ext cx="640800" cy="2718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0">
                                            <p:txEl>
                                              <p:pRg st="0" end="0"/>
                                            </p:txEl>
                                          </p:spTgt>
                                        </p:tgtEl>
                                        <p:attrNameLst>
                                          <p:attrName>style.visibility</p:attrName>
                                        </p:attrNameLst>
                                      </p:cBhvr>
                                      <p:to>
                                        <p:strVal val="visible"/>
                                      </p:to>
                                    </p:set>
                                    <p:animEffect transition="in" filter="fade">
                                      <p:cBhvr>
                                        <p:cTn id="7" dur="1000"/>
                                        <p:tgtEl>
                                          <p:spTgt spid="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0">
                                            <p:txEl>
                                              <p:pRg st="1" end="1"/>
                                            </p:txEl>
                                          </p:spTgt>
                                        </p:tgtEl>
                                        <p:attrNameLst>
                                          <p:attrName>style.visibility</p:attrName>
                                        </p:attrNameLst>
                                      </p:cBhvr>
                                      <p:to>
                                        <p:strVal val="visible"/>
                                      </p:to>
                                    </p:set>
                                    <p:animEffect transition="in" filter="fade">
                                      <p:cBhvr>
                                        <p:cTn id="12" dur="1000"/>
                                        <p:tgtEl>
                                          <p:spTgt spid="8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0"/>
        <p:cNvGrpSpPr/>
        <p:nvPr/>
      </p:nvGrpSpPr>
      <p:grpSpPr>
        <a:xfrm>
          <a:off x="0" y="0"/>
          <a:ext cx="0" cy="0"/>
          <a:chOff x="0" y="0"/>
          <a:chExt cx="0" cy="0"/>
        </a:xfrm>
      </p:grpSpPr>
      <p:sp>
        <p:nvSpPr>
          <p:cNvPr id="851" name="Google Shape;851;p5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Revising Our Overstuffed Tree Approach: Node Splitting </a:t>
            </a:r>
            <a:endParaRPr/>
          </a:p>
        </p:txBody>
      </p:sp>
      <p:sp>
        <p:nvSpPr>
          <p:cNvPr id="852" name="Google Shape;852;p5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Height is balanced, but we have a new problem:</a:t>
            </a:r>
            <a:endParaRPr dirty="0"/>
          </a:p>
          <a:p>
            <a:pPr marL="457200" lvl="0" indent="-342900" algn="l" rtl="0">
              <a:spcBef>
                <a:spcPts val="600"/>
              </a:spcBef>
              <a:spcAft>
                <a:spcPts val="0"/>
              </a:spcAft>
              <a:buSzPts val="1800"/>
              <a:buChar char="●"/>
            </a:pPr>
            <a:r>
              <a:rPr lang="en" dirty="0"/>
              <a:t>Leaf nodes can get too juicy.</a:t>
            </a:r>
            <a:endParaRPr dirty="0"/>
          </a:p>
          <a:p>
            <a:pPr marL="0" lvl="0" indent="0" algn="l" rtl="0">
              <a:spcBef>
                <a:spcPts val="600"/>
              </a:spcBef>
              <a:spcAft>
                <a:spcPts val="0"/>
              </a:spcAft>
              <a:buNone/>
            </a:pPr>
            <a:endParaRPr lang="en-US" dirty="0"/>
          </a:p>
          <a:p>
            <a:pPr marL="0" lvl="0" indent="0" algn="l" rtl="0">
              <a:spcBef>
                <a:spcPts val="600"/>
              </a:spcBef>
              <a:spcAft>
                <a:spcPts val="0"/>
              </a:spcAft>
              <a:buNone/>
            </a:pPr>
            <a:endParaRPr dirty="0"/>
          </a:p>
          <a:p>
            <a:pPr marL="0" lvl="0" indent="0" algn="l" rtl="0">
              <a:spcBef>
                <a:spcPts val="600"/>
              </a:spcBef>
              <a:spcAft>
                <a:spcPts val="0"/>
              </a:spcAft>
              <a:buNone/>
            </a:pPr>
            <a:r>
              <a:rPr lang="en" dirty="0"/>
              <a:t>Solution?</a:t>
            </a:r>
            <a:endParaRPr dirty="0"/>
          </a:p>
          <a:p>
            <a:pPr marL="457200" lvl="0" indent="-342900" algn="l" rtl="0">
              <a:spcBef>
                <a:spcPts val="600"/>
              </a:spcBef>
              <a:spcAft>
                <a:spcPts val="0"/>
              </a:spcAft>
              <a:buSzPts val="1800"/>
              <a:buChar char="●"/>
            </a:pPr>
            <a:r>
              <a:rPr lang="en" dirty="0"/>
              <a:t>Set a limit L on the number of items, say L=3.</a:t>
            </a:r>
            <a:endParaRPr dirty="0"/>
          </a:p>
          <a:p>
            <a:pPr marL="457200" lvl="0" indent="-342900" algn="l" rtl="0">
              <a:spcBef>
                <a:spcPts val="0"/>
              </a:spcBef>
              <a:spcAft>
                <a:spcPts val="0"/>
              </a:spcAft>
              <a:buSzPts val="1800"/>
              <a:buChar char="●"/>
            </a:pPr>
            <a:r>
              <a:rPr lang="en" dirty="0"/>
              <a:t>If any node has more than L items, give an item to parent.</a:t>
            </a:r>
            <a:endParaRPr dirty="0"/>
          </a:p>
          <a:p>
            <a:pPr marL="914400" lvl="1" indent="-342900" algn="l" rtl="0">
              <a:spcBef>
                <a:spcPts val="0"/>
              </a:spcBef>
              <a:spcAft>
                <a:spcPts val="0"/>
              </a:spcAft>
              <a:buSzPts val="1800"/>
              <a:buChar char="○"/>
            </a:pPr>
            <a:r>
              <a:rPr lang="en" dirty="0"/>
              <a:t>Pulling item out of full node splits it into left and right.</a:t>
            </a:r>
            <a:endParaRPr dirty="0"/>
          </a:p>
          <a:p>
            <a:pPr marL="914400" lvl="1" indent="-342900" algn="l" rtl="0">
              <a:spcBef>
                <a:spcPts val="0"/>
              </a:spcBef>
              <a:spcAft>
                <a:spcPts val="0"/>
              </a:spcAft>
              <a:buSzPts val="1800"/>
              <a:buChar char="○"/>
            </a:pPr>
            <a:r>
              <a:rPr lang="en" dirty="0"/>
              <a:t>Parent node now has three children!</a:t>
            </a:r>
            <a:endParaRPr dirty="0"/>
          </a:p>
        </p:txBody>
      </p:sp>
      <p:sp>
        <p:nvSpPr>
          <p:cNvPr id="853" name="Google Shape;853;p57"/>
          <p:cNvSpPr/>
          <p:nvPr/>
        </p:nvSpPr>
        <p:spPr>
          <a:xfrm>
            <a:off x="5493868" y="38507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854" name="Google Shape;854;p57"/>
          <p:cNvSpPr/>
          <p:nvPr/>
        </p:nvSpPr>
        <p:spPr>
          <a:xfrm>
            <a:off x="5079580" y="4395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855" name="Google Shape;855;p57"/>
          <p:cNvSpPr/>
          <p:nvPr/>
        </p:nvSpPr>
        <p:spPr>
          <a:xfrm>
            <a:off x="5909256" y="43951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56" name="Google Shape;856;p57"/>
          <p:cNvCxnSpPr>
            <a:stCxn id="854" idx="0"/>
            <a:endCxn id="853" idx="2"/>
          </p:cNvCxnSpPr>
          <p:nvPr/>
        </p:nvCxnSpPr>
        <p:spPr>
          <a:xfrm rot="10800000" flipH="1">
            <a:off x="5324830" y="41755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57" name="Google Shape;857;p57"/>
          <p:cNvCxnSpPr>
            <a:stCxn id="855" idx="0"/>
            <a:endCxn id="853" idx="2"/>
          </p:cNvCxnSpPr>
          <p:nvPr/>
        </p:nvCxnSpPr>
        <p:spPr>
          <a:xfrm rot="10800000">
            <a:off x="5739006" y="41755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58" name="Google Shape;858;p57"/>
          <p:cNvSpPr/>
          <p:nvPr/>
        </p:nvSpPr>
        <p:spPr>
          <a:xfrm>
            <a:off x="7220056" y="3850700"/>
            <a:ext cx="869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15  17</a:t>
            </a:r>
            <a:endParaRPr sz="1800"/>
          </a:p>
        </p:txBody>
      </p:sp>
      <p:sp>
        <p:nvSpPr>
          <p:cNvPr id="859" name="Google Shape;859;p57"/>
          <p:cNvSpPr/>
          <p:nvPr/>
        </p:nvSpPr>
        <p:spPr>
          <a:xfrm>
            <a:off x="6853504" y="4395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860" name="Google Shape;860;p57"/>
          <p:cNvSpPr/>
          <p:nvPr/>
        </p:nvSpPr>
        <p:spPr>
          <a:xfrm>
            <a:off x="8182450" y="4395150"/>
            <a:ext cx="85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18  19</a:t>
            </a:r>
            <a:endParaRPr sz="1800"/>
          </a:p>
        </p:txBody>
      </p:sp>
      <p:cxnSp>
        <p:nvCxnSpPr>
          <p:cNvPr id="861" name="Google Shape;861;p57"/>
          <p:cNvCxnSpPr>
            <a:stCxn id="859" idx="0"/>
            <a:endCxn id="858" idx="2"/>
          </p:cNvCxnSpPr>
          <p:nvPr/>
        </p:nvCxnSpPr>
        <p:spPr>
          <a:xfrm rot="10800000" flipH="1">
            <a:off x="7098754" y="4175558"/>
            <a:ext cx="555900" cy="219600"/>
          </a:xfrm>
          <a:prstGeom prst="straightConnector1">
            <a:avLst/>
          </a:prstGeom>
          <a:noFill/>
          <a:ln w="19050" cap="flat" cmpd="sng">
            <a:solidFill>
              <a:srgbClr val="666666"/>
            </a:solidFill>
            <a:prstDash val="solid"/>
            <a:round/>
            <a:headEnd type="none" w="med" len="med"/>
            <a:tailEnd type="none" w="med" len="med"/>
          </a:ln>
        </p:spPr>
      </p:cxnSp>
      <p:cxnSp>
        <p:nvCxnSpPr>
          <p:cNvPr id="862" name="Google Shape;862;p57"/>
          <p:cNvCxnSpPr>
            <a:stCxn id="860" idx="0"/>
            <a:endCxn id="858" idx="2"/>
          </p:cNvCxnSpPr>
          <p:nvPr/>
        </p:nvCxnSpPr>
        <p:spPr>
          <a:xfrm rot="10800000">
            <a:off x="7654750" y="4175550"/>
            <a:ext cx="956100" cy="219600"/>
          </a:xfrm>
          <a:prstGeom prst="straightConnector1">
            <a:avLst/>
          </a:prstGeom>
          <a:noFill/>
          <a:ln w="19050" cap="flat" cmpd="sng">
            <a:solidFill>
              <a:srgbClr val="666666"/>
            </a:solidFill>
            <a:prstDash val="solid"/>
            <a:round/>
            <a:headEnd type="none" w="med" len="med"/>
            <a:tailEnd type="none" w="med" len="med"/>
          </a:ln>
        </p:spPr>
      </p:cxnSp>
      <p:sp>
        <p:nvSpPr>
          <p:cNvPr id="863" name="Google Shape;863;p57"/>
          <p:cNvSpPr/>
          <p:nvPr/>
        </p:nvSpPr>
        <p:spPr>
          <a:xfrm>
            <a:off x="6350633" y="3253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864" name="Google Shape;864;p57"/>
          <p:cNvCxnSpPr>
            <a:stCxn id="863" idx="2"/>
            <a:endCxn id="853" idx="0"/>
          </p:cNvCxnSpPr>
          <p:nvPr/>
        </p:nvCxnSpPr>
        <p:spPr>
          <a:xfrm flipH="1">
            <a:off x="5739083" y="35788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65" name="Google Shape;865;p57"/>
          <p:cNvCxnSpPr>
            <a:stCxn id="863" idx="2"/>
            <a:endCxn id="858" idx="0"/>
          </p:cNvCxnSpPr>
          <p:nvPr/>
        </p:nvCxnSpPr>
        <p:spPr>
          <a:xfrm>
            <a:off x="6595883" y="3578875"/>
            <a:ext cx="1059000" cy="271800"/>
          </a:xfrm>
          <a:prstGeom prst="straightConnector1">
            <a:avLst/>
          </a:prstGeom>
          <a:noFill/>
          <a:ln w="19050" cap="flat" cmpd="sng">
            <a:solidFill>
              <a:srgbClr val="666666"/>
            </a:solidFill>
            <a:prstDash val="solid"/>
            <a:round/>
            <a:headEnd type="none" w="med" len="med"/>
            <a:tailEnd type="none" w="med" len="med"/>
          </a:ln>
        </p:spPr>
      </p:cxnSp>
      <p:sp>
        <p:nvSpPr>
          <p:cNvPr id="866" name="Google Shape;866;p57"/>
          <p:cNvSpPr/>
          <p:nvPr/>
        </p:nvSpPr>
        <p:spPr>
          <a:xfrm>
            <a:off x="7465279" y="43951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867" name="Google Shape;867;p57"/>
          <p:cNvCxnSpPr>
            <a:stCxn id="866" idx="0"/>
            <a:endCxn id="858" idx="2"/>
          </p:cNvCxnSpPr>
          <p:nvPr/>
        </p:nvCxnSpPr>
        <p:spPr>
          <a:xfrm rot="10800000">
            <a:off x="7654729" y="4175558"/>
            <a:ext cx="55800" cy="219600"/>
          </a:xfrm>
          <a:prstGeom prst="straightConnector1">
            <a:avLst/>
          </a:prstGeom>
          <a:noFill/>
          <a:ln w="19050" cap="flat" cmpd="sng">
            <a:solidFill>
              <a:srgbClr val="666666"/>
            </a:solidFill>
            <a:prstDash val="solid"/>
            <a:round/>
            <a:headEnd type="none" w="med" len="med"/>
            <a:tailEnd type="none" w="med" len="med"/>
          </a:ln>
        </p:spPr>
      </p:cxnSp>
      <p:sp>
        <p:nvSpPr>
          <p:cNvPr id="868" name="Google Shape;868;p57"/>
          <p:cNvSpPr/>
          <p:nvPr/>
        </p:nvSpPr>
        <p:spPr>
          <a:xfrm>
            <a:off x="5493868" y="13361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869" name="Google Shape;869;p57"/>
          <p:cNvSpPr/>
          <p:nvPr/>
        </p:nvSpPr>
        <p:spPr>
          <a:xfrm>
            <a:off x="5079580" y="1880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870" name="Google Shape;870;p57"/>
          <p:cNvSpPr/>
          <p:nvPr/>
        </p:nvSpPr>
        <p:spPr>
          <a:xfrm>
            <a:off x="5909256" y="1880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71" name="Google Shape;871;p57"/>
          <p:cNvCxnSpPr>
            <a:stCxn id="869" idx="0"/>
            <a:endCxn id="868" idx="2"/>
          </p:cNvCxnSpPr>
          <p:nvPr/>
        </p:nvCxnSpPr>
        <p:spPr>
          <a:xfrm rot="10800000" flipH="1">
            <a:off x="5324830" y="16609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72" name="Google Shape;872;p57"/>
          <p:cNvCxnSpPr>
            <a:stCxn id="870" idx="0"/>
            <a:endCxn id="868" idx="2"/>
          </p:cNvCxnSpPr>
          <p:nvPr/>
        </p:nvCxnSpPr>
        <p:spPr>
          <a:xfrm rot="10800000">
            <a:off x="5739006" y="16609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73" name="Google Shape;873;p57"/>
          <p:cNvSpPr/>
          <p:nvPr/>
        </p:nvSpPr>
        <p:spPr>
          <a:xfrm>
            <a:off x="6991442" y="133609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874" name="Google Shape;874;p57"/>
          <p:cNvSpPr/>
          <p:nvPr/>
        </p:nvSpPr>
        <p:spPr>
          <a:xfrm>
            <a:off x="6624904" y="1880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875" name="Google Shape;875;p57"/>
          <p:cNvSpPr/>
          <p:nvPr/>
        </p:nvSpPr>
        <p:spPr>
          <a:xfrm>
            <a:off x="7344000" y="1880550"/>
            <a:ext cx="1688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16  17  18  19</a:t>
            </a:r>
            <a:endParaRPr sz="1800"/>
          </a:p>
        </p:txBody>
      </p:sp>
      <p:cxnSp>
        <p:nvCxnSpPr>
          <p:cNvPr id="876" name="Google Shape;876;p57"/>
          <p:cNvCxnSpPr>
            <a:stCxn id="874" idx="0"/>
            <a:endCxn id="873" idx="2"/>
          </p:cNvCxnSpPr>
          <p:nvPr/>
        </p:nvCxnSpPr>
        <p:spPr>
          <a:xfrm rot="10800000" flipH="1">
            <a:off x="6870154" y="1660958"/>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877" name="Google Shape;877;p57"/>
          <p:cNvCxnSpPr>
            <a:stCxn id="875" idx="0"/>
            <a:endCxn id="873" idx="2"/>
          </p:cNvCxnSpPr>
          <p:nvPr/>
        </p:nvCxnSpPr>
        <p:spPr>
          <a:xfrm rot="10800000">
            <a:off x="7236600" y="1660950"/>
            <a:ext cx="951600" cy="219600"/>
          </a:xfrm>
          <a:prstGeom prst="straightConnector1">
            <a:avLst/>
          </a:prstGeom>
          <a:noFill/>
          <a:ln w="19050" cap="flat" cmpd="sng">
            <a:solidFill>
              <a:srgbClr val="666666"/>
            </a:solidFill>
            <a:prstDash val="solid"/>
            <a:round/>
            <a:headEnd type="none" w="med" len="med"/>
            <a:tailEnd type="none" w="med" len="med"/>
          </a:ln>
        </p:spPr>
      </p:cxnSp>
      <p:sp>
        <p:nvSpPr>
          <p:cNvPr id="878" name="Google Shape;878;p57"/>
          <p:cNvSpPr/>
          <p:nvPr/>
        </p:nvSpPr>
        <p:spPr>
          <a:xfrm>
            <a:off x="6350633" y="73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879" name="Google Shape;879;p57"/>
          <p:cNvCxnSpPr>
            <a:stCxn id="878" idx="2"/>
            <a:endCxn id="868" idx="0"/>
          </p:cNvCxnSpPr>
          <p:nvPr/>
        </p:nvCxnSpPr>
        <p:spPr>
          <a:xfrm flipH="1">
            <a:off x="5739083" y="10642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80" name="Google Shape;880;p57"/>
          <p:cNvCxnSpPr>
            <a:stCxn id="878" idx="2"/>
            <a:endCxn id="873" idx="0"/>
          </p:cNvCxnSpPr>
          <p:nvPr/>
        </p:nvCxnSpPr>
        <p:spPr>
          <a:xfrm>
            <a:off x="6595883" y="1064275"/>
            <a:ext cx="640800" cy="2718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4"/>
        <p:cNvGrpSpPr/>
        <p:nvPr/>
      </p:nvGrpSpPr>
      <p:grpSpPr>
        <a:xfrm>
          <a:off x="0" y="0"/>
          <a:ext cx="0" cy="0"/>
          <a:chOff x="0" y="0"/>
          <a:chExt cx="0" cy="0"/>
        </a:xfrm>
      </p:grpSpPr>
      <p:sp>
        <p:nvSpPr>
          <p:cNvPr id="885" name="Google Shape;885;p58"/>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Revising Our Overstuffed Tree Approach: Node Splitting </a:t>
            </a:r>
            <a:endParaRPr/>
          </a:p>
        </p:txBody>
      </p:sp>
      <p:sp>
        <p:nvSpPr>
          <p:cNvPr id="886" name="Google Shape;886;p58"/>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This is a logically consistent and not so weird data structure.</a:t>
            </a:r>
            <a:endParaRPr dirty="0"/>
          </a:p>
          <a:p>
            <a:pPr marL="457200" lvl="0" indent="-342900" algn="l" rtl="0">
              <a:spcBef>
                <a:spcPts val="600"/>
              </a:spcBef>
              <a:spcAft>
                <a:spcPts val="0"/>
              </a:spcAft>
              <a:buSzPts val="1800"/>
              <a:buChar char="●"/>
            </a:pPr>
            <a:r>
              <a:rPr lang="en" dirty="0"/>
              <a:t>contains(18): </a:t>
            </a:r>
            <a:endParaRPr dirty="0"/>
          </a:p>
          <a:p>
            <a:pPr marL="914400" lvl="1" indent="-342900" algn="l" rtl="0">
              <a:spcBef>
                <a:spcPts val="0"/>
              </a:spcBef>
              <a:spcAft>
                <a:spcPts val="0"/>
              </a:spcAft>
              <a:buSzPts val="1800"/>
              <a:buChar char="○"/>
            </a:pPr>
            <a:r>
              <a:rPr lang="en" dirty="0"/>
              <a:t>18 &gt; 13, so go right</a:t>
            </a:r>
            <a:endParaRPr dirty="0"/>
          </a:p>
          <a:p>
            <a:pPr marL="914400" lvl="1" indent="-342900" algn="l" rtl="0">
              <a:spcBef>
                <a:spcPts val="0"/>
              </a:spcBef>
              <a:spcAft>
                <a:spcPts val="0"/>
              </a:spcAft>
              <a:buSzPts val="1800"/>
              <a:buChar char="○"/>
            </a:pPr>
            <a:r>
              <a:rPr lang="en" dirty="0"/>
              <a:t>18 &gt; 15, so compare vs. 17</a:t>
            </a:r>
            <a:endParaRPr dirty="0"/>
          </a:p>
          <a:p>
            <a:pPr marL="914400" lvl="1" indent="-342900" algn="l" rtl="0">
              <a:spcBef>
                <a:spcPts val="0"/>
              </a:spcBef>
              <a:spcAft>
                <a:spcPts val="0"/>
              </a:spcAft>
              <a:buSzPts val="1800"/>
              <a:buChar char="○"/>
            </a:pPr>
            <a:r>
              <a:rPr lang="en" dirty="0"/>
              <a:t>18 &gt; 17, so go right</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Examining a node costs us O(L) compares, but that’s OK since L is constant.</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What if a non-leaf node gets too full? Can we split that?</a:t>
            </a:r>
            <a:endParaRPr dirty="0"/>
          </a:p>
        </p:txBody>
      </p:sp>
      <p:sp>
        <p:nvSpPr>
          <p:cNvPr id="887" name="Google Shape;887;p58"/>
          <p:cNvSpPr/>
          <p:nvPr/>
        </p:nvSpPr>
        <p:spPr>
          <a:xfrm>
            <a:off x="5493868" y="171710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888" name="Google Shape;888;p58"/>
          <p:cNvSpPr/>
          <p:nvPr/>
        </p:nvSpPr>
        <p:spPr>
          <a:xfrm>
            <a:off x="5079580" y="2261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889" name="Google Shape;889;p58"/>
          <p:cNvSpPr/>
          <p:nvPr/>
        </p:nvSpPr>
        <p:spPr>
          <a:xfrm>
            <a:off x="5909256" y="22615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890" name="Google Shape;890;p58"/>
          <p:cNvCxnSpPr>
            <a:stCxn id="888" idx="0"/>
            <a:endCxn id="887" idx="2"/>
          </p:cNvCxnSpPr>
          <p:nvPr/>
        </p:nvCxnSpPr>
        <p:spPr>
          <a:xfrm rot="10800000" flipH="1">
            <a:off x="5324830" y="2041942"/>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891" name="Google Shape;891;p58"/>
          <p:cNvCxnSpPr>
            <a:stCxn id="889" idx="0"/>
            <a:endCxn id="887" idx="2"/>
          </p:cNvCxnSpPr>
          <p:nvPr/>
        </p:nvCxnSpPr>
        <p:spPr>
          <a:xfrm rot="10800000">
            <a:off x="5739006" y="2041942"/>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892" name="Google Shape;892;p58"/>
          <p:cNvSpPr/>
          <p:nvPr/>
        </p:nvSpPr>
        <p:spPr>
          <a:xfrm>
            <a:off x="7220056" y="1717100"/>
            <a:ext cx="869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15  17</a:t>
            </a:r>
            <a:endParaRPr sz="1800"/>
          </a:p>
        </p:txBody>
      </p:sp>
      <p:sp>
        <p:nvSpPr>
          <p:cNvPr id="893" name="Google Shape;893;p58"/>
          <p:cNvSpPr/>
          <p:nvPr/>
        </p:nvSpPr>
        <p:spPr>
          <a:xfrm>
            <a:off x="6853504" y="2261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894" name="Google Shape;894;p58"/>
          <p:cNvSpPr/>
          <p:nvPr/>
        </p:nvSpPr>
        <p:spPr>
          <a:xfrm>
            <a:off x="8182450" y="2261550"/>
            <a:ext cx="85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18  19</a:t>
            </a:r>
            <a:endParaRPr sz="1800"/>
          </a:p>
        </p:txBody>
      </p:sp>
      <p:cxnSp>
        <p:nvCxnSpPr>
          <p:cNvPr id="895" name="Google Shape;895;p58"/>
          <p:cNvCxnSpPr>
            <a:stCxn id="893" idx="0"/>
            <a:endCxn id="892" idx="2"/>
          </p:cNvCxnSpPr>
          <p:nvPr/>
        </p:nvCxnSpPr>
        <p:spPr>
          <a:xfrm rot="10800000" flipH="1">
            <a:off x="7098754" y="2041958"/>
            <a:ext cx="555900" cy="219600"/>
          </a:xfrm>
          <a:prstGeom prst="straightConnector1">
            <a:avLst/>
          </a:prstGeom>
          <a:noFill/>
          <a:ln w="19050" cap="flat" cmpd="sng">
            <a:solidFill>
              <a:srgbClr val="666666"/>
            </a:solidFill>
            <a:prstDash val="solid"/>
            <a:round/>
            <a:headEnd type="none" w="med" len="med"/>
            <a:tailEnd type="none" w="med" len="med"/>
          </a:ln>
        </p:spPr>
      </p:cxnSp>
      <p:cxnSp>
        <p:nvCxnSpPr>
          <p:cNvPr id="896" name="Google Shape;896;p58"/>
          <p:cNvCxnSpPr>
            <a:stCxn id="894" idx="0"/>
            <a:endCxn id="892" idx="2"/>
          </p:cNvCxnSpPr>
          <p:nvPr/>
        </p:nvCxnSpPr>
        <p:spPr>
          <a:xfrm rot="10800000">
            <a:off x="7654750" y="2041950"/>
            <a:ext cx="956100" cy="219600"/>
          </a:xfrm>
          <a:prstGeom prst="straightConnector1">
            <a:avLst/>
          </a:prstGeom>
          <a:noFill/>
          <a:ln w="19050" cap="flat" cmpd="sng">
            <a:solidFill>
              <a:srgbClr val="666666"/>
            </a:solidFill>
            <a:prstDash val="solid"/>
            <a:round/>
            <a:headEnd type="none" w="med" len="med"/>
            <a:tailEnd type="none" w="med" len="med"/>
          </a:ln>
        </p:spPr>
      </p:cxnSp>
      <p:sp>
        <p:nvSpPr>
          <p:cNvPr id="897" name="Google Shape;897;p58"/>
          <p:cNvSpPr/>
          <p:nvPr/>
        </p:nvSpPr>
        <p:spPr>
          <a:xfrm>
            <a:off x="6350633" y="1120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898" name="Google Shape;898;p58"/>
          <p:cNvCxnSpPr>
            <a:stCxn id="897" idx="2"/>
            <a:endCxn id="887" idx="0"/>
          </p:cNvCxnSpPr>
          <p:nvPr/>
        </p:nvCxnSpPr>
        <p:spPr>
          <a:xfrm flipH="1">
            <a:off x="5739083" y="144527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99" name="Google Shape;899;p58"/>
          <p:cNvCxnSpPr>
            <a:stCxn id="897" idx="2"/>
            <a:endCxn id="892" idx="0"/>
          </p:cNvCxnSpPr>
          <p:nvPr/>
        </p:nvCxnSpPr>
        <p:spPr>
          <a:xfrm>
            <a:off x="6595883" y="1445275"/>
            <a:ext cx="1059000" cy="271800"/>
          </a:xfrm>
          <a:prstGeom prst="straightConnector1">
            <a:avLst/>
          </a:prstGeom>
          <a:noFill/>
          <a:ln w="19050" cap="flat" cmpd="sng">
            <a:solidFill>
              <a:srgbClr val="666666"/>
            </a:solidFill>
            <a:prstDash val="solid"/>
            <a:round/>
            <a:headEnd type="none" w="med" len="med"/>
            <a:tailEnd type="none" w="med" len="med"/>
          </a:ln>
        </p:spPr>
      </p:cxnSp>
      <p:sp>
        <p:nvSpPr>
          <p:cNvPr id="900" name="Google Shape;900;p58"/>
          <p:cNvSpPr/>
          <p:nvPr/>
        </p:nvSpPr>
        <p:spPr>
          <a:xfrm>
            <a:off x="7465279" y="2261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901" name="Google Shape;901;p58"/>
          <p:cNvCxnSpPr>
            <a:stCxn id="900" idx="0"/>
            <a:endCxn id="892" idx="2"/>
          </p:cNvCxnSpPr>
          <p:nvPr/>
        </p:nvCxnSpPr>
        <p:spPr>
          <a:xfrm rot="10800000">
            <a:off x="7654729" y="2041958"/>
            <a:ext cx="55800" cy="2196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5"/>
        <p:cNvGrpSpPr/>
        <p:nvPr/>
      </p:nvGrpSpPr>
      <p:grpSpPr>
        <a:xfrm>
          <a:off x="0" y="0"/>
          <a:ext cx="0" cy="0"/>
          <a:chOff x="0" y="0"/>
          <a:chExt cx="0" cy="0"/>
        </a:xfrm>
      </p:grpSpPr>
      <p:sp>
        <p:nvSpPr>
          <p:cNvPr id="946" name="Google Shape;946;p6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Understanding Check</a:t>
            </a:r>
            <a:endParaRPr/>
          </a:p>
        </p:txBody>
      </p:sp>
      <p:sp>
        <p:nvSpPr>
          <p:cNvPr id="947" name="Google Shape;947;p60"/>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Suppose we add 20, 21:</a:t>
            </a:r>
            <a:endParaRPr/>
          </a:p>
        </p:txBody>
      </p:sp>
      <p:sp>
        <p:nvSpPr>
          <p:cNvPr id="948" name="Google Shape;948;p60"/>
          <p:cNvSpPr txBox="1">
            <a:spLocks noGrp="1"/>
          </p:cNvSpPr>
          <p:nvPr>
            <p:ph type="body" idx="1"/>
          </p:nvPr>
        </p:nvSpPr>
        <p:spPr>
          <a:xfrm>
            <a:off x="270750" y="2889750"/>
            <a:ext cx="8602500" cy="6012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Q: If our cap is at most L=3 items per node, draw post-split tree:</a:t>
            </a:r>
            <a:endParaRPr/>
          </a:p>
        </p:txBody>
      </p:sp>
      <p:grpSp>
        <p:nvGrpSpPr>
          <p:cNvPr id="949" name="Google Shape;949;p60"/>
          <p:cNvGrpSpPr/>
          <p:nvPr/>
        </p:nvGrpSpPr>
        <p:grpSpPr>
          <a:xfrm>
            <a:off x="2418405" y="3602605"/>
            <a:ext cx="4690673" cy="1472074"/>
            <a:chOff x="395505" y="3334805"/>
            <a:chExt cx="4690673" cy="1472074"/>
          </a:xfrm>
        </p:grpSpPr>
        <p:sp>
          <p:nvSpPr>
            <p:cNvPr id="950" name="Google Shape;950;p60"/>
            <p:cNvSpPr/>
            <p:nvPr/>
          </p:nvSpPr>
          <p:spPr>
            <a:xfrm>
              <a:off x="809793" y="39315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951" name="Google Shape;951;p60"/>
            <p:cNvSpPr/>
            <p:nvPr/>
          </p:nvSpPr>
          <p:spPr>
            <a:xfrm>
              <a:off x="395505" y="44759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952" name="Google Shape;952;p60"/>
            <p:cNvSpPr/>
            <p:nvPr/>
          </p:nvSpPr>
          <p:spPr>
            <a:xfrm>
              <a:off x="1225181" y="44759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53" name="Google Shape;953;p60"/>
            <p:cNvCxnSpPr>
              <a:stCxn id="951" idx="0"/>
              <a:endCxn id="950" idx="2"/>
            </p:cNvCxnSpPr>
            <p:nvPr/>
          </p:nvCxnSpPr>
          <p:spPr>
            <a:xfrm rot="10800000" flipH="1">
              <a:off x="640755" y="4256373"/>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954" name="Google Shape;954;p60"/>
            <p:cNvCxnSpPr>
              <a:stCxn id="952" idx="0"/>
              <a:endCxn id="950" idx="2"/>
            </p:cNvCxnSpPr>
            <p:nvPr/>
          </p:nvCxnSpPr>
          <p:spPr>
            <a:xfrm rot="10800000">
              <a:off x="1054931" y="4256373"/>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955" name="Google Shape;955;p60"/>
            <p:cNvSpPr/>
            <p:nvPr/>
          </p:nvSpPr>
          <p:spPr>
            <a:xfrm>
              <a:off x="2817549" y="3931550"/>
              <a:ext cx="1211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15  17  19</a:t>
              </a:r>
              <a:endParaRPr sz="1800"/>
            </a:p>
          </p:txBody>
        </p:sp>
        <p:sp>
          <p:nvSpPr>
            <p:cNvPr id="956" name="Google Shape;956;p60"/>
            <p:cNvSpPr/>
            <p:nvPr/>
          </p:nvSpPr>
          <p:spPr>
            <a:xfrm>
              <a:off x="1666557" y="33348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957" name="Google Shape;957;p60"/>
            <p:cNvCxnSpPr>
              <a:stCxn id="956" idx="2"/>
              <a:endCxn id="950" idx="0"/>
            </p:cNvCxnSpPr>
            <p:nvPr/>
          </p:nvCxnSpPr>
          <p:spPr>
            <a:xfrm flipH="1">
              <a:off x="1055007" y="365970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958" name="Google Shape;958;p60"/>
            <p:cNvCxnSpPr>
              <a:stCxn id="956" idx="2"/>
              <a:endCxn id="955" idx="0"/>
            </p:cNvCxnSpPr>
            <p:nvPr/>
          </p:nvCxnSpPr>
          <p:spPr>
            <a:xfrm>
              <a:off x="1911807" y="3659705"/>
              <a:ext cx="1511400" cy="271800"/>
            </a:xfrm>
            <a:prstGeom prst="straightConnector1">
              <a:avLst/>
            </a:prstGeom>
            <a:noFill/>
            <a:ln w="19050" cap="flat" cmpd="sng">
              <a:solidFill>
                <a:srgbClr val="666666"/>
              </a:solidFill>
              <a:prstDash val="solid"/>
              <a:round/>
              <a:headEnd type="none" w="med" len="med"/>
              <a:tailEnd type="none" w="med" len="med"/>
            </a:ln>
          </p:spPr>
        </p:cxnSp>
        <p:sp>
          <p:nvSpPr>
            <p:cNvPr id="959" name="Google Shape;959;p60"/>
            <p:cNvSpPr/>
            <p:nvPr/>
          </p:nvSpPr>
          <p:spPr>
            <a:xfrm>
              <a:off x="2093575" y="4481975"/>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960" name="Google Shape;960;p60"/>
            <p:cNvSpPr/>
            <p:nvPr/>
          </p:nvSpPr>
          <p:spPr>
            <a:xfrm>
              <a:off x="3479666" y="4481975"/>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a:t>
              </a:r>
              <a:endParaRPr sz="1800"/>
            </a:p>
          </p:txBody>
        </p:sp>
        <p:cxnSp>
          <p:nvCxnSpPr>
            <p:cNvPr id="961" name="Google Shape;961;p60"/>
            <p:cNvCxnSpPr>
              <a:stCxn id="959" idx="0"/>
            </p:cNvCxnSpPr>
            <p:nvPr/>
          </p:nvCxnSpPr>
          <p:spPr>
            <a:xfrm rot="10800000" flipH="1">
              <a:off x="2326525" y="4264475"/>
              <a:ext cx="606900" cy="217500"/>
            </a:xfrm>
            <a:prstGeom prst="straightConnector1">
              <a:avLst/>
            </a:prstGeom>
            <a:noFill/>
            <a:ln w="19050" cap="flat" cmpd="sng">
              <a:solidFill>
                <a:srgbClr val="666666"/>
              </a:solidFill>
              <a:prstDash val="solid"/>
              <a:round/>
              <a:headEnd type="none" w="med" len="med"/>
              <a:tailEnd type="none" w="med" len="med"/>
            </a:ln>
          </p:spPr>
        </p:cxnSp>
        <p:cxnSp>
          <p:nvCxnSpPr>
            <p:cNvPr id="962" name="Google Shape;962;p60"/>
            <p:cNvCxnSpPr>
              <a:stCxn id="960" idx="0"/>
            </p:cNvCxnSpPr>
            <p:nvPr/>
          </p:nvCxnSpPr>
          <p:spPr>
            <a:xfrm rot="10800000">
              <a:off x="3622466" y="4255475"/>
              <a:ext cx="107700" cy="226500"/>
            </a:xfrm>
            <a:prstGeom prst="straightConnector1">
              <a:avLst/>
            </a:prstGeom>
            <a:noFill/>
            <a:ln w="19050" cap="flat" cmpd="sng">
              <a:solidFill>
                <a:srgbClr val="666666"/>
              </a:solidFill>
              <a:prstDash val="solid"/>
              <a:round/>
              <a:headEnd type="none" w="med" len="med"/>
              <a:tailEnd type="none" w="med" len="med"/>
            </a:ln>
          </p:spPr>
        </p:cxnSp>
        <p:sp>
          <p:nvSpPr>
            <p:cNvPr id="963" name="Google Shape;963;p60"/>
            <p:cNvSpPr/>
            <p:nvPr/>
          </p:nvSpPr>
          <p:spPr>
            <a:xfrm>
              <a:off x="2737665" y="4481980"/>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964" name="Google Shape;964;p60"/>
            <p:cNvCxnSpPr>
              <a:endCxn id="963" idx="0"/>
            </p:cNvCxnSpPr>
            <p:nvPr/>
          </p:nvCxnSpPr>
          <p:spPr>
            <a:xfrm flipH="1">
              <a:off x="2988165" y="4255480"/>
              <a:ext cx="210300" cy="226500"/>
            </a:xfrm>
            <a:prstGeom prst="straightConnector1">
              <a:avLst/>
            </a:prstGeom>
            <a:noFill/>
            <a:ln w="19050" cap="flat" cmpd="sng">
              <a:solidFill>
                <a:srgbClr val="666666"/>
              </a:solidFill>
              <a:prstDash val="solid"/>
              <a:round/>
              <a:headEnd type="none" w="med" len="med"/>
              <a:tailEnd type="none" w="med" len="med"/>
            </a:ln>
          </p:spPr>
        </p:cxnSp>
        <p:sp>
          <p:nvSpPr>
            <p:cNvPr id="965" name="Google Shape;965;p60"/>
            <p:cNvSpPr/>
            <p:nvPr/>
          </p:nvSpPr>
          <p:spPr>
            <a:xfrm>
              <a:off x="4241078" y="4481975"/>
              <a:ext cx="845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20  21</a:t>
              </a:r>
              <a:endParaRPr sz="1800"/>
            </a:p>
          </p:txBody>
        </p:sp>
        <p:cxnSp>
          <p:nvCxnSpPr>
            <p:cNvPr id="966" name="Google Shape;966;p60"/>
            <p:cNvCxnSpPr>
              <a:stCxn id="965" idx="0"/>
            </p:cNvCxnSpPr>
            <p:nvPr/>
          </p:nvCxnSpPr>
          <p:spPr>
            <a:xfrm rot="10800000">
              <a:off x="4027628" y="4247975"/>
              <a:ext cx="636000" cy="234000"/>
            </a:xfrm>
            <a:prstGeom prst="straightConnector1">
              <a:avLst/>
            </a:prstGeom>
            <a:noFill/>
            <a:ln w="19050" cap="flat" cmpd="sng">
              <a:solidFill>
                <a:schemeClr val="dk2"/>
              </a:solidFill>
              <a:prstDash val="solid"/>
              <a:round/>
              <a:headEnd type="none" w="med" len="med"/>
              <a:tailEnd type="none" w="med" len="med"/>
            </a:ln>
          </p:spPr>
        </p:cxnSp>
      </p:grpSp>
      <p:sp>
        <p:nvSpPr>
          <p:cNvPr id="967" name="Google Shape;967;p60"/>
          <p:cNvSpPr/>
          <p:nvPr/>
        </p:nvSpPr>
        <p:spPr>
          <a:xfrm>
            <a:off x="809793" y="18747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968" name="Google Shape;968;p60"/>
          <p:cNvSpPr/>
          <p:nvPr/>
        </p:nvSpPr>
        <p:spPr>
          <a:xfrm>
            <a:off x="395505" y="241913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969" name="Google Shape;969;p60"/>
          <p:cNvSpPr/>
          <p:nvPr/>
        </p:nvSpPr>
        <p:spPr>
          <a:xfrm>
            <a:off x="1225181" y="241913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70" name="Google Shape;970;p60"/>
          <p:cNvCxnSpPr>
            <a:stCxn id="968" idx="0"/>
            <a:endCxn id="967" idx="2"/>
          </p:cNvCxnSpPr>
          <p:nvPr/>
        </p:nvCxnSpPr>
        <p:spPr>
          <a:xfrm rot="10800000" flipH="1">
            <a:off x="640755" y="2199535"/>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971" name="Google Shape;971;p60"/>
          <p:cNvCxnSpPr>
            <a:stCxn id="969" idx="0"/>
            <a:endCxn id="967" idx="2"/>
          </p:cNvCxnSpPr>
          <p:nvPr/>
        </p:nvCxnSpPr>
        <p:spPr>
          <a:xfrm rot="10800000">
            <a:off x="1054931" y="2199535"/>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972" name="Google Shape;972;p60"/>
          <p:cNvSpPr/>
          <p:nvPr/>
        </p:nvSpPr>
        <p:spPr>
          <a:xfrm>
            <a:off x="2416227" y="1874700"/>
            <a:ext cx="85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15  17</a:t>
            </a:r>
            <a:endParaRPr sz="1800"/>
          </a:p>
        </p:txBody>
      </p:sp>
      <p:sp>
        <p:nvSpPr>
          <p:cNvPr id="973" name="Google Shape;973;p60"/>
          <p:cNvSpPr/>
          <p:nvPr/>
        </p:nvSpPr>
        <p:spPr>
          <a:xfrm>
            <a:off x="1666557" y="127796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974" name="Google Shape;974;p60"/>
          <p:cNvCxnSpPr>
            <a:stCxn id="973" idx="2"/>
            <a:endCxn id="967" idx="0"/>
          </p:cNvCxnSpPr>
          <p:nvPr/>
        </p:nvCxnSpPr>
        <p:spPr>
          <a:xfrm flipH="1">
            <a:off x="1055007" y="1602868"/>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975" name="Google Shape;975;p60"/>
          <p:cNvCxnSpPr>
            <a:stCxn id="973" idx="2"/>
            <a:endCxn id="972" idx="0"/>
          </p:cNvCxnSpPr>
          <p:nvPr/>
        </p:nvCxnSpPr>
        <p:spPr>
          <a:xfrm>
            <a:off x="1911807" y="1602868"/>
            <a:ext cx="932400" cy="271800"/>
          </a:xfrm>
          <a:prstGeom prst="straightConnector1">
            <a:avLst/>
          </a:prstGeom>
          <a:noFill/>
          <a:ln w="19050" cap="flat" cmpd="sng">
            <a:solidFill>
              <a:srgbClr val="666666"/>
            </a:solidFill>
            <a:prstDash val="solid"/>
            <a:round/>
            <a:headEnd type="none" w="med" len="med"/>
            <a:tailEnd type="none" w="med" len="med"/>
          </a:ln>
        </p:spPr>
      </p:cxnSp>
      <p:sp>
        <p:nvSpPr>
          <p:cNvPr id="976" name="Google Shape;976;p60"/>
          <p:cNvSpPr/>
          <p:nvPr/>
        </p:nvSpPr>
        <p:spPr>
          <a:xfrm>
            <a:off x="5122868" y="19008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977" name="Google Shape;977;p60"/>
          <p:cNvSpPr/>
          <p:nvPr/>
        </p:nvSpPr>
        <p:spPr>
          <a:xfrm>
            <a:off x="4708580" y="24452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978" name="Google Shape;978;p60"/>
          <p:cNvSpPr/>
          <p:nvPr/>
        </p:nvSpPr>
        <p:spPr>
          <a:xfrm>
            <a:off x="5538256" y="24452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979" name="Google Shape;979;p60"/>
          <p:cNvCxnSpPr>
            <a:stCxn id="977" idx="0"/>
            <a:endCxn id="976" idx="2"/>
          </p:cNvCxnSpPr>
          <p:nvPr/>
        </p:nvCxnSpPr>
        <p:spPr>
          <a:xfrm rot="10800000" flipH="1">
            <a:off x="4953830" y="2225673"/>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980" name="Google Shape;980;p60"/>
          <p:cNvCxnSpPr>
            <a:stCxn id="978" idx="0"/>
            <a:endCxn id="976" idx="2"/>
          </p:cNvCxnSpPr>
          <p:nvPr/>
        </p:nvCxnSpPr>
        <p:spPr>
          <a:xfrm rot="10800000">
            <a:off x="5368006" y="2225673"/>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981" name="Google Shape;981;p60"/>
          <p:cNvSpPr/>
          <p:nvPr/>
        </p:nvSpPr>
        <p:spPr>
          <a:xfrm>
            <a:off x="6729300" y="1900850"/>
            <a:ext cx="85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15  17</a:t>
            </a:r>
            <a:endParaRPr sz="1800"/>
          </a:p>
        </p:txBody>
      </p:sp>
      <p:sp>
        <p:nvSpPr>
          <p:cNvPr id="982" name="Google Shape;982;p60"/>
          <p:cNvSpPr/>
          <p:nvPr/>
        </p:nvSpPr>
        <p:spPr>
          <a:xfrm>
            <a:off x="5979632" y="13041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983" name="Google Shape;983;p60"/>
          <p:cNvCxnSpPr>
            <a:stCxn id="982" idx="2"/>
            <a:endCxn id="976" idx="0"/>
          </p:cNvCxnSpPr>
          <p:nvPr/>
        </p:nvCxnSpPr>
        <p:spPr>
          <a:xfrm flipH="1">
            <a:off x="5368082" y="1629005"/>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984" name="Google Shape;984;p60"/>
          <p:cNvCxnSpPr>
            <a:stCxn id="982" idx="2"/>
            <a:endCxn id="981" idx="0"/>
          </p:cNvCxnSpPr>
          <p:nvPr/>
        </p:nvCxnSpPr>
        <p:spPr>
          <a:xfrm>
            <a:off x="6224882" y="1629005"/>
            <a:ext cx="932400" cy="271800"/>
          </a:xfrm>
          <a:prstGeom prst="straightConnector1">
            <a:avLst/>
          </a:prstGeom>
          <a:noFill/>
          <a:ln w="19050" cap="flat" cmpd="sng">
            <a:solidFill>
              <a:srgbClr val="666666"/>
            </a:solidFill>
            <a:prstDash val="solid"/>
            <a:round/>
            <a:headEnd type="none" w="med" len="med"/>
            <a:tailEnd type="none" w="med" len="med"/>
          </a:ln>
        </p:spPr>
      </p:cxnSp>
      <p:sp>
        <p:nvSpPr>
          <p:cNvPr id="985" name="Google Shape;985;p60"/>
          <p:cNvSpPr/>
          <p:nvPr/>
        </p:nvSpPr>
        <p:spPr>
          <a:xfrm>
            <a:off x="2012313" y="242547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986" name="Google Shape;986;p60"/>
          <p:cNvSpPr/>
          <p:nvPr/>
        </p:nvSpPr>
        <p:spPr>
          <a:xfrm>
            <a:off x="3276675" y="2425475"/>
            <a:ext cx="85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18  19</a:t>
            </a:r>
            <a:endParaRPr sz="1800"/>
          </a:p>
        </p:txBody>
      </p:sp>
      <p:cxnSp>
        <p:nvCxnSpPr>
          <p:cNvPr id="987" name="Google Shape;987;p60"/>
          <p:cNvCxnSpPr>
            <a:stCxn id="985" idx="0"/>
          </p:cNvCxnSpPr>
          <p:nvPr/>
        </p:nvCxnSpPr>
        <p:spPr>
          <a:xfrm rot="10800000" flipH="1">
            <a:off x="2257563" y="2198074"/>
            <a:ext cx="316800" cy="227400"/>
          </a:xfrm>
          <a:prstGeom prst="straightConnector1">
            <a:avLst/>
          </a:prstGeom>
          <a:noFill/>
          <a:ln w="19050" cap="flat" cmpd="sng">
            <a:solidFill>
              <a:srgbClr val="666666"/>
            </a:solidFill>
            <a:prstDash val="solid"/>
            <a:round/>
            <a:headEnd type="none" w="med" len="med"/>
            <a:tailEnd type="none" w="med" len="med"/>
          </a:ln>
        </p:spPr>
      </p:cxnSp>
      <p:cxnSp>
        <p:nvCxnSpPr>
          <p:cNvPr id="988" name="Google Shape;988;p60"/>
          <p:cNvCxnSpPr>
            <a:stCxn id="986" idx="0"/>
          </p:cNvCxnSpPr>
          <p:nvPr/>
        </p:nvCxnSpPr>
        <p:spPr>
          <a:xfrm rot="10800000">
            <a:off x="3239175" y="2205575"/>
            <a:ext cx="465900" cy="219900"/>
          </a:xfrm>
          <a:prstGeom prst="straightConnector1">
            <a:avLst/>
          </a:prstGeom>
          <a:noFill/>
          <a:ln w="19050" cap="flat" cmpd="sng">
            <a:solidFill>
              <a:srgbClr val="666666"/>
            </a:solidFill>
            <a:prstDash val="solid"/>
            <a:round/>
            <a:headEnd type="none" w="med" len="med"/>
            <a:tailEnd type="none" w="med" len="med"/>
          </a:ln>
        </p:spPr>
      </p:cxnSp>
      <p:sp>
        <p:nvSpPr>
          <p:cNvPr id="989" name="Google Shape;989;p60"/>
          <p:cNvSpPr/>
          <p:nvPr/>
        </p:nvSpPr>
        <p:spPr>
          <a:xfrm>
            <a:off x="2623752" y="24254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990" name="Google Shape;990;p60"/>
          <p:cNvCxnSpPr>
            <a:endCxn id="989" idx="0"/>
          </p:cNvCxnSpPr>
          <p:nvPr/>
        </p:nvCxnSpPr>
        <p:spPr>
          <a:xfrm>
            <a:off x="2867502" y="2205875"/>
            <a:ext cx="1500" cy="219600"/>
          </a:xfrm>
          <a:prstGeom prst="straightConnector1">
            <a:avLst/>
          </a:prstGeom>
          <a:noFill/>
          <a:ln w="19050" cap="flat" cmpd="sng">
            <a:solidFill>
              <a:srgbClr val="666666"/>
            </a:solidFill>
            <a:prstDash val="solid"/>
            <a:round/>
            <a:headEnd type="none" w="med" len="med"/>
            <a:tailEnd type="none" w="med" len="med"/>
          </a:ln>
        </p:spPr>
      </p:cxnSp>
      <p:sp>
        <p:nvSpPr>
          <p:cNvPr id="991" name="Google Shape;991;p60"/>
          <p:cNvSpPr/>
          <p:nvPr/>
        </p:nvSpPr>
        <p:spPr>
          <a:xfrm>
            <a:off x="6306696" y="2453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992" name="Google Shape;992;p60"/>
          <p:cNvSpPr/>
          <p:nvPr/>
        </p:nvSpPr>
        <p:spPr>
          <a:xfrm>
            <a:off x="7474225" y="2453200"/>
            <a:ext cx="15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18  19  20  21 </a:t>
            </a:r>
            <a:endParaRPr sz="1800"/>
          </a:p>
        </p:txBody>
      </p:sp>
      <p:cxnSp>
        <p:nvCxnSpPr>
          <p:cNvPr id="993" name="Google Shape;993;p60"/>
          <p:cNvCxnSpPr>
            <a:stCxn id="991" idx="0"/>
          </p:cNvCxnSpPr>
          <p:nvPr/>
        </p:nvCxnSpPr>
        <p:spPr>
          <a:xfrm rot="10800000" flipH="1">
            <a:off x="6551946" y="2225801"/>
            <a:ext cx="316800" cy="227400"/>
          </a:xfrm>
          <a:prstGeom prst="straightConnector1">
            <a:avLst/>
          </a:prstGeom>
          <a:noFill/>
          <a:ln w="19050" cap="flat" cmpd="sng">
            <a:solidFill>
              <a:srgbClr val="666666"/>
            </a:solidFill>
            <a:prstDash val="solid"/>
            <a:round/>
            <a:headEnd type="none" w="med" len="med"/>
            <a:tailEnd type="none" w="med" len="med"/>
          </a:ln>
        </p:spPr>
      </p:cxnSp>
      <p:cxnSp>
        <p:nvCxnSpPr>
          <p:cNvPr id="994" name="Google Shape;994;p60"/>
          <p:cNvCxnSpPr>
            <a:stCxn id="992" idx="0"/>
          </p:cNvCxnSpPr>
          <p:nvPr/>
        </p:nvCxnSpPr>
        <p:spPr>
          <a:xfrm rot="10800000">
            <a:off x="7379725" y="2222500"/>
            <a:ext cx="894000" cy="230700"/>
          </a:xfrm>
          <a:prstGeom prst="straightConnector1">
            <a:avLst/>
          </a:prstGeom>
          <a:noFill/>
          <a:ln w="19050" cap="flat" cmpd="sng">
            <a:solidFill>
              <a:srgbClr val="666666"/>
            </a:solidFill>
            <a:prstDash val="solid"/>
            <a:round/>
            <a:headEnd type="none" w="med" len="med"/>
            <a:tailEnd type="none" w="med" len="med"/>
          </a:ln>
        </p:spPr>
      </p:cxnSp>
      <p:sp>
        <p:nvSpPr>
          <p:cNvPr id="995" name="Google Shape;995;p60"/>
          <p:cNvSpPr/>
          <p:nvPr/>
        </p:nvSpPr>
        <p:spPr>
          <a:xfrm>
            <a:off x="6875600" y="2453200"/>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996" name="Google Shape;996;p60"/>
          <p:cNvCxnSpPr>
            <a:endCxn id="995" idx="0"/>
          </p:cNvCxnSpPr>
          <p:nvPr/>
        </p:nvCxnSpPr>
        <p:spPr>
          <a:xfrm>
            <a:off x="7107050" y="2233600"/>
            <a:ext cx="1500" cy="219600"/>
          </a:xfrm>
          <a:prstGeom prst="straightConnector1">
            <a:avLst/>
          </a:prstGeom>
          <a:noFill/>
          <a:ln w="19050" cap="flat" cmpd="sng">
            <a:solidFill>
              <a:srgbClr val="666666"/>
            </a:solidFill>
            <a:prstDash val="solid"/>
            <a:round/>
            <a:headEnd type="none" w="med" len="med"/>
            <a:tailEnd type="none" w="med" len="med"/>
          </a:ln>
        </p:spPr>
      </p:cxnSp>
      <p:cxnSp>
        <p:nvCxnSpPr>
          <p:cNvPr id="997" name="Google Shape;997;p60"/>
          <p:cNvCxnSpPr/>
          <p:nvPr/>
        </p:nvCxnSpPr>
        <p:spPr>
          <a:xfrm>
            <a:off x="3956250" y="1985825"/>
            <a:ext cx="5235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9"/>
                                        </p:tgtEl>
                                        <p:attrNameLst>
                                          <p:attrName>style.visibility</p:attrName>
                                        </p:attrNameLst>
                                      </p:cBhvr>
                                      <p:to>
                                        <p:strVal val="visible"/>
                                      </p:to>
                                    </p:set>
                                    <p:animEffect transition="in" filter="fade">
                                      <p:cBhvr>
                                        <p:cTn id="7" dur="1"/>
                                        <p:tgtEl>
                                          <p:spTgt spid="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61"/>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rgbClr val="B7B7B7"/>
                </a:solidFill>
              </a:rPr>
              <a:t>Binary Search Trees</a:t>
            </a:r>
            <a:endParaRPr dirty="0">
              <a:solidFill>
                <a:srgbClr val="B7B7B7"/>
              </a:solidFill>
            </a:endParaRPr>
          </a:p>
          <a:p>
            <a:pPr marL="457200" lvl="0" indent="-342900" algn="l" rtl="0">
              <a:spcBef>
                <a:spcPts val="600"/>
              </a:spcBef>
              <a:spcAft>
                <a:spcPts val="0"/>
              </a:spcAft>
              <a:buClr>
                <a:srgbClr val="B7B7B7"/>
              </a:buClr>
              <a:buSzPts val="1800"/>
              <a:buChar char="•"/>
            </a:pPr>
            <a:r>
              <a:rPr lang="en" dirty="0">
                <a:solidFill>
                  <a:srgbClr val="B7B7B7"/>
                </a:solidFill>
              </a:rPr>
              <a:t>BST Height, Big O vs. Worst Case Big Theta</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b="1" dirty="0">
                <a:solidFill>
                  <a:schemeClr val="accent3"/>
                </a:solidFill>
                <a:latin typeface="Roboto"/>
                <a:ea typeface="Roboto"/>
                <a:cs typeface="Roboto"/>
                <a:sym typeface="Roboto"/>
              </a:rPr>
              <a:t>B-Trees</a:t>
            </a:r>
            <a:endParaRPr b="1" dirty="0">
              <a:solidFill>
                <a:schemeClr val="accent3"/>
              </a:solidFill>
              <a:latin typeface="Roboto"/>
              <a:ea typeface="Roboto"/>
              <a:cs typeface="Roboto"/>
              <a:sym typeface="Roboto"/>
            </a:endParaRPr>
          </a:p>
          <a:p>
            <a:pPr marL="457200" lvl="0" indent="-342900" algn="l" rtl="0">
              <a:spcBef>
                <a:spcPts val="600"/>
              </a:spcBef>
              <a:spcAft>
                <a:spcPts val="0"/>
              </a:spcAft>
              <a:buClr>
                <a:srgbClr val="B7B7B7"/>
              </a:buClr>
              <a:buSzPts val="1800"/>
              <a:buChar char="•"/>
            </a:pPr>
            <a:r>
              <a:rPr lang="en" dirty="0">
                <a:solidFill>
                  <a:srgbClr val="B7B7B7"/>
                </a:solidFill>
              </a:rPr>
              <a:t>Splitting Juicy Nodes</a:t>
            </a:r>
            <a:endParaRPr dirty="0">
              <a:solidFill>
                <a:srgbClr val="B7B7B7"/>
              </a:solidFill>
            </a:endParaRPr>
          </a:p>
          <a:p>
            <a:pPr marL="457200" lvl="0" indent="-342900" algn="l" rtl="0">
              <a:spcBef>
                <a:spcPts val="0"/>
              </a:spcBef>
              <a:spcAft>
                <a:spcPts val="0"/>
              </a:spcAft>
              <a:buClr>
                <a:schemeClr val="accent3"/>
              </a:buClr>
              <a:buSzPts val="1800"/>
              <a:buFont typeface="Roboto"/>
              <a:buChar char="•"/>
            </a:pPr>
            <a:r>
              <a:rPr lang="en" b="1" dirty="0">
                <a:solidFill>
                  <a:schemeClr val="accent3"/>
                </a:solidFill>
                <a:latin typeface="Roboto"/>
                <a:ea typeface="Roboto"/>
                <a:cs typeface="Roboto"/>
                <a:sym typeface="Roboto"/>
              </a:rPr>
              <a:t>Chain Reaction Splitting</a:t>
            </a:r>
            <a:endParaRPr b="1" dirty="0">
              <a:solidFill>
                <a:schemeClr val="accent3"/>
              </a:solidFill>
              <a:latin typeface="Roboto"/>
              <a:ea typeface="Roboto"/>
              <a:cs typeface="Roboto"/>
              <a:sym typeface="Roboto"/>
            </a:endParaRPr>
          </a:p>
          <a:p>
            <a:pPr marL="457200" lvl="0" indent="-342900" algn="l" rtl="0">
              <a:spcBef>
                <a:spcPts val="0"/>
              </a:spcBef>
              <a:spcAft>
                <a:spcPts val="0"/>
              </a:spcAft>
              <a:buClr>
                <a:srgbClr val="B7B7B7"/>
              </a:buClr>
              <a:buSzPts val="1800"/>
              <a:buChar char="•"/>
            </a:pPr>
            <a:r>
              <a:rPr lang="en" dirty="0">
                <a:solidFill>
                  <a:srgbClr val="B7B7B7"/>
                </a:solidFill>
              </a:rPr>
              <a:t>B-Tree Terminology</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dirty="0">
                <a:solidFill>
                  <a:srgbClr val="B7B7B7"/>
                </a:solidFill>
              </a:rPr>
              <a:t>Deletion (Bonus)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Deletion (Bonus)</a:t>
            </a:r>
            <a:endParaRPr dirty="0">
              <a:solidFill>
                <a:srgbClr val="B7B7B7"/>
              </a:solidFill>
            </a:endParaRPr>
          </a:p>
          <a:p>
            <a:pPr marL="0" lvl="0" indent="0" algn="l" rtl="0">
              <a:spcBef>
                <a:spcPts val="600"/>
              </a:spcBef>
              <a:spcAft>
                <a:spcPts val="0"/>
              </a:spcAft>
              <a:buNone/>
            </a:pPr>
            <a:endParaRPr dirty="0">
              <a:solidFill>
                <a:schemeClr val="dk2"/>
              </a:solidFill>
            </a:endParaRPr>
          </a:p>
        </p:txBody>
      </p:sp>
      <p:sp>
        <p:nvSpPr>
          <p:cNvPr id="1003" name="Google Shape;1003;p61"/>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Chain Reaction Splitting</a:t>
            </a:r>
            <a:endParaRPr/>
          </a:p>
        </p:txBody>
      </p:sp>
      <p:sp>
        <p:nvSpPr>
          <p:cNvPr id="3" name="副标题 2">
            <a:extLst>
              <a:ext uri="{FF2B5EF4-FFF2-40B4-BE49-F238E27FC236}">
                <a16:creationId xmlns:a16="http://schemas.microsoft.com/office/drawing/2014/main" id="{F4E96D60-FDB8-D49E-BB70-2FDCEDA5294A}"/>
              </a:ext>
            </a:extLst>
          </p:cNvPr>
          <p:cNvSpPr>
            <a:spLocks noGrp="1"/>
          </p:cNvSpPr>
          <p:nvPr>
            <p:ph type="subTitle" idx="2"/>
          </p:nvPr>
        </p:nvSpPr>
        <p:spPr/>
        <p:txBody>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8"/>
        <p:cNvGrpSpPr/>
        <p:nvPr/>
      </p:nvGrpSpPr>
      <p:grpSpPr>
        <a:xfrm>
          <a:off x="0" y="0"/>
          <a:ext cx="0" cy="0"/>
          <a:chOff x="0" y="0"/>
          <a:chExt cx="0" cy="0"/>
        </a:xfrm>
      </p:grpSpPr>
      <p:sp>
        <p:nvSpPr>
          <p:cNvPr id="1009" name="Google Shape;1009;p62"/>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Chain Reaction</a:t>
            </a:r>
            <a:endParaRPr/>
          </a:p>
        </p:txBody>
      </p:sp>
      <p:sp>
        <p:nvSpPr>
          <p:cNvPr id="1010" name="Google Shape;1010;p62"/>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add 25, 26:</a:t>
            </a:r>
            <a:endParaRPr/>
          </a:p>
        </p:txBody>
      </p:sp>
      <p:cxnSp>
        <p:nvCxnSpPr>
          <p:cNvPr id="1011" name="Google Shape;1011;p62"/>
          <p:cNvCxnSpPr/>
          <p:nvPr/>
        </p:nvCxnSpPr>
        <p:spPr>
          <a:xfrm>
            <a:off x="4108650" y="1985825"/>
            <a:ext cx="523500" cy="0"/>
          </a:xfrm>
          <a:prstGeom prst="straightConnector1">
            <a:avLst/>
          </a:prstGeom>
          <a:noFill/>
          <a:ln w="19050" cap="flat" cmpd="sng">
            <a:solidFill>
              <a:schemeClr val="dk2"/>
            </a:solidFill>
            <a:prstDash val="solid"/>
            <a:round/>
            <a:headEnd type="none" w="med" len="med"/>
            <a:tailEnd type="triangle" w="med" len="med"/>
          </a:ln>
        </p:spPr>
      </p:cxnSp>
      <p:grpSp>
        <p:nvGrpSpPr>
          <p:cNvPr id="1012" name="Google Shape;1012;p62"/>
          <p:cNvGrpSpPr/>
          <p:nvPr/>
        </p:nvGrpSpPr>
        <p:grpSpPr>
          <a:xfrm>
            <a:off x="166805" y="1354418"/>
            <a:ext cx="4004873" cy="1472074"/>
            <a:chOff x="395505" y="3334805"/>
            <a:chExt cx="4004873" cy="1472074"/>
          </a:xfrm>
        </p:grpSpPr>
        <p:sp>
          <p:nvSpPr>
            <p:cNvPr id="1013" name="Google Shape;1013;p62"/>
            <p:cNvSpPr/>
            <p:nvPr/>
          </p:nvSpPr>
          <p:spPr>
            <a:xfrm>
              <a:off x="733593" y="39315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014" name="Google Shape;1014;p62"/>
            <p:cNvSpPr/>
            <p:nvPr/>
          </p:nvSpPr>
          <p:spPr>
            <a:xfrm>
              <a:off x="395505" y="44759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015" name="Google Shape;1015;p62"/>
            <p:cNvSpPr/>
            <p:nvPr/>
          </p:nvSpPr>
          <p:spPr>
            <a:xfrm>
              <a:off x="1072781" y="447597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16" name="Google Shape;1016;p62"/>
            <p:cNvCxnSpPr>
              <a:stCxn id="1014" idx="0"/>
              <a:endCxn id="1013" idx="2"/>
            </p:cNvCxnSpPr>
            <p:nvPr/>
          </p:nvCxnSpPr>
          <p:spPr>
            <a:xfrm rot="10800000" flipH="1">
              <a:off x="640755" y="4256373"/>
              <a:ext cx="338100" cy="219600"/>
            </a:xfrm>
            <a:prstGeom prst="straightConnector1">
              <a:avLst/>
            </a:prstGeom>
            <a:noFill/>
            <a:ln w="19050" cap="flat" cmpd="sng">
              <a:solidFill>
                <a:srgbClr val="666666"/>
              </a:solidFill>
              <a:prstDash val="solid"/>
              <a:round/>
              <a:headEnd type="none" w="med" len="med"/>
              <a:tailEnd type="none" w="med" len="med"/>
            </a:ln>
          </p:spPr>
        </p:cxnSp>
        <p:cxnSp>
          <p:nvCxnSpPr>
            <p:cNvPr id="1017" name="Google Shape;1017;p62"/>
            <p:cNvCxnSpPr>
              <a:stCxn id="1015" idx="0"/>
              <a:endCxn id="1013" idx="2"/>
            </p:cNvCxnSpPr>
            <p:nvPr/>
          </p:nvCxnSpPr>
          <p:spPr>
            <a:xfrm rot="10800000">
              <a:off x="978731" y="4256373"/>
              <a:ext cx="339300" cy="219600"/>
            </a:xfrm>
            <a:prstGeom prst="straightConnector1">
              <a:avLst/>
            </a:prstGeom>
            <a:noFill/>
            <a:ln w="19050" cap="flat" cmpd="sng">
              <a:solidFill>
                <a:srgbClr val="666666"/>
              </a:solidFill>
              <a:prstDash val="solid"/>
              <a:round/>
              <a:headEnd type="none" w="med" len="med"/>
              <a:tailEnd type="none" w="med" len="med"/>
            </a:ln>
          </p:spPr>
        </p:cxnSp>
        <p:sp>
          <p:nvSpPr>
            <p:cNvPr id="1018" name="Google Shape;1018;p62"/>
            <p:cNvSpPr/>
            <p:nvPr/>
          </p:nvSpPr>
          <p:spPr>
            <a:xfrm>
              <a:off x="2055549" y="3931550"/>
              <a:ext cx="1211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15  17  19</a:t>
              </a:r>
              <a:endParaRPr sz="1800"/>
            </a:p>
          </p:txBody>
        </p:sp>
        <p:sp>
          <p:nvSpPr>
            <p:cNvPr id="1019" name="Google Shape;1019;p62"/>
            <p:cNvSpPr/>
            <p:nvPr/>
          </p:nvSpPr>
          <p:spPr>
            <a:xfrm>
              <a:off x="1666557" y="33348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020" name="Google Shape;1020;p62"/>
            <p:cNvCxnSpPr>
              <a:stCxn id="1019" idx="2"/>
              <a:endCxn id="1013" idx="0"/>
            </p:cNvCxnSpPr>
            <p:nvPr/>
          </p:nvCxnSpPr>
          <p:spPr>
            <a:xfrm flipH="1">
              <a:off x="978807" y="3659705"/>
              <a:ext cx="933000" cy="271800"/>
            </a:xfrm>
            <a:prstGeom prst="straightConnector1">
              <a:avLst/>
            </a:prstGeom>
            <a:noFill/>
            <a:ln w="19050" cap="flat" cmpd="sng">
              <a:solidFill>
                <a:srgbClr val="666666"/>
              </a:solidFill>
              <a:prstDash val="solid"/>
              <a:round/>
              <a:headEnd type="none" w="med" len="med"/>
              <a:tailEnd type="none" w="med" len="med"/>
            </a:ln>
          </p:spPr>
        </p:cxnSp>
        <p:cxnSp>
          <p:nvCxnSpPr>
            <p:cNvPr id="1021" name="Google Shape;1021;p62"/>
            <p:cNvCxnSpPr>
              <a:stCxn id="1019" idx="2"/>
              <a:endCxn id="1018" idx="0"/>
            </p:cNvCxnSpPr>
            <p:nvPr/>
          </p:nvCxnSpPr>
          <p:spPr>
            <a:xfrm>
              <a:off x="1911807" y="3659705"/>
              <a:ext cx="749400" cy="271800"/>
            </a:xfrm>
            <a:prstGeom prst="straightConnector1">
              <a:avLst/>
            </a:prstGeom>
            <a:noFill/>
            <a:ln w="19050" cap="flat" cmpd="sng">
              <a:solidFill>
                <a:srgbClr val="666666"/>
              </a:solidFill>
              <a:prstDash val="solid"/>
              <a:round/>
              <a:headEnd type="none" w="med" len="med"/>
              <a:tailEnd type="none" w="med" len="med"/>
            </a:ln>
          </p:spPr>
        </p:cxnSp>
        <p:sp>
          <p:nvSpPr>
            <p:cNvPr id="1022" name="Google Shape;1022;p62"/>
            <p:cNvSpPr/>
            <p:nvPr/>
          </p:nvSpPr>
          <p:spPr>
            <a:xfrm>
              <a:off x="1712575" y="4481975"/>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1023" name="Google Shape;1023;p62"/>
            <p:cNvSpPr/>
            <p:nvPr/>
          </p:nvSpPr>
          <p:spPr>
            <a:xfrm>
              <a:off x="2946266" y="4481975"/>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a:t>
              </a:r>
              <a:endParaRPr sz="1800"/>
            </a:p>
          </p:txBody>
        </p:sp>
        <p:cxnSp>
          <p:nvCxnSpPr>
            <p:cNvPr id="1024" name="Google Shape;1024;p62"/>
            <p:cNvCxnSpPr>
              <a:stCxn id="1022" idx="0"/>
            </p:cNvCxnSpPr>
            <p:nvPr/>
          </p:nvCxnSpPr>
          <p:spPr>
            <a:xfrm rot="10800000" flipH="1">
              <a:off x="1945525" y="4268675"/>
              <a:ext cx="198000" cy="213300"/>
            </a:xfrm>
            <a:prstGeom prst="straightConnector1">
              <a:avLst/>
            </a:prstGeom>
            <a:noFill/>
            <a:ln w="19050" cap="flat" cmpd="sng">
              <a:solidFill>
                <a:srgbClr val="666666"/>
              </a:solidFill>
              <a:prstDash val="solid"/>
              <a:round/>
              <a:headEnd type="none" w="med" len="med"/>
              <a:tailEnd type="none" w="med" len="med"/>
            </a:ln>
          </p:spPr>
        </p:cxnSp>
        <p:cxnSp>
          <p:nvCxnSpPr>
            <p:cNvPr id="1025" name="Google Shape;1025;p62"/>
            <p:cNvCxnSpPr>
              <a:stCxn id="1023" idx="0"/>
            </p:cNvCxnSpPr>
            <p:nvPr/>
          </p:nvCxnSpPr>
          <p:spPr>
            <a:xfrm rot="10800000">
              <a:off x="2867966" y="4268675"/>
              <a:ext cx="328800" cy="213300"/>
            </a:xfrm>
            <a:prstGeom prst="straightConnector1">
              <a:avLst/>
            </a:prstGeom>
            <a:noFill/>
            <a:ln w="19050" cap="flat" cmpd="sng">
              <a:solidFill>
                <a:srgbClr val="666666"/>
              </a:solidFill>
              <a:prstDash val="solid"/>
              <a:round/>
              <a:headEnd type="none" w="med" len="med"/>
              <a:tailEnd type="none" w="med" len="med"/>
            </a:ln>
          </p:spPr>
        </p:cxnSp>
        <p:sp>
          <p:nvSpPr>
            <p:cNvPr id="1026" name="Google Shape;1026;p62"/>
            <p:cNvSpPr/>
            <p:nvPr/>
          </p:nvSpPr>
          <p:spPr>
            <a:xfrm>
              <a:off x="2356665" y="4481980"/>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1027" name="Google Shape;1027;p62"/>
            <p:cNvCxnSpPr>
              <a:endCxn id="1026" idx="0"/>
            </p:cNvCxnSpPr>
            <p:nvPr/>
          </p:nvCxnSpPr>
          <p:spPr>
            <a:xfrm>
              <a:off x="2567565" y="4259680"/>
              <a:ext cx="39600" cy="222300"/>
            </a:xfrm>
            <a:prstGeom prst="straightConnector1">
              <a:avLst/>
            </a:prstGeom>
            <a:noFill/>
            <a:ln w="19050" cap="flat" cmpd="sng">
              <a:solidFill>
                <a:srgbClr val="666666"/>
              </a:solidFill>
              <a:prstDash val="solid"/>
              <a:round/>
              <a:headEnd type="none" w="med" len="med"/>
              <a:tailEnd type="none" w="med" len="med"/>
            </a:ln>
          </p:spPr>
        </p:cxnSp>
        <p:sp>
          <p:nvSpPr>
            <p:cNvPr id="1028" name="Google Shape;1028;p62"/>
            <p:cNvSpPr/>
            <p:nvPr/>
          </p:nvSpPr>
          <p:spPr>
            <a:xfrm>
              <a:off x="3555278" y="4481975"/>
              <a:ext cx="845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20  21</a:t>
              </a:r>
              <a:endParaRPr sz="1800"/>
            </a:p>
          </p:txBody>
        </p:sp>
        <p:cxnSp>
          <p:nvCxnSpPr>
            <p:cNvPr id="1029" name="Google Shape;1029;p62"/>
            <p:cNvCxnSpPr>
              <a:stCxn id="1028" idx="0"/>
            </p:cNvCxnSpPr>
            <p:nvPr/>
          </p:nvCxnSpPr>
          <p:spPr>
            <a:xfrm rot="10800000">
              <a:off x="3177428" y="4259675"/>
              <a:ext cx="800400" cy="222300"/>
            </a:xfrm>
            <a:prstGeom prst="straightConnector1">
              <a:avLst/>
            </a:prstGeom>
            <a:noFill/>
            <a:ln w="19050" cap="flat" cmpd="sng">
              <a:solidFill>
                <a:schemeClr val="dk2"/>
              </a:solidFill>
              <a:prstDash val="solid"/>
              <a:round/>
              <a:headEnd type="none" w="med" len="med"/>
              <a:tailEnd type="none" w="med" len="med"/>
            </a:ln>
          </p:spPr>
        </p:cxnSp>
      </p:grpSp>
      <p:grpSp>
        <p:nvGrpSpPr>
          <p:cNvPr id="1030" name="Google Shape;1030;p62"/>
          <p:cNvGrpSpPr/>
          <p:nvPr/>
        </p:nvGrpSpPr>
        <p:grpSpPr>
          <a:xfrm>
            <a:off x="4517930" y="1354418"/>
            <a:ext cx="4597235" cy="1472082"/>
            <a:chOff x="-61695" y="3334805"/>
            <a:chExt cx="4597235" cy="1472082"/>
          </a:xfrm>
        </p:grpSpPr>
        <p:sp>
          <p:nvSpPr>
            <p:cNvPr id="1031" name="Google Shape;1031;p62"/>
            <p:cNvSpPr/>
            <p:nvPr/>
          </p:nvSpPr>
          <p:spPr>
            <a:xfrm>
              <a:off x="276393" y="39315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032" name="Google Shape;1032;p62"/>
            <p:cNvSpPr/>
            <p:nvPr/>
          </p:nvSpPr>
          <p:spPr>
            <a:xfrm>
              <a:off x="-61695" y="448198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033" name="Google Shape;1033;p62"/>
            <p:cNvSpPr/>
            <p:nvPr/>
          </p:nvSpPr>
          <p:spPr>
            <a:xfrm>
              <a:off x="615581" y="448198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34" name="Google Shape;1034;p62"/>
            <p:cNvCxnSpPr>
              <a:stCxn id="1032" idx="0"/>
              <a:endCxn id="1031" idx="2"/>
            </p:cNvCxnSpPr>
            <p:nvPr/>
          </p:nvCxnSpPr>
          <p:spPr>
            <a:xfrm rot="10800000" flipH="1">
              <a:off x="183555" y="4256388"/>
              <a:ext cx="338100" cy="225600"/>
            </a:xfrm>
            <a:prstGeom prst="straightConnector1">
              <a:avLst/>
            </a:prstGeom>
            <a:noFill/>
            <a:ln w="19050" cap="flat" cmpd="sng">
              <a:solidFill>
                <a:srgbClr val="666666"/>
              </a:solidFill>
              <a:prstDash val="solid"/>
              <a:round/>
              <a:headEnd type="none" w="med" len="med"/>
              <a:tailEnd type="none" w="med" len="med"/>
            </a:ln>
          </p:spPr>
        </p:cxnSp>
        <p:cxnSp>
          <p:nvCxnSpPr>
            <p:cNvPr id="1035" name="Google Shape;1035;p62"/>
            <p:cNvCxnSpPr>
              <a:stCxn id="1033" idx="0"/>
              <a:endCxn id="1031" idx="2"/>
            </p:cNvCxnSpPr>
            <p:nvPr/>
          </p:nvCxnSpPr>
          <p:spPr>
            <a:xfrm rot="10800000">
              <a:off x="521531" y="4256388"/>
              <a:ext cx="339300" cy="225600"/>
            </a:xfrm>
            <a:prstGeom prst="straightConnector1">
              <a:avLst/>
            </a:prstGeom>
            <a:noFill/>
            <a:ln w="19050" cap="flat" cmpd="sng">
              <a:solidFill>
                <a:srgbClr val="666666"/>
              </a:solidFill>
              <a:prstDash val="solid"/>
              <a:round/>
              <a:headEnd type="none" w="med" len="med"/>
              <a:tailEnd type="none" w="med" len="med"/>
            </a:ln>
          </p:spPr>
        </p:cxnSp>
        <p:sp>
          <p:nvSpPr>
            <p:cNvPr id="1036" name="Google Shape;1036;p62"/>
            <p:cNvSpPr/>
            <p:nvPr/>
          </p:nvSpPr>
          <p:spPr>
            <a:xfrm>
              <a:off x="1580680" y="3931550"/>
              <a:ext cx="1211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15  17  19</a:t>
              </a:r>
              <a:endParaRPr sz="1800"/>
            </a:p>
          </p:txBody>
        </p:sp>
        <p:sp>
          <p:nvSpPr>
            <p:cNvPr id="1037" name="Google Shape;1037;p62"/>
            <p:cNvSpPr/>
            <p:nvPr/>
          </p:nvSpPr>
          <p:spPr>
            <a:xfrm>
              <a:off x="1666557" y="33348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038" name="Google Shape;1038;p62"/>
            <p:cNvCxnSpPr>
              <a:stCxn id="1037" idx="2"/>
              <a:endCxn id="1031" idx="0"/>
            </p:cNvCxnSpPr>
            <p:nvPr/>
          </p:nvCxnSpPr>
          <p:spPr>
            <a:xfrm flipH="1">
              <a:off x="521607" y="3659705"/>
              <a:ext cx="1390200" cy="271800"/>
            </a:xfrm>
            <a:prstGeom prst="straightConnector1">
              <a:avLst/>
            </a:prstGeom>
            <a:noFill/>
            <a:ln w="19050" cap="flat" cmpd="sng">
              <a:solidFill>
                <a:srgbClr val="666666"/>
              </a:solidFill>
              <a:prstDash val="solid"/>
              <a:round/>
              <a:headEnd type="none" w="med" len="med"/>
              <a:tailEnd type="none" w="med" len="med"/>
            </a:ln>
          </p:spPr>
        </p:cxnSp>
        <p:cxnSp>
          <p:nvCxnSpPr>
            <p:cNvPr id="1039" name="Google Shape;1039;p62"/>
            <p:cNvCxnSpPr>
              <a:stCxn id="1037" idx="2"/>
              <a:endCxn id="1036" idx="0"/>
            </p:cNvCxnSpPr>
            <p:nvPr/>
          </p:nvCxnSpPr>
          <p:spPr>
            <a:xfrm>
              <a:off x="1911807" y="3659705"/>
              <a:ext cx="274500" cy="271800"/>
            </a:xfrm>
            <a:prstGeom prst="straightConnector1">
              <a:avLst/>
            </a:prstGeom>
            <a:noFill/>
            <a:ln w="19050" cap="flat" cmpd="sng">
              <a:solidFill>
                <a:srgbClr val="666666"/>
              </a:solidFill>
              <a:prstDash val="solid"/>
              <a:round/>
              <a:headEnd type="none" w="med" len="med"/>
              <a:tailEnd type="none" w="med" len="med"/>
            </a:ln>
          </p:spPr>
        </p:cxnSp>
        <p:sp>
          <p:nvSpPr>
            <p:cNvPr id="1040" name="Google Shape;1040;p62"/>
            <p:cNvSpPr/>
            <p:nvPr/>
          </p:nvSpPr>
          <p:spPr>
            <a:xfrm>
              <a:off x="1196845" y="4481988"/>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1041" name="Google Shape;1041;p62"/>
            <p:cNvSpPr/>
            <p:nvPr/>
          </p:nvSpPr>
          <p:spPr>
            <a:xfrm>
              <a:off x="2283658" y="4481988"/>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a:t>
              </a:r>
              <a:endParaRPr sz="1800"/>
            </a:p>
          </p:txBody>
        </p:sp>
        <p:cxnSp>
          <p:nvCxnSpPr>
            <p:cNvPr id="1042" name="Google Shape;1042;p62"/>
            <p:cNvCxnSpPr>
              <a:stCxn id="1040" idx="0"/>
            </p:cNvCxnSpPr>
            <p:nvPr/>
          </p:nvCxnSpPr>
          <p:spPr>
            <a:xfrm rot="10800000" flipH="1">
              <a:off x="1429795" y="4268688"/>
              <a:ext cx="198000" cy="213300"/>
            </a:xfrm>
            <a:prstGeom prst="straightConnector1">
              <a:avLst/>
            </a:prstGeom>
            <a:noFill/>
            <a:ln w="19050" cap="flat" cmpd="sng">
              <a:solidFill>
                <a:srgbClr val="666666"/>
              </a:solidFill>
              <a:prstDash val="solid"/>
              <a:round/>
              <a:headEnd type="none" w="med" len="med"/>
              <a:tailEnd type="none" w="med" len="med"/>
            </a:ln>
          </p:spPr>
        </p:cxnSp>
        <p:cxnSp>
          <p:nvCxnSpPr>
            <p:cNvPr id="1043" name="Google Shape;1043;p62"/>
            <p:cNvCxnSpPr>
              <a:stCxn id="1041" idx="0"/>
            </p:cNvCxnSpPr>
            <p:nvPr/>
          </p:nvCxnSpPr>
          <p:spPr>
            <a:xfrm rot="10800000">
              <a:off x="2205358" y="4268688"/>
              <a:ext cx="328800" cy="213300"/>
            </a:xfrm>
            <a:prstGeom prst="straightConnector1">
              <a:avLst/>
            </a:prstGeom>
            <a:noFill/>
            <a:ln w="19050" cap="flat" cmpd="sng">
              <a:solidFill>
                <a:srgbClr val="666666"/>
              </a:solidFill>
              <a:prstDash val="solid"/>
              <a:round/>
              <a:headEnd type="none" w="med" len="med"/>
              <a:tailEnd type="none" w="med" len="med"/>
            </a:ln>
          </p:spPr>
        </p:cxnSp>
        <p:sp>
          <p:nvSpPr>
            <p:cNvPr id="1044" name="Google Shape;1044;p62"/>
            <p:cNvSpPr/>
            <p:nvPr/>
          </p:nvSpPr>
          <p:spPr>
            <a:xfrm>
              <a:off x="1720561" y="4481988"/>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1045" name="Google Shape;1045;p62"/>
            <p:cNvCxnSpPr>
              <a:endCxn id="1044" idx="0"/>
            </p:cNvCxnSpPr>
            <p:nvPr/>
          </p:nvCxnSpPr>
          <p:spPr>
            <a:xfrm>
              <a:off x="1931461" y="4259688"/>
              <a:ext cx="39600" cy="222300"/>
            </a:xfrm>
            <a:prstGeom prst="straightConnector1">
              <a:avLst/>
            </a:prstGeom>
            <a:noFill/>
            <a:ln w="19050" cap="flat" cmpd="sng">
              <a:solidFill>
                <a:srgbClr val="666666"/>
              </a:solidFill>
              <a:prstDash val="solid"/>
              <a:round/>
              <a:headEnd type="none" w="med" len="med"/>
              <a:tailEnd type="none" w="med" len="med"/>
            </a:ln>
          </p:spPr>
        </p:cxnSp>
        <p:sp>
          <p:nvSpPr>
            <p:cNvPr id="1046" name="Google Shape;1046;p62"/>
            <p:cNvSpPr/>
            <p:nvPr/>
          </p:nvSpPr>
          <p:spPr>
            <a:xfrm>
              <a:off x="2828840" y="4481988"/>
              <a:ext cx="1706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20  21  25  26</a:t>
              </a:r>
              <a:endParaRPr sz="1800"/>
            </a:p>
          </p:txBody>
        </p:sp>
        <p:cxnSp>
          <p:nvCxnSpPr>
            <p:cNvPr id="1047" name="Google Shape;1047;p62"/>
            <p:cNvCxnSpPr>
              <a:stCxn id="1046" idx="0"/>
            </p:cNvCxnSpPr>
            <p:nvPr/>
          </p:nvCxnSpPr>
          <p:spPr>
            <a:xfrm rot="10800000">
              <a:off x="2744390" y="4259688"/>
              <a:ext cx="937800" cy="222300"/>
            </a:xfrm>
            <a:prstGeom prst="straightConnector1">
              <a:avLst/>
            </a:prstGeom>
            <a:noFill/>
            <a:ln w="19050" cap="flat" cmpd="sng">
              <a:solidFill>
                <a:schemeClr val="dk2"/>
              </a:solidFill>
              <a:prstDash val="solid"/>
              <a:round/>
              <a:headEnd type="none" w="med" len="med"/>
              <a:tailEnd type="none" w="med" len="med"/>
            </a:ln>
          </p:spPr>
        </p:cxnSp>
      </p:grpSp>
      <p:grpSp>
        <p:nvGrpSpPr>
          <p:cNvPr id="1048" name="Google Shape;1048;p62"/>
          <p:cNvGrpSpPr/>
          <p:nvPr/>
        </p:nvGrpSpPr>
        <p:grpSpPr>
          <a:xfrm>
            <a:off x="98330" y="3455992"/>
            <a:ext cx="4414246" cy="1472083"/>
            <a:chOff x="98330" y="3455992"/>
            <a:chExt cx="4414246" cy="1472083"/>
          </a:xfrm>
        </p:grpSpPr>
        <p:grpSp>
          <p:nvGrpSpPr>
            <p:cNvPr id="1049" name="Google Shape;1049;p62"/>
            <p:cNvGrpSpPr/>
            <p:nvPr/>
          </p:nvGrpSpPr>
          <p:grpSpPr>
            <a:xfrm>
              <a:off x="98330" y="3455992"/>
              <a:ext cx="4414246" cy="1472083"/>
              <a:chOff x="-61695" y="3334805"/>
              <a:chExt cx="4414246" cy="1472083"/>
            </a:xfrm>
          </p:grpSpPr>
          <p:sp>
            <p:nvSpPr>
              <p:cNvPr id="1050" name="Google Shape;1050;p62"/>
              <p:cNvSpPr/>
              <p:nvPr/>
            </p:nvSpPr>
            <p:spPr>
              <a:xfrm>
                <a:off x="276393" y="393153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051" name="Google Shape;1051;p62"/>
              <p:cNvSpPr/>
              <p:nvPr/>
            </p:nvSpPr>
            <p:spPr>
              <a:xfrm>
                <a:off x="-61695" y="448198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052" name="Google Shape;1052;p62"/>
              <p:cNvSpPr/>
              <p:nvPr/>
            </p:nvSpPr>
            <p:spPr>
              <a:xfrm>
                <a:off x="615581" y="448198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53" name="Google Shape;1053;p62"/>
              <p:cNvCxnSpPr>
                <a:stCxn id="1051" idx="0"/>
                <a:endCxn id="1050" idx="2"/>
              </p:cNvCxnSpPr>
              <p:nvPr/>
            </p:nvCxnSpPr>
            <p:spPr>
              <a:xfrm rot="10800000" flipH="1">
                <a:off x="183555" y="4256388"/>
                <a:ext cx="338100" cy="225600"/>
              </a:xfrm>
              <a:prstGeom prst="straightConnector1">
                <a:avLst/>
              </a:prstGeom>
              <a:noFill/>
              <a:ln w="19050" cap="flat" cmpd="sng">
                <a:solidFill>
                  <a:srgbClr val="666666"/>
                </a:solidFill>
                <a:prstDash val="solid"/>
                <a:round/>
                <a:headEnd type="none" w="med" len="med"/>
                <a:tailEnd type="none" w="med" len="med"/>
              </a:ln>
            </p:spPr>
          </p:cxnSp>
          <p:cxnSp>
            <p:nvCxnSpPr>
              <p:cNvPr id="1054" name="Google Shape;1054;p62"/>
              <p:cNvCxnSpPr>
                <a:stCxn id="1052" idx="0"/>
                <a:endCxn id="1050" idx="2"/>
              </p:cNvCxnSpPr>
              <p:nvPr/>
            </p:nvCxnSpPr>
            <p:spPr>
              <a:xfrm rot="10800000">
                <a:off x="521531" y="4256388"/>
                <a:ext cx="339300" cy="225600"/>
              </a:xfrm>
              <a:prstGeom prst="straightConnector1">
                <a:avLst/>
              </a:prstGeom>
              <a:noFill/>
              <a:ln w="19050" cap="flat" cmpd="sng">
                <a:solidFill>
                  <a:srgbClr val="666666"/>
                </a:solidFill>
                <a:prstDash val="solid"/>
                <a:round/>
                <a:headEnd type="none" w="med" len="med"/>
                <a:tailEnd type="none" w="med" len="med"/>
              </a:ln>
            </p:spPr>
          </p:cxnSp>
          <p:sp>
            <p:nvSpPr>
              <p:cNvPr id="1055" name="Google Shape;1055;p62"/>
              <p:cNvSpPr/>
              <p:nvPr/>
            </p:nvSpPr>
            <p:spPr>
              <a:xfrm>
                <a:off x="1580675" y="3931539"/>
                <a:ext cx="15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15  17  19  21</a:t>
                </a:r>
                <a:endParaRPr sz="1800"/>
              </a:p>
            </p:txBody>
          </p:sp>
          <p:sp>
            <p:nvSpPr>
              <p:cNvPr id="1056" name="Google Shape;1056;p62"/>
              <p:cNvSpPr/>
              <p:nvPr/>
            </p:nvSpPr>
            <p:spPr>
              <a:xfrm>
                <a:off x="1666557" y="33348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057" name="Google Shape;1057;p62"/>
              <p:cNvCxnSpPr>
                <a:stCxn id="1056" idx="2"/>
                <a:endCxn id="1050" idx="0"/>
              </p:cNvCxnSpPr>
              <p:nvPr/>
            </p:nvCxnSpPr>
            <p:spPr>
              <a:xfrm flipH="1">
                <a:off x="521607" y="3659705"/>
                <a:ext cx="1390200" cy="271800"/>
              </a:xfrm>
              <a:prstGeom prst="straightConnector1">
                <a:avLst/>
              </a:prstGeom>
              <a:noFill/>
              <a:ln w="19050" cap="flat" cmpd="sng">
                <a:solidFill>
                  <a:srgbClr val="666666"/>
                </a:solidFill>
                <a:prstDash val="solid"/>
                <a:round/>
                <a:headEnd type="none" w="med" len="med"/>
                <a:tailEnd type="none" w="med" len="med"/>
              </a:ln>
            </p:spPr>
          </p:cxnSp>
          <p:cxnSp>
            <p:nvCxnSpPr>
              <p:cNvPr id="1058" name="Google Shape;1058;p62"/>
              <p:cNvCxnSpPr>
                <a:stCxn id="1056" idx="2"/>
                <a:endCxn id="1055" idx="0"/>
              </p:cNvCxnSpPr>
              <p:nvPr/>
            </p:nvCxnSpPr>
            <p:spPr>
              <a:xfrm>
                <a:off x="1911807" y="3659705"/>
                <a:ext cx="468300" cy="271800"/>
              </a:xfrm>
              <a:prstGeom prst="straightConnector1">
                <a:avLst/>
              </a:prstGeom>
              <a:noFill/>
              <a:ln w="19050" cap="flat" cmpd="sng">
                <a:solidFill>
                  <a:srgbClr val="666666"/>
                </a:solidFill>
                <a:prstDash val="solid"/>
                <a:round/>
                <a:headEnd type="none" w="med" len="med"/>
                <a:tailEnd type="none" w="med" len="med"/>
              </a:ln>
            </p:spPr>
          </p:cxnSp>
          <p:sp>
            <p:nvSpPr>
              <p:cNvPr id="1059" name="Google Shape;1059;p62"/>
              <p:cNvSpPr/>
              <p:nvPr/>
            </p:nvSpPr>
            <p:spPr>
              <a:xfrm>
                <a:off x="1196845" y="4481988"/>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sp>
            <p:nvSpPr>
              <p:cNvPr id="1060" name="Google Shape;1060;p62"/>
              <p:cNvSpPr/>
              <p:nvPr/>
            </p:nvSpPr>
            <p:spPr>
              <a:xfrm>
                <a:off x="2283658" y="4481988"/>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a:t>
                </a:r>
                <a:endParaRPr sz="1800"/>
              </a:p>
            </p:txBody>
          </p:sp>
          <p:cxnSp>
            <p:nvCxnSpPr>
              <p:cNvPr id="1061" name="Google Shape;1061;p62"/>
              <p:cNvCxnSpPr>
                <a:stCxn id="1059" idx="0"/>
              </p:cNvCxnSpPr>
              <p:nvPr/>
            </p:nvCxnSpPr>
            <p:spPr>
              <a:xfrm rot="10800000" flipH="1">
                <a:off x="1429795" y="4268688"/>
                <a:ext cx="198000" cy="213300"/>
              </a:xfrm>
              <a:prstGeom prst="straightConnector1">
                <a:avLst/>
              </a:prstGeom>
              <a:noFill/>
              <a:ln w="19050" cap="flat" cmpd="sng">
                <a:solidFill>
                  <a:srgbClr val="666666"/>
                </a:solidFill>
                <a:prstDash val="solid"/>
                <a:round/>
                <a:headEnd type="none" w="med" len="med"/>
                <a:tailEnd type="none" w="med" len="med"/>
              </a:ln>
            </p:spPr>
          </p:cxnSp>
          <p:cxnSp>
            <p:nvCxnSpPr>
              <p:cNvPr id="1062" name="Google Shape;1062;p62"/>
              <p:cNvCxnSpPr>
                <a:stCxn id="1060" idx="0"/>
              </p:cNvCxnSpPr>
              <p:nvPr/>
            </p:nvCxnSpPr>
            <p:spPr>
              <a:xfrm rot="10800000">
                <a:off x="2410858" y="4269588"/>
                <a:ext cx="123300" cy="212400"/>
              </a:xfrm>
              <a:prstGeom prst="straightConnector1">
                <a:avLst/>
              </a:prstGeom>
              <a:noFill/>
              <a:ln w="19050" cap="flat" cmpd="sng">
                <a:solidFill>
                  <a:srgbClr val="666666"/>
                </a:solidFill>
                <a:prstDash val="solid"/>
                <a:round/>
                <a:headEnd type="none" w="med" len="med"/>
                <a:tailEnd type="none" w="med" len="med"/>
              </a:ln>
            </p:spPr>
          </p:cxnSp>
          <p:sp>
            <p:nvSpPr>
              <p:cNvPr id="1063" name="Google Shape;1063;p62"/>
              <p:cNvSpPr/>
              <p:nvPr/>
            </p:nvSpPr>
            <p:spPr>
              <a:xfrm>
                <a:off x="1720561" y="4481988"/>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1064" name="Google Shape;1064;p62"/>
              <p:cNvCxnSpPr>
                <a:endCxn id="1063" idx="0"/>
              </p:cNvCxnSpPr>
              <p:nvPr/>
            </p:nvCxnSpPr>
            <p:spPr>
              <a:xfrm>
                <a:off x="1931461" y="4259688"/>
                <a:ext cx="39600" cy="222300"/>
              </a:xfrm>
              <a:prstGeom prst="straightConnector1">
                <a:avLst/>
              </a:prstGeom>
              <a:noFill/>
              <a:ln w="19050" cap="flat" cmpd="sng">
                <a:solidFill>
                  <a:srgbClr val="666666"/>
                </a:solidFill>
                <a:prstDash val="solid"/>
                <a:round/>
                <a:headEnd type="none" w="med" len="med"/>
                <a:tailEnd type="none" w="med" len="med"/>
              </a:ln>
            </p:spPr>
          </p:cxnSp>
          <p:sp>
            <p:nvSpPr>
              <p:cNvPr id="1065" name="Google Shape;1065;p62"/>
              <p:cNvSpPr/>
              <p:nvPr/>
            </p:nvSpPr>
            <p:spPr>
              <a:xfrm>
                <a:off x="3514651" y="4481989"/>
                <a:ext cx="837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25  26</a:t>
                </a:r>
                <a:endParaRPr sz="1800"/>
              </a:p>
            </p:txBody>
          </p:sp>
          <p:cxnSp>
            <p:nvCxnSpPr>
              <p:cNvPr id="1066" name="Google Shape;1066;p62"/>
              <p:cNvCxnSpPr>
                <a:stCxn id="1065" idx="0"/>
              </p:cNvCxnSpPr>
              <p:nvPr/>
            </p:nvCxnSpPr>
            <p:spPr>
              <a:xfrm rot="10800000">
                <a:off x="2995801" y="4259689"/>
                <a:ext cx="937800" cy="222300"/>
              </a:xfrm>
              <a:prstGeom prst="straightConnector1">
                <a:avLst/>
              </a:prstGeom>
              <a:noFill/>
              <a:ln w="19050" cap="flat" cmpd="sng">
                <a:solidFill>
                  <a:schemeClr val="dk2"/>
                </a:solidFill>
                <a:prstDash val="solid"/>
                <a:round/>
                <a:headEnd type="none" w="med" len="med"/>
                <a:tailEnd type="none" w="med" len="med"/>
              </a:ln>
            </p:spPr>
          </p:cxnSp>
        </p:grpSp>
        <p:sp>
          <p:nvSpPr>
            <p:cNvPr id="1067" name="Google Shape;1067;p62"/>
            <p:cNvSpPr/>
            <p:nvPr/>
          </p:nvSpPr>
          <p:spPr>
            <a:xfrm>
              <a:off x="3037833" y="4603174"/>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20</a:t>
              </a:r>
              <a:endParaRPr sz="1800"/>
            </a:p>
          </p:txBody>
        </p:sp>
        <p:cxnSp>
          <p:nvCxnSpPr>
            <p:cNvPr id="1068" name="Google Shape;1068;p62"/>
            <p:cNvCxnSpPr>
              <a:endCxn id="1067" idx="0"/>
            </p:cNvCxnSpPr>
            <p:nvPr/>
          </p:nvCxnSpPr>
          <p:spPr>
            <a:xfrm>
              <a:off x="2941833" y="4382074"/>
              <a:ext cx="346500" cy="221100"/>
            </a:xfrm>
            <a:prstGeom prst="straightConnector1">
              <a:avLst/>
            </a:prstGeom>
            <a:noFill/>
            <a:ln w="19050" cap="flat" cmpd="sng">
              <a:solidFill>
                <a:srgbClr val="666666"/>
              </a:solidFill>
              <a:prstDash val="solid"/>
              <a:round/>
              <a:headEnd type="none" w="med" len="med"/>
              <a:tailEnd type="none" w="med" len="med"/>
            </a:ln>
          </p:spPr>
        </p:cxnSp>
      </p:grpSp>
      <p:grpSp>
        <p:nvGrpSpPr>
          <p:cNvPr id="1069" name="Google Shape;1069;p62"/>
          <p:cNvGrpSpPr/>
          <p:nvPr/>
        </p:nvGrpSpPr>
        <p:grpSpPr>
          <a:xfrm>
            <a:off x="4661495" y="3456000"/>
            <a:ext cx="2843647" cy="1472074"/>
            <a:chOff x="4661495" y="3456000"/>
            <a:chExt cx="2843647" cy="1472074"/>
          </a:xfrm>
        </p:grpSpPr>
        <p:sp>
          <p:nvSpPr>
            <p:cNvPr id="1070" name="Google Shape;1070;p62"/>
            <p:cNvSpPr/>
            <p:nvPr/>
          </p:nvSpPr>
          <p:spPr>
            <a:xfrm>
              <a:off x="4999583" y="405272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071" name="Google Shape;1071;p62"/>
            <p:cNvSpPr/>
            <p:nvPr/>
          </p:nvSpPr>
          <p:spPr>
            <a:xfrm>
              <a:off x="4661495" y="460317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072" name="Google Shape;1072;p62"/>
            <p:cNvSpPr/>
            <p:nvPr/>
          </p:nvSpPr>
          <p:spPr>
            <a:xfrm>
              <a:off x="5338772" y="460317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073" name="Google Shape;1073;p62"/>
            <p:cNvCxnSpPr>
              <a:stCxn id="1071" idx="0"/>
              <a:endCxn id="1070" idx="2"/>
            </p:cNvCxnSpPr>
            <p:nvPr/>
          </p:nvCxnSpPr>
          <p:spPr>
            <a:xfrm rot="10800000" flipH="1">
              <a:off x="4906745" y="4377574"/>
              <a:ext cx="338100" cy="225600"/>
            </a:xfrm>
            <a:prstGeom prst="straightConnector1">
              <a:avLst/>
            </a:prstGeom>
            <a:noFill/>
            <a:ln w="19050" cap="flat" cmpd="sng">
              <a:solidFill>
                <a:srgbClr val="666666"/>
              </a:solidFill>
              <a:prstDash val="solid"/>
              <a:round/>
              <a:headEnd type="none" w="med" len="med"/>
              <a:tailEnd type="none" w="med" len="med"/>
            </a:ln>
          </p:spPr>
        </p:cxnSp>
        <p:cxnSp>
          <p:nvCxnSpPr>
            <p:cNvPr id="1074" name="Google Shape;1074;p62"/>
            <p:cNvCxnSpPr>
              <a:stCxn id="1072" idx="0"/>
              <a:endCxn id="1070" idx="2"/>
            </p:cNvCxnSpPr>
            <p:nvPr/>
          </p:nvCxnSpPr>
          <p:spPr>
            <a:xfrm rot="10800000">
              <a:off x="5244722" y="4377574"/>
              <a:ext cx="339300" cy="225600"/>
            </a:xfrm>
            <a:prstGeom prst="straightConnector1">
              <a:avLst/>
            </a:prstGeom>
            <a:noFill/>
            <a:ln w="19050" cap="flat" cmpd="sng">
              <a:solidFill>
                <a:srgbClr val="666666"/>
              </a:solidFill>
              <a:prstDash val="solid"/>
              <a:round/>
              <a:headEnd type="none" w="med" len="med"/>
              <a:tailEnd type="none" w="med" len="med"/>
            </a:ln>
          </p:spPr>
        </p:cxnSp>
        <p:sp>
          <p:nvSpPr>
            <p:cNvPr id="1075" name="Google Shape;1075;p62"/>
            <p:cNvSpPr/>
            <p:nvPr/>
          </p:nvSpPr>
          <p:spPr>
            <a:xfrm>
              <a:off x="6389742" y="3456000"/>
              <a:ext cx="111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13  17</a:t>
              </a:r>
              <a:endParaRPr sz="1800"/>
            </a:p>
          </p:txBody>
        </p:sp>
        <p:cxnSp>
          <p:nvCxnSpPr>
            <p:cNvPr id="1076" name="Google Shape;1076;p62"/>
            <p:cNvCxnSpPr>
              <a:stCxn id="1075" idx="2"/>
              <a:endCxn id="1070" idx="0"/>
            </p:cNvCxnSpPr>
            <p:nvPr/>
          </p:nvCxnSpPr>
          <p:spPr>
            <a:xfrm flipH="1">
              <a:off x="5244942" y="3780900"/>
              <a:ext cx="1702500" cy="271800"/>
            </a:xfrm>
            <a:prstGeom prst="straightConnector1">
              <a:avLst/>
            </a:prstGeom>
            <a:noFill/>
            <a:ln w="19050" cap="flat" cmpd="sng">
              <a:solidFill>
                <a:srgbClr val="666666"/>
              </a:solidFill>
              <a:prstDash val="solid"/>
              <a:round/>
              <a:headEnd type="none" w="med" len="med"/>
              <a:tailEnd type="none" w="med" len="med"/>
            </a:ln>
          </p:spPr>
        </p:cxnSp>
      </p:grpSp>
      <p:grpSp>
        <p:nvGrpSpPr>
          <p:cNvPr id="1077" name="Google Shape;1077;p62"/>
          <p:cNvGrpSpPr/>
          <p:nvPr/>
        </p:nvGrpSpPr>
        <p:grpSpPr>
          <a:xfrm>
            <a:off x="6947442" y="3780900"/>
            <a:ext cx="2128299" cy="1147175"/>
            <a:chOff x="6947442" y="3780900"/>
            <a:chExt cx="2128299" cy="1147175"/>
          </a:xfrm>
        </p:grpSpPr>
        <p:sp>
          <p:nvSpPr>
            <p:cNvPr id="1078" name="Google Shape;1078;p62"/>
            <p:cNvSpPr/>
            <p:nvPr/>
          </p:nvSpPr>
          <p:spPr>
            <a:xfrm>
              <a:off x="7065040" y="4052725"/>
              <a:ext cx="837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19  21</a:t>
              </a:r>
              <a:endParaRPr sz="1800"/>
            </a:p>
          </p:txBody>
        </p:sp>
        <p:cxnSp>
          <p:nvCxnSpPr>
            <p:cNvPr id="1079" name="Google Shape;1079;p62"/>
            <p:cNvCxnSpPr>
              <a:stCxn id="1075" idx="2"/>
              <a:endCxn id="1078" idx="0"/>
            </p:cNvCxnSpPr>
            <p:nvPr/>
          </p:nvCxnSpPr>
          <p:spPr>
            <a:xfrm>
              <a:off x="6947442" y="3780900"/>
              <a:ext cx="536400" cy="271800"/>
            </a:xfrm>
            <a:prstGeom prst="straightConnector1">
              <a:avLst/>
            </a:prstGeom>
            <a:noFill/>
            <a:ln w="19050" cap="flat" cmpd="sng">
              <a:solidFill>
                <a:srgbClr val="666666"/>
              </a:solidFill>
              <a:prstDash val="solid"/>
              <a:round/>
              <a:headEnd type="none" w="med" len="med"/>
              <a:tailEnd type="none" w="med" len="med"/>
            </a:ln>
          </p:spPr>
        </p:cxnSp>
        <p:sp>
          <p:nvSpPr>
            <p:cNvPr id="1080" name="Google Shape;1080;p62"/>
            <p:cNvSpPr/>
            <p:nvPr/>
          </p:nvSpPr>
          <p:spPr>
            <a:xfrm>
              <a:off x="7006848" y="4603174"/>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a:t>
              </a:r>
              <a:endParaRPr sz="1800"/>
            </a:p>
          </p:txBody>
        </p:sp>
        <p:cxnSp>
          <p:nvCxnSpPr>
            <p:cNvPr id="1081" name="Google Shape;1081;p62"/>
            <p:cNvCxnSpPr>
              <a:stCxn id="1080" idx="0"/>
            </p:cNvCxnSpPr>
            <p:nvPr/>
          </p:nvCxnSpPr>
          <p:spPr>
            <a:xfrm rot="10800000">
              <a:off x="7244448" y="4390774"/>
              <a:ext cx="12900" cy="212400"/>
            </a:xfrm>
            <a:prstGeom prst="straightConnector1">
              <a:avLst/>
            </a:prstGeom>
            <a:noFill/>
            <a:ln w="19050" cap="flat" cmpd="sng">
              <a:solidFill>
                <a:srgbClr val="666666"/>
              </a:solidFill>
              <a:prstDash val="solid"/>
              <a:round/>
              <a:headEnd type="none" w="med" len="med"/>
              <a:tailEnd type="none" w="med" len="med"/>
            </a:ln>
          </p:spPr>
        </p:cxnSp>
        <p:sp>
          <p:nvSpPr>
            <p:cNvPr id="1082" name="Google Shape;1082;p62"/>
            <p:cNvSpPr/>
            <p:nvPr/>
          </p:nvSpPr>
          <p:spPr>
            <a:xfrm>
              <a:off x="8237841" y="4603175"/>
              <a:ext cx="837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25  26</a:t>
              </a:r>
              <a:endParaRPr sz="1800"/>
            </a:p>
          </p:txBody>
        </p:sp>
        <p:cxnSp>
          <p:nvCxnSpPr>
            <p:cNvPr id="1083" name="Google Shape;1083;p62"/>
            <p:cNvCxnSpPr>
              <a:stCxn id="1082" idx="0"/>
            </p:cNvCxnSpPr>
            <p:nvPr/>
          </p:nvCxnSpPr>
          <p:spPr>
            <a:xfrm rot="10800000">
              <a:off x="7718991" y="4380875"/>
              <a:ext cx="937800" cy="222300"/>
            </a:xfrm>
            <a:prstGeom prst="straightConnector1">
              <a:avLst/>
            </a:prstGeom>
            <a:noFill/>
            <a:ln w="19050" cap="flat" cmpd="sng">
              <a:solidFill>
                <a:schemeClr val="dk2"/>
              </a:solidFill>
              <a:prstDash val="solid"/>
              <a:round/>
              <a:headEnd type="none" w="med" len="med"/>
              <a:tailEnd type="none" w="med" len="med"/>
            </a:ln>
          </p:spPr>
        </p:cxnSp>
        <p:sp>
          <p:nvSpPr>
            <p:cNvPr id="1084" name="Google Shape;1084;p62"/>
            <p:cNvSpPr/>
            <p:nvPr/>
          </p:nvSpPr>
          <p:spPr>
            <a:xfrm>
              <a:off x="7592163" y="4603174"/>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20</a:t>
              </a:r>
              <a:endParaRPr sz="1800"/>
            </a:p>
          </p:txBody>
        </p:sp>
        <p:cxnSp>
          <p:nvCxnSpPr>
            <p:cNvPr id="1085" name="Google Shape;1085;p62"/>
            <p:cNvCxnSpPr>
              <a:endCxn id="1084" idx="0"/>
            </p:cNvCxnSpPr>
            <p:nvPr/>
          </p:nvCxnSpPr>
          <p:spPr>
            <a:xfrm>
              <a:off x="7496163" y="4382074"/>
              <a:ext cx="346500" cy="221100"/>
            </a:xfrm>
            <a:prstGeom prst="straightConnector1">
              <a:avLst/>
            </a:prstGeom>
            <a:noFill/>
            <a:ln w="19050" cap="flat" cmpd="sng">
              <a:solidFill>
                <a:srgbClr val="666666"/>
              </a:solidFill>
              <a:prstDash val="solid"/>
              <a:round/>
              <a:headEnd type="none" w="med" len="med"/>
              <a:tailEnd type="none" w="med" len="med"/>
            </a:ln>
          </p:spPr>
        </p:cxnSp>
      </p:grpSp>
      <p:grpSp>
        <p:nvGrpSpPr>
          <p:cNvPr id="1086" name="Google Shape;1086;p62"/>
          <p:cNvGrpSpPr/>
          <p:nvPr/>
        </p:nvGrpSpPr>
        <p:grpSpPr>
          <a:xfrm>
            <a:off x="5920035" y="3780874"/>
            <a:ext cx="1027376" cy="1147200"/>
            <a:chOff x="5920035" y="3780874"/>
            <a:chExt cx="1027376" cy="1147200"/>
          </a:xfrm>
        </p:grpSpPr>
        <p:sp>
          <p:nvSpPr>
            <p:cNvPr id="1087" name="Google Shape;1087;p62"/>
            <p:cNvSpPr/>
            <p:nvPr/>
          </p:nvSpPr>
          <p:spPr>
            <a:xfrm>
              <a:off x="5920035" y="4603174"/>
              <a:ext cx="465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14</a:t>
              </a:r>
              <a:endParaRPr sz="1800"/>
            </a:p>
          </p:txBody>
        </p:sp>
        <p:cxnSp>
          <p:nvCxnSpPr>
            <p:cNvPr id="1088" name="Google Shape;1088;p62"/>
            <p:cNvCxnSpPr>
              <a:stCxn id="1087" idx="0"/>
            </p:cNvCxnSpPr>
            <p:nvPr/>
          </p:nvCxnSpPr>
          <p:spPr>
            <a:xfrm rot="10800000" flipH="1">
              <a:off x="6152985" y="4389874"/>
              <a:ext cx="198000" cy="213300"/>
            </a:xfrm>
            <a:prstGeom prst="straightConnector1">
              <a:avLst/>
            </a:prstGeom>
            <a:noFill/>
            <a:ln w="19050" cap="flat" cmpd="sng">
              <a:solidFill>
                <a:srgbClr val="666666"/>
              </a:solidFill>
              <a:prstDash val="solid"/>
              <a:round/>
              <a:headEnd type="none" w="med" len="med"/>
              <a:tailEnd type="none" w="med" len="med"/>
            </a:ln>
          </p:spPr>
        </p:cxnSp>
        <p:sp>
          <p:nvSpPr>
            <p:cNvPr id="1089" name="Google Shape;1089;p62"/>
            <p:cNvSpPr/>
            <p:nvPr/>
          </p:nvSpPr>
          <p:spPr>
            <a:xfrm>
              <a:off x="6443751" y="4603174"/>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16</a:t>
              </a:r>
              <a:endParaRPr sz="1800"/>
            </a:p>
          </p:txBody>
        </p:sp>
        <p:cxnSp>
          <p:nvCxnSpPr>
            <p:cNvPr id="1090" name="Google Shape;1090;p62"/>
            <p:cNvCxnSpPr>
              <a:endCxn id="1089" idx="0"/>
            </p:cNvCxnSpPr>
            <p:nvPr/>
          </p:nvCxnSpPr>
          <p:spPr>
            <a:xfrm>
              <a:off x="6654651" y="4380874"/>
              <a:ext cx="39600" cy="222300"/>
            </a:xfrm>
            <a:prstGeom prst="straightConnector1">
              <a:avLst/>
            </a:prstGeom>
            <a:noFill/>
            <a:ln w="19050" cap="flat" cmpd="sng">
              <a:solidFill>
                <a:srgbClr val="666666"/>
              </a:solidFill>
              <a:prstDash val="solid"/>
              <a:round/>
              <a:headEnd type="none" w="med" len="med"/>
              <a:tailEnd type="none" w="med" len="med"/>
            </a:ln>
          </p:spPr>
        </p:cxnSp>
        <p:sp>
          <p:nvSpPr>
            <p:cNvPr id="1091" name="Google Shape;1091;p62"/>
            <p:cNvSpPr/>
            <p:nvPr/>
          </p:nvSpPr>
          <p:spPr>
            <a:xfrm>
              <a:off x="6278111" y="4057174"/>
              <a:ext cx="501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cxnSp>
          <p:nvCxnSpPr>
            <p:cNvPr id="1092" name="Google Shape;1092;p62"/>
            <p:cNvCxnSpPr>
              <a:stCxn id="1091" idx="0"/>
              <a:endCxn id="1075" idx="2"/>
            </p:cNvCxnSpPr>
            <p:nvPr/>
          </p:nvCxnSpPr>
          <p:spPr>
            <a:xfrm rot="10800000" flipH="1">
              <a:off x="6528611" y="3780874"/>
              <a:ext cx="418800" cy="276300"/>
            </a:xfrm>
            <a:prstGeom prst="straightConnector1">
              <a:avLst/>
            </a:prstGeom>
            <a:noFill/>
            <a:ln w="19050" cap="flat" cmpd="sng">
              <a:solidFill>
                <a:srgbClr val="666666"/>
              </a:solidFill>
              <a:prstDash val="solid"/>
              <a:round/>
              <a:headEnd type="none" w="med" len="med"/>
              <a:tailEnd type="none" w="med" len="med"/>
            </a:ln>
          </p:spPr>
        </p:cxnSp>
      </p:grpSp>
      <p:cxnSp>
        <p:nvCxnSpPr>
          <p:cNvPr id="1093" name="Google Shape;1093;p62"/>
          <p:cNvCxnSpPr/>
          <p:nvPr/>
        </p:nvCxnSpPr>
        <p:spPr>
          <a:xfrm flipH="1">
            <a:off x="4171675" y="3383850"/>
            <a:ext cx="621000" cy="309000"/>
          </a:xfrm>
          <a:prstGeom prst="straightConnector1">
            <a:avLst/>
          </a:prstGeom>
          <a:noFill/>
          <a:ln w="19050" cap="flat" cmpd="sng">
            <a:solidFill>
              <a:schemeClr val="dk2"/>
            </a:solidFill>
            <a:prstDash val="solid"/>
            <a:round/>
            <a:headEnd type="none" w="med" len="med"/>
            <a:tailEnd type="triangle" w="med" len="med"/>
          </a:ln>
        </p:spPr>
      </p:cxnSp>
      <p:cxnSp>
        <p:nvCxnSpPr>
          <p:cNvPr id="1094" name="Google Shape;1094;p62"/>
          <p:cNvCxnSpPr/>
          <p:nvPr/>
        </p:nvCxnSpPr>
        <p:spPr>
          <a:xfrm>
            <a:off x="4171675" y="4037538"/>
            <a:ext cx="5019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3"/>
                                        </p:tgtEl>
                                        <p:attrNameLst>
                                          <p:attrName>style.visibility</p:attrName>
                                        </p:attrNameLst>
                                      </p:cBhvr>
                                      <p:to>
                                        <p:strVal val="visible"/>
                                      </p:to>
                                    </p:set>
                                    <p:animEffect transition="in" filter="fade">
                                      <p:cBhvr>
                                        <p:cTn id="7" dur="1"/>
                                        <p:tgtEl>
                                          <p:spTgt spid="10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8"/>
                                        </p:tgtEl>
                                        <p:attrNameLst>
                                          <p:attrName>style.visibility</p:attrName>
                                        </p:attrNameLst>
                                      </p:cBhvr>
                                      <p:to>
                                        <p:strVal val="visible"/>
                                      </p:to>
                                    </p:set>
                                    <p:animEffect transition="in" filter="fade">
                                      <p:cBhvr>
                                        <p:cTn id="12" dur="1"/>
                                        <p:tgtEl>
                                          <p:spTgt spid="10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4"/>
                                        </p:tgtEl>
                                        <p:attrNameLst>
                                          <p:attrName>style.visibility</p:attrName>
                                        </p:attrNameLst>
                                      </p:cBhvr>
                                      <p:to>
                                        <p:strVal val="visible"/>
                                      </p:to>
                                    </p:set>
                                    <p:animEffect transition="in" filter="fade">
                                      <p:cBhvr>
                                        <p:cTn id="17" dur="1"/>
                                        <p:tgtEl>
                                          <p:spTgt spid="10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9"/>
                                        </p:tgtEl>
                                        <p:attrNameLst>
                                          <p:attrName>style.visibility</p:attrName>
                                        </p:attrNameLst>
                                      </p:cBhvr>
                                      <p:to>
                                        <p:strVal val="visible"/>
                                      </p:to>
                                    </p:set>
                                    <p:animEffect transition="in" filter="fade">
                                      <p:cBhvr>
                                        <p:cTn id="22" dur="1"/>
                                        <p:tgtEl>
                                          <p:spTgt spid="10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86"/>
                                        </p:tgtEl>
                                        <p:attrNameLst>
                                          <p:attrName>style.visibility</p:attrName>
                                        </p:attrNameLst>
                                      </p:cBhvr>
                                      <p:to>
                                        <p:strVal val="visible"/>
                                      </p:to>
                                    </p:set>
                                    <p:animEffect transition="in" filter="fade">
                                      <p:cBhvr>
                                        <p:cTn id="27" dur="1"/>
                                        <p:tgtEl>
                                          <p:spTgt spid="10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7"/>
                                        </p:tgtEl>
                                        <p:attrNameLst>
                                          <p:attrName>style.visibility</p:attrName>
                                        </p:attrNameLst>
                                      </p:cBhvr>
                                      <p:to>
                                        <p:strVal val="visible"/>
                                      </p:to>
                                    </p:set>
                                    <p:animEffect transition="in" filter="fade">
                                      <p:cBhvr>
                                        <p:cTn id="32" dur="1"/>
                                        <p:tgtEl>
                                          <p:spTgt spid="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098"/>
        <p:cNvGrpSpPr/>
        <p:nvPr/>
      </p:nvGrpSpPr>
      <p:grpSpPr>
        <a:xfrm>
          <a:off x="0" y="0"/>
          <a:ext cx="0" cy="0"/>
          <a:chOff x="0" y="0"/>
          <a:chExt cx="0" cy="0"/>
        </a:xfrm>
      </p:grpSpPr>
      <p:sp>
        <p:nvSpPr>
          <p:cNvPr id="1099" name="Google Shape;1099;p63"/>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Happens If The Root Is Too Full?</a:t>
            </a:r>
            <a:endParaRPr/>
          </a:p>
        </p:txBody>
      </p:sp>
      <p:sp>
        <p:nvSpPr>
          <p:cNvPr id="1100" name="Google Shape;1100;p63"/>
          <p:cNvSpPr txBox="1">
            <a:spLocks noGrp="1"/>
          </p:cNvSpPr>
          <p:nvPr>
            <p:ph type="body" idx="1"/>
          </p:nvPr>
        </p:nvSpPr>
        <p:spPr>
          <a:xfrm>
            <a:off x="166800" y="4218325"/>
            <a:ext cx="8443800" cy="49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Challenge: Draw the tree after the root is split.</a:t>
            </a:r>
            <a:endParaRPr/>
          </a:p>
        </p:txBody>
      </p:sp>
      <p:sp>
        <p:nvSpPr>
          <p:cNvPr id="1101" name="Google Shape;1101;p63"/>
          <p:cNvSpPr/>
          <p:nvPr/>
        </p:nvSpPr>
        <p:spPr>
          <a:xfrm>
            <a:off x="1869477" y="1560125"/>
            <a:ext cx="860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19  21</a:t>
            </a:r>
            <a:endParaRPr sz="1800"/>
          </a:p>
        </p:txBody>
      </p:sp>
      <p:sp>
        <p:nvSpPr>
          <p:cNvPr id="1102" name="Google Shape;1102;p63"/>
          <p:cNvSpPr/>
          <p:nvPr/>
        </p:nvSpPr>
        <p:spPr>
          <a:xfrm>
            <a:off x="1212275" y="15601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103" name="Google Shape;1103;p63"/>
          <p:cNvSpPr/>
          <p:nvPr/>
        </p:nvSpPr>
        <p:spPr>
          <a:xfrm>
            <a:off x="507966" y="15601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104" name="Google Shape;1104;p63"/>
          <p:cNvSpPr/>
          <p:nvPr/>
        </p:nvSpPr>
        <p:spPr>
          <a:xfrm>
            <a:off x="1038025" y="963375"/>
            <a:ext cx="860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13  17</a:t>
            </a:r>
            <a:endParaRPr sz="1800"/>
          </a:p>
        </p:txBody>
      </p:sp>
      <p:cxnSp>
        <p:nvCxnSpPr>
          <p:cNvPr id="1105" name="Google Shape;1105;p63"/>
          <p:cNvCxnSpPr>
            <a:endCxn id="1103" idx="0"/>
          </p:cNvCxnSpPr>
          <p:nvPr/>
        </p:nvCxnSpPr>
        <p:spPr>
          <a:xfrm flipH="1">
            <a:off x="753216" y="1284125"/>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06" name="Google Shape;1106;p63"/>
          <p:cNvCxnSpPr>
            <a:endCxn id="1101" idx="0"/>
          </p:cNvCxnSpPr>
          <p:nvPr/>
        </p:nvCxnSpPr>
        <p:spPr>
          <a:xfrm>
            <a:off x="1769277" y="1284125"/>
            <a:ext cx="530400" cy="276000"/>
          </a:xfrm>
          <a:prstGeom prst="straightConnector1">
            <a:avLst/>
          </a:prstGeom>
          <a:noFill/>
          <a:ln w="19050" cap="flat" cmpd="sng">
            <a:solidFill>
              <a:srgbClr val="666666"/>
            </a:solidFill>
            <a:prstDash val="solid"/>
            <a:round/>
            <a:headEnd type="none" w="med" len="med"/>
            <a:tailEnd type="none" w="med" len="med"/>
          </a:ln>
        </p:spPr>
      </p:cxnSp>
      <p:cxnSp>
        <p:nvCxnSpPr>
          <p:cNvPr id="1107" name="Google Shape;1107;p63"/>
          <p:cNvCxnSpPr>
            <a:stCxn id="1102" idx="0"/>
            <a:endCxn id="1104" idx="2"/>
          </p:cNvCxnSpPr>
          <p:nvPr/>
        </p:nvCxnSpPr>
        <p:spPr>
          <a:xfrm rot="10800000" flipH="1">
            <a:off x="1457525" y="1288325"/>
            <a:ext cx="10800" cy="271800"/>
          </a:xfrm>
          <a:prstGeom prst="straightConnector1">
            <a:avLst/>
          </a:prstGeom>
          <a:noFill/>
          <a:ln w="19050" cap="flat" cmpd="sng">
            <a:solidFill>
              <a:schemeClr val="dk2"/>
            </a:solidFill>
            <a:prstDash val="solid"/>
            <a:round/>
            <a:headEnd type="none" w="med" len="med"/>
            <a:tailEnd type="none" w="med" len="med"/>
          </a:ln>
        </p:spPr>
      </p:cxnSp>
      <p:grpSp>
        <p:nvGrpSpPr>
          <p:cNvPr id="1108" name="Google Shape;1108;p63"/>
          <p:cNvGrpSpPr/>
          <p:nvPr/>
        </p:nvGrpSpPr>
        <p:grpSpPr>
          <a:xfrm>
            <a:off x="3216216" y="961300"/>
            <a:ext cx="2880559" cy="921650"/>
            <a:chOff x="3216216" y="961300"/>
            <a:chExt cx="2880559" cy="921650"/>
          </a:xfrm>
        </p:grpSpPr>
        <p:sp>
          <p:nvSpPr>
            <p:cNvPr id="1109" name="Google Shape;1109;p63"/>
            <p:cNvSpPr/>
            <p:nvPr/>
          </p:nvSpPr>
          <p:spPr>
            <a:xfrm>
              <a:off x="4514575" y="1558050"/>
              <a:ext cx="1582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19  21  22  23</a:t>
              </a:r>
              <a:endParaRPr sz="1800"/>
            </a:p>
          </p:txBody>
        </p:sp>
        <p:sp>
          <p:nvSpPr>
            <p:cNvPr id="1110" name="Google Shape;1110;p63"/>
            <p:cNvSpPr/>
            <p:nvPr/>
          </p:nvSpPr>
          <p:spPr>
            <a:xfrm>
              <a:off x="3906125" y="155805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111" name="Google Shape;1111;p63"/>
            <p:cNvSpPr/>
            <p:nvPr/>
          </p:nvSpPr>
          <p:spPr>
            <a:xfrm>
              <a:off x="3216216" y="155805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112" name="Google Shape;1112;p63"/>
            <p:cNvSpPr/>
            <p:nvPr/>
          </p:nvSpPr>
          <p:spPr>
            <a:xfrm>
              <a:off x="3844375" y="961300"/>
              <a:ext cx="900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13  17</a:t>
              </a:r>
              <a:endParaRPr sz="1800"/>
            </a:p>
          </p:txBody>
        </p:sp>
        <p:cxnSp>
          <p:nvCxnSpPr>
            <p:cNvPr id="1113" name="Google Shape;1113;p63"/>
            <p:cNvCxnSpPr>
              <a:endCxn id="1111" idx="0"/>
            </p:cNvCxnSpPr>
            <p:nvPr/>
          </p:nvCxnSpPr>
          <p:spPr>
            <a:xfrm flipH="1">
              <a:off x="3461466" y="1282050"/>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14" name="Google Shape;1114;p63"/>
            <p:cNvCxnSpPr>
              <a:endCxn id="1109" idx="0"/>
            </p:cNvCxnSpPr>
            <p:nvPr/>
          </p:nvCxnSpPr>
          <p:spPr>
            <a:xfrm>
              <a:off x="4638175" y="1281150"/>
              <a:ext cx="667500" cy="276900"/>
            </a:xfrm>
            <a:prstGeom prst="straightConnector1">
              <a:avLst/>
            </a:prstGeom>
            <a:noFill/>
            <a:ln w="19050" cap="flat" cmpd="sng">
              <a:solidFill>
                <a:srgbClr val="666666"/>
              </a:solidFill>
              <a:prstDash val="solid"/>
              <a:round/>
              <a:headEnd type="none" w="med" len="med"/>
              <a:tailEnd type="none" w="med" len="med"/>
            </a:ln>
          </p:spPr>
        </p:cxnSp>
        <p:cxnSp>
          <p:nvCxnSpPr>
            <p:cNvPr id="1115" name="Google Shape;1115;p63"/>
            <p:cNvCxnSpPr>
              <a:stCxn id="1110" idx="0"/>
              <a:endCxn id="1112" idx="2"/>
            </p:cNvCxnSpPr>
            <p:nvPr/>
          </p:nvCxnSpPr>
          <p:spPr>
            <a:xfrm rot="10800000" flipH="1">
              <a:off x="4151375" y="1286250"/>
              <a:ext cx="143100" cy="271800"/>
            </a:xfrm>
            <a:prstGeom prst="straightConnector1">
              <a:avLst/>
            </a:prstGeom>
            <a:noFill/>
            <a:ln w="19050" cap="flat" cmpd="sng">
              <a:solidFill>
                <a:schemeClr val="dk2"/>
              </a:solidFill>
              <a:prstDash val="solid"/>
              <a:round/>
              <a:headEnd type="none" w="med" len="med"/>
              <a:tailEnd type="none" w="med" len="med"/>
            </a:ln>
          </p:spPr>
        </p:cxnSp>
      </p:grpSp>
      <p:grpSp>
        <p:nvGrpSpPr>
          <p:cNvPr id="1116" name="Google Shape;1116;p63"/>
          <p:cNvGrpSpPr/>
          <p:nvPr/>
        </p:nvGrpSpPr>
        <p:grpSpPr>
          <a:xfrm>
            <a:off x="6233175" y="961300"/>
            <a:ext cx="2702200" cy="919575"/>
            <a:chOff x="6233175" y="961300"/>
            <a:chExt cx="2702200" cy="919575"/>
          </a:xfrm>
        </p:grpSpPr>
        <p:sp>
          <p:nvSpPr>
            <p:cNvPr id="1117" name="Google Shape;1117;p63"/>
            <p:cNvSpPr/>
            <p:nvPr/>
          </p:nvSpPr>
          <p:spPr>
            <a:xfrm>
              <a:off x="7949875" y="15559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22  23</a:t>
              </a:r>
              <a:endParaRPr sz="1800"/>
            </a:p>
          </p:txBody>
        </p:sp>
        <p:sp>
          <p:nvSpPr>
            <p:cNvPr id="1118" name="Google Shape;1118;p63"/>
            <p:cNvSpPr/>
            <p:nvPr/>
          </p:nvSpPr>
          <p:spPr>
            <a:xfrm>
              <a:off x="6777875" y="1555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119" name="Google Shape;1119;p63"/>
            <p:cNvSpPr/>
            <p:nvPr/>
          </p:nvSpPr>
          <p:spPr>
            <a:xfrm>
              <a:off x="6233175" y="1555975"/>
              <a:ext cx="407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120" name="Google Shape;1120;p63"/>
            <p:cNvSpPr/>
            <p:nvPr/>
          </p:nvSpPr>
          <p:spPr>
            <a:xfrm>
              <a:off x="6861475" y="961300"/>
              <a:ext cx="1337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13  17  21</a:t>
              </a:r>
              <a:endParaRPr sz="1800"/>
            </a:p>
          </p:txBody>
        </p:sp>
        <p:cxnSp>
          <p:nvCxnSpPr>
            <p:cNvPr id="1121" name="Google Shape;1121;p63"/>
            <p:cNvCxnSpPr>
              <a:endCxn id="1119" idx="0"/>
            </p:cNvCxnSpPr>
            <p:nvPr/>
          </p:nvCxnSpPr>
          <p:spPr>
            <a:xfrm flipH="1">
              <a:off x="6436725" y="1279975"/>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22" name="Google Shape;1122;p63"/>
            <p:cNvCxnSpPr>
              <a:endCxn id="1117" idx="0"/>
            </p:cNvCxnSpPr>
            <p:nvPr/>
          </p:nvCxnSpPr>
          <p:spPr>
            <a:xfrm>
              <a:off x="7868425" y="1296175"/>
              <a:ext cx="574200" cy="259800"/>
            </a:xfrm>
            <a:prstGeom prst="straightConnector1">
              <a:avLst/>
            </a:prstGeom>
            <a:noFill/>
            <a:ln w="19050" cap="flat" cmpd="sng">
              <a:solidFill>
                <a:srgbClr val="666666"/>
              </a:solidFill>
              <a:prstDash val="solid"/>
              <a:round/>
              <a:headEnd type="none" w="med" len="med"/>
              <a:tailEnd type="none" w="med" len="med"/>
            </a:ln>
          </p:spPr>
        </p:cxnSp>
        <p:cxnSp>
          <p:nvCxnSpPr>
            <p:cNvPr id="1123" name="Google Shape;1123;p63"/>
            <p:cNvCxnSpPr>
              <a:stCxn id="1118" idx="0"/>
            </p:cNvCxnSpPr>
            <p:nvPr/>
          </p:nvCxnSpPr>
          <p:spPr>
            <a:xfrm rot="10800000" flipH="1">
              <a:off x="7023125" y="1298575"/>
              <a:ext cx="345000" cy="257400"/>
            </a:xfrm>
            <a:prstGeom prst="straightConnector1">
              <a:avLst/>
            </a:prstGeom>
            <a:noFill/>
            <a:ln w="19050" cap="flat" cmpd="sng">
              <a:solidFill>
                <a:schemeClr val="dk2"/>
              </a:solidFill>
              <a:prstDash val="solid"/>
              <a:round/>
              <a:headEnd type="none" w="med" len="med"/>
              <a:tailEnd type="none" w="med" len="med"/>
            </a:ln>
          </p:spPr>
        </p:cxnSp>
        <p:sp>
          <p:nvSpPr>
            <p:cNvPr id="1124" name="Google Shape;1124;p63"/>
            <p:cNvSpPr/>
            <p:nvPr/>
          </p:nvSpPr>
          <p:spPr>
            <a:xfrm>
              <a:off x="7392450" y="1555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125" name="Google Shape;1125;p63"/>
            <p:cNvCxnSpPr>
              <a:stCxn id="1124" idx="0"/>
            </p:cNvCxnSpPr>
            <p:nvPr/>
          </p:nvCxnSpPr>
          <p:spPr>
            <a:xfrm rot="10800000" flipH="1">
              <a:off x="7637700" y="1298575"/>
              <a:ext cx="39600" cy="257400"/>
            </a:xfrm>
            <a:prstGeom prst="straightConnector1">
              <a:avLst/>
            </a:prstGeom>
            <a:noFill/>
            <a:ln w="19050" cap="flat" cmpd="sng">
              <a:solidFill>
                <a:schemeClr val="dk2"/>
              </a:solidFill>
              <a:prstDash val="solid"/>
              <a:round/>
              <a:headEnd type="none" w="med" len="med"/>
              <a:tailEnd type="none" w="med" len="med"/>
            </a:ln>
          </p:spPr>
        </p:cxnSp>
      </p:grpSp>
      <p:grpSp>
        <p:nvGrpSpPr>
          <p:cNvPr id="1126" name="Google Shape;1126;p63"/>
          <p:cNvGrpSpPr/>
          <p:nvPr/>
        </p:nvGrpSpPr>
        <p:grpSpPr>
          <a:xfrm>
            <a:off x="317666" y="2762625"/>
            <a:ext cx="3298909" cy="921650"/>
            <a:chOff x="317666" y="2762625"/>
            <a:chExt cx="3298909" cy="921650"/>
          </a:xfrm>
        </p:grpSpPr>
        <p:sp>
          <p:nvSpPr>
            <p:cNvPr id="1127" name="Google Shape;1127;p63"/>
            <p:cNvSpPr/>
            <p:nvPr/>
          </p:nvSpPr>
          <p:spPr>
            <a:xfrm>
              <a:off x="2034375" y="3359375"/>
              <a:ext cx="1582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22  23  24  25</a:t>
              </a:r>
              <a:endParaRPr sz="1800"/>
            </a:p>
          </p:txBody>
        </p:sp>
        <p:sp>
          <p:nvSpPr>
            <p:cNvPr id="1128" name="Google Shape;1128;p63"/>
            <p:cNvSpPr/>
            <p:nvPr/>
          </p:nvSpPr>
          <p:spPr>
            <a:xfrm>
              <a:off x="869575" y="335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129" name="Google Shape;1129;p63"/>
            <p:cNvSpPr/>
            <p:nvPr/>
          </p:nvSpPr>
          <p:spPr>
            <a:xfrm>
              <a:off x="317666" y="335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130" name="Google Shape;1130;p63"/>
            <p:cNvSpPr/>
            <p:nvPr/>
          </p:nvSpPr>
          <p:spPr>
            <a:xfrm>
              <a:off x="945825" y="2762625"/>
              <a:ext cx="1254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13  17  21</a:t>
              </a:r>
              <a:endParaRPr sz="1800"/>
            </a:p>
          </p:txBody>
        </p:sp>
        <p:cxnSp>
          <p:nvCxnSpPr>
            <p:cNvPr id="1131" name="Google Shape;1131;p63"/>
            <p:cNvCxnSpPr>
              <a:endCxn id="1129" idx="0"/>
            </p:cNvCxnSpPr>
            <p:nvPr/>
          </p:nvCxnSpPr>
          <p:spPr>
            <a:xfrm flipH="1">
              <a:off x="562916" y="3083375"/>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32" name="Google Shape;1132;p63"/>
            <p:cNvCxnSpPr>
              <a:endCxn id="1127" idx="0"/>
            </p:cNvCxnSpPr>
            <p:nvPr/>
          </p:nvCxnSpPr>
          <p:spPr>
            <a:xfrm>
              <a:off x="2023275" y="3083375"/>
              <a:ext cx="802200" cy="276000"/>
            </a:xfrm>
            <a:prstGeom prst="straightConnector1">
              <a:avLst/>
            </a:prstGeom>
            <a:noFill/>
            <a:ln w="19050" cap="flat" cmpd="sng">
              <a:solidFill>
                <a:srgbClr val="666666"/>
              </a:solidFill>
              <a:prstDash val="solid"/>
              <a:round/>
              <a:headEnd type="none" w="med" len="med"/>
              <a:tailEnd type="none" w="med" len="med"/>
            </a:ln>
          </p:spPr>
        </p:cxnSp>
        <p:cxnSp>
          <p:nvCxnSpPr>
            <p:cNvPr id="1133" name="Google Shape;1133;p63"/>
            <p:cNvCxnSpPr>
              <a:stCxn id="1128" idx="0"/>
            </p:cNvCxnSpPr>
            <p:nvPr/>
          </p:nvCxnSpPr>
          <p:spPr>
            <a:xfrm rot="10800000" flipH="1">
              <a:off x="1114825" y="3101075"/>
              <a:ext cx="228000" cy="258300"/>
            </a:xfrm>
            <a:prstGeom prst="straightConnector1">
              <a:avLst/>
            </a:prstGeom>
            <a:noFill/>
            <a:ln w="19050" cap="flat" cmpd="sng">
              <a:solidFill>
                <a:schemeClr val="dk2"/>
              </a:solidFill>
              <a:prstDash val="solid"/>
              <a:round/>
              <a:headEnd type="none" w="med" len="med"/>
              <a:tailEnd type="none" w="med" len="med"/>
            </a:ln>
          </p:spPr>
        </p:cxnSp>
        <p:sp>
          <p:nvSpPr>
            <p:cNvPr id="1134" name="Google Shape;1134;p63"/>
            <p:cNvSpPr/>
            <p:nvPr/>
          </p:nvSpPr>
          <p:spPr>
            <a:xfrm>
              <a:off x="1437950" y="3359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135" name="Google Shape;1135;p63"/>
            <p:cNvCxnSpPr>
              <a:stCxn id="1134" idx="0"/>
            </p:cNvCxnSpPr>
            <p:nvPr/>
          </p:nvCxnSpPr>
          <p:spPr>
            <a:xfrm rot="10800000" flipH="1">
              <a:off x="1683200" y="3083375"/>
              <a:ext cx="39600" cy="276000"/>
            </a:xfrm>
            <a:prstGeom prst="straightConnector1">
              <a:avLst/>
            </a:prstGeom>
            <a:noFill/>
            <a:ln w="19050" cap="flat" cmpd="sng">
              <a:solidFill>
                <a:schemeClr val="dk2"/>
              </a:solidFill>
              <a:prstDash val="solid"/>
              <a:round/>
              <a:headEnd type="none" w="med" len="med"/>
              <a:tailEnd type="none" w="med" len="med"/>
            </a:ln>
          </p:spPr>
        </p:cxnSp>
      </p:grpSp>
      <p:grpSp>
        <p:nvGrpSpPr>
          <p:cNvPr id="1136" name="Google Shape;1136;p63"/>
          <p:cNvGrpSpPr/>
          <p:nvPr/>
        </p:nvGrpSpPr>
        <p:grpSpPr>
          <a:xfrm>
            <a:off x="4497391" y="2743125"/>
            <a:ext cx="3570709" cy="921658"/>
            <a:chOff x="4497391" y="2743125"/>
            <a:chExt cx="3570709" cy="921658"/>
          </a:xfrm>
        </p:grpSpPr>
        <p:sp>
          <p:nvSpPr>
            <p:cNvPr id="1137" name="Google Shape;1137;p63"/>
            <p:cNvSpPr/>
            <p:nvPr/>
          </p:nvSpPr>
          <p:spPr>
            <a:xfrm>
              <a:off x="7082600" y="33398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138" name="Google Shape;1138;p63"/>
            <p:cNvSpPr/>
            <p:nvPr/>
          </p:nvSpPr>
          <p:spPr>
            <a:xfrm>
              <a:off x="5125500" y="33398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139" name="Google Shape;1139;p63"/>
            <p:cNvSpPr/>
            <p:nvPr/>
          </p:nvSpPr>
          <p:spPr>
            <a:xfrm>
              <a:off x="4497391" y="33398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140" name="Google Shape;1140;p63"/>
            <p:cNvSpPr/>
            <p:nvPr/>
          </p:nvSpPr>
          <p:spPr>
            <a:xfrm>
              <a:off x="5125550" y="2743125"/>
              <a:ext cx="1582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13  17  21  23</a:t>
              </a:r>
              <a:endParaRPr sz="1800"/>
            </a:p>
          </p:txBody>
        </p:sp>
        <p:cxnSp>
          <p:nvCxnSpPr>
            <p:cNvPr id="1141" name="Google Shape;1141;p63"/>
            <p:cNvCxnSpPr>
              <a:endCxn id="1139" idx="0"/>
            </p:cNvCxnSpPr>
            <p:nvPr/>
          </p:nvCxnSpPr>
          <p:spPr>
            <a:xfrm flipH="1">
              <a:off x="4742641" y="3063883"/>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42" name="Google Shape;1142;p63"/>
            <p:cNvCxnSpPr>
              <a:endCxn id="1137" idx="0"/>
            </p:cNvCxnSpPr>
            <p:nvPr/>
          </p:nvCxnSpPr>
          <p:spPr>
            <a:xfrm>
              <a:off x="6617150" y="3074375"/>
              <a:ext cx="958200" cy="265500"/>
            </a:xfrm>
            <a:prstGeom prst="straightConnector1">
              <a:avLst/>
            </a:prstGeom>
            <a:noFill/>
            <a:ln w="19050" cap="flat" cmpd="sng">
              <a:solidFill>
                <a:srgbClr val="666666"/>
              </a:solidFill>
              <a:prstDash val="solid"/>
              <a:round/>
              <a:headEnd type="none" w="med" len="med"/>
              <a:tailEnd type="none" w="med" len="med"/>
            </a:ln>
          </p:spPr>
        </p:cxnSp>
        <p:cxnSp>
          <p:nvCxnSpPr>
            <p:cNvPr id="1143" name="Google Shape;1143;p63"/>
            <p:cNvCxnSpPr>
              <a:stCxn id="1138" idx="0"/>
            </p:cNvCxnSpPr>
            <p:nvPr/>
          </p:nvCxnSpPr>
          <p:spPr>
            <a:xfrm rot="10800000" flipH="1">
              <a:off x="5370750" y="3052775"/>
              <a:ext cx="126900" cy="287100"/>
            </a:xfrm>
            <a:prstGeom prst="straightConnector1">
              <a:avLst/>
            </a:prstGeom>
            <a:noFill/>
            <a:ln w="19050" cap="flat" cmpd="sng">
              <a:solidFill>
                <a:schemeClr val="dk2"/>
              </a:solidFill>
              <a:prstDash val="solid"/>
              <a:round/>
              <a:headEnd type="none" w="med" len="med"/>
              <a:tailEnd type="none" w="med" len="med"/>
            </a:ln>
          </p:spPr>
        </p:cxnSp>
        <p:sp>
          <p:nvSpPr>
            <p:cNvPr id="1144" name="Google Shape;1144;p63"/>
            <p:cNvSpPr/>
            <p:nvPr/>
          </p:nvSpPr>
          <p:spPr>
            <a:xfrm>
              <a:off x="5701075" y="33398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145" name="Google Shape;1145;p63"/>
            <p:cNvCxnSpPr>
              <a:stCxn id="1144" idx="0"/>
              <a:endCxn id="1140" idx="2"/>
            </p:cNvCxnSpPr>
            <p:nvPr/>
          </p:nvCxnSpPr>
          <p:spPr>
            <a:xfrm rot="10800000">
              <a:off x="5916625" y="3068075"/>
              <a:ext cx="29700" cy="271800"/>
            </a:xfrm>
            <a:prstGeom prst="straightConnector1">
              <a:avLst/>
            </a:prstGeom>
            <a:noFill/>
            <a:ln w="19050" cap="flat" cmpd="sng">
              <a:solidFill>
                <a:schemeClr val="dk2"/>
              </a:solidFill>
              <a:prstDash val="solid"/>
              <a:round/>
              <a:headEnd type="none" w="med" len="med"/>
              <a:tailEnd type="none" w="med" len="med"/>
            </a:ln>
          </p:spPr>
        </p:cxnSp>
        <p:sp>
          <p:nvSpPr>
            <p:cNvPr id="1146" name="Google Shape;1146;p63"/>
            <p:cNvSpPr/>
            <p:nvPr/>
          </p:nvSpPr>
          <p:spPr>
            <a:xfrm>
              <a:off x="6294496" y="33360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147" name="Google Shape;1147;p63"/>
            <p:cNvCxnSpPr>
              <a:stCxn id="1146" idx="0"/>
            </p:cNvCxnSpPr>
            <p:nvPr/>
          </p:nvCxnSpPr>
          <p:spPr>
            <a:xfrm rot="10800000">
              <a:off x="6339946" y="3056725"/>
              <a:ext cx="199800" cy="27930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8"/>
                                        </p:tgtEl>
                                        <p:attrNameLst>
                                          <p:attrName>style.visibility</p:attrName>
                                        </p:attrNameLst>
                                      </p:cBhvr>
                                      <p:to>
                                        <p:strVal val="visible"/>
                                      </p:to>
                                    </p:set>
                                    <p:animEffect transition="in" filter="fade">
                                      <p:cBhvr>
                                        <p:cTn id="7" dur="1"/>
                                        <p:tgtEl>
                                          <p:spTgt spid="1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6"/>
                                        </p:tgtEl>
                                        <p:attrNameLst>
                                          <p:attrName>style.visibility</p:attrName>
                                        </p:attrNameLst>
                                      </p:cBhvr>
                                      <p:to>
                                        <p:strVal val="visible"/>
                                      </p:to>
                                    </p:set>
                                    <p:animEffect transition="in" filter="fade">
                                      <p:cBhvr>
                                        <p:cTn id="12" dur="1"/>
                                        <p:tgtEl>
                                          <p:spTgt spid="11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6"/>
                                        </p:tgtEl>
                                        <p:attrNameLst>
                                          <p:attrName>style.visibility</p:attrName>
                                        </p:attrNameLst>
                                      </p:cBhvr>
                                      <p:to>
                                        <p:strVal val="visible"/>
                                      </p:to>
                                    </p:set>
                                    <p:animEffect transition="in" filter="fade">
                                      <p:cBhvr>
                                        <p:cTn id="17" dur="1"/>
                                        <p:tgtEl>
                                          <p:spTgt spid="11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36"/>
                                        </p:tgtEl>
                                        <p:attrNameLst>
                                          <p:attrName>style.visibility</p:attrName>
                                        </p:attrNameLst>
                                      </p:cBhvr>
                                      <p:to>
                                        <p:strVal val="visible"/>
                                      </p:to>
                                    </p:set>
                                    <p:animEffect transition="in" filter="fade">
                                      <p:cBhvr>
                                        <p:cTn id="22" dur="1"/>
                                        <p:tgtEl>
                                          <p:spTgt spid="11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0"/>
                                        </p:tgtEl>
                                        <p:attrNameLst>
                                          <p:attrName>style.visibility</p:attrName>
                                        </p:attrNameLst>
                                      </p:cBhvr>
                                      <p:to>
                                        <p:strVal val="visible"/>
                                      </p:to>
                                    </p:set>
                                    <p:animEffect transition="in" filter="fade">
                                      <p:cBhvr>
                                        <p:cTn id="27" dur="1"/>
                                        <p:tgtEl>
                                          <p:spTgt spid="1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1"/>
        <p:cNvGrpSpPr/>
        <p:nvPr/>
      </p:nvGrpSpPr>
      <p:grpSpPr>
        <a:xfrm>
          <a:off x="0" y="0"/>
          <a:ext cx="0" cy="0"/>
          <a:chOff x="0" y="0"/>
          <a:chExt cx="0" cy="0"/>
        </a:xfrm>
      </p:grpSpPr>
      <p:sp>
        <p:nvSpPr>
          <p:cNvPr id="1152" name="Google Shape;1152;p6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Happens If The Root Is Too Full?</a:t>
            </a:r>
            <a:endParaRPr/>
          </a:p>
        </p:txBody>
      </p:sp>
      <p:sp>
        <p:nvSpPr>
          <p:cNvPr id="1153" name="Google Shape;1153;p64"/>
          <p:cNvSpPr txBox="1">
            <a:spLocks noGrp="1"/>
          </p:cNvSpPr>
          <p:nvPr>
            <p:ph type="body" idx="1"/>
          </p:nvPr>
        </p:nvSpPr>
        <p:spPr>
          <a:xfrm>
            <a:off x="166800" y="2008525"/>
            <a:ext cx="8443800" cy="49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Challenge: Draw the tree after the root is split.</a:t>
            </a:r>
            <a:endParaRPr/>
          </a:p>
        </p:txBody>
      </p:sp>
      <p:sp>
        <p:nvSpPr>
          <p:cNvPr id="1154" name="Google Shape;1154;p64"/>
          <p:cNvSpPr/>
          <p:nvPr/>
        </p:nvSpPr>
        <p:spPr>
          <a:xfrm>
            <a:off x="2567775" y="1606775"/>
            <a:ext cx="1582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22  23  24  25</a:t>
            </a:r>
            <a:endParaRPr sz="1800"/>
          </a:p>
        </p:txBody>
      </p:sp>
      <p:sp>
        <p:nvSpPr>
          <p:cNvPr id="1155" name="Google Shape;1155;p64"/>
          <p:cNvSpPr/>
          <p:nvPr/>
        </p:nvSpPr>
        <p:spPr>
          <a:xfrm>
            <a:off x="1402975" y="1606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156" name="Google Shape;1156;p64"/>
          <p:cNvSpPr/>
          <p:nvPr/>
        </p:nvSpPr>
        <p:spPr>
          <a:xfrm>
            <a:off x="851066" y="1606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157" name="Google Shape;1157;p64"/>
          <p:cNvSpPr/>
          <p:nvPr/>
        </p:nvSpPr>
        <p:spPr>
          <a:xfrm>
            <a:off x="1479225" y="1010025"/>
            <a:ext cx="1254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13  17  21</a:t>
            </a:r>
            <a:endParaRPr sz="1800"/>
          </a:p>
        </p:txBody>
      </p:sp>
      <p:cxnSp>
        <p:nvCxnSpPr>
          <p:cNvPr id="1158" name="Google Shape;1158;p64"/>
          <p:cNvCxnSpPr>
            <a:endCxn id="1156" idx="0"/>
          </p:cNvCxnSpPr>
          <p:nvPr/>
        </p:nvCxnSpPr>
        <p:spPr>
          <a:xfrm flipH="1">
            <a:off x="1096316" y="1330775"/>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59" name="Google Shape;1159;p64"/>
          <p:cNvCxnSpPr>
            <a:endCxn id="1154" idx="0"/>
          </p:cNvCxnSpPr>
          <p:nvPr/>
        </p:nvCxnSpPr>
        <p:spPr>
          <a:xfrm>
            <a:off x="2556675" y="1330775"/>
            <a:ext cx="802200" cy="276000"/>
          </a:xfrm>
          <a:prstGeom prst="straightConnector1">
            <a:avLst/>
          </a:prstGeom>
          <a:noFill/>
          <a:ln w="19050" cap="flat" cmpd="sng">
            <a:solidFill>
              <a:srgbClr val="666666"/>
            </a:solidFill>
            <a:prstDash val="solid"/>
            <a:round/>
            <a:headEnd type="none" w="med" len="med"/>
            <a:tailEnd type="none" w="med" len="med"/>
          </a:ln>
        </p:spPr>
      </p:cxnSp>
      <p:cxnSp>
        <p:nvCxnSpPr>
          <p:cNvPr id="1160" name="Google Shape;1160;p64"/>
          <p:cNvCxnSpPr>
            <a:stCxn id="1155" idx="0"/>
          </p:cNvCxnSpPr>
          <p:nvPr/>
        </p:nvCxnSpPr>
        <p:spPr>
          <a:xfrm rot="10800000" flipH="1">
            <a:off x="1648225" y="1348475"/>
            <a:ext cx="228000" cy="258300"/>
          </a:xfrm>
          <a:prstGeom prst="straightConnector1">
            <a:avLst/>
          </a:prstGeom>
          <a:noFill/>
          <a:ln w="19050" cap="flat" cmpd="sng">
            <a:solidFill>
              <a:schemeClr val="dk2"/>
            </a:solidFill>
            <a:prstDash val="solid"/>
            <a:round/>
            <a:headEnd type="none" w="med" len="med"/>
            <a:tailEnd type="none" w="med" len="med"/>
          </a:ln>
        </p:spPr>
      </p:cxnSp>
      <p:sp>
        <p:nvSpPr>
          <p:cNvPr id="1161" name="Google Shape;1161;p64"/>
          <p:cNvSpPr/>
          <p:nvPr/>
        </p:nvSpPr>
        <p:spPr>
          <a:xfrm>
            <a:off x="1971350" y="1606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162" name="Google Shape;1162;p64"/>
          <p:cNvCxnSpPr>
            <a:stCxn id="1161" idx="0"/>
          </p:cNvCxnSpPr>
          <p:nvPr/>
        </p:nvCxnSpPr>
        <p:spPr>
          <a:xfrm rot="10800000" flipH="1">
            <a:off x="2216600" y="1330775"/>
            <a:ext cx="39600" cy="276000"/>
          </a:xfrm>
          <a:prstGeom prst="straightConnector1">
            <a:avLst/>
          </a:prstGeom>
          <a:noFill/>
          <a:ln w="19050" cap="flat" cmpd="sng">
            <a:solidFill>
              <a:schemeClr val="dk2"/>
            </a:solidFill>
            <a:prstDash val="solid"/>
            <a:round/>
            <a:headEnd type="none" w="med" len="med"/>
            <a:tailEnd type="none" w="med" len="med"/>
          </a:ln>
        </p:spPr>
      </p:cxnSp>
      <p:sp>
        <p:nvSpPr>
          <p:cNvPr id="1163" name="Google Shape;1163;p64"/>
          <p:cNvSpPr/>
          <p:nvPr/>
        </p:nvSpPr>
        <p:spPr>
          <a:xfrm>
            <a:off x="7616000" y="15872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164" name="Google Shape;1164;p64"/>
          <p:cNvSpPr/>
          <p:nvPr/>
        </p:nvSpPr>
        <p:spPr>
          <a:xfrm>
            <a:off x="5658900" y="15872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165" name="Google Shape;1165;p64"/>
          <p:cNvSpPr/>
          <p:nvPr/>
        </p:nvSpPr>
        <p:spPr>
          <a:xfrm>
            <a:off x="5030791" y="15872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166" name="Google Shape;1166;p64"/>
          <p:cNvSpPr/>
          <p:nvPr/>
        </p:nvSpPr>
        <p:spPr>
          <a:xfrm>
            <a:off x="5658950" y="990525"/>
            <a:ext cx="1582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13  17  21  23</a:t>
            </a:r>
            <a:endParaRPr sz="1800"/>
          </a:p>
        </p:txBody>
      </p:sp>
      <p:cxnSp>
        <p:nvCxnSpPr>
          <p:cNvPr id="1167" name="Google Shape;1167;p64"/>
          <p:cNvCxnSpPr>
            <a:endCxn id="1165" idx="0"/>
          </p:cNvCxnSpPr>
          <p:nvPr/>
        </p:nvCxnSpPr>
        <p:spPr>
          <a:xfrm flipH="1">
            <a:off x="5276041" y="1311283"/>
            <a:ext cx="556200" cy="276000"/>
          </a:xfrm>
          <a:prstGeom prst="straightConnector1">
            <a:avLst/>
          </a:prstGeom>
          <a:noFill/>
          <a:ln w="19050" cap="flat" cmpd="sng">
            <a:solidFill>
              <a:srgbClr val="666666"/>
            </a:solidFill>
            <a:prstDash val="solid"/>
            <a:round/>
            <a:headEnd type="none" w="med" len="med"/>
            <a:tailEnd type="none" w="med" len="med"/>
          </a:ln>
        </p:spPr>
      </p:cxnSp>
      <p:cxnSp>
        <p:nvCxnSpPr>
          <p:cNvPr id="1168" name="Google Shape;1168;p64"/>
          <p:cNvCxnSpPr>
            <a:endCxn id="1163" idx="0"/>
          </p:cNvCxnSpPr>
          <p:nvPr/>
        </p:nvCxnSpPr>
        <p:spPr>
          <a:xfrm>
            <a:off x="7150550" y="1321775"/>
            <a:ext cx="958200" cy="265500"/>
          </a:xfrm>
          <a:prstGeom prst="straightConnector1">
            <a:avLst/>
          </a:prstGeom>
          <a:noFill/>
          <a:ln w="19050" cap="flat" cmpd="sng">
            <a:solidFill>
              <a:srgbClr val="666666"/>
            </a:solidFill>
            <a:prstDash val="solid"/>
            <a:round/>
            <a:headEnd type="none" w="med" len="med"/>
            <a:tailEnd type="none" w="med" len="med"/>
          </a:ln>
        </p:spPr>
      </p:cxnSp>
      <p:cxnSp>
        <p:nvCxnSpPr>
          <p:cNvPr id="1169" name="Google Shape;1169;p64"/>
          <p:cNvCxnSpPr>
            <a:stCxn id="1164" idx="0"/>
          </p:cNvCxnSpPr>
          <p:nvPr/>
        </p:nvCxnSpPr>
        <p:spPr>
          <a:xfrm rot="10800000" flipH="1">
            <a:off x="5904150" y="1300175"/>
            <a:ext cx="126900" cy="287100"/>
          </a:xfrm>
          <a:prstGeom prst="straightConnector1">
            <a:avLst/>
          </a:prstGeom>
          <a:noFill/>
          <a:ln w="19050" cap="flat" cmpd="sng">
            <a:solidFill>
              <a:schemeClr val="dk2"/>
            </a:solidFill>
            <a:prstDash val="solid"/>
            <a:round/>
            <a:headEnd type="none" w="med" len="med"/>
            <a:tailEnd type="none" w="med" len="med"/>
          </a:ln>
        </p:spPr>
      </p:cxnSp>
      <p:sp>
        <p:nvSpPr>
          <p:cNvPr id="1170" name="Google Shape;1170;p64"/>
          <p:cNvSpPr/>
          <p:nvPr/>
        </p:nvSpPr>
        <p:spPr>
          <a:xfrm>
            <a:off x="6234475" y="15872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171" name="Google Shape;1171;p64"/>
          <p:cNvCxnSpPr>
            <a:stCxn id="1170" idx="0"/>
            <a:endCxn id="1166" idx="2"/>
          </p:cNvCxnSpPr>
          <p:nvPr/>
        </p:nvCxnSpPr>
        <p:spPr>
          <a:xfrm rot="10800000">
            <a:off x="6450025" y="1315475"/>
            <a:ext cx="29700" cy="271800"/>
          </a:xfrm>
          <a:prstGeom prst="straightConnector1">
            <a:avLst/>
          </a:prstGeom>
          <a:noFill/>
          <a:ln w="19050" cap="flat" cmpd="sng">
            <a:solidFill>
              <a:schemeClr val="dk2"/>
            </a:solidFill>
            <a:prstDash val="solid"/>
            <a:round/>
            <a:headEnd type="none" w="med" len="med"/>
            <a:tailEnd type="none" w="med" len="med"/>
          </a:ln>
        </p:spPr>
      </p:cxnSp>
      <p:sp>
        <p:nvSpPr>
          <p:cNvPr id="1172" name="Google Shape;1172;p64"/>
          <p:cNvSpPr/>
          <p:nvPr/>
        </p:nvSpPr>
        <p:spPr>
          <a:xfrm>
            <a:off x="6827896" y="15834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173" name="Google Shape;1173;p64"/>
          <p:cNvCxnSpPr>
            <a:stCxn id="1172" idx="0"/>
          </p:cNvCxnSpPr>
          <p:nvPr/>
        </p:nvCxnSpPr>
        <p:spPr>
          <a:xfrm rot="10800000">
            <a:off x="6873346" y="1304125"/>
            <a:ext cx="199800" cy="279300"/>
          </a:xfrm>
          <a:prstGeom prst="straightConnector1">
            <a:avLst/>
          </a:prstGeom>
          <a:noFill/>
          <a:ln w="19050" cap="flat" cmpd="sng">
            <a:solidFill>
              <a:schemeClr val="dk2"/>
            </a:solidFill>
            <a:prstDash val="solid"/>
            <a:round/>
            <a:headEnd type="none" w="med" len="med"/>
            <a:tailEnd type="none" w="med" len="med"/>
          </a:ln>
        </p:spPr>
      </p:cxnSp>
      <p:sp>
        <p:nvSpPr>
          <p:cNvPr id="1174" name="Google Shape;1174;p64"/>
          <p:cNvSpPr/>
          <p:nvPr/>
        </p:nvSpPr>
        <p:spPr>
          <a:xfrm>
            <a:off x="5553775" y="37741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175" name="Google Shape;1175;p64"/>
          <p:cNvSpPr/>
          <p:nvPr/>
        </p:nvSpPr>
        <p:spPr>
          <a:xfrm>
            <a:off x="3520475" y="3774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176" name="Google Shape;1176;p64"/>
          <p:cNvSpPr/>
          <p:nvPr/>
        </p:nvSpPr>
        <p:spPr>
          <a:xfrm>
            <a:off x="2663766" y="37741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177" name="Google Shape;1177;p64"/>
          <p:cNvSpPr/>
          <p:nvPr/>
        </p:nvSpPr>
        <p:spPr>
          <a:xfrm>
            <a:off x="4485850" y="31774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178" name="Google Shape;1178;p64"/>
          <p:cNvCxnSpPr>
            <a:stCxn id="1179" idx="2"/>
            <a:endCxn id="1176" idx="0"/>
          </p:cNvCxnSpPr>
          <p:nvPr/>
        </p:nvCxnSpPr>
        <p:spPr>
          <a:xfrm flipH="1">
            <a:off x="2908925" y="34892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180" name="Google Shape;1180;p64"/>
          <p:cNvCxnSpPr>
            <a:endCxn id="1174" idx="0"/>
          </p:cNvCxnSpPr>
          <p:nvPr/>
        </p:nvCxnSpPr>
        <p:spPr>
          <a:xfrm>
            <a:off x="5256625" y="3507475"/>
            <a:ext cx="789900" cy="266700"/>
          </a:xfrm>
          <a:prstGeom prst="straightConnector1">
            <a:avLst/>
          </a:prstGeom>
          <a:noFill/>
          <a:ln w="19050" cap="flat" cmpd="sng">
            <a:solidFill>
              <a:srgbClr val="666666"/>
            </a:solidFill>
            <a:prstDash val="solid"/>
            <a:round/>
            <a:headEnd type="none" w="med" len="med"/>
            <a:tailEnd type="none" w="med" len="med"/>
          </a:ln>
        </p:spPr>
      </p:cxnSp>
      <p:cxnSp>
        <p:nvCxnSpPr>
          <p:cNvPr id="1181" name="Google Shape;1181;p64"/>
          <p:cNvCxnSpPr>
            <a:stCxn id="1175" idx="0"/>
            <a:endCxn id="1179" idx="2"/>
          </p:cNvCxnSpPr>
          <p:nvPr/>
        </p:nvCxnSpPr>
        <p:spPr>
          <a:xfrm rot="10800000">
            <a:off x="3308525" y="3489175"/>
            <a:ext cx="457200" cy="285000"/>
          </a:xfrm>
          <a:prstGeom prst="straightConnector1">
            <a:avLst/>
          </a:prstGeom>
          <a:noFill/>
          <a:ln w="19050" cap="flat" cmpd="sng">
            <a:solidFill>
              <a:schemeClr val="dk2"/>
            </a:solidFill>
            <a:prstDash val="solid"/>
            <a:round/>
            <a:headEnd type="none" w="med" len="med"/>
            <a:tailEnd type="none" w="med" len="med"/>
          </a:ln>
        </p:spPr>
      </p:cxnSp>
      <p:sp>
        <p:nvSpPr>
          <p:cNvPr id="1182" name="Google Shape;1182;p64"/>
          <p:cNvSpPr/>
          <p:nvPr/>
        </p:nvSpPr>
        <p:spPr>
          <a:xfrm>
            <a:off x="4172250" y="3774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183" name="Google Shape;1183;p64"/>
          <p:cNvCxnSpPr>
            <a:stCxn id="1182" idx="0"/>
          </p:cNvCxnSpPr>
          <p:nvPr/>
        </p:nvCxnSpPr>
        <p:spPr>
          <a:xfrm rot="10800000" flipH="1">
            <a:off x="4417500" y="3507475"/>
            <a:ext cx="114900" cy="266700"/>
          </a:xfrm>
          <a:prstGeom prst="straightConnector1">
            <a:avLst/>
          </a:prstGeom>
          <a:noFill/>
          <a:ln w="19050" cap="flat" cmpd="sng">
            <a:solidFill>
              <a:schemeClr val="dk2"/>
            </a:solidFill>
            <a:prstDash val="solid"/>
            <a:round/>
            <a:headEnd type="none" w="med" len="med"/>
            <a:tailEnd type="none" w="med" len="med"/>
          </a:ln>
        </p:spPr>
      </p:cxnSp>
      <p:sp>
        <p:nvSpPr>
          <p:cNvPr id="1184" name="Google Shape;1184;p64"/>
          <p:cNvSpPr/>
          <p:nvPr/>
        </p:nvSpPr>
        <p:spPr>
          <a:xfrm>
            <a:off x="4765671" y="37703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185" name="Google Shape;1185;p64"/>
          <p:cNvCxnSpPr>
            <a:stCxn id="1184" idx="0"/>
            <a:endCxn id="1177" idx="2"/>
          </p:cNvCxnSpPr>
          <p:nvPr/>
        </p:nvCxnSpPr>
        <p:spPr>
          <a:xfrm rot="10800000">
            <a:off x="4908621" y="3502425"/>
            <a:ext cx="102300" cy="267900"/>
          </a:xfrm>
          <a:prstGeom prst="straightConnector1">
            <a:avLst/>
          </a:prstGeom>
          <a:noFill/>
          <a:ln w="19050" cap="flat" cmpd="sng">
            <a:solidFill>
              <a:schemeClr val="dk2"/>
            </a:solidFill>
            <a:prstDash val="solid"/>
            <a:round/>
            <a:headEnd type="none" w="med" len="med"/>
            <a:tailEnd type="none" w="med" len="med"/>
          </a:ln>
        </p:spPr>
      </p:cxnSp>
      <p:sp>
        <p:nvSpPr>
          <p:cNvPr id="1186" name="Google Shape;1186;p64"/>
          <p:cNvSpPr/>
          <p:nvPr/>
        </p:nvSpPr>
        <p:spPr>
          <a:xfrm>
            <a:off x="3782371" y="2554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1179" name="Google Shape;1179;p64"/>
          <p:cNvSpPr/>
          <p:nvPr/>
        </p:nvSpPr>
        <p:spPr>
          <a:xfrm>
            <a:off x="3063275" y="3164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187" name="Google Shape;1187;p64"/>
          <p:cNvCxnSpPr>
            <a:stCxn id="1179" idx="0"/>
            <a:endCxn id="1186" idx="2"/>
          </p:cNvCxnSpPr>
          <p:nvPr/>
        </p:nvCxnSpPr>
        <p:spPr>
          <a:xfrm rot="10800000" flipH="1">
            <a:off x="3308525" y="2879375"/>
            <a:ext cx="719100" cy="285000"/>
          </a:xfrm>
          <a:prstGeom prst="straightConnector1">
            <a:avLst/>
          </a:prstGeom>
          <a:noFill/>
          <a:ln w="19050" cap="flat" cmpd="sng">
            <a:solidFill>
              <a:schemeClr val="dk2"/>
            </a:solidFill>
            <a:prstDash val="solid"/>
            <a:round/>
            <a:headEnd type="none" w="med" len="med"/>
            <a:tailEnd type="none" w="med" len="med"/>
          </a:ln>
        </p:spPr>
      </p:cxnSp>
      <p:cxnSp>
        <p:nvCxnSpPr>
          <p:cNvPr id="1188" name="Google Shape;1188;p64"/>
          <p:cNvCxnSpPr>
            <a:stCxn id="1186" idx="2"/>
            <a:endCxn id="1177" idx="0"/>
          </p:cNvCxnSpPr>
          <p:nvPr/>
        </p:nvCxnSpPr>
        <p:spPr>
          <a:xfrm>
            <a:off x="4027621" y="2879475"/>
            <a:ext cx="880800" cy="2979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65"/>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rgbClr val="B7B7B7"/>
                </a:solidFill>
              </a:rPr>
              <a:t>Binary Search Trees</a:t>
            </a:r>
            <a:endParaRPr dirty="0">
              <a:solidFill>
                <a:srgbClr val="B7B7B7"/>
              </a:solidFill>
            </a:endParaRPr>
          </a:p>
          <a:p>
            <a:pPr marL="457200" lvl="0" indent="-342900" algn="l" rtl="0">
              <a:spcBef>
                <a:spcPts val="600"/>
              </a:spcBef>
              <a:spcAft>
                <a:spcPts val="0"/>
              </a:spcAft>
              <a:buClr>
                <a:srgbClr val="B7B7B7"/>
              </a:buClr>
              <a:buSzPts val="1800"/>
              <a:buChar char="•"/>
            </a:pPr>
            <a:r>
              <a:rPr lang="en" dirty="0">
                <a:solidFill>
                  <a:srgbClr val="B7B7B7"/>
                </a:solidFill>
              </a:rPr>
              <a:t>BST Height, Big O vs. Worst Case Big Theta</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b="1" dirty="0">
                <a:solidFill>
                  <a:schemeClr val="accent3"/>
                </a:solidFill>
                <a:latin typeface="Roboto"/>
                <a:ea typeface="Roboto"/>
                <a:cs typeface="Roboto"/>
                <a:sym typeface="Roboto"/>
              </a:rPr>
              <a:t>B-Trees</a:t>
            </a:r>
            <a:endParaRPr b="1" dirty="0">
              <a:solidFill>
                <a:schemeClr val="accent3"/>
              </a:solidFill>
              <a:latin typeface="Roboto"/>
              <a:ea typeface="Roboto"/>
              <a:cs typeface="Roboto"/>
              <a:sym typeface="Roboto"/>
            </a:endParaRPr>
          </a:p>
          <a:p>
            <a:pPr marL="457200" lvl="0" indent="-342900" algn="l" rtl="0">
              <a:spcBef>
                <a:spcPts val="600"/>
              </a:spcBef>
              <a:spcAft>
                <a:spcPts val="0"/>
              </a:spcAft>
              <a:buClr>
                <a:srgbClr val="B7B7B7"/>
              </a:buClr>
              <a:buSzPts val="1800"/>
              <a:buChar char="•"/>
            </a:pPr>
            <a:r>
              <a:rPr lang="en" dirty="0">
                <a:solidFill>
                  <a:srgbClr val="B7B7B7"/>
                </a:solidFill>
              </a:rPr>
              <a:t>Splitting Juicy Nodes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Chain Reaction Splitting</a:t>
            </a:r>
            <a:endParaRPr dirty="0">
              <a:solidFill>
                <a:srgbClr val="B7B7B7"/>
              </a:solidFill>
            </a:endParaRPr>
          </a:p>
          <a:p>
            <a:pPr marL="457200" lvl="0" indent="-342900" algn="l" rtl="0">
              <a:spcBef>
                <a:spcPts val="0"/>
              </a:spcBef>
              <a:spcAft>
                <a:spcPts val="0"/>
              </a:spcAft>
              <a:buClr>
                <a:schemeClr val="accent3"/>
              </a:buClr>
              <a:buSzPts val="1800"/>
              <a:buFont typeface="Roboto"/>
              <a:buChar char="•"/>
            </a:pPr>
            <a:r>
              <a:rPr lang="en" b="1" dirty="0">
                <a:solidFill>
                  <a:schemeClr val="accent3"/>
                </a:solidFill>
                <a:latin typeface="Roboto"/>
                <a:ea typeface="Roboto"/>
                <a:cs typeface="Roboto"/>
                <a:sym typeface="Roboto"/>
              </a:rPr>
              <a:t>B-Tree Terminology</a:t>
            </a:r>
            <a:endParaRPr b="1" dirty="0">
              <a:solidFill>
                <a:schemeClr val="accent3"/>
              </a:solidFill>
              <a:latin typeface="Roboto"/>
              <a:ea typeface="Roboto"/>
              <a:cs typeface="Roboto"/>
              <a:sym typeface="Roboto"/>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dirty="0">
                <a:solidFill>
                  <a:srgbClr val="B7B7B7"/>
                </a:solidFill>
              </a:rPr>
              <a:t>Deletion (Bonus)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Deletion (Bonus)</a:t>
            </a:r>
            <a:endParaRPr dirty="0">
              <a:solidFill>
                <a:srgbClr val="B7B7B7"/>
              </a:solidFill>
            </a:endParaRPr>
          </a:p>
          <a:p>
            <a:pPr marL="0" lvl="0" indent="0" algn="l" rtl="0">
              <a:spcBef>
                <a:spcPts val="600"/>
              </a:spcBef>
              <a:spcAft>
                <a:spcPts val="0"/>
              </a:spcAft>
              <a:buNone/>
            </a:pPr>
            <a:endParaRPr dirty="0">
              <a:solidFill>
                <a:schemeClr val="dk2"/>
              </a:solidFill>
            </a:endParaRPr>
          </a:p>
        </p:txBody>
      </p:sp>
      <p:sp>
        <p:nvSpPr>
          <p:cNvPr id="1194" name="Google Shape;1194;p65"/>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B-Tree Terminology</a:t>
            </a:r>
            <a:endParaRPr/>
          </a:p>
        </p:txBody>
      </p:sp>
      <p:sp>
        <p:nvSpPr>
          <p:cNvPr id="3" name="副标题 2">
            <a:extLst>
              <a:ext uri="{FF2B5EF4-FFF2-40B4-BE49-F238E27FC236}">
                <a16:creationId xmlns:a16="http://schemas.microsoft.com/office/drawing/2014/main" id="{BD1628CA-7435-FA9C-B778-A8EE8EF6D21F}"/>
              </a:ext>
            </a:extLst>
          </p:cNvPr>
          <p:cNvSpPr>
            <a:spLocks noGrp="1"/>
          </p:cNvSpPr>
          <p:nvPr>
            <p:ph type="subTitle" idx="2"/>
          </p:nvPr>
        </p:nvSpPr>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9"/>
        <p:cNvGrpSpPr/>
        <p:nvPr/>
      </p:nvGrpSpPr>
      <p:grpSpPr>
        <a:xfrm>
          <a:off x="0" y="0"/>
          <a:ext cx="0" cy="0"/>
          <a:chOff x="0" y="0"/>
          <a:chExt cx="0" cy="0"/>
        </a:xfrm>
      </p:grpSpPr>
      <p:sp>
        <p:nvSpPr>
          <p:cNvPr id="1200" name="Google Shape;1200;p6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Perfect Balance</a:t>
            </a:r>
            <a:endParaRPr/>
          </a:p>
        </p:txBody>
      </p:sp>
      <p:sp>
        <p:nvSpPr>
          <p:cNvPr id="1201" name="Google Shape;1201;p66"/>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Observation: Splitting-trees have perfect balance.</a:t>
            </a:r>
            <a:endParaRPr/>
          </a:p>
          <a:p>
            <a:pPr marL="457200" lvl="0" indent="-342900" algn="l" rtl="0">
              <a:spcBef>
                <a:spcPts val="600"/>
              </a:spcBef>
              <a:spcAft>
                <a:spcPts val="0"/>
              </a:spcAft>
              <a:buSzPts val="1800"/>
              <a:buChar char="●"/>
            </a:pPr>
            <a:r>
              <a:rPr lang="en"/>
              <a:t>If we split the root, every node gets pushed down by exactly one level.</a:t>
            </a:r>
            <a:endParaRPr/>
          </a:p>
          <a:p>
            <a:pPr marL="457200" lvl="0" indent="-342900" algn="l" rtl="0">
              <a:spcBef>
                <a:spcPts val="0"/>
              </a:spcBef>
              <a:spcAft>
                <a:spcPts val="0"/>
              </a:spcAft>
              <a:buSzPts val="1800"/>
              <a:buChar char="●"/>
            </a:pPr>
            <a:r>
              <a:rPr lang="en"/>
              <a:t>If we split a leaf node or internal node, the height doesn’t change. </a:t>
            </a:r>
            <a:endParaRPr/>
          </a:p>
          <a:p>
            <a:pPr marL="0" lvl="0" indent="0" algn="l" rtl="0">
              <a:spcBef>
                <a:spcPts val="600"/>
              </a:spcBef>
              <a:spcAft>
                <a:spcPts val="0"/>
              </a:spcAft>
              <a:buNone/>
            </a:pPr>
            <a:endParaRPr/>
          </a:p>
          <a:p>
            <a:pPr marL="0" lvl="0" indent="0" algn="l" rtl="0">
              <a:spcBef>
                <a:spcPts val="600"/>
              </a:spcBef>
              <a:spcAft>
                <a:spcPts val="0"/>
              </a:spcAft>
              <a:buNone/>
            </a:pPr>
            <a:r>
              <a:rPr lang="en"/>
              <a:t>We will soon prove: All operations have guaranteed O(log N) time.</a:t>
            </a:r>
            <a:endParaRPr/>
          </a:p>
          <a:p>
            <a:pPr marL="457200" lvl="0" indent="-342900" algn="l" rtl="0">
              <a:spcBef>
                <a:spcPts val="600"/>
              </a:spcBef>
              <a:spcAft>
                <a:spcPts val="0"/>
              </a:spcAft>
              <a:buSzPts val="1800"/>
              <a:buChar char="●"/>
            </a:pPr>
            <a:r>
              <a:rPr lang="en"/>
              <a:t>More details soon.</a:t>
            </a:r>
            <a:endParaRPr/>
          </a:p>
        </p:txBody>
      </p:sp>
      <p:sp>
        <p:nvSpPr>
          <p:cNvPr id="1202" name="Google Shape;1202;p66"/>
          <p:cNvSpPr/>
          <p:nvPr/>
        </p:nvSpPr>
        <p:spPr>
          <a:xfrm>
            <a:off x="5553775" y="43075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203" name="Google Shape;1203;p66"/>
          <p:cNvSpPr/>
          <p:nvPr/>
        </p:nvSpPr>
        <p:spPr>
          <a:xfrm>
            <a:off x="3520475" y="4307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204" name="Google Shape;1204;p66"/>
          <p:cNvSpPr/>
          <p:nvPr/>
        </p:nvSpPr>
        <p:spPr>
          <a:xfrm>
            <a:off x="2663766" y="43075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205" name="Google Shape;1205;p66"/>
          <p:cNvSpPr/>
          <p:nvPr/>
        </p:nvSpPr>
        <p:spPr>
          <a:xfrm>
            <a:off x="4485850" y="37108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206" name="Google Shape;1206;p66"/>
          <p:cNvCxnSpPr>
            <a:stCxn id="1207" idx="2"/>
            <a:endCxn id="1204" idx="0"/>
          </p:cNvCxnSpPr>
          <p:nvPr/>
        </p:nvCxnSpPr>
        <p:spPr>
          <a:xfrm flipH="1">
            <a:off x="2908925" y="40226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208" name="Google Shape;1208;p66"/>
          <p:cNvCxnSpPr>
            <a:endCxn id="1202" idx="0"/>
          </p:cNvCxnSpPr>
          <p:nvPr/>
        </p:nvCxnSpPr>
        <p:spPr>
          <a:xfrm>
            <a:off x="5256625" y="4040875"/>
            <a:ext cx="789900" cy="266700"/>
          </a:xfrm>
          <a:prstGeom prst="straightConnector1">
            <a:avLst/>
          </a:prstGeom>
          <a:noFill/>
          <a:ln w="19050" cap="flat" cmpd="sng">
            <a:solidFill>
              <a:srgbClr val="666666"/>
            </a:solidFill>
            <a:prstDash val="solid"/>
            <a:round/>
            <a:headEnd type="none" w="med" len="med"/>
            <a:tailEnd type="none" w="med" len="med"/>
          </a:ln>
        </p:spPr>
      </p:cxnSp>
      <p:cxnSp>
        <p:nvCxnSpPr>
          <p:cNvPr id="1209" name="Google Shape;1209;p66"/>
          <p:cNvCxnSpPr>
            <a:stCxn id="1203" idx="0"/>
            <a:endCxn id="1207" idx="2"/>
          </p:cNvCxnSpPr>
          <p:nvPr/>
        </p:nvCxnSpPr>
        <p:spPr>
          <a:xfrm rot="10800000">
            <a:off x="3308525" y="4022575"/>
            <a:ext cx="457200" cy="285000"/>
          </a:xfrm>
          <a:prstGeom prst="straightConnector1">
            <a:avLst/>
          </a:prstGeom>
          <a:noFill/>
          <a:ln w="19050" cap="flat" cmpd="sng">
            <a:solidFill>
              <a:schemeClr val="dk2"/>
            </a:solidFill>
            <a:prstDash val="solid"/>
            <a:round/>
            <a:headEnd type="none" w="med" len="med"/>
            <a:tailEnd type="none" w="med" len="med"/>
          </a:ln>
        </p:spPr>
      </p:cxnSp>
      <p:sp>
        <p:nvSpPr>
          <p:cNvPr id="1210" name="Google Shape;1210;p66"/>
          <p:cNvSpPr/>
          <p:nvPr/>
        </p:nvSpPr>
        <p:spPr>
          <a:xfrm>
            <a:off x="4172250" y="4307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211" name="Google Shape;1211;p66"/>
          <p:cNvCxnSpPr>
            <a:stCxn id="1210" idx="0"/>
          </p:cNvCxnSpPr>
          <p:nvPr/>
        </p:nvCxnSpPr>
        <p:spPr>
          <a:xfrm rot="10800000" flipH="1">
            <a:off x="4417500" y="4040875"/>
            <a:ext cx="114900" cy="266700"/>
          </a:xfrm>
          <a:prstGeom prst="straightConnector1">
            <a:avLst/>
          </a:prstGeom>
          <a:noFill/>
          <a:ln w="19050" cap="flat" cmpd="sng">
            <a:solidFill>
              <a:schemeClr val="dk2"/>
            </a:solidFill>
            <a:prstDash val="solid"/>
            <a:round/>
            <a:headEnd type="none" w="med" len="med"/>
            <a:tailEnd type="none" w="med" len="med"/>
          </a:ln>
        </p:spPr>
      </p:cxnSp>
      <p:sp>
        <p:nvSpPr>
          <p:cNvPr id="1212" name="Google Shape;1212;p66"/>
          <p:cNvSpPr/>
          <p:nvPr/>
        </p:nvSpPr>
        <p:spPr>
          <a:xfrm>
            <a:off x="4765671" y="43037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213" name="Google Shape;1213;p66"/>
          <p:cNvCxnSpPr>
            <a:stCxn id="1212" idx="0"/>
            <a:endCxn id="1205" idx="2"/>
          </p:cNvCxnSpPr>
          <p:nvPr/>
        </p:nvCxnSpPr>
        <p:spPr>
          <a:xfrm rot="10800000">
            <a:off x="4908621" y="4035825"/>
            <a:ext cx="102300" cy="267900"/>
          </a:xfrm>
          <a:prstGeom prst="straightConnector1">
            <a:avLst/>
          </a:prstGeom>
          <a:noFill/>
          <a:ln w="19050" cap="flat" cmpd="sng">
            <a:solidFill>
              <a:schemeClr val="dk2"/>
            </a:solidFill>
            <a:prstDash val="solid"/>
            <a:round/>
            <a:headEnd type="none" w="med" len="med"/>
            <a:tailEnd type="none" w="med" len="med"/>
          </a:ln>
        </p:spPr>
      </p:cxnSp>
      <p:sp>
        <p:nvSpPr>
          <p:cNvPr id="1214" name="Google Shape;1214;p66"/>
          <p:cNvSpPr/>
          <p:nvPr/>
        </p:nvSpPr>
        <p:spPr>
          <a:xfrm>
            <a:off x="3782371" y="3087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1207" name="Google Shape;1207;p66"/>
          <p:cNvSpPr/>
          <p:nvPr/>
        </p:nvSpPr>
        <p:spPr>
          <a:xfrm>
            <a:off x="3063275" y="3697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215" name="Google Shape;1215;p66"/>
          <p:cNvCxnSpPr>
            <a:stCxn id="1207" idx="0"/>
            <a:endCxn id="1214" idx="2"/>
          </p:cNvCxnSpPr>
          <p:nvPr/>
        </p:nvCxnSpPr>
        <p:spPr>
          <a:xfrm rot="10800000" flipH="1">
            <a:off x="3308525" y="3412775"/>
            <a:ext cx="719100" cy="285000"/>
          </a:xfrm>
          <a:prstGeom prst="straightConnector1">
            <a:avLst/>
          </a:prstGeom>
          <a:noFill/>
          <a:ln w="19050" cap="flat" cmpd="sng">
            <a:solidFill>
              <a:schemeClr val="dk2"/>
            </a:solidFill>
            <a:prstDash val="solid"/>
            <a:round/>
            <a:headEnd type="none" w="med" len="med"/>
            <a:tailEnd type="none" w="med" len="med"/>
          </a:ln>
        </p:spPr>
      </p:cxnSp>
      <p:cxnSp>
        <p:nvCxnSpPr>
          <p:cNvPr id="1216" name="Google Shape;1216;p66"/>
          <p:cNvCxnSpPr>
            <a:stCxn id="1214" idx="2"/>
            <a:endCxn id="1205" idx="0"/>
          </p:cNvCxnSpPr>
          <p:nvPr/>
        </p:nvCxnSpPr>
        <p:spPr>
          <a:xfrm>
            <a:off x="4027621" y="3412875"/>
            <a:ext cx="880800" cy="2979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BST Tree Height</a:t>
            </a:r>
            <a:endParaRPr/>
          </a:p>
        </p:txBody>
      </p:sp>
      <p:sp>
        <p:nvSpPr>
          <p:cNvPr id="186" name="Google Shape;186;p2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Let’s start today by carefully discussing the height of binary search trees.</a:t>
            </a:r>
            <a:endParaRPr/>
          </a:p>
          <a:p>
            <a:pPr marL="457200" lvl="0" indent="0" algn="l" rtl="0">
              <a:spcBef>
                <a:spcPts val="600"/>
              </a:spcBef>
              <a:spcAft>
                <a:spcPts val="0"/>
              </a:spcAft>
              <a:buNone/>
            </a:pPr>
            <a:endParaRPr/>
          </a:p>
          <a:p>
            <a:pPr marL="0" lvl="0" indent="0" algn="l" rtl="0">
              <a:spcBef>
                <a:spcPts val="600"/>
              </a:spcBef>
              <a:spcAft>
                <a:spcPts val="0"/>
              </a:spcAft>
              <a:buNone/>
            </a:pPr>
            <a:r>
              <a:rPr lang="en"/>
              <a:t>Trees range from best-case “bushy” to worst-case “spindly”.</a:t>
            </a:r>
            <a:endParaRPr/>
          </a:p>
          <a:p>
            <a:pPr marL="457200" lvl="0" indent="-342900" algn="l" rtl="0">
              <a:spcBef>
                <a:spcPts val="600"/>
              </a:spcBef>
              <a:spcAft>
                <a:spcPts val="0"/>
              </a:spcAft>
              <a:buSzPts val="1800"/>
              <a:buChar char="●"/>
            </a:pPr>
            <a:r>
              <a:rPr lang="en"/>
              <a:t>Difference is dramatic!</a:t>
            </a:r>
            <a:endParaRPr/>
          </a:p>
        </p:txBody>
      </p:sp>
      <p:grpSp>
        <p:nvGrpSpPr>
          <p:cNvPr id="187" name="Google Shape;187;p27"/>
          <p:cNvGrpSpPr/>
          <p:nvPr/>
        </p:nvGrpSpPr>
        <p:grpSpPr>
          <a:xfrm>
            <a:off x="594600" y="3439088"/>
            <a:ext cx="1762689" cy="1040218"/>
            <a:chOff x="5860100" y="3678825"/>
            <a:chExt cx="1762689" cy="1040218"/>
          </a:xfrm>
        </p:grpSpPr>
        <p:sp>
          <p:nvSpPr>
            <p:cNvPr id="188" name="Google Shape;188;p27"/>
            <p:cNvSpPr/>
            <p:nvPr/>
          </p:nvSpPr>
          <p:spPr>
            <a:xfrm>
              <a:off x="6582425" y="3678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sp>
          <p:nvSpPr>
            <p:cNvPr id="189" name="Google Shape;189;p27"/>
            <p:cNvSpPr/>
            <p:nvPr/>
          </p:nvSpPr>
          <p:spPr>
            <a:xfrm>
              <a:off x="6125225" y="4059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sp>
          <p:nvSpPr>
            <p:cNvPr id="190" name="Google Shape;190;p27"/>
            <p:cNvSpPr/>
            <p:nvPr/>
          </p:nvSpPr>
          <p:spPr>
            <a:xfrm>
              <a:off x="7039625" y="4059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a:t>
              </a:r>
              <a:endParaRPr/>
            </a:p>
          </p:txBody>
        </p:sp>
        <p:sp>
          <p:nvSpPr>
            <p:cNvPr id="191" name="Google Shape;191;p27"/>
            <p:cNvSpPr/>
            <p:nvPr/>
          </p:nvSpPr>
          <p:spPr>
            <a:xfrm>
              <a:off x="5860100" y="444882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92" name="Google Shape;192;p27"/>
            <p:cNvSpPr/>
            <p:nvPr/>
          </p:nvSpPr>
          <p:spPr>
            <a:xfrm>
              <a:off x="6338643"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endParaRPr/>
            </a:p>
          </p:txBody>
        </p:sp>
        <p:sp>
          <p:nvSpPr>
            <p:cNvPr id="193" name="Google Shape;193;p27"/>
            <p:cNvSpPr/>
            <p:nvPr/>
          </p:nvSpPr>
          <p:spPr>
            <a:xfrm>
              <a:off x="6781925"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a:t>
              </a:r>
              <a:endParaRPr/>
            </a:p>
          </p:txBody>
        </p:sp>
        <p:sp>
          <p:nvSpPr>
            <p:cNvPr id="194" name="Google Shape;194;p27"/>
            <p:cNvSpPr/>
            <p:nvPr/>
          </p:nvSpPr>
          <p:spPr>
            <a:xfrm>
              <a:off x="7288889" y="445474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j</a:t>
              </a:r>
              <a:endParaRPr/>
            </a:p>
          </p:txBody>
        </p:sp>
        <p:cxnSp>
          <p:nvCxnSpPr>
            <p:cNvPr id="195" name="Google Shape;195;p27"/>
            <p:cNvCxnSpPr>
              <a:stCxn id="189" idx="0"/>
              <a:endCxn id="188" idx="2"/>
            </p:cNvCxnSpPr>
            <p:nvPr/>
          </p:nvCxnSpPr>
          <p:spPr>
            <a:xfrm rot="10800000" flipH="1">
              <a:off x="6292175" y="3943125"/>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196" name="Google Shape;196;p27"/>
            <p:cNvCxnSpPr>
              <a:stCxn id="190" idx="0"/>
              <a:endCxn id="188" idx="2"/>
            </p:cNvCxnSpPr>
            <p:nvPr/>
          </p:nvCxnSpPr>
          <p:spPr>
            <a:xfrm rot="10800000">
              <a:off x="6749375" y="3943125"/>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197" name="Google Shape;197;p27"/>
            <p:cNvCxnSpPr>
              <a:stCxn id="191" idx="0"/>
              <a:endCxn id="189" idx="2"/>
            </p:cNvCxnSpPr>
            <p:nvPr/>
          </p:nvCxnSpPr>
          <p:spPr>
            <a:xfrm rot="10800000" flipH="1">
              <a:off x="6027050" y="4324025"/>
              <a:ext cx="265200" cy="124800"/>
            </a:xfrm>
            <a:prstGeom prst="straightConnector1">
              <a:avLst/>
            </a:prstGeom>
            <a:noFill/>
            <a:ln w="19050" cap="flat" cmpd="sng">
              <a:solidFill>
                <a:srgbClr val="666666"/>
              </a:solidFill>
              <a:prstDash val="solid"/>
              <a:round/>
              <a:headEnd type="none" w="med" len="med"/>
              <a:tailEnd type="none" w="med" len="med"/>
            </a:ln>
          </p:spPr>
        </p:cxnSp>
        <p:cxnSp>
          <p:nvCxnSpPr>
            <p:cNvPr id="198" name="Google Shape;198;p27"/>
            <p:cNvCxnSpPr>
              <a:stCxn id="189" idx="2"/>
              <a:endCxn id="192" idx="0"/>
            </p:cNvCxnSpPr>
            <p:nvPr/>
          </p:nvCxnSpPr>
          <p:spPr>
            <a:xfrm>
              <a:off x="6292175" y="4324125"/>
              <a:ext cx="213300" cy="130500"/>
            </a:xfrm>
            <a:prstGeom prst="straightConnector1">
              <a:avLst/>
            </a:prstGeom>
            <a:noFill/>
            <a:ln w="19050" cap="flat" cmpd="sng">
              <a:solidFill>
                <a:srgbClr val="666666"/>
              </a:solidFill>
              <a:prstDash val="solid"/>
              <a:round/>
              <a:headEnd type="none" w="med" len="med"/>
              <a:tailEnd type="none" w="med" len="med"/>
            </a:ln>
          </p:spPr>
        </p:cxnSp>
        <p:cxnSp>
          <p:nvCxnSpPr>
            <p:cNvPr id="199" name="Google Shape;199;p27"/>
            <p:cNvCxnSpPr>
              <a:stCxn id="190" idx="2"/>
              <a:endCxn id="193" idx="0"/>
            </p:cNvCxnSpPr>
            <p:nvPr/>
          </p:nvCxnSpPr>
          <p:spPr>
            <a:xfrm flipH="1">
              <a:off x="6948875" y="4324125"/>
              <a:ext cx="257700" cy="130500"/>
            </a:xfrm>
            <a:prstGeom prst="straightConnector1">
              <a:avLst/>
            </a:prstGeom>
            <a:noFill/>
            <a:ln w="19050" cap="flat" cmpd="sng">
              <a:solidFill>
                <a:srgbClr val="666666"/>
              </a:solidFill>
              <a:prstDash val="solid"/>
              <a:round/>
              <a:headEnd type="none" w="med" len="med"/>
              <a:tailEnd type="none" w="med" len="med"/>
            </a:ln>
          </p:spPr>
        </p:cxnSp>
        <p:cxnSp>
          <p:nvCxnSpPr>
            <p:cNvPr id="200" name="Google Shape;200;p27"/>
            <p:cNvCxnSpPr>
              <a:stCxn id="190" idx="2"/>
              <a:endCxn id="194" idx="0"/>
            </p:cNvCxnSpPr>
            <p:nvPr/>
          </p:nvCxnSpPr>
          <p:spPr>
            <a:xfrm>
              <a:off x="7206575" y="4324125"/>
              <a:ext cx="249300" cy="130500"/>
            </a:xfrm>
            <a:prstGeom prst="straightConnector1">
              <a:avLst/>
            </a:prstGeom>
            <a:noFill/>
            <a:ln w="19050" cap="flat" cmpd="sng">
              <a:solidFill>
                <a:srgbClr val="666666"/>
              </a:solidFill>
              <a:prstDash val="solid"/>
              <a:round/>
              <a:headEnd type="none" w="med" len="med"/>
              <a:tailEnd type="none" w="med" len="med"/>
            </a:ln>
          </p:spPr>
        </p:cxnSp>
      </p:grpSp>
      <p:sp>
        <p:nvSpPr>
          <p:cNvPr id="201" name="Google Shape;201;p27"/>
          <p:cNvSpPr/>
          <p:nvPr/>
        </p:nvSpPr>
        <p:spPr>
          <a:xfrm>
            <a:off x="3252925" y="34457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a:t>
            </a:r>
            <a:endParaRPr/>
          </a:p>
        </p:txBody>
      </p:sp>
      <p:sp>
        <p:nvSpPr>
          <p:cNvPr id="202" name="Google Shape;202;p27"/>
          <p:cNvSpPr/>
          <p:nvPr/>
        </p:nvSpPr>
        <p:spPr>
          <a:xfrm>
            <a:off x="2795725" y="38267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a:t>
            </a:r>
            <a:endParaRPr/>
          </a:p>
        </p:txBody>
      </p:sp>
      <p:sp>
        <p:nvSpPr>
          <p:cNvPr id="203" name="Google Shape;203;p27"/>
          <p:cNvSpPr/>
          <p:nvPr/>
        </p:nvSpPr>
        <p:spPr>
          <a:xfrm>
            <a:off x="3710125" y="38267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y</a:t>
            </a:r>
            <a:endParaRPr/>
          </a:p>
        </p:txBody>
      </p:sp>
      <p:sp>
        <p:nvSpPr>
          <p:cNvPr id="204" name="Google Shape;204;p27"/>
          <p:cNvSpPr/>
          <p:nvPr/>
        </p:nvSpPr>
        <p:spPr>
          <a:xfrm>
            <a:off x="2530600" y="421571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t>
            </a:r>
            <a:endParaRPr/>
          </a:p>
        </p:txBody>
      </p:sp>
      <p:sp>
        <p:nvSpPr>
          <p:cNvPr id="205" name="Google Shape;205;p27"/>
          <p:cNvSpPr/>
          <p:nvPr/>
        </p:nvSpPr>
        <p:spPr>
          <a:xfrm>
            <a:off x="3009143" y="42216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a:t>
            </a:r>
            <a:endParaRPr/>
          </a:p>
        </p:txBody>
      </p:sp>
      <p:sp>
        <p:nvSpPr>
          <p:cNvPr id="206" name="Google Shape;206;p27"/>
          <p:cNvSpPr/>
          <p:nvPr/>
        </p:nvSpPr>
        <p:spPr>
          <a:xfrm>
            <a:off x="3452425" y="42216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a:t>
            </a:r>
            <a:endParaRPr/>
          </a:p>
        </p:txBody>
      </p:sp>
      <p:sp>
        <p:nvSpPr>
          <p:cNvPr id="207" name="Google Shape;207;p27"/>
          <p:cNvSpPr/>
          <p:nvPr/>
        </p:nvSpPr>
        <p:spPr>
          <a:xfrm>
            <a:off x="3959389" y="422163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z</a:t>
            </a:r>
            <a:endParaRPr/>
          </a:p>
        </p:txBody>
      </p:sp>
      <p:cxnSp>
        <p:nvCxnSpPr>
          <p:cNvPr id="208" name="Google Shape;208;p27"/>
          <p:cNvCxnSpPr>
            <a:stCxn id="202" idx="0"/>
            <a:endCxn id="201" idx="2"/>
          </p:cNvCxnSpPr>
          <p:nvPr/>
        </p:nvCxnSpPr>
        <p:spPr>
          <a:xfrm rot="10800000" flipH="1">
            <a:off x="2962675" y="3710012"/>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09" name="Google Shape;209;p27"/>
          <p:cNvCxnSpPr>
            <a:stCxn id="203" idx="0"/>
            <a:endCxn id="201" idx="2"/>
          </p:cNvCxnSpPr>
          <p:nvPr/>
        </p:nvCxnSpPr>
        <p:spPr>
          <a:xfrm rot="10800000">
            <a:off x="3419875" y="3710012"/>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10" name="Google Shape;210;p27"/>
          <p:cNvCxnSpPr>
            <a:stCxn id="204" idx="0"/>
            <a:endCxn id="202" idx="2"/>
          </p:cNvCxnSpPr>
          <p:nvPr/>
        </p:nvCxnSpPr>
        <p:spPr>
          <a:xfrm rot="10800000" flipH="1">
            <a:off x="2697550" y="4090912"/>
            <a:ext cx="265200" cy="124800"/>
          </a:xfrm>
          <a:prstGeom prst="straightConnector1">
            <a:avLst/>
          </a:prstGeom>
          <a:noFill/>
          <a:ln w="19050" cap="flat" cmpd="sng">
            <a:solidFill>
              <a:srgbClr val="666666"/>
            </a:solidFill>
            <a:prstDash val="solid"/>
            <a:round/>
            <a:headEnd type="none" w="med" len="med"/>
            <a:tailEnd type="none" w="med" len="med"/>
          </a:ln>
        </p:spPr>
      </p:cxnSp>
      <p:cxnSp>
        <p:nvCxnSpPr>
          <p:cNvPr id="211" name="Google Shape;211;p27"/>
          <p:cNvCxnSpPr>
            <a:stCxn id="202" idx="2"/>
            <a:endCxn id="205" idx="0"/>
          </p:cNvCxnSpPr>
          <p:nvPr/>
        </p:nvCxnSpPr>
        <p:spPr>
          <a:xfrm>
            <a:off x="2962675" y="4091012"/>
            <a:ext cx="213300" cy="130500"/>
          </a:xfrm>
          <a:prstGeom prst="straightConnector1">
            <a:avLst/>
          </a:prstGeom>
          <a:noFill/>
          <a:ln w="19050" cap="flat" cmpd="sng">
            <a:solidFill>
              <a:srgbClr val="666666"/>
            </a:solidFill>
            <a:prstDash val="solid"/>
            <a:round/>
            <a:headEnd type="none" w="med" len="med"/>
            <a:tailEnd type="none" w="med" len="med"/>
          </a:ln>
        </p:spPr>
      </p:cxnSp>
      <p:cxnSp>
        <p:nvCxnSpPr>
          <p:cNvPr id="212" name="Google Shape;212;p27"/>
          <p:cNvCxnSpPr>
            <a:stCxn id="203" idx="2"/>
            <a:endCxn id="206" idx="0"/>
          </p:cNvCxnSpPr>
          <p:nvPr/>
        </p:nvCxnSpPr>
        <p:spPr>
          <a:xfrm flipH="1">
            <a:off x="3619375" y="4091012"/>
            <a:ext cx="257700" cy="130500"/>
          </a:xfrm>
          <a:prstGeom prst="straightConnector1">
            <a:avLst/>
          </a:prstGeom>
          <a:noFill/>
          <a:ln w="19050" cap="flat" cmpd="sng">
            <a:solidFill>
              <a:srgbClr val="666666"/>
            </a:solidFill>
            <a:prstDash val="solid"/>
            <a:round/>
            <a:headEnd type="none" w="med" len="med"/>
            <a:tailEnd type="none" w="med" len="med"/>
          </a:ln>
        </p:spPr>
      </p:cxnSp>
      <p:cxnSp>
        <p:nvCxnSpPr>
          <p:cNvPr id="213" name="Google Shape;213;p27"/>
          <p:cNvCxnSpPr>
            <a:stCxn id="203" idx="2"/>
            <a:endCxn id="207" idx="0"/>
          </p:cNvCxnSpPr>
          <p:nvPr/>
        </p:nvCxnSpPr>
        <p:spPr>
          <a:xfrm>
            <a:off x="3877075" y="4091012"/>
            <a:ext cx="249300" cy="130500"/>
          </a:xfrm>
          <a:prstGeom prst="straightConnector1">
            <a:avLst/>
          </a:prstGeom>
          <a:noFill/>
          <a:ln w="19050" cap="flat" cmpd="sng">
            <a:solidFill>
              <a:srgbClr val="666666"/>
            </a:solidFill>
            <a:prstDash val="solid"/>
            <a:round/>
            <a:headEnd type="none" w="med" len="med"/>
            <a:tailEnd type="none" w="med" len="med"/>
          </a:ln>
        </p:spPr>
      </p:cxnSp>
      <p:sp>
        <p:nvSpPr>
          <p:cNvPr id="214" name="Google Shape;214;p27"/>
          <p:cNvSpPr/>
          <p:nvPr/>
        </p:nvSpPr>
        <p:spPr>
          <a:xfrm>
            <a:off x="2276550" y="296018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a:t>
            </a:r>
            <a:endParaRPr/>
          </a:p>
        </p:txBody>
      </p:sp>
      <p:cxnSp>
        <p:nvCxnSpPr>
          <p:cNvPr id="215" name="Google Shape;215;p27"/>
          <p:cNvCxnSpPr>
            <a:stCxn id="214" idx="2"/>
            <a:endCxn id="188" idx="0"/>
          </p:cNvCxnSpPr>
          <p:nvPr/>
        </p:nvCxnSpPr>
        <p:spPr>
          <a:xfrm flipH="1">
            <a:off x="1483800" y="3224488"/>
            <a:ext cx="959700" cy="214500"/>
          </a:xfrm>
          <a:prstGeom prst="straightConnector1">
            <a:avLst/>
          </a:prstGeom>
          <a:noFill/>
          <a:ln w="19050" cap="flat" cmpd="sng">
            <a:solidFill>
              <a:srgbClr val="666666"/>
            </a:solidFill>
            <a:prstDash val="solid"/>
            <a:round/>
            <a:headEnd type="none" w="med" len="med"/>
            <a:tailEnd type="none" w="med" len="med"/>
          </a:ln>
        </p:spPr>
      </p:cxnSp>
      <p:cxnSp>
        <p:nvCxnSpPr>
          <p:cNvPr id="216" name="Google Shape;216;p27"/>
          <p:cNvCxnSpPr>
            <a:stCxn id="214" idx="2"/>
            <a:endCxn id="201" idx="0"/>
          </p:cNvCxnSpPr>
          <p:nvPr/>
        </p:nvCxnSpPr>
        <p:spPr>
          <a:xfrm>
            <a:off x="2443500" y="3224488"/>
            <a:ext cx="976500" cy="221100"/>
          </a:xfrm>
          <a:prstGeom prst="straightConnector1">
            <a:avLst/>
          </a:prstGeom>
          <a:noFill/>
          <a:ln w="19050" cap="flat" cmpd="sng">
            <a:solidFill>
              <a:srgbClr val="666666"/>
            </a:solidFill>
            <a:prstDash val="solid"/>
            <a:round/>
            <a:headEnd type="none" w="med" len="med"/>
            <a:tailEnd type="none" w="med" len="med"/>
          </a:ln>
        </p:spPr>
      </p:cxnSp>
      <p:sp>
        <p:nvSpPr>
          <p:cNvPr id="217" name="Google Shape;217;p27"/>
          <p:cNvSpPr/>
          <p:nvPr/>
        </p:nvSpPr>
        <p:spPr>
          <a:xfrm>
            <a:off x="7434225" y="35135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a:t>
            </a:r>
            <a:endParaRPr/>
          </a:p>
        </p:txBody>
      </p:sp>
      <p:sp>
        <p:nvSpPr>
          <p:cNvPr id="218" name="Google Shape;218;p27"/>
          <p:cNvSpPr/>
          <p:nvPr/>
        </p:nvSpPr>
        <p:spPr>
          <a:xfrm>
            <a:off x="7891425" y="3894599"/>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y</a:t>
            </a:r>
            <a:endParaRPr/>
          </a:p>
        </p:txBody>
      </p:sp>
      <p:sp>
        <p:nvSpPr>
          <p:cNvPr id="219" name="Google Shape;219;p27"/>
          <p:cNvSpPr/>
          <p:nvPr/>
        </p:nvSpPr>
        <p:spPr>
          <a:xfrm>
            <a:off x="8140689" y="4289517"/>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z</a:t>
            </a:r>
            <a:endParaRPr/>
          </a:p>
        </p:txBody>
      </p:sp>
      <p:cxnSp>
        <p:nvCxnSpPr>
          <p:cNvPr id="220" name="Google Shape;220;p27"/>
          <p:cNvCxnSpPr>
            <a:stCxn id="218" idx="0"/>
            <a:endCxn id="217" idx="2"/>
          </p:cNvCxnSpPr>
          <p:nvPr/>
        </p:nvCxnSpPr>
        <p:spPr>
          <a:xfrm rot="10800000">
            <a:off x="7601175" y="3777899"/>
            <a:ext cx="457200" cy="116700"/>
          </a:xfrm>
          <a:prstGeom prst="straightConnector1">
            <a:avLst/>
          </a:prstGeom>
          <a:noFill/>
          <a:ln w="19050" cap="flat" cmpd="sng">
            <a:solidFill>
              <a:srgbClr val="666666"/>
            </a:solidFill>
            <a:prstDash val="solid"/>
            <a:round/>
            <a:headEnd type="none" w="med" len="med"/>
            <a:tailEnd type="none" w="med" len="med"/>
          </a:ln>
        </p:spPr>
      </p:cxnSp>
      <p:cxnSp>
        <p:nvCxnSpPr>
          <p:cNvPr id="221" name="Google Shape;221;p27"/>
          <p:cNvCxnSpPr>
            <a:stCxn id="218" idx="2"/>
            <a:endCxn id="219" idx="0"/>
          </p:cNvCxnSpPr>
          <p:nvPr/>
        </p:nvCxnSpPr>
        <p:spPr>
          <a:xfrm>
            <a:off x="8058375" y="4158899"/>
            <a:ext cx="249300" cy="130500"/>
          </a:xfrm>
          <a:prstGeom prst="straightConnector1">
            <a:avLst/>
          </a:prstGeom>
          <a:noFill/>
          <a:ln w="19050" cap="flat" cmpd="sng">
            <a:solidFill>
              <a:srgbClr val="666666"/>
            </a:solidFill>
            <a:prstDash val="solid"/>
            <a:round/>
            <a:headEnd type="none" w="med" len="med"/>
            <a:tailEnd type="none" w="med" len="med"/>
          </a:ln>
        </p:spPr>
      </p:cxnSp>
      <p:cxnSp>
        <p:nvCxnSpPr>
          <p:cNvPr id="222" name="Google Shape;222;p27"/>
          <p:cNvCxnSpPr>
            <a:stCxn id="223" idx="2"/>
            <a:endCxn id="217" idx="0"/>
          </p:cNvCxnSpPr>
          <p:nvPr/>
        </p:nvCxnSpPr>
        <p:spPr>
          <a:xfrm>
            <a:off x="6624800" y="3292375"/>
            <a:ext cx="976500" cy="221100"/>
          </a:xfrm>
          <a:prstGeom prst="straightConnector1">
            <a:avLst/>
          </a:prstGeom>
          <a:noFill/>
          <a:ln w="19050" cap="flat" cmpd="sng">
            <a:solidFill>
              <a:srgbClr val="666666"/>
            </a:solidFill>
            <a:prstDash val="solid"/>
            <a:round/>
            <a:headEnd type="none" w="med" len="med"/>
            <a:tailEnd type="none" w="med" len="med"/>
          </a:ln>
        </p:spPr>
      </p:cxnSp>
      <p:sp>
        <p:nvSpPr>
          <p:cNvPr id="223" name="Google Shape;223;p27"/>
          <p:cNvSpPr/>
          <p:nvPr/>
        </p:nvSpPr>
        <p:spPr>
          <a:xfrm>
            <a:off x="6457850" y="3028075"/>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a:t>
            </a:r>
            <a:endParaRPr/>
          </a:p>
        </p:txBody>
      </p:sp>
      <p:cxnSp>
        <p:nvCxnSpPr>
          <p:cNvPr id="224" name="Google Shape;224;p27"/>
          <p:cNvCxnSpPr/>
          <p:nvPr/>
        </p:nvCxnSpPr>
        <p:spPr>
          <a:xfrm flipH="1">
            <a:off x="2830975" y="1826475"/>
            <a:ext cx="779400" cy="1173600"/>
          </a:xfrm>
          <a:prstGeom prst="straightConnector1">
            <a:avLst/>
          </a:prstGeom>
          <a:noFill/>
          <a:ln w="19050" cap="flat" cmpd="sng">
            <a:solidFill>
              <a:srgbClr val="666666"/>
            </a:solidFill>
            <a:prstDash val="solid"/>
            <a:round/>
            <a:headEnd type="none" w="med" len="med"/>
            <a:tailEnd type="triangle" w="med" len="med"/>
          </a:ln>
        </p:spPr>
      </p:cxnSp>
      <p:cxnSp>
        <p:nvCxnSpPr>
          <p:cNvPr id="225" name="Google Shape;225;p27"/>
          <p:cNvCxnSpPr/>
          <p:nvPr/>
        </p:nvCxnSpPr>
        <p:spPr>
          <a:xfrm>
            <a:off x="5701850" y="1902200"/>
            <a:ext cx="553500" cy="941700"/>
          </a:xfrm>
          <a:prstGeom prst="straightConnector1">
            <a:avLst/>
          </a:prstGeom>
          <a:noFill/>
          <a:ln w="19050" cap="flat" cmpd="sng">
            <a:solidFill>
              <a:srgbClr val="666666"/>
            </a:solidFill>
            <a:prstDash val="solid"/>
            <a:round/>
            <a:headEnd type="none" w="med" len="med"/>
            <a:tailEnd type="triangle" w="med" len="med"/>
          </a:ln>
        </p:spPr>
      </p:cxnSp>
      <p:sp>
        <p:nvSpPr>
          <p:cNvPr id="226" name="Google Shape;226;p27"/>
          <p:cNvSpPr txBox="1"/>
          <p:nvPr/>
        </p:nvSpPr>
        <p:spPr>
          <a:xfrm>
            <a:off x="40500" y="2893125"/>
            <a:ext cx="10071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H=3</a:t>
            </a:r>
            <a:endParaRPr/>
          </a:p>
        </p:txBody>
      </p:sp>
      <p:sp>
        <p:nvSpPr>
          <p:cNvPr id="227" name="Google Shape;227;p27"/>
          <p:cNvSpPr txBox="1"/>
          <p:nvPr/>
        </p:nvSpPr>
        <p:spPr>
          <a:xfrm>
            <a:off x="8474600" y="3184000"/>
            <a:ext cx="1007100" cy="3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6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Real Name for Splitting Trees is “B Trees”</a:t>
            </a:r>
            <a:endParaRPr/>
          </a:p>
        </p:txBody>
      </p:sp>
      <p:sp>
        <p:nvSpPr>
          <p:cNvPr id="1222" name="Google Shape;1222;p6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Splitting tree is a better name, but I didn’t invent them, so we’re stuck with their real name: </a:t>
            </a:r>
            <a:r>
              <a:rPr lang="en" b="1"/>
              <a:t>B-trees</a:t>
            </a:r>
            <a:r>
              <a:rPr lang="en"/>
              <a:t>.</a:t>
            </a:r>
            <a:endParaRPr/>
          </a:p>
          <a:p>
            <a:pPr marL="457200" lvl="0" indent="-342900" algn="l" rtl="0">
              <a:spcBef>
                <a:spcPts val="600"/>
              </a:spcBef>
              <a:spcAft>
                <a:spcPts val="0"/>
              </a:spcAft>
              <a:buSzPts val="1800"/>
              <a:buChar char="●"/>
            </a:pPr>
            <a:r>
              <a:rPr lang="en"/>
              <a:t>B-trees of order L=3 (like we used today) are also called a 2-3-4 tree or a 2-4 tree. </a:t>
            </a:r>
            <a:endParaRPr/>
          </a:p>
          <a:p>
            <a:pPr marL="914400" lvl="1" indent="-342900" algn="l" rtl="0">
              <a:spcBef>
                <a:spcPts val="0"/>
              </a:spcBef>
              <a:spcAft>
                <a:spcPts val="0"/>
              </a:spcAft>
              <a:buSzPts val="1800"/>
              <a:buChar char="○"/>
            </a:pPr>
            <a:r>
              <a:rPr lang="en"/>
              <a:t>“2-3-4” refers to the number of children that a node can have, e.g. a 2-3-4 tree node may have 2, 3, or 4 children.</a:t>
            </a:r>
            <a:endParaRPr/>
          </a:p>
          <a:p>
            <a:pPr marL="457200" lvl="0" indent="-342900" algn="l" rtl="0">
              <a:spcBef>
                <a:spcPts val="0"/>
              </a:spcBef>
              <a:spcAft>
                <a:spcPts val="0"/>
              </a:spcAft>
              <a:buSzPts val="1800"/>
              <a:buChar char="●"/>
            </a:pPr>
            <a:r>
              <a:rPr lang="en"/>
              <a:t>B-trees of order L=2 are also called a 2-3 tree.</a:t>
            </a:r>
            <a:endParaRPr/>
          </a:p>
          <a:p>
            <a:pPr marL="457200" lvl="0" indent="0" algn="l" rtl="0">
              <a:spcBef>
                <a:spcPts val="600"/>
              </a:spcBef>
              <a:spcAft>
                <a:spcPts val="0"/>
              </a:spcAft>
              <a:buNone/>
            </a:pPr>
            <a:endParaRPr/>
          </a:p>
        </p:txBody>
      </p:sp>
      <p:sp>
        <p:nvSpPr>
          <p:cNvPr id="1223" name="Google Shape;1223;p67"/>
          <p:cNvSpPr txBox="1"/>
          <p:nvPr/>
        </p:nvSpPr>
        <p:spPr>
          <a:xfrm>
            <a:off x="474575" y="3397550"/>
            <a:ext cx="7824300" cy="2052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2000" i="1" dirty="0">
                <a:latin typeface="Calibri"/>
                <a:ea typeface="Calibri"/>
                <a:cs typeface="Calibri"/>
                <a:sym typeface="Calibri"/>
              </a:rPr>
              <a:t>The origin of "B-tree" has never been explained by the authors. As we shall see, "balanced," "broad," or "bushy" might apply. Others suggest that the "B" stands for Boeing. Because of his contributions, however, it seems appropriate to think of B-trees as "Bayer"-trees. </a:t>
            </a:r>
            <a:endParaRPr sz="2000" i="1" dirty="0">
              <a:latin typeface="Calibri"/>
              <a:ea typeface="Calibri"/>
              <a:cs typeface="Calibri"/>
              <a:sym typeface="Calibri"/>
            </a:endParaRPr>
          </a:p>
          <a:p>
            <a:pPr marL="2743200" lvl="0" indent="457200" algn="just" rtl="0">
              <a:spcBef>
                <a:spcPts val="0"/>
              </a:spcBef>
              <a:spcAft>
                <a:spcPts val="0"/>
              </a:spcAft>
              <a:buNone/>
            </a:pPr>
            <a:r>
              <a:rPr lang="en" sz="2000" dirty="0">
                <a:latin typeface="Calibri"/>
                <a:ea typeface="Calibri"/>
                <a:cs typeface="Calibri"/>
                <a:sym typeface="Calibri"/>
              </a:rPr>
              <a:t>- Douglas Corner (The Ubiquitous B-Tree)</a:t>
            </a:r>
            <a:r>
              <a:rPr lang="en" sz="2000" i="1" dirty="0">
                <a:latin typeface="Calibri"/>
                <a:ea typeface="Calibri"/>
                <a:cs typeface="Calibri"/>
                <a:sym typeface="Calibri"/>
              </a:rPr>
              <a:t> </a:t>
            </a:r>
            <a:endParaRPr sz="2000" i="1" dirty="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2">
                                            <p:txEl>
                                              <p:pRg st="0" end="0"/>
                                            </p:txEl>
                                          </p:spTgt>
                                        </p:tgtEl>
                                        <p:attrNameLst>
                                          <p:attrName>style.visibility</p:attrName>
                                        </p:attrNameLst>
                                      </p:cBhvr>
                                      <p:to>
                                        <p:strVal val="visible"/>
                                      </p:to>
                                    </p:set>
                                    <p:animEffect transition="in" filter="fade">
                                      <p:cBhvr>
                                        <p:cTn id="7" dur="1"/>
                                        <p:tgtEl>
                                          <p:spTgt spid="12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2">
                                            <p:txEl>
                                              <p:pRg st="1" end="1"/>
                                            </p:txEl>
                                          </p:spTgt>
                                        </p:tgtEl>
                                        <p:attrNameLst>
                                          <p:attrName>style.visibility</p:attrName>
                                        </p:attrNameLst>
                                      </p:cBhvr>
                                      <p:to>
                                        <p:strVal val="visible"/>
                                      </p:to>
                                    </p:set>
                                    <p:animEffect transition="in" filter="fade">
                                      <p:cBhvr>
                                        <p:cTn id="12" dur="1"/>
                                        <p:tgtEl>
                                          <p:spTgt spid="12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2">
                                            <p:txEl>
                                              <p:pRg st="2" end="2"/>
                                            </p:txEl>
                                          </p:spTgt>
                                        </p:tgtEl>
                                        <p:attrNameLst>
                                          <p:attrName>style.visibility</p:attrName>
                                        </p:attrNameLst>
                                      </p:cBhvr>
                                      <p:to>
                                        <p:strVal val="visible"/>
                                      </p:to>
                                    </p:set>
                                    <p:animEffect transition="in" filter="fade">
                                      <p:cBhvr>
                                        <p:cTn id="17" dur="1"/>
                                        <p:tgtEl>
                                          <p:spTgt spid="12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2">
                                            <p:txEl>
                                              <p:pRg st="3" end="3"/>
                                            </p:txEl>
                                          </p:spTgt>
                                        </p:tgtEl>
                                        <p:attrNameLst>
                                          <p:attrName>style.visibility</p:attrName>
                                        </p:attrNameLst>
                                      </p:cBhvr>
                                      <p:to>
                                        <p:strVal val="visible"/>
                                      </p:to>
                                    </p:set>
                                    <p:animEffect transition="in" filter="fade">
                                      <p:cBhvr>
                                        <p:cTn id="22" dur="1"/>
                                        <p:tgtEl>
                                          <p:spTgt spid="12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2">
                                            <p:txEl>
                                              <p:pRg st="4" end="4"/>
                                            </p:txEl>
                                          </p:spTgt>
                                        </p:tgtEl>
                                        <p:attrNameLst>
                                          <p:attrName>style.visibility</p:attrName>
                                        </p:attrNameLst>
                                      </p:cBhvr>
                                      <p:to>
                                        <p:strVal val="visible"/>
                                      </p:to>
                                    </p:set>
                                    <p:animEffect transition="in" filter="fade">
                                      <p:cBhvr>
                                        <p:cTn id="27" dur="1"/>
                                        <p:tgtEl>
                                          <p:spTgt spid="12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23"/>
                                        </p:tgtEl>
                                        <p:attrNameLst>
                                          <p:attrName>style.visibility</p:attrName>
                                        </p:attrNameLst>
                                      </p:cBhvr>
                                      <p:to>
                                        <p:strVal val="visible"/>
                                      </p:to>
                                    </p:set>
                                    <p:animEffect transition="in" filter="fade">
                                      <p:cBhvr>
                                        <p:cTn id="32" dur="1"/>
                                        <p:tgtEl>
                                          <p:spTgt spid="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68"/>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note on Terminology</a:t>
            </a:r>
            <a:endParaRPr/>
          </a:p>
        </p:txBody>
      </p:sp>
      <p:sp>
        <p:nvSpPr>
          <p:cNvPr id="1229" name="Google Shape;1229;p68"/>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B-Trees are most popular in two specific contexts:</a:t>
            </a:r>
            <a:endParaRPr/>
          </a:p>
          <a:p>
            <a:pPr marL="457200" lvl="0" indent="-342900" algn="l" rtl="0">
              <a:spcBef>
                <a:spcPts val="600"/>
              </a:spcBef>
              <a:spcAft>
                <a:spcPts val="0"/>
              </a:spcAft>
              <a:buSzPts val="1800"/>
              <a:buChar char="●"/>
            </a:pPr>
            <a:r>
              <a:rPr lang="en"/>
              <a:t>Small L (L=2 or L=3):</a:t>
            </a:r>
            <a:endParaRPr/>
          </a:p>
          <a:p>
            <a:pPr marL="914400" lvl="1" indent="-342900" algn="l" rtl="0">
              <a:spcBef>
                <a:spcPts val="0"/>
              </a:spcBef>
              <a:spcAft>
                <a:spcPts val="0"/>
              </a:spcAft>
              <a:buSzPts val="1800"/>
              <a:buChar char="○"/>
            </a:pPr>
            <a:r>
              <a:rPr lang="en"/>
              <a:t>Used as a conceptually simple balanced search tree (as today).</a:t>
            </a:r>
            <a:endParaRPr/>
          </a:p>
          <a:p>
            <a:pPr marL="457200" lvl="0" indent="-342900" algn="l" rtl="0">
              <a:spcBef>
                <a:spcPts val="0"/>
              </a:spcBef>
              <a:spcAft>
                <a:spcPts val="0"/>
              </a:spcAft>
              <a:buSzPts val="1800"/>
              <a:buChar char="●"/>
            </a:pPr>
            <a:r>
              <a:rPr lang="en"/>
              <a:t>L is very large (say thousands).</a:t>
            </a:r>
            <a:endParaRPr/>
          </a:p>
          <a:p>
            <a:pPr marL="914400" lvl="1" indent="-342900" algn="l" rtl="0">
              <a:spcBef>
                <a:spcPts val="0"/>
              </a:spcBef>
              <a:spcAft>
                <a:spcPts val="0"/>
              </a:spcAft>
              <a:buSzPts val="1800"/>
              <a:buChar char="○"/>
            </a:pPr>
            <a:r>
              <a:rPr lang="en"/>
              <a:t>Used in practice for databases and filesystems (i.e. systems with very large records).</a:t>
            </a:r>
            <a:endParaRPr/>
          </a:p>
        </p:txBody>
      </p:sp>
      <p:sp>
        <p:nvSpPr>
          <p:cNvPr id="1230" name="Google Shape;1230;p68"/>
          <p:cNvSpPr txBox="1"/>
          <p:nvPr/>
        </p:nvSpPr>
        <p:spPr>
          <a:xfrm>
            <a:off x="259350" y="4251000"/>
            <a:ext cx="2869800" cy="8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2-3-4 a.k.a. 2-4 Tree (L=3):</a:t>
            </a:r>
            <a:br>
              <a:rPr lang="en"/>
            </a:br>
            <a:r>
              <a:rPr lang="en"/>
              <a:t>Max 3 items per node.</a:t>
            </a:r>
            <a:endParaRPr/>
          </a:p>
          <a:p>
            <a:pPr marL="0" lvl="0" indent="0" algn="l" rtl="0">
              <a:spcBef>
                <a:spcPts val="0"/>
              </a:spcBef>
              <a:spcAft>
                <a:spcPts val="0"/>
              </a:spcAft>
              <a:buNone/>
            </a:pPr>
            <a:r>
              <a:rPr lang="en"/>
              <a:t>Max 4 non-null children per node.</a:t>
            </a:r>
            <a:endParaRPr/>
          </a:p>
        </p:txBody>
      </p:sp>
      <p:grpSp>
        <p:nvGrpSpPr>
          <p:cNvPr id="1231" name="Google Shape;1231;p68"/>
          <p:cNvGrpSpPr/>
          <p:nvPr/>
        </p:nvGrpSpPr>
        <p:grpSpPr>
          <a:xfrm>
            <a:off x="343002" y="2839900"/>
            <a:ext cx="4226323" cy="1466060"/>
            <a:chOff x="3263027" y="3006650"/>
            <a:chExt cx="4226323" cy="1466060"/>
          </a:xfrm>
        </p:grpSpPr>
        <p:sp>
          <p:nvSpPr>
            <p:cNvPr id="1232" name="Google Shape;1232;p68"/>
            <p:cNvSpPr/>
            <p:nvPr/>
          </p:nvSpPr>
          <p:spPr>
            <a:xfrm>
              <a:off x="5893950" y="3603400"/>
              <a:ext cx="837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 u w</a:t>
              </a:r>
              <a:endParaRPr sz="1800"/>
            </a:p>
          </p:txBody>
        </p:sp>
        <p:sp>
          <p:nvSpPr>
            <p:cNvPr id="1233" name="Google Shape;1233;p68"/>
            <p:cNvSpPr/>
            <p:nvPr/>
          </p:nvSpPr>
          <p:spPr>
            <a:xfrm>
              <a:off x="5472238"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cxnSp>
          <p:nvCxnSpPr>
            <p:cNvPr id="1234" name="Google Shape;1234;p68"/>
            <p:cNvCxnSpPr>
              <a:stCxn id="1233" idx="0"/>
            </p:cNvCxnSpPr>
            <p:nvPr/>
          </p:nvCxnSpPr>
          <p:spPr>
            <a:xfrm rot="10800000" flipH="1">
              <a:off x="5655538" y="3936910"/>
              <a:ext cx="313500" cy="210900"/>
            </a:xfrm>
            <a:prstGeom prst="straightConnector1">
              <a:avLst/>
            </a:prstGeom>
            <a:noFill/>
            <a:ln w="19050" cap="flat" cmpd="sng">
              <a:solidFill>
                <a:srgbClr val="666666"/>
              </a:solidFill>
              <a:prstDash val="solid"/>
              <a:round/>
              <a:headEnd type="none" w="med" len="med"/>
              <a:tailEnd type="none" w="med" len="med"/>
            </a:ln>
          </p:spPr>
        </p:cxnSp>
        <p:sp>
          <p:nvSpPr>
            <p:cNvPr id="1235" name="Google Shape;1235;p68"/>
            <p:cNvSpPr/>
            <p:nvPr/>
          </p:nvSpPr>
          <p:spPr>
            <a:xfrm>
              <a:off x="6871051" y="4147810"/>
              <a:ext cx="618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y z</a:t>
              </a:r>
              <a:endParaRPr sz="1800"/>
            </a:p>
          </p:txBody>
        </p:sp>
        <p:cxnSp>
          <p:nvCxnSpPr>
            <p:cNvPr id="1236" name="Google Shape;1236;p68"/>
            <p:cNvCxnSpPr>
              <a:stCxn id="1235" idx="0"/>
            </p:cNvCxnSpPr>
            <p:nvPr/>
          </p:nvCxnSpPr>
          <p:spPr>
            <a:xfrm rot="10800000">
              <a:off x="6745201" y="3936910"/>
              <a:ext cx="435000" cy="210900"/>
            </a:xfrm>
            <a:prstGeom prst="straightConnector1">
              <a:avLst/>
            </a:prstGeom>
            <a:noFill/>
            <a:ln w="19050" cap="flat" cmpd="sng">
              <a:solidFill>
                <a:schemeClr val="dk2"/>
              </a:solidFill>
              <a:prstDash val="solid"/>
              <a:round/>
              <a:headEnd type="none" w="med" len="med"/>
              <a:tailEnd type="none" w="med" len="med"/>
            </a:ln>
          </p:spPr>
        </p:cxnSp>
        <p:sp>
          <p:nvSpPr>
            <p:cNvPr id="1237" name="Google Shape;1237;p68"/>
            <p:cNvSpPr/>
            <p:nvPr/>
          </p:nvSpPr>
          <p:spPr>
            <a:xfrm>
              <a:off x="5986107"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t>
              </a:r>
              <a:endParaRPr sz="1800"/>
            </a:p>
          </p:txBody>
        </p:sp>
        <p:cxnSp>
          <p:nvCxnSpPr>
            <p:cNvPr id="1238" name="Google Shape;1238;p68"/>
            <p:cNvCxnSpPr>
              <a:stCxn id="1237" idx="0"/>
            </p:cNvCxnSpPr>
            <p:nvPr/>
          </p:nvCxnSpPr>
          <p:spPr>
            <a:xfrm rot="10800000" flipH="1">
              <a:off x="6169407" y="3936910"/>
              <a:ext cx="39600" cy="210900"/>
            </a:xfrm>
            <a:prstGeom prst="straightConnector1">
              <a:avLst/>
            </a:prstGeom>
            <a:noFill/>
            <a:ln w="19050" cap="flat" cmpd="sng">
              <a:solidFill>
                <a:schemeClr val="dk2"/>
              </a:solidFill>
              <a:prstDash val="solid"/>
              <a:round/>
              <a:headEnd type="none" w="med" len="med"/>
              <a:tailEnd type="none" w="med" len="med"/>
            </a:ln>
          </p:spPr>
        </p:cxnSp>
        <p:grpSp>
          <p:nvGrpSpPr>
            <p:cNvPr id="1239" name="Google Shape;1239;p68"/>
            <p:cNvGrpSpPr/>
            <p:nvPr/>
          </p:nvGrpSpPr>
          <p:grpSpPr>
            <a:xfrm>
              <a:off x="4562671" y="3580225"/>
              <a:ext cx="838008" cy="892485"/>
              <a:chOff x="6010471" y="4037425"/>
              <a:chExt cx="838008" cy="892485"/>
            </a:xfrm>
          </p:grpSpPr>
          <p:sp>
            <p:nvSpPr>
              <p:cNvPr id="1240" name="Google Shape;1240;p68"/>
              <p:cNvSpPr/>
              <p:nvPr/>
            </p:nvSpPr>
            <p:spPr>
              <a:xfrm>
                <a:off x="6010471" y="4605010"/>
                <a:ext cx="31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cxnSp>
            <p:nvCxnSpPr>
              <p:cNvPr id="1241" name="Google Shape;1241;p68"/>
              <p:cNvCxnSpPr>
                <a:stCxn id="1240" idx="0"/>
                <a:endCxn id="1242" idx="2"/>
              </p:cNvCxnSpPr>
              <p:nvPr/>
            </p:nvCxnSpPr>
            <p:spPr>
              <a:xfrm rot="10800000" flipH="1">
                <a:off x="6168871" y="4362310"/>
                <a:ext cx="279600" cy="242700"/>
              </a:xfrm>
              <a:prstGeom prst="straightConnector1">
                <a:avLst/>
              </a:prstGeom>
              <a:noFill/>
              <a:ln w="19050" cap="flat" cmpd="sng">
                <a:solidFill>
                  <a:srgbClr val="666666"/>
                </a:solidFill>
                <a:prstDash val="solid"/>
                <a:round/>
                <a:headEnd type="none" w="med" len="med"/>
                <a:tailEnd type="none" w="med" len="med"/>
              </a:ln>
            </p:spPr>
          </p:cxnSp>
          <p:sp>
            <p:nvSpPr>
              <p:cNvPr id="1243" name="Google Shape;1243;p68"/>
              <p:cNvSpPr/>
              <p:nvPr/>
            </p:nvSpPr>
            <p:spPr>
              <a:xfrm>
                <a:off x="6481879" y="46050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1244" name="Google Shape;1244;p68"/>
              <p:cNvCxnSpPr>
                <a:stCxn id="1242" idx="2"/>
                <a:endCxn id="1243" idx="0"/>
              </p:cNvCxnSpPr>
              <p:nvPr/>
            </p:nvCxnSpPr>
            <p:spPr>
              <a:xfrm>
                <a:off x="6448483" y="4362325"/>
                <a:ext cx="216600" cy="242700"/>
              </a:xfrm>
              <a:prstGeom prst="straightConnector1">
                <a:avLst/>
              </a:prstGeom>
              <a:noFill/>
              <a:ln w="19050" cap="flat" cmpd="sng">
                <a:solidFill>
                  <a:srgbClr val="666666"/>
                </a:solidFill>
                <a:prstDash val="solid"/>
                <a:round/>
                <a:headEnd type="none" w="med" len="med"/>
                <a:tailEnd type="none" w="med" len="med"/>
              </a:ln>
            </p:spPr>
          </p:cxnSp>
          <p:sp>
            <p:nvSpPr>
              <p:cNvPr id="1242" name="Google Shape;1242;p68"/>
              <p:cNvSpPr/>
              <p:nvPr/>
            </p:nvSpPr>
            <p:spPr>
              <a:xfrm>
                <a:off x="6279433" y="403742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grpSp>
        <p:grpSp>
          <p:nvGrpSpPr>
            <p:cNvPr id="1245" name="Google Shape;1245;p68"/>
            <p:cNvGrpSpPr/>
            <p:nvPr/>
          </p:nvGrpSpPr>
          <p:grpSpPr>
            <a:xfrm>
              <a:off x="3263027" y="3006650"/>
              <a:ext cx="3049872" cy="1466060"/>
              <a:chOff x="4710827" y="3463850"/>
              <a:chExt cx="3049872" cy="1466060"/>
            </a:xfrm>
          </p:grpSpPr>
          <p:grpSp>
            <p:nvGrpSpPr>
              <p:cNvPr id="1246" name="Google Shape;1246;p68"/>
              <p:cNvGrpSpPr/>
              <p:nvPr/>
            </p:nvGrpSpPr>
            <p:grpSpPr>
              <a:xfrm>
                <a:off x="4710827" y="3463850"/>
                <a:ext cx="2059446" cy="1466060"/>
                <a:chOff x="4710827" y="3463850"/>
                <a:chExt cx="2059446" cy="1466060"/>
              </a:xfrm>
            </p:grpSpPr>
            <p:sp>
              <p:nvSpPr>
                <p:cNvPr id="1247" name="Google Shape;1247;p68"/>
                <p:cNvSpPr/>
                <p:nvPr/>
              </p:nvSpPr>
              <p:spPr>
                <a:xfrm>
                  <a:off x="5048916" y="4060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sp>
              <p:nvSpPr>
                <p:cNvPr id="1248" name="Google Shape;1248;p68"/>
                <p:cNvSpPr/>
                <p:nvPr/>
              </p:nvSpPr>
              <p:spPr>
                <a:xfrm>
                  <a:off x="4710827" y="460501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249" name="Google Shape;1249;p68"/>
                <p:cNvSpPr/>
                <p:nvPr/>
              </p:nvSpPr>
              <p:spPr>
                <a:xfrm>
                  <a:off x="5388104" y="460501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cxnSp>
              <p:nvCxnSpPr>
                <p:cNvPr id="1250" name="Google Shape;1250;p68"/>
                <p:cNvCxnSpPr>
                  <a:stCxn id="1248" idx="0"/>
                  <a:endCxn id="1247" idx="2"/>
                </p:cNvCxnSpPr>
                <p:nvPr/>
              </p:nvCxnSpPr>
              <p:spPr>
                <a:xfrm rot="10800000" flipH="1">
                  <a:off x="4956077" y="4385410"/>
                  <a:ext cx="338100" cy="219600"/>
                </a:xfrm>
                <a:prstGeom prst="straightConnector1">
                  <a:avLst/>
                </a:prstGeom>
                <a:noFill/>
                <a:ln w="19050" cap="flat" cmpd="sng">
                  <a:solidFill>
                    <a:srgbClr val="666666"/>
                  </a:solidFill>
                  <a:prstDash val="solid"/>
                  <a:round/>
                  <a:headEnd type="none" w="med" len="med"/>
                  <a:tailEnd type="none" w="med" len="med"/>
                </a:ln>
              </p:spPr>
            </p:cxnSp>
            <p:cxnSp>
              <p:nvCxnSpPr>
                <p:cNvPr id="1251" name="Google Shape;1251;p68"/>
                <p:cNvCxnSpPr>
                  <a:stCxn id="1249" idx="0"/>
                  <a:endCxn id="1247" idx="2"/>
                </p:cNvCxnSpPr>
                <p:nvPr/>
              </p:nvCxnSpPr>
              <p:spPr>
                <a:xfrm rot="10800000">
                  <a:off x="5294054" y="4385410"/>
                  <a:ext cx="339300" cy="219600"/>
                </a:xfrm>
                <a:prstGeom prst="straightConnector1">
                  <a:avLst/>
                </a:prstGeom>
                <a:noFill/>
                <a:ln w="19050" cap="flat" cmpd="sng">
                  <a:solidFill>
                    <a:srgbClr val="666666"/>
                  </a:solidFill>
                  <a:prstDash val="solid"/>
                  <a:round/>
                  <a:headEnd type="none" w="med" len="med"/>
                  <a:tailEnd type="none" w="med" len="med"/>
                </a:ln>
              </p:spPr>
            </p:cxnSp>
            <p:sp>
              <p:nvSpPr>
                <p:cNvPr id="1252" name="Google Shape;1252;p68"/>
                <p:cNvSpPr/>
                <p:nvPr/>
              </p:nvSpPr>
              <p:spPr>
                <a:xfrm>
                  <a:off x="6134273" y="3463850"/>
                  <a:ext cx="636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 q</a:t>
                  </a:r>
                  <a:endParaRPr sz="1800"/>
                </a:p>
              </p:txBody>
            </p:sp>
            <p:cxnSp>
              <p:nvCxnSpPr>
                <p:cNvPr id="1253" name="Google Shape;1253;p68"/>
                <p:cNvCxnSpPr>
                  <a:endCxn id="1247" idx="0"/>
                </p:cNvCxnSpPr>
                <p:nvPr/>
              </p:nvCxnSpPr>
              <p:spPr>
                <a:xfrm flipH="1">
                  <a:off x="5294166" y="3789675"/>
                  <a:ext cx="907200" cy="270900"/>
                </a:xfrm>
                <a:prstGeom prst="straightConnector1">
                  <a:avLst/>
                </a:prstGeom>
                <a:noFill/>
                <a:ln w="19050" cap="flat" cmpd="sng">
                  <a:solidFill>
                    <a:srgbClr val="666666"/>
                  </a:solidFill>
                  <a:prstDash val="solid"/>
                  <a:round/>
                  <a:headEnd type="none" w="med" len="med"/>
                  <a:tailEnd type="none" w="med" len="med"/>
                </a:ln>
              </p:spPr>
            </p:cxnSp>
          </p:grpSp>
          <p:cxnSp>
            <p:nvCxnSpPr>
              <p:cNvPr id="1254" name="Google Shape;1254;p68"/>
              <p:cNvCxnSpPr>
                <a:endCxn id="1232" idx="0"/>
              </p:cNvCxnSpPr>
              <p:nvPr/>
            </p:nvCxnSpPr>
            <p:spPr>
              <a:xfrm>
                <a:off x="6723600" y="3789700"/>
                <a:ext cx="1037100" cy="270900"/>
              </a:xfrm>
              <a:prstGeom prst="straightConnector1">
                <a:avLst/>
              </a:prstGeom>
              <a:noFill/>
              <a:ln w="19050" cap="flat" cmpd="sng">
                <a:solidFill>
                  <a:srgbClr val="666666"/>
                </a:solidFill>
                <a:prstDash val="solid"/>
                <a:round/>
                <a:headEnd type="none" w="med" len="med"/>
                <a:tailEnd type="none" w="med" len="med"/>
              </a:ln>
            </p:spPr>
          </p:cxnSp>
          <p:cxnSp>
            <p:nvCxnSpPr>
              <p:cNvPr id="1255" name="Google Shape;1255;p68"/>
              <p:cNvCxnSpPr>
                <a:stCxn id="1242" idx="0"/>
                <a:endCxn id="1252" idx="2"/>
              </p:cNvCxnSpPr>
              <p:nvPr/>
            </p:nvCxnSpPr>
            <p:spPr>
              <a:xfrm rot="10800000" flipH="1">
                <a:off x="6448483" y="3788725"/>
                <a:ext cx="3900" cy="248700"/>
              </a:xfrm>
              <a:prstGeom prst="straightConnector1">
                <a:avLst/>
              </a:prstGeom>
              <a:noFill/>
              <a:ln w="19050" cap="flat" cmpd="sng">
                <a:solidFill>
                  <a:schemeClr val="dk2"/>
                </a:solidFill>
                <a:prstDash val="solid"/>
                <a:round/>
                <a:headEnd type="none" w="med" len="med"/>
                <a:tailEnd type="none" w="med" len="med"/>
              </a:ln>
            </p:spPr>
          </p:cxnSp>
        </p:grpSp>
        <p:sp>
          <p:nvSpPr>
            <p:cNvPr id="1256" name="Google Shape;1256;p68"/>
            <p:cNvSpPr/>
            <p:nvPr/>
          </p:nvSpPr>
          <p:spPr>
            <a:xfrm>
              <a:off x="6446782"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a:t>
              </a:r>
              <a:endParaRPr sz="1800"/>
            </a:p>
          </p:txBody>
        </p:sp>
        <p:cxnSp>
          <p:nvCxnSpPr>
            <p:cNvPr id="1257" name="Google Shape;1257;p68"/>
            <p:cNvCxnSpPr>
              <a:stCxn id="1256" idx="0"/>
            </p:cNvCxnSpPr>
            <p:nvPr/>
          </p:nvCxnSpPr>
          <p:spPr>
            <a:xfrm rot="10800000">
              <a:off x="6462982" y="3936910"/>
              <a:ext cx="167100" cy="210900"/>
            </a:xfrm>
            <a:prstGeom prst="straightConnector1">
              <a:avLst/>
            </a:prstGeom>
            <a:noFill/>
            <a:ln w="19050" cap="flat" cmpd="sng">
              <a:solidFill>
                <a:schemeClr val="dk2"/>
              </a:solidFill>
              <a:prstDash val="solid"/>
              <a:round/>
              <a:headEnd type="none" w="med" len="med"/>
              <a:tailEnd type="none" w="med" len="med"/>
            </a:ln>
          </p:spPr>
        </p:cxnSp>
      </p:grpSp>
      <p:sp>
        <p:nvSpPr>
          <p:cNvPr id="1258" name="Google Shape;1258;p68"/>
          <p:cNvSpPr txBox="1"/>
          <p:nvPr/>
        </p:nvSpPr>
        <p:spPr>
          <a:xfrm>
            <a:off x="5013598" y="4251000"/>
            <a:ext cx="2869800" cy="8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2-3 Tree (L=2):</a:t>
            </a:r>
            <a:br>
              <a:rPr lang="en"/>
            </a:br>
            <a:r>
              <a:rPr lang="en"/>
              <a:t>Max 2 items per node.</a:t>
            </a:r>
            <a:endParaRPr/>
          </a:p>
          <a:p>
            <a:pPr marL="0" lvl="0" indent="0" algn="l" rtl="0">
              <a:spcBef>
                <a:spcPts val="0"/>
              </a:spcBef>
              <a:spcAft>
                <a:spcPts val="0"/>
              </a:spcAft>
              <a:buNone/>
            </a:pPr>
            <a:r>
              <a:rPr lang="en"/>
              <a:t>Max 3 non-null children per node.</a:t>
            </a:r>
            <a:endParaRPr/>
          </a:p>
        </p:txBody>
      </p:sp>
      <p:grpSp>
        <p:nvGrpSpPr>
          <p:cNvPr id="1259" name="Google Shape;1259;p68"/>
          <p:cNvGrpSpPr/>
          <p:nvPr/>
        </p:nvGrpSpPr>
        <p:grpSpPr>
          <a:xfrm>
            <a:off x="5097251" y="2839900"/>
            <a:ext cx="3702754" cy="1466060"/>
            <a:chOff x="3263027" y="3006650"/>
            <a:chExt cx="3702754" cy="1466060"/>
          </a:xfrm>
        </p:grpSpPr>
        <p:sp>
          <p:nvSpPr>
            <p:cNvPr id="1260" name="Google Shape;1260;p68"/>
            <p:cNvSpPr/>
            <p:nvPr/>
          </p:nvSpPr>
          <p:spPr>
            <a:xfrm>
              <a:off x="5893950" y="3603400"/>
              <a:ext cx="8379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 u</a:t>
              </a:r>
              <a:endParaRPr sz="1800"/>
            </a:p>
          </p:txBody>
        </p:sp>
        <p:sp>
          <p:nvSpPr>
            <p:cNvPr id="1261" name="Google Shape;1261;p68"/>
            <p:cNvSpPr/>
            <p:nvPr/>
          </p:nvSpPr>
          <p:spPr>
            <a:xfrm>
              <a:off x="5587678"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cxnSp>
          <p:nvCxnSpPr>
            <p:cNvPr id="1262" name="Google Shape;1262;p68"/>
            <p:cNvCxnSpPr>
              <a:stCxn id="1261" idx="0"/>
            </p:cNvCxnSpPr>
            <p:nvPr/>
          </p:nvCxnSpPr>
          <p:spPr>
            <a:xfrm rot="10800000" flipH="1">
              <a:off x="5770978" y="3936910"/>
              <a:ext cx="313500" cy="210900"/>
            </a:xfrm>
            <a:prstGeom prst="straightConnector1">
              <a:avLst/>
            </a:prstGeom>
            <a:noFill/>
            <a:ln w="19050" cap="flat" cmpd="sng">
              <a:solidFill>
                <a:srgbClr val="666666"/>
              </a:solidFill>
              <a:prstDash val="solid"/>
              <a:round/>
              <a:headEnd type="none" w="med" len="med"/>
              <a:tailEnd type="none" w="med" len="med"/>
            </a:ln>
          </p:spPr>
        </p:cxnSp>
        <p:sp>
          <p:nvSpPr>
            <p:cNvPr id="1263" name="Google Shape;1263;p68"/>
            <p:cNvSpPr/>
            <p:nvPr/>
          </p:nvSpPr>
          <p:spPr>
            <a:xfrm>
              <a:off x="6125680"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t>
              </a:r>
              <a:endParaRPr sz="1800"/>
            </a:p>
          </p:txBody>
        </p:sp>
        <p:cxnSp>
          <p:nvCxnSpPr>
            <p:cNvPr id="1264" name="Google Shape;1264;p68"/>
            <p:cNvCxnSpPr>
              <a:stCxn id="1263" idx="0"/>
              <a:endCxn id="1260" idx="2"/>
            </p:cNvCxnSpPr>
            <p:nvPr/>
          </p:nvCxnSpPr>
          <p:spPr>
            <a:xfrm rot="10800000" flipH="1">
              <a:off x="6308980" y="3928210"/>
              <a:ext cx="3900" cy="219600"/>
            </a:xfrm>
            <a:prstGeom prst="straightConnector1">
              <a:avLst/>
            </a:prstGeom>
            <a:noFill/>
            <a:ln w="19050" cap="flat" cmpd="sng">
              <a:solidFill>
                <a:schemeClr val="dk2"/>
              </a:solidFill>
              <a:prstDash val="solid"/>
              <a:round/>
              <a:headEnd type="none" w="med" len="med"/>
              <a:tailEnd type="none" w="med" len="med"/>
            </a:ln>
          </p:spPr>
        </p:cxnSp>
        <p:grpSp>
          <p:nvGrpSpPr>
            <p:cNvPr id="1265" name="Google Shape;1265;p68"/>
            <p:cNvGrpSpPr/>
            <p:nvPr/>
          </p:nvGrpSpPr>
          <p:grpSpPr>
            <a:xfrm>
              <a:off x="4562671" y="3580225"/>
              <a:ext cx="838008" cy="892485"/>
              <a:chOff x="6010471" y="4037425"/>
              <a:chExt cx="838008" cy="892485"/>
            </a:xfrm>
          </p:grpSpPr>
          <p:sp>
            <p:nvSpPr>
              <p:cNvPr id="1266" name="Google Shape;1266;p68"/>
              <p:cNvSpPr/>
              <p:nvPr/>
            </p:nvSpPr>
            <p:spPr>
              <a:xfrm>
                <a:off x="6010471" y="4605010"/>
                <a:ext cx="316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cxnSp>
            <p:nvCxnSpPr>
              <p:cNvPr id="1267" name="Google Shape;1267;p68"/>
              <p:cNvCxnSpPr>
                <a:stCxn id="1266" idx="0"/>
                <a:endCxn id="1268" idx="2"/>
              </p:cNvCxnSpPr>
              <p:nvPr/>
            </p:nvCxnSpPr>
            <p:spPr>
              <a:xfrm rot="10800000" flipH="1">
                <a:off x="6168871" y="4362310"/>
                <a:ext cx="279600" cy="242700"/>
              </a:xfrm>
              <a:prstGeom prst="straightConnector1">
                <a:avLst/>
              </a:prstGeom>
              <a:noFill/>
              <a:ln w="19050" cap="flat" cmpd="sng">
                <a:solidFill>
                  <a:srgbClr val="666666"/>
                </a:solidFill>
                <a:prstDash val="solid"/>
                <a:round/>
                <a:headEnd type="none" w="med" len="med"/>
                <a:tailEnd type="none" w="med" len="med"/>
              </a:ln>
            </p:spPr>
          </p:cxnSp>
          <p:sp>
            <p:nvSpPr>
              <p:cNvPr id="1269" name="Google Shape;1269;p68"/>
              <p:cNvSpPr/>
              <p:nvPr/>
            </p:nvSpPr>
            <p:spPr>
              <a:xfrm>
                <a:off x="6481879" y="46050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1270" name="Google Shape;1270;p68"/>
              <p:cNvCxnSpPr>
                <a:stCxn id="1268" idx="2"/>
                <a:endCxn id="1269" idx="0"/>
              </p:cNvCxnSpPr>
              <p:nvPr/>
            </p:nvCxnSpPr>
            <p:spPr>
              <a:xfrm>
                <a:off x="6448483" y="4362325"/>
                <a:ext cx="216600" cy="242700"/>
              </a:xfrm>
              <a:prstGeom prst="straightConnector1">
                <a:avLst/>
              </a:prstGeom>
              <a:noFill/>
              <a:ln w="19050" cap="flat" cmpd="sng">
                <a:solidFill>
                  <a:srgbClr val="666666"/>
                </a:solidFill>
                <a:prstDash val="solid"/>
                <a:round/>
                <a:headEnd type="none" w="med" len="med"/>
                <a:tailEnd type="none" w="med" len="med"/>
              </a:ln>
            </p:spPr>
          </p:cxnSp>
          <p:sp>
            <p:nvSpPr>
              <p:cNvPr id="1268" name="Google Shape;1268;p68"/>
              <p:cNvSpPr/>
              <p:nvPr/>
            </p:nvSpPr>
            <p:spPr>
              <a:xfrm>
                <a:off x="6279433" y="403742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grpSp>
        <p:grpSp>
          <p:nvGrpSpPr>
            <p:cNvPr id="1271" name="Google Shape;1271;p68"/>
            <p:cNvGrpSpPr/>
            <p:nvPr/>
          </p:nvGrpSpPr>
          <p:grpSpPr>
            <a:xfrm>
              <a:off x="3263027" y="3006650"/>
              <a:ext cx="3049872" cy="1466060"/>
              <a:chOff x="4710827" y="3463850"/>
              <a:chExt cx="3049872" cy="1466060"/>
            </a:xfrm>
          </p:grpSpPr>
          <p:grpSp>
            <p:nvGrpSpPr>
              <p:cNvPr id="1272" name="Google Shape;1272;p68"/>
              <p:cNvGrpSpPr/>
              <p:nvPr/>
            </p:nvGrpSpPr>
            <p:grpSpPr>
              <a:xfrm>
                <a:off x="4710827" y="3463850"/>
                <a:ext cx="2059446" cy="1466060"/>
                <a:chOff x="4710827" y="3463850"/>
                <a:chExt cx="2059446" cy="1466060"/>
              </a:xfrm>
            </p:grpSpPr>
            <p:sp>
              <p:nvSpPr>
                <p:cNvPr id="1273" name="Google Shape;1273;p68"/>
                <p:cNvSpPr/>
                <p:nvPr/>
              </p:nvSpPr>
              <p:spPr>
                <a:xfrm>
                  <a:off x="5048916" y="4060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sp>
              <p:nvSpPr>
                <p:cNvPr id="1274" name="Google Shape;1274;p68"/>
                <p:cNvSpPr/>
                <p:nvPr/>
              </p:nvSpPr>
              <p:spPr>
                <a:xfrm>
                  <a:off x="4710827" y="460501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275" name="Google Shape;1275;p68"/>
                <p:cNvSpPr/>
                <p:nvPr/>
              </p:nvSpPr>
              <p:spPr>
                <a:xfrm>
                  <a:off x="5388104" y="460501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cxnSp>
              <p:nvCxnSpPr>
                <p:cNvPr id="1276" name="Google Shape;1276;p68"/>
                <p:cNvCxnSpPr>
                  <a:stCxn id="1274" idx="0"/>
                  <a:endCxn id="1273" idx="2"/>
                </p:cNvCxnSpPr>
                <p:nvPr/>
              </p:nvCxnSpPr>
              <p:spPr>
                <a:xfrm rot="10800000" flipH="1">
                  <a:off x="4956077" y="4385410"/>
                  <a:ext cx="338100" cy="219600"/>
                </a:xfrm>
                <a:prstGeom prst="straightConnector1">
                  <a:avLst/>
                </a:prstGeom>
                <a:noFill/>
                <a:ln w="19050" cap="flat" cmpd="sng">
                  <a:solidFill>
                    <a:srgbClr val="666666"/>
                  </a:solidFill>
                  <a:prstDash val="solid"/>
                  <a:round/>
                  <a:headEnd type="none" w="med" len="med"/>
                  <a:tailEnd type="none" w="med" len="med"/>
                </a:ln>
              </p:spPr>
            </p:cxnSp>
            <p:cxnSp>
              <p:nvCxnSpPr>
                <p:cNvPr id="1277" name="Google Shape;1277;p68"/>
                <p:cNvCxnSpPr>
                  <a:stCxn id="1275" idx="0"/>
                  <a:endCxn id="1273" idx="2"/>
                </p:cNvCxnSpPr>
                <p:nvPr/>
              </p:nvCxnSpPr>
              <p:spPr>
                <a:xfrm rot="10800000">
                  <a:off x="5294054" y="4385410"/>
                  <a:ext cx="339300" cy="219600"/>
                </a:xfrm>
                <a:prstGeom prst="straightConnector1">
                  <a:avLst/>
                </a:prstGeom>
                <a:noFill/>
                <a:ln w="19050" cap="flat" cmpd="sng">
                  <a:solidFill>
                    <a:srgbClr val="666666"/>
                  </a:solidFill>
                  <a:prstDash val="solid"/>
                  <a:round/>
                  <a:headEnd type="none" w="med" len="med"/>
                  <a:tailEnd type="none" w="med" len="med"/>
                </a:ln>
              </p:spPr>
            </p:cxnSp>
            <p:sp>
              <p:nvSpPr>
                <p:cNvPr id="1278" name="Google Shape;1278;p68"/>
                <p:cNvSpPr/>
                <p:nvPr/>
              </p:nvSpPr>
              <p:spPr>
                <a:xfrm>
                  <a:off x="6134273" y="3463850"/>
                  <a:ext cx="636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 q</a:t>
                  </a:r>
                  <a:endParaRPr sz="1800"/>
                </a:p>
              </p:txBody>
            </p:sp>
            <p:cxnSp>
              <p:nvCxnSpPr>
                <p:cNvPr id="1279" name="Google Shape;1279;p68"/>
                <p:cNvCxnSpPr>
                  <a:endCxn id="1273" idx="0"/>
                </p:cNvCxnSpPr>
                <p:nvPr/>
              </p:nvCxnSpPr>
              <p:spPr>
                <a:xfrm flipH="1">
                  <a:off x="5294166" y="3789675"/>
                  <a:ext cx="907200" cy="270900"/>
                </a:xfrm>
                <a:prstGeom prst="straightConnector1">
                  <a:avLst/>
                </a:prstGeom>
                <a:noFill/>
                <a:ln w="19050" cap="flat" cmpd="sng">
                  <a:solidFill>
                    <a:srgbClr val="666666"/>
                  </a:solidFill>
                  <a:prstDash val="solid"/>
                  <a:round/>
                  <a:headEnd type="none" w="med" len="med"/>
                  <a:tailEnd type="none" w="med" len="med"/>
                </a:ln>
              </p:spPr>
            </p:cxnSp>
          </p:grpSp>
          <p:cxnSp>
            <p:nvCxnSpPr>
              <p:cNvPr id="1280" name="Google Shape;1280;p68"/>
              <p:cNvCxnSpPr>
                <a:endCxn id="1260" idx="0"/>
              </p:cNvCxnSpPr>
              <p:nvPr/>
            </p:nvCxnSpPr>
            <p:spPr>
              <a:xfrm>
                <a:off x="6723600" y="3789700"/>
                <a:ext cx="1037100" cy="270900"/>
              </a:xfrm>
              <a:prstGeom prst="straightConnector1">
                <a:avLst/>
              </a:prstGeom>
              <a:noFill/>
              <a:ln w="19050" cap="flat" cmpd="sng">
                <a:solidFill>
                  <a:srgbClr val="666666"/>
                </a:solidFill>
                <a:prstDash val="solid"/>
                <a:round/>
                <a:headEnd type="none" w="med" len="med"/>
                <a:tailEnd type="none" w="med" len="med"/>
              </a:ln>
            </p:spPr>
          </p:cxnSp>
          <p:cxnSp>
            <p:nvCxnSpPr>
              <p:cNvPr id="1281" name="Google Shape;1281;p68"/>
              <p:cNvCxnSpPr>
                <a:stCxn id="1268" idx="0"/>
                <a:endCxn id="1278" idx="2"/>
              </p:cNvCxnSpPr>
              <p:nvPr/>
            </p:nvCxnSpPr>
            <p:spPr>
              <a:xfrm rot="10800000" flipH="1">
                <a:off x="6448483" y="3788725"/>
                <a:ext cx="3900" cy="248700"/>
              </a:xfrm>
              <a:prstGeom prst="straightConnector1">
                <a:avLst/>
              </a:prstGeom>
              <a:noFill/>
              <a:ln w="19050" cap="flat" cmpd="sng">
                <a:solidFill>
                  <a:schemeClr val="dk2"/>
                </a:solidFill>
                <a:prstDash val="solid"/>
                <a:round/>
                <a:headEnd type="none" w="med" len="med"/>
                <a:tailEnd type="none" w="med" len="med"/>
              </a:ln>
            </p:spPr>
          </p:cxnSp>
        </p:grpSp>
        <p:sp>
          <p:nvSpPr>
            <p:cNvPr id="1282" name="Google Shape;1282;p68"/>
            <p:cNvSpPr/>
            <p:nvPr/>
          </p:nvSpPr>
          <p:spPr>
            <a:xfrm>
              <a:off x="6599181" y="4147810"/>
              <a:ext cx="366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a:t>
              </a:r>
              <a:endParaRPr sz="1800"/>
            </a:p>
          </p:txBody>
        </p:sp>
        <p:cxnSp>
          <p:nvCxnSpPr>
            <p:cNvPr id="1283" name="Google Shape;1283;p68"/>
            <p:cNvCxnSpPr>
              <a:stCxn id="1282" idx="0"/>
            </p:cNvCxnSpPr>
            <p:nvPr/>
          </p:nvCxnSpPr>
          <p:spPr>
            <a:xfrm rot="10800000">
              <a:off x="6615381" y="3936910"/>
              <a:ext cx="167100" cy="21090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76"/>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rgbClr val="B7B7B7"/>
                </a:solidFill>
              </a:rPr>
              <a:t>Binary Search Trees</a:t>
            </a:r>
            <a:endParaRPr dirty="0">
              <a:solidFill>
                <a:srgbClr val="B7B7B7"/>
              </a:solidFill>
            </a:endParaRPr>
          </a:p>
          <a:p>
            <a:pPr marL="457200" lvl="0" indent="-342900" algn="l" rtl="0">
              <a:spcBef>
                <a:spcPts val="600"/>
              </a:spcBef>
              <a:spcAft>
                <a:spcPts val="0"/>
              </a:spcAft>
              <a:buClr>
                <a:srgbClr val="B7B7B7"/>
              </a:buClr>
              <a:buSzPts val="1800"/>
              <a:buChar char="•"/>
            </a:pPr>
            <a:r>
              <a:rPr lang="en" dirty="0">
                <a:solidFill>
                  <a:srgbClr val="B7B7B7"/>
                </a:solidFill>
              </a:rPr>
              <a:t>BST Height, Big O vs. Worst Case Big Theta</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b="1" dirty="0">
                <a:solidFill>
                  <a:schemeClr val="accent3"/>
                </a:solidFill>
                <a:latin typeface="Roboto"/>
                <a:ea typeface="Roboto"/>
                <a:cs typeface="Roboto"/>
                <a:sym typeface="Roboto"/>
              </a:rPr>
              <a:t>B-Trees</a:t>
            </a:r>
            <a:endParaRPr b="1" dirty="0">
              <a:solidFill>
                <a:schemeClr val="accent3"/>
              </a:solidFill>
              <a:latin typeface="Roboto"/>
              <a:ea typeface="Roboto"/>
              <a:cs typeface="Roboto"/>
              <a:sym typeface="Roboto"/>
            </a:endParaRPr>
          </a:p>
          <a:p>
            <a:pPr marL="457200" lvl="0" indent="-342900" algn="l" rtl="0">
              <a:spcBef>
                <a:spcPts val="600"/>
              </a:spcBef>
              <a:spcAft>
                <a:spcPts val="0"/>
              </a:spcAft>
              <a:buClr>
                <a:srgbClr val="B7B7B7"/>
              </a:buClr>
              <a:buSzPts val="1800"/>
              <a:buChar char="•"/>
            </a:pPr>
            <a:r>
              <a:rPr lang="en" dirty="0">
                <a:solidFill>
                  <a:srgbClr val="B7B7B7"/>
                </a:solidFill>
              </a:rPr>
              <a:t>Splitting Juicy Nodes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Chain Reaction Splitting</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Terminology</a:t>
            </a:r>
          </a:p>
          <a:p>
            <a:pPr marL="457200" lvl="0" indent="-342900" algn="l" rtl="0">
              <a:spcBef>
                <a:spcPts val="0"/>
              </a:spcBef>
              <a:spcAft>
                <a:spcPts val="0"/>
              </a:spcAft>
              <a:buClr>
                <a:srgbClr val="B7B7B7"/>
              </a:buClr>
              <a:buSzPts val="1800"/>
              <a:buChar char="•"/>
            </a:pPr>
            <a:r>
              <a:rPr lang="en-US" b="1" dirty="0">
                <a:solidFill>
                  <a:schemeClr val="accent3"/>
                </a:solidFill>
                <a:latin typeface="Roboto"/>
                <a:ea typeface="Roboto"/>
                <a:cs typeface="Roboto"/>
                <a:sym typeface="Roboto"/>
              </a:rPr>
              <a:t>Worst Case Performance</a:t>
            </a:r>
          </a:p>
          <a:p>
            <a:pPr marL="0" lvl="0" indent="0" algn="l" rtl="0">
              <a:spcBef>
                <a:spcPts val="600"/>
              </a:spcBef>
              <a:spcAft>
                <a:spcPts val="0"/>
              </a:spcAft>
              <a:buNone/>
            </a:pPr>
            <a:r>
              <a:rPr lang="en" dirty="0">
                <a:solidFill>
                  <a:srgbClr val="B7B7B7"/>
                </a:solidFill>
              </a:rPr>
              <a:t>Deletion (Bonus)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Deletion (Bonus)</a:t>
            </a:r>
            <a:endParaRPr dirty="0">
              <a:solidFill>
                <a:srgbClr val="B7B7B7"/>
              </a:solidFill>
            </a:endParaRPr>
          </a:p>
          <a:p>
            <a:pPr marL="0" lvl="0" indent="0" algn="l" rtl="0">
              <a:spcBef>
                <a:spcPts val="600"/>
              </a:spcBef>
              <a:spcAft>
                <a:spcPts val="0"/>
              </a:spcAft>
              <a:buNone/>
            </a:pPr>
            <a:endParaRPr dirty="0">
              <a:solidFill>
                <a:srgbClr val="B7B7B7"/>
              </a:solidFill>
            </a:endParaRPr>
          </a:p>
        </p:txBody>
      </p:sp>
      <p:sp>
        <p:nvSpPr>
          <p:cNvPr id="1375" name="Google Shape;1375;p76"/>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Worst Case Performance</a:t>
            </a:r>
            <a:endParaRPr/>
          </a:p>
        </p:txBody>
      </p:sp>
      <p:sp>
        <p:nvSpPr>
          <p:cNvPr id="3" name="副标题 2">
            <a:extLst>
              <a:ext uri="{FF2B5EF4-FFF2-40B4-BE49-F238E27FC236}">
                <a16:creationId xmlns:a16="http://schemas.microsoft.com/office/drawing/2014/main" id="{6FF69E76-6F60-5F37-6603-F43135E1388A}"/>
              </a:ext>
            </a:extLst>
          </p:cNvPr>
          <p:cNvSpPr>
            <a:spLocks noGrp="1"/>
          </p:cNvSpPr>
          <p:nvPr>
            <p:ph type="subTitle" idx="2"/>
          </p:nvPr>
        </p:nvSpPr>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0"/>
        <p:cNvGrpSpPr/>
        <p:nvPr/>
      </p:nvGrpSpPr>
      <p:grpSpPr>
        <a:xfrm>
          <a:off x="0" y="0"/>
          <a:ext cx="0" cy="0"/>
          <a:chOff x="0" y="0"/>
          <a:chExt cx="0" cy="0"/>
        </a:xfrm>
      </p:grpSpPr>
      <p:sp>
        <p:nvSpPr>
          <p:cNvPr id="1381" name="Google Shape;1381;p7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Height of a B-Tree with Limit L</a:t>
            </a:r>
            <a:endParaRPr/>
          </a:p>
        </p:txBody>
      </p:sp>
      <p:sp>
        <p:nvSpPr>
          <p:cNvPr id="1382" name="Google Shape;1382;p7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 Max number of items per node.</a:t>
            </a:r>
            <a:endParaRPr/>
          </a:p>
          <a:p>
            <a:pPr marL="0" lvl="0" indent="0" algn="l" rtl="0">
              <a:spcBef>
                <a:spcPts val="600"/>
              </a:spcBef>
              <a:spcAft>
                <a:spcPts val="0"/>
              </a:spcAft>
              <a:buNone/>
            </a:pPr>
            <a:r>
              <a:rPr lang="en"/>
              <a:t>Height: Between ~log</a:t>
            </a:r>
            <a:r>
              <a:rPr lang="en" baseline="-25000"/>
              <a:t>L+1</a:t>
            </a:r>
            <a:r>
              <a:rPr lang="en"/>
              <a:t>(N) and ~log</a:t>
            </a:r>
            <a:r>
              <a:rPr lang="en" baseline="-25000"/>
              <a:t>2</a:t>
            </a:r>
            <a:r>
              <a:rPr lang="en"/>
              <a:t>(N)</a:t>
            </a:r>
            <a:endParaRPr/>
          </a:p>
          <a:p>
            <a:pPr marL="457200" lvl="0" indent="-342900" algn="l" rtl="0">
              <a:spcBef>
                <a:spcPts val="600"/>
              </a:spcBef>
              <a:spcAft>
                <a:spcPts val="0"/>
              </a:spcAft>
              <a:buSzPts val="1800"/>
              <a:buChar char="●"/>
            </a:pPr>
            <a:r>
              <a:rPr lang="en"/>
              <a:t>Largest possible height is all non-leaf nodes have 1 item.</a:t>
            </a:r>
            <a:endParaRPr/>
          </a:p>
          <a:p>
            <a:pPr marL="457200" lvl="0" indent="-342900" algn="l" rtl="0">
              <a:spcBef>
                <a:spcPts val="600"/>
              </a:spcBef>
              <a:spcAft>
                <a:spcPts val="0"/>
              </a:spcAft>
              <a:buSzPts val="1800"/>
              <a:buChar char="●"/>
            </a:pPr>
            <a:r>
              <a:rPr lang="en"/>
              <a:t>Smallest possible height is all nodes have L items.</a:t>
            </a:r>
            <a:endParaRPr/>
          </a:p>
          <a:p>
            <a:pPr marL="457200" lvl="0" indent="-342900" algn="l" rtl="0">
              <a:spcBef>
                <a:spcPts val="600"/>
              </a:spcBef>
              <a:spcAft>
                <a:spcPts val="0"/>
              </a:spcAft>
              <a:buSzPts val="1800"/>
              <a:buChar char="●"/>
            </a:pPr>
            <a:r>
              <a:rPr lang="en"/>
              <a:t>Overall height is therefore Θ(log N). </a:t>
            </a:r>
            <a:endParaRPr/>
          </a:p>
        </p:txBody>
      </p:sp>
      <p:sp>
        <p:nvSpPr>
          <p:cNvPr id="1383" name="Google Shape;1383;p77"/>
          <p:cNvSpPr txBox="1"/>
          <p:nvPr/>
        </p:nvSpPr>
        <p:spPr>
          <a:xfrm>
            <a:off x="865800" y="4292600"/>
            <a:ext cx="17580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 26 items</a:t>
            </a:r>
            <a:endParaRPr/>
          </a:p>
          <a:p>
            <a:pPr marL="0" lvl="0" indent="0" algn="l" rtl="0">
              <a:spcBef>
                <a:spcPts val="0"/>
              </a:spcBef>
              <a:spcAft>
                <a:spcPts val="0"/>
              </a:spcAft>
              <a:buNone/>
            </a:pPr>
            <a:r>
              <a:rPr lang="en"/>
              <a:t>L: 2 max per node</a:t>
            </a:r>
            <a:endParaRPr/>
          </a:p>
          <a:p>
            <a:pPr marL="0" lvl="0" indent="0" algn="l" rtl="0">
              <a:spcBef>
                <a:spcPts val="0"/>
              </a:spcBef>
              <a:spcAft>
                <a:spcPts val="0"/>
              </a:spcAft>
              <a:buNone/>
            </a:pPr>
            <a:r>
              <a:rPr lang="en"/>
              <a:t>H: 2</a:t>
            </a:r>
            <a:endParaRPr/>
          </a:p>
        </p:txBody>
      </p:sp>
      <p:sp>
        <p:nvSpPr>
          <p:cNvPr id="1384" name="Google Shape;1384;p77"/>
          <p:cNvSpPr txBox="1"/>
          <p:nvPr/>
        </p:nvSpPr>
        <p:spPr>
          <a:xfrm>
            <a:off x="3056825" y="4539975"/>
            <a:ext cx="2253000" cy="4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Height grows with log</a:t>
            </a:r>
            <a:r>
              <a:rPr lang="en" baseline="-25000"/>
              <a:t>3</a:t>
            </a:r>
            <a:r>
              <a:rPr lang="en"/>
              <a:t>(N)</a:t>
            </a:r>
            <a:endParaRPr/>
          </a:p>
        </p:txBody>
      </p:sp>
      <p:sp>
        <p:nvSpPr>
          <p:cNvPr id="1385" name="Google Shape;1385;p77"/>
          <p:cNvSpPr/>
          <p:nvPr/>
        </p:nvSpPr>
        <p:spPr>
          <a:xfrm>
            <a:off x="7166750" y="12725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a:t>
            </a:r>
            <a:endParaRPr sz="1800" b="1"/>
          </a:p>
        </p:txBody>
      </p:sp>
      <p:sp>
        <p:nvSpPr>
          <p:cNvPr id="1386" name="Google Shape;1386;p77"/>
          <p:cNvSpPr/>
          <p:nvPr/>
        </p:nvSpPr>
        <p:spPr>
          <a:xfrm>
            <a:off x="8353873" y="12725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a:t>
            </a:r>
            <a:endParaRPr sz="1800" b="1"/>
          </a:p>
        </p:txBody>
      </p:sp>
      <p:sp>
        <p:nvSpPr>
          <p:cNvPr id="1387" name="Google Shape;1387;p77"/>
          <p:cNvSpPr/>
          <p:nvPr/>
        </p:nvSpPr>
        <p:spPr>
          <a:xfrm>
            <a:off x="7719650" y="759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a:t>
            </a:r>
            <a:endParaRPr sz="1800" b="1"/>
          </a:p>
        </p:txBody>
      </p:sp>
      <p:sp>
        <p:nvSpPr>
          <p:cNvPr id="1388" name="Google Shape;1388;p77"/>
          <p:cNvSpPr/>
          <p:nvPr/>
        </p:nvSpPr>
        <p:spPr>
          <a:xfrm>
            <a:off x="6754800" y="1785150"/>
            <a:ext cx="492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389" name="Google Shape;1389;p77"/>
          <p:cNvSpPr/>
          <p:nvPr/>
        </p:nvSpPr>
        <p:spPr>
          <a:xfrm>
            <a:off x="7490600" y="17851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a:t>
            </a:r>
            <a:endParaRPr sz="1800" b="1"/>
          </a:p>
        </p:txBody>
      </p:sp>
      <p:sp>
        <p:nvSpPr>
          <p:cNvPr id="1390" name="Google Shape;1390;p77"/>
          <p:cNvSpPr/>
          <p:nvPr/>
        </p:nvSpPr>
        <p:spPr>
          <a:xfrm>
            <a:off x="8073600" y="17851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a:t>
            </a:r>
            <a:endParaRPr sz="1800" b="1"/>
          </a:p>
        </p:txBody>
      </p:sp>
      <p:sp>
        <p:nvSpPr>
          <p:cNvPr id="1391" name="Google Shape;1391;p77"/>
          <p:cNvSpPr/>
          <p:nvPr/>
        </p:nvSpPr>
        <p:spPr>
          <a:xfrm>
            <a:off x="8641300" y="17851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a:t>
            </a:r>
            <a:endParaRPr sz="1800" b="1"/>
          </a:p>
        </p:txBody>
      </p:sp>
      <p:cxnSp>
        <p:nvCxnSpPr>
          <p:cNvPr id="1392" name="Google Shape;1392;p77"/>
          <p:cNvCxnSpPr>
            <a:stCxn id="1387" idx="2"/>
            <a:endCxn id="1385" idx="0"/>
          </p:cNvCxnSpPr>
          <p:nvPr/>
        </p:nvCxnSpPr>
        <p:spPr>
          <a:xfrm flipH="1">
            <a:off x="7367000" y="108480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1393" name="Google Shape;1393;p77"/>
          <p:cNvCxnSpPr>
            <a:stCxn id="1385" idx="2"/>
            <a:endCxn id="1389" idx="0"/>
          </p:cNvCxnSpPr>
          <p:nvPr/>
        </p:nvCxnSpPr>
        <p:spPr>
          <a:xfrm>
            <a:off x="7367000" y="1597432"/>
            <a:ext cx="324000" cy="187800"/>
          </a:xfrm>
          <a:prstGeom prst="straightConnector1">
            <a:avLst/>
          </a:prstGeom>
          <a:noFill/>
          <a:ln w="19050" cap="flat" cmpd="sng">
            <a:solidFill>
              <a:srgbClr val="666666"/>
            </a:solidFill>
            <a:prstDash val="solid"/>
            <a:round/>
            <a:headEnd type="none" w="med" len="med"/>
            <a:tailEnd type="none" w="med" len="med"/>
          </a:ln>
        </p:spPr>
      </p:cxnSp>
      <p:cxnSp>
        <p:nvCxnSpPr>
          <p:cNvPr id="1394" name="Google Shape;1394;p77"/>
          <p:cNvCxnSpPr>
            <a:stCxn id="1385" idx="2"/>
            <a:endCxn id="1388" idx="0"/>
          </p:cNvCxnSpPr>
          <p:nvPr/>
        </p:nvCxnSpPr>
        <p:spPr>
          <a:xfrm flipH="1">
            <a:off x="7001000" y="1597432"/>
            <a:ext cx="366000" cy="187800"/>
          </a:xfrm>
          <a:prstGeom prst="straightConnector1">
            <a:avLst/>
          </a:prstGeom>
          <a:noFill/>
          <a:ln w="19050" cap="flat" cmpd="sng">
            <a:solidFill>
              <a:srgbClr val="666666"/>
            </a:solidFill>
            <a:prstDash val="solid"/>
            <a:round/>
            <a:headEnd type="none" w="med" len="med"/>
            <a:tailEnd type="none" w="med" len="med"/>
          </a:ln>
        </p:spPr>
      </p:cxnSp>
      <p:cxnSp>
        <p:nvCxnSpPr>
          <p:cNvPr id="1395" name="Google Shape;1395;p77"/>
          <p:cNvCxnSpPr>
            <a:stCxn id="1386" idx="2"/>
            <a:endCxn id="1390" idx="0"/>
          </p:cNvCxnSpPr>
          <p:nvPr/>
        </p:nvCxnSpPr>
        <p:spPr>
          <a:xfrm flipH="1">
            <a:off x="8273923" y="1597432"/>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1396" name="Google Shape;1396;p77"/>
          <p:cNvCxnSpPr>
            <a:stCxn id="1386" idx="2"/>
            <a:endCxn id="1391" idx="0"/>
          </p:cNvCxnSpPr>
          <p:nvPr/>
        </p:nvCxnSpPr>
        <p:spPr>
          <a:xfrm>
            <a:off x="8554123" y="1597432"/>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1397" name="Google Shape;1397;p77"/>
          <p:cNvCxnSpPr>
            <a:stCxn id="1387" idx="2"/>
            <a:endCxn id="1386" idx="0"/>
          </p:cNvCxnSpPr>
          <p:nvPr/>
        </p:nvCxnSpPr>
        <p:spPr>
          <a:xfrm>
            <a:off x="7919900" y="1084807"/>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1398" name="Google Shape;1398;p77"/>
          <p:cNvSpPr txBox="1"/>
          <p:nvPr/>
        </p:nvSpPr>
        <p:spPr>
          <a:xfrm>
            <a:off x="6754800" y="2145375"/>
            <a:ext cx="2488500" cy="13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 8 items</a:t>
            </a:r>
            <a:endParaRPr/>
          </a:p>
          <a:p>
            <a:pPr marL="0" lvl="0" indent="0" algn="l" rtl="0">
              <a:spcBef>
                <a:spcPts val="0"/>
              </a:spcBef>
              <a:spcAft>
                <a:spcPts val="0"/>
              </a:spcAft>
              <a:buNone/>
            </a:pPr>
            <a:r>
              <a:rPr lang="en"/>
              <a:t>L: 2 max per node</a:t>
            </a:r>
            <a:endParaRPr/>
          </a:p>
          <a:p>
            <a:pPr marL="0" lvl="0" indent="0" algn="l" rtl="0">
              <a:spcBef>
                <a:spcPts val="0"/>
              </a:spcBef>
              <a:spcAft>
                <a:spcPts val="0"/>
              </a:spcAft>
              <a:buNone/>
            </a:pPr>
            <a:r>
              <a:rPr lang="en"/>
              <a:t>H: 2</a:t>
            </a:r>
            <a:endParaRPr/>
          </a:p>
          <a:p>
            <a:pPr marL="0" lvl="0" indent="0" algn="l" rtl="0">
              <a:spcBef>
                <a:spcPts val="0"/>
              </a:spcBef>
              <a:spcAft>
                <a:spcPts val="0"/>
              </a:spcAft>
              <a:buNone/>
            </a:pPr>
            <a:endParaRPr/>
          </a:p>
          <a:p>
            <a:pPr marL="0" lvl="0" indent="0" algn="l" rtl="0">
              <a:spcBef>
                <a:spcPts val="0"/>
              </a:spcBef>
              <a:spcAft>
                <a:spcPts val="0"/>
              </a:spcAft>
              <a:buNone/>
            </a:pPr>
            <a:r>
              <a:rPr lang="en"/>
              <a:t>Height grows with </a:t>
            </a:r>
            <a:r>
              <a:rPr lang="en">
                <a:solidFill>
                  <a:schemeClr val="dk1"/>
                </a:solidFill>
              </a:rPr>
              <a:t>log</a:t>
            </a:r>
            <a:r>
              <a:rPr lang="en" baseline="-25000">
                <a:solidFill>
                  <a:schemeClr val="dk1"/>
                </a:solidFill>
              </a:rPr>
              <a:t>2</a:t>
            </a:r>
            <a:r>
              <a:rPr lang="en">
                <a:solidFill>
                  <a:schemeClr val="dk1"/>
                </a:solidFill>
              </a:rPr>
              <a:t>(N)</a:t>
            </a:r>
            <a:endParaRPr>
              <a:solidFill>
                <a:schemeClr val="dk1"/>
              </a:solidFill>
            </a:endParaRPr>
          </a:p>
          <a:p>
            <a:pPr marL="0" lvl="0" indent="0" algn="l" rtl="0">
              <a:spcBef>
                <a:spcPts val="0"/>
              </a:spcBef>
              <a:spcAft>
                <a:spcPts val="0"/>
              </a:spcAft>
              <a:buNone/>
            </a:pPr>
            <a:r>
              <a:rPr lang="en"/>
              <a:t> </a:t>
            </a:r>
            <a:endParaRPr/>
          </a:p>
        </p:txBody>
      </p:sp>
      <p:cxnSp>
        <p:nvCxnSpPr>
          <p:cNvPr id="1399" name="Google Shape;1399;p77"/>
          <p:cNvCxnSpPr/>
          <p:nvPr/>
        </p:nvCxnSpPr>
        <p:spPr>
          <a:xfrm rot="10800000" flipH="1">
            <a:off x="6460400" y="1489850"/>
            <a:ext cx="476100" cy="151500"/>
          </a:xfrm>
          <a:prstGeom prst="straightConnector1">
            <a:avLst/>
          </a:prstGeom>
          <a:noFill/>
          <a:ln w="9525" cap="flat" cmpd="sng">
            <a:solidFill>
              <a:schemeClr val="dk2"/>
            </a:solidFill>
            <a:prstDash val="solid"/>
            <a:round/>
            <a:headEnd type="none" w="med" len="med"/>
            <a:tailEnd type="triangle" w="med" len="med"/>
          </a:ln>
        </p:spPr>
      </p:cxnSp>
      <p:sp>
        <p:nvSpPr>
          <p:cNvPr id="1400" name="Google Shape;1400;p77"/>
          <p:cNvSpPr txBox="1"/>
          <p:nvPr/>
        </p:nvSpPr>
        <p:spPr>
          <a:xfrm>
            <a:off x="5968050" y="1945025"/>
            <a:ext cx="185100" cy="1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1401" name="Google Shape;1401;p77"/>
          <p:cNvGrpSpPr/>
          <p:nvPr/>
        </p:nvGrpSpPr>
        <p:grpSpPr>
          <a:xfrm>
            <a:off x="90600" y="2668600"/>
            <a:ext cx="6190800" cy="1603800"/>
            <a:chOff x="90600" y="2363800"/>
            <a:chExt cx="6190800" cy="1603800"/>
          </a:xfrm>
        </p:grpSpPr>
        <p:sp>
          <p:nvSpPr>
            <p:cNvPr id="1402" name="Google Shape;1402;p77"/>
            <p:cNvSpPr/>
            <p:nvPr/>
          </p:nvSpPr>
          <p:spPr>
            <a:xfrm>
              <a:off x="2898900" y="23638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03" name="Google Shape;1403;p77"/>
            <p:cNvSpPr/>
            <p:nvPr/>
          </p:nvSpPr>
          <p:spPr>
            <a:xfrm>
              <a:off x="752075" y="2916025"/>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04" name="Google Shape;1404;p77"/>
            <p:cNvSpPr/>
            <p:nvPr/>
          </p:nvSpPr>
          <p:spPr>
            <a:xfrm>
              <a:off x="5063300" y="2916025"/>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05" name="Google Shape;1405;p77"/>
            <p:cNvSpPr/>
            <p:nvPr/>
          </p:nvSpPr>
          <p:spPr>
            <a:xfrm>
              <a:off x="2907688" y="2916025"/>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06" name="Google Shape;1406;p77"/>
            <p:cNvSpPr/>
            <p:nvPr/>
          </p:nvSpPr>
          <p:spPr>
            <a:xfrm>
              <a:off x="906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07" name="Google Shape;1407;p77"/>
            <p:cNvSpPr/>
            <p:nvPr/>
          </p:nvSpPr>
          <p:spPr>
            <a:xfrm>
              <a:off x="7410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08" name="Google Shape;1408;p77"/>
            <p:cNvSpPr/>
            <p:nvPr/>
          </p:nvSpPr>
          <p:spPr>
            <a:xfrm>
              <a:off x="13849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09" name="Google Shape;1409;p77"/>
            <p:cNvSpPr/>
            <p:nvPr/>
          </p:nvSpPr>
          <p:spPr>
            <a:xfrm>
              <a:off x="22485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10" name="Google Shape;1410;p77"/>
            <p:cNvSpPr/>
            <p:nvPr/>
          </p:nvSpPr>
          <p:spPr>
            <a:xfrm>
              <a:off x="28989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11" name="Google Shape;1411;p77"/>
            <p:cNvSpPr/>
            <p:nvPr/>
          </p:nvSpPr>
          <p:spPr>
            <a:xfrm>
              <a:off x="35428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12" name="Google Shape;1412;p77"/>
            <p:cNvSpPr/>
            <p:nvPr/>
          </p:nvSpPr>
          <p:spPr>
            <a:xfrm>
              <a:off x="44129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13" name="Google Shape;1413;p77"/>
            <p:cNvSpPr/>
            <p:nvPr/>
          </p:nvSpPr>
          <p:spPr>
            <a:xfrm>
              <a:off x="50633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sp>
          <p:nvSpPr>
            <p:cNvPr id="1414" name="Google Shape;1414;p77"/>
            <p:cNvSpPr/>
            <p:nvPr/>
          </p:nvSpPr>
          <p:spPr>
            <a:xfrm>
              <a:off x="5707200" y="3642700"/>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  *</a:t>
              </a:r>
              <a:endParaRPr sz="1800" b="1"/>
            </a:p>
          </p:txBody>
        </p:sp>
        <p:cxnSp>
          <p:nvCxnSpPr>
            <p:cNvPr id="1415" name="Google Shape;1415;p77"/>
            <p:cNvCxnSpPr>
              <a:stCxn id="1402" idx="2"/>
              <a:endCxn id="1403" idx="0"/>
            </p:cNvCxnSpPr>
            <p:nvPr/>
          </p:nvCxnSpPr>
          <p:spPr>
            <a:xfrm flipH="1">
              <a:off x="1039200" y="2688700"/>
              <a:ext cx="2146800" cy="227400"/>
            </a:xfrm>
            <a:prstGeom prst="straightConnector1">
              <a:avLst/>
            </a:prstGeom>
            <a:noFill/>
            <a:ln w="19050" cap="flat" cmpd="sng">
              <a:solidFill>
                <a:srgbClr val="666666"/>
              </a:solidFill>
              <a:prstDash val="solid"/>
              <a:round/>
              <a:headEnd type="none" w="med" len="med"/>
              <a:tailEnd type="none" w="med" len="med"/>
            </a:ln>
          </p:spPr>
        </p:cxnSp>
        <p:cxnSp>
          <p:nvCxnSpPr>
            <p:cNvPr id="1416" name="Google Shape;1416;p77"/>
            <p:cNvCxnSpPr>
              <a:stCxn id="1403" idx="2"/>
              <a:endCxn id="1406" idx="0"/>
            </p:cNvCxnSpPr>
            <p:nvPr/>
          </p:nvCxnSpPr>
          <p:spPr>
            <a:xfrm flipH="1">
              <a:off x="377675" y="3240925"/>
              <a:ext cx="661500" cy="401700"/>
            </a:xfrm>
            <a:prstGeom prst="straightConnector1">
              <a:avLst/>
            </a:prstGeom>
            <a:noFill/>
            <a:ln w="19050" cap="flat" cmpd="sng">
              <a:solidFill>
                <a:srgbClr val="666666"/>
              </a:solidFill>
              <a:prstDash val="solid"/>
              <a:round/>
              <a:headEnd type="none" w="med" len="med"/>
              <a:tailEnd type="none" w="med" len="med"/>
            </a:ln>
          </p:spPr>
        </p:cxnSp>
        <p:cxnSp>
          <p:nvCxnSpPr>
            <p:cNvPr id="1417" name="Google Shape;1417;p77"/>
            <p:cNvCxnSpPr>
              <a:stCxn id="1403" idx="2"/>
              <a:endCxn id="1407" idx="0"/>
            </p:cNvCxnSpPr>
            <p:nvPr/>
          </p:nvCxnSpPr>
          <p:spPr>
            <a:xfrm flipH="1">
              <a:off x="1028075" y="3240925"/>
              <a:ext cx="11100" cy="401700"/>
            </a:xfrm>
            <a:prstGeom prst="straightConnector1">
              <a:avLst/>
            </a:prstGeom>
            <a:noFill/>
            <a:ln w="19050" cap="flat" cmpd="sng">
              <a:solidFill>
                <a:srgbClr val="666666"/>
              </a:solidFill>
              <a:prstDash val="solid"/>
              <a:round/>
              <a:headEnd type="none" w="med" len="med"/>
              <a:tailEnd type="none" w="med" len="med"/>
            </a:ln>
          </p:spPr>
        </p:cxnSp>
        <p:cxnSp>
          <p:nvCxnSpPr>
            <p:cNvPr id="1418" name="Google Shape;1418;p77"/>
            <p:cNvCxnSpPr>
              <a:stCxn id="1403" idx="2"/>
              <a:endCxn id="1408" idx="0"/>
            </p:cNvCxnSpPr>
            <p:nvPr/>
          </p:nvCxnSpPr>
          <p:spPr>
            <a:xfrm>
              <a:off x="1039175" y="3240925"/>
              <a:ext cx="632700" cy="401700"/>
            </a:xfrm>
            <a:prstGeom prst="straightConnector1">
              <a:avLst/>
            </a:prstGeom>
            <a:noFill/>
            <a:ln w="19050" cap="flat" cmpd="sng">
              <a:solidFill>
                <a:srgbClr val="666666"/>
              </a:solidFill>
              <a:prstDash val="solid"/>
              <a:round/>
              <a:headEnd type="none" w="med" len="med"/>
              <a:tailEnd type="none" w="med" len="med"/>
            </a:ln>
          </p:spPr>
        </p:cxnSp>
        <p:cxnSp>
          <p:nvCxnSpPr>
            <p:cNvPr id="1419" name="Google Shape;1419;p77"/>
            <p:cNvCxnSpPr>
              <a:stCxn id="1402" idx="2"/>
              <a:endCxn id="1405" idx="0"/>
            </p:cNvCxnSpPr>
            <p:nvPr/>
          </p:nvCxnSpPr>
          <p:spPr>
            <a:xfrm>
              <a:off x="3186000" y="2688700"/>
              <a:ext cx="8700" cy="227400"/>
            </a:xfrm>
            <a:prstGeom prst="straightConnector1">
              <a:avLst/>
            </a:prstGeom>
            <a:noFill/>
            <a:ln w="19050" cap="flat" cmpd="sng">
              <a:solidFill>
                <a:srgbClr val="666666"/>
              </a:solidFill>
              <a:prstDash val="solid"/>
              <a:round/>
              <a:headEnd type="none" w="med" len="med"/>
              <a:tailEnd type="none" w="med" len="med"/>
            </a:ln>
          </p:spPr>
        </p:cxnSp>
        <p:cxnSp>
          <p:nvCxnSpPr>
            <p:cNvPr id="1420" name="Google Shape;1420;p77"/>
            <p:cNvCxnSpPr>
              <a:stCxn id="1405" idx="2"/>
              <a:endCxn id="1409" idx="0"/>
            </p:cNvCxnSpPr>
            <p:nvPr/>
          </p:nvCxnSpPr>
          <p:spPr>
            <a:xfrm flipH="1">
              <a:off x="2535688" y="3240925"/>
              <a:ext cx="659100" cy="401700"/>
            </a:xfrm>
            <a:prstGeom prst="straightConnector1">
              <a:avLst/>
            </a:prstGeom>
            <a:noFill/>
            <a:ln w="19050" cap="flat" cmpd="sng">
              <a:solidFill>
                <a:srgbClr val="666666"/>
              </a:solidFill>
              <a:prstDash val="solid"/>
              <a:round/>
              <a:headEnd type="none" w="med" len="med"/>
              <a:tailEnd type="none" w="med" len="med"/>
            </a:ln>
          </p:spPr>
        </p:cxnSp>
        <p:cxnSp>
          <p:nvCxnSpPr>
            <p:cNvPr id="1421" name="Google Shape;1421;p77"/>
            <p:cNvCxnSpPr>
              <a:stCxn id="1405" idx="2"/>
              <a:endCxn id="1410" idx="0"/>
            </p:cNvCxnSpPr>
            <p:nvPr/>
          </p:nvCxnSpPr>
          <p:spPr>
            <a:xfrm flipH="1">
              <a:off x="3186088" y="3240925"/>
              <a:ext cx="8700" cy="401700"/>
            </a:xfrm>
            <a:prstGeom prst="straightConnector1">
              <a:avLst/>
            </a:prstGeom>
            <a:noFill/>
            <a:ln w="19050" cap="flat" cmpd="sng">
              <a:solidFill>
                <a:srgbClr val="666666"/>
              </a:solidFill>
              <a:prstDash val="solid"/>
              <a:round/>
              <a:headEnd type="none" w="med" len="med"/>
              <a:tailEnd type="none" w="med" len="med"/>
            </a:ln>
          </p:spPr>
        </p:cxnSp>
        <p:cxnSp>
          <p:nvCxnSpPr>
            <p:cNvPr id="1422" name="Google Shape;1422;p77"/>
            <p:cNvCxnSpPr>
              <a:stCxn id="1405" idx="2"/>
              <a:endCxn id="1411" idx="0"/>
            </p:cNvCxnSpPr>
            <p:nvPr/>
          </p:nvCxnSpPr>
          <p:spPr>
            <a:xfrm>
              <a:off x="3194788" y="3240925"/>
              <a:ext cx="635100" cy="401700"/>
            </a:xfrm>
            <a:prstGeom prst="straightConnector1">
              <a:avLst/>
            </a:prstGeom>
            <a:noFill/>
            <a:ln w="19050" cap="flat" cmpd="sng">
              <a:solidFill>
                <a:srgbClr val="666666"/>
              </a:solidFill>
              <a:prstDash val="solid"/>
              <a:round/>
              <a:headEnd type="none" w="med" len="med"/>
              <a:tailEnd type="none" w="med" len="med"/>
            </a:ln>
          </p:spPr>
        </p:cxnSp>
        <p:cxnSp>
          <p:nvCxnSpPr>
            <p:cNvPr id="1423" name="Google Shape;1423;p77"/>
            <p:cNvCxnSpPr>
              <a:stCxn id="1404" idx="2"/>
              <a:endCxn id="1412" idx="0"/>
            </p:cNvCxnSpPr>
            <p:nvPr/>
          </p:nvCxnSpPr>
          <p:spPr>
            <a:xfrm flipH="1">
              <a:off x="4700000" y="3240925"/>
              <a:ext cx="650400" cy="401700"/>
            </a:xfrm>
            <a:prstGeom prst="straightConnector1">
              <a:avLst/>
            </a:prstGeom>
            <a:noFill/>
            <a:ln w="19050" cap="flat" cmpd="sng">
              <a:solidFill>
                <a:srgbClr val="666666"/>
              </a:solidFill>
              <a:prstDash val="solid"/>
              <a:round/>
              <a:headEnd type="none" w="med" len="med"/>
              <a:tailEnd type="none" w="med" len="med"/>
            </a:ln>
          </p:spPr>
        </p:cxnSp>
        <p:cxnSp>
          <p:nvCxnSpPr>
            <p:cNvPr id="1424" name="Google Shape;1424;p77"/>
            <p:cNvCxnSpPr>
              <a:stCxn id="1404" idx="2"/>
              <a:endCxn id="1413" idx="0"/>
            </p:cNvCxnSpPr>
            <p:nvPr/>
          </p:nvCxnSpPr>
          <p:spPr>
            <a:xfrm>
              <a:off x="5350400" y="3240925"/>
              <a:ext cx="0" cy="401700"/>
            </a:xfrm>
            <a:prstGeom prst="straightConnector1">
              <a:avLst/>
            </a:prstGeom>
            <a:noFill/>
            <a:ln w="19050" cap="flat" cmpd="sng">
              <a:solidFill>
                <a:srgbClr val="666666"/>
              </a:solidFill>
              <a:prstDash val="solid"/>
              <a:round/>
              <a:headEnd type="none" w="med" len="med"/>
              <a:tailEnd type="none" w="med" len="med"/>
            </a:ln>
          </p:spPr>
        </p:cxnSp>
        <p:cxnSp>
          <p:nvCxnSpPr>
            <p:cNvPr id="1425" name="Google Shape;1425;p77"/>
            <p:cNvCxnSpPr>
              <a:stCxn id="1404" idx="2"/>
              <a:endCxn id="1414" idx="0"/>
            </p:cNvCxnSpPr>
            <p:nvPr/>
          </p:nvCxnSpPr>
          <p:spPr>
            <a:xfrm>
              <a:off x="5350400" y="3240925"/>
              <a:ext cx="643800" cy="401700"/>
            </a:xfrm>
            <a:prstGeom prst="straightConnector1">
              <a:avLst/>
            </a:prstGeom>
            <a:noFill/>
            <a:ln w="19050" cap="flat" cmpd="sng">
              <a:solidFill>
                <a:srgbClr val="666666"/>
              </a:solidFill>
              <a:prstDash val="solid"/>
              <a:round/>
              <a:headEnd type="none" w="med" len="med"/>
              <a:tailEnd type="none" w="med" len="med"/>
            </a:ln>
          </p:spPr>
        </p:cxnSp>
        <p:cxnSp>
          <p:nvCxnSpPr>
            <p:cNvPr id="1426" name="Google Shape;1426;p77"/>
            <p:cNvCxnSpPr>
              <a:stCxn id="1402" idx="2"/>
              <a:endCxn id="1404" idx="0"/>
            </p:cNvCxnSpPr>
            <p:nvPr/>
          </p:nvCxnSpPr>
          <p:spPr>
            <a:xfrm>
              <a:off x="3186000" y="2688700"/>
              <a:ext cx="2164500" cy="227400"/>
            </a:xfrm>
            <a:prstGeom prst="straightConnector1">
              <a:avLst/>
            </a:prstGeom>
            <a:noFill/>
            <a:ln w="19050" cap="flat" cmpd="sng">
              <a:solidFill>
                <a:srgbClr val="666666"/>
              </a:solidFill>
              <a:prstDash val="solid"/>
              <a:round/>
              <a:headEnd type="none" w="med" len="med"/>
              <a:tailEnd type="none" w="med" len="med"/>
            </a:ln>
          </p:spPr>
        </p:cxnSp>
        <p:sp>
          <p:nvSpPr>
            <p:cNvPr id="1427" name="Google Shape;1427;p77"/>
            <p:cNvSpPr txBox="1"/>
            <p:nvPr/>
          </p:nvSpPr>
          <p:spPr>
            <a:xfrm>
              <a:off x="3546350" y="2424700"/>
              <a:ext cx="185100" cy="1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cxnSp>
        <p:nvCxnSpPr>
          <p:cNvPr id="1428" name="Google Shape;1428;p77"/>
          <p:cNvCxnSpPr>
            <a:stCxn id="1400" idx="3"/>
            <a:endCxn id="1427" idx="0"/>
          </p:cNvCxnSpPr>
          <p:nvPr/>
        </p:nvCxnSpPr>
        <p:spPr>
          <a:xfrm flipH="1">
            <a:off x="3638850" y="2038925"/>
            <a:ext cx="2514300" cy="690600"/>
          </a:xfrm>
          <a:prstGeom prst="curvedConnector4">
            <a:avLst>
              <a:gd name="adj1" fmla="val -9471"/>
              <a:gd name="adj2" fmla="val 56797"/>
            </a:avLst>
          </a:prstGeom>
          <a:noFill/>
          <a:ln w="9525" cap="flat" cmpd="sng">
            <a:solidFill>
              <a:schemeClr val="dk2"/>
            </a:solidFill>
            <a:prstDash val="solid"/>
            <a:round/>
            <a:headEnd type="none" w="med" len="med"/>
            <a:tailEnd type="triangle" w="med" len="med"/>
          </a:ln>
        </p:spPr>
      </p:cxnSp>
      <p:sp>
        <p:nvSpPr>
          <p:cNvPr id="1429" name="Google Shape;1429;p77"/>
          <p:cNvSpPr txBox="1"/>
          <p:nvPr/>
        </p:nvSpPr>
        <p:spPr>
          <a:xfrm>
            <a:off x="7660288" y="1019103"/>
            <a:ext cx="660600" cy="2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near</a:t>
            </a:r>
            <a:endParaRPr/>
          </a:p>
          <a:p>
            <a:pPr marL="0" lvl="0" indent="0" algn="l" rtl="0">
              <a:spcBef>
                <a:spcPts val="0"/>
              </a:spcBef>
              <a:spcAft>
                <a:spcPts val="0"/>
              </a:spcAft>
              <a:buNone/>
            </a:pPr>
            <a:r>
              <a:rPr lang="en"/>
              <a:t>worstcase</a:t>
            </a:r>
            <a:endParaRPr/>
          </a:p>
        </p:txBody>
      </p:sp>
      <p:sp>
        <p:nvSpPr>
          <p:cNvPr id="1430" name="Google Shape;1430;p77"/>
          <p:cNvSpPr txBox="1"/>
          <p:nvPr/>
        </p:nvSpPr>
        <p:spPr>
          <a:xfrm>
            <a:off x="1874600" y="3169475"/>
            <a:ext cx="660600" cy="2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best</a:t>
            </a:r>
            <a:endParaRPr/>
          </a:p>
          <a:p>
            <a:pPr marL="0" lvl="0" indent="0" algn="l" rtl="0">
              <a:spcBef>
                <a:spcPts val="0"/>
              </a:spcBef>
              <a:spcAft>
                <a:spcPts val="0"/>
              </a:spcAft>
              <a:buNone/>
            </a:pPr>
            <a:r>
              <a:rPr lang="en"/>
              <a:t>case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88"/>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rgbClr val="B7B7B7"/>
                </a:solidFill>
              </a:rPr>
              <a:t>Binary Search Trees</a:t>
            </a:r>
            <a:endParaRPr dirty="0">
              <a:solidFill>
                <a:srgbClr val="B7B7B7"/>
              </a:solidFill>
            </a:endParaRPr>
          </a:p>
          <a:p>
            <a:pPr marL="457200" lvl="0" indent="-342900" algn="l" rtl="0">
              <a:spcBef>
                <a:spcPts val="600"/>
              </a:spcBef>
              <a:spcAft>
                <a:spcPts val="0"/>
              </a:spcAft>
              <a:buClr>
                <a:srgbClr val="B7B7B7"/>
              </a:buClr>
              <a:buSzPts val="1800"/>
              <a:buChar char="•"/>
            </a:pPr>
            <a:r>
              <a:rPr lang="en" dirty="0">
                <a:solidFill>
                  <a:srgbClr val="B7B7B7"/>
                </a:solidFill>
              </a:rPr>
              <a:t>BST Height, Big O vs. Worst Case Big Theta</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dirty="0">
                <a:solidFill>
                  <a:srgbClr val="B7B7B7"/>
                </a:solidFill>
              </a:rPr>
              <a:t>B-Trees</a:t>
            </a:r>
            <a:endParaRPr dirty="0">
              <a:solidFill>
                <a:srgbClr val="B7B7B7"/>
              </a:solidFill>
            </a:endParaRPr>
          </a:p>
          <a:p>
            <a:pPr marL="457200" lvl="0" indent="-342900" algn="l" rtl="0">
              <a:spcBef>
                <a:spcPts val="600"/>
              </a:spcBef>
              <a:spcAft>
                <a:spcPts val="0"/>
              </a:spcAft>
              <a:buClr>
                <a:srgbClr val="B7B7B7"/>
              </a:buClr>
              <a:buSzPts val="1800"/>
              <a:buChar char="•"/>
            </a:pPr>
            <a:r>
              <a:rPr lang="en" dirty="0">
                <a:solidFill>
                  <a:srgbClr val="B7B7B7"/>
                </a:solidFill>
              </a:rPr>
              <a:t>Splitting Juicy Nodes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Chain Reaction Splitting</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Terminology</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Invariants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b="1" dirty="0">
                <a:solidFill>
                  <a:schemeClr val="accent3"/>
                </a:solidFill>
                <a:latin typeface="Roboto"/>
                <a:ea typeface="Roboto"/>
                <a:cs typeface="Roboto"/>
                <a:sym typeface="Roboto"/>
              </a:rPr>
              <a:t>Deletion (Bonus)</a:t>
            </a:r>
            <a:endParaRPr b="1" dirty="0">
              <a:solidFill>
                <a:schemeClr val="accent3"/>
              </a:solidFill>
              <a:latin typeface="Roboto"/>
              <a:ea typeface="Roboto"/>
              <a:cs typeface="Roboto"/>
              <a:sym typeface="Roboto"/>
            </a:endParaRPr>
          </a:p>
          <a:p>
            <a:pPr marL="457200" lvl="0" indent="-342900" algn="l" rtl="0">
              <a:spcBef>
                <a:spcPts val="0"/>
              </a:spcBef>
              <a:spcAft>
                <a:spcPts val="0"/>
              </a:spcAft>
              <a:buClr>
                <a:schemeClr val="accent3"/>
              </a:buClr>
              <a:buSzPts val="1800"/>
              <a:buFont typeface="Roboto"/>
              <a:buChar char="•"/>
            </a:pPr>
            <a:r>
              <a:rPr lang="en" b="1" dirty="0">
                <a:solidFill>
                  <a:schemeClr val="accent3"/>
                </a:solidFill>
                <a:latin typeface="Roboto"/>
                <a:ea typeface="Roboto"/>
                <a:cs typeface="Roboto"/>
                <a:sym typeface="Roboto"/>
              </a:rPr>
              <a:t>B-Tree Deletion (Bonus)</a:t>
            </a:r>
            <a:endParaRPr b="1" dirty="0">
              <a:solidFill>
                <a:schemeClr val="accent3"/>
              </a:solidFill>
              <a:latin typeface="Roboto"/>
              <a:ea typeface="Roboto"/>
              <a:cs typeface="Roboto"/>
              <a:sym typeface="Roboto"/>
            </a:endParaRPr>
          </a:p>
          <a:p>
            <a:pPr marL="0" lvl="0" indent="0" algn="l" rtl="0">
              <a:spcBef>
                <a:spcPts val="600"/>
              </a:spcBef>
              <a:spcAft>
                <a:spcPts val="0"/>
              </a:spcAft>
              <a:buNone/>
            </a:pPr>
            <a:endParaRPr dirty="0">
              <a:solidFill>
                <a:schemeClr val="dk2"/>
              </a:solidFill>
            </a:endParaRPr>
          </a:p>
        </p:txBody>
      </p:sp>
      <p:sp>
        <p:nvSpPr>
          <p:cNvPr id="1510" name="Google Shape;1510;p88"/>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B-Tree Deletion (Bonus)</a:t>
            </a:r>
            <a:endParaRPr dirty="0"/>
          </a:p>
        </p:txBody>
      </p:sp>
      <p:sp>
        <p:nvSpPr>
          <p:cNvPr id="3" name="副标题 2">
            <a:extLst>
              <a:ext uri="{FF2B5EF4-FFF2-40B4-BE49-F238E27FC236}">
                <a16:creationId xmlns:a16="http://schemas.microsoft.com/office/drawing/2014/main" id="{0372A946-7DE8-4667-808D-C326C1454E48}"/>
              </a:ext>
            </a:extLst>
          </p:cNvPr>
          <p:cNvSpPr>
            <a:spLocks noGrp="1"/>
          </p:cNvSpPr>
          <p:nvPr>
            <p:ph type="subTitle" idx="2"/>
          </p:nvPr>
        </p:nvSpPr>
        <p:spPr/>
        <p:txBody>
          <a:bodyPr/>
          <a:lstStyle/>
          <a:p>
            <a:r>
              <a:rPr lang="en-US" altLang="zh-CN" dirty="0"/>
              <a:t>(Selected)</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515"/>
        <p:cNvGrpSpPr/>
        <p:nvPr/>
      </p:nvGrpSpPr>
      <p:grpSpPr>
        <a:xfrm>
          <a:off x="0" y="0"/>
          <a:ext cx="0" cy="0"/>
          <a:chOff x="0" y="0"/>
          <a:chExt cx="0" cy="0"/>
        </a:xfrm>
      </p:grpSpPr>
      <p:sp>
        <p:nvSpPr>
          <p:cNvPr id="1516" name="Google Shape;1516;p89"/>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Deletion Operations</a:t>
            </a:r>
            <a:endParaRPr/>
          </a:p>
        </p:txBody>
      </p:sp>
      <p:sp>
        <p:nvSpPr>
          <p:cNvPr id="1517" name="Google Shape;1517;p89"/>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As with regular Binary Search Trees, deletion is a more complicated operation.</a:t>
            </a:r>
            <a:endParaRPr/>
          </a:p>
          <a:p>
            <a:pPr marL="457200" lvl="0" indent="-342900" algn="l" rtl="0">
              <a:spcBef>
                <a:spcPts val="600"/>
              </a:spcBef>
              <a:spcAft>
                <a:spcPts val="0"/>
              </a:spcAft>
              <a:buSzPts val="1800"/>
              <a:buChar char="●"/>
            </a:pPr>
            <a:r>
              <a:rPr lang="en"/>
              <a:t>Many possible deletion algorithms.</a:t>
            </a:r>
            <a:endParaRPr/>
          </a:p>
          <a:p>
            <a:pPr marL="457200" lvl="0" indent="-342900" algn="l" rtl="0">
              <a:spcBef>
                <a:spcPts val="600"/>
              </a:spcBef>
              <a:spcAft>
                <a:spcPts val="0"/>
              </a:spcAft>
              <a:buSzPts val="1800"/>
              <a:buChar char="●"/>
            </a:pPr>
            <a:r>
              <a:rPr lang="en"/>
              <a:t>We’ll develop a deletion algorithm together.</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518" name="Google Shape;1518;p89"/>
          <p:cNvSpPr/>
          <p:nvPr/>
        </p:nvSpPr>
        <p:spPr>
          <a:xfrm>
            <a:off x="5629975" y="44599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519" name="Google Shape;1519;p89"/>
          <p:cNvSpPr/>
          <p:nvPr/>
        </p:nvSpPr>
        <p:spPr>
          <a:xfrm>
            <a:off x="2987075" y="4459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520" name="Google Shape;1520;p89"/>
          <p:cNvSpPr/>
          <p:nvPr/>
        </p:nvSpPr>
        <p:spPr>
          <a:xfrm>
            <a:off x="2206566" y="44599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521" name="Google Shape;1521;p89"/>
          <p:cNvSpPr/>
          <p:nvPr/>
        </p:nvSpPr>
        <p:spPr>
          <a:xfrm>
            <a:off x="4257250" y="38632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522" name="Google Shape;1522;p89"/>
          <p:cNvCxnSpPr>
            <a:stCxn id="1523" idx="2"/>
            <a:endCxn id="1520" idx="0"/>
          </p:cNvCxnSpPr>
          <p:nvPr/>
        </p:nvCxnSpPr>
        <p:spPr>
          <a:xfrm flipH="1">
            <a:off x="2451725" y="41750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524" name="Google Shape;1524;p89"/>
          <p:cNvCxnSpPr>
            <a:endCxn id="1518" idx="0"/>
          </p:cNvCxnSpPr>
          <p:nvPr/>
        </p:nvCxnSpPr>
        <p:spPr>
          <a:xfrm>
            <a:off x="4924525" y="4187875"/>
            <a:ext cx="1198200" cy="272100"/>
          </a:xfrm>
          <a:prstGeom prst="straightConnector1">
            <a:avLst/>
          </a:prstGeom>
          <a:noFill/>
          <a:ln w="19050" cap="flat" cmpd="sng">
            <a:solidFill>
              <a:srgbClr val="666666"/>
            </a:solidFill>
            <a:prstDash val="solid"/>
            <a:round/>
            <a:headEnd type="none" w="med" len="med"/>
            <a:tailEnd type="none" w="med" len="med"/>
          </a:ln>
        </p:spPr>
      </p:cxnSp>
      <p:cxnSp>
        <p:nvCxnSpPr>
          <p:cNvPr id="1525" name="Google Shape;1525;p89"/>
          <p:cNvCxnSpPr>
            <a:stCxn id="1519" idx="0"/>
            <a:endCxn id="1523" idx="2"/>
          </p:cNvCxnSpPr>
          <p:nvPr/>
        </p:nvCxnSpPr>
        <p:spPr>
          <a:xfrm rot="10800000">
            <a:off x="2851325" y="4174975"/>
            <a:ext cx="381000" cy="285000"/>
          </a:xfrm>
          <a:prstGeom prst="straightConnector1">
            <a:avLst/>
          </a:prstGeom>
          <a:noFill/>
          <a:ln w="19050" cap="flat" cmpd="sng">
            <a:solidFill>
              <a:schemeClr val="dk2"/>
            </a:solidFill>
            <a:prstDash val="solid"/>
            <a:round/>
            <a:headEnd type="none" w="med" len="med"/>
            <a:tailEnd type="none" w="med" len="med"/>
          </a:ln>
        </p:spPr>
      </p:cxnSp>
      <p:sp>
        <p:nvSpPr>
          <p:cNvPr id="1526" name="Google Shape;1526;p89"/>
          <p:cNvSpPr/>
          <p:nvPr/>
        </p:nvSpPr>
        <p:spPr>
          <a:xfrm>
            <a:off x="3715050" y="4459975"/>
            <a:ext cx="880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18  19</a:t>
            </a:r>
            <a:endParaRPr sz="1800"/>
          </a:p>
        </p:txBody>
      </p:sp>
      <p:cxnSp>
        <p:nvCxnSpPr>
          <p:cNvPr id="1527" name="Google Shape;1527;p89"/>
          <p:cNvCxnSpPr>
            <a:stCxn id="1526" idx="0"/>
          </p:cNvCxnSpPr>
          <p:nvPr/>
        </p:nvCxnSpPr>
        <p:spPr>
          <a:xfrm rot="10800000" flipH="1">
            <a:off x="4155450" y="4187875"/>
            <a:ext cx="201300" cy="272100"/>
          </a:xfrm>
          <a:prstGeom prst="straightConnector1">
            <a:avLst/>
          </a:prstGeom>
          <a:noFill/>
          <a:ln w="19050" cap="flat" cmpd="sng">
            <a:solidFill>
              <a:schemeClr val="dk2"/>
            </a:solidFill>
            <a:prstDash val="solid"/>
            <a:round/>
            <a:headEnd type="none" w="med" len="med"/>
            <a:tailEnd type="none" w="med" len="med"/>
          </a:ln>
        </p:spPr>
      </p:cxnSp>
      <p:sp>
        <p:nvSpPr>
          <p:cNvPr id="1528" name="Google Shape;1528;p89"/>
          <p:cNvSpPr/>
          <p:nvPr/>
        </p:nvSpPr>
        <p:spPr>
          <a:xfrm>
            <a:off x="4918071" y="44561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529" name="Google Shape;1529;p89"/>
          <p:cNvCxnSpPr>
            <a:stCxn id="1528" idx="0"/>
            <a:endCxn id="1521" idx="2"/>
          </p:cNvCxnSpPr>
          <p:nvPr/>
        </p:nvCxnSpPr>
        <p:spPr>
          <a:xfrm rot="10800000">
            <a:off x="4680021" y="4188225"/>
            <a:ext cx="483300" cy="267900"/>
          </a:xfrm>
          <a:prstGeom prst="straightConnector1">
            <a:avLst/>
          </a:prstGeom>
          <a:noFill/>
          <a:ln w="19050" cap="flat" cmpd="sng">
            <a:solidFill>
              <a:schemeClr val="dk2"/>
            </a:solidFill>
            <a:prstDash val="solid"/>
            <a:round/>
            <a:headEnd type="none" w="med" len="med"/>
            <a:tailEnd type="none" w="med" len="med"/>
          </a:ln>
        </p:spPr>
      </p:cxnSp>
      <p:sp>
        <p:nvSpPr>
          <p:cNvPr id="1530" name="Google Shape;1530;p89"/>
          <p:cNvSpPr/>
          <p:nvPr/>
        </p:nvSpPr>
        <p:spPr>
          <a:xfrm>
            <a:off x="3553771" y="3240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1523" name="Google Shape;1523;p89"/>
          <p:cNvSpPr/>
          <p:nvPr/>
        </p:nvSpPr>
        <p:spPr>
          <a:xfrm>
            <a:off x="2606075" y="3850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531" name="Google Shape;1531;p89"/>
          <p:cNvCxnSpPr>
            <a:stCxn id="1523" idx="0"/>
            <a:endCxn id="1530" idx="2"/>
          </p:cNvCxnSpPr>
          <p:nvPr/>
        </p:nvCxnSpPr>
        <p:spPr>
          <a:xfrm rot="10800000" flipH="1">
            <a:off x="2851325" y="3565175"/>
            <a:ext cx="947700" cy="285000"/>
          </a:xfrm>
          <a:prstGeom prst="straightConnector1">
            <a:avLst/>
          </a:prstGeom>
          <a:noFill/>
          <a:ln w="19050" cap="flat" cmpd="sng">
            <a:solidFill>
              <a:schemeClr val="dk2"/>
            </a:solidFill>
            <a:prstDash val="solid"/>
            <a:round/>
            <a:headEnd type="none" w="med" len="med"/>
            <a:tailEnd type="none" w="med" len="med"/>
          </a:ln>
        </p:spPr>
      </p:cxnSp>
      <p:cxnSp>
        <p:nvCxnSpPr>
          <p:cNvPr id="1532" name="Google Shape;1532;p89"/>
          <p:cNvCxnSpPr>
            <a:stCxn id="1530" idx="2"/>
            <a:endCxn id="1521" idx="0"/>
          </p:cNvCxnSpPr>
          <p:nvPr/>
        </p:nvCxnSpPr>
        <p:spPr>
          <a:xfrm>
            <a:off x="3799021" y="3565275"/>
            <a:ext cx="880800" cy="2979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536"/>
        <p:cNvGrpSpPr/>
        <p:nvPr/>
      </p:nvGrpSpPr>
      <p:grpSpPr>
        <a:xfrm>
          <a:off x="0" y="0"/>
          <a:ext cx="0" cy="0"/>
          <a:chOff x="0" y="0"/>
          <a:chExt cx="0" cy="0"/>
        </a:xfrm>
      </p:grpSpPr>
      <p:sp>
        <p:nvSpPr>
          <p:cNvPr id="1537" name="Google Shape;1537;p9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Deletion from a Regular BST (Review)</a:t>
            </a:r>
            <a:endParaRPr/>
          </a:p>
        </p:txBody>
      </p:sp>
      <p:sp>
        <p:nvSpPr>
          <p:cNvPr id="1538" name="Google Shape;1538;p90"/>
          <p:cNvSpPr txBox="1">
            <a:spLocks noGrp="1"/>
          </p:cNvSpPr>
          <p:nvPr>
            <p:ph type="body" idx="1"/>
          </p:nvPr>
        </p:nvSpPr>
        <p:spPr>
          <a:xfrm>
            <a:off x="243000" y="556500"/>
            <a:ext cx="8443800" cy="129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a regular BST, when we delete a value α with 2 children, we:</a:t>
            </a:r>
            <a:endParaRPr/>
          </a:p>
          <a:p>
            <a:pPr marL="457200" lvl="0" indent="-342900" algn="l" rtl="0">
              <a:spcBef>
                <a:spcPts val="600"/>
              </a:spcBef>
              <a:spcAft>
                <a:spcPts val="0"/>
              </a:spcAft>
              <a:buSzPts val="1800"/>
              <a:buChar char="●"/>
            </a:pPr>
            <a:r>
              <a:rPr lang="en"/>
              <a:t>Copy the value of the successor into α.</a:t>
            </a:r>
            <a:endParaRPr/>
          </a:p>
          <a:p>
            <a:pPr marL="457200" lvl="0" indent="-342900" algn="l" rtl="0">
              <a:spcBef>
                <a:spcPts val="600"/>
              </a:spcBef>
              <a:spcAft>
                <a:spcPts val="0"/>
              </a:spcAft>
              <a:buSzPts val="1800"/>
              <a:buChar char="●"/>
            </a:pPr>
            <a:r>
              <a:rPr lang="en"/>
              <a:t>Then we delete the successor.</a:t>
            </a:r>
            <a:endParaRPr/>
          </a:p>
        </p:txBody>
      </p:sp>
      <p:sp>
        <p:nvSpPr>
          <p:cNvPr id="1539" name="Google Shape;1539;p90"/>
          <p:cNvSpPr/>
          <p:nvPr/>
        </p:nvSpPr>
        <p:spPr>
          <a:xfrm>
            <a:off x="1195216" y="240393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1540" name="Google Shape;1540;p90"/>
          <p:cNvSpPr/>
          <p:nvPr/>
        </p:nvSpPr>
        <p:spPr>
          <a:xfrm>
            <a:off x="476116" y="3052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541" name="Google Shape;1541;p90"/>
          <p:cNvSpPr/>
          <p:nvPr/>
        </p:nvSpPr>
        <p:spPr>
          <a:xfrm>
            <a:off x="84741" y="37679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542" name="Google Shape;1542;p90"/>
          <p:cNvSpPr/>
          <p:nvPr/>
        </p:nvSpPr>
        <p:spPr>
          <a:xfrm>
            <a:off x="938516" y="37679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1543" name="Google Shape;1543;p90"/>
          <p:cNvSpPr/>
          <p:nvPr/>
        </p:nvSpPr>
        <p:spPr>
          <a:xfrm>
            <a:off x="2059216" y="30525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544" name="Google Shape;1544;p90"/>
          <p:cNvSpPr/>
          <p:nvPr/>
        </p:nvSpPr>
        <p:spPr>
          <a:xfrm>
            <a:off x="1710641" y="3767983"/>
            <a:ext cx="490500" cy="3249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545" name="Google Shape;1545;p90"/>
          <p:cNvSpPr/>
          <p:nvPr/>
        </p:nvSpPr>
        <p:spPr>
          <a:xfrm>
            <a:off x="2059227" y="4416600"/>
            <a:ext cx="613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5.5</a:t>
            </a:r>
            <a:endParaRPr sz="1800"/>
          </a:p>
        </p:txBody>
      </p:sp>
      <p:cxnSp>
        <p:nvCxnSpPr>
          <p:cNvPr id="1546" name="Google Shape;1546;p90"/>
          <p:cNvCxnSpPr>
            <a:stCxn id="1539" idx="2"/>
            <a:endCxn id="1540" idx="0"/>
          </p:cNvCxnSpPr>
          <p:nvPr/>
        </p:nvCxnSpPr>
        <p:spPr>
          <a:xfrm flipH="1">
            <a:off x="721366" y="2728833"/>
            <a:ext cx="719100" cy="323700"/>
          </a:xfrm>
          <a:prstGeom prst="straightConnector1">
            <a:avLst/>
          </a:prstGeom>
          <a:noFill/>
          <a:ln w="19050" cap="flat" cmpd="sng">
            <a:solidFill>
              <a:schemeClr val="dk2"/>
            </a:solidFill>
            <a:prstDash val="solid"/>
            <a:round/>
            <a:headEnd type="none" w="med" len="med"/>
            <a:tailEnd type="none" w="med" len="med"/>
          </a:ln>
        </p:spPr>
      </p:cxnSp>
      <p:cxnSp>
        <p:nvCxnSpPr>
          <p:cNvPr id="1547" name="Google Shape;1547;p90"/>
          <p:cNvCxnSpPr>
            <a:stCxn id="1539" idx="2"/>
            <a:endCxn id="1543" idx="0"/>
          </p:cNvCxnSpPr>
          <p:nvPr/>
        </p:nvCxnSpPr>
        <p:spPr>
          <a:xfrm>
            <a:off x="1440466" y="2728833"/>
            <a:ext cx="864000" cy="323700"/>
          </a:xfrm>
          <a:prstGeom prst="straightConnector1">
            <a:avLst/>
          </a:prstGeom>
          <a:noFill/>
          <a:ln w="19050" cap="flat" cmpd="sng">
            <a:solidFill>
              <a:schemeClr val="dk2"/>
            </a:solidFill>
            <a:prstDash val="solid"/>
            <a:round/>
            <a:headEnd type="none" w="med" len="med"/>
            <a:tailEnd type="none" w="med" len="med"/>
          </a:ln>
        </p:spPr>
      </p:cxnSp>
      <p:cxnSp>
        <p:nvCxnSpPr>
          <p:cNvPr id="1548" name="Google Shape;1548;p90"/>
          <p:cNvCxnSpPr>
            <a:stCxn id="1540" idx="2"/>
            <a:endCxn id="1541" idx="0"/>
          </p:cNvCxnSpPr>
          <p:nvPr/>
        </p:nvCxnSpPr>
        <p:spPr>
          <a:xfrm flipH="1">
            <a:off x="329866" y="3377458"/>
            <a:ext cx="391500" cy="390600"/>
          </a:xfrm>
          <a:prstGeom prst="straightConnector1">
            <a:avLst/>
          </a:prstGeom>
          <a:noFill/>
          <a:ln w="19050" cap="flat" cmpd="sng">
            <a:solidFill>
              <a:schemeClr val="dk2"/>
            </a:solidFill>
            <a:prstDash val="solid"/>
            <a:round/>
            <a:headEnd type="none" w="med" len="med"/>
            <a:tailEnd type="none" w="med" len="med"/>
          </a:ln>
        </p:spPr>
      </p:cxnSp>
      <p:cxnSp>
        <p:nvCxnSpPr>
          <p:cNvPr id="1549" name="Google Shape;1549;p90"/>
          <p:cNvCxnSpPr>
            <a:stCxn id="1540" idx="2"/>
            <a:endCxn id="1542" idx="0"/>
          </p:cNvCxnSpPr>
          <p:nvPr/>
        </p:nvCxnSpPr>
        <p:spPr>
          <a:xfrm>
            <a:off x="721366" y="3377458"/>
            <a:ext cx="462300" cy="390600"/>
          </a:xfrm>
          <a:prstGeom prst="straightConnector1">
            <a:avLst/>
          </a:prstGeom>
          <a:noFill/>
          <a:ln w="19050" cap="flat" cmpd="sng">
            <a:solidFill>
              <a:schemeClr val="dk2"/>
            </a:solidFill>
            <a:prstDash val="solid"/>
            <a:round/>
            <a:headEnd type="none" w="med" len="med"/>
            <a:tailEnd type="none" w="med" len="med"/>
          </a:ln>
        </p:spPr>
      </p:cxnSp>
      <p:cxnSp>
        <p:nvCxnSpPr>
          <p:cNvPr id="1550" name="Google Shape;1550;p90"/>
          <p:cNvCxnSpPr>
            <a:stCxn id="1543" idx="2"/>
            <a:endCxn id="1544" idx="0"/>
          </p:cNvCxnSpPr>
          <p:nvPr/>
        </p:nvCxnSpPr>
        <p:spPr>
          <a:xfrm flipH="1">
            <a:off x="1955866" y="3377458"/>
            <a:ext cx="348600" cy="390600"/>
          </a:xfrm>
          <a:prstGeom prst="straightConnector1">
            <a:avLst/>
          </a:prstGeom>
          <a:noFill/>
          <a:ln w="19050" cap="flat" cmpd="sng">
            <a:solidFill>
              <a:schemeClr val="dk2"/>
            </a:solidFill>
            <a:prstDash val="solid"/>
            <a:round/>
            <a:headEnd type="none" w="med" len="med"/>
            <a:tailEnd type="none" w="med" len="med"/>
          </a:ln>
        </p:spPr>
      </p:cxnSp>
      <p:cxnSp>
        <p:nvCxnSpPr>
          <p:cNvPr id="1551" name="Google Shape;1551;p90"/>
          <p:cNvCxnSpPr>
            <a:stCxn id="1544" idx="2"/>
            <a:endCxn id="1545" idx="0"/>
          </p:cNvCxnSpPr>
          <p:nvPr/>
        </p:nvCxnSpPr>
        <p:spPr>
          <a:xfrm>
            <a:off x="1955891" y="4092883"/>
            <a:ext cx="409800" cy="323700"/>
          </a:xfrm>
          <a:prstGeom prst="straightConnector1">
            <a:avLst/>
          </a:prstGeom>
          <a:noFill/>
          <a:ln w="19050" cap="flat" cmpd="sng">
            <a:solidFill>
              <a:schemeClr val="dk2"/>
            </a:solidFill>
            <a:prstDash val="solid"/>
            <a:round/>
            <a:headEnd type="none" w="med" len="med"/>
            <a:tailEnd type="none" w="med" len="med"/>
          </a:ln>
        </p:spPr>
      </p:cxnSp>
      <p:cxnSp>
        <p:nvCxnSpPr>
          <p:cNvPr id="1552" name="Google Shape;1552;p90"/>
          <p:cNvCxnSpPr/>
          <p:nvPr/>
        </p:nvCxnSpPr>
        <p:spPr>
          <a:xfrm rot="10800000" flipH="1">
            <a:off x="1298925" y="4160614"/>
            <a:ext cx="324600" cy="348300"/>
          </a:xfrm>
          <a:prstGeom prst="straightConnector1">
            <a:avLst/>
          </a:prstGeom>
          <a:noFill/>
          <a:ln w="9525" cap="flat" cmpd="sng">
            <a:solidFill>
              <a:srgbClr val="BE0712"/>
            </a:solidFill>
            <a:prstDash val="solid"/>
            <a:round/>
            <a:headEnd type="none" w="med" len="med"/>
            <a:tailEnd type="triangle" w="med" len="med"/>
          </a:ln>
        </p:spPr>
      </p:cxnSp>
      <p:sp>
        <p:nvSpPr>
          <p:cNvPr id="1553" name="Google Shape;1553;p90"/>
          <p:cNvSpPr txBox="1"/>
          <p:nvPr/>
        </p:nvSpPr>
        <p:spPr>
          <a:xfrm>
            <a:off x="654525" y="4465975"/>
            <a:ext cx="1011600" cy="2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successor</a:t>
            </a:r>
            <a:endParaRPr>
              <a:solidFill>
                <a:srgbClr val="BE0712"/>
              </a:solidFill>
            </a:endParaRPr>
          </a:p>
        </p:txBody>
      </p:sp>
      <p:sp>
        <p:nvSpPr>
          <p:cNvPr id="1554" name="Google Shape;1554;p90"/>
          <p:cNvSpPr txBox="1"/>
          <p:nvPr/>
        </p:nvSpPr>
        <p:spPr>
          <a:xfrm>
            <a:off x="252875" y="1970850"/>
            <a:ext cx="15033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delete(4)</a:t>
            </a:r>
            <a:endParaRPr/>
          </a:p>
        </p:txBody>
      </p:sp>
      <p:grpSp>
        <p:nvGrpSpPr>
          <p:cNvPr id="1555" name="Google Shape;1555;p90"/>
          <p:cNvGrpSpPr/>
          <p:nvPr/>
        </p:nvGrpSpPr>
        <p:grpSpPr>
          <a:xfrm>
            <a:off x="2737050" y="2295758"/>
            <a:ext cx="3187177" cy="2337567"/>
            <a:chOff x="2737050" y="2295758"/>
            <a:chExt cx="3187177" cy="2337567"/>
          </a:xfrm>
        </p:grpSpPr>
        <p:cxnSp>
          <p:nvCxnSpPr>
            <p:cNvPr id="1556" name="Google Shape;1556;p90"/>
            <p:cNvCxnSpPr/>
            <p:nvPr/>
          </p:nvCxnSpPr>
          <p:spPr>
            <a:xfrm>
              <a:off x="2737050" y="3205025"/>
              <a:ext cx="523500" cy="0"/>
            </a:xfrm>
            <a:prstGeom prst="straightConnector1">
              <a:avLst/>
            </a:prstGeom>
            <a:noFill/>
            <a:ln w="19050" cap="flat" cmpd="sng">
              <a:solidFill>
                <a:schemeClr val="dk2"/>
              </a:solidFill>
              <a:prstDash val="solid"/>
              <a:round/>
              <a:headEnd type="none" w="med" len="med"/>
              <a:tailEnd type="triangle" w="med" len="med"/>
            </a:ln>
          </p:spPr>
        </p:cxnSp>
        <p:sp>
          <p:nvSpPr>
            <p:cNvPr id="1557" name="Google Shape;1557;p90"/>
            <p:cNvSpPr/>
            <p:nvPr/>
          </p:nvSpPr>
          <p:spPr>
            <a:xfrm>
              <a:off x="4447016" y="22957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558" name="Google Shape;1558;p90"/>
            <p:cNvSpPr/>
            <p:nvPr/>
          </p:nvSpPr>
          <p:spPr>
            <a:xfrm>
              <a:off x="3727916" y="29443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559" name="Google Shape;1559;p90"/>
            <p:cNvSpPr/>
            <p:nvPr/>
          </p:nvSpPr>
          <p:spPr>
            <a:xfrm>
              <a:off x="3336541" y="365980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560" name="Google Shape;1560;p90"/>
            <p:cNvSpPr/>
            <p:nvPr/>
          </p:nvSpPr>
          <p:spPr>
            <a:xfrm>
              <a:off x="4190316" y="365980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1561" name="Google Shape;1561;p90"/>
            <p:cNvSpPr/>
            <p:nvPr/>
          </p:nvSpPr>
          <p:spPr>
            <a:xfrm>
              <a:off x="5311016" y="29443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562" name="Google Shape;1562;p90"/>
            <p:cNvSpPr/>
            <p:nvPr/>
          </p:nvSpPr>
          <p:spPr>
            <a:xfrm>
              <a:off x="4962441" y="3659808"/>
              <a:ext cx="49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1563" name="Google Shape;1563;p90"/>
            <p:cNvSpPr/>
            <p:nvPr/>
          </p:nvSpPr>
          <p:spPr>
            <a:xfrm>
              <a:off x="5311027" y="4308425"/>
              <a:ext cx="613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5.5</a:t>
              </a:r>
              <a:endParaRPr sz="1800"/>
            </a:p>
          </p:txBody>
        </p:sp>
        <p:cxnSp>
          <p:nvCxnSpPr>
            <p:cNvPr id="1564" name="Google Shape;1564;p90"/>
            <p:cNvCxnSpPr>
              <a:stCxn id="1557" idx="2"/>
              <a:endCxn id="1558" idx="0"/>
            </p:cNvCxnSpPr>
            <p:nvPr/>
          </p:nvCxnSpPr>
          <p:spPr>
            <a:xfrm flipH="1">
              <a:off x="3973166" y="2620658"/>
              <a:ext cx="719100" cy="323700"/>
            </a:xfrm>
            <a:prstGeom prst="straightConnector1">
              <a:avLst/>
            </a:prstGeom>
            <a:noFill/>
            <a:ln w="19050" cap="flat" cmpd="sng">
              <a:solidFill>
                <a:schemeClr val="dk2"/>
              </a:solidFill>
              <a:prstDash val="solid"/>
              <a:round/>
              <a:headEnd type="none" w="med" len="med"/>
              <a:tailEnd type="none" w="med" len="med"/>
            </a:ln>
          </p:spPr>
        </p:cxnSp>
        <p:cxnSp>
          <p:nvCxnSpPr>
            <p:cNvPr id="1565" name="Google Shape;1565;p90"/>
            <p:cNvCxnSpPr>
              <a:stCxn id="1557" idx="2"/>
              <a:endCxn id="1561" idx="0"/>
            </p:cNvCxnSpPr>
            <p:nvPr/>
          </p:nvCxnSpPr>
          <p:spPr>
            <a:xfrm>
              <a:off x="4692266" y="2620658"/>
              <a:ext cx="864000" cy="323700"/>
            </a:xfrm>
            <a:prstGeom prst="straightConnector1">
              <a:avLst/>
            </a:prstGeom>
            <a:noFill/>
            <a:ln w="19050" cap="flat" cmpd="sng">
              <a:solidFill>
                <a:schemeClr val="dk2"/>
              </a:solidFill>
              <a:prstDash val="solid"/>
              <a:round/>
              <a:headEnd type="none" w="med" len="med"/>
              <a:tailEnd type="none" w="med" len="med"/>
            </a:ln>
          </p:spPr>
        </p:cxnSp>
        <p:cxnSp>
          <p:nvCxnSpPr>
            <p:cNvPr id="1566" name="Google Shape;1566;p90"/>
            <p:cNvCxnSpPr>
              <a:stCxn id="1558" idx="2"/>
              <a:endCxn id="1559" idx="0"/>
            </p:cNvCxnSpPr>
            <p:nvPr/>
          </p:nvCxnSpPr>
          <p:spPr>
            <a:xfrm flipH="1">
              <a:off x="3581666" y="3269283"/>
              <a:ext cx="391500" cy="390600"/>
            </a:xfrm>
            <a:prstGeom prst="straightConnector1">
              <a:avLst/>
            </a:prstGeom>
            <a:noFill/>
            <a:ln w="19050" cap="flat" cmpd="sng">
              <a:solidFill>
                <a:schemeClr val="dk2"/>
              </a:solidFill>
              <a:prstDash val="solid"/>
              <a:round/>
              <a:headEnd type="none" w="med" len="med"/>
              <a:tailEnd type="none" w="med" len="med"/>
            </a:ln>
          </p:spPr>
        </p:cxnSp>
        <p:cxnSp>
          <p:nvCxnSpPr>
            <p:cNvPr id="1567" name="Google Shape;1567;p90"/>
            <p:cNvCxnSpPr>
              <a:stCxn id="1558" idx="2"/>
              <a:endCxn id="1560" idx="0"/>
            </p:cNvCxnSpPr>
            <p:nvPr/>
          </p:nvCxnSpPr>
          <p:spPr>
            <a:xfrm>
              <a:off x="3973166" y="3269283"/>
              <a:ext cx="462300" cy="390600"/>
            </a:xfrm>
            <a:prstGeom prst="straightConnector1">
              <a:avLst/>
            </a:prstGeom>
            <a:noFill/>
            <a:ln w="19050" cap="flat" cmpd="sng">
              <a:solidFill>
                <a:schemeClr val="dk2"/>
              </a:solidFill>
              <a:prstDash val="solid"/>
              <a:round/>
              <a:headEnd type="none" w="med" len="med"/>
              <a:tailEnd type="none" w="med" len="med"/>
            </a:ln>
          </p:spPr>
        </p:cxnSp>
        <p:cxnSp>
          <p:nvCxnSpPr>
            <p:cNvPr id="1568" name="Google Shape;1568;p90"/>
            <p:cNvCxnSpPr>
              <a:stCxn id="1561" idx="2"/>
              <a:endCxn id="1562" idx="0"/>
            </p:cNvCxnSpPr>
            <p:nvPr/>
          </p:nvCxnSpPr>
          <p:spPr>
            <a:xfrm flipH="1">
              <a:off x="5207666" y="3269283"/>
              <a:ext cx="348600" cy="390600"/>
            </a:xfrm>
            <a:prstGeom prst="straightConnector1">
              <a:avLst/>
            </a:prstGeom>
            <a:noFill/>
            <a:ln w="19050" cap="flat" cmpd="sng">
              <a:solidFill>
                <a:schemeClr val="dk2"/>
              </a:solidFill>
              <a:prstDash val="solid"/>
              <a:round/>
              <a:headEnd type="none" w="med" len="med"/>
              <a:tailEnd type="none" w="med" len="med"/>
            </a:ln>
          </p:spPr>
        </p:cxnSp>
        <p:cxnSp>
          <p:nvCxnSpPr>
            <p:cNvPr id="1569" name="Google Shape;1569;p90"/>
            <p:cNvCxnSpPr>
              <a:stCxn id="1562" idx="2"/>
              <a:endCxn id="1563" idx="0"/>
            </p:cNvCxnSpPr>
            <p:nvPr/>
          </p:nvCxnSpPr>
          <p:spPr>
            <a:xfrm>
              <a:off x="5207691" y="3984708"/>
              <a:ext cx="409800" cy="323700"/>
            </a:xfrm>
            <a:prstGeom prst="straightConnector1">
              <a:avLst/>
            </a:prstGeom>
            <a:noFill/>
            <a:ln w="19050" cap="flat" cmpd="sng">
              <a:solidFill>
                <a:schemeClr val="dk2"/>
              </a:solidFill>
              <a:prstDash val="solid"/>
              <a:round/>
              <a:headEnd type="none" w="med" len="med"/>
              <a:tailEnd type="none" w="med" len="med"/>
            </a:ln>
          </p:spPr>
        </p:cxnSp>
      </p:grpSp>
      <p:grpSp>
        <p:nvGrpSpPr>
          <p:cNvPr id="1570" name="Google Shape;1570;p90"/>
          <p:cNvGrpSpPr/>
          <p:nvPr/>
        </p:nvGrpSpPr>
        <p:grpSpPr>
          <a:xfrm>
            <a:off x="6065075" y="2295796"/>
            <a:ext cx="2912041" cy="1688950"/>
            <a:chOff x="6065075" y="2295796"/>
            <a:chExt cx="2912041" cy="1688950"/>
          </a:xfrm>
        </p:grpSpPr>
        <p:cxnSp>
          <p:nvCxnSpPr>
            <p:cNvPr id="1571" name="Google Shape;1571;p90"/>
            <p:cNvCxnSpPr/>
            <p:nvPr/>
          </p:nvCxnSpPr>
          <p:spPr>
            <a:xfrm>
              <a:off x="6065075" y="3215000"/>
              <a:ext cx="523500" cy="0"/>
            </a:xfrm>
            <a:prstGeom prst="straightConnector1">
              <a:avLst/>
            </a:prstGeom>
            <a:noFill/>
            <a:ln w="19050" cap="flat" cmpd="sng">
              <a:solidFill>
                <a:schemeClr val="dk2"/>
              </a:solidFill>
              <a:prstDash val="solid"/>
              <a:round/>
              <a:headEnd type="none" w="med" len="med"/>
              <a:tailEnd type="triangle" w="med" len="med"/>
            </a:ln>
          </p:spPr>
        </p:cxnSp>
        <p:sp>
          <p:nvSpPr>
            <p:cNvPr id="1572" name="Google Shape;1572;p90"/>
            <p:cNvSpPr/>
            <p:nvPr/>
          </p:nvSpPr>
          <p:spPr>
            <a:xfrm>
              <a:off x="7622616" y="229579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573" name="Google Shape;1573;p90"/>
            <p:cNvSpPr/>
            <p:nvPr/>
          </p:nvSpPr>
          <p:spPr>
            <a:xfrm>
              <a:off x="6903516" y="294442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574" name="Google Shape;1574;p90"/>
            <p:cNvSpPr/>
            <p:nvPr/>
          </p:nvSpPr>
          <p:spPr>
            <a:xfrm>
              <a:off x="6512141" y="365984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575" name="Google Shape;1575;p90"/>
            <p:cNvSpPr/>
            <p:nvPr/>
          </p:nvSpPr>
          <p:spPr>
            <a:xfrm>
              <a:off x="7365916" y="365984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1576" name="Google Shape;1576;p90"/>
            <p:cNvSpPr/>
            <p:nvPr/>
          </p:nvSpPr>
          <p:spPr>
            <a:xfrm>
              <a:off x="8486616" y="294442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577" name="Google Shape;1577;p90"/>
            <p:cNvSpPr/>
            <p:nvPr/>
          </p:nvSpPr>
          <p:spPr>
            <a:xfrm>
              <a:off x="8110927" y="3659838"/>
              <a:ext cx="613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5.5</a:t>
              </a:r>
              <a:endParaRPr sz="1800"/>
            </a:p>
          </p:txBody>
        </p:sp>
        <p:cxnSp>
          <p:nvCxnSpPr>
            <p:cNvPr id="1578" name="Google Shape;1578;p90"/>
            <p:cNvCxnSpPr>
              <a:stCxn id="1572" idx="2"/>
              <a:endCxn id="1573" idx="0"/>
            </p:cNvCxnSpPr>
            <p:nvPr/>
          </p:nvCxnSpPr>
          <p:spPr>
            <a:xfrm flipH="1">
              <a:off x="7148766" y="2620696"/>
              <a:ext cx="719100" cy="323700"/>
            </a:xfrm>
            <a:prstGeom prst="straightConnector1">
              <a:avLst/>
            </a:prstGeom>
            <a:noFill/>
            <a:ln w="19050" cap="flat" cmpd="sng">
              <a:solidFill>
                <a:schemeClr val="dk2"/>
              </a:solidFill>
              <a:prstDash val="solid"/>
              <a:round/>
              <a:headEnd type="none" w="med" len="med"/>
              <a:tailEnd type="none" w="med" len="med"/>
            </a:ln>
          </p:spPr>
        </p:cxnSp>
        <p:cxnSp>
          <p:nvCxnSpPr>
            <p:cNvPr id="1579" name="Google Shape;1579;p90"/>
            <p:cNvCxnSpPr>
              <a:stCxn id="1572" idx="2"/>
              <a:endCxn id="1576" idx="0"/>
            </p:cNvCxnSpPr>
            <p:nvPr/>
          </p:nvCxnSpPr>
          <p:spPr>
            <a:xfrm>
              <a:off x="7867866" y="2620696"/>
              <a:ext cx="864000" cy="323700"/>
            </a:xfrm>
            <a:prstGeom prst="straightConnector1">
              <a:avLst/>
            </a:prstGeom>
            <a:noFill/>
            <a:ln w="19050" cap="flat" cmpd="sng">
              <a:solidFill>
                <a:schemeClr val="dk2"/>
              </a:solidFill>
              <a:prstDash val="solid"/>
              <a:round/>
              <a:headEnd type="none" w="med" len="med"/>
              <a:tailEnd type="none" w="med" len="med"/>
            </a:ln>
          </p:spPr>
        </p:cxnSp>
        <p:cxnSp>
          <p:nvCxnSpPr>
            <p:cNvPr id="1580" name="Google Shape;1580;p90"/>
            <p:cNvCxnSpPr>
              <a:stCxn id="1573" idx="2"/>
              <a:endCxn id="1574" idx="0"/>
            </p:cNvCxnSpPr>
            <p:nvPr/>
          </p:nvCxnSpPr>
          <p:spPr>
            <a:xfrm flipH="1">
              <a:off x="6757266" y="3269321"/>
              <a:ext cx="391500" cy="390600"/>
            </a:xfrm>
            <a:prstGeom prst="straightConnector1">
              <a:avLst/>
            </a:prstGeom>
            <a:noFill/>
            <a:ln w="19050" cap="flat" cmpd="sng">
              <a:solidFill>
                <a:schemeClr val="dk2"/>
              </a:solidFill>
              <a:prstDash val="solid"/>
              <a:round/>
              <a:headEnd type="none" w="med" len="med"/>
              <a:tailEnd type="none" w="med" len="med"/>
            </a:ln>
          </p:spPr>
        </p:cxnSp>
        <p:cxnSp>
          <p:nvCxnSpPr>
            <p:cNvPr id="1581" name="Google Shape;1581;p90"/>
            <p:cNvCxnSpPr>
              <a:stCxn id="1573" idx="2"/>
              <a:endCxn id="1575" idx="0"/>
            </p:cNvCxnSpPr>
            <p:nvPr/>
          </p:nvCxnSpPr>
          <p:spPr>
            <a:xfrm>
              <a:off x="7148766" y="3269321"/>
              <a:ext cx="462300" cy="390600"/>
            </a:xfrm>
            <a:prstGeom prst="straightConnector1">
              <a:avLst/>
            </a:prstGeom>
            <a:noFill/>
            <a:ln w="19050" cap="flat" cmpd="sng">
              <a:solidFill>
                <a:schemeClr val="dk2"/>
              </a:solidFill>
              <a:prstDash val="solid"/>
              <a:round/>
              <a:headEnd type="none" w="med" len="med"/>
              <a:tailEnd type="none" w="med" len="med"/>
            </a:ln>
          </p:spPr>
        </p:cxnSp>
        <p:cxnSp>
          <p:nvCxnSpPr>
            <p:cNvPr id="1582" name="Google Shape;1582;p90"/>
            <p:cNvCxnSpPr>
              <a:stCxn id="1576" idx="2"/>
              <a:endCxn id="1577" idx="0"/>
            </p:cNvCxnSpPr>
            <p:nvPr/>
          </p:nvCxnSpPr>
          <p:spPr>
            <a:xfrm flipH="1">
              <a:off x="8417466" y="3269321"/>
              <a:ext cx="314400" cy="39060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5"/>
                                        </p:tgtEl>
                                        <p:attrNameLst>
                                          <p:attrName>style.visibility</p:attrName>
                                        </p:attrNameLst>
                                      </p:cBhvr>
                                      <p:to>
                                        <p:strVal val="visible"/>
                                      </p:to>
                                    </p:set>
                                    <p:animEffect transition="in" filter="fade">
                                      <p:cBhvr>
                                        <p:cTn id="7" dur="1"/>
                                        <p:tgtEl>
                                          <p:spTgt spid="15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0"/>
                                        </p:tgtEl>
                                        <p:attrNameLst>
                                          <p:attrName>style.visibility</p:attrName>
                                        </p:attrNameLst>
                                      </p:cBhvr>
                                      <p:to>
                                        <p:strVal val="visible"/>
                                      </p:to>
                                    </p:set>
                                    <p:animEffect transition="in" filter="fade">
                                      <p:cBhvr>
                                        <p:cTn id="12" dur="1"/>
                                        <p:tgtEl>
                                          <p:spTgt spid="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586"/>
        <p:cNvGrpSpPr/>
        <p:nvPr/>
      </p:nvGrpSpPr>
      <p:grpSpPr>
        <a:xfrm>
          <a:off x="0" y="0"/>
          <a:ext cx="0" cy="0"/>
          <a:chOff x="0" y="0"/>
          <a:chExt cx="0" cy="0"/>
        </a:xfrm>
      </p:grpSpPr>
      <p:sp>
        <p:nvSpPr>
          <p:cNvPr id="1587" name="Google Shape;1587;p91"/>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Deletion from a 2-3 Tree</a:t>
            </a:r>
            <a:endParaRPr/>
          </a:p>
        </p:txBody>
      </p:sp>
      <p:sp>
        <p:nvSpPr>
          <p:cNvPr id="1588" name="Google Shape;1588;p91"/>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a 2-3 Tree, when we delete α from a node with 2 or more children, we:</a:t>
            </a:r>
            <a:endParaRPr/>
          </a:p>
          <a:p>
            <a:pPr marL="457200" lvl="0" indent="-342900" algn="l" rtl="0">
              <a:spcBef>
                <a:spcPts val="600"/>
              </a:spcBef>
              <a:spcAft>
                <a:spcPts val="0"/>
              </a:spcAft>
              <a:buSzPts val="1800"/>
              <a:buChar char="●"/>
            </a:pPr>
            <a:r>
              <a:rPr lang="en"/>
              <a:t>Swap the value of the successor with α.</a:t>
            </a:r>
            <a:endParaRPr/>
          </a:p>
          <a:p>
            <a:pPr marL="457200" lvl="0" indent="-342900" algn="l" rtl="0">
              <a:spcBef>
                <a:spcPts val="600"/>
              </a:spcBef>
              <a:spcAft>
                <a:spcPts val="0"/>
              </a:spcAft>
              <a:buSzPts val="1800"/>
              <a:buChar char="●"/>
            </a:pPr>
            <a:r>
              <a:rPr lang="en"/>
              <a:t>Then we delete the successor value.</a:t>
            </a:r>
            <a:endParaRPr/>
          </a:p>
          <a:p>
            <a:pPr marL="0" lvl="0" indent="0" algn="l" rtl="0">
              <a:spcBef>
                <a:spcPts val="600"/>
              </a:spcBef>
              <a:spcAft>
                <a:spcPts val="0"/>
              </a:spcAft>
              <a:buNone/>
            </a:pPr>
            <a:r>
              <a:rPr lang="en"/>
              <a:t> </a:t>
            </a:r>
            <a:endParaRPr/>
          </a:p>
          <a:p>
            <a:pPr marL="0" lvl="0" indent="0" algn="l" rtl="0">
              <a:spcBef>
                <a:spcPts val="600"/>
              </a:spcBef>
              <a:spcAft>
                <a:spcPts val="0"/>
              </a:spcAft>
              <a:buNone/>
            </a:pPr>
            <a:r>
              <a:rPr lang="en"/>
              <a:t>Example: delete(17):</a:t>
            </a:r>
            <a:endParaRPr/>
          </a:p>
          <a:p>
            <a:pPr marL="457200" lvl="0" indent="-342900" algn="l" rtl="0">
              <a:spcBef>
                <a:spcPts val="600"/>
              </a:spcBef>
              <a:spcAft>
                <a:spcPts val="0"/>
              </a:spcAft>
              <a:buSzPts val="1800"/>
              <a:buChar char="●"/>
            </a:pPr>
            <a:r>
              <a:rPr lang="en"/>
              <a:t>Swap 17 with its successor 18, then delete 17.</a:t>
            </a:r>
            <a:endParaRPr/>
          </a:p>
        </p:txBody>
      </p:sp>
      <p:sp>
        <p:nvSpPr>
          <p:cNvPr id="1589" name="Google Shape;1589;p91"/>
          <p:cNvSpPr/>
          <p:nvPr/>
        </p:nvSpPr>
        <p:spPr>
          <a:xfrm>
            <a:off x="3496375" y="44599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590" name="Google Shape;1590;p91"/>
          <p:cNvSpPr/>
          <p:nvPr/>
        </p:nvSpPr>
        <p:spPr>
          <a:xfrm>
            <a:off x="853475" y="4459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591" name="Google Shape;1591;p91"/>
          <p:cNvSpPr/>
          <p:nvPr/>
        </p:nvSpPr>
        <p:spPr>
          <a:xfrm>
            <a:off x="72966" y="44599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592" name="Google Shape;1592;p91"/>
          <p:cNvSpPr/>
          <p:nvPr/>
        </p:nvSpPr>
        <p:spPr>
          <a:xfrm>
            <a:off x="2123650" y="38632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593" name="Google Shape;1593;p91"/>
          <p:cNvCxnSpPr>
            <a:stCxn id="1594" idx="2"/>
            <a:endCxn id="1591" idx="0"/>
          </p:cNvCxnSpPr>
          <p:nvPr/>
        </p:nvCxnSpPr>
        <p:spPr>
          <a:xfrm flipH="1">
            <a:off x="318125" y="41750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595" name="Google Shape;1595;p91"/>
          <p:cNvCxnSpPr>
            <a:endCxn id="1589" idx="0"/>
          </p:cNvCxnSpPr>
          <p:nvPr/>
        </p:nvCxnSpPr>
        <p:spPr>
          <a:xfrm>
            <a:off x="2790925" y="4187875"/>
            <a:ext cx="1198200" cy="272100"/>
          </a:xfrm>
          <a:prstGeom prst="straightConnector1">
            <a:avLst/>
          </a:prstGeom>
          <a:noFill/>
          <a:ln w="19050" cap="flat" cmpd="sng">
            <a:solidFill>
              <a:srgbClr val="666666"/>
            </a:solidFill>
            <a:prstDash val="solid"/>
            <a:round/>
            <a:headEnd type="none" w="med" len="med"/>
            <a:tailEnd type="none" w="med" len="med"/>
          </a:ln>
        </p:spPr>
      </p:cxnSp>
      <p:cxnSp>
        <p:nvCxnSpPr>
          <p:cNvPr id="1596" name="Google Shape;1596;p91"/>
          <p:cNvCxnSpPr>
            <a:stCxn id="1590" idx="0"/>
            <a:endCxn id="1594" idx="2"/>
          </p:cNvCxnSpPr>
          <p:nvPr/>
        </p:nvCxnSpPr>
        <p:spPr>
          <a:xfrm rot="10800000">
            <a:off x="717725" y="4174975"/>
            <a:ext cx="381000" cy="285000"/>
          </a:xfrm>
          <a:prstGeom prst="straightConnector1">
            <a:avLst/>
          </a:prstGeom>
          <a:noFill/>
          <a:ln w="19050" cap="flat" cmpd="sng">
            <a:solidFill>
              <a:schemeClr val="dk2"/>
            </a:solidFill>
            <a:prstDash val="solid"/>
            <a:round/>
            <a:headEnd type="none" w="med" len="med"/>
            <a:tailEnd type="none" w="med" len="med"/>
          </a:ln>
        </p:spPr>
      </p:cxnSp>
      <p:sp>
        <p:nvSpPr>
          <p:cNvPr id="1597" name="Google Shape;1597;p91"/>
          <p:cNvSpPr/>
          <p:nvPr/>
        </p:nvSpPr>
        <p:spPr>
          <a:xfrm>
            <a:off x="1581450" y="4459975"/>
            <a:ext cx="880800" cy="3249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18  19</a:t>
            </a:r>
            <a:endParaRPr sz="1800"/>
          </a:p>
        </p:txBody>
      </p:sp>
      <p:cxnSp>
        <p:nvCxnSpPr>
          <p:cNvPr id="1598" name="Google Shape;1598;p91"/>
          <p:cNvCxnSpPr>
            <a:stCxn id="1597" idx="0"/>
          </p:cNvCxnSpPr>
          <p:nvPr/>
        </p:nvCxnSpPr>
        <p:spPr>
          <a:xfrm rot="10800000" flipH="1">
            <a:off x="2021850" y="4187875"/>
            <a:ext cx="201300" cy="272100"/>
          </a:xfrm>
          <a:prstGeom prst="straightConnector1">
            <a:avLst/>
          </a:prstGeom>
          <a:noFill/>
          <a:ln w="19050" cap="flat" cmpd="sng">
            <a:solidFill>
              <a:schemeClr val="dk2"/>
            </a:solidFill>
            <a:prstDash val="solid"/>
            <a:round/>
            <a:headEnd type="none" w="med" len="med"/>
            <a:tailEnd type="none" w="med" len="med"/>
          </a:ln>
        </p:spPr>
      </p:cxnSp>
      <p:sp>
        <p:nvSpPr>
          <p:cNvPr id="1599" name="Google Shape;1599;p91"/>
          <p:cNvSpPr/>
          <p:nvPr/>
        </p:nvSpPr>
        <p:spPr>
          <a:xfrm>
            <a:off x="2784471" y="44561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600" name="Google Shape;1600;p91"/>
          <p:cNvCxnSpPr>
            <a:stCxn id="1599" idx="0"/>
            <a:endCxn id="1592" idx="2"/>
          </p:cNvCxnSpPr>
          <p:nvPr/>
        </p:nvCxnSpPr>
        <p:spPr>
          <a:xfrm rot="10800000">
            <a:off x="2546421" y="4188225"/>
            <a:ext cx="483300" cy="267900"/>
          </a:xfrm>
          <a:prstGeom prst="straightConnector1">
            <a:avLst/>
          </a:prstGeom>
          <a:noFill/>
          <a:ln w="19050" cap="flat" cmpd="sng">
            <a:solidFill>
              <a:schemeClr val="dk2"/>
            </a:solidFill>
            <a:prstDash val="solid"/>
            <a:round/>
            <a:headEnd type="none" w="med" len="med"/>
            <a:tailEnd type="none" w="med" len="med"/>
          </a:ln>
        </p:spPr>
      </p:cxnSp>
      <p:sp>
        <p:nvSpPr>
          <p:cNvPr id="1601" name="Google Shape;1601;p91"/>
          <p:cNvSpPr/>
          <p:nvPr/>
        </p:nvSpPr>
        <p:spPr>
          <a:xfrm>
            <a:off x="1420171" y="3240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1594" name="Google Shape;1594;p91"/>
          <p:cNvSpPr/>
          <p:nvPr/>
        </p:nvSpPr>
        <p:spPr>
          <a:xfrm>
            <a:off x="472475" y="3850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602" name="Google Shape;1602;p91"/>
          <p:cNvCxnSpPr>
            <a:stCxn id="1594" idx="0"/>
            <a:endCxn id="1601" idx="2"/>
          </p:cNvCxnSpPr>
          <p:nvPr/>
        </p:nvCxnSpPr>
        <p:spPr>
          <a:xfrm rot="10800000" flipH="1">
            <a:off x="717725" y="3565175"/>
            <a:ext cx="947700" cy="285000"/>
          </a:xfrm>
          <a:prstGeom prst="straightConnector1">
            <a:avLst/>
          </a:prstGeom>
          <a:noFill/>
          <a:ln w="19050" cap="flat" cmpd="sng">
            <a:solidFill>
              <a:schemeClr val="dk2"/>
            </a:solidFill>
            <a:prstDash val="solid"/>
            <a:round/>
            <a:headEnd type="none" w="med" len="med"/>
            <a:tailEnd type="none" w="med" len="med"/>
          </a:ln>
        </p:spPr>
      </p:cxnSp>
      <p:cxnSp>
        <p:nvCxnSpPr>
          <p:cNvPr id="1603" name="Google Shape;1603;p91"/>
          <p:cNvCxnSpPr>
            <a:stCxn id="1601" idx="2"/>
            <a:endCxn id="1592" idx="0"/>
          </p:cNvCxnSpPr>
          <p:nvPr/>
        </p:nvCxnSpPr>
        <p:spPr>
          <a:xfrm>
            <a:off x="1665421" y="3565275"/>
            <a:ext cx="880800" cy="297900"/>
          </a:xfrm>
          <a:prstGeom prst="straightConnector1">
            <a:avLst/>
          </a:prstGeom>
          <a:noFill/>
          <a:ln w="19050" cap="flat" cmpd="sng">
            <a:solidFill>
              <a:schemeClr val="dk2"/>
            </a:solidFill>
            <a:prstDash val="solid"/>
            <a:round/>
            <a:headEnd type="none" w="med" len="med"/>
            <a:tailEnd type="none" w="med" len="med"/>
          </a:ln>
        </p:spPr>
      </p:cxnSp>
      <p:sp>
        <p:nvSpPr>
          <p:cNvPr id="1604" name="Google Shape;1604;p91"/>
          <p:cNvSpPr/>
          <p:nvPr/>
        </p:nvSpPr>
        <p:spPr>
          <a:xfrm>
            <a:off x="8046000" y="44599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605" name="Google Shape;1605;p91"/>
          <p:cNvSpPr/>
          <p:nvPr/>
        </p:nvSpPr>
        <p:spPr>
          <a:xfrm>
            <a:off x="5403100" y="4459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606" name="Google Shape;1606;p91"/>
          <p:cNvSpPr/>
          <p:nvPr/>
        </p:nvSpPr>
        <p:spPr>
          <a:xfrm>
            <a:off x="4622591" y="44599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607" name="Google Shape;1607;p91"/>
          <p:cNvSpPr/>
          <p:nvPr/>
        </p:nvSpPr>
        <p:spPr>
          <a:xfrm>
            <a:off x="6673275" y="38632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608" name="Google Shape;1608;p91"/>
          <p:cNvCxnSpPr>
            <a:stCxn id="1609" idx="2"/>
            <a:endCxn id="1606" idx="0"/>
          </p:cNvCxnSpPr>
          <p:nvPr/>
        </p:nvCxnSpPr>
        <p:spPr>
          <a:xfrm flipH="1">
            <a:off x="4867750" y="41750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610" name="Google Shape;1610;p91"/>
          <p:cNvCxnSpPr>
            <a:endCxn id="1604" idx="0"/>
          </p:cNvCxnSpPr>
          <p:nvPr/>
        </p:nvCxnSpPr>
        <p:spPr>
          <a:xfrm>
            <a:off x="7340550" y="4187875"/>
            <a:ext cx="1198200" cy="272100"/>
          </a:xfrm>
          <a:prstGeom prst="straightConnector1">
            <a:avLst/>
          </a:prstGeom>
          <a:noFill/>
          <a:ln w="19050" cap="flat" cmpd="sng">
            <a:solidFill>
              <a:srgbClr val="666666"/>
            </a:solidFill>
            <a:prstDash val="solid"/>
            <a:round/>
            <a:headEnd type="none" w="med" len="med"/>
            <a:tailEnd type="none" w="med" len="med"/>
          </a:ln>
        </p:spPr>
      </p:cxnSp>
      <p:cxnSp>
        <p:nvCxnSpPr>
          <p:cNvPr id="1611" name="Google Shape;1611;p91"/>
          <p:cNvCxnSpPr>
            <a:stCxn id="1605" idx="0"/>
            <a:endCxn id="1609" idx="2"/>
          </p:cNvCxnSpPr>
          <p:nvPr/>
        </p:nvCxnSpPr>
        <p:spPr>
          <a:xfrm rot="10800000">
            <a:off x="5267350" y="4174975"/>
            <a:ext cx="381000" cy="285000"/>
          </a:xfrm>
          <a:prstGeom prst="straightConnector1">
            <a:avLst/>
          </a:prstGeom>
          <a:noFill/>
          <a:ln w="19050" cap="flat" cmpd="sng">
            <a:solidFill>
              <a:schemeClr val="dk2"/>
            </a:solidFill>
            <a:prstDash val="solid"/>
            <a:round/>
            <a:headEnd type="none" w="med" len="med"/>
            <a:tailEnd type="none" w="med" len="med"/>
          </a:ln>
        </p:spPr>
      </p:cxnSp>
      <p:sp>
        <p:nvSpPr>
          <p:cNvPr id="1612" name="Google Shape;1612;p91"/>
          <p:cNvSpPr/>
          <p:nvPr/>
        </p:nvSpPr>
        <p:spPr>
          <a:xfrm>
            <a:off x="6131075" y="4459975"/>
            <a:ext cx="880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17  19</a:t>
            </a:r>
            <a:endParaRPr sz="1800"/>
          </a:p>
        </p:txBody>
      </p:sp>
      <p:cxnSp>
        <p:nvCxnSpPr>
          <p:cNvPr id="1613" name="Google Shape;1613;p91"/>
          <p:cNvCxnSpPr>
            <a:stCxn id="1612" idx="0"/>
          </p:cNvCxnSpPr>
          <p:nvPr/>
        </p:nvCxnSpPr>
        <p:spPr>
          <a:xfrm rot="10800000" flipH="1">
            <a:off x="6571475" y="4187875"/>
            <a:ext cx="201300" cy="272100"/>
          </a:xfrm>
          <a:prstGeom prst="straightConnector1">
            <a:avLst/>
          </a:prstGeom>
          <a:noFill/>
          <a:ln w="19050" cap="flat" cmpd="sng">
            <a:solidFill>
              <a:schemeClr val="dk2"/>
            </a:solidFill>
            <a:prstDash val="solid"/>
            <a:round/>
            <a:headEnd type="none" w="med" len="med"/>
            <a:tailEnd type="none" w="med" len="med"/>
          </a:ln>
        </p:spPr>
      </p:cxnSp>
      <p:sp>
        <p:nvSpPr>
          <p:cNvPr id="1614" name="Google Shape;1614;p91"/>
          <p:cNvSpPr/>
          <p:nvPr/>
        </p:nvSpPr>
        <p:spPr>
          <a:xfrm>
            <a:off x="7334096" y="44561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615" name="Google Shape;1615;p91"/>
          <p:cNvCxnSpPr>
            <a:stCxn id="1614" idx="0"/>
            <a:endCxn id="1607" idx="2"/>
          </p:cNvCxnSpPr>
          <p:nvPr/>
        </p:nvCxnSpPr>
        <p:spPr>
          <a:xfrm rot="10800000">
            <a:off x="7096046" y="4188225"/>
            <a:ext cx="483300" cy="267900"/>
          </a:xfrm>
          <a:prstGeom prst="straightConnector1">
            <a:avLst/>
          </a:prstGeom>
          <a:noFill/>
          <a:ln w="19050" cap="flat" cmpd="sng">
            <a:solidFill>
              <a:schemeClr val="dk2"/>
            </a:solidFill>
            <a:prstDash val="solid"/>
            <a:round/>
            <a:headEnd type="none" w="med" len="med"/>
            <a:tailEnd type="none" w="med" len="med"/>
          </a:ln>
        </p:spPr>
      </p:cxnSp>
      <p:sp>
        <p:nvSpPr>
          <p:cNvPr id="1616" name="Google Shape;1616;p91"/>
          <p:cNvSpPr/>
          <p:nvPr/>
        </p:nvSpPr>
        <p:spPr>
          <a:xfrm>
            <a:off x="5969796" y="3240375"/>
            <a:ext cx="490500" cy="3249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a:t>
            </a:r>
            <a:endParaRPr sz="1800"/>
          </a:p>
        </p:txBody>
      </p:sp>
      <p:sp>
        <p:nvSpPr>
          <p:cNvPr id="1609" name="Google Shape;1609;p91"/>
          <p:cNvSpPr/>
          <p:nvPr/>
        </p:nvSpPr>
        <p:spPr>
          <a:xfrm>
            <a:off x="5022100" y="3850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617" name="Google Shape;1617;p91"/>
          <p:cNvCxnSpPr>
            <a:stCxn id="1609" idx="0"/>
            <a:endCxn id="1616" idx="2"/>
          </p:cNvCxnSpPr>
          <p:nvPr/>
        </p:nvCxnSpPr>
        <p:spPr>
          <a:xfrm rot="10800000" flipH="1">
            <a:off x="5267350" y="3565175"/>
            <a:ext cx="947700" cy="285000"/>
          </a:xfrm>
          <a:prstGeom prst="straightConnector1">
            <a:avLst/>
          </a:prstGeom>
          <a:noFill/>
          <a:ln w="19050" cap="flat" cmpd="sng">
            <a:solidFill>
              <a:schemeClr val="dk2"/>
            </a:solidFill>
            <a:prstDash val="solid"/>
            <a:round/>
            <a:headEnd type="none" w="med" len="med"/>
            <a:tailEnd type="none" w="med" len="med"/>
          </a:ln>
        </p:spPr>
      </p:cxnSp>
      <p:cxnSp>
        <p:nvCxnSpPr>
          <p:cNvPr id="1618" name="Google Shape;1618;p91"/>
          <p:cNvCxnSpPr>
            <a:stCxn id="1616" idx="2"/>
            <a:endCxn id="1607" idx="0"/>
          </p:cNvCxnSpPr>
          <p:nvPr/>
        </p:nvCxnSpPr>
        <p:spPr>
          <a:xfrm>
            <a:off x="6215046" y="356527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619" name="Google Shape;1619;p91"/>
          <p:cNvCxnSpPr/>
          <p:nvPr/>
        </p:nvCxnSpPr>
        <p:spPr>
          <a:xfrm>
            <a:off x="6156927" y="4451751"/>
            <a:ext cx="456900" cy="337500"/>
          </a:xfrm>
          <a:prstGeom prst="straightConnector1">
            <a:avLst/>
          </a:prstGeom>
          <a:noFill/>
          <a:ln w="19050" cap="flat" cmpd="sng">
            <a:solidFill>
              <a:srgbClr val="FF0000"/>
            </a:solidFill>
            <a:prstDash val="solid"/>
            <a:round/>
            <a:headEnd type="none" w="med" len="med"/>
            <a:tailEnd type="none" w="med" len="med"/>
          </a:ln>
        </p:spPr>
      </p:cxnSp>
      <p:cxnSp>
        <p:nvCxnSpPr>
          <p:cNvPr id="1620" name="Google Shape;1620;p91"/>
          <p:cNvCxnSpPr/>
          <p:nvPr/>
        </p:nvCxnSpPr>
        <p:spPr>
          <a:xfrm rot="10800000" flipH="1">
            <a:off x="6130571" y="4440925"/>
            <a:ext cx="436200" cy="363000"/>
          </a:xfrm>
          <a:prstGeom prst="straightConnector1">
            <a:avLst/>
          </a:prstGeom>
          <a:noFill/>
          <a:ln w="19050" cap="flat" cmpd="sng">
            <a:solidFill>
              <a:srgbClr val="FF0000"/>
            </a:solidFill>
            <a:prstDash val="solid"/>
            <a:round/>
            <a:headEnd type="none" w="med" len="med"/>
            <a:tailEnd type="none" w="med" len="med"/>
          </a:ln>
        </p:spPr>
      </p:cxnSp>
      <p:cxnSp>
        <p:nvCxnSpPr>
          <p:cNvPr id="1621" name="Google Shape;1621;p91"/>
          <p:cNvCxnSpPr/>
          <p:nvPr/>
        </p:nvCxnSpPr>
        <p:spPr>
          <a:xfrm>
            <a:off x="4324075" y="4037538"/>
            <a:ext cx="501900" cy="0"/>
          </a:xfrm>
          <a:prstGeom prst="straightConnector1">
            <a:avLst/>
          </a:prstGeom>
          <a:noFill/>
          <a:ln w="19050" cap="flat" cmpd="sng">
            <a:solidFill>
              <a:schemeClr val="dk2"/>
            </a:solidFill>
            <a:prstDash val="solid"/>
            <a:round/>
            <a:headEnd type="none" w="med" len="med"/>
            <a:tailEnd type="triangle" w="med" len="med"/>
          </a:ln>
        </p:spPr>
      </p:cxnSp>
      <p:cxnSp>
        <p:nvCxnSpPr>
          <p:cNvPr id="1622" name="Google Shape;1622;p91"/>
          <p:cNvCxnSpPr/>
          <p:nvPr/>
        </p:nvCxnSpPr>
        <p:spPr>
          <a:xfrm rot="10800000">
            <a:off x="3831125" y="1725475"/>
            <a:ext cx="913500" cy="287400"/>
          </a:xfrm>
          <a:prstGeom prst="straightConnector1">
            <a:avLst/>
          </a:prstGeom>
          <a:noFill/>
          <a:ln w="9525" cap="flat" cmpd="sng">
            <a:solidFill>
              <a:srgbClr val="BE0712"/>
            </a:solidFill>
            <a:prstDash val="solid"/>
            <a:round/>
            <a:headEnd type="none" w="med" len="med"/>
            <a:tailEnd type="triangle" w="med" len="med"/>
          </a:ln>
        </p:spPr>
      </p:cxnSp>
      <p:sp>
        <p:nvSpPr>
          <p:cNvPr id="1623" name="Google Shape;1623;p91"/>
          <p:cNvSpPr txBox="1"/>
          <p:nvPr/>
        </p:nvSpPr>
        <p:spPr>
          <a:xfrm>
            <a:off x="4735350" y="1855175"/>
            <a:ext cx="39099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Note: Successor will always be in a leaf node!</a:t>
            </a:r>
            <a:endParaRPr>
              <a:solidFill>
                <a:srgbClr val="BE071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627"/>
        <p:cNvGrpSpPr/>
        <p:nvPr/>
      </p:nvGrpSpPr>
      <p:grpSpPr>
        <a:xfrm>
          <a:off x="0" y="0"/>
          <a:ext cx="0" cy="0"/>
          <a:chOff x="0" y="0"/>
          <a:chExt cx="0" cy="0"/>
        </a:xfrm>
      </p:grpSpPr>
      <p:sp>
        <p:nvSpPr>
          <p:cNvPr id="1628" name="Google Shape;1628;p92"/>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Multi-Key Leaves vs. Single-Key Leaves</a:t>
            </a:r>
            <a:endParaRPr/>
          </a:p>
        </p:txBody>
      </p:sp>
      <p:sp>
        <p:nvSpPr>
          <p:cNvPr id="1629" name="Google Shape;1629;p92"/>
          <p:cNvSpPr txBox="1">
            <a:spLocks noGrp="1"/>
          </p:cNvSpPr>
          <p:nvPr>
            <p:ph type="body" idx="1"/>
          </p:nvPr>
        </p:nvSpPr>
        <p:spPr>
          <a:xfrm>
            <a:off x="243000" y="556500"/>
            <a:ext cx="8443800" cy="100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deleting from a leaf with multiple keys, the deletion is trivial. We simply remove the item from the leaf, and we are done.</a:t>
            </a:r>
            <a:endParaRPr/>
          </a:p>
        </p:txBody>
      </p:sp>
      <p:sp>
        <p:nvSpPr>
          <p:cNvPr id="1630" name="Google Shape;1630;p92"/>
          <p:cNvSpPr/>
          <p:nvPr/>
        </p:nvSpPr>
        <p:spPr>
          <a:xfrm>
            <a:off x="3496375" y="30121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631" name="Google Shape;1631;p92"/>
          <p:cNvSpPr/>
          <p:nvPr/>
        </p:nvSpPr>
        <p:spPr>
          <a:xfrm>
            <a:off x="853475" y="3012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632" name="Google Shape;1632;p92"/>
          <p:cNvSpPr/>
          <p:nvPr/>
        </p:nvSpPr>
        <p:spPr>
          <a:xfrm>
            <a:off x="72966" y="30121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633" name="Google Shape;1633;p92"/>
          <p:cNvSpPr/>
          <p:nvPr/>
        </p:nvSpPr>
        <p:spPr>
          <a:xfrm>
            <a:off x="2123650" y="24154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634" name="Google Shape;1634;p92"/>
          <p:cNvCxnSpPr>
            <a:stCxn id="1635" idx="2"/>
            <a:endCxn id="1632" idx="0"/>
          </p:cNvCxnSpPr>
          <p:nvPr/>
        </p:nvCxnSpPr>
        <p:spPr>
          <a:xfrm flipH="1">
            <a:off x="318125" y="27272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636" name="Google Shape;1636;p92"/>
          <p:cNvCxnSpPr>
            <a:endCxn id="1630" idx="0"/>
          </p:cNvCxnSpPr>
          <p:nvPr/>
        </p:nvCxnSpPr>
        <p:spPr>
          <a:xfrm>
            <a:off x="2790925" y="2740075"/>
            <a:ext cx="1198200" cy="272100"/>
          </a:xfrm>
          <a:prstGeom prst="straightConnector1">
            <a:avLst/>
          </a:prstGeom>
          <a:noFill/>
          <a:ln w="19050" cap="flat" cmpd="sng">
            <a:solidFill>
              <a:srgbClr val="666666"/>
            </a:solidFill>
            <a:prstDash val="solid"/>
            <a:round/>
            <a:headEnd type="none" w="med" len="med"/>
            <a:tailEnd type="none" w="med" len="med"/>
          </a:ln>
        </p:spPr>
      </p:cxnSp>
      <p:cxnSp>
        <p:nvCxnSpPr>
          <p:cNvPr id="1637" name="Google Shape;1637;p92"/>
          <p:cNvCxnSpPr>
            <a:stCxn id="1631" idx="0"/>
            <a:endCxn id="1635" idx="2"/>
          </p:cNvCxnSpPr>
          <p:nvPr/>
        </p:nvCxnSpPr>
        <p:spPr>
          <a:xfrm rot="10800000">
            <a:off x="717725" y="2727175"/>
            <a:ext cx="381000" cy="285000"/>
          </a:xfrm>
          <a:prstGeom prst="straightConnector1">
            <a:avLst/>
          </a:prstGeom>
          <a:noFill/>
          <a:ln w="19050" cap="flat" cmpd="sng">
            <a:solidFill>
              <a:schemeClr val="dk2"/>
            </a:solidFill>
            <a:prstDash val="solid"/>
            <a:round/>
            <a:headEnd type="none" w="med" len="med"/>
            <a:tailEnd type="none" w="med" len="med"/>
          </a:ln>
        </p:spPr>
      </p:cxnSp>
      <p:sp>
        <p:nvSpPr>
          <p:cNvPr id="1638" name="Google Shape;1638;p92"/>
          <p:cNvSpPr/>
          <p:nvPr/>
        </p:nvSpPr>
        <p:spPr>
          <a:xfrm>
            <a:off x="1581450" y="3012175"/>
            <a:ext cx="880800" cy="3249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18  19</a:t>
            </a:r>
            <a:endParaRPr sz="1800"/>
          </a:p>
        </p:txBody>
      </p:sp>
      <p:cxnSp>
        <p:nvCxnSpPr>
          <p:cNvPr id="1639" name="Google Shape;1639;p92"/>
          <p:cNvCxnSpPr>
            <a:stCxn id="1638" idx="0"/>
          </p:cNvCxnSpPr>
          <p:nvPr/>
        </p:nvCxnSpPr>
        <p:spPr>
          <a:xfrm rot="10800000" flipH="1">
            <a:off x="2021850" y="2740075"/>
            <a:ext cx="201300" cy="272100"/>
          </a:xfrm>
          <a:prstGeom prst="straightConnector1">
            <a:avLst/>
          </a:prstGeom>
          <a:noFill/>
          <a:ln w="19050" cap="flat" cmpd="sng">
            <a:solidFill>
              <a:schemeClr val="dk2"/>
            </a:solidFill>
            <a:prstDash val="solid"/>
            <a:round/>
            <a:headEnd type="none" w="med" len="med"/>
            <a:tailEnd type="none" w="med" len="med"/>
          </a:ln>
        </p:spPr>
      </p:cxnSp>
      <p:sp>
        <p:nvSpPr>
          <p:cNvPr id="1640" name="Google Shape;1640;p92"/>
          <p:cNvSpPr/>
          <p:nvPr/>
        </p:nvSpPr>
        <p:spPr>
          <a:xfrm>
            <a:off x="2784471" y="30083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641" name="Google Shape;1641;p92"/>
          <p:cNvCxnSpPr>
            <a:stCxn id="1640" idx="0"/>
            <a:endCxn id="1633" idx="2"/>
          </p:cNvCxnSpPr>
          <p:nvPr/>
        </p:nvCxnSpPr>
        <p:spPr>
          <a:xfrm rot="10800000">
            <a:off x="2546421" y="2740425"/>
            <a:ext cx="483300" cy="267900"/>
          </a:xfrm>
          <a:prstGeom prst="straightConnector1">
            <a:avLst/>
          </a:prstGeom>
          <a:noFill/>
          <a:ln w="19050" cap="flat" cmpd="sng">
            <a:solidFill>
              <a:schemeClr val="dk2"/>
            </a:solidFill>
            <a:prstDash val="solid"/>
            <a:round/>
            <a:headEnd type="none" w="med" len="med"/>
            <a:tailEnd type="none" w="med" len="med"/>
          </a:ln>
        </p:spPr>
      </p:cxnSp>
      <p:sp>
        <p:nvSpPr>
          <p:cNvPr id="1642" name="Google Shape;1642;p92"/>
          <p:cNvSpPr/>
          <p:nvPr/>
        </p:nvSpPr>
        <p:spPr>
          <a:xfrm>
            <a:off x="1420171" y="1792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1635" name="Google Shape;1635;p92"/>
          <p:cNvSpPr/>
          <p:nvPr/>
        </p:nvSpPr>
        <p:spPr>
          <a:xfrm>
            <a:off x="472475" y="2402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643" name="Google Shape;1643;p92"/>
          <p:cNvCxnSpPr>
            <a:stCxn id="1635" idx="0"/>
            <a:endCxn id="1642" idx="2"/>
          </p:cNvCxnSpPr>
          <p:nvPr/>
        </p:nvCxnSpPr>
        <p:spPr>
          <a:xfrm rot="10800000" flipH="1">
            <a:off x="717725" y="2117375"/>
            <a:ext cx="947700" cy="285000"/>
          </a:xfrm>
          <a:prstGeom prst="straightConnector1">
            <a:avLst/>
          </a:prstGeom>
          <a:noFill/>
          <a:ln w="19050" cap="flat" cmpd="sng">
            <a:solidFill>
              <a:schemeClr val="dk2"/>
            </a:solidFill>
            <a:prstDash val="solid"/>
            <a:round/>
            <a:headEnd type="none" w="med" len="med"/>
            <a:tailEnd type="none" w="med" len="med"/>
          </a:ln>
        </p:spPr>
      </p:cxnSp>
      <p:cxnSp>
        <p:nvCxnSpPr>
          <p:cNvPr id="1644" name="Google Shape;1644;p92"/>
          <p:cNvCxnSpPr>
            <a:stCxn id="1642" idx="2"/>
            <a:endCxn id="1633" idx="0"/>
          </p:cNvCxnSpPr>
          <p:nvPr/>
        </p:nvCxnSpPr>
        <p:spPr>
          <a:xfrm>
            <a:off x="1665421" y="211747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645" name="Google Shape;1645;p92"/>
          <p:cNvCxnSpPr/>
          <p:nvPr/>
        </p:nvCxnSpPr>
        <p:spPr>
          <a:xfrm>
            <a:off x="4324075" y="2589738"/>
            <a:ext cx="501900" cy="0"/>
          </a:xfrm>
          <a:prstGeom prst="straightConnector1">
            <a:avLst/>
          </a:prstGeom>
          <a:noFill/>
          <a:ln w="19050" cap="flat" cmpd="sng">
            <a:solidFill>
              <a:schemeClr val="dk2"/>
            </a:solidFill>
            <a:prstDash val="solid"/>
            <a:round/>
            <a:headEnd type="none" w="med" len="med"/>
            <a:tailEnd type="triangle" w="med" len="med"/>
          </a:ln>
        </p:spPr>
      </p:cxnSp>
      <p:sp>
        <p:nvSpPr>
          <p:cNvPr id="1646" name="Google Shape;1646;p92"/>
          <p:cNvSpPr txBox="1">
            <a:spLocks noGrp="1"/>
          </p:cNvSpPr>
          <p:nvPr>
            <p:ph type="body" idx="1"/>
          </p:nvPr>
        </p:nvSpPr>
        <p:spPr>
          <a:xfrm>
            <a:off x="166800" y="1322175"/>
            <a:ext cx="8443800" cy="49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delete(17):</a:t>
            </a:r>
            <a:endParaRPr/>
          </a:p>
        </p:txBody>
      </p:sp>
      <p:grpSp>
        <p:nvGrpSpPr>
          <p:cNvPr id="1647" name="Google Shape;1647;p92"/>
          <p:cNvGrpSpPr/>
          <p:nvPr/>
        </p:nvGrpSpPr>
        <p:grpSpPr>
          <a:xfrm>
            <a:off x="2628766" y="3518650"/>
            <a:ext cx="4408909" cy="1544508"/>
            <a:chOff x="2628766" y="3518650"/>
            <a:chExt cx="4408909" cy="1544508"/>
          </a:xfrm>
        </p:grpSpPr>
        <p:sp>
          <p:nvSpPr>
            <p:cNvPr id="1648" name="Google Shape;1648;p92"/>
            <p:cNvSpPr/>
            <p:nvPr/>
          </p:nvSpPr>
          <p:spPr>
            <a:xfrm>
              <a:off x="6052175" y="4738250"/>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649" name="Google Shape;1649;p92"/>
            <p:cNvSpPr/>
            <p:nvPr/>
          </p:nvSpPr>
          <p:spPr>
            <a:xfrm>
              <a:off x="3409275" y="473825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650" name="Google Shape;1650;p92"/>
            <p:cNvSpPr/>
            <p:nvPr/>
          </p:nvSpPr>
          <p:spPr>
            <a:xfrm>
              <a:off x="2628766" y="473825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651" name="Google Shape;1651;p92"/>
            <p:cNvSpPr/>
            <p:nvPr/>
          </p:nvSpPr>
          <p:spPr>
            <a:xfrm>
              <a:off x="4679450" y="4141500"/>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652" name="Google Shape;1652;p92"/>
            <p:cNvCxnSpPr>
              <a:stCxn id="1653" idx="2"/>
              <a:endCxn id="1650" idx="0"/>
            </p:cNvCxnSpPr>
            <p:nvPr/>
          </p:nvCxnSpPr>
          <p:spPr>
            <a:xfrm flipH="1">
              <a:off x="2873925" y="4453350"/>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654" name="Google Shape;1654;p92"/>
            <p:cNvCxnSpPr>
              <a:endCxn id="1648" idx="0"/>
            </p:cNvCxnSpPr>
            <p:nvPr/>
          </p:nvCxnSpPr>
          <p:spPr>
            <a:xfrm>
              <a:off x="5346725" y="4466150"/>
              <a:ext cx="1198200" cy="272100"/>
            </a:xfrm>
            <a:prstGeom prst="straightConnector1">
              <a:avLst/>
            </a:prstGeom>
            <a:noFill/>
            <a:ln w="19050" cap="flat" cmpd="sng">
              <a:solidFill>
                <a:srgbClr val="666666"/>
              </a:solidFill>
              <a:prstDash val="solid"/>
              <a:round/>
              <a:headEnd type="none" w="med" len="med"/>
              <a:tailEnd type="none" w="med" len="med"/>
            </a:ln>
          </p:spPr>
        </p:cxnSp>
        <p:cxnSp>
          <p:nvCxnSpPr>
            <p:cNvPr id="1655" name="Google Shape;1655;p92"/>
            <p:cNvCxnSpPr>
              <a:stCxn id="1649" idx="0"/>
              <a:endCxn id="1653" idx="2"/>
            </p:cNvCxnSpPr>
            <p:nvPr/>
          </p:nvCxnSpPr>
          <p:spPr>
            <a:xfrm rot="10800000">
              <a:off x="3273525" y="4453250"/>
              <a:ext cx="381000" cy="285000"/>
            </a:xfrm>
            <a:prstGeom prst="straightConnector1">
              <a:avLst/>
            </a:prstGeom>
            <a:noFill/>
            <a:ln w="19050" cap="flat" cmpd="sng">
              <a:solidFill>
                <a:schemeClr val="dk2"/>
              </a:solidFill>
              <a:prstDash val="solid"/>
              <a:round/>
              <a:headEnd type="none" w="med" len="med"/>
              <a:tailEnd type="none" w="med" len="med"/>
            </a:ln>
          </p:spPr>
        </p:cxnSp>
        <p:sp>
          <p:nvSpPr>
            <p:cNvPr id="1656" name="Google Shape;1656;p92"/>
            <p:cNvSpPr/>
            <p:nvPr/>
          </p:nvSpPr>
          <p:spPr>
            <a:xfrm>
              <a:off x="4362325" y="4738250"/>
              <a:ext cx="528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657" name="Google Shape;1657;p92"/>
            <p:cNvCxnSpPr>
              <a:stCxn id="1656" idx="0"/>
            </p:cNvCxnSpPr>
            <p:nvPr/>
          </p:nvCxnSpPr>
          <p:spPr>
            <a:xfrm rot="10800000" flipH="1">
              <a:off x="4626625" y="4466150"/>
              <a:ext cx="201300" cy="272100"/>
            </a:xfrm>
            <a:prstGeom prst="straightConnector1">
              <a:avLst/>
            </a:prstGeom>
            <a:noFill/>
            <a:ln w="19050" cap="flat" cmpd="sng">
              <a:solidFill>
                <a:schemeClr val="dk2"/>
              </a:solidFill>
              <a:prstDash val="solid"/>
              <a:round/>
              <a:headEnd type="none" w="med" len="med"/>
              <a:tailEnd type="none" w="med" len="med"/>
            </a:ln>
          </p:spPr>
        </p:cxnSp>
        <p:sp>
          <p:nvSpPr>
            <p:cNvPr id="1658" name="Google Shape;1658;p92"/>
            <p:cNvSpPr/>
            <p:nvPr/>
          </p:nvSpPr>
          <p:spPr>
            <a:xfrm>
              <a:off x="5340271" y="47344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659" name="Google Shape;1659;p92"/>
            <p:cNvCxnSpPr>
              <a:stCxn id="1658" idx="0"/>
              <a:endCxn id="1651" idx="2"/>
            </p:cNvCxnSpPr>
            <p:nvPr/>
          </p:nvCxnSpPr>
          <p:spPr>
            <a:xfrm rot="10800000">
              <a:off x="5102221" y="4466500"/>
              <a:ext cx="483300" cy="267900"/>
            </a:xfrm>
            <a:prstGeom prst="straightConnector1">
              <a:avLst/>
            </a:prstGeom>
            <a:noFill/>
            <a:ln w="19050" cap="flat" cmpd="sng">
              <a:solidFill>
                <a:schemeClr val="dk2"/>
              </a:solidFill>
              <a:prstDash val="solid"/>
              <a:round/>
              <a:headEnd type="none" w="med" len="med"/>
              <a:tailEnd type="none" w="med" len="med"/>
            </a:ln>
          </p:spPr>
        </p:cxnSp>
        <p:sp>
          <p:nvSpPr>
            <p:cNvPr id="1660" name="Google Shape;1660;p92"/>
            <p:cNvSpPr/>
            <p:nvPr/>
          </p:nvSpPr>
          <p:spPr>
            <a:xfrm>
              <a:off x="3975971" y="3518650"/>
              <a:ext cx="490500" cy="3249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a:t>
              </a:r>
              <a:endParaRPr sz="1800"/>
            </a:p>
          </p:txBody>
        </p:sp>
        <p:sp>
          <p:nvSpPr>
            <p:cNvPr id="1653" name="Google Shape;1653;p92"/>
            <p:cNvSpPr/>
            <p:nvPr/>
          </p:nvSpPr>
          <p:spPr>
            <a:xfrm>
              <a:off x="3028275" y="412845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661" name="Google Shape;1661;p92"/>
            <p:cNvCxnSpPr>
              <a:stCxn id="1653" idx="0"/>
              <a:endCxn id="1660" idx="2"/>
            </p:cNvCxnSpPr>
            <p:nvPr/>
          </p:nvCxnSpPr>
          <p:spPr>
            <a:xfrm rot="10800000" flipH="1">
              <a:off x="3273525" y="3843450"/>
              <a:ext cx="947700" cy="285000"/>
            </a:xfrm>
            <a:prstGeom prst="straightConnector1">
              <a:avLst/>
            </a:prstGeom>
            <a:noFill/>
            <a:ln w="19050" cap="flat" cmpd="sng">
              <a:solidFill>
                <a:schemeClr val="dk2"/>
              </a:solidFill>
              <a:prstDash val="solid"/>
              <a:round/>
              <a:headEnd type="none" w="med" len="med"/>
              <a:tailEnd type="none" w="med" len="med"/>
            </a:ln>
          </p:spPr>
        </p:cxnSp>
        <p:cxnSp>
          <p:nvCxnSpPr>
            <p:cNvPr id="1662" name="Google Shape;1662;p92"/>
            <p:cNvCxnSpPr>
              <a:stCxn id="1660" idx="2"/>
              <a:endCxn id="1651" idx="0"/>
            </p:cNvCxnSpPr>
            <p:nvPr/>
          </p:nvCxnSpPr>
          <p:spPr>
            <a:xfrm>
              <a:off x="4221221" y="3843550"/>
              <a:ext cx="880800" cy="297900"/>
            </a:xfrm>
            <a:prstGeom prst="straightConnector1">
              <a:avLst/>
            </a:prstGeom>
            <a:noFill/>
            <a:ln w="19050" cap="flat" cmpd="sng">
              <a:solidFill>
                <a:schemeClr val="dk2"/>
              </a:solidFill>
              <a:prstDash val="solid"/>
              <a:round/>
              <a:headEnd type="none" w="med" len="med"/>
              <a:tailEnd type="none" w="med" len="med"/>
            </a:ln>
          </p:spPr>
        </p:cxnSp>
      </p:grpSp>
      <p:grpSp>
        <p:nvGrpSpPr>
          <p:cNvPr id="1663" name="Google Shape;1663;p92"/>
          <p:cNvGrpSpPr/>
          <p:nvPr/>
        </p:nvGrpSpPr>
        <p:grpSpPr>
          <a:xfrm>
            <a:off x="4785491" y="1792575"/>
            <a:ext cx="4180309" cy="1577117"/>
            <a:chOff x="4785491" y="1792575"/>
            <a:chExt cx="4180309" cy="1577117"/>
          </a:xfrm>
        </p:grpSpPr>
        <p:sp>
          <p:nvSpPr>
            <p:cNvPr id="1664" name="Google Shape;1664;p92"/>
            <p:cNvSpPr/>
            <p:nvPr/>
          </p:nvSpPr>
          <p:spPr>
            <a:xfrm>
              <a:off x="7980300" y="30121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665" name="Google Shape;1665;p92"/>
            <p:cNvSpPr/>
            <p:nvPr/>
          </p:nvSpPr>
          <p:spPr>
            <a:xfrm>
              <a:off x="5566000" y="3012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666" name="Google Shape;1666;p92"/>
            <p:cNvSpPr/>
            <p:nvPr/>
          </p:nvSpPr>
          <p:spPr>
            <a:xfrm>
              <a:off x="4785491" y="30121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667" name="Google Shape;1667;p92"/>
            <p:cNvSpPr/>
            <p:nvPr/>
          </p:nvSpPr>
          <p:spPr>
            <a:xfrm>
              <a:off x="6836175" y="24154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668" name="Google Shape;1668;p92"/>
            <p:cNvCxnSpPr>
              <a:stCxn id="1669" idx="2"/>
              <a:endCxn id="1666" idx="0"/>
            </p:cNvCxnSpPr>
            <p:nvPr/>
          </p:nvCxnSpPr>
          <p:spPr>
            <a:xfrm flipH="1">
              <a:off x="5030650" y="27272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670" name="Google Shape;1670;p92"/>
            <p:cNvCxnSpPr>
              <a:endCxn id="1664" idx="0"/>
            </p:cNvCxnSpPr>
            <p:nvPr/>
          </p:nvCxnSpPr>
          <p:spPr>
            <a:xfrm>
              <a:off x="7605150" y="2741275"/>
              <a:ext cx="867900" cy="270900"/>
            </a:xfrm>
            <a:prstGeom prst="straightConnector1">
              <a:avLst/>
            </a:prstGeom>
            <a:noFill/>
            <a:ln w="19050" cap="flat" cmpd="sng">
              <a:solidFill>
                <a:srgbClr val="666666"/>
              </a:solidFill>
              <a:prstDash val="solid"/>
              <a:round/>
              <a:headEnd type="none" w="med" len="med"/>
              <a:tailEnd type="none" w="med" len="med"/>
            </a:ln>
          </p:spPr>
        </p:cxnSp>
        <p:cxnSp>
          <p:nvCxnSpPr>
            <p:cNvPr id="1671" name="Google Shape;1671;p92"/>
            <p:cNvCxnSpPr>
              <a:stCxn id="1665" idx="0"/>
              <a:endCxn id="1669" idx="2"/>
            </p:cNvCxnSpPr>
            <p:nvPr/>
          </p:nvCxnSpPr>
          <p:spPr>
            <a:xfrm rot="10800000">
              <a:off x="5430250" y="2727175"/>
              <a:ext cx="381000" cy="285000"/>
            </a:xfrm>
            <a:prstGeom prst="straightConnector1">
              <a:avLst/>
            </a:prstGeom>
            <a:noFill/>
            <a:ln w="19050" cap="flat" cmpd="sng">
              <a:solidFill>
                <a:schemeClr val="dk2"/>
              </a:solidFill>
              <a:prstDash val="solid"/>
              <a:round/>
              <a:headEnd type="none" w="med" len="med"/>
              <a:tailEnd type="none" w="med" len="med"/>
            </a:ln>
          </p:spPr>
        </p:cxnSp>
        <p:sp>
          <p:nvSpPr>
            <p:cNvPr id="1672" name="Google Shape;1672;p92"/>
            <p:cNvSpPr/>
            <p:nvPr/>
          </p:nvSpPr>
          <p:spPr>
            <a:xfrm>
              <a:off x="6216575" y="3012175"/>
              <a:ext cx="821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17  19</a:t>
              </a:r>
              <a:endParaRPr sz="1800"/>
            </a:p>
          </p:txBody>
        </p:sp>
        <p:cxnSp>
          <p:nvCxnSpPr>
            <p:cNvPr id="1673" name="Google Shape;1673;p92"/>
            <p:cNvCxnSpPr>
              <a:stCxn id="1672" idx="0"/>
            </p:cNvCxnSpPr>
            <p:nvPr/>
          </p:nvCxnSpPr>
          <p:spPr>
            <a:xfrm rot="10800000" flipH="1">
              <a:off x="6627125" y="2741575"/>
              <a:ext cx="297300" cy="270600"/>
            </a:xfrm>
            <a:prstGeom prst="straightConnector1">
              <a:avLst/>
            </a:prstGeom>
            <a:noFill/>
            <a:ln w="19050" cap="flat" cmpd="sng">
              <a:solidFill>
                <a:schemeClr val="dk2"/>
              </a:solidFill>
              <a:prstDash val="solid"/>
              <a:round/>
              <a:headEnd type="none" w="med" len="med"/>
              <a:tailEnd type="none" w="med" len="med"/>
            </a:ln>
          </p:spPr>
        </p:cxnSp>
        <p:sp>
          <p:nvSpPr>
            <p:cNvPr id="1674" name="Google Shape;1674;p92"/>
            <p:cNvSpPr/>
            <p:nvPr/>
          </p:nvSpPr>
          <p:spPr>
            <a:xfrm>
              <a:off x="7268396" y="30083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675" name="Google Shape;1675;p92"/>
            <p:cNvCxnSpPr>
              <a:stCxn id="1674" idx="0"/>
              <a:endCxn id="1667" idx="2"/>
            </p:cNvCxnSpPr>
            <p:nvPr/>
          </p:nvCxnSpPr>
          <p:spPr>
            <a:xfrm rot="10800000">
              <a:off x="7258946" y="2740425"/>
              <a:ext cx="254700" cy="267900"/>
            </a:xfrm>
            <a:prstGeom prst="straightConnector1">
              <a:avLst/>
            </a:prstGeom>
            <a:noFill/>
            <a:ln w="19050" cap="flat" cmpd="sng">
              <a:solidFill>
                <a:schemeClr val="dk2"/>
              </a:solidFill>
              <a:prstDash val="solid"/>
              <a:round/>
              <a:headEnd type="none" w="med" len="med"/>
              <a:tailEnd type="none" w="med" len="med"/>
            </a:ln>
          </p:spPr>
        </p:cxnSp>
        <p:sp>
          <p:nvSpPr>
            <p:cNvPr id="1676" name="Google Shape;1676;p92"/>
            <p:cNvSpPr/>
            <p:nvPr/>
          </p:nvSpPr>
          <p:spPr>
            <a:xfrm>
              <a:off x="6132696" y="1792575"/>
              <a:ext cx="490500" cy="3249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a:t>
              </a:r>
              <a:endParaRPr sz="1800"/>
            </a:p>
          </p:txBody>
        </p:sp>
        <p:sp>
          <p:nvSpPr>
            <p:cNvPr id="1669" name="Google Shape;1669;p92"/>
            <p:cNvSpPr/>
            <p:nvPr/>
          </p:nvSpPr>
          <p:spPr>
            <a:xfrm>
              <a:off x="5185000" y="2402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677" name="Google Shape;1677;p92"/>
            <p:cNvCxnSpPr>
              <a:stCxn id="1669" idx="0"/>
              <a:endCxn id="1676" idx="2"/>
            </p:cNvCxnSpPr>
            <p:nvPr/>
          </p:nvCxnSpPr>
          <p:spPr>
            <a:xfrm rot="10800000" flipH="1">
              <a:off x="5430250" y="2117375"/>
              <a:ext cx="947700" cy="285000"/>
            </a:xfrm>
            <a:prstGeom prst="straightConnector1">
              <a:avLst/>
            </a:prstGeom>
            <a:noFill/>
            <a:ln w="19050" cap="flat" cmpd="sng">
              <a:solidFill>
                <a:schemeClr val="dk2"/>
              </a:solidFill>
              <a:prstDash val="solid"/>
              <a:round/>
              <a:headEnd type="none" w="med" len="med"/>
              <a:tailEnd type="none" w="med" len="med"/>
            </a:ln>
          </p:spPr>
        </p:cxnSp>
        <p:cxnSp>
          <p:nvCxnSpPr>
            <p:cNvPr id="1678" name="Google Shape;1678;p92"/>
            <p:cNvCxnSpPr>
              <a:stCxn id="1676" idx="2"/>
              <a:endCxn id="1667" idx="0"/>
            </p:cNvCxnSpPr>
            <p:nvPr/>
          </p:nvCxnSpPr>
          <p:spPr>
            <a:xfrm>
              <a:off x="6377946" y="211747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679" name="Google Shape;1679;p92"/>
            <p:cNvCxnSpPr/>
            <p:nvPr/>
          </p:nvCxnSpPr>
          <p:spPr>
            <a:xfrm>
              <a:off x="6229940" y="3017518"/>
              <a:ext cx="456900" cy="337500"/>
            </a:xfrm>
            <a:prstGeom prst="straightConnector1">
              <a:avLst/>
            </a:prstGeom>
            <a:noFill/>
            <a:ln w="19050" cap="flat" cmpd="sng">
              <a:solidFill>
                <a:srgbClr val="FF0000"/>
              </a:solidFill>
              <a:prstDash val="solid"/>
              <a:round/>
              <a:headEnd type="none" w="med" len="med"/>
              <a:tailEnd type="none" w="med" len="med"/>
            </a:ln>
          </p:spPr>
        </p:cxnSp>
        <p:cxnSp>
          <p:nvCxnSpPr>
            <p:cNvPr id="1680" name="Google Shape;1680;p92"/>
            <p:cNvCxnSpPr/>
            <p:nvPr/>
          </p:nvCxnSpPr>
          <p:spPr>
            <a:xfrm rot="10800000" flipH="1">
              <a:off x="6203584" y="3006692"/>
              <a:ext cx="436200" cy="363000"/>
            </a:xfrm>
            <a:prstGeom prst="straightConnector1">
              <a:avLst/>
            </a:prstGeom>
            <a:noFill/>
            <a:ln w="19050" cap="flat" cmpd="sng">
              <a:solidFill>
                <a:srgbClr val="FF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7"/>
                                        </p:tgtEl>
                                        <p:attrNameLst>
                                          <p:attrName>style.visibility</p:attrName>
                                        </p:attrNameLst>
                                      </p:cBhvr>
                                      <p:to>
                                        <p:strVal val="visible"/>
                                      </p:to>
                                    </p:set>
                                    <p:animEffect transition="in" filter="fade">
                                      <p:cBhvr>
                                        <p:cTn id="7" dur="1"/>
                                        <p:tgtEl>
                                          <p:spTgt spid="1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684"/>
        <p:cNvGrpSpPr/>
        <p:nvPr/>
      </p:nvGrpSpPr>
      <p:grpSpPr>
        <a:xfrm>
          <a:off x="0" y="0"/>
          <a:ext cx="0" cy="0"/>
          <a:chOff x="0" y="0"/>
          <a:chExt cx="0" cy="0"/>
        </a:xfrm>
      </p:grpSpPr>
      <p:sp>
        <p:nvSpPr>
          <p:cNvPr id="1685" name="Google Shape;1685;p93"/>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Multi-Key Leaves vs. Single-Key Leaves</a:t>
            </a:r>
            <a:endParaRPr/>
          </a:p>
        </p:txBody>
      </p:sp>
      <p:sp>
        <p:nvSpPr>
          <p:cNvPr id="1686" name="Google Shape;1686;p93"/>
          <p:cNvSpPr txBox="1">
            <a:spLocks noGrp="1"/>
          </p:cNvSpPr>
          <p:nvPr>
            <p:ph type="body" idx="1"/>
          </p:nvPr>
        </p:nvSpPr>
        <p:spPr>
          <a:xfrm>
            <a:off x="243000" y="556500"/>
            <a:ext cx="8443800" cy="100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our leaf has multiple keys, the deletion is trivial. We simply remove the item.</a:t>
            </a:r>
            <a:endParaRPr/>
          </a:p>
          <a:p>
            <a:pPr marL="0" lvl="0" indent="0" algn="l" rtl="0">
              <a:spcBef>
                <a:spcPts val="600"/>
              </a:spcBef>
              <a:spcAft>
                <a:spcPts val="0"/>
              </a:spcAft>
              <a:buNone/>
            </a:pPr>
            <a:endParaRPr/>
          </a:p>
          <a:p>
            <a:pPr marL="0" lvl="0" indent="0" algn="l" rtl="0">
              <a:spcBef>
                <a:spcPts val="600"/>
              </a:spcBef>
              <a:spcAft>
                <a:spcPts val="0"/>
              </a:spcAft>
              <a:buNone/>
            </a:pPr>
            <a:r>
              <a:rPr lang="en"/>
              <a:t>If our leaf has a single key, we cannot simply remove the node entirely.</a:t>
            </a:r>
            <a:endParaRPr/>
          </a:p>
          <a:p>
            <a:pPr marL="457200" lvl="0" indent="-342900" algn="l" rtl="0">
              <a:spcBef>
                <a:spcPts val="600"/>
              </a:spcBef>
              <a:spcAft>
                <a:spcPts val="0"/>
              </a:spcAft>
              <a:buSzPts val="1800"/>
              <a:buChar char="●"/>
            </a:pPr>
            <a:r>
              <a:rPr lang="en"/>
              <a:t>Why?</a:t>
            </a:r>
            <a:endParaRPr/>
          </a:p>
        </p:txBody>
      </p:sp>
      <p:sp>
        <p:nvSpPr>
          <p:cNvPr id="1687" name="Google Shape;1687;p93"/>
          <p:cNvSpPr/>
          <p:nvPr/>
        </p:nvSpPr>
        <p:spPr>
          <a:xfrm>
            <a:off x="3496375" y="44599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688" name="Google Shape;1688;p93"/>
          <p:cNvSpPr/>
          <p:nvPr/>
        </p:nvSpPr>
        <p:spPr>
          <a:xfrm>
            <a:off x="853475" y="4459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689" name="Google Shape;1689;p93"/>
          <p:cNvSpPr/>
          <p:nvPr/>
        </p:nvSpPr>
        <p:spPr>
          <a:xfrm>
            <a:off x="72966" y="44599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690" name="Google Shape;1690;p93"/>
          <p:cNvSpPr/>
          <p:nvPr/>
        </p:nvSpPr>
        <p:spPr>
          <a:xfrm>
            <a:off x="2123650" y="38632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691" name="Google Shape;1691;p93"/>
          <p:cNvCxnSpPr>
            <a:stCxn id="1692" idx="2"/>
            <a:endCxn id="1689" idx="0"/>
          </p:cNvCxnSpPr>
          <p:nvPr/>
        </p:nvCxnSpPr>
        <p:spPr>
          <a:xfrm flipH="1">
            <a:off x="318125" y="41750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693" name="Google Shape;1693;p93"/>
          <p:cNvCxnSpPr>
            <a:endCxn id="1687" idx="0"/>
          </p:cNvCxnSpPr>
          <p:nvPr/>
        </p:nvCxnSpPr>
        <p:spPr>
          <a:xfrm>
            <a:off x="2790925" y="4187875"/>
            <a:ext cx="1198200" cy="272100"/>
          </a:xfrm>
          <a:prstGeom prst="straightConnector1">
            <a:avLst/>
          </a:prstGeom>
          <a:noFill/>
          <a:ln w="19050" cap="flat" cmpd="sng">
            <a:solidFill>
              <a:srgbClr val="666666"/>
            </a:solidFill>
            <a:prstDash val="solid"/>
            <a:round/>
            <a:headEnd type="none" w="med" len="med"/>
            <a:tailEnd type="none" w="med" len="med"/>
          </a:ln>
        </p:spPr>
      </p:cxnSp>
      <p:cxnSp>
        <p:nvCxnSpPr>
          <p:cNvPr id="1694" name="Google Shape;1694;p93"/>
          <p:cNvCxnSpPr>
            <a:stCxn id="1688" idx="0"/>
            <a:endCxn id="1692" idx="2"/>
          </p:cNvCxnSpPr>
          <p:nvPr/>
        </p:nvCxnSpPr>
        <p:spPr>
          <a:xfrm rot="10800000">
            <a:off x="717725" y="4174975"/>
            <a:ext cx="381000" cy="285000"/>
          </a:xfrm>
          <a:prstGeom prst="straightConnector1">
            <a:avLst/>
          </a:prstGeom>
          <a:noFill/>
          <a:ln w="19050" cap="flat" cmpd="sng">
            <a:solidFill>
              <a:schemeClr val="dk2"/>
            </a:solidFill>
            <a:prstDash val="solid"/>
            <a:round/>
            <a:headEnd type="none" w="med" len="med"/>
            <a:tailEnd type="none" w="med" len="med"/>
          </a:ln>
        </p:spPr>
      </p:cxnSp>
      <p:sp>
        <p:nvSpPr>
          <p:cNvPr id="1695" name="Google Shape;1695;p93"/>
          <p:cNvSpPr/>
          <p:nvPr/>
        </p:nvSpPr>
        <p:spPr>
          <a:xfrm>
            <a:off x="1581450" y="4459975"/>
            <a:ext cx="880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18  19</a:t>
            </a:r>
            <a:endParaRPr sz="1800"/>
          </a:p>
        </p:txBody>
      </p:sp>
      <p:cxnSp>
        <p:nvCxnSpPr>
          <p:cNvPr id="1696" name="Google Shape;1696;p93"/>
          <p:cNvCxnSpPr>
            <a:stCxn id="1695" idx="0"/>
          </p:cNvCxnSpPr>
          <p:nvPr/>
        </p:nvCxnSpPr>
        <p:spPr>
          <a:xfrm rot="10800000" flipH="1">
            <a:off x="2021850" y="4187875"/>
            <a:ext cx="201300" cy="272100"/>
          </a:xfrm>
          <a:prstGeom prst="straightConnector1">
            <a:avLst/>
          </a:prstGeom>
          <a:noFill/>
          <a:ln w="19050" cap="flat" cmpd="sng">
            <a:solidFill>
              <a:schemeClr val="dk2"/>
            </a:solidFill>
            <a:prstDash val="solid"/>
            <a:round/>
            <a:headEnd type="none" w="med" len="med"/>
            <a:tailEnd type="none" w="med" len="med"/>
          </a:ln>
        </p:spPr>
      </p:cxnSp>
      <p:sp>
        <p:nvSpPr>
          <p:cNvPr id="1697" name="Google Shape;1697;p93"/>
          <p:cNvSpPr/>
          <p:nvPr/>
        </p:nvSpPr>
        <p:spPr>
          <a:xfrm>
            <a:off x="2784471" y="44561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698" name="Google Shape;1698;p93"/>
          <p:cNvCxnSpPr>
            <a:stCxn id="1697" idx="0"/>
            <a:endCxn id="1690" idx="2"/>
          </p:cNvCxnSpPr>
          <p:nvPr/>
        </p:nvCxnSpPr>
        <p:spPr>
          <a:xfrm rot="10800000">
            <a:off x="2546421" y="4188225"/>
            <a:ext cx="483300" cy="267900"/>
          </a:xfrm>
          <a:prstGeom prst="straightConnector1">
            <a:avLst/>
          </a:prstGeom>
          <a:noFill/>
          <a:ln w="19050" cap="flat" cmpd="sng">
            <a:solidFill>
              <a:schemeClr val="dk2"/>
            </a:solidFill>
            <a:prstDash val="solid"/>
            <a:round/>
            <a:headEnd type="none" w="med" len="med"/>
            <a:tailEnd type="none" w="med" len="med"/>
          </a:ln>
        </p:spPr>
      </p:cxnSp>
      <p:sp>
        <p:nvSpPr>
          <p:cNvPr id="1699" name="Google Shape;1699;p93"/>
          <p:cNvSpPr/>
          <p:nvPr/>
        </p:nvSpPr>
        <p:spPr>
          <a:xfrm>
            <a:off x="1420171" y="3240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1692" name="Google Shape;1692;p93"/>
          <p:cNvSpPr/>
          <p:nvPr/>
        </p:nvSpPr>
        <p:spPr>
          <a:xfrm>
            <a:off x="472475" y="3850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700" name="Google Shape;1700;p93"/>
          <p:cNvCxnSpPr>
            <a:stCxn id="1692" idx="0"/>
            <a:endCxn id="1699" idx="2"/>
          </p:cNvCxnSpPr>
          <p:nvPr/>
        </p:nvCxnSpPr>
        <p:spPr>
          <a:xfrm rot="10800000" flipH="1">
            <a:off x="717725" y="3565175"/>
            <a:ext cx="947700" cy="285000"/>
          </a:xfrm>
          <a:prstGeom prst="straightConnector1">
            <a:avLst/>
          </a:prstGeom>
          <a:noFill/>
          <a:ln w="19050" cap="flat" cmpd="sng">
            <a:solidFill>
              <a:schemeClr val="dk2"/>
            </a:solidFill>
            <a:prstDash val="solid"/>
            <a:round/>
            <a:headEnd type="none" w="med" len="med"/>
            <a:tailEnd type="none" w="med" len="med"/>
          </a:ln>
        </p:spPr>
      </p:cxnSp>
      <p:cxnSp>
        <p:nvCxnSpPr>
          <p:cNvPr id="1701" name="Google Shape;1701;p93"/>
          <p:cNvCxnSpPr>
            <a:stCxn id="1699" idx="2"/>
            <a:endCxn id="1690" idx="0"/>
          </p:cNvCxnSpPr>
          <p:nvPr/>
        </p:nvCxnSpPr>
        <p:spPr>
          <a:xfrm>
            <a:off x="1665421" y="3565275"/>
            <a:ext cx="880800" cy="297900"/>
          </a:xfrm>
          <a:prstGeom prst="straightConnector1">
            <a:avLst/>
          </a:prstGeom>
          <a:noFill/>
          <a:ln w="19050" cap="flat" cmpd="sng">
            <a:solidFill>
              <a:schemeClr val="dk2"/>
            </a:solidFill>
            <a:prstDash val="solid"/>
            <a:round/>
            <a:headEnd type="none" w="med" len="med"/>
            <a:tailEnd type="none" w="med" len="med"/>
          </a:ln>
        </p:spPr>
      </p:cxnSp>
      <p:sp>
        <p:nvSpPr>
          <p:cNvPr id="1702" name="Google Shape;1702;p93"/>
          <p:cNvSpPr/>
          <p:nvPr/>
        </p:nvSpPr>
        <p:spPr>
          <a:xfrm>
            <a:off x="7980300" y="44599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703" name="Google Shape;1703;p93"/>
          <p:cNvSpPr/>
          <p:nvPr/>
        </p:nvSpPr>
        <p:spPr>
          <a:xfrm>
            <a:off x="5566000" y="4459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704" name="Google Shape;1704;p93"/>
          <p:cNvSpPr/>
          <p:nvPr/>
        </p:nvSpPr>
        <p:spPr>
          <a:xfrm>
            <a:off x="4785491" y="44599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705" name="Google Shape;1705;p93"/>
          <p:cNvSpPr/>
          <p:nvPr/>
        </p:nvSpPr>
        <p:spPr>
          <a:xfrm>
            <a:off x="6836175" y="38632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706" name="Google Shape;1706;p93"/>
          <p:cNvCxnSpPr>
            <a:stCxn id="1707" idx="2"/>
            <a:endCxn id="1704" idx="0"/>
          </p:cNvCxnSpPr>
          <p:nvPr/>
        </p:nvCxnSpPr>
        <p:spPr>
          <a:xfrm flipH="1">
            <a:off x="5030650" y="41750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708" name="Google Shape;1708;p93"/>
          <p:cNvCxnSpPr>
            <a:endCxn id="1702" idx="0"/>
          </p:cNvCxnSpPr>
          <p:nvPr/>
        </p:nvCxnSpPr>
        <p:spPr>
          <a:xfrm>
            <a:off x="7605150" y="4189075"/>
            <a:ext cx="867900" cy="270900"/>
          </a:xfrm>
          <a:prstGeom prst="straightConnector1">
            <a:avLst/>
          </a:prstGeom>
          <a:noFill/>
          <a:ln w="19050" cap="flat" cmpd="sng">
            <a:solidFill>
              <a:srgbClr val="666666"/>
            </a:solidFill>
            <a:prstDash val="solid"/>
            <a:round/>
            <a:headEnd type="none" w="med" len="med"/>
            <a:tailEnd type="none" w="med" len="med"/>
          </a:ln>
        </p:spPr>
      </p:cxnSp>
      <p:cxnSp>
        <p:nvCxnSpPr>
          <p:cNvPr id="1709" name="Google Shape;1709;p93"/>
          <p:cNvCxnSpPr>
            <a:stCxn id="1703" idx="0"/>
            <a:endCxn id="1707" idx="2"/>
          </p:cNvCxnSpPr>
          <p:nvPr/>
        </p:nvCxnSpPr>
        <p:spPr>
          <a:xfrm rot="10800000">
            <a:off x="5430250" y="4174975"/>
            <a:ext cx="381000" cy="285000"/>
          </a:xfrm>
          <a:prstGeom prst="straightConnector1">
            <a:avLst/>
          </a:prstGeom>
          <a:noFill/>
          <a:ln w="19050" cap="flat" cmpd="sng">
            <a:solidFill>
              <a:schemeClr val="dk2"/>
            </a:solidFill>
            <a:prstDash val="solid"/>
            <a:round/>
            <a:headEnd type="none" w="med" len="med"/>
            <a:tailEnd type="none" w="med" len="med"/>
          </a:ln>
        </p:spPr>
      </p:cxnSp>
      <p:sp>
        <p:nvSpPr>
          <p:cNvPr id="1710" name="Google Shape;1710;p93"/>
          <p:cNvSpPr/>
          <p:nvPr/>
        </p:nvSpPr>
        <p:spPr>
          <a:xfrm>
            <a:off x="6394600" y="445997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711" name="Google Shape;1711;p93"/>
          <p:cNvCxnSpPr>
            <a:stCxn id="1710" idx="0"/>
          </p:cNvCxnSpPr>
          <p:nvPr/>
        </p:nvCxnSpPr>
        <p:spPr>
          <a:xfrm rot="10800000" flipH="1">
            <a:off x="6670450" y="4187875"/>
            <a:ext cx="201300" cy="272100"/>
          </a:xfrm>
          <a:prstGeom prst="straightConnector1">
            <a:avLst/>
          </a:prstGeom>
          <a:noFill/>
          <a:ln w="19050" cap="flat" cmpd="sng">
            <a:solidFill>
              <a:schemeClr val="dk2"/>
            </a:solidFill>
            <a:prstDash val="solid"/>
            <a:round/>
            <a:headEnd type="none" w="med" len="med"/>
            <a:tailEnd type="none" w="med" len="med"/>
          </a:ln>
        </p:spPr>
      </p:cxnSp>
      <p:sp>
        <p:nvSpPr>
          <p:cNvPr id="1712" name="Google Shape;1712;p93"/>
          <p:cNvSpPr/>
          <p:nvPr/>
        </p:nvSpPr>
        <p:spPr>
          <a:xfrm>
            <a:off x="6132696" y="3240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1707" name="Google Shape;1707;p93"/>
          <p:cNvSpPr/>
          <p:nvPr/>
        </p:nvSpPr>
        <p:spPr>
          <a:xfrm>
            <a:off x="5185000" y="3850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713" name="Google Shape;1713;p93"/>
          <p:cNvCxnSpPr>
            <a:stCxn id="1707" idx="0"/>
            <a:endCxn id="1712" idx="2"/>
          </p:cNvCxnSpPr>
          <p:nvPr/>
        </p:nvCxnSpPr>
        <p:spPr>
          <a:xfrm rot="10800000" flipH="1">
            <a:off x="5430250" y="3565175"/>
            <a:ext cx="947700" cy="285000"/>
          </a:xfrm>
          <a:prstGeom prst="straightConnector1">
            <a:avLst/>
          </a:prstGeom>
          <a:noFill/>
          <a:ln w="19050" cap="flat" cmpd="sng">
            <a:solidFill>
              <a:schemeClr val="dk2"/>
            </a:solidFill>
            <a:prstDash val="solid"/>
            <a:round/>
            <a:headEnd type="none" w="med" len="med"/>
            <a:tailEnd type="none" w="med" len="med"/>
          </a:ln>
        </p:spPr>
      </p:cxnSp>
      <p:cxnSp>
        <p:nvCxnSpPr>
          <p:cNvPr id="1714" name="Google Shape;1714;p93"/>
          <p:cNvCxnSpPr>
            <a:stCxn id="1712" idx="2"/>
            <a:endCxn id="1705" idx="0"/>
          </p:cNvCxnSpPr>
          <p:nvPr/>
        </p:nvCxnSpPr>
        <p:spPr>
          <a:xfrm>
            <a:off x="6377946" y="356527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715" name="Google Shape;1715;p93"/>
          <p:cNvCxnSpPr/>
          <p:nvPr/>
        </p:nvCxnSpPr>
        <p:spPr>
          <a:xfrm>
            <a:off x="4324075" y="4037538"/>
            <a:ext cx="501900" cy="0"/>
          </a:xfrm>
          <a:prstGeom prst="straightConnector1">
            <a:avLst/>
          </a:prstGeom>
          <a:noFill/>
          <a:ln w="19050" cap="flat" cmpd="sng">
            <a:solidFill>
              <a:schemeClr val="dk2"/>
            </a:solidFill>
            <a:prstDash val="solid"/>
            <a:round/>
            <a:headEnd type="none" w="med" len="med"/>
            <a:tailEnd type="triangle" w="med" len="med"/>
          </a:ln>
        </p:spPr>
      </p:cxnSp>
      <p:sp>
        <p:nvSpPr>
          <p:cNvPr id="1716" name="Google Shape;1716;p93"/>
          <p:cNvSpPr txBox="1">
            <a:spLocks noGrp="1"/>
          </p:cNvSpPr>
          <p:nvPr>
            <p:ph type="body" idx="1"/>
          </p:nvPr>
        </p:nvSpPr>
        <p:spPr>
          <a:xfrm>
            <a:off x="166800" y="2617575"/>
            <a:ext cx="8443800" cy="100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delete(22):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BST Height</a:t>
            </a:r>
            <a:endParaRPr/>
          </a:p>
        </p:txBody>
      </p:sp>
      <p:sp>
        <p:nvSpPr>
          <p:cNvPr id="373" name="Google Shape;373;p36"/>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BST height is all four of these:</a:t>
            </a:r>
            <a:endParaRPr/>
          </a:p>
          <a:p>
            <a:pPr marL="457200" lvl="0" indent="-342900" algn="l" rtl="0">
              <a:spcBef>
                <a:spcPts val="600"/>
              </a:spcBef>
              <a:spcAft>
                <a:spcPts val="0"/>
              </a:spcAft>
              <a:buSzPts val="1800"/>
              <a:buChar char="●"/>
            </a:pPr>
            <a:r>
              <a:rPr lang="en"/>
              <a:t>O(N).</a:t>
            </a:r>
            <a:endParaRPr/>
          </a:p>
          <a:p>
            <a:pPr marL="457200" lvl="0" indent="-342900" algn="l" rtl="0">
              <a:spcBef>
                <a:spcPts val="600"/>
              </a:spcBef>
              <a:spcAft>
                <a:spcPts val="0"/>
              </a:spcAft>
              <a:buSzPts val="1800"/>
              <a:buChar char="●"/>
            </a:pPr>
            <a:r>
              <a:rPr lang="en"/>
              <a:t>Θ(log N) in the best case (“bushy”).</a:t>
            </a:r>
            <a:endParaRPr/>
          </a:p>
          <a:p>
            <a:pPr marL="457200" lvl="0" indent="-342900" algn="l" rtl="0">
              <a:spcBef>
                <a:spcPts val="600"/>
              </a:spcBef>
              <a:spcAft>
                <a:spcPts val="0"/>
              </a:spcAft>
              <a:buSzPts val="1800"/>
              <a:buChar char="●"/>
            </a:pPr>
            <a:r>
              <a:rPr lang="en"/>
              <a:t>Θ(N) in the worst case (“spindly”).</a:t>
            </a:r>
            <a:endParaRPr/>
          </a:p>
          <a:p>
            <a:pPr marL="457200" lvl="0" indent="-342900" algn="l" rtl="0">
              <a:spcBef>
                <a:spcPts val="600"/>
              </a:spcBef>
              <a:spcAft>
                <a:spcPts val="0"/>
              </a:spcAft>
              <a:buSzPts val="1800"/>
              <a:buChar char="●"/>
            </a:pPr>
            <a:r>
              <a:rPr lang="en"/>
              <a:t>O(N</a:t>
            </a:r>
            <a:r>
              <a:rPr lang="en" baseline="30000"/>
              <a:t>2</a:t>
            </a:r>
            <a:r>
              <a:rPr lang="en"/>
              <a:t>).</a:t>
            </a:r>
            <a:endParaRPr/>
          </a:p>
          <a:p>
            <a:pPr marL="457200" lvl="0" indent="0" algn="l" rtl="0">
              <a:spcBef>
                <a:spcPts val="600"/>
              </a:spcBef>
              <a:spcAft>
                <a:spcPts val="0"/>
              </a:spcAft>
              <a:buNone/>
            </a:pPr>
            <a:endParaRPr/>
          </a:p>
          <a:p>
            <a:pPr marL="0" lvl="0" indent="0" algn="l" rtl="0">
              <a:spcBef>
                <a:spcPts val="600"/>
              </a:spcBef>
              <a:spcAft>
                <a:spcPts val="0"/>
              </a:spcAft>
              <a:buNone/>
            </a:pPr>
            <a:r>
              <a:rPr lang="en"/>
              <a:t>The middle two statements are more informative.</a:t>
            </a:r>
            <a:endParaRPr/>
          </a:p>
          <a:p>
            <a:pPr marL="457200" lvl="0" indent="-342900" algn="l" rtl="0">
              <a:spcBef>
                <a:spcPts val="600"/>
              </a:spcBef>
              <a:spcAft>
                <a:spcPts val="0"/>
              </a:spcAft>
              <a:buSzPts val="1800"/>
              <a:buChar char="●"/>
            </a:pPr>
            <a:r>
              <a:rPr lang="en"/>
              <a:t>Big O is NOT mathematically the same thing as “worst case”.</a:t>
            </a:r>
            <a:endParaRPr/>
          </a:p>
          <a:p>
            <a:pPr marL="914400" lvl="1" indent="-342900" algn="l" rtl="0">
              <a:spcBef>
                <a:spcPts val="600"/>
              </a:spcBef>
              <a:spcAft>
                <a:spcPts val="0"/>
              </a:spcAft>
              <a:buSzPts val="1800"/>
              <a:buChar char="○"/>
            </a:pPr>
            <a:r>
              <a:rPr lang="en"/>
              <a:t>e.g. BST heights are O(N</a:t>
            </a:r>
            <a:r>
              <a:rPr lang="en" baseline="30000"/>
              <a:t>2</a:t>
            </a:r>
            <a:r>
              <a:rPr lang="en"/>
              <a:t>), but are not quadratic in the worst case.</a:t>
            </a:r>
            <a:endParaRPr/>
          </a:p>
          <a:p>
            <a:pPr marL="914400" lvl="1" indent="-342900" algn="l" rtl="0">
              <a:spcBef>
                <a:spcPts val="600"/>
              </a:spcBef>
              <a:spcAft>
                <a:spcPts val="0"/>
              </a:spcAft>
              <a:buSzPts val="1800"/>
              <a:buChar char="○"/>
            </a:pPr>
            <a:r>
              <a:rPr lang="en"/>
              <a:t>… but Big O often used as shorthand for “worst case”.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720"/>
        <p:cNvGrpSpPr/>
        <p:nvPr/>
      </p:nvGrpSpPr>
      <p:grpSpPr>
        <a:xfrm>
          <a:off x="0" y="0"/>
          <a:ext cx="0" cy="0"/>
          <a:chOff x="0" y="0"/>
          <a:chExt cx="0" cy="0"/>
        </a:xfrm>
      </p:grpSpPr>
      <p:sp>
        <p:nvSpPr>
          <p:cNvPr id="1721" name="Google Shape;1721;p9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Multi-Key Leaves vs. Single-Key Leaves</a:t>
            </a:r>
            <a:endParaRPr/>
          </a:p>
        </p:txBody>
      </p:sp>
      <p:sp>
        <p:nvSpPr>
          <p:cNvPr id="1722" name="Google Shape;1722;p94"/>
          <p:cNvSpPr txBox="1">
            <a:spLocks noGrp="1"/>
          </p:cNvSpPr>
          <p:nvPr>
            <p:ph type="body" idx="1"/>
          </p:nvPr>
        </p:nvSpPr>
        <p:spPr>
          <a:xfrm>
            <a:off x="243000" y="556500"/>
            <a:ext cx="8443800" cy="100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our leaf has multiple keys, the deletion is trivial. We simply remove the item.</a:t>
            </a:r>
            <a:endParaRPr/>
          </a:p>
          <a:p>
            <a:pPr marL="0" lvl="0" indent="0" algn="l" rtl="0">
              <a:spcBef>
                <a:spcPts val="600"/>
              </a:spcBef>
              <a:spcAft>
                <a:spcPts val="0"/>
              </a:spcAft>
              <a:buNone/>
            </a:pPr>
            <a:endParaRPr/>
          </a:p>
          <a:p>
            <a:pPr marL="0" lvl="0" indent="0" algn="l" rtl="0">
              <a:spcBef>
                <a:spcPts val="600"/>
              </a:spcBef>
              <a:spcAft>
                <a:spcPts val="0"/>
              </a:spcAft>
              <a:buNone/>
            </a:pPr>
            <a:r>
              <a:rPr lang="en"/>
              <a:t>If our leaf has a single key, we cannot simply remove the node entirely.</a:t>
            </a:r>
            <a:endParaRPr/>
          </a:p>
          <a:p>
            <a:pPr marL="457200" lvl="0" indent="-342900" algn="l" rtl="0">
              <a:spcBef>
                <a:spcPts val="600"/>
              </a:spcBef>
              <a:spcAft>
                <a:spcPts val="0"/>
              </a:spcAft>
              <a:buSzPts val="1800"/>
              <a:buChar char="●"/>
            </a:pPr>
            <a:r>
              <a:rPr lang="en"/>
              <a:t>Any node with k items must have k + 1 children!</a:t>
            </a:r>
            <a:endParaRPr/>
          </a:p>
          <a:p>
            <a:pPr marL="457200" lvl="0" indent="-342900" algn="l" rtl="0">
              <a:spcBef>
                <a:spcPts val="600"/>
              </a:spcBef>
              <a:spcAft>
                <a:spcPts val="0"/>
              </a:spcAft>
              <a:buSzPts val="1800"/>
              <a:buChar char="●"/>
            </a:pPr>
            <a:r>
              <a:rPr lang="en"/>
              <a:t>Instead, we’ll leave an empty node, which must be filled.</a:t>
            </a:r>
            <a:endParaRPr/>
          </a:p>
          <a:p>
            <a:pPr marL="457200" lvl="0" indent="-342900" algn="l" rtl="0">
              <a:spcBef>
                <a:spcPts val="600"/>
              </a:spcBef>
              <a:spcAft>
                <a:spcPts val="0"/>
              </a:spcAft>
              <a:buSzPts val="1800"/>
              <a:buChar char="●"/>
            </a:pPr>
            <a:r>
              <a:rPr lang="en"/>
              <a:t>Filling the empty node is complex and has many cases (coming soon).</a:t>
            </a:r>
            <a:endParaRPr/>
          </a:p>
        </p:txBody>
      </p:sp>
      <p:sp>
        <p:nvSpPr>
          <p:cNvPr id="1723" name="Google Shape;1723;p94"/>
          <p:cNvSpPr/>
          <p:nvPr/>
        </p:nvSpPr>
        <p:spPr>
          <a:xfrm>
            <a:off x="3496375" y="44599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724" name="Google Shape;1724;p94"/>
          <p:cNvSpPr/>
          <p:nvPr/>
        </p:nvSpPr>
        <p:spPr>
          <a:xfrm>
            <a:off x="853475" y="4459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725" name="Google Shape;1725;p94"/>
          <p:cNvSpPr/>
          <p:nvPr/>
        </p:nvSpPr>
        <p:spPr>
          <a:xfrm>
            <a:off x="72966" y="44599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726" name="Google Shape;1726;p94"/>
          <p:cNvSpPr/>
          <p:nvPr/>
        </p:nvSpPr>
        <p:spPr>
          <a:xfrm>
            <a:off x="2123650" y="38632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727" name="Google Shape;1727;p94"/>
          <p:cNvCxnSpPr>
            <a:stCxn id="1728" idx="2"/>
            <a:endCxn id="1725" idx="0"/>
          </p:cNvCxnSpPr>
          <p:nvPr/>
        </p:nvCxnSpPr>
        <p:spPr>
          <a:xfrm flipH="1">
            <a:off x="318125" y="41750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729" name="Google Shape;1729;p94"/>
          <p:cNvCxnSpPr>
            <a:endCxn id="1723" idx="0"/>
          </p:cNvCxnSpPr>
          <p:nvPr/>
        </p:nvCxnSpPr>
        <p:spPr>
          <a:xfrm>
            <a:off x="2790925" y="4187875"/>
            <a:ext cx="1198200" cy="272100"/>
          </a:xfrm>
          <a:prstGeom prst="straightConnector1">
            <a:avLst/>
          </a:prstGeom>
          <a:noFill/>
          <a:ln w="19050" cap="flat" cmpd="sng">
            <a:solidFill>
              <a:srgbClr val="666666"/>
            </a:solidFill>
            <a:prstDash val="solid"/>
            <a:round/>
            <a:headEnd type="none" w="med" len="med"/>
            <a:tailEnd type="none" w="med" len="med"/>
          </a:ln>
        </p:spPr>
      </p:cxnSp>
      <p:cxnSp>
        <p:nvCxnSpPr>
          <p:cNvPr id="1730" name="Google Shape;1730;p94"/>
          <p:cNvCxnSpPr>
            <a:stCxn id="1724" idx="0"/>
            <a:endCxn id="1728" idx="2"/>
          </p:cNvCxnSpPr>
          <p:nvPr/>
        </p:nvCxnSpPr>
        <p:spPr>
          <a:xfrm rot="10800000">
            <a:off x="717725" y="4174975"/>
            <a:ext cx="381000" cy="285000"/>
          </a:xfrm>
          <a:prstGeom prst="straightConnector1">
            <a:avLst/>
          </a:prstGeom>
          <a:noFill/>
          <a:ln w="19050" cap="flat" cmpd="sng">
            <a:solidFill>
              <a:schemeClr val="dk2"/>
            </a:solidFill>
            <a:prstDash val="solid"/>
            <a:round/>
            <a:headEnd type="none" w="med" len="med"/>
            <a:tailEnd type="none" w="med" len="med"/>
          </a:ln>
        </p:spPr>
      </p:cxnSp>
      <p:sp>
        <p:nvSpPr>
          <p:cNvPr id="1731" name="Google Shape;1731;p94"/>
          <p:cNvSpPr/>
          <p:nvPr/>
        </p:nvSpPr>
        <p:spPr>
          <a:xfrm>
            <a:off x="1581450" y="4459975"/>
            <a:ext cx="880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18  19</a:t>
            </a:r>
            <a:endParaRPr sz="1800"/>
          </a:p>
        </p:txBody>
      </p:sp>
      <p:cxnSp>
        <p:nvCxnSpPr>
          <p:cNvPr id="1732" name="Google Shape;1732;p94"/>
          <p:cNvCxnSpPr>
            <a:stCxn id="1731" idx="0"/>
          </p:cNvCxnSpPr>
          <p:nvPr/>
        </p:nvCxnSpPr>
        <p:spPr>
          <a:xfrm rot="10800000" flipH="1">
            <a:off x="2021850" y="4187875"/>
            <a:ext cx="201300" cy="272100"/>
          </a:xfrm>
          <a:prstGeom prst="straightConnector1">
            <a:avLst/>
          </a:prstGeom>
          <a:noFill/>
          <a:ln w="19050" cap="flat" cmpd="sng">
            <a:solidFill>
              <a:schemeClr val="dk2"/>
            </a:solidFill>
            <a:prstDash val="solid"/>
            <a:round/>
            <a:headEnd type="none" w="med" len="med"/>
            <a:tailEnd type="none" w="med" len="med"/>
          </a:ln>
        </p:spPr>
      </p:cxnSp>
      <p:sp>
        <p:nvSpPr>
          <p:cNvPr id="1733" name="Google Shape;1733;p94"/>
          <p:cNvSpPr/>
          <p:nvPr/>
        </p:nvSpPr>
        <p:spPr>
          <a:xfrm>
            <a:off x="2784471" y="44561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734" name="Google Shape;1734;p94"/>
          <p:cNvCxnSpPr>
            <a:stCxn id="1733" idx="0"/>
            <a:endCxn id="1726" idx="2"/>
          </p:cNvCxnSpPr>
          <p:nvPr/>
        </p:nvCxnSpPr>
        <p:spPr>
          <a:xfrm rot="10800000">
            <a:off x="2546421" y="4188225"/>
            <a:ext cx="483300" cy="267900"/>
          </a:xfrm>
          <a:prstGeom prst="straightConnector1">
            <a:avLst/>
          </a:prstGeom>
          <a:noFill/>
          <a:ln w="19050" cap="flat" cmpd="sng">
            <a:solidFill>
              <a:schemeClr val="dk2"/>
            </a:solidFill>
            <a:prstDash val="solid"/>
            <a:round/>
            <a:headEnd type="none" w="med" len="med"/>
            <a:tailEnd type="none" w="med" len="med"/>
          </a:ln>
        </p:spPr>
      </p:cxnSp>
      <p:sp>
        <p:nvSpPr>
          <p:cNvPr id="1735" name="Google Shape;1735;p94"/>
          <p:cNvSpPr/>
          <p:nvPr/>
        </p:nvSpPr>
        <p:spPr>
          <a:xfrm>
            <a:off x="1420171" y="3240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1728" name="Google Shape;1728;p94"/>
          <p:cNvSpPr/>
          <p:nvPr/>
        </p:nvSpPr>
        <p:spPr>
          <a:xfrm>
            <a:off x="472475" y="3850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736" name="Google Shape;1736;p94"/>
          <p:cNvCxnSpPr>
            <a:stCxn id="1728" idx="0"/>
            <a:endCxn id="1735" idx="2"/>
          </p:cNvCxnSpPr>
          <p:nvPr/>
        </p:nvCxnSpPr>
        <p:spPr>
          <a:xfrm rot="10800000" flipH="1">
            <a:off x="717725" y="3565175"/>
            <a:ext cx="947700" cy="285000"/>
          </a:xfrm>
          <a:prstGeom prst="straightConnector1">
            <a:avLst/>
          </a:prstGeom>
          <a:noFill/>
          <a:ln w="19050" cap="flat" cmpd="sng">
            <a:solidFill>
              <a:schemeClr val="dk2"/>
            </a:solidFill>
            <a:prstDash val="solid"/>
            <a:round/>
            <a:headEnd type="none" w="med" len="med"/>
            <a:tailEnd type="none" w="med" len="med"/>
          </a:ln>
        </p:spPr>
      </p:cxnSp>
      <p:cxnSp>
        <p:nvCxnSpPr>
          <p:cNvPr id="1737" name="Google Shape;1737;p94"/>
          <p:cNvCxnSpPr>
            <a:stCxn id="1735" idx="2"/>
            <a:endCxn id="1726" idx="0"/>
          </p:cNvCxnSpPr>
          <p:nvPr/>
        </p:nvCxnSpPr>
        <p:spPr>
          <a:xfrm>
            <a:off x="1665421" y="3565275"/>
            <a:ext cx="880800" cy="297900"/>
          </a:xfrm>
          <a:prstGeom prst="straightConnector1">
            <a:avLst/>
          </a:prstGeom>
          <a:noFill/>
          <a:ln w="19050" cap="flat" cmpd="sng">
            <a:solidFill>
              <a:schemeClr val="dk2"/>
            </a:solidFill>
            <a:prstDash val="solid"/>
            <a:round/>
            <a:headEnd type="none" w="med" len="med"/>
            <a:tailEnd type="none" w="med" len="med"/>
          </a:ln>
        </p:spPr>
      </p:cxnSp>
      <p:sp>
        <p:nvSpPr>
          <p:cNvPr id="1738" name="Google Shape;1738;p94"/>
          <p:cNvSpPr/>
          <p:nvPr/>
        </p:nvSpPr>
        <p:spPr>
          <a:xfrm>
            <a:off x="7980300" y="4459975"/>
            <a:ext cx="985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24  25</a:t>
            </a:r>
            <a:endParaRPr sz="1800"/>
          </a:p>
        </p:txBody>
      </p:sp>
      <p:sp>
        <p:nvSpPr>
          <p:cNvPr id="1739" name="Google Shape;1739;p94"/>
          <p:cNvSpPr/>
          <p:nvPr/>
        </p:nvSpPr>
        <p:spPr>
          <a:xfrm>
            <a:off x="5566000" y="4459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740" name="Google Shape;1740;p94"/>
          <p:cNvSpPr/>
          <p:nvPr/>
        </p:nvSpPr>
        <p:spPr>
          <a:xfrm>
            <a:off x="4785491" y="44599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741" name="Google Shape;1741;p94"/>
          <p:cNvSpPr/>
          <p:nvPr/>
        </p:nvSpPr>
        <p:spPr>
          <a:xfrm>
            <a:off x="6836175" y="38632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742" name="Google Shape;1742;p94"/>
          <p:cNvCxnSpPr>
            <a:stCxn id="1743" idx="2"/>
            <a:endCxn id="1740" idx="0"/>
          </p:cNvCxnSpPr>
          <p:nvPr/>
        </p:nvCxnSpPr>
        <p:spPr>
          <a:xfrm flipH="1">
            <a:off x="5030650" y="41750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744" name="Google Shape;1744;p94"/>
          <p:cNvCxnSpPr>
            <a:endCxn id="1738" idx="0"/>
          </p:cNvCxnSpPr>
          <p:nvPr/>
        </p:nvCxnSpPr>
        <p:spPr>
          <a:xfrm>
            <a:off x="7605150" y="4189075"/>
            <a:ext cx="867900" cy="270900"/>
          </a:xfrm>
          <a:prstGeom prst="straightConnector1">
            <a:avLst/>
          </a:prstGeom>
          <a:noFill/>
          <a:ln w="19050" cap="flat" cmpd="sng">
            <a:solidFill>
              <a:srgbClr val="666666"/>
            </a:solidFill>
            <a:prstDash val="solid"/>
            <a:round/>
            <a:headEnd type="none" w="med" len="med"/>
            <a:tailEnd type="none" w="med" len="med"/>
          </a:ln>
        </p:spPr>
      </p:cxnSp>
      <p:cxnSp>
        <p:nvCxnSpPr>
          <p:cNvPr id="1745" name="Google Shape;1745;p94"/>
          <p:cNvCxnSpPr>
            <a:stCxn id="1739" idx="0"/>
            <a:endCxn id="1743" idx="2"/>
          </p:cNvCxnSpPr>
          <p:nvPr/>
        </p:nvCxnSpPr>
        <p:spPr>
          <a:xfrm rot="10800000">
            <a:off x="5430250" y="4174975"/>
            <a:ext cx="381000" cy="285000"/>
          </a:xfrm>
          <a:prstGeom prst="straightConnector1">
            <a:avLst/>
          </a:prstGeom>
          <a:noFill/>
          <a:ln w="19050" cap="flat" cmpd="sng">
            <a:solidFill>
              <a:schemeClr val="dk2"/>
            </a:solidFill>
            <a:prstDash val="solid"/>
            <a:round/>
            <a:headEnd type="none" w="med" len="med"/>
            <a:tailEnd type="none" w="med" len="med"/>
          </a:ln>
        </p:spPr>
      </p:cxnSp>
      <p:sp>
        <p:nvSpPr>
          <p:cNvPr id="1746" name="Google Shape;1746;p94"/>
          <p:cNvSpPr/>
          <p:nvPr/>
        </p:nvSpPr>
        <p:spPr>
          <a:xfrm>
            <a:off x="6394600" y="445997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747" name="Google Shape;1747;p94"/>
          <p:cNvCxnSpPr>
            <a:stCxn id="1746" idx="0"/>
          </p:cNvCxnSpPr>
          <p:nvPr/>
        </p:nvCxnSpPr>
        <p:spPr>
          <a:xfrm rot="10800000" flipH="1">
            <a:off x="6670450" y="4187875"/>
            <a:ext cx="201300" cy="272100"/>
          </a:xfrm>
          <a:prstGeom prst="straightConnector1">
            <a:avLst/>
          </a:prstGeom>
          <a:noFill/>
          <a:ln w="19050" cap="flat" cmpd="sng">
            <a:solidFill>
              <a:schemeClr val="dk2"/>
            </a:solidFill>
            <a:prstDash val="solid"/>
            <a:round/>
            <a:headEnd type="none" w="med" len="med"/>
            <a:tailEnd type="none" w="med" len="med"/>
          </a:ln>
        </p:spPr>
      </p:cxnSp>
      <p:sp>
        <p:nvSpPr>
          <p:cNvPr id="1748" name="Google Shape;1748;p94"/>
          <p:cNvSpPr/>
          <p:nvPr/>
        </p:nvSpPr>
        <p:spPr>
          <a:xfrm>
            <a:off x="6132696" y="3240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1743" name="Google Shape;1743;p94"/>
          <p:cNvSpPr/>
          <p:nvPr/>
        </p:nvSpPr>
        <p:spPr>
          <a:xfrm>
            <a:off x="5185000" y="38501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749" name="Google Shape;1749;p94"/>
          <p:cNvCxnSpPr>
            <a:stCxn id="1743" idx="0"/>
            <a:endCxn id="1748" idx="2"/>
          </p:cNvCxnSpPr>
          <p:nvPr/>
        </p:nvCxnSpPr>
        <p:spPr>
          <a:xfrm rot="10800000" flipH="1">
            <a:off x="5430250" y="3565175"/>
            <a:ext cx="947700" cy="285000"/>
          </a:xfrm>
          <a:prstGeom prst="straightConnector1">
            <a:avLst/>
          </a:prstGeom>
          <a:noFill/>
          <a:ln w="19050" cap="flat" cmpd="sng">
            <a:solidFill>
              <a:schemeClr val="dk2"/>
            </a:solidFill>
            <a:prstDash val="solid"/>
            <a:round/>
            <a:headEnd type="none" w="med" len="med"/>
            <a:tailEnd type="none" w="med" len="med"/>
          </a:ln>
        </p:spPr>
      </p:cxnSp>
      <p:cxnSp>
        <p:nvCxnSpPr>
          <p:cNvPr id="1750" name="Google Shape;1750;p94"/>
          <p:cNvCxnSpPr>
            <a:stCxn id="1748" idx="2"/>
            <a:endCxn id="1741" idx="0"/>
          </p:cNvCxnSpPr>
          <p:nvPr/>
        </p:nvCxnSpPr>
        <p:spPr>
          <a:xfrm>
            <a:off x="6377946" y="356527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751" name="Google Shape;1751;p94"/>
          <p:cNvCxnSpPr/>
          <p:nvPr/>
        </p:nvCxnSpPr>
        <p:spPr>
          <a:xfrm>
            <a:off x="4324075" y="4037538"/>
            <a:ext cx="501900" cy="0"/>
          </a:xfrm>
          <a:prstGeom prst="straightConnector1">
            <a:avLst/>
          </a:prstGeom>
          <a:noFill/>
          <a:ln w="19050" cap="flat" cmpd="sng">
            <a:solidFill>
              <a:schemeClr val="dk2"/>
            </a:solidFill>
            <a:prstDash val="solid"/>
            <a:round/>
            <a:headEnd type="none" w="med" len="med"/>
            <a:tailEnd type="triangle" w="med" len="med"/>
          </a:ln>
        </p:spPr>
      </p:cxnSp>
      <p:sp>
        <p:nvSpPr>
          <p:cNvPr id="1752" name="Google Shape;1752;p94"/>
          <p:cNvSpPr txBox="1">
            <a:spLocks noGrp="1"/>
          </p:cNvSpPr>
          <p:nvPr>
            <p:ph type="body" idx="1"/>
          </p:nvPr>
        </p:nvSpPr>
        <p:spPr>
          <a:xfrm>
            <a:off x="166800" y="2617575"/>
            <a:ext cx="8443800" cy="100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delete(22):</a:t>
            </a:r>
            <a:endParaRPr/>
          </a:p>
        </p:txBody>
      </p:sp>
      <p:sp>
        <p:nvSpPr>
          <p:cNvPr id="1753" name="Google Shape;1753;p94"/>
          <p:cNvSpPr/>
          <p:nvPr/>
        </p:nvSpPr>
        <p:spPr>
          <a:xfrm>
            <a:off x="7356471" y="4456125"/>
            <a:ext cx="49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cxnSp>
        <p:nvCxnSpPr>
          <p:cNvPr id="1754" name="Google Shape;1754;p94"/>
          <p:cNvCxnSpPr>
            <a:stCxn id="1753" idx="0"/>
          </p:cNvCxnSpPr>
          <p:nvPr/>
        </p:nvCxnSpPr>
        <p:spPr>
          <a:xfrm rot="10800000">
            <a:off x="7309821" y="4193925"/>
            <a:ext cx="291900" cy="2622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758"/>
        <p:cNvGrpSpPr/>
        <p:nvPr/>
      </p:nvGrpSpPr>
      <p:grpSpPr>
        <a:xfrm>
          <a:off x="0" y="0"/>
          <a:ext cx="0" cy="0"/>
          <a:chOff x="0" y="0"/>
          <a:chExt cx="0" cy="0"/>
        </a:xfrm>
      </p:grpSpPr>
      <p:sp>
        <p:nvSpPr>
          <p:cNvPr id="1759" name="Google Shape;1759;p95"/>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Filling in Empty Nodes (FIEN)</a:t>
            </a:r>
            <a:endParaRPr/>
          </a:p>
        </p:txBody>
      </p:sp>
      <p:sp>
        <p:nvSpPr>
          <p:cNvPr id="1760" name="Google Shape;1760;p95"/>
          <p:cNvSpPr txBox="1">
            <a:spLocks noGrp="1"/>
          </p:cNvSpPr>
          <p:nvPr>
            <p:ph type="body" idx="1"/>
          </p:nvPr>
        </p:nvSpPr>
        <p:spPr>
          <a:xfrm>
            <a:off x="243000" y="556500"/>
            <a:ext cx="8443800" cy="1566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hard part about deletion is filling empty nodes. </a:t>
            </a:r>
            <a:endParaRPr/>
          </a:p>
          <a:p>
            <a:pPr marL="457200" lvl="0" indent="-342900" algn="l" rtl="0">
              <a:spcBef>
                <a:spcPts val="600"/>
              </a:spcBef>
              <a:spcAft>
                <a:spcPts val="0"/>
              </a:spcAft>
              <a:buSzPts val="1800"/>
              <a:buChar char="●"/>
            </a:pPr>
            <a:r>
              <a:rPr lang="en"/>
              <a:t>There are three interesting cases to consider.</a:t>
            </a:r>
            <a:endParaRPr/>
          </a:p>
          <a:p>
            <a:pPr marL="457200" lvl="0" indent="-342900" algn="l" rtl="0">
              <a:spcBef>
                <a:spcPts val="600"/>
              </a:spcBef>
              <a:spcAft>
                <a:spcPts val="0"/>
              </a:spcAft>
              <a:buSzPts val="1800"/>
              <a:buChar char="●"/>
            </a:pPr>
            <a:r>
              <a:rPr lang="en"/>
              <a:t>For reasons that will become clear later, we will talk about how to fill empty boxes ANYWHERE in the tree, not just in the leaves.</a:t>
            </a:r>
            <a:endParaRPr/>
          </a:p>
        </p:txBody>
      </p:sp>
      <p:sp>
        <p:nvSpPr>
          <p:cNvPr id="1761" name="Google Shape;1761;p95"/>
          <p:cNvSpPr/>
          <p:nvPr/>
        </p:nvSpPr>
        <p:spPr>
          <a:xfrm>
            <a:off x="4327205" y="326222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a:t>
            </a:r>
            <a:endParaRPr sz="1800"/>
          </a:p>
        </p:txBody>
      </p:sp>
      <p:sp>
        <p:nvSpPr>
          <p:cNvPr id="1762" name="Google Shape;1762;p95"/>
          <p:cNvSpPr/>
          <p:nvPr/>
        </p:nvSpPr>
        <p:spPr>
          <a:xfrm>
            <a:off x="1823108" y="32622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763" name="Google Shape;1763;p95"/>
          <p:cNvSpPr/>
          <p:nvPr/>
        </p:nvSpPr>
        <p:spPr>
          <a:xfrm>
            <a:off x="3483250" y="266547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764" name="Google Shape;1764;p95"/>
          <p:cNvCxnSpPr>
            <a:stCxn id="1765" idx="2"/>
            <a:endCxn id="1762" idx="0"/>
          </p:cNvCxnSpPr>
          <p:nvPr/>
        </p:nvCxnSpPr>
        <p:spPr>
          <a:xfrm flipH="1">
            <a:off x="2068296" y="2990375"/>
            <a:ext cx="3900" cy="271800"/>
          </a:xfrm>
          <a:prstGeom prst="straightConnector1">
            <a:avLst/>
          </a:prstGeom>
          <a:noFill/>
          <a:ln w="19050" cap="flat" cmpd="sng">
            <a:solidFill>
              <a:srgbClr val="666666"/>
            </a:solidFill>
            <a:prstDash val="solid"/>
            <a:round/>
            <a:headEnd type="none" w="med" len="med"/>
            <a:tailEnd type="none" w="med" len="med"/>
          </a:ln>
        </p:spPr>
      </p:cxnSp>
      <p:cxnSp>
        <p:nvCxnSpPr>
          <p:cNvPr id="1766" name="Google Shape;1766;p95"/>
          <p:cNvCxnSpPr/>
          <p:nvPr/>
        </p:nvCxnSpPr>
        <p:spPr>
          <a:xfrm>
            <a:off x="4201155" y="2991925"/>
            <a:ext cx="415200" cy="276600"/>
          </a:xfrm>
          <a:prstGeom prst="straightConnector1">
            <a:avLst/>
          </a:prstGeom>
          <a:noFill/>
          <a:ln w="19050" cap="flat" cmpd="sng">
            <a:solidFill>
              <a:srgbClr val="666666"/>
            </a:solidFill>
            <a:prstDash val="solid"/>
            <a:round/>
            <a:headEnd type="none" w="med" len="med"/>
            <a:tailEnd type="none" w="med" len="med"/>
          </a:ln>
        </p:spPr>
      </p:cxnSp>
      <p:sp>
        <p:nvSpPr>
          <p:cNvPr id="1767" name="Google Shape;1767;p95"/>
          <p:cNvSpPr/>
          <p:nvPr/>
        </p:nvSpPr>
        <p:spPr>
          <a:xfrm>
            <a:off x="2965475" y="326222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768" name="Google Shape;1768;p95"/>
          <p:cNvCxnSpPr>
            <a:stCxn id="1767" idx="0"/>
          </p:cNvCxnSpPr>
          <p:nvPr/>
        </p:nvCxnSpPr>
        <p:spPr>
          <a:xfrm rot="10800000" flipH="1">
            <a:off x="3241325" y="2991925"/>
            <a:ext cx="310800" cy="270300"/>
          </a:xfrm>
          <a:prstGeom prst="straightConnector1">
            <a:avLst/>
          </a:prstGeom>
          <a:noFill/>
          <a:ln w="19050" cap="flat" cmpd="sng">
            <a:solidFill>
              <a:schemeClr val="dk2"/>
            </a:solidFill>
            <a:prstDash val="solid"/>
            <a:round/>
            <a:headEnd type="none" w="med" len="med"/>
            <a:tailEnd type="none" w="med" len="med"/>
          </a:ln>
        </p:spPr>
      </p:cxnSp>
      <p:sp>
        <p:nvSpPr>
          <p:cNvPr id="1769" name="Google Shape;1769;p95"/>
          <p:cNvSpPr/>
          <p:nvPr/>
        </p:nvSpPr>
        <p:spPr>
          <a:xfrm>
            <a:off x="2779771" y="20426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cxnSp>
        <p:nvCxnSpPr>
          <p:cNvPr id="1770" name="Google Shape;1770;p95"/>
          <p:cNvCxnSpPr>
            <a:endCxn id="1769" idx="2"/>
          </p:cNvCxnSpPr>
          <p:nvPr/>
        </p:nvCxnSpPr>
        <p:spPr>
          <a:xfrm rot="10800000" flipH="1">
            <a:off x="2058421" y="2367525"/>
            <a:ext cx="966600" cy="297900"/>
          </a:xfrm>
          <a:prstGeom prst="straightConnector1">
            <a:avLst/>
          </a:prstGeom>
          <a:noFill/>
          <a:ln w="19050" cap="flat" cmpd="sng">
            <a:solidFill>
              <a:schemeClr val="dk2"/>
            </a:solidFill>
            <a:prstDash val="solid"/>
            <a:round/>
            <a:headEnd type="none" w="med" len="med"/>
            <a:tailEnd type="none" w="med" len="med"/>
          </a:ln>
        </p:spPr>
      </p:cxnSp>
      <p:cxnSp>
        <p:nvCxnSpPr>
          <p:cNvPr id="1771" name="Google Shape;1771;p95"/>
          <p:cNvCxnSpPr>
            <a:stCxn id="1769" idx="2"/>
            <a:endCxn id="1763" idx="0"/>
          </p:cNvCxnSpPr>
          <p:nvPr/>
        </p:nvCxnSpPr>
        <p:spPr>
          <a:xfrm>
            <a:off x="3025021" y="236752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772" name="Google Shape;1772;p95"/>
          <p:cNvCxnSpPr>
            <a:stCxn id="1773" idx="0"/>
            <a:endCxn id="1763" idx="2"/>
          </p:cNvCxnSpPr>
          <p:nvPr/>
        </p:nvCxnSpPr>
        <p:spPr>
          <a:xfrm rot="10800000" flipH="1">
            <a:off x="3904235" y="2990425"/>
            <a:ext cx="1800" cy="271800"/>
          </a:xfrm>
          <a:prstGeom prst="straightConnector1">
            <a:avLst/>
          </a:prstGeom>
          <a:noFill/>
          <a:ln w="19050" cap="flat" cmpd="sng">
            <a:solidFill>
              <a:schemeClr val="dk2"/>
            </a:solidFill>
            <a:prstDash val="solid"/>
            <a:round/>
            <a:headEnd type="none" w="med" len="med"/>
            <a:tailEnd type="none" w="med" len="med"/>
          </a:ln>
        </p:spPr>
      </p:cxnSp>
      <p:sp>
        <p:nvSpPr>
          <p:cNvPr id="1765" name="Google Shape;1765;p95"/>
          <p:cNvSpPr/>
          <p:nvPr/>
        </p:nvSpPr>
        <p:spPr>
          <a:xfrm>
            <a:off x="1826946" y="2665475"/>
            <a:ext cx="49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1773" name="Google Shape;1773;p95"/>
          <p:cNvSpPr/>
          <p:nvPr/>
        </p:nvSpPr>
        <p:spPr>
          <a:xfrm>
            <a:off x="3628385" y="326222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sp>
        <p:nvSpPr>
          <p:cNvPr id="1774" name="Google Shape;1774;p95"/>
          <p:cNvSpPr/>
          <p:nvPr/>
        </p:nvSpPr>
        <p:spPr>
          <a:xfrm>
            <a:off x="3535000" y="4230082"/>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1775" name="Google Shape;1775;p95"/>
          <p:cNvSpPr/>
          <p:nvPr/>
        </p:nvSpPr>
        <p:spPr>
          <a:xfrm>
            <a:off x="4722123" y="42300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1776" name="Google Shape;1776;p95"/>
          <p:cNvSpPr/>
          <p:nvPr/>
        </p:nvSpPr>
        <p:spPr>
          <a:xfrm>
            <a:off x="4087900" y="37174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1777" name="Google Shape;1777;p95"/>
          <p:cNvSpPr/>
          <p:nvPr/>
        </p:nvSpPr>
        <p:spPr>
          <a:xfrm>
            <a:off x="3534064" y="4742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778" name="Google Shape;1778;p95"/>
          <p:cNvSpPr/>
          <p:nvPr/>
        </p:nvSpPr>
        <p:spPr>
          <a:xfrm>
            <a:off x="4441850" y="4742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779" name="Google Shape;1779;p95"/>
          <p:cNvSpPr/>
          <p:nvPr/>
        </p:nvSpPr>
        <p:spPr>
          <a:xfrm>
            <a:off x="5009550" y="4742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1780" name="Google Shape;1780;p95"/>
          <p:cNvCxnSpPr>
            <a:stCxn id="1776" idx="2"/>
            <a:endCxn id="1774" idx="0"/>
          </p:cNvCxnSpPr>
          <p:nvPr/>
        </p:nvCxnSpPr>
        <p:spPr>
          <a:xfrm flipH="1">
            <a:off x="3735250" y="404235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1781" name="Google Shape;1781;p95"/>
          <p:cNvCxnSpPr>
            <a:stCxn id="1774" idx="2"/>
            <a:endCxn id="1777" idx="0"/>
          </p:cNvCxnSpPr>
          <p:nvPr/>
        </p:nvCxnSpPr>
        <p:spPr>
          <a:xfrm flipH="1">
            <a:off x="3734350" y="4554982"/>
            <a:ext cx="900" cy="187800"/>
          </a:xfrm>
          <a:prstGeom prst="straightConnector1">
            <a:avLst/>
          </a:prstGeom>
          <a:noFill/>
          <a:ln w="19050" cap="flat" cmpd="sng">
            <a:solidFill>
              <a:srgbClr val="666666"/>
            </a:solidFill>
            <a:prstDash val="solid"/>
            <a:round/>
            <a:headEnd type="none" w="med" len="med"/>
            <a:tailEnd type="none" w="med" len="med"/>
          </a:ln>
        </p:spPr>
      </p:cxnSp>
      <p:cxnSp>
        <p:nvCxnSpPr>
          <p:cNvPr id="1782" name="Google Shape;1782;p95"/>
          <p:cNvCxnSpPr>
            <a:stCxn id="1775" idx="2"/>
            <a:endCxn id="1778" idx="0"/>
          </p:cNvCxnSpPr>
          <p:nvPr/>
        </p:nvCxnSpPr>
        <p:spPr>
          <a:xfrm flipH="1">
            <a:off x="4642173" y="4554982"/>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1783" name="Google Shape;1783;p95"/>
          <p:cNvCxnSpPr>
            <a:stCxn id="1775" idx="2"/>
            <a:endCxn id="1779" idx="0"/>
          </p:cNvCxnSpPr>
          <p:nvPr/>
        </p:nvCxnSpPr>
        <p:spPr>
          <a:xfrm>
            <a:off x="4922373" y="4554982"/>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1784" name="Google Shape;1784;p95"/>
          <p:cNvCxnSpPr>
            <a:stCxn id="1776" idx="2"/>
            <a:endCxn id="1775" idx="0"/>
          </p:cNvCxnSpPr>
          <p:nvPr/>
        </p:nvCxnSpPr>
        <p:spPr>
          <a:xfrm>
            <a:off x="4288150" y="4042357"/>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1785" name="Google Shape;1785;p95"/>
          <p:cNvSpPr txBox="1"/>
          <p:nvPr/>
        </p:nvSpPr>
        <p:spPr>
          <a:xfrm>
            <a:off x="5676900" y="4117250"/>
            <a:ext cx="3297900" cy="78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Since empty nodes contain k=0 items, non-leaf empty nodes have 1 child!</a:t>
            </a:r>
            <a:endParaRPr/>
          </a:p>
        </p:txBody>
      </p:sp>
      <p:sp>
        <p:nvSpPr>
          <p:cNvPr id="1786" name="Google Shape;1786;p95"/>
          <p:cNvSpPr/>
          <p:nvPr/>
        </p:nvSpPr>
        <p:spPr>
          <a:xfrm>
            <a:off x="418025" y="4230082"/>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1787" name="Google Shape;1787;p95"/>
          <p:cNvSpPr/>
          <p:nvPr/>
        </p:nvSpPr>
        <p:spPr>
          <a:xfrm>
            <a:off x="1224148" y="42300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1788" name="Google Shape;1788;p95"/>
          <p:cNvSpPr/>
          <p:nvPr/>
        </p:nvSpPr>
        <p:spPr>
          <a:xfrm>
            <a:off x="1075612" y="3717450"/>
            <a:ext cx="6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2  6 </a:t>
            </a:r>
            <a:endParaRPr sz="1800"/>
          </a:p>
        </p:txBody>
      </p:sp>
      <p:sp>
        <p:nvSpPr>
          <p:cNvPr id="1789" name="Google Shape;1789;p95"/>
          <p:cNvSpPr/>
          <p:nvPr/>
        </p:nvSpPr>
        <p:spPr>
          <a:xfrm>
            <a:off x="417089" y="47262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790" name="Google Shape;1790;p95"/>
          <p:cNvSpPr/>
          <p:nvPr/>
        </p:nvSpPr>
        <p:spPr>
          <a:xfrm>
            <a:off x="943875" y="47262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1791" name="Google Shape;1791;p95"/>
          <p:cNvSpPr/>
          <p:nvPr/>
        </p:nvSpPr>
        <p:spPr>
          <a:xfrm>
            <a:off x="1511575" y="47262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792" name="Google Shape;1792;p95"/>
          <p:cNvCxnSpPr>
            <a:stCxn id="1788" idx="2"/>
            <a:endCxn id="1786" idx="0"/>
          </p:cNvCxnSpPr>
          <p:nvPr/>
        </p:nvCxnSpPr>
        <p:spPr>
          <a:xfrm flipH="1">
            <a:off x="618412" y="4042350"/>
            <a:ext cx="806700" cy="187800"/>
          </a:xfrm>
          <a:prstGeom prst="straightConnector1">
            <a:avLst/>
          </a:prstGeom>
          <a:noFill/>
          <a:ln w="19050" cap="flat" cmpd="sng">
            <a:solidFill>
              <a:srgbClr val="666666"/>
            </a:solidFill>
            <a:prstDash val="solid"/>
            <a:round/>
            <a:headEnd type="none" w="med" len="med"/>
            <a:tailEnd type="none" w="med" len="med"/>
          </a:ln>
        </p:spPr>
      </p:cxnSp>
      <p:cxnSp>
        <p:nvCxnSpPr>
          <p:cNvPr id="1793" name="Google Shape;1793;p95"/>
          <p:cNvCxnSpPr>
            <a:stCxn id="1786" idx="2"/>
            <a:endCxn id="1789" idx="0"/>
          </p:cNvCxnSpPr>
          <p:nvPr/>
        </p:nvCxnSpPr>
        <p:spPr>
          <a:xfrm flipH="1">
            <a:off x="617375" y="4554982"/>
            <a:ext cx="900" cy="171300"/>
          </a:xfrm>
          <a:prstGeom prst="straightConnector1">
            <a:avLst/>
          </a:prstGeom>
          <a:noFill/>
          <a:ln w="19050" cap="flat" cmpd="sng">
            <a:solidFill>
              <a:srgbClr val="666666"/>
            </a:solidFill>
            <a:prstDash val="solid"/>
            <a:round/>
            <a:headEnd type="none" w="med" len="med"/>
            <a:tailEnd type="none" w="med" len="med"/>
          </a:ln>
        </p:spPr>
      </p:cxnSp>
      <p:cxnSp>
        <p:nvCxnSpPr>
          <p:cNvPr id="1794" name="Google Shape;1794;p95"/>
          <p:cNvCxnSpPr>
            <a:stCxn id="1787" idx="2"/>
            <a:endCxn id="1790" idx="0"/>
          </p:cNvCxnSpPr>
          <p:nvPr/>
        </p:nvCxnSpPr>
        <p:spPr>
          <a:xfrm flipH="1">
            <a:off x="1144198" y="4554982"/>
            <a:ext cx="280200" cy="171300"/>
          </a:xfrm>
          <a:prstGeom prst="straightConnector1">
            <a:avLst/>
          </a:prstGeom>
          <a:noFill/>
          <a:ln w="19050" cap="flat" cmpd="sng">
            <a:solidFill>
              <a:srgbClr val="666666"/>
            </a:solidFill>
            <a:prstDash val="solid"/>
            <a:round/>
            <a:headEnd type="none" w="med" len="med"/>
            <a:tailEnd type="none" w="med" len="med"/>
          </a:ln>
        </p:spPr>
      </p:cxnSp>
      <p:cxnSp>
        <p:nvCxnSpPr>
          <p:cNvPr id="1795" name="Google Shape;1795;p95"/>
          <p:cNvCxnSpPr>
            <a:stCxn id="1787" idx="2"/>
            <a:endCxn id="1791" idx="0"/>
          </p:cNvCxnSpPr>
          <p:nvPr/>
        </p:nvCxnSpPr>
        <p:spPr>
          <a:xfrm>
            <a:off x="1424398" y="4554982"/>
            <a:ext cx="287400" cy="171300"/>
          </a:xfrm>
          <a:prstGeom prst="straightConnector1">
            <a:avLst/>
          </a:prstGeom>
          <a:noFill/>
          <a:ln w="19050" cap="flat" cmpd="sng">
            <a:solidFill>
              <a:srgbClr val="666666"/>
            </a:solidFill>
            <a:prstDash val="solid"/>
            <a:round/>
            <a:headEnd type="none" w="med" len="med"/>
            <a:tailEnd type="none" w="med" len="med"/>
          </a:ln>
        </p:spPr>
      </p:cxnSp>
      <p:cxnSp>
        <p:nvCxnSpPr>
          <p:cNvPr id="1796" name="Google Shape;1796;p95"/>
          <p:cNvCxnSpPr>
            <a:stCxn id="1788" idx="2"/>
            <a:endCxn id="1787" idx="0"/>
          </p:cNvCxnSpPr>
          <p:nvPr/>
        </p:nvCxnSpPr>
        <p:spPr>
          <a:xfrm flipH="1">
            <a:off x="1424512" y="4042350"/>
            <a:ext cx="600" cy="187800"/>
          </a:xfrm>
          <a:prstGeom prst="straightConnector1">
            <a:avLst/>
          </a:prstGeom>
          <a:noFill/>
          <a:ln w="19050" cap="flat" cmpd="sng">
            <a:solidFill>
              <a:srgbClr val="666666"/>
            </a:solidFill>
            <a:prstDash val="solid"/>
            <a:round/>
            <a:headEnd type="none" w="med" len="med"/>
            <a:tailEnd type="none" w="med" len="med"/>
          </a:ln>
        </p:spPr>
      </p:cxnSp>
      <p:sp>
        <p:nvSpPr>
          <p:cNvPr id="1797" name="Google Shape;1797;p95"/>
          <p:cNvSpPr/>
          <p:nvPr/>
        </p:nvSpPr>
        <p:spPr>
          <a:xfrm>
            <a:off x="2213285" y="42300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8</a:t>
            </a:r>
            <a:endParaRPr sz="1800"/>
          </a:p>
        </p:txBody>
      </p:sp>
      <p:sp>
        <p:nvSpPr>
          <p:cNvPr id="1798" name="Google Shape;1798;p95"/>
          <p:cNvSpPr/>
          <p:nvPr/>
        </p:nvSpPr>
        <p:spPr>
          <a:xfrm>
            <a:off x="1972285" y="47262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1799" name="Google Shape;1799;p95"/>
          <p:cNvSpPr/>
          <p:nvPr/>
        </p:nvSpPr>
        <p:spPr>
          <a:xfrm>
            <a:off x="2466185" y="47262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1800" name="Google Shape;1800;p95"/>
          <p:cNvCxnSpPr>
            <a:stCxn id="1788" idx="2"/>
            <a:endCxn id="1797" idx="0"/>
          </p:cNvCxnSpPr>
          <p:nvPr/>
        </p:nvCxnSpPr>
        <p:spPr>
          <a:xfrm>
            <a:off x="1425112" y="4042350"/>
            <a:ext cx="988500" cy="187800"/>
          </a:xfrm>
          <a:prstGeom prst="straightConnector1">
            <a:avLst/>
          </a:prstGeom>
          <a:noFill/>
          <a:ln w="19050" cap="flat" cmpd="sng">
            <a:solidFill>
              <a:srgbClr val="666666"/>
            </a:solidFill>
            <a:prstDash val="solid"/>
            <a:round/>
            <a:headEnd type="none" w="med" len="med"/>
            <a:tailEnd type="none" w="med" len="med"/>
          </a:ln>
        </p:spPr>
      </p:cxnSp>
      <p:cxnSp>
        <p:nvCxnSpPr>
          <p:cNvPr id="1801" name="Google Shape;1801;p95"/>
          <p:cNvCxnSpPr>
            <a:stCxn id="1798" idx="0"/>
            <a:endCxn id="1797" idx="2"/>
          </p:cNvCxnSpPr>
          <p:nvPr/>
        </p:nvCxnSpPr>
        <p:spPr>
          <a:xfrm rot="10800000" flipH="1">
            <a:off x="2172535" y="4554957"/>
            <a:ext cx="240900" cy="171300"/>
          </a:xfrm>
          <a:prstGeom prst="straightConnector1">
            <a:avLst/>
          </a:prstGeom>
          <a:noFill/>
          <a:ln w="19050" cap="flat" cmpd="sng">
            <a:solidFill>
              <a:srgbClr val="666666"/>
            </a:solidFill>
            <a:prstDash val="solid"/>
            <a:round/>
            <a:headEnd type="none" w="med" len="med"/>
            <a:tailEnd type="none" w="med" len="med"/>
          </a:ln>
        </p:spPr>
      </p:cxnSp>
      <p:cxnSp>
        <p:nvCxnSpPr>
          <p:cNvPr id="1802" name="Google Shape;1802;p95"/>
          <p:cNvCxnSpPr>
            <a:stCxn id="1799" idx="0"/>
            <a:endCxn id="1797" idx="2"/>
          </p:cNvCxnSpPr>
          <p:nvPr/>
        </p:nvCxnSpPr>
        <p:spPr>
          <a:xfrm rot="10800000">
            <a:off x="2413535" y="4554957"/>
            <a:ext cx="252900" cy="1713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806"/>
        <p:cNvGrpSpPr/>
        <p:nvPr/>
      </p:nvGrpSpPr>
      <p:grpSpPr>
        <a:xfrm>
          <a:off x="0" y="0"/>
          <a:ext cx="0" cy="0"/>
          <a:chOff x="0" y="0"/>
          <a:chExt cx="0" cy="0"/>
        </a:xfrm>
      </p:grpSpPr>
      <p:sp>
        <p:nvSpPr>
          <p:cNvPr id="1807" name="Google Shape;1807;p9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1A: Multi-Key Sibling</a:t>
            </a:r>
            <a:endParaRPr/>
          </a:p>
        </p:txBody>
      </p:sp>
      <p:sp>
        <p:nvSpPr>
          <p:cNvPr id="1808" name="Google Shape;1808;p96"/>
          <p:cNvSpPr txBox="1">
            <a:spLocks noGrp="1"/>
          </p:cNvSpPr>
          <p:nvPr>
            <p:ph type="body" idx="1"/>
          </p:nvPr>
        </p:nvSpPr>
        <p:spPr>
          <a:xfrm>
            <a:off x="243000" y="556500"/>
            <a:ext cx="8443800" cy="1566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case 1A, the empty node’s adjacent sibling has multiple keys.</a:t>
            </a:r>
            <a:endParaRPr/>
          </a:p>
          <a:p>
            <a:pPr marL="457200" lvl="0" indent="-342900" algn="l" rtl="0">
              <a:spcBef>
                <a:spcPts val="600"/>
              </a:spcBef>
              <a:spcAft>
                <a:spcPts val="0"/>
              </a:spcAft>
              <a:buSzPts val="1800"/>
              <a:buChar char="●"/>
            </a:pPr>
            <a:r>
              <a:rPr lang="en"/>
              <a:t>Very hard optional challenge: Try to fill in X in the diagram below so that the result is a valid 2-3 tree.</a:t>
            </a:r>
            <a:endParaRPr/>
          </a:p>
        </p:txBody>
      </p:sp>
      <p:sp>
        <p:nvSpPr>
          <p:cNvPr id="1809" name="Google Shape;1809;p96"/>
          <p:cNvSpPr/>
          <p:nvPr/>
        </p:nvSpPr>
        <p:spPr>
          <a:xfrm>
            <a:off x="3031805" y="303362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a:t>
            </a:r>
            <a:endParaRPr sz="1800"/>
          </a:p>
        </p:txBody>
      </p:sp>
      <p:sp>
        <p:nvSpPr>
          <p:cNvPr id="1810" name="Google Shape;1810;p96"/>
          <p:cNvSpPr/>
          <p:nvPr/>
        </p:nvSpPr>
        <p:spPr>
          <a:xfrm>
            <a:off x="527708" y="30336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811" name="Google Shape;1811;p96"/>
          <p:cNvSpPr/>
          <p:nvPr/>
        </p:nvSpPr>
        <p:spPr>
          <a:xfrm>
            <a:off x="2187850" y="243687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812" name="Google Shape;1812;p96"/>
          <p:cNvCxnSpPr>
            <a:stCxn id="1813" idx="2"/>
            <a:endCxn id="1810" idx="0"/>
          </p:cNvCxnSpPr>
          <p:nvPr/>
        </p:nvCxnSpPr>
        <p:spPr>
          <a:xfrm flipH="1">
            <a:off x="772896" y="2761775"/>
            <a:ext cx="3900" cy="271800"/>
          </a:xfrm>
          <a:prstGeom prst="straightConnector1">
            <a:avLst/>
          </a:prstGeom>
          <a:noFill/>
          <a:ln w="19050" cap="flat" cmpd="sng">
            <a:solidFill>
              <a:srgbClr val="666666"/>
            </a:solidFill>
            <a:prstDash val="solid"/>
            <a:round/>
            <a:headEnd type="none" w="med" len="med"/>
            <a:tailEnd type="none" w="med" len="med"/>
          </a:ln>
        </p:spPr>
      </p:cxnSp>
      <p:cxnSp>
        <p:nvCxnSpPr>
          <p:cNvPr id="1814" name="Google Shape;1814;p96"/>
          <p:cNvCxnSpPr/>
          <p:nvPr/>
        </p:nvCxnSpPr>
        <p:spPr>
          <a:xfrm>
            <a:off x="2905755" y="2763325"/>
            <a:ext cx="415200" cy="276600"/>
          </a:xfrm>
          <a:prstGeom prst="straightConnector1">
            <a:avLst/>
          </a:prstGeom>
          <a:noFill/>
          <a:ln w="19050" cap="flat" cmpd="sng">
            <a:solidFill>
              <a:srgbClr val="666666"/>
            </a:solidFill>
            <a:prstDash val="solid"/>
            <a:round/>
            <a:headEnd type="none" w="med" len="med"/>
            <a:tailEnd type="none" w="med" len="med"/>
          </a:ln>
        </p:spPr>
      </p:cxnSp>
      <p:sp>
        <p:nvSpPr>
          <p:cNvPr id="1815" name="Google Shape;1815;p96"/>
          <p:cNvSpPr/>
          <p:nvPr/>
        </p:nvSpPr>
        <p:spPr>
          <a:xfrm>
            <a:off x="1670075" y="303362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816" name="Google Shape;1816;p96"/>
          <p:cNvCxnSpPr>
            <a:stCxn id="1815" idx="0"/>
          </p:cNvCxnSpPr>
          <p:nvPr/>
        </p:nvCxnSpPr>
        <p:spPr>
          <a:xfrm rot="10800000" flipH="1">
            <a:off x="1945925" y="2763325"/>
            <a:ext cx="310800" cy="270300"/>
          </a:xfrm>
          <a:prstGeom prst="straightConnector1">
            <a:avLst/>
          </a:prstGeom>
          <a:noFill/>
          <a:ln w="19050" cap="flat" cmpd="sng">
            <a:solidFill>
              <a:schemeClr val="dk2"/>
            </a:solidFill>
            <a:prstDash val="solid"/>
            <a:round/>
            <a:headEnd type="none" w="med" len="med"/>
            <a:tailEnd type="none" w="med" len="med"/>
          </a:ln>
        </p:spPr>
      </p:cxnSp>
      <p:sp>
        <p:nvSpPr>
          <p:cNvPr id="1817" name="Google Shape;1817;p96"/>
          <p:cNvSpPr/>
          <p:nvPr/>
        </p:nvSpPr>
        <p:spPr>
          <a:xfrm>
            <a:off x="1484371" y="18140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cxnSp>
        <p:nvCxnSpPr>
          <p:cNvPr id="1818" name="Google Shape;1818;p96"/>
          <p:cNvCxnSpPr>
            <a:endCxn id="1817" idx="2"/>
          </p:cNvCxnSpPr>
          <p:nvPr/>
        </p:nvCxnSpPr>
        <p:spPr>
          <a:xfrm rot="10800000" flipH="1">
            <a:off x="763021" y="2138925"/>
            <a:ext cx="966600" cy="297900"/>
          </a:xfrm>
          <a:prstGeom prst="straightConnector1">
            <a:avLst/>
          </a:prstGeom>
          <a:noFill/>
          <a:ln w="19050" cap="flat" cmpd="sng">
            <a:solidFill>
              <a:schemeClr val="dk2"/>
            </a:solidFill>
            <a:prstDash val="solid"/>
            <a:round/>
            <a:headEnd type="none" w="med" len="med"/>
            <a:tailEnd type="none" w="med" len="med"/>
          </a:ln>
        </p:spPr>
      </p:cxnSp>
      <p:cxnSp>
        <p:nvCxnSpPr>
          <p:cNvPr id="1819" name="Google Shape;1819;p96"/>
          <p:cNvCxnSpPr>
            <a:stCxn id="1817" idx="2"/>
            <a:endCxn id="1811" idx="0"/>
          </p:cNvCxnSpPr>
          <p:nvPr/>
        </p:nvCxnSpPr>
        <p:spPr>
          <a:xfrm>
            <a:off x="1729621" y="213892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820" name="Google Shape;1820;p96"/>
          <p:cNvCxnSpPr>
            <a:stCxn id="1821" idx="0"/>
            <a:endCxn id="1811" idx="2"/>
          </p:cNvCxnSpPr>
          <p:nvPr/>
        </p:nvCxnSpPr>
        <p:spPr>
          <a:xfrm rot="10800000" flipH="1">
            <a:off x="2608835" y="2761825"/>
            <a:ext cx="1800" cy="271800"/>
          </a:xfrm>
          <a:prstGeom prst="straightConnector1">
            <a:avLst/>
          </a:prstGeom>
          <a:noFill/>
          <a:ln w="19050" cap="flat" cmpd="sng">
            <a:solidFill>
              <a:schemeClr val="dk2"/>
            </a:solidFill>
            <a:prstDash val="solid"/>
            <a:round/>
            <a:headEnd type="none" w="med" len="med"/>
            <a:tailEnd type="none" w="med" len="med"/>
          </a:ln>
        </p:spPr>
      </p:cxnSp>
      <p:sp>
        <p:nvSpPr>
          <p:cNvPr id="1813" name="Google Shape;1813;p96"/>
          <p:cNvSpPr/>
          <p:nvPr/>
        </p:nvSpPr>
        <p:spPr>
          <a:xfrm>
            <a:off x="531546" y="2436875"/>
            <a:ext cx="49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1821" name="Google Shape;1821;p96"/>
          <p:cNvSpPr/>
          <p:nvPr/>
        </p:nvSpPr>
        <p:spPr>
          <a:xfrm>
            <a:off x="2332985" y="303362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825"/>
        <p:cNvGrpSpPr/>
        <p:nvPr/>
      </p:nvGrpSpPr>
      <p:grpSpPr>
        <a:xfrm>
          <a:off x="0" y="0"/>
          <a:ext cx="0" cy="0"/>
          <a:chOff x="0" y="0"/>
          <a:chExt cx="0" cy="0"/>
        </a:xfrm>
      </p:grpSpPr>
      <p:sp>
        <p:nvSpPr>
          <p:cNvPr id="1826" name="Google Shape;1826;p9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1A: Multi-Key Sibling</a:t>
            </a:r>
            <a:endParaRPr/>
          </a:p>
        </p:txBody>
      </p:sp>
      <p:sp>
        <p:nvSpPr>
          <p:cNvPr id="1827" name="Google Shape;1827;p97"/>
          <p:cNvSpPr txBox="1">
            <a:spLocks noGrp="1"/>
          </p:cNvSpPr>
          <p:nvPr>
            <p:ph type="body" idx="1"/>
          </p:nvPr>
        </p:nvSpPr>
        <p:spPr>
          <a:xfrm>
            <a:off x="243000" y="556500"/>
            <a:ext cx="8443800" cy="1566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case 1A, the empty node’s adjacent sibling has multiple keys.</a:t>
            </a:r>
            <a:endParaRPr/>
          </a:p>
          <a:p>
            <a:pPr marL="457200" lvl="0" indent="-342900" algn="l" rtl="0">
              <a:spcBef>
                <a:spcPts val="600"/>
              </a:spcBef>
              <a:spcAft>
                <a:spcPts val="0"/>
              </a:spcAft>
              <a:buSzPts val="1800"/>
              <a:buChar char="●"/>
            </a:pPr>
            <a:r>
              <a:rPr lang="en"/>
              <a:t>X steals parent’s item. Parent steals sibling’s item. </a:t>
            </a:r>
            <a:endParaRPr/>
          </a:p>
        </p:txBody>
      </p:sp>
      <p:sp>
        <p:nvSpPr>
          <p:cNvPr id="1828" name="Google Shape;1828;p97"/>
          <p:cNvSpPr/>
          <p:nvPr/>
        </p:nvSpPr>
        <p:spPr>
          <a:xfrm>
            <a:off x="3031805" y="303362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a:t>
            </a:r>
            <a:endParaRPr sz="1800"/>
          </a:p>
        </p:txBody>
      </p:sp>
      <p:sp>
        <p:nvSpPr>
          <p:cNvPr id="1829" name="Google Shape;1829;p97"/>
          <p:cNvSpPr/>
          <p:nvPr/>
        </p:nvSpPr>
        <p:spPr>
          <a:xfrm>
            <a:off x="527708" y="30336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830" name="Google Shape;1830;p97"/>
          <p:cNvSpPr/>
          <p:nvPr/>
        </p:nvSpPr>
        <p:spPr>
          <a:xfrm>
            <a:off x="2187850" y="243687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21  23</a:t>
            </a:r>
            <a:endParaRPr sz="1800"/>
          </a:p>
        </p:txBody>
      </p:sp>
      <p:cxnSp>
        <p:nvCxnSpPr>
          <p:cNvPr id="1831" name="Google Shape;1831;p97"/>
          <p:cNvCxnSpPr>
            <a:stCxn id="1832" idx="2"/>
            <a:endCxn id="1829" idx="0"/>
          </p:cNvCxnSpPr>
          <p:nvPr/>
        </p:nvCxnSpPr>
        <p:spPr>
          <a:xfrm flipH="1">
            <a:off x="772896" y="2761775"/>
            <a:ext cx="3900" cy="271800"/>
          </a:xfrm>
          <a:prstGeom prst="straightConnector1">
            <a:avLst/>
          </a:prstGeom>
          <a:noFill/>
          <a:ln w="19050" cap="flat" cmpd="sng">
            <a:solidFill>
              <a:srgbClr val="666666"/>
            </a:solidFill>
            <a:prstDash val="solid"/>
            <a:round/>
            <a:headEnd type="none" w="med" len="med"/>
            <a:tailEnd type="none" w="med" len="med"/>
          </a:ln>
        </p:spPr>
      </p:cxnSp>
      <p:cxnSp>
        <p:nvCxnSpPr>
          <p:cNvPr id="1833" name="Google Shape;1833;p97"/>
          <p:cNvCxnSpPr/>
          <p:nvPr/>
        </p:nvCxnSpPr>
        <p:spPr>
          <a:xfrm>
            <a:off x="2905755" y="2763325"/>
            <a:ext cx="415200" cy="276600"/>
          </a:xfrm>
          <a:prstGeom prst="straightConnector1">
            <a:avLst/>
          </a:prstGeom>
          <a:noFill/>
          <a:ln w="19050" cap="flat" cmpd="sng">
            <a:solidFill>
              <a:srgbClr val="666666"/>
            </a:solidFill>
            <a:prstDash val="solid"/>
            <a:round/>
            <a:headEnd type="none" w="med" len="med"/>
            <a:tailEnd type="none" w="med" len="med"/>
          </a:ln>
        </p:spPr>
      </p:cxnSp>
      <p:sp>
        <p:nvSpPr>
          <p:cNvPr id="1834" name="Google Shape;1834;p97"/>
          <p:cNvSpPr/>
          <p:nvPr/>
        </p:nvSpPr>
        <p:spPr>
          <a:xfrm>
            <a:off x="1670075" y="303362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835" name="Google Shape;1835;p97"/>
          <p:cNvCxnSpPr>
            <a:stCxn id="1834" idx="0"/>
          </p:cNvCxnSpPr>
          <p:nvPr/>
        </p:nvCxnSpPr>
        <p:spPr>
          <a:xfrm rot="10800000" flipH="1">
            <a:off x="1945925" y="2763325"/>
            <a:ext cx="310800" cy="270300"/>
          </a:xfrm>
          <a:prstGeom prst="straightConnector1">
            <a:avLst/>
          </a:prstGeom>
          <a:noFill/>
          <a:ln w="19050" cap="flat" cmpd="sng">
            <a:solidFill>
              <a:schemeClr val="dk2"/>
            </a:solidFill>
            <a:prstDash val="solid"/>
            <a:round/>
            <a:headEnd type="none" w="med" len="med"/>
            <a:tailEnd type="none" w="med" len="med"/>
          </a:ln>
        </p:spPr>
      </p:cxnSp>
      <p:sp>
        <p:nvSpPr>
          <p:cNvPr id="1836" name="Google Shape;1836;p97"/>
          <p:cNvSpPr/>
          <p:nvPr/>
        </p:nvSpPr>
        <p:spPr>
          <a:xfrm>
            <a:off x="1484371" y="18140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cxnSp>
        <p:nvCxnSpPr>
          <p:cNvPr id="1837" name="Google Shape;1837;p97"/>
          <p:cNvCxnSpPr>
            <a:endCxn id="1836" idx="2"/>
          </p:cNvCxnSpPr>
          <p:nvPr/>
        </p:nvCxnSpPr>
        <p:spPr>
          <a:xfrm rot="10800000" flipH="1">
            <a:off x="763021" y="2138925"/>
            <a:ext cx="966600" cy="297900"/>
          </a:xfrm>
          <a:prstGeom prst="straightConnector1">
            <a:avLst/>
          </a:prstGeom>
          <a:noFill/>
          <a:ln w="19050" cap="flat" cmpd="sng">
            <a:solidFill>
              <a:schemeClr val="dk2"/>
            </a:solidFill>
            <a:prstDash val="solid"/>
            <a:round/>
            <a:headEnd type="none" w="med" len="med"/>
            <a:tailEnd type="none" w="med" len="med"/>
          </a:ln>
        </p:spPr>
      </p:cxnSp>
      <p:cxnSp>
        <p:nvCxnSpPr>
          <p:cNvPr id="1838" name="Google Shape;1838;p97"/>
          <p:cNvCxnSpPr>
            <a:stCxn id="1836" idx="2"/>
            <a:endCxn id="1830" idx="0"/>
          </p:cNvCxnSpPr>
          <p:nvPr/>
        </p:nvCxnSpPr>
        <p:spPr>
          <a:xfrm>
            <a:off x="1729621" y="213892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839" name="Google Shape;1839;p97"/>
          <p:cNvCxnSpPr>
            <a:stCxn id="1840" idx="0"/>
            <a:endCxn id="1830" idx="2"/>
          </p:cNvCxnSpPr>
          <p:nvPr/>
        </p:nvCxnSpPr>
        <p:spPr>
          <a:xfrm rot="10800000" flipH="1">
            <a:off x="2608835" y="2761825"/>
            <a:ext cx="1800" cy="271800"/>
          </a:xfrm>
          <a:prstGeom prst="straightConnector1">
            <a:avLst/>
          </a:prstGeom>
          <a:noFill/>
          <a:ln w="19050" cap="flat" cmpd="sng">
            <a:solidFill>
              <a:schemeClr val="dk2"/>
            </a:solidFill>
            <a:prstDash val="solid"/>
            <a:round/>
            <a:headEnd type="none" w="med" len="med"/>
            <a:tailEnd type="none" w="med" len="med"/>
          </a:ln>
        </p:spPr>
      </p:cxnSp>
      <p:sp>
        <p:nvSpPr>
          <p:cNvPr id="1832" name="Google Shape;1832;p97"/>
          <p:cNvSpPr/>
          <p:nvPr/>
        </p:nvSpPr>
        <p:spPr>
          <a:xfrm>
            <a:off x="531546" y="2436875"/>
            <a:ext cx="49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1840" name="Google Shape;1840;p97"/>
          <p:cNvSpPr/>
          <p:nvPr/>
        </p:nvSpPr>
        <p:spPr>
          <a:xfrm>
            <a:off x="2332985" y="303362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grpSp>
        <p:nvGrpSpPr>
          <p:cNvPr id="1841" name="Google Shape;1841;p97"/>
          <p:cNvGrpSpPr/>
          <p:nvPr/>
        </p:nvGrpSpPr>
        <p:grpSpPr>
          <a:xfrm>
            <a:off x="4887008" y="1827075"/>
            <a:ext cx="3055797" cy="1544500"/>
            <a:chOff x="4887008" y="1827075"/>
            <a:chExt cx="3055797" cy="1544500"/>
          </a:xfrm>
        </p:grpSpPr>
        <p:sp>
          <p:nvSpPr>
            <p:cNvPr id="1842" name="Google Shape;1842;p97"/>
            <p:cNvSpPr/>
            <p:nvPr/>
          </p:nvSpPr>
          <p:spPr>
            <a:xfrm>
              <a:off x="7391105" y="304667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a:t>
              </a:r>
              <a:endParaRPr sz="1800"/>
            </a:p>
          </p:txBody>
        </p:sp>
        <p:sp>
          <p:nvSpPr>
            <p:cNvPr id="1843" name="Google Shape;1843;p97"/>
            <p:cNvSpPr/>
            <p:nvPr/>
          </p:nvSpPr>
          <p:spPr>
            <a:xfrm>
              <a:off x="4887008" y="30466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844" name="Google Shape;1844;p97"/>
            <p:cNvSpPr/>
            <p:nvPr/>
          </p:nvSpPr>
          <p:spPr>
            <a:xfrm>
              <a:off x="6547150" y="24499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23</a:t>
              </a:r>
              <a:endParaRPr sz="1800"/>
            </a:p>
          </p:txBody>
        </p:sp>
        <p:cxnSp>
          <p:nvCxnSpPr>
            <p:cNvPr id="1845" name="Google Shape;1845;p97"/>
            <p:cNvCxnSpPr>
              <a:stCxn id="1846" idx="2"/>
              <a:endCxn id="1843" idx="0"/>
            </p:cNvCxnSpPr>
            <p:nvPr/>
          </p:nvCxnSpPr>
          <p:spPr>
            <a:xfrm flipH="1">
              <a:off x="5132196" y="2774825"/>
              <a:ext cx="3900" cy="271800"/>
            </a:xfrm>
            <a:prstGeom prst="straightConnector1">
              <a:avLst/>
            </a:prstGeom>
            <a:noFill/>
            <a:ln w="19050" cap="flat" cmpd="sng">
              <a:solidFill>
                <a:srgbClr val="666666"/>
              </a:solidFill>
              <a:prstDash val="solid"/>
              <a:round/>
              <a:headEnd type="none" w="med" len="med"/>
              <a:tailEnd type="none" w="med" len="med"/>
            </a:ln>
          </p:spPr>
        </p:cxnSp>
        <p:cxnSp>
          <p:nvCxnSpPr>
            <p:cNvPr id="1847" name="Google Shape;1847;p97"/>
            <p:cNvCxnSpPr/>
            <p:nvPr/>
          </p:nvCxnSpPr>
          <p:spPr>
            <a:xfrm>
              <a:off x="7265055" y="2776375"/>
              <a:ext cx="415200" cy="276600"/>
            </a:xfrm>
            <a:prstGeom prst="straightConnector1">
              <a:avLst/>
            </a:prstGeom>
            <a:noFill/>
            <a:ln w="19050" cap="flat" cmpd="sng">
              <a:solidFill>
                <a:srgbClr val="666666"/>
              </a:solidFill>
              <a:prstDash val="solid"/>
              <a:round/>
              <a:headEnd type="none" w="med" len="med"/>
              <a:tailEnd type="none" w="med" len="med"/>
            </a:ln>
          </p:spPr>
        </p:cxnSp>
        <p:sp>
          <p:nvSpPr>
            <p:cNvPr id="1848" name="Google Shape;1848;p97"/>
            <p:cNvSpPr/>
            <p:nvPr/>
          </p:nvSpPr>
          <p:spPr>
            <a:xfrm>
              <a:off x="6029375" y="304667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849" name="Google Shape;1849;p97"/>
            <p:cNvCxnSpPr>
              <a:stCxn id="1848" idx="0"/>
            </p:cNvCxnSpPr>
            <p:nvPr/>
          </p:nvCxnSpPr>
          <p:spPr>
            <a:xfrm rot="10800000" flipH="1">
              <a:off x="6305225" y="2776375"/>
              <a:ext cx="310800" cy="270300"/>
            </a:xfrm>
            <a:prstGeom prst="straightConnector1">
              <a:avLst/>
            </a:prstGeom>
            <a:noFill/>
            <a:ln w="19050" cap="flat" cmpd="sng">
              <a:solidFill>
                <a:schemeClr val="dk2"/>
              </a:solidFill>
              <a:prstDash val="solid"/>
              <a:round/>
              <a:headEnd type="none" w="med" len="med"/>
              <a:tailEnd type="none" w="med" len="med"/>
            </a:ln>
          </p:spPr>
        </p:cxnSp>
        <p:sp>
          <p:nvSpPr>
            <p:cNvPr id="1850" name="Google Shape;1850;p97"/>
            <p:cNvSpPr/>
            <p:nvPr/>
          </p:nvSpPr>
          <p:spPr>
            <a:xfrm>
              <a:off x="5843671" y="18270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21</a:t>
              </a:r>
              <a:endParaRPr sz="1800">
                <a:solidFill>
                  <a:srgbClr val="9900FF"/>
                </a:solidFill>
              </a:endParaRPr>
            </a:p>
          </p:txBody>
        </p:sp>
        <p:cxnSp>
          <p:nvCxnSpPr>
            <p:cNvPr id="1851" name="Google Shape;1851;p97"/>
            <p:cNvCxnSpPr>
              <a:endCxn id="1850" idx="2"/>
            </p:cNvCxnSpPr>
            <p:nvPr/>
          </p:nvCxnSpPr>
          <p:spPr>
            <a:xfrm rot="10800000" flipH="1">
              <a:off x="5122321" y="2151975"/>
              <a:ext cx="966600" cy="297900"/>
            </a:xfrm>
            <a:prstGeom prst="straightConnector1">
              <a:avLst/>
            </a:prstGeom>
            <a:noFill/>
            <a:ln w="19050" cap="flat" cmpd="sng">
              <a:solidFill>
                <a:schemeClr val="dk2"/>
              </a:solidFill>
              <a:prstDash val="solid"/>
              <a:round/>
              <a:headEnd type="none" w="med" len="med"/>
              <a:tailEnd type="none" w="med" len="med"/>
            </a:ln>
          </p:spPr>
        </p:cxnSp>
        <p:cxnSp>
          <p:nvCxnSpPr>
            <p:cNvPr id="1852" name="Google Shape;1852;p97"/>
            <p:cNvCxnSpPr>
              <a:stCxn id="1850" idx="2"/>
              <a:endCxn id="1844" idx="0"/>
            </p:cNvCxnSpPr>
            <p:nvPr/>
          </p:nvCxnSpPr>
          <p:spPr>
            <a:xfrm>
              <a:off x="6088921" y="215197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853" name="Google Shape;1853;p97"/>
            <p:cNvCxnSpPr>
              <a:stCxn id="1854" idx="0"/>
              <a:endCxn id="1844" idx="2"/>
            </p:cNvCxnSpPr>
            <p:nvPr/>
          </p:nvCxnSpPr>
          <p:spPr>
            <a:xfrm rot="10800000" flipH="1">
              <a:off x="6968135" y="2774875"/>
              <a:ext cx="1800" cy="271800"/>
            </a:xfrm>
            <a:prstGeom prst="straightConnector1">
              <a:avLst/>
            </a:prstGeom>
            <a:noFill/>
            <a:ln w="19050" cap="flat" cmpd="sng">
              <a:solidFill>
                <a:schemeClr val="dk2"/>
              </a:solidFill>
              <a:prstDash val="solid"/>
              <a:round/>
              <a:headEnd type="none" w="med" len="med"/>
              <a:tailEnd type="none" w="med" len="med"/>
            </a:ln>
          </p:spPr>
        </p:cxnSp>
        <p:sp>
          <p:nvSpPr>
            <p:cNvPr id="1846" name="Google Shape;1846;p97"/>
            <p:cNvSpPr/>
            <p:nvPr/>
          </p:nvSpPr>
          <p:spPr>
            <a:xfrm>
              <a:off x="4890846" y="24499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17</a:t>
              </a:r>
              <a:endParaRPr sz="1800">
                <a:solidFill>
                  <a:srgbClr val="9900FF"/>
                </a:solidFill>
              </a:endParaRPr>
            </a:p>
          </p:txBody>
        </p:sp>
        <p:sp>
          <p:nvSpPr>
            <p:cNvPr id="1854" name="Google Shape;1854;p97"/>
            <p:cNvSpPr/>
            <p:nvPr/>
          </p:nvSpPr>
          <p:spPr>
            <a:xfrm>
              <a:off x="6692285" y="304667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cxnSp>
          <p:nvCxnSpPr>
            <p:cNvPr id="1855" name="Google Shape;1855;p97"/>
            <p:cNvCxnSpPr/>
            <p:nvPr/>
          </p:nvCxnSpPr>
          <p:spPr>
            <a:xfrm flipH="1">
              <a:off x="5213750" y="2102613"/>
              <a:ext cx="534300" cy="183300"/>
            </a:xfrm>
            <a:prstGeom prst="straightConnector1">
              <a:avLst/>
            </a:prstGeom>
            <a:noFill/>
            <a:ln w="9525" cap="flat" cmpd="sng">
              <a:solidFill>
                <a:schemeClr val="dk2"/>
              </a:solidFill>
              <a:prstDash val="dash"/>
              <a:round/>
              <a:headEnd type="none" w="med" len="med"/>
              <a:tailEnd type="triangle" w="med" len="med"/>
            </a:ln>
          </p:spPr>
        </p:cxnSp>
        <p:cxnSp>
          <p:nvCxnSpPr>
            <p:cNvPr id="1856" name="Google Shape;1856;p97"/>
            <p:cNvCxnSpPr/>
            <p:nvPr/>
          </p:nvCxnSpPr>
          <p:spPr>
            <a:xfrm rot="10800000">
              <a:off x="6449350" y="2114113"/>
              <a:ext cx="561900" cy="226800"/>
            </a:xfrm>
            <a:prstGeom prst="straightConnector1">
              <a:avLst/>
            </a:prstGeom>
            <a:noFill/>
            <a:ln w="9525" cap="flat" cmpd="sng">
              <a:solidFill>
                <a:schemeClr val="dk2"/>
              </a:solidFill>
              <a:prstDash val="dash"/>
              <a:round/>
              <a:headEnd type="none" w="med" len="med"/>
              <a:tailEnd type="triangle" w="med" len="med"/>
            </a:ln>
          </p:spPr>
        </p:cxnSp>
      </p:grpSp>
      <p:grpSp>
        <p:nvGrpSpPr>
          <p:cNvPr id="1857" name="Google Shape;1857;p97"/>
          <p:cNvGrpSpPr/>
          <p:nvPr/>
        </p:nvGrpSpPr>
        <p:grpSpPr>
          <a:xfrm>
            <a:off x="2663108" y="3447775"/>
            <a:ext cx="3131997" cy="1544500"/>
            <a:chOff x="2663108" y="3447775"/>
            <a:chExt cx="3131997" cy="1544500"/>
          </a:xfrm>
        </p:grpSpPr>
        <p:sp>
          <p:nvSpPr>
            <p:cNvPr id="1858" name="Google Shape;1858;p97"/>
            <p:cNvSpPr/>
            <p:nvPr/>
          </p:nvSpPr>
          <p:spPr>
            <a:xfrm>
              <a:off x="5243405" y="466737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24 </a:t>
              </a:r>
              <a:endParaRPr sz="1800"/>
            </a:p>
          </p:txBody>
        </p:sp>
        <p:sp>
          <p:nvSpPr>
            <p:cNvPr id="1859" name="Google Shape;1859;p97"/>
            <p:cNvSpPr/>
            <p:nvPr/>
          </p:nvSpPr>
          <p:spPr>
            <a:xfrm>
              <a:off x="2663108" y="46673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860" name="Google Shape;1860;p97"/>
            <p:cNvSpPr/>
            <p:nvPr/>
          </p:nvSpPr>
          <p:spPr>
            <a:xfrm>
              <a:off x="4628050" y="40706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23</a:t>
              </a:r>
              <a:endParaRPr sz="1800"/>
            </a:p>
          </p:txBody>
        </p:sp>
        <p:cxnSp>
          <p:nvCxnSpPr>
            <p:cNvPr id="1861" name="Google Shape;1861;p97"/>
            <p:cNvCxnSpPr>
              <a:stCxn id="1862" idx="2"/>
              <a:endCxn id="1859" idx="0"/>
            </p:cNvCxnSpPr>
            <p:nvPr/>
          </p:nvCxnSpPr>
          <p:spPr>
            <a:xfrm flipH="1">
              <a:off x="2908296" y="4395525"/>
              <a:ext cx="308700" cy="271800"/>
            </a:xfrm>
            <a:prstGeom prst="straightConnector1">
              <a:avLst/>
            </a:prstGeom>
            <a:noFill/>
            <a:ln w="19050" cap="flat" cmpd="sng">
              <a:solidFill>
                <a:srgbClr val="666666"/>
              </a:solidFill>
              <a:prstDash val="solid"/>
              <a:round/>
              <a:headEnd type="none" w="med" len="med"/>
              <a:tailEnd type="none" w="med" len="med"/>
            </a:ln>
          </p:spPr>
        </p:cxnSp>
        <p:cxnSp>
          <p:nvCxnSpPr>
            <p:cNvPr id="1863" name="Google Shape;1863;p97"/>
            <p:cNvCxnSpPr>
              <a:stCxn id="1860" idx="2"/>
              <a:endCxn id="1858" idx="0"/>
            </p:cNvCxnSpPr>
            <p:nvPr/>
          </p:nvCxnSpPr>
          <p:spPr>
            <a:xfrm>
              <a:off x="5050750" y="4395525"/>
              <a:ext cx="468600" cy="271800"/>
            </a:xfrm>
            <a:prstGeom prst="straightConnector1">
              <a:avLst/>
            </a:prstGeom>
            <a:noFill/>
            <a:ln w="19050" cap="flat" cmpd="sng">
              <a:solidFill>
                <a:srgbClr val="666666"/>
              </a:solidFill>
              <a:prstDash val="solid"/>
              <a:round/>
              <a:headEnd type="none" w="med" len="med"/>
              <a:tailEnd type="none" w="med" len="med"/>
            </a:ln>
          </p:spPr>
        </p:cxnSp>
        <p:sp>
          <p:nvSpPr>
            <p:cNvPr id="1864" name="Google Shape;1864;p97"/>
            <p:cNvSpPr/>
            <p:nvPr/>
          </p:nvSpPr>
          <p:spPr>
            <a:xfrm>
              <a:off x="3424475" y="466737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865" name="Google Shape;1865;p97"/>
            <p:cNvCxnSpPr>
              <a:stCxn id="1864" idx="0"/>
              <a:endCxn id="1862" idx="2"/>
            </p:cNvCxnSpPr>
            <p:nvPr/>
          </p:nvCxnSpPr>
          <p:spPr>
            <a:xfrm rot="10800000">
              <a:off x="3217025" y="4395575"/>
              <a:ext cx="483300" cy="271800"/>
            </a:xfrm>
            <a:prstGeom prst="straightConnector1">
              <a:avLst/>
            </a:prstGeom>
            <a:noFill/>
            <a:ln w="19050" cap="flat" cmpd="sng">
              <a:solidFill>
                <a:srgbClr val="9900FF"/>
              </a:solidFill>
              <a:prstDash val="solid"/>
              <a:round/>
              <a:headEnd type="none" w="med" len="med"/>
              <a:tailEnd type="none" w="med" len="med"/>
            </a:ln>
          </p:spPr>
        </p:cxnSp>
        <p:sp>
          <p:nvSpPr>
            <p:cNvPr id="1866" name="Google Shape;1866;p97"/>
            <p:cNvSpPr/>
            <p:nvPr/>
          </p:nvSpPr>
          <p:spPr>
            <a:xfrm>
              <a:off x="3924571" y="3447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21</a:t>
              </a:r>
              <a:endParaRPr sz="1800">
                <a:solidFill>
                  <a:srgbClr val="9900FF"/>
                </a:solidFill>
              </a:endParaRPr>
            </a:p>
          </p:txBody>
        </p:sp>
        <p:cxnSp>
          <p:nvCxnSpPr>
            <p:cNvPr id="1867" name="Google Shape;1867;p97"/>
            <p:cNvCxnSpPr>
              <a:endCxn id="1866" idx="2"/>
            </p:cNvCxnSpPr>
            <p:nvPr/>
          </p:nvCxnSpPr>
          <p:spPr>
            <a:xfrm rot="10800000" flipH="1">
              <a:off x="3203221" y="3772675"/>
              <a:ext cx="966600" cy="297900"/>
            </a:xfrm>
            <a:prstGeom prst="straightConnector1">
              <a:avLst/>
            </a:prstGeom>
            <a:noFill/>
            <a:ln w="19050" cap="flat" cmpd="sng">
              <a:solidFill>
                <a:schemeClr val="dk2"/>
              </a:solidFill>
              <a:prstDash val="solid"/>
              <a:round/>
              <a:headEnd type="none" w="med" len="med"/>
              <a:tailEnd type="none" w="med" len="med"/>
            </a:ln>
          </p:spPr>
        </p:cxnSp>
        <p:cxnSp>
          <p:nvCxnSpPr>
            <p:cNvPr id="1868" name="Google Shape;1868;p97"/>
            <p:cNvCxnSpPr>
              <a:stCxn id="1866" idx="2"/>
              <a:endCxn id="1860" idx="0"/>
            </p:cNvCxnSpPr>
            <p:nvPr/>
          </p:nvCxnSpPr>
          <p:spPr>
            <a:xfrm>
              <a:off x="4169821" y="377267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869" name="Google Shape;1869;p97"/>
            <p:cNvCxnSpPr>
              <a:stCxn id="1870" idx="0"/>
              <a:endCxn id="1860" idx="2"/>
            </p:cNvCxnSpPr>
            <p:nvPr/>
          </p:nvCxnSpPr>
          <p:spPr>
            <a:xfrm rot="10800000" flipH="1">
              <a:off x="4591835" y="4395575"/>
              <a:ext cx="459000" cy="271800"/>
            </a:xfrm>
            <a:prstGeom prst="straightConnector1">
              <a:avLst/>
            </a:prstGeom>
            <a:noFill/>
            <a:ln w="19050" cap="flat" cmpd="sng">
              <a:solidFill>
                <a:schemeClr val="dk2"/>
              </a:solidFill>
              <a:prstDash val="solid"/>
              <a:round/>
              <a:headEnd type="none" w="med" len="med"/>
              <a:tailEnd type="none" w="med" len="med"/>
            </a:ln>
          </p:spPr>
        </p:cxnSp>
        <p:sp>
          <p:nvSpPr>
            <p:cNvPr id="1862" name="Google Shape;1862;p97"/>
            <p:cNvSpPr/>
            <p:nvPr/>
          </p:nvSpPr>
          <p:spPr>
            <a:xfrm>
              <a:off x="2971746" y="40706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17</a:t>
              </a:r>
              <a:endParaRPr sz="1800">
                <a:solidFill>
                  <a:srgbClr val="9900FF"/>
                </a:solidFill>
              </a:endParaRPr>
            </a:p>
          </p:txBody>
        </p:sp>
        <p:sp>
          <p:nvSpPr>
            <p:cNvPr id="1870" name="Google Shape;1870;p97"/>
            <p:cNvSpPr/>
            <p:nvPr/>
          </p:nvSpPr>
          <p:spPr>
            <a:xfrm>
              <a:off x="4315985" y="4667375"/>
              <a:ext cx="5517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a:t>
              </a:r>
              <a:endParaRPr sz="1800"/>
            </a:p>
          </p:txBody>
        </p:sp>
      </p:grpSp>
      <p:sp>
        <p:nvSpPr>
          <p:cNvPr id="1871" name="Google Shape;1871;p97"/>
          <p:cNvSpPr txBox="1">
            <a:spLocks noGrp="1"/>
          </p:cNvSpPr>
          <p:nvPr>
            <p:ph type="body" idx="1"/>
          </p:nvPr>
        </p:nvSpPr>
        <p:spPr>
          <a:xfrm>
            <a:off x="243000" y="1246169"/>
            <a:ext cx="8443800" cy="467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If X was not a leaf node, X steals one of sibling’s subtrees.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1"/>
                                        </p:tgtEl>
                                        <p:attrNameLst>
                                          <p:attrName>style.visibility</p:attrName>
                                        </p:attrNameLst>
                                      </p:cBhvr>
                                      <p:to>
                                        <p:strVal val="visible"/>
                                      </p:to>
                                    </p:set>
                                    <p:animEffect transition="in" filter="fade">
                                      <p:cBhvr>
                                        <p:cTn id="7" dur="1"/>
                                        <p:tgtEl>
                                          <p:spTgt spid="18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7"/>
                                        </p:tgtEl>
                                        <p:attrNameLst>
                                          <p:attrName>style.visibility</p:attrName>
                                        </p:attrNameLst>
                                      </p:cBhvr>
                                      <p:to>
                                        <p:strVal val="visible"/>
                                      </p:to>
                                    </p:set>
                                    <p:animEffect transition="in" filter="fade">
                                      <p:cBhvr>
                                        <p:cTn id="12" dur="1"/>
                                        <p:tgtEl>
                                          <p:spTgt spid="18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1"/>
                                        </p:tgtEl>
                                        <p:attrNameLst>
                                          <p:attrName>style.visibility</p:attrName>
                                        </p:attrNameLst>
                                      </p:cBhvr>
                                      <p:to>
                                        <p:strVal val="visible"/>
                                      </p:to>
                                    </p:set>
                                    <p:animEffect transition="in" filter="fade">
                                      <p:cBhvr>
                                        <p:cTn id="17" dur="1"/>
                                        <p:tgtEl>
                                          <p:spTgt spid="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875"/>
        <p:cNvGrpSpPr/>
        <p:nvPr/>
      </p:nvGrpSpPr>
      <p:grpSpPr>
        <a:xfrm>
          <a:off x="0" y="0"/>
          <a:ext cx="0" cy="0"/>
          <a:chOff x="0" y="0"/>
          <a:chExt cx="0" cy="0"/>
        </a:xfrm>
      </p:grpSpPr>
      <p:sp>
        <p:nvSpPr>
          <p:cNvPr id="1876" name="Google Shape;1876;p98"/>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1A: Multi-Key Sibling</a:t>
            </a:r>
            <a:endParaRPr/>
          </a:p>
        </p:txBody>
      </p:sp>
      <p:sp>
        <p:nvSpPr>
          <p:cNvPr id="1877" name="Google Shape;1877;p98"/>
          <p:cNvSpPr txBox="1">
            <a:spLocks noGrp="1"/>
          </p:cNvSpPr>
          <p:nvPr>
            <p:ph type="body" idx="1"/>
          </p:nvPr>
        </p:nvSpPr>
        <p:spPr>
          <a:xfrm>
            <a:off x="243000" y="556500"/>
            <a:ext cx="84438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case 1A, the empty node’s adjacent sibling has multiple keys.</a:t>
            </a:r>
            <a:endParaRPr/>
          </a:p>
          <a:p>
            <a:pPr marL="457200" lvl="0" indent="-342900" algn="l" rtl="0">
              <a:spcBef>
                <a:spcPts val="600"/>
              </a:spcBef>
              <a:spcAft>
                <a:spcPts val="0"/>
              </a:spcAft>
              <a:buSzPts val="1800"/>
              <a:buChar char="●"/>
            </a:pPr>
            <a:r>
              <a:rPr lang="en"/>
              <a:t>X steals parent’s item. Parent steals sibling’s item. </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Try to delete 17 from the tree below. </a:t>
            </a:r>
            <a:endParaRPr/>
          </a:p>
          <a:p>
            <a:pPr marL="457200" lvl="0" indent="-342900" algn="l" rtl="0">
              <a:spcBef>
                <a:spcPts val="600"/>
              </a:spcBef>
              <a:spcAft>
                <a:spcPts val="0"/>
              </a:spcAft>
              <a:buSzPts val="1800"/>
              <a:buChar char="●"/>
            </a:pPr>
            <a:r>
              <a:rPr lang="en"/>
              <a:t>Hint: You’ll end up in FIEN Case 1.</a:t>
            </a:r>
            <a:endParaRPr/>
          </a:p>
        </p:txBody>
      </p:sp>
      <p:sp>
        <p:nvSpPr>
          <p:cNvPr id="1878" name="Google Shape;1878;p98"/>
          <p:cNvSpPr txBox="1">
            <a:spLocks noGrp="1"/>
          </p:cNvSpPr>
          <p:nvPr>
            <p:ph type="body" idx="1"/>
          </p:nvPr>
        </p:nvSpPr>
        <p:spPr>
          <a:xfrm>
            <a:off x="243000" y="1246169"/>
            <a:ext cx="8443800" cy="467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If X was not a leaf node, X steals one of sibling’s subtrees.</a:t>
            </a:r>
            <a:endParaRPr/>
          </a:p>
        </p:txBody>
      </p:sp>
      <p:sp>
        <p:nvSpPr>
          <p:cNvPr id="1879" name="Google Shape;1879;p98"/>
          <p:cNvSpPr/>
          <p:nvPr/>
        </p:nvSpPr>
        <p:spPr>
          <a:xfrm>
            <a:off x="6315675" y="4307575"/>
            <a:ext cx="528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25</a:t>
            </a:r>
            <a:endParaRPr sz="1800"/>
          </a:p>
        </p:txBody>
      </p:sp>
      <p:sp>
        <p:nvSpPr>
          <p:cNvPr id="1880" name="Google Shape;1880;p98"/>
          <p:cNvSpPr/>
          <p:nvPr/>
        </p:nvSpPr>
        <p:spPr>
          <a:xfrm>
            <a:off x="3825275" y="4307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881" name="Google Shape;1881;p98"/>
          <p:cNvSpPr/>
          <p:nvPr/>
        </p:nvSpPr>
        <p:spPr>
          <a:xfrm>
            <a:off x="2968566" y="43075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882" name="Google Shape;1882;p98"/>
          <p:cNvSpPr/>
          <p:nvPr/>
        </p:nvSpPr>
        <p:spPr>
          <a:xfrm>
            <a:off x="4790650" y="37108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21  24</a:t>
            </a:r>
            <a:endParaRPr sz="1800"/>
          </a:p>
        </p:txBody>
      </p:sp>
      <p:cxnSp>
        <p:nvCxnSpPr>
          <p:cNvPr id="1883" name="Google Shape;1883;p98"/>
          <p:cNvCxnSpPr>
            <a:stCxn id="1884" idx="2"/>
            <a:endCxn id="1881" idx="0"/>
          </p:cNvCxnSpPr>
          <p:nvPr/>
        </p:nvCxnSpPr>
        <p:spPr>
          <a:xfrm flipH="1">
            <a:off x="3213725" y="40226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885" name="Google Shape;1885;p98"/>
          <p:cNvCxnSpPr>
            <a:endCxn id="1879" idx="0"/>
          </p:cNvCxnSpPr>
          <p:nvPr/>
        </p:nvCxnSpPr>
        <p:spPr>
          <a:xfrm>
            <a:off x="5448225" y="4036675"/>
            <a:ext cx="1131600" cy="270900"/>
          </a:xfrm>
          <a:prstGeom prst="straightConnector1">
            <a:avLst/>
          </a:prstGeom>
          <a:noFill/>
          <a:ln w="19050" cap="flat" cmpd="sng">
            <a:solidFill>
              <a:srgbClr val="666666"/>
            </a:solidFill>
            <a:prstDash val="solid"/>
            <a:round/>
            <a:headEnd type="none" w="med" len="med"/>
            <a:tailEnd type="none" w="med" len="med"/>
          </a:ln>
        </p:spPr>
      </p:cxnSp>
      <p:cxnSp>
        <p:nvCxnSpPr>
          <p:cNvPr id="1886" name="Google Shape;1886;p98"/>
          <p:cNvCxnSpPr>
            <a:stCxn id="1880" idx="0"/>
            <a:endCxn id="1884" idx="2"/>
          </p:cNvCxnSpPr>
          <p:nvPr/>
        </p:nvCxnSpPr>
        <p:spPr>
          <a:xfrm rot="10800000">
            <a:off x="3613325" y="4022575"/>
            <a:ext cx="457200" cy="285000"/>
          </a:xfrm>
          <a:prstGeom prst="straightConnector1">
            <a:avLst/>
          </a:prstGeom>
          <a:noFill/>
          <a:ln w="19050" cap="flat" cmpd="sng">
            <a:solidFill>
              <a:schemeClr val="dk2"/>
            </a:solidFill>
            <a:prstDash val="solid"/>
            <a:round/>
            <a:headEnd type="none" w="med" len="med"/>
            <a:tailEnd type="none" w="med" len="med"/>
          </a:ln>
        </p:spPr>
      </p:cxnSp>
      <p:sp>
        <p:nvSpPr>
          <p:cNvPr id="1887" name="Google Shape;1887;p98"/>
          <p:cNvSpPr/>
          <p:nvPr/>
        </p:nvSpPr>
        <p:spPr>
          <a:xfrm>
            <a:off x="4477050" y="4307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cxnSp>
        <p:nvCxnSpPr>
          <p:cNvPr id="1888" name="Google Shape;1888;p98"/>
          <p:cNvCxnSpPr>
            <a:stCxn id="1887" idx="0"/>
          </p:cNvCxnSpPr>
          <p:nvPr/>
        </p:nvCxnSpPr>
        <p:spPr>
          <a:xfrm rot="10800000" flipH="1">
            <a:off x="4722300" y="4040875"/>
            <a:ext cx="114900" cy="266700"/>
          </a:xfrm>
          <a:prstGeom prst="straightConnector1">
            <a:avLst/>
          </a:prstGeom>
          <a:noFill/>
          <a:ln w="19050" cap="flat" cmpd="sng">
            <a:solidFill>
              <a:schemeClr val="dk2"/>
            </a:solidFill>
            <a:prstDash val="solid"/>
            <a:round/>
            <a:headEnd type="none" w="med" len="med"/>
            <a:tailEnd type="none" w="med" len="med"/>
          </a:ln>
        </p:spPr>
      </p:cxnSp>
      <p:sp>
        <p:nvSpPr>
          <p:cNvPr id="1889" name="Google Shape;1889;p98"/>
          <p:cNvSpPr/>
          <p:nvPr/>
        </p:nvSpPr>
        <p:spPr>
          <a:xfrm>
            <a:off x="5070478" y="43037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22  23</a:t>
            </a:r>
            <a:endParaRPr sz="1800"/>
          </a:p>
        </p:txBody>
      </p:sp>
      <p:cxnSp>
        <p:nvCxnSpPr>
          <p:cNvPr id="1890" name="Google Shape;1890;p98"/>
          <p:cNvCxnSpPr>
            <a:stCxn id="1889" idx="0"/>
            <a:endCxn id="1882" idx="2"/>
          </p:cNvCxnSpPr>
          <p:nvPr/>
        </p:nvCxnSpPr>
        <p:spPr>
          <a:xfrm rot="10800000">
            <a:off x="5213278" y="4035825"/>
            <a:ext cx="279900" cy="267900"/>
          </a:xfrm>
          <a:prstGeom prst="straightConnector1">
            <a:avLst/>
          </a:prstGeom>
          <a:noFill/>
          <a:ln w="19050" cap="flat" cmpd="sng">
            <a:solidFill>
              <a:schemeClr val="dk2"/>
            </a:solidFill>
            <a:prstDash val="solid"/>
            <a:round/>
            <a:headEnd type="none" w="med" len="med"/>
            <a:tailEnd type="none" w="med" len="med"/>
          </a:ln>
        </p:spPr>
      </p:cxnSp>
      <p:sp>
        <p:nvSpPr>
          <p:cNvPr id="1891" name="Google Shape;1891;p98"/>
          <p:cNvSpPr/>
          <p:nvPr/>
        </p:nvSpPr>
        <p:spPr>
          <a:xfrm>
            <a:off x="4087171" y="3087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17</a:t>
            </a:r>
            <a:endParaRPr sz="1800"/>
          </a:p>
        </p:txBody>
      </p:sp>
      <p:sp>
        <p:nvSpPr>
          <p:cNvPr id="1884" name="Google Shape;1884;p98"/>
          <p:cNvSpPr/>
          <p:nvPr/>
        </p:nvSpPr>
        <p:spPr>
          <a:xfrm>
            <a:off x="3368075" y="3697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892" name="Google Shape;1892;p98"/>
          <p:cNvCxnSpPr>
            <a:stCxn id="1884" idx="0"/>
            <a:endCxn id="1891" idx="2"/>
          </p:cNvCxnSpPr>
          <p:nvPr/>
        </p:nvCxnSpPr>
        <p:spPr>
          <a:xfrm rot="10800000" flipH="1">
            <a:off x="3613325" y="3412775"/>
            <a:ext cx="719100" cy="285000"/>
          </a:xfrm>
          <a:prstGeom prst="straightConnector1">
            <a:avLst/>
          </a:prstGeom>
          <a:noFill/>
          <a:ln w="19050" cap="flat" cmpd="sng">
            <a:solidFill>
              <a:schemeClr val="dk2"/>
            </a:solidFill>
            <a:prstDash val="solid"/>
            <a:round/>
            <a:headEnd type="none" w="med" len="med"/>
            <a:tailEnd type="none" w="med" len="med"/>
          </a:ln>
        </p:spPr>
      </p:cxnSp>
      <p:cxnSp>
        <p:nvCxnSpPr>
          <p:cNvPr id="1893" name="Google Shape;1893;p98"/>
          <p:cNvCxnSpPr>
            <a:stCxn id="1891" idx="2"/>
            <a:endCxn id="1882" idx="0"/>
          </p:cNvCxnSpPr>
          <p:nvPr/>
        </p:nvCxnSpPr>
        <p:spPr>
          <a:xfrm>
            <a:off x="4332421" y="3412875"/>
            <a:ext cx="880800" cy="2979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897"/>
        <p:cNvGrpSpPr/>
        <p:nvPr/>
      </p:nvGrpSpPr>
      <p:grpSpPr>
        <a:xfrm>
          <a:off x="0" y="0"/>
          <a:ext cx="0" cy="0"/>
          <a:chOff x="0" y="0"/>
          <a:chExt cx="0" cy="0"/>
        </a:xfrm>
      </p:grpSpPr>
      <p:sp>
        <p:nvSpPr>
          <p:cNvPr id="1898" name="Google Shape;1898;p99"/>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1A: Multi-Key Sibling</a:t>
            </a:r>
            <a:endParaRPr/>
          </a:p>
        </p:txBody>
      </p:sp>
      <p:sp>
        <p:nvSpPr>
          <p:cNvPr id="1899" name="Google Shape;1899;p99"/>
          <p:cNvSpPr txBox="1">
            <a:spLocks noGrp="1"/>
          </p:cNvSpPr>
          <p:nvPr>
            <p:ph type="body" idx="1"/>
          </p:nvPr>
        </p:nvSpPr>
        <p:spPr>
          <a:xfrm>
            <a:off x="243000" y="556500"/>
            <a:ext cx="84438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case 1A, the empty node’s adjacent sibling has multiple keys.</a:t>
            </a:r>
            <a:endParaRPr/>
          </a:p>
          <a:p>
            <a:pPr marL="457200" lvl="0" indent="-342900" algn="l" rtl="0">
              <a:spcBef>
                <a:spcPts val="600"/>
              </a:spcBef>
              <a:spcAft>
                <a:spcPts val="0"/>
              </a:spcAft>
              <a:buSzPts val="1800"/>
              <a:buChar char="●"/>
            </a:pPr>
            <a:r>
              <a:rPr lang="en"/>
              <a:t>X steals parent’s item. Parent steals sibling’s item. </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Try to delete 17 from the tree below. </a:t>
            </a:r>
            <a:endParaRPr/>
          </a:p>
          <a:p>
            <a:pPr marL="457200" lvl="0" indent="-342900" algn="l" rtl="0">
              <a:spcBef>
                <a:spcPts val="600"/>
              </a:spcBef>
              <a:spcAft>
                <a:spcPts val="0"/>
              </a:spcAft>
              <a:buSzPts val="1800"/>
              <a:buChar char="●"/>
            </a:pPr>
            <a:r>
              <a:rPr lang="en"/>
              <a:t>Swap 17 with 19, then delete 17.</a:t>
            </a:r>
            <a:endParaRPr/>
          </a:p>
        </p:txBody>
      </p:sp>
      <p:sp>
        <p:nvSpPr>
          <p:cNvPr id="1900" name="Google Shape;1900;p99"/>
          <p:cNvSpPr txBox="1">
            <a:spLocks noGrp="1"/>
          </p:cNvSpPr>
          <p:nvPr>
            <p:ph type="body" idx="1"/>
          </p:nvPr>
        </p:nvSpPr>
        <p:spPr>
          <a:xfrm>
            <a:off x="243000" y="1246169"/>
            <a:ext cx="8443800" cy="467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If X was not a leaf node, X steals one of sibling’s subtrees.</a:t>
            </a:r>
            <a:endParaRPr/>
          </a:p>
        </p:txBody>
      </p:sp>
      <p:sp>
        <p:nvSpPr>
          <p:cNvPr id="1901" name="Google Shape;1901;p99"/>
          <p:cNvSpPr/>
          <p:nvPr/>
        </p:nvSpPr>
        <p:spPr>
          <a:xfrm>
            <a:off x="3648675" y="4307575"/>
            <a:ext cx="528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25</a:t>
            </a:r>
            <a:endParaRPr sz="1800"/>
          </a:p>
        </p:txBody>
      </p:sp>
      <p:sp>
        <p:nvSpPr>
          <p:cNvPr id="1902" name="Google Shape;1902;p99"/>
          <p:cNvSpPr/>
          <p:nvPr/>
        </p:nvSpPr>
        <p:spPr>
          <a:xfrm>
            <a:off x="1158275" y="4307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903" name="Google Shape;1903;p99"/>
          <p:cNvSpPr/>
          <p:nvPr/>
        </p:nvSpPr>
        <p:spPr>
          <a:xfrm>
            <a:off x="301566" y="43075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904" name="Google Shape;1904;p99"/>
          <p:cNvSpPr/>
          <p:nvPr/>
        </p:nvSpPr>
        <p:spPr>
          <a:xfrm>
            <a:off x="2123650" y="37108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21  24</a:t>
            </a:r>
            <a:endParaRPr sz="1800"/>
          </a:p>
        </p:txBody>
      </p:sp>
      <p:cxnSp>
        <p:nvCxnSpPr>
          <p:cNvPr id="1905" name="Google Shape;1905;p99"/>
          <p:cNvCxnSpPr>
            <a:stCxn id="1906" idx="2"/>
            <a:endCxn id="1903" idx="0"/>
          </p:cNvCxnSpPr>
          <p:nvPr/>
        </p:nvCxnSpPr>
        <p:spPr>
          <a:xfrm flipH="1">
            <a:off x="546725" y="40226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907" name="Google Shape;1907;p99"/>
          <p:cNvCxnSpPr>
            <a:endCxn id="1901" idx="0"/>
          </p:cNvCxnSpPr>
          <p:nvPr/>
        </p:nvCxnSpPr>
        <p:spPr>
          <a:xfrm>
            <a:off x="2781225" y="4036675"/>
            <a:ext cx="1131600" cy="270900"/>
          </a:xfrm>
          <a:prstGeom prst="straightConnector1">
            <a:avLst/>
          </a:prstGeom>
          <a:noFill/>
          <a:ln w="19050" cap="flat" cmpd="sng">
            <a:solidFill>
              <a:srgbClr val="666666"/>
            </a:solidFill>
            <a:prstDash val="solid"/>
            <a:round/>
            <a:headEnd type="none" w="med" len="med"/>
            <a:tailEnd type="none" w="med" len="med"/>
          </a:ln>
        </p:spPr>
      </p:cxnSp>
      <p:cxnSp>
        <p:nvCxnSpPr>
          <p:cNvPr id="1908" name="Google Shape;1908;p99"/>
          <p:cNvCxnSpPr>
            <a:stCxn id="1902" idx="0"/>
            <a:endCxn id="1906" idx="2"/>
          </p:cNvCxnSpPr>
          <p:nvPr/>
        </p:nvCxnSpPr>
        <p:spPr>
          <a:xfrm rot="10800000">
            <a:off x="946325" y="4022575"/>
            <a:ext cx="457200" cy="285000"/>
          </a:xfrm>
          <a:prstGeom prst="straightConnector1">
            <a:avLst/>
          </a:prstGeom>
          <a:noFill/>
          <a:ln w="19050" cap="flat" cmpd="sng">
            <a:solidFill>
              <a:schemeClr val="dk2"/>
            </a:solidFill>
            <a:prstDash val="solid"/>
            <a:round/>
            <a:headEnd type="none" w="med" len="med"/>
            <a:tailEnd type="none" w="med" len="med"/>
          </a:ln>
        </p:spPr>
      </p:cxnSp>
      <p:sp>
        <p:nvSpPr>
          <p:cNvPr id="1909" name="Google Shape;1909;p99"/>
          <p:cNvSpPr/>
          <p:nvPr/>
        </p:nvSpPr>
        <p:spPr>
          <a:xfrm>
            <a:off x="1810050" y="4307575"/>
            <a:ext cx="49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cxnSp>
        <p:nvCxnSpPr>
          <p:cNvPr id="1910" name="Google Shape;1910;p99"/>
          <p:cNvCxnSpPr>
            <a:stCxn id="1909" idx="0"/>
          </p:cNvCxnSpPr>
          <p:nvPr/>
        </p:nvCxnSpPr>
        <p:spPr>
          <a:xfrm rot="10800000" flipH="1">
            <a:off x="2055300" y="4040875"/>
            <a:ext cx="114900" cy="266700"/>
          </a:xfrm>
          <a:prstGeom prst="straightConnector1">
            <a:avLst/>
          </a:prstGeom>
          <a:noFill/>
          <a:ln w="19050" cap="flat" cmpd="sng">
            <a:solidFill>
              <a:schemeClr val="dk2"/>
            </a:solidFill>
            <a:prstDash val="solid"/>
            <a:round/>
            <a:headEnd type="none" w="med" len="med"/>
            <a:tailEnd type="none" w="med" len="med"/>
          </a:ln>
        </p:spPr>
      </p:cxnSp>
      <p:sp>
        <p:nvSpPr>
          <p:cNvPr id="1911" name="Google Shape;1911;p99"/>
          <p:cNvSpPr/>
          <p:nvPr/>
        </p:nvSpPr>
        <p:spPr>
          <a:xfrm>
            <a:off x="2403478" y="43037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22  23</a:t>
            </a:r>
            <a:endParaRPr sz="1800"/>
          </a:p>
        </p:txBody>
      </p:sp>
      <p:cxnSp>
        <p:nvCxnSpPr>
          <p:cNvPr id="1912" name="Google Shape;1912;p99"/>
          <p:cNvCxnSpPr>
            <a:stCxn id="1911" idx="0"/>
            <a:endCxn id="1904" idx="2"/>
          </p:cNvCxnSpPr>
          <p:nvPr/>
        </p:nvCxnSpPr>
        <p:spPr>
          <a:xfrm rot="10800000">
            <a:off x="2546278" y="4035825"/>
            <a:ext cx="279900" cy="267900"/>
          </a:xfrm>
          <a:prstGeom prst="straightConnector1">
            <a:avLst/>
          </a:prstGeom>
          <a:noFill/>
          <a:ln w="19050" cap="flat" cmpd="sng">
            <a:solidFill>
              <a:schemeClr val="dk2"/>
            </a:solidFill>
            <a:prstDash val="solid"/>
            <a:round/>
            <a:headEnd type="none" w="med" len="med"/>
            <a:tailEnd type="none" w="med" len="med"/>
          </a:ln>
        </p:spPr>
      </p:cxnSp>
      <p:sp>
        <p:nvSpPr>
          <p:cNvPr id="1913" name="Google Shape;1913;p99"/>
          <p:cNvSpPr/>
          <p:nvPr/>
        </p:nvSpPr>
        <p:spPr>
          <a:xfrm>
            <a:off x="1420171" y="3087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sp>
        <p:nvSpPr>
          <p:cNvPr id="1906" name="Google Shape;1906;p99"/>
          <p:cNvSpPr/>
          <p:nvPr/>
        </p:nvSpPr>
        <p:spPr>
          <a:xfrm>
            <a:off x="701075" y="3697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914" name="Google Shape;1914;p99"/>
          <p:cNvCxnSpPr>
            <a:stCxn id="1906" idx="0"/>
            <a:endCxn id="1913" idx="2"/>
          </p:cNvCxnSpPr>
          <p:nvPr/>
        </p:nvCxnSpPr>
        <p:spPr>
          <a:xfrm rot="10800000" flipH="1">
            <a:off x="946325" y="3412775"/>
            <a:ext cx="719100" cy="285000"/>
          </a:xfrm>
          <a:prstGeom prst="straightConnector1">
            <a:avLst/>
          </a:prstGeom>
          <a:noFill/>
          <a:ln w="19050" cap="flat" cmpd="sng">
            <a:solidFill>
              <a:schemeClr val="dk2"/>
            </a:solidFill>
            <a:prstDash val="solid"/>
            <a:round/>
            <a:headEnd type="none" w="med" len="med"/>
            <a:tailEnd type="none" w="med" len="med"/>
          </a:ln>
        </p:spPr>
      </p:cxnSp>
      <p:cxnSp>
        <p:nvCxnSpPr>
          <p:cNvPr id="1915" name="Google Shape;1915;p99"/>
          <p:cNvCxnSpPr>
            <a:stCxn id="1913" idx="2"/>
            <a:endCxn id="1904" idx="0"/>
          </p:cNvCxnSpPr>
          <p:nvPr/>
        </p:nvCxnSpPr>
        <p:spPr>
          <a:xfrm>
            <a:off x="1665421" y="3412875"/>
            <a:ext cx="880800" cy="297900"/>
          </a:xfrm>
          <a:prstGeom prst="straightConnector1">
            <a:avLst/>
          </a:prstGeom>
          <a:noFill/>
          <a:ln w="19050" cap="flat" cmpd="sng">
            <a:solidFill>
              <a:schemeClr val="dk2"/>
            </a:solidFill>
            <a:prstDash val="solid"/>
            <a:round/>
            <a:headEnd type="none" w="med" len="med"/>
            <a:tailEnd type="none" w="med" len="med"/>
          </a:ln>
        </p:spPr>
      </p:cxnSp>
      <p:grpSp>
        <p:nvGrpSpPr>
          <p:cNvPr id="1916" name="Google Shape;1916;p99"/>
          <p:cNvGrpSpPr/>
          <p:nvPr/>
        </p:nvGrpSpPr>
        <p:grpSpPr>
          <a:xfrm>
            <a:off x="4643191" y="3087975"/>
            <a:ext cx="3875409" cy="1544508"/>
            <a:chOff x="4643191" y="3087975"/>
            <a:chExt cx="3875409" cy="1544508"/>
          </a:xfrm>
        </p:grpSpPr>
        <p:sp>
          <p:nvSpPr>
            <p:cNvPr id="1917" name="Google Shape;1917;p99"/>
            <p:cNvSpPr/>
            <p:nvPr/>
          </p:nvSpPr>
          <p:spPr>
            <a:xfrm>
              <a:off x="7990300" y="4307575"/>
              <a:ext cx="528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25</a:t>
              </a:r>
              <a:endParaRPr sz="1800"/>
            </a:p>
          </p:txBody>
        </p:sp>
        <p:sp>
          <p:nvSpPr>
            <p:cNvPr id="1918" name="Google Shape;1918;p99"/>
            <p:cNvSpPr/>
            <p:nvPr/>
          </p:nvSpPr>
          <p:spPr>
            <a:xfrm>
              <a:off x="5499900" y="4307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15</a:t>
              </a:r>
              <a:endParaRPr sz="1800"/>
            </a:p>
          </p:txBody>
        </p:sp>
        <p:sp>
          <p:nvSpPr>
            <p:cNvPr id="1919" name="Google Shape;1919;p99"/>
            <p:cNvSpPr/>
            <p:nvPr/>
          </p:nvSpPr>
          <p:spPr>
            <a:xfrm>
              <a:off x="4643191" y="43075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1920" name="Google Shape;1920;p99"/>
            <p:cNvSpPr/>
            <p:nvPr/>
          </p:nvSpPr>
          <p:spPr>
            <a:xfrm>
              <a:off x="6465275" y="3710825"/>
              <a:ext cx="8454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22 </a:t>
              </a:r>
              <a:r>
                <a:rPr lang="en" sz="1800"/>
                <a:t> 24</a:t>
              </a:r>
              <a:endParaRPr sz="1800"/>
            </a:p>
          </p:txBody>
        </p:sp>
        <p:cxnSp>
          <p:nvCxnSpPr>
            <p:cNvPr id="1921" name="Google Shape;1921;p99"/>
            <p:cNvCxnSpPr>
              <a:stCxn id="1922" idx="2"/>
              <a:endCxn id="1919" idx="0"/>
            </p:cNvCxnSpPr>
            <p:nvPr/>
          </p:nvCxnSpPr>
          <p:spPr>
            <a:xfrm flipH="1">
              <a:off x="4888350" y="4022675"/>
              <a:ext cx="399600" cy="285000"/>
            </a:xfrm>
            <a:prstGeom prst="straightConnector1">
              <a:avLst/>
            </a:prstGeom>
            <a:noFill/>
            <a:ln w="19050" cap="flat" cmpd="sng">
              <a:solidFill>
                <a:srgbClr val="666666"/>
              </a:solidFill>
              <a:prstDash val="solid"/>
              <a:round/>
              <a:headEnd type="none" w="med" len="med"/>
              <a:tailEnd type="none" w="med" len="med"/>
            </a:ln>
          </p:spPr>
        </p:cxnSp>
        <p:cxnSp>
          <p:nvCxnSpPr>
            <p:cNvPr id="1923" name="Google Shape;1923;p99"/>
            <p:cNvCxnSpPr>
              <a:endCxn id="1917" idx="0"/>
            </p:cNvCxnSpPr>
            <p:nvPr/>
          </p:nvCxnSpPr>
          <p:spPr>
            <a:xfrm>
              <a:off x="7122850" y="4036675"/>
              <a:ext cx="1131600" cy="270900"/>
            </a:xfrm>
            <a:prstGeom prst="straightConnector1">
              <a:avLst/>
            </a:prstGeom>
            <a:noFill/>
            <a:ln w="19050" cap="flat" cmpd="sng">
              <a:solidFill>
                <a:srgbClr val="666666"/>
              </a:solidFill>
              <a:prstDash val="solid"/>
              <a:round/>
              <a:headEnd type="none" w="med" len="med"/>
              <a:tailEnd type="none" w="med" len="med"/>
            </a:ln>
          </p:spPr>
        </p:cxnSp>
        <p:cxnSp>
          <p:nvCxnSpPr>
            <p:cNvPr id="1924" name="Google Shape;1924;p99"/>
            <p:cNvCxnSpPr>
              <a:stCxn id="1918" idx="0"/>
              <a:endCxn id="1922" idx="2"/>
            </p:cNvCxnSpPr>
            <p:nvPr/>
          </p:nvCxnSpPr>
          <p:spPr>
            <a:xfrm rot="10800000">
              <a:off x="5287950" y="4022575"/>
              <a:ext cx="457200" cy="285000"/>
            </a:xfrm>
            <a:prstGeom prst="straightConnector1">
              <a:avLst/>
            </a:prstGeom>
            <a:noFill/>
            <a:ln w="19050" cap="flat" cmpd="sng">
              <a:solidFill>
                <a:schemeClr val="dk2"/>
              </a:solidFill>
              <a:prstDash val="solid"/>
              <a:round/>
              <a:headEnd type="none" w="med" len="med"/>
              <a:tailEnd type="none" w="med" len="med"/>
            </a:ln>
          </p:spPr>
        </p:cxnSp>
        <p:sp>
          <p:nvSpPr>
            <p:cNvPr id="1925" name="Google Shape;1925;p99"/>
            <p:cNvSpPr/>
            <p:nvPr/>
          </p:nvSpPr>
          <p:spPr>
            <a:xfrm>
              <a:off x="6151675" y="43075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21</a:t>
              </a:r>
              <a:endParaRPr sz="1800">
                <a:solidFill>
                  <a:srgbClr val="9900FF"/>
                </a:solidFill>
              </a:endParaRPr>
            </a:p>
          </p:txBody>
        </p:sp>
        <p:cxnSp>
          <p:nvCxnSpPr>
            <p:cNvPr id="1926" name="Google Shape;1926;p99"/>
            <p:cNvCxnSpPr>
              <a:stCxn id="1925" idx="0"/>
            </p:cNvCxnSpPr>
            <p:nvPr/>
          </p:nvCxnSpPr>
          <p:spPr>
            <a:xfrm rot="10800000" flipH="1">
              <a:off x="6396925" y="4040875"/>
              <a:ext cx="114900" cy="266700"/>
            </a:xfrm>
            <a:prstGeom prst="straightConnector1">
              <a:avLst/>
            </a:prstGeom>
            <a:noFill/>
            <a:ln w="19050" cap="flat" cmpd="sng">
              <a:solidFill>
                <a:schemeClr val="dk2"/>
              </a:solidFill>
              <a:prstDash val="solid"/>
              <a:round/>
              <a:headEnd type="none" w="med" len="med"/>
              <a:tailEnd type="none" w="med" len="med"/>
            </a:ln>
          </p:spPr>
        </p:cxnSp>
        <p:sp>
          <p:nvSpPr>
            <p:cNvPr id="1927" name="Google Shape;1927;p99"/>
            <p:cNvSpPr/>
            <p:nvPr/>
          </p:nvSpPr>
          <p:spPr>
            <a:xfrm>
              <a:off x="6871400" y="43037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23</a:t>
              </a:r>
              <a:endParaRPr sz="1800"/>
            </a:p>
          </p:txBody>
        </p:sp>
        <p:cxnSp>
          <p:nvCxnSpPr>
            <p:cNvPr id="1928" name="Google Shape;1928;p99"/>
            <p:cNvCxnSpPr>
              <a:stCxn id="1927" idx="0"/>
              <a:endCxn id="1920" idx="2"/>
            </p:cNvCxnSpPr>
            <p:nvPr/>
          </p:nvCxnSpPr>
          <p:spPr>
            <a:xfrm rot="10800000">
              <a:off x="6888050" y="4035825"/>
              <a:ext cx="228600" cy="267900"/>
            </a:xfrm>
            <a:prstGeom prst="straightConnector1">
              <a:avLst/>
            </a:prstGeom>
            <a:noFill/>
            <a:ln w="19050" cap="flat" cmpd="sng">
              <a:solidFill>
                <a:schemeClr val="dk2"/>
              </a:solidFill>
              <a:prstDash val="solid"/>
              <a:round/>
              <a:headEnd type="none" w="med" len="med"/>
              <a:tailEnd type="none" w="med" len="med"/>
            </a:ln>
          </p:spPr>
        </p:cxnSp>
        <p:sp>
          <p:nvSpPr>
            <p:cNvPr id="1929" name="Google Shape;1929;p99"/>
            <p:cNvSpPr/>
            <p:nvPr/>
          </p:nvSpPr>
          <p:spPr>
            <a:xfrm>
              <a:off x="5761796" y="30879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19</a:t>
              </a:r>
              <a:endParaRPr sz="1800"/>
            </a:p>
          </p:txBody>
        </p:sp>
        <p:sp>
          <p:nvSpPr>
            <p:cNvPr id="1922" name="Google Shape;1922;p99"/>
            <p:cNvSpPr/>
            <p:nvPr/>
          </p:nvSpPr>
          <p:spPr>
            <a:xfrm>
              <a:off x="5042700" y="369777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13</a:t>
              </a:r>
              <a:endParaRPr sz="1800"/>
            </a:p>
          </p:txBody>
        </p:sp>
        <p:cxnSp>
          <p:nvCxnSpPr>
            <p:cNvPr id="1930" name="Google Shape;1930;p99"/>
            <p:cNvCxnSpPr>
              <a:stCxn id="1922" idx="0"/>
              <a:endCxn id="1929" idx="2"/>
            </p:cNvCxnSpPr>
            <p:nvPr/>
          </p:nvCxnSpPr>
          <p:spPr>
            <a:xfrm rot="10800000" flipH="1">
              <a:off x="5287950" y="3412775"/>
              <a:ext cx="719100" cy="285000"/>
            </a:xfrm>
            <a:prstGeom prst="straightConnector1">
              <a:avLst/>
            </a:prstGeom>
            <a:noFill/>
            <a:ln w="19050" cap="flat" cmpd="sng">
              <a:solidFill>
                <a:schemeClr val="dk2"/>
              </a:solidFill>
              <a:prstDash val="solid"/>
              <a:round/>
              <a:headEnd type="none" w="med" len="med"/>
              <a:tailEnd type="none" w="med" len="med"/>
            </a:ln>
          </p:spPr>
        </p:cxnSp>
        <p:cxnSp>
          <p:nvCxnSpPr>
            <p:cNvPr id="1931" name="Google Shape;1931;p99"/>
            <p:cNvCxnSpPr>
              <a:stCxn id="1929" idx="2"/>
              <a:endCxn id="1920" idx="0"/>
            </p:cNvCxnSpPr>
            <p:nvPr/>
          </p:nvCxnSpPr>
          <p:spPr>
            <a:xfrm>
              <a:off x="6007046" y="3412875"/>
              <a:ext cx="880800" cy="297900"/>
            </a:xfrm>
            <a:prstGeom prst="straightConnector1">
              <a:avLst/>
            </a:prstGeom>
            <a:noFill/>
            <a:ln w="19050" cap="flat" cmpd="sng">
              <a:solidFill>
                <a:schemeClr val="dk2"/>
              </a:solidFill>
              <a:prstDash val="solid"/>
              <a:round/>
              <a:headEnd type="none" w="med" len="med"/>
              <a:tailEnd type="none" w="med" len="med"/>
            </a:ln>
          </p:spPr>
        </p:cxnSp>
        <p:cxnSp>
          <p:nvCxnSpPr>
            <p:cNvPr id="1932" name="Google Shape;1932;p99"/>
            <p:cNvCxnSpPr/>
            <p:nvPr/>
          </p:nvCxnSpPr>
          <p:spPr>
            <a:xfrm rot="10800000">
              <a:off x="6837375" y="4084350"/>
              <a:ext cx="143100" cy="186000"/>
            </a:xfrm>
            <a:prstGeom prst="straightConnector1">
              <a:avLst/>
            </a:prstGeom>
            <a:noFill/>
            <a:ln w="9525" cap="flat" cmpd="sng">
              <a:solidFill>
                <a:schemeClr val="dk2"/>
              </a:solidFill>
              <a:prstDash val="dash"/>
              <a:round/>
              <a:headEnd type="none" w="med" len="med"/>
              <a:tailEnd type="triangle" w="med" len="med"/>
            </a:ln>
          </p:spPr>
        </p:cxnSp>
        <p:cxnSp>
          <p:nvCxnSpPr>
            <p:cNvPr id="1933" name="Google Shape;1933;p99"/>
            <p:cNvCxnSpPr/>
            <p:nvPr/>
          </p:nvCxnSpPr>
          <p:spPr>
            <a:xfrm flipH="1">
              <a:off x="6298336" y="4055646"/>
              <a:ext cx="119100" cy="224400"/>
            </a:xfrm>
            <a:prstGeom prst="straightConnector1">
              <a:avLst/>
            </a:prstGeom>
            <a:noFill/>
            <a:ln w="9525" cap="flat" cmpd="sng">
              <a:solidFill>
                <a:schemeClr val="dk2"/>
              </a:solidFill>
              <a:prstDash val="dash"/>
              <a:round/>
              <a:headEnd type="none" w="med" len="med"/>
              <a:tailEnd type="triangle" w="med" len="med"/>
            </a:ln>
          </p:spPr>
        </p:cxnSp>
      </p:grpSp>
      <p:grpSp>
        <p:nvGrpSpPr>
          <p:cNvPr id="1934" name="Google Shape;1934;p99"/>
          <p:cNvGrpSpPr/>
          <p:nvPr/>
        </p:nvGrpSpPr>
        <p:grpSpPr>
          <a:xfrm>
            <a:off x="6827825" y="1588925"/>
            <a:ext cx="2232600" cy="963900"/>
            <a:chOff x="6827825" y="1588925"/>
            <a:chExt cx="2232600" cy="963900"/>
          </a:xfrm>
        </p:grpSpPr>
        <p:sp>
          <p:nvSpPr>
            <p:cNvPr id="1935" name="Google Shape;1935;p99"/>
            <p:cNvSpPr txBox="1"/>
            <p:nvPr/>
          </p:nvSpPr>
          <p:spPr>
            <a:xfrm>
              <a:off x="6950825" y="1915625"/>
              <a:ext cx="2109600" cy="6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Wasn’t necessary since X was not a leaf node.</a:t>
              </a:r>
              <a:endParaRPr>
                <a:solidFill>
                  <a:srgbClr val="BE0712"/>
                </a:solidFill>
              </a:endParaRPr>
            </a:p>
          </p:txBody>
        </p:sp>
        <p:cxnSp>
          <p:nvCxnSpPr>
            <p:cNvPr id="1936" name="Google Shape;1936;p99"/>
            <p:cNvCxnSpPr>
              <a:stCxn id="1935" idx="0"/>
            </p:cNvCxnSpPr>
            <p:nvPr/>
          </p:nvCxnSpPr>
          <p:spPr>
            <a:xfrm rot="5400000" flipH="1">
              <a:off x="7253375" y="1163375"/>
              <a:ext cx="326700" cy="1177800"/>
            </a:xfrm>
            <a:prstGeom prst="bentConnector2">
              <a:avLst/>
            </a:prstGeom>
            <a:noFill/>
            <a:ln w="9525" cap="flat" cmpd="sng">
              <a:solidFill>
                <a:srgbClr val="BE071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6"/>
                                        </p:tgtEl>
                                        <p:attrNameLst>
                                          <p:attrName>style.visibility</p:attrName>
                                        </p:attrNameLst>
                                      </p:cBhvr>
                                      <p:to>
                                        <p:strVal val="visible"/>
                                      </p:to>
                                    </p:set>
                                    <p:animEffect transition="in" filter="fade">
                                      <p:cBhvr>
                                        <p:cTn id="7" dur="1"/>
                                        <p:tgtEl>
                                          <p:spTgt spid="19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4"/>
                                        </p:tgtEl>
                                        <p:attrNameLst>
                                          <p:attrName>style.visibility</p:attrName>
                                        </p:attrNameLst>
                                      </p:cBhvr>
                                      <p:to>
                                        <p:strVal val="visible"/>
                                      </p:to>
                                    </p:set>
                                    <p:animEffect transition="in" filter="fade">
                                      <p:cBhvr>
                                        <p:cTn id="12" dur="1"/>
                                        <p:tgtEl>
                                          <p:spTgt spid="1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940"/>
        <p:cNvGrpSpPr/>
        <p:nvPr/>
      </p:nvGrpSpPr>
      <p:grpSpPr>
        <a:xfrm>
          <a:off x="0" y="0"/>
          <a:ext cx="0" cy="0"/>
          <a:chOff x="0" y="0"/>
          <a:chExt cx="0" cy="0"/>
        </a:xfrm>
      </p:grpSpPr>
      <p:sp>
        <p:nvSpPr>
          <p:cNvPr id="1941" name="Google Shape;1941;p10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2A: Multi-Key Parent</a:t>
            </a:r>
            <a:endParaRPr/>
          </a:p>
        </p:txBody>
      </p:sp>
      <p:sp>
        <p:nvSpPr>
          <p:cNvPr id="1942" name="Google Shape;1942;p100"/>
          <p:cNvSpPr txBox="1">
            <a:spLocks noGrp="1"/>
          </p:cNvSpPr>
          <p:nvPr>
            <p:ph type="body" idx="1"/>
          </p:nvPr>
        </p:nvSpPr>
        <p:spPr>
          <a:xfrm>
            <a:off x="243000" y="556500"/>
            <a:ext cx="8443800" cy="1566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case 2A, siblings on the right all have one key, but parent has two.</a:t>
            </a:r>
            <a:endParaRPr/>
          </a:p>
          <a:p>
            <a:pPr marL="457200" lvl="0" indent="-342900" algn="l" rtl="0">
              <a:spcBef>
                <a:spcPts val="600"/>
              </a:spcBef>
              <a:spcAft>
                <a:spcPts val="0"/>
              </a:spcAft>
              <a:buSzPts val="1800"/>
              <a:buChar char="●"/>
            </a:pPr>
            <a:r>
              <a:rPr lang="en"/>
              <a:t>Very hard optional challenge: Try to fill in X in the diagram below so that the result is a valid 2-3 tree.</a:t>
            </a:r>
            <a:endParaRPr/>
          </a:p>
        </p:txBody>
      </p:sp>
      <p:sp>
        <p:nvSpPr>
          <p:cNvPr id="1943" name="Google Shape;1943;p100"/>
          <p:cNvSpPr/>
          <p:nvPr/>
        </p:nvSpPr>
        <p:spPr>
          <a:xfrm>
            <a:off x="267800" y="2583957"/>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1944" name="Google Shape;1944;p100"/>
          <p:cNvSpPr/>
          <p:nvPr/>
        </p:nvSpPr>
        <p:spPr>
          <a:xfrm>
            <a:off x="1073923" y="25839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1945" name="Google Shape;1945;p100"/>
          <p:cNvSpPr/>
          <p:nvPr/>
        </p:nvSpPr>
        <p:spPr>
          <a:xfrm>
            <a:off x="925387" y="2071325"/>
            <a:ext cx="6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2  6 </a:t>
            </a:r>
            <a:endParaRPr sz="1800"/>
          </a:p>
        </p:txBody>
      </p:sp>
      <p:sp>
        <p:nvSpPr>
          <p:cNvPr id="1946" name="Google Shape;1946;p100"/>
          <p:cNvSpPr/>
          <p:nvPr/>
        </p:nvSpPr>
        <p:spPr>
          <a:xfrm>
            <a:off x="266864" y="3080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947" name="Google Shape;1947;p100"/>
          <p:cNvSpPr/>
          <p:nvPr/>
        </p:nvSpPr>
        <p:spPr>
          <a:xfrm>
            <a:off x="793650" y="3080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1948" name="Google Shape;1948;p100"/>
          <p:cNvSpPr/>
          <p:nvPr/>
        </p:nvSpPr>
        <p:spPr>
          <a:xfrm>
            <a:off x="1361350" y="3080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949" name="Google Shape;1949;p100"/>
          <p:cNvCxnSpPr>
            <a:stCxn id="1945" idx="2"/>
            <a:endCxn id="1943" idx="0"/>
          </p:cNvCxnSpPr>
          <p:nvPr/>
        </p:nvCxnSpPr>
        <p:spPr>
          <a:xfrm flipH="1">
            <a:off x="468187" y="2396225"/>
            <a:ext cx="806700" cy="187800"/>
          </a:xfrm>
          <a:prstGeom prst="straightConnector1">
            <a:avLst/>
          </a:prstGeom>
          <a:noFill/>
          <a:ln w="19050" cap="flat" cmpd="sng">
            <a:solidFill>
              <a:srgbClr val="666666"/>
            </a:solidFill>
            <a:prstDash val="solid"/>
            <a:round/>
            <a:headEnd type="none" w="med" len="med"/>
            <a:tailEnd type="none" w="med" len="med"/>
          </a:ln>
        </p:spPr>
      </p:cxnSp>
      <p:cxnSp>
        <p:nvCxnSpPr>
          <p:cNvPr id="1950" name="Google Shape;1950;p100"/>
          <p:cNvCxnSpPr>
            <a:stCxn id="1943" idx="2"/>
            <a:endCxn id="1946" idx="0"/>
          </p:cNvCxnSpPr>
          <p:nvPr/>
        </p:nvCxnSpPr>
        <p:spPr>
          <a:xfrm flipH="1">
            <a:off x="467150" y="2908857"/>
            <a:ext cx="900" cy="171300"/>
          </a:xfrm>
          <a:prstGeom prst="straightConnector1">
            <a:avLst/>
          </a:prstGeom>
          <a:noFill/>
          <a:ln w="19050" cap="flat" cmpd="sng">
            <a:solidFill>
              <a:srgbClr val="666666"/>
            </a:solidFill>
            <a:prstDash val="solid"/>
            <a:round/>
            <a:headEnd type="none" w="med" len="med"/>
            <a:tailEnd type="none" w="med" len="med"/>
          </a:ln>
        </p:spPr>
      </p:cxnSp>
      <p:cxnSp>
        <p:nvCxnSpPr>
          <p:cNvPr id="1951" name="Google Shape;1951;p100"/>
          <p:cNvCxnSpPr>
            <a:stCxn id="1944" idx="2"/>
            <a:endCxn id="1947" idx="0"/>
          </p:cNvCxnSpPr>
          <p:nvPr/>
        </p:nvCxnSpPr>
        <p:spPr>
          <a:xfrm flipH="1">
            <a:off x="993973" y="2908857"/>
            <a:ext cx="280200" cy="171300"/>
          </a:xfrm>
          <a:prstGeom prst="straightConnector1">
            <a:avLst/>
          </a:prstGeom>
          <a:noFill/>
          <a:ln w="19050" cap="flat" cmpd="sng">
            <a:solidFill>
              <a:srgbClr val="666666"/>
            </a:solidFill>
            <a:prstDash val="solid"/>
            <a:round/>
            <a:headEnd type="none" w="med" len="med"/>
            <a:tailEnd type="none" w="med" len="med"/>
          </a:ln>
        </p:spPr>
      </p:cxnSp>
      <p:cxnSp>
        <p:nvCxnSpPr>
          <p:cNvPr id="1952" name="Google Shape;1952;p100"/>
          <p:cNvCxnSpPr>
            <a:stCxn id="1944" idx="2"/>
            <a:endCxn id="1948" idx="0"/>
          </p:cNvCxnSpPr>
          <p:nvPr/>
        </p:nvCxnSpPr>
        <p:spPr>
          <a:xfrm>
            <a:off x="1274173" y="2908857"/>
            <a:ext cx="287400" cy="171300"/>
          </a:xfrm>
          <a:prstGeom prst="straightConnector1">
            <a:avLst/>
          </a:prstGeom>
          <a:noFill/>
          <a:ln w="19050" cap="flat" cmpd="sng">
            <a:solidFill>
              <a:srgbClr val="666666"/>
            </a:solidFill>
            <a:prstDash val="solid"/>
            <a:round/>
            <a:headEnd type="none" w="med" len="med"/>
            <a:tailEnd type="none" w="med" len="med"/>
          </a:ln>
        </p:spPr>
      </p:cxnSp>
      <p:cxnSp>
        <p:nvCxnSpPr>
          <p:cNvPr id="1953" name="Google Shape;1953;p100"/>
          <p:cNvCxnSpPr>
            <a:stCxn id="1945" idx="2"/>
            <a:endCxn id="1944" idx="0"/>
          </p:cNvCxnSpPr>
          <p:nvPr/>
        </p:nvCxnSpPr>
        <p:spPr>
          <a:xfrm flipH="1">
            <a:off x="1274287" y="2396225"/>
            <a:ext cx="600" cy="187800"/>
          </a:xfrm>
          <a:prstGeom prst="straightConnector1">
            <a:avLst/>
          </a:prstGeom>
          <a:noFill/>
          <a:ln w="19050" cap="flat" cmpd="sng">
            <a:solidFill>
              <a:srgbClr val="666666"/>
            </a:solidFill>
            <a:prstDash val="solid"/>
            <a:round/>
            <a:headEnd type="none" w="med" len="med"/>
            <a:tailEnd type="none" w="med" len="med"/>
          </a:ln>
        </p:spPr>
      </p:cxnSp>
      <p:sp>
        <p:nvSpPr>
          <p:cNvPr id="1954" name="Google Shape;1954;p100"/>
          <p:cNvSpPr/>
          <p:nvPr/>
        </p:nvSpPr>
        <p:spPr>
          <a:xfrm>
            <a:off x="2063060" y="25839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8</a:t>
            </a:r>
            <a:endParaRPr sz="1800"/>
          </a:p>
        </p:txBody>
      </p:sp>
      <p:sp>
        <p:nvSpPr>
          <p:cNvPr id="1955" name="Google Shape;1955;p100"/>
          <p:cNvSpPr/>
          <p:nvPr/>
        </p:nvSpPr>
        <p:spPr>
          <a:xfrm>
            <a:off x="1822060" y="3080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1956" name="Google Shape;1956;p100"/>
          <p:cNvSpPr/>
          <p:nvPr/>
        </p:nvSpPr>
        <p:spPr>
          <a:xfrm>
            <a:off x="2315960" y="3080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1957" name="Google Shape;1957;p100"/>
          <p:cNvCxnSpPr>
            <a:stCxn id="1945" idx="2"/>
            <a:endCxn id="1954" idx="0"/>
          </p:cNvCxnSpPr>
          <p:nvPr/>
        </p:nvCxnSpPr>
        <p:spPr>
          <a:xfrm>
            <a:off x="1274887" y="2396225"/>
            <a:ext cx="988500" cy="187800"/>
          </a:xfrm>
          <a:prstGeom prst="straightConnector1">
            <a:avLst/>
          </a:prstGeom>
          <a:noFill/>
          <a:ln w="19050" cap="flat" cmpd="sng">
            <a:solidFill>
              <a:srgbClr val="666666"/>
            </a:solidFill>
            <a:prstDash val="solid"/>
            <a:round/>
            <a:headEnd type="none" w="med" len="med"/>
            <a:tailEnd type="none" w="med" len="med"/>
          </a:ln>
        </p:spPr>
      </p:cxnSp>
      <p:cxnSp>
        <p:nvCxnSpPr>
          <p:cNvPr id="1958" name="Google Shape;1958;p100"/>
          <p:cNvCxnSpPr>
            <a:stCxn id="1955" idx="0"/>
            <a:endCxn id="1954" idx="2"/>
          </p:cNvCxnSpPr>
          <p:nvPr/>
        </p:nvCxnSpPr>
        <p:spPr>
          <a:xfrm rot="10800000" flipH="1">
            <a:off x="2022310" y="2908832"/>
            <a:ext cx="240900" cy="171300"/>
          </a:xfrm>
          <a:prstGeom prst="straightConnector1">
            <a:avLst/>
          </a:prstGeom>
          <a:noFill/>
          <a:ln w="19050" cap="flat" cmpd="sng">
            <a:solidFill>
              <a:srgbClr val="666666"/>
            </a:solidFill>
            <a:prstDash val="solid"/>
            <a:round/>
            <a:headEnd type="none" w="med" len="med"/>
            <a:tailEnd type="none" w="med" len="med"/>
          </a:ln>
        </p:spPr>
      </p:cxnSp>
      <p:cxnSp>
        <p:nvCxnSpPr>
          <p:cNvPr id="1959" name="Google Shape;1959;p100"/>
          <p:cNvCxnSpPr>
            <a:stCxn id="1956" idx="0"/>
            <a:endCxn id="1954" idx="2"/>
          </p:cNvCxnSpPr>
          <p:nvPr/>
        </p:nvCxnSpPr>
        <p:spPr>
          <a:xfrm rot="10800000">
            <a:off x="2263310" y="2908832"/>
            <a:ext cx="252900" cy="1713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963"/>
        <p:cNvGrpSpPr/>
        <p:nvPr/>
      </p:nvGrpSpPr>
      <p:grpSpPr>
        <a:xfrm>
          <a:off x="0" y="0"/>
          <a:ext cx="0" cy="0"/>
          <a:chOff x="0" y="0"/>
          <a:chExt cx="0" cy="0"/>
        </a:xfrm>
      </p:grpSpPr>
      <p:sp>
        <p:nvSpPr>
          <p:cNvPr id="1964" name="Google Shape;1964;p101"/>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2A: Multi-Key Parent</a:t>
            </a:r>
            <a:endParaRPr/>
          </a:p>
        </p:txBody>
      </p:sp>
      <p:sp>
        <p:nvSpPr>
          <p:cNvPr id="1965" name="Google Shape;1965;p101"/>
          <p:cNvSpPr txBox="1">
            <a:spLocks noGrp="1"/>
          </p:cNvSpPr>
          <p:nvPr>
            <p:ph type="body" idx="1"/>
          </p:nvPr>
        </p:nvSpPr>
        <p:spPr>
          <a:xfrm>
            <a:off x="243000" y="556500"/>
            <a:ext cx="8443800" cy="1566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966" name="Google Shape;1966;p101"/>
          <p:cNvSpPr/>
          <p:nvPr/>
        </p:nvSpPr>
        <p:spPr>
          <a:xfrm>
            <a:off x="267800" y="2583957"/>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1967" name="Google Shape;1967;p101"/>
          <p:cNvSpPr/>
          <p:nvPr/>
        </p:nvSpPr>
        <p:spPr>
          <a:xfrm>
            <a:off x="1073923" y="25839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1968" name="Google Shape;1968;p101"/>
          <p:cNvSpPr/>
          <p:nvPr/>
        </p:nvSpPr>
        <p:spPr>
          <a:xfrm>
            <a:off x="925387" y="2071325"/>
            <a:ext cx="6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2  6 </a:t>
            </a:r>
            <a:endParaRPr sz="1800"/>
          </a:p>
        </p:txBody>
      </p:sp>
      <p:sp>
        <p:nvSpPr>
          <p:cNvPr id="1969" name="Google Shape;1969;p101"/>
          <p:cNvSpPr/>
          <p:nvPr/>
        </p:nvSpPr>
        <p:spPr>
          <a:xfrm>
            <a:off x="266864" y="3080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970" name="Google Shape;1970;p101"/>
          <p:cNvSpPr/>
          <p:nvPr/>
        </p:nvSpPr>
        <p:spPr>
          <a:xfrm>
            <a:off x="793650" y="3080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1971" name="Google Shape;1971;p101"/>
          <p:cNvSpPr/>
          <p:nvPr/>
        </p:nvSpPr>
        <p:spPr>
          <a:xfrm>
            <a:off x="1361350" y="3080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972" name="Google Shape;1972;p101"/>
          <p:cNvCxnSpPr>
            <a:stCxn id="1968" idx="2"/>
            <a:endCxn id="1966" idx="0"/>
          </p:cNvCxnSpPr>
          <p:nvPr/>
        </p:nvCxnSpPr>
        <p:spPr>
          <a:xfrm flipH="1">
            <a:off x="468187" y="2396225"/>
            <a:ext cx="806700" cy="187800"/>
          </a:xfrm>
          <a:prstGeom prst="straightConnector1">
            <a:avLst/>
          </a:prstGeom>
          <a:noFill/>
          <a:ln w="19050" cap="flat" cmpd="sng">
            <a:solidFill>
              <a:srgbClr val="666666"/>
            </a:solidFill>
            <a:prstDash val="solid"/>
            <a:round/>
            <a:headEnd type="none" w="med" len="med"/>
            <a:tailEnd type="none" w="med" len="med"/>
          </a:ln>
        </p:spPr>
      </p:cxnSp>
      <p:cxnSp>
        <p:nvCxnSpPr>
          <p:cNvPr id="1973" name="Google Shape;1973;p101"/>
          <p:cNvCxnSpPr>
            <a:stCxn id="1966" idx="2"/>
            <a:endCxn id="1969" idx="0"/>
          </p:cNvCxnSpPr>
          <p:nvPr/>
        </p:nvCxnSpPr>
        <p:spPr>
          <a:xfrm flipH="1">
            <a:off x="467150" y="2908857"/>
            <a:ext cx="900" cy="171300"/>
          </a:xfrm>
          <a:prstGeom prst="straightConnector1">
            <a:avLst/>
          </a:prstGeom>
          <a:noFill/>
          <a:ln w="19050" cap="flat" cmpd="sng">
            <a:solidFill>
              <a:srgbClr val="666666"/>
            </a:solidFill>
            <a:prstDash val="solid"/>
            <a:round/>
            <a:headEnd type="none" w="med" len="med"/>
            <a:tailEnd type="none" w="med" len="med"/>
          </a:ln>
        </p:spPr>
      </p:cxnSp>
      <p:cxnSp>
        <p:nvCxnSpPr>
          <p:cNvPr id="1974" name="Google Shape;1974;p101"/>
          <p:cNvCxnSpPr>
            <a:stCxn id="1967" idx="2"/>
            <a:endCxn id="1970" idx="0"/>
          </p:cNvCxnSpPr>
          <p:nvPr/>
        </p:nvCxnSpPr>
        <p:spPr>
          <a:xfrm flipH="1">
            <a:off x="993973" y="2908857"/>
            <a:ext cx="280200" cy="171300"/>
          </a:xfrm>
          <a:prstGeom prst="straightConnector1">
            <a:avLst/>
          </a:prstGeom>
          <a:noFill/>
          <a:ln w="19050" cap="flat" cmpd="sng">
            <a:solidFill>
              <a:srgbClr val="666666"/>
            </a:solidFill>
            <a:prstDash val="solid"/>
            <a:round/>
            <a:headEnd type="none" w="med" len="med"/>
            <a:tailEnd type="none" w="med" len="med"/>
          </a:ln>
        </p:spPr>
      </p:cxnSp>
      <p:cxnSp>
        <p:nvCxnSpPr>
          <p:cNvPr id="1975" name="Google Shape;1975;p101"/>
          <p:cNvCxnSpPr>
            <a:stCxn id="1967" idx="2"/>
            <a:endCxn id="1971" idx="0"/>
          </p:cNvCxnSpPr>
          <p:nvPr/>
        </p:nvCxnSpPr>
        <p:spPr>
          <a:xfrm>
            <a:off x="1274173" y="2908857"/>
            <a:ext cx="287400" cy="171300"/>
          </a:xfrm>
          <a:prstGeom prst="straightConnector1">
            <a:avLst/>
          </a:prstGeom>
          <a:noFill/>
          <a:ln w="19050" cap="flat" cmpd="sng">
            <a:solidFill>
              <a:srgbClr val="666666"/>
            </a:solidFill>
            <a:prstDash val="solid"/>
            <a:round/>
            <a:headEnd type="none" w="med" len="med"/>
            <a:tailEnd type="none" w="med" len="med"/>
          </a:ln>
        </p:spPr>
      </p:cxnSp>
      <p:cxnSp>
        <p:nvCxnSpPr>
          <p:cNvPr id="1976" name="Google Shape;1976;p101"/>
          <p:cNvCxnSpPr>
            <a:stCxn id="1968" idx="2"/>
            <a:endCxn id="1967" idx="0"/>
          </p:cNvCxnSpPr>
          <p:nvPr/>
        </p:nvCxnSpPr>
        <p:spPr>
          <a:xfrm flipH="1">
            <a:off x="1274287" y="2396225"/>
            <a:ext cx="600" cy="187800"/>
          </a:xfrm>
          <a:prstGeom prst="straightConnector1">
            <a:avLst/>
          </a:prstGeom>
          <a:noFill/>
          <a:ln w="19050" cap="flat" cmpd="sng">
            <a:solidFill>
              <a:srgbClr val="666666"/>
            </a:solidFill>
            <a:prstDash val="solid"/>
            <a:round/>
            <a:headEnd type="none" w="med" len="med"/>
            <a:tailEnd type="none" w="med" len="med"/>
          </a:ln>
        </p:spPr>
      </p:cxnSp>
      <p:sp>
        <p:nvSpPr>
          <p:cNvPr id="1977" name="Google Shape;1977;p101"/>
          <p:cNvSpPr/>
          <p:nvPr/>
        </p:nvSpPr>
        <p:spPr>
          <a:xfrm>
            <a:off x="2063060" y="25839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8</a:t>
            </a:r>
            <a:endParaRPr sz="1800"/>
          </a:p>
        </p:txBody>
      </p:sp>
      <p:sp>
        <p:nvSpPr>
          <p:cNvPr id="1978" name="Google Shape;1978;p101"/>
          <p:cNvSpPr/>
          <p:nvPr/>
        </p:nvSpPr>
        <p:spPr>
          <a:xfrm>
            <a:off x="1822060" y="3080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1979" name="Google Shape;1979;p101"/>
          <p:cNvSpPr/>
          <p:nvPr/>
        </p:nvSpPr>
        <p:spPr>
          <a:xfrm>
            <a:off x="2315960" y="3080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1980" name="Google Shape;1980;p101"/>
          <p:cNvCxnSpPr>
            <a:stCxn id="1968" idx="2"/>
            <a:endCxn id="1977" idx="0"/>
          </p:cNvCxnSpPr>
          <p:nvPr/>
        </p:nvCxnSpPr>
        <p:spPr>
          <a:xfrm>
            <a:off x="1274887" y="2396225"/>
            <a:ext cx="988500" cy="187800"/>
          </a:xfrm>
          <a:prstGeom prst="straightConnector1">
            <a:avLst/>
          </a:prstGeom>
          <a:noFill/>
          <a:ln w="19050" cap="flat" cmpd="sng">
            <a:solidFill>
              <a:srgbClr val="666666"/>
            </a:solidFill>
            <a:prstDash val="solid"/>
            <a:round/>
            <a:headEnd type="none" w="med" len="med"/>
            <a:tailEnd type="none" w="med" len="med"/>
          </a:ln>
        </p:spPr>
      </p:cxnSp>
      <p:cxnSp>
        <p:nvCxnSpPr>
          <p:cNvPr id="1981" name="Google Shape;1981;p101"/>
          <p:cNvCxnSpPr>
            <a:stCxn id="1978" idx="0"/>
            <a:endCxn id="1977" idx="2"/>
          </p:cNvCxnSpPr>
          <p:nvPr/>
        </p:nvCxnSpPr>
        <p:spPr>
          <a:xfrm rot="10800000" flipH="1">
            <a:off x="2022310" y="2908832"/>
            <a:ext cx="240900" cy="171300"/>
          </a:xfrm>
          <a:prstGeom prst="straightConnector1">
            <a:avLst/>
          </a:prstGeom>
          <a:noFill/>
          <a:ln w="19050" cap="flat" cmpd="sng">
            <a:solidFill>
              <a:srgbClr val="666666"/>
            </a:solidFill>
            <a:prstDash val="solid"/>
            <a:round/>
            <a:headEnd type="none" w="med" len="med"/>
            <a:tailEnd type="none" w="med" len="med"/>
          </a:ln>
        </p:spPr>
      </p:cxnSp>
      <p:cxnSp>
        <p:nvCxnSpPr>
          <p:cNvPr id="1982" name="Google Shape;1982;p101"/>
          <p:cNvCxnSpPr>
            <a:stCxn id="1979" idx="0"/>
            <a:endCxn id="1977" idx="2"/>
          </p:cNvCxnSpPr>
          <p:nvPr/>
        </p:nvCxnSpPr>
        <p:spPr>
          <a:xfrm rot="10800000">
            <a:off x="2263310" y="2908832"/>
            <a:ext cx="252900" cy="171300"/>
          </a:xfrm>
          <a:prstGeom prst="straightConnector1">
            <a:avLst/>
          </a:prstGeom>
          <a:noFill/>
          <a:ln w="19050" cap="flat" cmpd="sng">
            <a:solidFill>
              <a:srgbClr val="666666"/>
            </a:solidFill>
            <a:prstDash val="solid"/>
            <a:round/>
            <a:headEnd type="none" w="med" len="med"/>
            <a:tailEnd type="none" w="med" len="med"/>
          </a:ln>
        </p:spPr>
      </p:cxnSp>
      <p:sp>
        <p:nvSpPr>
          <p:cNvPr id="1983" name="Google Shape;1983;p101"/>
          <p:cNvSpPr/>
          <p:nvPr/>
        </p:nvSpPr>
        <p:spPr>
          <a:xfrm>
            <a:off x="4368750" y="25921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2</a:t>
            </a:r>
            <a:endParaRPr sz="1800">
              <a:solidFill>
                <a:srgbClr val="9900FF"/>
              </a:solidFill>
            </a:endParaRPr>
          </a:p>
        </p:txBody>
      </p:sp>
      <p:sp>
        <p:nvSpPr>
          <p:cNvPr id="1984" name="Google Shape;1984;p101"/>
          <p:cNvSpPr/>
          <p:nvPr/>
        </p:nvSpPr>
        <p:spPr>
          <a:xfrm>
            <a:off x="5026337" y="2079550"/>
            <a:ext cx="6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4 </a:t>
            </a:r>
            <a:endParaRPr sz="1800">
              <a:solidFill>
                <a:srgbClr val="9900FF"/>
              </a:solidFill>
            </a:endParaRPr>
          </a:p>
        </p:txBody>
      </p:sp>
      <p:sp>
        <p:nvSpPr>
          <p:cNvPr id="1985" name="Google Shape;1985;p101"/>
          <p:cNvSpPr/>
          <p:nvPr/>
        </p:nvSpPr>
        <p:spPr>
          <a:xfrm>
            <a:off x="4367814" y="30883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986" name="Google Shape;1986;p101"/>
          <p:cNvSpPr/>
          <p:nvPr/>
        </p:nvSpPr>
        <p:spPr>
          <a:xfrm>
            <a:off x="4870743" y="30883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1987" name="Google Shape;1987;p101"/>
          <p:cNvSpPr/>
          <p:nvPr/>
        </p:nvSpPr>
        <p:spPr>
          <a:xfrm>
            <a:off x="5481244" y="30883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1988" name="Google Shape;1988;p101"/>
          <p:cNvCxnSpPr>
            <a:stCxn id="1984" idx="2"/>
            <a:endCxn id="1983" idx="0"/>
          </p:cNvCxnSpPr>
          <p:nvPr/>
        </p:nvCxnSpPr>
        <p:spPr>
          <a:xfrm flipH="1">
            <a:off x="4569137" y="2404450"/>
            <a:ext cx="806700" cy="187800"/>
          </a:xfrm>
          <a:prstGeom prst="straightConnector1">
            <a:avLst/>
          </a:prstGeom>
          <a:noFill/>
          <a:ln w="19050" cap="flat" cmpd="sng">
            <a:solidFill>
              <a:srgbClr val="666666"/>
            </a:solidFill>
            <a:prstDash val="solid"/>
            <a:round/>
            <a:headEnd type="none" w="med" len="med"/>
            <a:tailEnd type="none" w="med" len="med"/>
          </a:ln>
        </p:spPr>
      </p:cxnSp>
      <p:cxnSp>
        <p:nvCxnSpPr>
          <p:cNvPr id="1989" name="Google Shape;1989;p101"/>
          <p:cNvCxnSpPr>
            <a:stCxn id="1983" idx="2"/>
            <a:endCxn id="1985" idx="0"/>
          </p:cNvCxnSpPr>
          <p:nvPr/>
        </p:nvCxnSpPr>
        <p:spPr>
          <a:xfrm flipH="1">
            <a:off x="4568100" y="2917082"/>
            <a:ext cx="900" cy="171300"/>
          </a:xfrm>
          <a:prstGeom prst="straightConnector1">
            <a:avLst/>
          </a:prstGeom>
          <a:noFill/>
          <a:ln w="19050" cap="flat" cmpd="sng">
            <a:solidFill>
              <a:srgbClr val="666666"/>
            </a:solidFill>
            <a:prstDash val="solid"/>
            <a:round/>
            <a:headEnd type="none" w="med" len="med"/>
            <a:tailEnd type="none" w="med" len="med"/>
          </a:ln>
        </p:spPr>
      </p:cxnSp>
      <p:sp>
        <p:nvSpPr>
          <p:cNvPr id="1990" name="Google Shape;1990;p101"/>
          <p:cNvSpPr/>
          <p:nvPr/>
        </p:nvSpPr>
        <p:spPr>
          <a:xfrm>
            <a:off x="6163995" y="2592175"/>
            <a:ext cx="604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6 </a:t>
            </a:r>
            <a:r>
              <a:rPr lang="en" sz="1800"/>
              <a:t> 8</a:t>
            </a:r>
            <a:endParaRPr sz="1800"/>
          </a:p>
        </p:txBody>
      </p:sp>
      <p:sp>
        <p:nvSpPr>
          <p:cNvPr id="1991" name="Google Shape;1991;p101"/>
          <p:cNvSpPr/>
          <p:nvPr/>
        </p:nvSpPr>
        <p:spPr>
          <a:xfrm>
            <a:off x="6270611" y="30883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1992" name="Google Shape;1992;p101"/>
          <p:cNvSpPr/>
          <p:nvPr/>
        </p:nvSpPr>
        <p:spPr>
          <a:xfrm>
            <a:off x="6764511" y="30883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1993" name="Google Shape;1993;p101"/>
          <p:cNvCxnSpPr>
            <a:stCxn id="1984" idx="2"/>
            <a:endCxn id="1990" idx="0"/>
          </p:cNvCxnSpPr>
          <p:nvPr/>
        </p:nvCxnSpPr>
        <p:spPr>
          <a:xfrm>
            <a:off x="5375837" y="2404450"/>
            <a:ext cx="1090500" cy="187800"/>
          </a:xfrm>
          <a:prstGeom prst="straightConnector1">
            <a:avLst/>
          </a:prstGeom>
          <a:noFill/>
          <a:ln w="19050" cap="flat" cmpd="sng">
            <a:solidFill>
              <a:srgbClr val="666666"/>
            </a:solidFill>
            <a:prstDash val="solid"/>
            <a:round/>
            <a:headEnd type="none" w="med" len="med"/>
            <a:tailEnd type="none" w="med" len="med"/>
          </a:ln>
        </p:spPr>
      </p:cxnSp>
      <p:cxnSp>
        <p:nvCxnSpPr>
          <p:cNvPr id="1994" name="Google Shape;1994;p101"/>
          <p:cNvCxnSpPr>
            <a:stCxn id="1991" idx="0"/>
            <a:endCxn id="1990" idx="2"/>
          </p:cNvCxnSpPr>
          <p:nvPr/>
        </p:nvCxnSpPr>
        <p:spPr>
          <a:xfrm rot="10800000">
            <a:off x="6466361" y="2917057"/>
            <a:ext cx="4500" cy="171300"/>
          </a:xfrm>
          <a:prstGeom prst="straightConnector1">
            <a:avLst/>
          </a:prstGeom>
          <a:noFill/>
          <a:ln w="19050" cap="flat" cmpd="sng">
            <a:solidFill>
              <a:srgbClr val="666666"/>
            </a:solidFill>
            <a:prstDash val="solid"/>
            <a:round/>
            <a:headEnd type="none" w="med" len="med"/>
            <a:tailEnd type="none" w="med" len="med"/>
          </a:ln>
        </p:spPr>
      </p:cxnSp>
      <p:cxnSp>
        <p:nvCxnSpPr>
          <p:cNvPr id="1995" name="Google Shape;1995;p101"/>
          <p:cNvCxnSpPr>
            <a:stCxn id="1992" idx="0"/>
            <a:endCxn id="1990" idx="2"/>
          </p:cNvCxnSpPr>
          <p:nvPr/>
        </p:nvCxnSpPr>
        <p:spPr>
          <a:xfrm rot="10800000">
            <a:off x="6466461" y="2917057"/>
            <a:ext cx="498300" cy="171300"/>
          </a:xfrm>
          <a:prstGeom prst="straightConnector1">
            <a:avLst/>
          </a:prstGeom>
          <a:noFill/>
          <a:ln w="19050" cap="flat" cmpd="sng">
            <a:solidFill>
              <a:srgbClr val="666666"/>
            </a:solidFill>
            <a:prstDash val="solid"/>
            <a:round/>
            <a:headEnd type="none" w="med" len="med"/>
            <a:tailEnd type="none" w="med" len="med"/>
          </a:ln>
        </p:spPr>
      </p:cxnSp>
      <p:sp>
        <p:nvSpPr>
          <p:cNvPr id="1996" name="Google Shape;1996;p101"/>
          <p:cNvSpPr txBox="1">
            <a:spLocks noGrp="1"/>
          </p:cNvSpPr>
          <p:nvPr>
            <p:ph type="body" idx="1"/>
          </p:nvPr>
        </p:nvSpPr>
        <p:spPr>
          <a:xfrm>
            <a:off x="243000" y="556500"/>
            <a:ext cx="8598300" cy="1566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case 2A, siblings on the right all have one key, but parent has two.</a:t>
            </a:r>
            <a:endParaRPr/>
          </a:p>
          <a:p>
            <a:pPr marL="457200" lvl="0" indent="-342900" algn="l" rtl="0">
              <a:spcBef>
                <a:spcPts val="600"/>
              </a:spcBef>
              <a:spcAft>
                <a:spcPts val="0"/>
              </a:spcAft>
              <a:buSzPts val="1800"/>
              <a:buChar char="●"/>
            </a:pPr>
            <a:r>
              <a:rPr lang="en"/>
              <a:t>X and right sibling steal parent’s keys. Middle sibling moves into the parent.</a:t>
            </a:r>
            <a:endParaRPr/>
          </a:p>
          <a:p>
            <a:pPr marL="457200" lvl="0" indent="-342900" algn="l" rtl="0">
              <a:spcBef>
                <a:spcPts val="600"/>
              </a:spcBef>
              <a:spcAft>
                <a:spcPts val="0"/>
              </a:spcAft>
              <a:buSzPts val="1800"/>
              <a:buChar char="●"/>
            </a:pPr>
            <a:r>
              <a:rPr lang="en"/>
              <a:t>Subtrees are passed along so that every node has the correct children.</a:t>
            </a:r>
            <a:endParaRPr/>
          </a:p>
        </p:txBody>
      </p:sp>
      <p:cxnSp>
        <p:nvCxnSpPr>
          <p:cNvPr id="1997" name="Google Shape;1997;p101"/>
          <p:cNvCxnSpPr/>
          <p:nvPr/>
        </p:nvCxnSpPr>
        <p:spPr>
          <a:xfrm flipH="1">
            <a:off x="4493940" y="2363618"/>
            <a:ext cx="496200" cy="138300"/>
          </a:xfrm>
          <a:prstGeom prst="straightConnector1">
            <a:avLst/>
          </a:prstGeom>
          <a:noFill/>
          <a:ln w="9525" cap="flat" cmpd="sng">
            <a:solidFill>
              <a:schemeClr val="dk2"/>
            </a:solidFill>
            <a:prstDash val="dash"/>
            <a:round/>
            <a:headEnd type="none" w="med" len="med"/>
            <a:tailEnd type="triangle" w="med" len="med"/>
          </a:ln>
        </p:spPr>
      </p:cxnSp>
      <p:cxnSp>
        <p:nvCxnSpPr>
          <p:cNvPr id="1998" name="Google Shape;1998;p101"/>
          <p:cNvCxnSpPr/>
          <p:nvPr/>
        </p:nvCxnSpPr>
        <p:spPr>
          <a:xfrm rot="10800000">
            <a:off x="5375825" y="2393850"/>
            <a:ext cx="0" cy="203400"/>
          </a:xfrm>
          <a:prstGeom prst="straightConnector1">
            <a:avLst/>
          </a:prstGeom>
          <a:noFill/>
          <a:ln w="9525" cap="flat" cmpd="sng">
            <a:solidFill>
              <a:schemeClr val="dk2"/>
            </a:solidFill>
            <a:prstDash val="dash"/>
            <a:round/>
            <a:headEnd type="none" w="med" len="med"/>
            <a:tailEnd type="triangle" w="med" len="med"/>
          </a:ln>
        </p:spPr>
      </p:cxnSp>
      <p:cxnSp>
        <p:nvCxnSpPr>
          <p:cNvPr id="1999" name="Google Shape;1999;p101"/>
          <p:cNvCxnSpPr/>
          <p:nvPr/>
        </p:nvCxnSpPr>
        <p:spPr>
          <a:xfrm>
            <a:off x="5809900" y="2396225"/>
            <a:ext cx="512100" cy="94500"/>
          </a:xfrm>
          <a:prstGeom prst="straightConnector1">
            <a:avLst/>
          </a:prstGeom>
          <a:noFill/>
          <a:ln w="9525" cap="flat" cmpd="sng">
            <a:solidFill>
              <a:schemeClr val="dk2"/>
            </a:solidFill>
            <a:prstDash val="dash"/>
            <a:round/>
            <a:headEnd type="none" w="med" len="med"/>
            <a:tailEnd type="triangle" w="med" len="med"/>
          </a:ln>
        </p:spPr>
      </p:cxnSp>
      <p:sp>
        <p:nvSpPr>
          <p:cNvPr id="2000" name="Google Shape;2000;p101"/>
          <p:cNvSpPr/>
          <p:nvPr/>
        </p:nvSpPr>
        <p:spPr>
          <a:xfrm>
            <a:off x="2865475" y="41187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2</a:t>
            </a:r>
            <a:endParaRPr sz="1800">
              <a:solidFill>
                <a:srgbClr val="9900FF"/>
              </a:solidFill>
            </a:endParaRPr>
          </a:p>
        </p:txBody>
      </p:sp>
      <p:sp>
        <p:nvSpPr>
          <p:cNvPr id="2001" name="Google Shape;2001;p101"/>
          <p:cNvSpPr/>
          <p:nvPr/>
        </p:nvSpPr>
        <p:spPr>
          <a:xfrm>
            <a:off x="3523062" y="3606100"/>
            <a:ext cx="6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4 </a:t>
            </a:r>
            <a:endParaRPr sz="1800">
              <a:solidFill>
                <a:srgbClr val="9900FF"/>
              </a:solidFill>
            </a:endParaRPr>
          </a:p>
        </p:txBody>
      </p:sp>
      <p:sp>
        <p:nvSpPr>
          <p:cNvPr id="2002" name="Google Shape;2002;p101"/>
          <p:cNvSpPr/>
          <p:nvPr/>
        </p:nvSpPr>
        <p:spPr>
          <a:xfrm>
            <a:off x="2559739" y="4614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003" name="Google Shape;2003;p101"/>
          <p:cNvSpPr/>
          <p:nvPr/>
        </p:nvSpPr>
        <p:spPr>
          <a:xfrm>
            <a:off x="3162725" y="4614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004" name="Google Shape;2004;p101"/>
          <p:cNvSpPr/>
          <p:nvPr/>
        </p:nvSpPr>
        <p:spPr>
          <a:xfrm>
            <a:off x="4306626" y="4614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005" name="Google Shape;2005;p101"/>
          <p:cNvCxnSpPr>
            <a:stCxn id="2001" idx="2"/>
            <a:endCxn id="2000" idx="0"/>
          </p:cNvCxnSpPr>
          <p:nvPr/>
        </p:nvCxnSpPr>
        <p:spPr>
          <a:xfrm flipH="1">
            <a:off x="3065862" y="3931000"/>
            <a:ext cx="806700" cy="187800"/>
          </a:xfrm>
          <a:prstGeom prst="straightConnector1">
            <a:avLst/>
          </a:prstGeom>
          <a:noFill/>
          <a:ln w="19050" cap="flat" cmpd="sng">
            <a:solidFill>
              <a:srgbClr val="666666"/>
            </a:solidFill>
            <a:prstDash val="solid"/>
            <a:round/>
            <a:headEnd type="none" w="med" len="med"/>
            <a:tailEnd type="none" w="med" len="med"/>
          </a:ln>
        </p:spPr>
      </p:cxnSp>
      <p:cxnSp>
        <p:nvCxnSpPr>
          <p:cNvPr id="2006" name="Google Shape;2006;p101"/>
          <p:cNvCxnSpPr>
            <a:stCxn id="2000" idx="2"/>
            <a:endCxn id="2002" idx="0"/>
          </p:cNvCxnSpPr>
          <p:nvPr/>
        </p:nvCxnSpPr>
        <p:spPr>
          <a:xfrm flipH="1">
            <a:off x="2760025" y="4443632"/>
            <a:ext cx="305700" cy="171300"/>
          </a:xfrm>
          <a:prstGeom prst="straightConnector1">
            <a:avLst/>
          </a:prstGeom>
          <a:noFill/>
          <a:ln w="19050" cap="flat" cmpd="sng">
            <a:solidFill>
              <a:srgbClr val="666666"/>
            </a:solidFill>
            <a:prstDash val="solid"/>
            <a:round/>
            <a:headEnd type="none" w="med" len="med"/>
            <a:tailEnd type="none" w="med" len="med"/>
          </a:ln>
        </p:spPr>
      </p:cxnSp>
      <p:cxnSp>
        <p:nvCxnSpPr>
          <p:cNvPr id="2007" name="Google Shape;2007;p101"/>
          <p:cNvCxnSpPr>
            <a:stCxn id="2000" idx="2"/>
            <a:endCxn id="2003" idx="0"/>
          </p:cNvCxnSpPr>
          <p:nvPr/>
        </p:nvCxnSpPr>
        <p:spPr>
          <a:xfrm>
            <a:off x="3065725" y="4443632"/>
            <a:ext cx="297300" cy="171300"/>
          </a:xfrm>
          <a:prstGeom prst="straightConnector1">
            <a:avLst/>
          </a:prstGeom>
          <a:noFill/>
          <a:ln w="19050" cap="flat" cmpd="sng">
            <a:solidFill>
              <a:srgbClr val="9900FF"/>
            </a:solidFill>
            <a:prstDash val="solid"/>
            <a:round/>
            <a:headEnd type="none" w="med" len="med"/>
            <a:tailEnd type="none" w="med" len="med"/>
          </a:ln>
        </p:spPr>
      </p:cxnSp>
      <p:cxnSp>
        <p:nvCxnSpPr>
          <p:cNvPr id="2008" name="Google Shape;2008;p101"/>
          <p:cNvCxnSpPr>
            <a:stCxn id="2009" idx="2"/>
            <a:endCxn id="2004" idx="0"/>
          </p:cNvCxnSpPr>
          <p:nvPr/>
        </p:nvCxnSpPr>
        <p:spPr>
          <a:xfrm flipH="1">
            <a:off x="4506820" y="4443625"/>
            <a:ext cx="456300" cy="171300"/>
          </a:xfrm>
          <a:prstGeom prst="straightConnector1">
            <a:avLst/>
          </a:prstGeom>
          <a:noFill/>
          <a:ln w="19050" cap="flat" cmpd="sng">
            <a:solidFill>
              <a:srgbClr val="9900FF"/>
            </a:solidFill>
            <a:prstDash val="solid"/>
            <a:round/>
            <a:headEnd type="none" w="med" len="med"/>
            <a:tailEnd type="none" w="med" len="med"/>
          </a:ln>
        </p:spPr>
      </p:cxnSp>
      <p:sp>
        <p:nvSpPr>
          <p:cNvPr id="2009" name="Google Shape;2009;p101"/>
          <p:cNvSpPr/>
          <p:nvPr/>
        </p:nvSpPr>
        <p:spPr>
          <a:xfrm>
            <a:off x="4660720" y="4118725"/>
            <a:ext cx="604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9900FF"/>
                </a:solidFill>
              </a:rPr>
              <a:t>6 </a:t>
            </a:r>
            <a:r>
              <a:rPr lang="en" sz="1800"/>
              <a:t> 8</a:t>
            </a:r>
            <a:endParaRPr sz="1800"/>
          </a:p>
        </p:txBody>
      </p:sp>
      <p:sp>
        <p:nvSpPr>
          <p:cNvPr id="2010" name="Google Shape;2010;p101"/>
          <p:cNvSpPr/>
          <p:nvPr/>
        </p:nvSpPr>
        <p:spPr>
          <a:xfrm>
            <a:off x="4767336" y="4614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2011" name="Google Shape;2011;p101"/>
          <p:cNvSpPr/>
          <p:nvPr/>
        </p:nvSpPr>
        <p:spPr>
          <a:xfrm>
            <a:off x="5261236" y="4614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2012" name="Google Shape;2012;p101"/>
          <p:cNvCxnSpPr>
            <a:stCxn id="2001" idx="2"/>
            <a:endCxn id="2009" idx="0"/>
          </p:cNvCxnSpPr>
          <p:nvPr/>
        </p:nvCxnSpPr>
        <p:spPr>
          <a:xfrm>
            <a:off x="3872562" y="3931000"/>
            <a:ext cx="1090500" cy="187800"/>
          </a:xfrm>
          <a:prstGeom prst="straightConnector1">
            <a:avLst/>
          </a:prstGeom>
          <a:noFill/>
          <a:ln w="19050" cap="flat" cmpd="sng">
            <a:solidFill>
              <a:srgbClr val="666666"/>
            </a:solidFill>
            <a:prstDash val="solid"/>
            <a:round/>
            <a:headEnd type="none" w="med" len="med"/>
            <a:tailEnd type="none" w="med" len="med"/>
          </a:ln>
        </p:spPr>
      </p:cxnSp>
      <p:cxnSp>
        <p:nvCxnSpPr>
          <p:cNvPr id="2013" name="Google Shape;2013;p101"/>
          <p:cNvCxnSpPr>
            <a:stCxn id="2010" idx="0"/>
            <a:endCxn id="2009" idx="2"/>
          </p:cNvCxnSpPr>
          <p:nvPr/>
        </p:nvCxnSpPr>
        <p:spPr>
          <a:xfrm rot="10800000">
            <a:off x="4963086" y="4443607"/>
            <a:ext cx="4500" cy="171300"/>
          </a:xfrm>
          <a:prstGeom prst="straightConnector1">
            <a:avLst/>
          </a:prstGeom>
          <a:noFill/>
          <a:ln w="19050" cap="flat" cmpd="sng">
            <a:solidFill>
              <a:srgbClr val="666666"/>
            </a:solidFill>
            <a:prstDash val="solid"/>
            <a:round/>
            <a:headEnd type="none" w="med" len="med"/>
            <a:tailEnd type="none" w="med" len="med"/>
          </a:ln>
        </p:spPr>
      </p:cxnSp>
      <p:cxnSp>
        <p:nvCxnSpPr>
          <p:cNvPr id="2014" name="Google Shape;2014;p101"/>
          <p:cNvCxnSpPr>
            <a:stCxn id="2011" idx="0"/>
            <a:endCxn id="2009" idx="2"/>
          </p:cNvCxnSpPr>
          <p:nvPr/>
        </p:nvCxnSpPr>
        <p:spPr>
          <a:xfrm rot="10800000">
            <a:off x="4963186" y="4443607"/>
            <a:ext cx="498300" cy="171300"/>
          </a:xfrm>
          <a:prstGeom prst="straightConnector1">
            <a:avLst/>
          </a:prstGeom>
          <a:noFill/>
          <a:ln w="19050" cap="flat" cmpd="sng">
            <a:solidFill>
              <a:srgbClr val="666666"/>
            </a:solidFill>
            <a:prstDash val="solid"/>
            <a:round/>
            <a:headEnd type="none" w="med" len="med"/>
            <a:tailEnd type="none" w="med" len="med"/>
          </a:ln>
        </p:spPr>
      </p:cxnSp>
      <p:cxnSp>
        <p:nvCxnSpPr>
          <p:cNvPr id="2015" name="Google Shape;2015;p101"/>
          <p:cNvCxnSpPr>
            <a:endCxn id="1986" idx="0"/>
          </p:cNvCxnSpPr>
          <p:nvPr/>
        </p:nvCxnSpPr>
        <p:spPr>
          <a:xfrm flipH="1">
            <a:off x="5070993" y="2932357"/>
            <a:ext cx="320700" cy="156000"/>
          </a:xfrm>
          <a:prstGeom prst="straightConnector1">
            <a:avLst/>
          </a:prstGeom>
          <a:noFill/>
          <a:ln w="19050" cap="flat" cmpd="sng">
            <a:solidFill>
              <a:srgbClr val="666666"/>
            </a:solidFill>
            <a:prstDash val="solid"/>
            <a:round/>
            <a:headEnd type="none" w="med" len="med"/>
            <a:tailEnd type="none" w="med" len="med"/>
          </a:ln>
        </p:spPr>
      </p:cxnSp>
      <p:cxnSp>
        <p:nvCxnSpPr>
          <p:cNvPr id="2016" name="Google Shape;2016;p101"/>
          <p:cNvCxnSpPr>
            <a:endCxn id="1987" idx="0"/>
          </p:cNvCxnSpPr>
          <p:nvPr/>
        </p:nvCxnSpPr>
        <p:spPr>
          <a:xfrm>
            <a:off x="5391694" y="2932357"/>
            <a:ext cx="289800" cy="156000"/>
          </a:xfrm>
          <a:prstGeom prst="straightConnector1">
            <a:avLst/>
          </a:prstGeom>
          <a:noFill/>
          <a:ln w="19050" cap="flat" cmpd="sng">
            <a:solidFill>
              <a:srgbClr val="666666"/>
            </a:solidFill>
            <a:prstDash val="solid"/>
            <a:round/>
            <a:headEnd type="none" w="med" len="med"/>
            <a:tailEnd type="none" w="med" len="med"/>
          </a:ln>
        </p:spPr>
      </p:cxnSp>
      <p:sp>
        <p:nvSpPr>
          <p:cNvPr id="2017" name="Google Shape;2017;p101"/>
          <p:cNvSpPr/>
          <p:nvPr/>
        </p:nvSpPr>
        <p:spPr>
          <a:xfrm>
            <a:off x="5175575" y="2677857"/>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2018" name="Google Shape;2018;p101"/>
          <p:cNvSpPr/>
          <p:nvPr/>
        </p:nvSpPr>
        <p:spPr>
          <a:xfrm>
            <a:off x="3671836" y="4118732"/>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022"/>
        <p:cNvGrpSpPr/>
        <p:nvPr/>
      </p:nvGrpSpPr>
      <p:grpSpPr>
        <a:xfrm>
          <a:off x="0" y="0"/>
          <a:ext cx="0" cy="0"/>
          <a:chOff x="0" y="0"/>
          <a:chExt cx="0" cy="0"/>
        </a:xfrm>
      </p:grpSpPr>
      <p:sp>
        <p:nvSpPr>
          <p:cNvPr id="2023" name="Google Shape;2023;p102"/>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2A Exercise</a:t>
            </a:r>
            <a:endParaRPr/>
          </a:p>
        </p:txBody>
      </p:sp>
      <p:sp>
        <p:nvSpPr>
          <p:cNvPr id="2024" name="Google Shape;2024;p102"/>
          <p:cNvSpPr txBox="1">
            <a:spLocks noGrp="1"/>
          </p:cNvSpPr>
          <p:nvPr>
            <p:ph type="body" idx="1"/>
          </p:nvPr>
        </p:nvSpPr>
        <p:spPr>
          <a:xfrm>
            <a:off x="243000" y="556500"/>
            <a:ext cx="88179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a:buNone/>
            </a:pPr>
            <a:r>
              <a:rPr lang="en"/>
              <a:t>In case 2A, siblings on the right all have one key, but parent has two.</a:t>
            </a:r>
            <a:endParaRPr/>
          </a:p>
          <a:p>
            <a:pPr marL="457200" lvl="0" indent="-342900" algn="l" rtl="0">
              <a:spcBef>
                <a:spcPts val="600"/>
              </a:spcBef>
              <a:spcAft>
                <a:spcPts val="0"/>
              </a:spcAft>
              <a:buSzPts val="1800"/>
              <a:buChar char="●"/>
            </a:pPr>
            <a:r>
              <a:rPr lang="en"/>
              <a:t>X and right sibling steal parent’s keys. Middle sibling moves into the parent.</a:t>
            </a:r>
            <a:endParaRPr/>
          </a:p>
          <a:p>
            <a:pPr marL="457200" lvl="0" indent="-342900" algn="l" rtl="0">
              <a:spcBef>
                <a:spcPts val="600"/>
              </a:spcBef>
              <a:spcAft>
                <a:spcPts val="0"/>
              </a:spcAft>
              <a:buSzPts val="1800"/>
              <a:buChar char="●"/>
            </a:pPr>
            <a:r>
              <a:rPr lang="en"/>
              <a:t>Subtrees are passed along so that every node has the correct children.</a:t>
            </a:r>
            <a:endParaRPr/>
          </a:p>
          <a:p>
            <a:pPr marL="0" lvl="0" indent="0" algn="l" rtl="0">
              <a:spcBef>
                <a:spcPts val="600"/>
              </a:spcBef>
              <a:spcAft>
                <a:spcPts val="0"/>
              </a:spcAft>
              <a:buNone/>
            </a:pPr>
            <a:endParaRPr/>
          </a:p>
          <a:p>
            <a:pPr marL="0" lvl="0" indent="0" algn="l" rtl="0">
              <a:spcBef>
                <a:spcPts val="600"/>
              </a:spcBef>
              <a:spcAft>
                <a:spcPts val="0"/>
              </a:spcAft>
              <a:buNone/>
            </a:pPr>
            <a:r>
              <a:rPr lang="en"/>
              <a:t>Try to delete 3 from the tree below.</a:t>
            </a:r>
            <a:endParaRPr/>
          </a:p>
        </p:txBody>
      </p:sp>
      <p:sp>
        <p:nvSpPr>
          <p:cNvPr id="2025" name="Google Shape;2025;p102"/>
          <p:cNvSpPr/>
          <p:nvPr/>
        </p:nvSpPr>
        <p:spPr>
          <a:xfrm>
            <a:off x="2061675" y="35167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026" name="Google Shape;2026;p102"/>
          <p:cNvSpPr/>
          <p:nvPr/>
        </p:nvSpPr>
        <p:spPr>
          <a:xfrm>
            <a:off x="3096400" y="3516725"/>
            <a:ext cx="6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5  8</a:t>
            </a:r>
            <a:endParaRPr sz="1800"/>
          </a:p>
        </p:txBody>
      </p:sp>
      <p:sp>
        <p:nvSpPr>
          <p:cNvPr id="2027" name="Google Shape;2027;p102"/>
          <p:cNvSpPr/>
          <p:nvPr/>
        </p:nvSpPr>
        <p:spPr>
          <a:xfrm>
            <a:off x="2566854" y="3004100"/>
            <a:ext cx="457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 </a:t>
            </a:r>
            <a:endParaRPr sz="1800"/>
          </a:p>
        </p:txBody>
      </p:sp>
      <p:sp>
        <p:nvSpPr>
          <p:cNvPr id="2028" name="Google Shape;2028;p102"/>
          <p:cNvSpPr/>
          <p:nvPr/>
        </p:nvSpPr>
        <p:spPr>
          <a:xfrm>
            <a:off x="1679739" y="4012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0</a:t>
            </a:r>
            <a:endParaRPr sz="1800"/>
          </a:p>
        </p:txBody>
      </p:sp>
      <p:sp>
        <p:nvSpPr>
          <p:cNvPr id="2029" name="Google Shape;2029;p102"/>
          <p:cNvSpPr/>
          <p:nvPr/>
        </p:nvSpPr>
        <p:spPr>
          <a:xfrm>
            <a:off x="2739925" y="4012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2030" name="Google Shape;2030;p102"/>
          <p:cNvSpPr/>
          <p:nvPr/>
        </p:nvSpPr>
        <p:spPr>
          <a:xfrm>
            <a:off x="3245739" y="4012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2031" name="Google Shape;2031;p102"/>
          <p:cNvCxnSpPr>
            <a:stCxn id="2027" idx="2"/>
            <a:endCxn id="2025" idx="0"/>
          </p:cNvCxnSpPr>
          <p:nvPr/>
        </p:nvCxnSpPr>
        <p:spPr>
          <a:xfrm flipH="1">
            <a:off x="2262054" y="3329000"/>
            <a:ext cx="533700" cy="187800"/>
          </a:xfrm>
          <a:prstGeom prst="straightConnector1">
            <a:avLst/>
          </a:prstGeom>
          <a:noFill/>
          <a:ln w="19050" cap="flat" cmpd="sng">
            <a:solidFill>
              <a:srgbClr val="666666"/>
            </a:solidFill>
            <a:prstDash val="solid"/>
            <a:round/>
            <a:headEnd type="none" w="med" len="med"/>
            <a:tailEnd type="none" w="med" len="med"/>
          </a:ln>
        </p:spPr>
      </p:cxnSp>
      <p:cxnSp>
        <p:nvCxnSpPr>
          <p:cNvPr id="2032" name="Google Shape;2032;p102"/>
          <p:cNvCxnSpPr>
            <a:stCxn id="2025" idx="2"/>
            <a:endCxn id="2028" idx="0"/>
          </p:cNvCxnSpPr>
          <p:nvPr/>
        </p:nvCxnSpPr>
        <p:spPr>
          <a:xfrm flipH="1">
            <a:off x="1880025" y="3841632"/>
            <a:ext cx="381900" cy="171300"/>
          </a:xfrm>
          <a:prstGeom prst="straightConnector1">
            <a:avLst/>
          </a:prstGeom>
          <a:noFill/>
          <a:ln w="19050" cap="flat" cmpd="sng">
            <a:solidFill>
              <a:srgbClr val="666666"/>
            </a:solidFill>
            <a:prstDash val="solid"/>
            <a:round/>
            <a:headEnd type="none" w="med" len="med"/>
            <a:tailEnd type="none" w="med" len="med"/>
          </a:ln>
        </p:spPr>
      </p:cxnSp>
      <p:cxnSp>
        <p:nvCxnSpPr>
          <p:cNvPr id="2033" name="Google Shape;2033;p102"/>
          <p:cNvCxnSpPr>
            <a:stCxn id="2026" idx="2"/>
            <a:endCxn id="2029" idx="0"/>
          </p:cNvCxnSpPr>
          <p:nvPr/>
        </p:nvCxnSpPr>
        <p:spPr>
          <a:xfrm flipH="1">
            <a:off x="2940100" y="3841625"/>
            <a:ext cx="505800" cy="171300"/>
          </a:xfrm>
          <a:prstGeom prst="straightConnector1">
            <a:avLst/>
          </a:prstGeom>
          <a:noFill/>
          <a:ln w="19050" cap="flat" cmpd="sng">
            <a:solidFill>
              <a:srgbClr val="666666"/>
            </a:solidFill>
            <a:prstDash val="solid"/>
            <a:round/>
            <a:headEnd type="none" w="med" len="med"/>
            <a:tailEnd type="none" w="med" len="med"/>
          </a:ln>
        </p:spPr>
      </p:cxnSp>
      <p:cxnSp>
        <p:nvCxnSpPr>
          <p:cNvPr id="2034" name="Google Shape;2034;p102"/>
          <p:cNvCxnSpPr>
            <a:stCxn id="2026" idx="2"/>
            <a:endCxn id="2030" idx="0"/>
          </p:cNvCxnSpPr>
          <p:nvPr/>
        </p:nvCxnSpPr>
        <p:spPr>
          <a:xfrm>
            <a:off x="3445900" y="3841625"/>
            <a:ext cx="0" cy="171300"/>
          </a:xfrm>
          <a:prstGeom prst="straightConnector1">
            <a:avLst/>
          </a:prstGeom>
          <a:noFill/>
          <a:ln w="19050" cap="flat" cmpd="sng">
            <a:solidFill>
              <a:srgbClr val="666666"/>
            </a:solidFill>
            <a:prstDash val="solid"/>
            <a:round/>
            <a:headEnd type="none" w="med" len="med"/>
            <a:tailEnd type="none" w="med" len="med"/>
          </a:ln>
        </p:spPr>
      </p:cxnSp>
      <p:cxnSp>
        <p:nvCxnSpPr>
          <p:cNvPr id="2035" name="Google Shape;2035;p102"/>
          <p:cNvCxnSpPr>
            <a:stCxn id="2027" idx="2"/>
            <a:endCxn id="2026" idx="0"/>
          </p:cNvCxnSpPr>
          <p:nvPr/>
        </p:nvCxnSpPr>
        <p:spPr>
          <a:xfrm>
            <a:off x="2795754" y="3329000"/>
            <a:ext cx="650100" cy="187800"/>
          </a:xfrm>
          <a:prstGeom prst="straightConnector1">
            <a:avLst/>
          </a:prstGeom>
          <a:noFill/>
          <a:ln w="19050" cap="flat" cmpd="sng">
            <a:solidFill>
              <a:srgbClr val="666666"/>
            </a:solidFill>
            <a:prstDash val="solid"/>
            <a:round/>
            <a:headEnd type="none" w="med" len="med"/>
            <a:tailEnd type="none" w="med" len="med"/>
          </a:ln>
        </p:spPr>
      </p:cxnSp>
      <p:sp>
        <p:nvSpPr>
          <p:cNvPr id="2036" name="Google Shape;2036;p102"/>
          <p:cNvSpPr/>
          <p:nvPr/>
        </p:nvSpPr>
        <p:spPr>
          <a:xfrm>
            <a:off x="2308839" y="4012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2037" name="Google Shape;2037;p102"/>
          <p:cNvCxnSpPr>
            <a:stCxn id="2025" idx="2"/>
            <a:endCxn id="2036" idx="0"/>
          </p:cNvCxnSpPr>
          <p:nvPr/>
        </p:nvCxnSpPr>
        <p:spPr>
          <a:xfrm>
            <a:off x="2261925" y="3841632"/>
            <a:ext cx="247200" cy="171300"/>
          </a:xfrm>
          <a:prstGeom prst="straightConnector1">
            <a:avLst/>
          </a:prstGeom>
          <a:noFill/>
          <a:ln w="19050" cap="flat" cmpd="sng">
            <a:solidFill>
              <a:srgbClr val="666666"/>
            </a:solidFill>
            <a:prstDash val="solid"/>
            <a:round/>
            <a:headEnd type="none" w="med" len="med"/>
            <a:tailEnd type="none" w="med" len="med"/>
          </a:ln>
        </p:spPr>
      </p:cxnSp>
      <p:sp>
        <p:nvSpPr>
          <p:cNvPr id="2038" name="Google Shape;2038;p102"/>
          <p:cNvSpPr/>
          <p:nvPr/>
        </p:nvSpPr>
        <p:spPr>
          <a:xfrm>
            <a:off x="3800093" y="40129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2039" name="Google Shape;2039;p102"/>
          <p:cNvCxnSpPr>
            <a:stCxn id="2026" idx="2"/>
            <a:endCxn id="2038" idx="0"/>
          </p:cNvCxnSpPr>
          <p:nvPr/>
        </p:nvCxnSpPr>
        <p:spPr>
          <a:xfrm>
            <a:off x="3445900" y="3841625"/>
            <a:ext cx="554400" cy="1713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2043"/>
        <p:cNvGrpSpPr/>
        <p:nvPr/>
      </p:nvGrpSpPr>
      <p:grpSpPr>
        <a:xfrm>
          <a:off x="0" y="0"/>
          <a:ext cx="0" cy="0"/>
          <a:chOff x="0" y="0"/>
          <a:chExt cx="0" cy="0"/>
        </a:xfrm>
      </p:grpSpPr>
      <p:sp>
        <p:nvSpPr>
          <p:cNvPr id="2044" name="Google Shape;2044;p103"/>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FIEN Case 2A Exercise</a:t>
            </a:r>
            <a:endParaRPr/>
          </a:p>
        </p:txBody>
      </p:sp>
      <p:sp>
        <p:nvSpPr>
          <p:cNvPr id="2045" name="Google Shape;2045;p103"/>
          <p:cNvSpPr/>
          <p:nvPr/>
        </p:nvSpPr>
        <p:spPr>
          <a:xfrm>
            <a:off x="537675" y="26785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046" name="Google Shape;2046;p103"/>
          <p:cNvSpPr/>
          <p:nvPr/>
        </p:nvSpPr>
        <p:spPr>
          <a:xfrm>
            <a:off x="1572400" y="2678525"/>
            <a:ext cx="6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5  8</a:t>
            </a:r>
            <a:endParaRPr sz="1800"/>
          </a:p>
        </p:txBody>
      </p:sp>
      <p:sp>
        <p:nvSpPr>
          <p:cNvPr id="2047" name="Google Shape;2047;p103"/>
          <p:cNvSpPr/>
          <p:nvPr/>
        </p:nvSpPr>
        <p:spPr>
          <a:xfrm>
            <a:off x="1042854" y="2165900"/>
            <a:ext cx="457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 </a:t>
            </a:r>
            <a:endParaRPr sz="1800"/>
          </a:p>
        </p:txBody>
      </p:sp>
      <p:sp>
        <p:nvSpPr>
          <p:cNvPr id="2048" name="Google Shape;2048;p103"/>
          <p:cNvSpPr/>
          <p:nvPr/>
        </p:nvSpPr>
        <p:spPr>
          <a:xfrm>
            <a:off x="155739"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0</a:t>
            </a:r>
            <a:endParaRPr sz="1800"/>
          </a:p>
        </p:txBody>
      </p:sp>
      <p:sp>
        <p:nvSpPr>
          <p:cNvPr id="2049" name="Google Shape;2049;p103"/>
          <p:cNvSpPr/>
          <p:nvPr/>
        </p:nvSpPr>
        <p:spPr>
          <a:xfrm>
            <a:off x="1215925"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2050" name="Google Shape;2050;p103"/>
          <p:cNvSpPr/>
          <p:nvPr/>
        </p:nvSpPr>
        <p:spPr>
          <a:xfrm>
            <a:off x="1721739"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2051" name="Google Shape;2051;p103"/>
          <p:cNvCxnSpPr>
            <a:stCxn id="2047" idx="2"/>
            <a:endCxn id="2045" idx="0"/>
          </p:cNvCxnSpPr>
          <p:nvPr/>
        </p:nvCxnSpPr>
        <p:spPr>
          <a:xfrm flipH="1">
            <a:off x="738054" y="2490800"/>
            <a:ext cx="533700" cy="187800"/>
          </a:xfrm>
          <a:prstGeom prst="straightConnector1">
            <a:avLst/>
          </a:prstGeom>
          <a:noFill/>
          <a:ln w="19050" cap="flat" cmpd="sng">
            <a:solidFill>
              <a:srgbClr val="666666"/>
            </a:solidFill>
            <a:prstDash val="solid"/>
            <a:round/>
            <a:headEnd type="none" w="med" len="med"/>
            <a:tailEnd type="none" w="med" len="med"/>
          </a:ln>
        </p:spPr>
      </p:cxnSp>
      <p:cxnSp>
        <p:nvCxnSpPr>
          <p:cNvPr id="2052" name="Google Shape;2052;p103"/>
          <p:cNvCxnSpPr>
            <a:stCxn id="2045" idx="2"/>
            <a:endCxn id="2048" idx="0"/>
          </p:cNvCxnSpPr>
          <p:nvPr/>
        </p:nvCxnSpPr>
        <p:spPr>
          <a:xfrm flipH="1">
            <a:off x="356025" y="3003432"/>
            <a:ext cx="381900" cy="171300"/>
          </a:xfrm>
          <a:prstGeom prst="straightConnector1">
            <a:avLst/>
          </a:prstGeom>
          <a:noFill/>
          <a:ln w="19050" cap="flat" cmpd="sng">
            <a:solidFill>
              <a:srgbClr val="666666"/>
            </a:solidFill>
            <a:prstDash val="solid"/>
            <a:round/>
            <a:headEnd type="none" w="med" len="med"/>
            <a:tailEnd type="none" w="med" len="med"/>
          </a:ln>
        </p:spPr>
      </p:cxnSp>
      <p:cxnSp>
        <p:nvCxnSpPr>
          <p:cNvPr id="2053" name="Google Shape;2053;p103"/>
          <p:cNvCxnSpPr>
            <a:endCxn id="2049" idx="0"/>
          </p:cNvCxnSpPr>
          <p:nvPr/>
        </p:nvCxnSpPr>
        <p:spPr>
          <a:xfrm flipH="1">
            <a:off x="1416175" y="2996207"/>
            <a:ext cx="311100" cy="178500"/>
          </a:xfrm>
          <a:prstGeom prst="straightConnector1">
            <a:avLst/>
          </a:prstGeom>
          <a:noFill/>
          <a:ln w="19050" cap="flat" cmpd="sng">
            <a:solidFill>
              <a:srgbClr val="666666"/>
            </a:solidFill>
            <a:prstDash val="solid"/>
            <a:round/>
            <a:headEnd type="none" w="med" len="med"/>
            <a:tailEnd type="none" w="med" len="med"/>
          </a:ln>
        </p:spPr>
      </p:cxnSp>
      <p:cxnSp>
        <p:nvCxnSpPr>
          <p:cNvPr id="2054" name="Google Shape;2054;p103"/>
          <p:cNvCxnSpPr>
            <a:stCxn id="2046" idx="2"/>
            <a:endCxn id="2050" idx="0"/>
          </p:cNvCxnSpPr>
          <p:nvPr/>
        </p:nvCxnSpPr>
        <p:spPr>
          <a:xfrm>
            <a:off x="1921900" y="3003425"/>
            <a:ext cx="0" cy="171300"/>
          </a:xfrm>
          <a:prstGeom prst="straightConnector1">
            <a:avLst/>
          </a:prstGeom>
          <a:noFill/>
          <a:ln w="19050" cap="flat" cmpd="sng">
            <a:solidFill>
              <a:srgbClr val="666666"/>
            </a:solidFill>
            <a:prstDash val="solid"/>
            <a:round/>
            <a:headEnd type="none" w="med" len="med"/>
            <a:tailEnd type="none" w="med" len="med"/>
          </a:ln>
        </p:spPr>
      </p:cxnSp>
      <p:cxnSp>
        <p:nvCxnSpPr>
          <p:cNvPr id="2055" name="Google Shape;2055;p103"/>
          <p:cNvCxnSpPr>
            <a:stCxn id="2047" idx="2"/>
            <a:endCxn id="2046" idx="0"/>
          </p:cNvCxnSpPr>
          <p:nvPr/>
        </p:nvCxnSpPr>
        <p:spPr>
          <a:xfrm>
            <a:off x="1271754" y="2490800"/>
            <a:ext cx="650100" cy="187800"/>
          </a:xfrm>
          <a:prstGeom prst="straightConnector1">
            <a:avLst/>
          </a:prstGeom>
          <a:noFill/>
          <a:ln w="19050" cap="flat" cmpd="sng">
            <a:solidFill>
              <a:srgbClr val="666666"/>
            </a:solidFill>
            <a:prstDash val="solid"/>
            <a:round/>
            <a:headEnd type="none" w="med" len="med"/>
            <a:tailEnd type="none" w="med" len="med"/>
          </a:ln>
        </p:spPr>
      </p:cxnSp>
      <p:sp>
        <p:nvSpPr>
          <p:cNvPr id="2056" name="Google Shape;2056;p103"/>
          <p:cNvSpPr/>
          <p:nvPr/>
        </p:nvSpPr>
        <p:spPr>
          <a:xfrm>
            <a:off x="784839"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2057" name="Google Shape;2057;p103"/>
          <p:cNvCxnSpPr>
            <a:stCxn id="2045" idx="2"/>
            <a:endCxn id="2056" idx="0"/>
          </p:cNvCxnSpPr>
          <p:nvPr/>
        </p:nvCxnSpPr>
        <p:spPr>
          <a:xfrm>
            <a:off x="737925" y="3003432"/>
            <a:ext cx="247200" cy="171300"/>
          </a:xfrm>
          <a:prstGeom prst="straightConnector1">
            <a:avLst/>
          </a:prstGeom>
          <a:noFill/>
          <a:ln w="19050" cap="flat" cmpd="sng">
            <a:solidFill>
              <a:srgbClr val="666666"/>
            </a:solidFill>
            <a:prstDash val="solid"/>
            <a:round/>
            <a:headEnd type="none" w="med" len="med"/>
            <a:tailEnd type="none" w="med" len="med"/>
          </a:ln>
        </p:spPr>
      </p:cxnSp>
      <p:sp>
        <p:nvSpPr>
          <p:cNvPr id="2058" name="Google Shape;2058;p103"/>
          <p:cNvSpPr/>
          <p:nvPr/>
        </p:nvSpPr>
        <p:spPr>
          <a:xfrm>
            <a:off x="2276093"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2059" name="Google Shape;2059;p103"/>
          <p:cNvCxnSpPr>
            <a:endCxn id="2058" idx="0"/>
          </p:cNvCxnSpPr>
          <p:nvPr/>
        </p:nvCxnSpPr>
        <p:spPr>
          <a:xfrm>
            <a:off x="2166143" y="3005507"/>
            <a:ext cx="310200" cy="169200"/>
          </a:xfrm>
          <a:prstGeom prst="straightConnector1">
            <a:avLst/>
          </a:prstGeom>
          <a:noFill/>
          <a:ln w="19050" cap="flat" cmpd="sng">
            <a:solidFill>
              <a:srgbClr val="666666"/>
            </a:solidFill>
            <a:prstDash val="solid"/>
            <a:round/>
            <a:headEnd type="none" w="med" len="med"/>
            <a:tailEnd type="none" w="med" len="med"/>
          </a:ln>
        </p:spPr>
      </p:cxnSp>
      <p:sp>
        <p:nvSpPr>
          <p:cNvPr id="2060" name="Google Shape;2060;p103"/>
          <p:cNvSpPr txBox="1">
            <a:spLocks noGrp="1"/>
          </p:cNvSpPr>
          <p:nvPr>
            <p:ph type="body" idx="1"/>
          </p:nvPr>
        </p:nvSpPr>
        <p:spPr>
          <a:xfrm>
            <a:off x="243000" y="556500"/>
            <a:ext cx="8817900" cy="1229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case 2A, siblings on the right all have one key, but parent has two.</a:t>
            </a:r>
            <a:endParaRPr/>
          </a:p>
          <a:p>
            <a:pPr marL="457200" lvl="0" indent="-342900" algn="l" rtl="0">
              <a:spcBef>
                <a:spcPts val="600"/>
              </a:spcBef>
              <a:spcAft>
                <a:spcPts val="0"/>
              </a:spcAft>
              <a:buSzPts val="1800"/>
              <a:buChar char="●"/>
            </a:pPr>
            <a:r>
              <a:rPr lang="en"/>
              <a:t>X and right sibling steal parent’s keys. Middle sibling moves into the parent.</a:t>
            </a:r>
            <a:endParaRPr/>
          </a:p>
          <a:p>
            <a:pPr marL="457200" lvl="0" indent="-342900" algn="l" rtl="0">
              <a:spcBef>
                <a:spcPts val="600"/>
              </a:spcBef>
              <a:spcAft>
                <a:spcPts val="0"/>
              </a:spcAft>
              <a:buSzPts val="1800"/>
              <a:buChar char="●"/>
            </a:pPr>
            <a:r>
              <a:rPr lang="en"/>
              <a:t>Subtrees are passed along so that every node has the correct children.</a:t>
            </a:r>
            <a:endParaRPr/>
          </a:p>
          <a:p>
            <a:pPr marL="0" lvl="0" indent="0" algn="l" rtl="0">
              <a:spcBef>
                <a:spcPts val="600"/>
              </a:spcBef>
              <a:spcAft>
                <a:spcPts val="0"/>
              </a:spcAft>
              <a:buNone/>
            </a:pPr>
            <a:r>
              <a:rPr lang="en"/>
              <a:t>delete(3)</a:t>
            </a:r>
            <a:endParaRPr/>
          </a:p>
        </p:txBody>
      </p:sp>
      <p:grpSp>
        <p:nvGrpSpPr>
          <p:cNvPr id="2061" name="Google Shape;2061;p103"/>
          <p:cNvGrpSpPr/>
          <p:nvPr/>
        </p:nvGrpSpPr>
        <p:grpSpPr>
          <a:xfrm>
            <a:off x="3030789" y="2165900"/>
            <a:ext cx="2520854" cy="1333707"/>
            <a:chOff x="3030789" y="2165900"/>
            <a:chExt cx="2520854" cy="1333707"/>
          </a:xfrm>
        </p:grpSpPr>
        <p:sp>
          <p:nvSpPr>
            <p:cNvPr id="2062" name="Google Shape;2062;p103"/>
            <p:cNvSpPr/>
            <p:nvPr/>
          </p:nvSpPr>
          <p:spPr>
            <a:xfrm>
              <a:off x="3412725" y="26785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063" name="Google Shape;2063;p103"/>
            <p:cNvSpPr/>
            <p:nvPr/>
          </p:nvSpPr>
          <p:spPr>
            <a:xfrm>
              <a:off x="4447450" y="2678525"/>
              <a:ext cx="6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5  8</a:t>
              </a:r>
              <a:endParaRPr sz="1800"/>
            </a:p>
          </p:txBody>
        </p:sp>
        <p:sp>
          <p:nvSpPr>
            <p:cNvPr id="2064" name="Google Shape;2064;p103"/>
            <p:cNvSpPr/>
            <p:nvPr/>
          </p:nvSpPr>
          <p:spPr>
            <a:xfrm>
              <a:off x="3917904" y="2165900"/>
              <a:ext cx="457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a:t>
              </a:r>
              <a:endParaRPr sz="1800"/>
            </a:p>
          </p:txBody>
        </p:sp>
        <p:sp>
          <p:nvSpPr>
            <p:cNvPr id="2065" name="Google Shape;2065;p103"/>
            <p:cNvSpPr/>
            <p:nvPr/>
          </p:nvSpPr>
          <p:spPr>
            <a:xfrm>
              <a:off x="3030789"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0</a:t>
              </a:r>
              <a:endParaRPr sz="1800"/>
            </a:p>
          </p:txBody>
        </p:sp>
        <p:cxnSp>
          <p:nvCxnSpPr>
            <p:cNvPr id="2066" name="Google Shape;2066;p103"/>
            <p:cNvCxnSpPr>
              <a:stCxn id="2064" idx="2"/>
              <a:endCxn id="2062" idx="0"/>
            </p:cNvCxnSpPr>
            <p:nvPr/>
          </p:nvCxnSpPr>
          <p:spPr>
            <a:xfrm flipH="1">
              <a:off x="3613104" y="2490800"/>
              <a:ext cx="533700" cy="187800"/>
            </a:xfrm>
            <a:prstGeom prst="straightConnector1">
              <a:avLst/>
            </a:prstGeom>
            <a:noFill/>
            <a:ln w="19050" cap="flat" cmpd="sng">
              <a:solidFill>
                <a:srgbClr val="666666"/>
              </a:solidFill>
              <a:prstDash val="solid"/>
              <a:round/>
              <a:headEnd type="none" w="med" len="med"/>
              <a:tailEnd type="none" w="med" len="med"/>
            </a:ln>
          </p:spPr>
        </p:cxnSp>
        <p:cxnSp>
          <p:nvCxnSpPr>
            <p:cNvPr id="2067" name="Google Shape;2067;p103"/>
            <p:cNvCxnSpPr>
              <a:stCxn id="2062" idx="2"/>
              <a:endCxn id="2065" idx="0"/>
            </p:cNvCxnSpPr>
            <p:nvPr/>
          </p:nvCxnSpPr>
          <p:spPr>
            <a:xfrm flipH="1">
              <a:off x="3231075" y="3003432"/>
              <a:ext cx="381900" cy="171300"/>
            </a:xfrm>
            <a:prstGeom prst="straightConnector1">
              <a:avLst/>
            </a:prstGeom>
            <a:noFill/>
            <a:ln w="19050" cap="flat" cmpd="sng">
              <a:solidFill>
                <a:srgbClr val="666666"/>
              </a:solidFill>
              <a:prstDash val="solid"/>
              <a:round/>
              <a:headEnd type="none" w="med" len="med"/>
              <a:tailEnd type="none" w="med" len="med"/>
            </a:ln>
          </p:spPr>
        </p:cxnSp>
        <p:cxnSp>
          <p:nvCxnSpPr>
            <p:cNvPr id="2068" name="Google Shape;2068;p103"/>
            <p:cNvCxnSpPr>
              <a:endCxn id="2069" idx="0"/>
            </p:cNvCxnSpPr>
            <p:nvPr/>
          </p:nvCxnSpPr>
          <p:spPr>
            <a:xfrm flipH="1">
              <a:off x="4291225" y="2996207"/>
              <a:ext cx="311100" cy="178500"/>
            </a:xfrm>
            <a:prstGeom prst="straightConnector1">
              <a:avLst/>
            </a:prstGeom>
            <a:noFill/>
            <a:ln w="19050" cap="flat" cmpd="sng">
              <a:solidFill>
                <a:srgbClr val="666666"/>
              </a:solidFill>
              <a:prstDash val="solid"/>
              <a:round/>
              <a:headEnd type="none" w="med" len="med"/>
              <a:tailEnd type="none" w="med" len="med"/>
            </a:ln>
          </p:spPr>
        </p:cxnSp>
        <p:cxnSp>
          <p:nvCxnSpPr>
            <p:cNvPr id="2070" name="Google Shape;2070;p103"/>
            <p:cNvCxnSpPr>
              <a:stCxn id="2063" idx="2"/>
              <a:endCxn id="2071" idx="0"/>
            </p:cNvCxnSpPr>
            <p:nvPr/>
          </p:nvCxnSpPr>
          <p:spPr>
            <a:xfrm>
              <a:off x="4796950" y="3003425"/>
              <a:ext cx="0" cy="171300"/>
            </a:xfrm>
            <a:prstGeom prst="straightConnector1">
              <a:avLst/>
            </a:prstGeom>
            <a:noFill/>
            <a:ln w="19050" cap="flat" cmpd="sng">
              <a:solidFill>
                <a:srgbClr val="666666"/>
              </a:solidFill>
              <a:prstDash val="solid"/>
              <a:round/>
              <a:headEnd type="none" w="med" len="med"/>
              <a:tailEnd type="none" w="med" len="med"/>
            </a:ln>
          </p:spPr>
        </p:cxnSp>
        <p:cxnSp>
          <p:nvCxnSpPr>
            <p:cNvPr id="2072" name="Google Shape;2072;p103"/>
            <p:cNvCxnSpPr>
              <a:stCxn id="2064" idx="2"/>
              <a:endCxn id="2063" idx="0"/>
            </p:cNvCxnSpPr>
            <p:nvPr/>
          </p:nvCxnSpPr>
          <p:spPr>
            <a:xfrm>
              <a:off x="4146804" y="2490800"/>
              <a:ext cx="650100" cy="187800"/>
            </a:xfrm>
            <a:prstGeom prst="straightConnector1">
              <a:avLst/>
            </a:prstGeom>
            <a:noFill/>
            <a:ln w="19050" cap="flat" cmpd="sng">
              <a:solidFill>
                <a:srgbClr val="666666"/>
              </a:solidFill>
              <a:prstDash val="solid"/>
              <a:round/>
              <a:headEnd type="none" w="med" len="med"/>
              <a:tailEnd type="none" w="med" len="med"/>
            </a:ln>
          </p:spPr>
        </p:cxnSp>
        <p:sp>
          <p:nvSpPr>
            <p:cNvPr id="2073" name="Google Shape;2073;p103"/>
            <p:cNvSpPr/>
            <p:nvPr/>
          </p:nvSpPr>
          <p:spPr>
            <a:xfrm>
              <a:off x="3659889"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2074" name="Google Shape;2074;p103"/>
            <p:cNvCxnSpPr>
              <a:stCxn id="2062" idx="2"/>
              <a:endCxn id="2073" idx="0"/>
            </p:cNvCxnSpPr>
            <p:nvPr/>
          </p:nvCxnSpPr>
          <p:spPr>
            <a:xfrm>
              <a:off x="3612975" y="3003432"/>
              <a:ext cx="247200" cy="171300"/>
            </a:xfrm>
            <a:prstGeom prst="straightConnector1">
              <a:avLst/>
            </a:prstGeom>
            <a:noFill/>
            <a:ln w="19050" cap="flat" cmpd="sng">
              <a:solidFill>
                <a:srgbClr val="666666"/>
              </a:solidFill>
              <a:prstDash val="solid"/>
              <a:round/>
              <a:headEnd type="none" w="med" len="med"/>
              <a:tailEnd type="none" w="med" len="med"/>
            </a:ln>
          </p:spPr>
        </p:cxnSp>
        <p:sp>
          <p:nvSpPr>
            <p:cNvPr id="2075" name="Google Shape;2075;p103"/>
            <p:cNvSpPr/>
            <p:nvPr/>
          </p:nvSpPr>
          <p:spPr>
            <a:xfrm>
              <a:off x="5151143"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2076" name="Google Shape;2076;p103"/>
            <p:cNvCxnSpPr>
              <a:endCxn id="2075" idx="0"/>
            </p:cNvCxnSpPr>
            <p:nvPr/>
          </p:nvCxnSpPr>
          <p:spPr>
            <a:xfrm>
              <a:off x="5041193" y="3005507"/>
              <a:ext cx="310200" cy="169200"/>
            </a:xfrm>
            <a:prstGeom prst="straightConnector1">
              <a:avLst/>
            </a:prstGeom>
            <a:noFill/>
            <a:ln w="19050" cap="flat" cmpd="sng">
              <a:solidFill>
                <a:srgbClr val="666666"/>
              </a:solidFill>
              <a:prstDash val="solid"/>
              <a:round/>
              <a:headEnd type="none" w="med" len="med"/>
              <a:tailEnd type="none" w="med" len="med"/>
            </a:ln>
          </p:spPr>
        </p:cxnSp>
        <p:sp>
          <p:nvSpPr>
            <p:cNvPr id="2077" name="Google Shape;2077;p103"/>
            <p:cNvSpPr/>
            <p:nvPr/>
          </p:nvSpPr>
          <p:spPr>
            <a:xfrm>
              <a:off x="4582452"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069" name="Google Shape;2069;p103"/>
            <p:cNvSpPr/>
            <p:nvPr/>
          </p:nvSpPr>
          <p:spPr>
            <a:xfrm>
              <a:off x="4090975" y="3174707"/>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grpSp>
      <p:grpSp>
        <p:nvGrpSpPr>
          <p:cNvPr id="2078" name="Google Shape;2078;p103"/>
          <p:cNvGrpSpPr/>
          <p:nvPr/>
        </p:nvGrpSpPr>
        <p:grpSpPr>
          <a:xfrm>
            <a:off x="5824239" y="2165900"/>
            <a:ext cx="3011185" cy="1334750"/>
            <a:chOff x="5824239" y="2165900"/>
            <a:chExt cx="3011185" cy="1334750"/>
          </a:xfrm>
        </p:grpSpPr>
        <p:sp>
          <p:nvSpPr>
            <p:cNvPr id="2079" name="Google Shape;2079;p103"/>
            <p:cNvSpPr/>
            <p:nvPr/>
          </p:nvSpPr>
          <p:spPr>
            <a:xfrm>
              <a:off x="6206175" y="26785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080" name="Google Shape;2080;p103"/>
            <p:cNvSpPr/>
            <p:nvPr/>
          </p:nvSpPr>
          <p:spPr>
            <a:xfrm>
              <a:off x="6711354" y="2165900"/>
              <a:ext cx="457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a:t>
              </a:r>
              <a:endParaRPr sz="1800"/>
            </a:p>
          </p:txBody>
        </p:sp>
        <p:sp>
          <p:nvSpPr>
            <p:cNvPr id="2081" name="Google Shape;2081;p103"/>
            <p:cNvSpPr/>
            <p:nvPr/>
          </p:nvSpPr>
          <p:spPr>
            <a:xfrm>
              <a:off x="5824239"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0</a:t>
              </a:r>
              <a:endParaRPr sz="1800"/>
            </a:p>
          </p:txBody>
        </p:sp>
        <p:cxnSp>
          <p:nvCxnSpPr>
            <p:cNvPr id="2082" name="Google Shape;2082;p103"/>
            <p:cNvCxnSpPr>
              <a:stCxn id="2080" idx="2"/>
              <a:endCxn id="2079" idx="0"/>
            </p:cNvCxnSpPr>
            <p:nvPr/>
          </p:nvCxnSpPr>
          <p:spPr>
            <a:xfrm flipH="1">
              <a:off x="6406554" y="2490800"/>
              <a:ext cx="533700" cy="187800"/>
            </a:xfrm>
            <a:prstGeom prst="straightConnector1">
              <a:avLst/>
            </a:prstGeom>
            <a:noFill/>
            <a:ln w="19050" cap="flat" cmpd="sng">
              <a:solidFill>
                <a:srgbClr val="666666"/>
              </a:solidFill>
              <a:prstDash val="solid"/>
              <a:round/>
              <a:headEnd type="none" w="med" len="med"/>
              <a:tailEnd type="none" w="med" len="med"/>
            </a:ln>
          </p:spPr>
        </p:cxnSp>
        <p:cxnSp>
          <p:nvCxnSpPr>
            <p:cNvPr id="2083" name="Google Shape;2083;p103"/>
            <p:cNvCxnSpPr>
              <a:stCxn id="2079" idx="2"/>
              <a:endCxn id="2081" idx="0"/>
            </p:cNvCxnSpPr>
            <p:nvPr/>
          </p:nvCxnSpPr>
          <p:spPr>
            <a:xfrm flipH="1">
              <a:off x="6024525" y="3003432"/>
              <a:ext cx="381900" cy="171300"/>
            </a:xfrm>
            <a:prstGeom prst="straightConnector1">
              <a:avLst/>
            </a:prstGeom>
            <a:noFill/>
            <a:ln w="19050" cap="flat" cmpd="sng">
              <a:solidFill>
                <a:srgbClr val="666666"/>
              </a:solidFill>
              <a:prstDash val="solid"/>
              <a:round/>
              <a:headEnd type="none" w="med" len="med"/>
              <a:tailEnd type="none" w="med" len="med"/>
            </a:ln>
          </p:spPr>
        </p:cxnSp>
        <p:cxnSp>
          <p:nvCxnSpPr>
            <p:cNvPr id="2084" name="Google Shape;2084;p103"/>
            <p:cNvCxnSpPr>
              <a:stCxn id="2080" idx="2"/>
              <a:endCxn id="2085" idx="0"/>
            </p:cNvCxnSpPr>
            <p:nvPr/>
          </p:nvCxnSpPr>
          <p:spPr>
            <a:xfrm>
              <a:off x="6940254" y="2490800"/>
              <a:ext cx="773700" cy="187800"/>
            </a:xfrm>
            <a:prstGeom prst="straightConnector1">
              <a:avLst/>
            </a:prstGeom>
            <a:noFill/>
            <a:ln w="19050" cap="flat" cmpd="sng">
              <a:solidFill>
                <a:srgbClr val="666666"/>
              </a:solidFill>
              <a:prstDash val="solid"/>
              <a:round/>
              <a:headEnd type="none" w="med" len="med"/>
              <a:tailEnd type="none" w="med" len="med"/>
            </a:ln>
          </p:spPr>
        </p:cxnSp>
        <p:sp>
          <p:nvSpPr>
            <p:cNvPr id="2086" name="Google Shape;2086;p103"/>
            <p:cNvSpPr/>
            <p:nvPr/>
          </p:nvSpPr>
          <p:spPr>
            <a:xfrm>
              <a:off x="6453339" y="31747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2087" name="Google Shape;2087;p103"/>
            <p:cNvCxnSpPr>
              <a:stCxn id="2079" idx="2"/>
              <a:endCxn id="2086" idx="0"/>
            </p:cNvCxnSpPr>
            <p:nvPr/>
          </p:nvCxnSpPr>
          <p:spPr>
            <a:xfrm>
              <a:off x="6406425" y="3003432"/>
              <a:ext cx="247200" cy="171300"/>
            </a:xfrm>
            <a:prstGeom prst="straightConnector1">
              <a:avLst/>
            </a:prstGeom>
            <a:noFill/>
            <a:ln w="19050" cap="flat" cmpd="sng">
              <a:solidFill>
                <a:srgbClr val="666666"/>
              </a:solidFill>
              <a:prstDash val="solid"/>
              <a:round/>
              <a:headEnd type="none" w="med" len="med"/>
              <a:tailEnd type="none" w="med" len="med"/>
            </a:ln>
          </p:spPr>
        </p:cxnSp>
        <p:sp>
          <p:nvSpPr>
            <p:cNvPr id="2088" name="Google Shape;2088;p103"/>
            <p:cNvSpPr/>
            <p:nvPr/>
          </p:nvSpPr>
          <p:spPr>
            <a:xfrm>
              <a:off x="7382625" y="2679563"/>
              <a:ext cx="6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2089" name="Google Shape;2089;p103"/>
            <p:cNvCxnSpPr>
              <a:endCxn id="2090" idx="0"/>
            </p:cNvCxnSpPr>
            <p:nvPr/>
          </p:nvCxnSpPr>
          <p:spPr>
            <a:xfrm flipH="1">
              <a:off x="7226400" y="2997244"/>
              <a:ext cx="311100" cy="178500"/>
            </a:xfrm>
            <a:prstGeom prst="straightConnector1">
              <a:avLst/>
            </a:prstGeom>
            <a:noFill/>
            <a:ln w="19050" cap="flat" cmpd="sng">
              <a:solidFill>
                <a:srgbClr val="666666"/>
              </a:solidFill>
              <a:prstDash val="solid"/>
              <a:round/>
              <a:headEnd type="none" w="med" len="med"/>
              <a:tailEnd type="none" w="med" len="med"/>
            </a:ln>
          </p:spPr>
        </p:cxnSp>
        <p:sp>
          <p:nvSpPr>
            <p:cNvPr id="2091" name="Google Shape;2091;p103"/>
            <p:cNvSpPr/>
            <p:nvPr/>
          </p:nvSpPr>
          <p:spPr>
            <a:xfrm>
              <a:off x="8086324" y="3175750"/>
              <a:ext cx="749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8  9</a:t>
              </a:r>
              <a:endParaRPr sz="1800"/>
            </a:p>
          </p:txBody>
        </p:sp>
        <p:cxnSp>
          <p:nvCxnSpPr>
            <p:cNvPr id="2092" name="Google Shape;2092;p103"/>
            <p:cNvCxnSpPr>
              <a:endCxn id="2091" idx="0"/>
            </p:cNvCxnSpPr>
            <p:nvPr/>
          </p:nvCxnSpPr>
          <p:spPr>
            <a:xfrm>
              <a:off x="7991074" y="3004750"/>
              <a:ext cx="469800" cy="171000"/>
            </a:xfrm>
            <a:prstGeom prst="straightConnector1">
              <a:avLst/>
            </a:prstGeom>
            <a:noFill/>
            <a:ln w="19050" cap="flat" cmpd="sng">
              <a:solidFill>
                <a:srgbClr val="666666"/>
              </a:solidFill>
              <a:prstDash val="solid"/>
              <a:round/>
              <a:headEnd type="none" w="med" len="med"/>
              <a:tailEnd type="none" w="med" len="med"/>
            </a:ln>
          </p:spPr>
        </p:cxnSp>
        <p:sp>
          <p:nvSpPr>
            <p:cNvPr id="2090" name="Google Shape;2090;p103"/>
            <p:cNvSpPr/>
            <p:nvPr/>
          </p:nvSpPr>
          <p:spPr>
            <a:xfrm>
              <a:off x="7026150" y="3175744"/>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2093" name="Google Shape;2093;p103"/>
            <p:cNvSpPr/>
            <p:nvPr/>
          </p:nvSpPr>
          <p:spPr>
            <a:xfrm>
              <a:off x="7531875" y="3174707"/>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grpSp>
      <p:grpSp>
        <p:nvGrpSpPr>
          <p:cNvPr id="2094" name="Google Shape;2094;p103"/>
          <p:cNvGrpSpPr/>
          <p:nvPr/>
        </p:nvGrpSpPr>
        <p:grpSpPr>
          <a:xfrm>
            <a:off x="2941177" y="3631500"/>
            <a:ext cx="3011185" cy="1334750"/>
            <a:chOff x="2941177" y="3631500"/>
            <a:chExt cx="3011185" cy="1334750"/>
          </a:xfrm>
        </p:grpSpPr>
        <p:sp>
          <p:nvSpPr>
            <p:cNvPr id="2095" name="Google Shape;2095;p103"/>
            <p:cNvSpPr/>
            <p:nvPr/>
          </p:nvSpPr>
          <p:spPr>
            <a:xfrm>
              <a:off x="3323113" y="41441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096" name="Google Shape;2096;p103"/>
            <p:cNvSpPr/>
            <p:nvPr/>
          </p:nvSpPr>
          <p:spPr>
            <a:xfrm>
              <a:off x="3828292" y="3631500"/>
              <a:ext cx="4578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a:t>
              </a:r>
              <a:endParaRPr sz="1800"/>
            </a:p>
          </p:txBody>
        </p:sp>
        <p:sp>
          <p:nvSpPr>
            <p:cNvPr id="2097" name="Google Shape;2097;p103"/>
            <p:cNvSpPr/>
            <p:nvPr/>
          </p:nvSpPr>
          <p:spPr>
            <a:xfrm>
              <a:off x="2941177" y="4640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0</a:t>
              </a:r>
              <a:endParaRPr sz="1800"/>
            </a:p>
          </p:txBody>
        </p:sp>
        <p:cxnSp>
          <p:nvCxnSpPr>
            <p:cNvPr id="2098" name="Google Shape;2098;p103"/>
            <p:cNvCxnSpPr>
              <a:stCxn id="2096" idx="2"/>
              <a:endCxn id="2095" idx="0"/>
            </p:cNvCxnSpPr>
            <p:nvPr/>
          </p:nvCxnSpPr>
          <p:spPr>
            <a:xfrm flipH="1">
              <a:off x="3523492" y="3956400"/>
              <a:ext cx="533700" cy="187800"/>
            </a:xfrm>
            <a:prstGeom prst="straightConnector1">
              <a:avLst/>
            </a:prstGeom>
            <a:noFill/>
            <a:ln w="19050" cap="flat" cmpd="sng">
              <a:solidFill>
                <a:srgbClr val="666666"/>
              </a:solidFill>
              <a:prstDash val="solid"/>
              <a:round/>
              <a:headEnd type="none" w="med" len="med"/>
              <a:tailEnd type="none" w="med" len="med"/>
            </a:ln>
          </p:spPr>
        </p:cxnSp>
        <p:cxnSp>
          <p:nvCxnSpPr>
            <p:cNvPr id="2099" name="Google Shape;2099;p103"/>
            <p:cNvCxnSpPr>
              <a:stCxn id="2095" idx="2"/>
              <a:endCxn id="2097" idx="0"/>
            </p:cNvCxnSpPr>
            <p:nvPr/>
          </p:nvCxnSpPr>
          <p:spPr>
            <a:xfrm flipH="1">
              <a:off x="3141463" y="4469032"/>
              <a:ext cx="381900" cy="171300"/>
            </a:xfrm>
            <a:prstGeom prst="straightConnector1">
              <a:avLst/>
            </a:prstGeom>
            <a:noFill/>
            <a:ln w="19050" cap="flat" cmpd="sng">
              <a:solidFill>
                <a:srgbClr val="666666"/>
              </a:solidFill>
              <a:prstDash val="solid"/>
              <a:round/>
              <a:headEnd type="none" w="med" len="med"/>
              <a:tailEnd type="none" w="med" len="med"/>
            </a:ln>
          </p:spPr>
        </p:cxnSp>
        <p:cxnSp>
          <p:nvCxnSpPr>
            <p:cNvPr id="2100" name="Google Shape;2100;p103"/>
            <p:cNvCxnSpPr>
              <a:stCxn id="2096" idx="2"/>
            </p:cNvCxnSpPr>
            <p:nvPr/>
          </p:nvCxnSpPr>
          <p:spPr>
            <a:xfrm>
              <a:off x="4057192" y="3956400"/>
              <a:ext cx="773700" cy="187800"/>
            </a:xfrm>
            <a:prstGeom prst="straightConnector1">
              <a:avLst/>
            </a:prstGeom>
            <a:noFill/>
            <a:ln w="19050" cap="flat" cmpd="sng">
              <a:solidFill>
                <a:srgbClr val="666666"/>
              </a:solidFill>
              <a:prstDash val="solid"/>
              <a:round/>
              <a:headEnd type="none" w="med" len="med"/>
              <a:tailEnd type="none" w="med" len="med"/>
            </a:ln>
          </p:spPr>
        </p:cxnSp>
        <p:sp>
          <p:nvSpPr>
            <p:cNvPr id="2101" name="Google Shape;2101;p103"/>
            <p:cNvSpPr/>
            <p:nvPr/>
          </p:nvSpPr>
          <p:spPr>
            <a:xfrm>
              <a:off x="3570277" y="4640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2102" name="Google Shape;2102;p103"/>
            <p:cNvCxnSpPr>
              <a:stCxn id="2095" idx="2"/>
              <a:endCxn id="2101" idx="0"/>
            </p:cNvCxnSpPr>
            <p:nvPr/>
          </p:nvCxnSpPr>
          <p:spPr>
            <a:xfrm>
              <a:off x="3523363" y="4469032"/>
              <a:ext cx="247200" cy="171300"/>
            </a:xfrm>
            <a:prstGeom prst="straightConnector1">
              <a:avLst/>
            </a:prstGeom>
            <a:noFill/>
            <a:ln w="19050" cap="flat" cmpd="sng">
              <a:solidFill>
                <a:srgbClr val="666666"/>
              </a:solidFill>
              <a:prstDash val="solid"/>
              <a:round/>
              <a:headEnd type="none" w="med" len="med"/>
              <a:tailEnd type="none" w="med" len="med"/>
            </a:ln>
          </p:spPr>
        </p:cxnSp>
        <p:sp>
          <p:nvSpPr>
            <p:cNvPr id="2103" name="Google Shape;2103;p103"/>
            <p:cNvSpPr/>
            <p:nvPr/>
          </p:nvSpPr>
          <p:spPr>
            <a:xfrm>
              <a:off x="4499562" y="4145163"/>
              <a:ext cx="699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cxnSp>
          <p:nvCxnSpPr>
            <p:cNvPr id="2104" name="Google Shape;2104;p103"/>
            <p:cNvCxnSpPr>
              <a:endCxn id="2105" idx="0"/>
            </p:cNvCxnSpPr>
            <p:nvPr/>
          </p:nvCxnSpPr>
          <p:spPr>
            <a:xfrm flipH="1">
              <a:off x="4343338" y="4462844"/>
              <a:ext cx="311100" cy="178500"/>
            </a:xfrm>
            <a:prstGeom prst="straightConnector1">
              <a:avLst/>
            </a:prstGeom>
            <a:noFill/>
            <a:ln w="19050" cap="flat" cmpd="sng">
              <a:solidFill>
                <a:srgbClr val="666666"/>
              </a:solidFill>
              <a:prstDash val="solid"/>
              <a:round/>
              <a:headEnd type="none" w="med" len="med"/>
              <a:tailEnd type="none" w="med" len="med"/>
            </a:ln>
          </p:spPr>
        </p:cxnSp>
        <p:sp>
          <p:nvSpPr>
            <p:cNvPr id="2106" name="Google Shape;2106;p103"/>
            <p:cNvSpPr/>
            <p:nvPr/>
          </p:nvSpPr>
          <p:spPr>
            <a:xfrm>
              <a:off x="5203262" y="4641350"/>
              <a:ext cx="749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8  9</a:t>
              </a:r>
              <a:endParaRPr sz="1800"/>
            </a:p>
          </p:txBody>
        </p:sp>
        <p:cxnSp>
          <p:nvCxnSpPr>
            <p:cNvPr id="2107" name="Google Shape;2107;p103"/>
            <p:cNvCxnSpPr>
              <a:endCxn id="2106" idx="0"/>
            </p:cNvCxnSpPr>
            <p:nvPr/>
          </p:nvCxnSpPr>
          <p:spPr>
            <a:xfrm>
              <a:off x="5108012" y="4470350"/>
              <a:ext cx="469800" cy="171000"/>
            </a:xfrm>
            <a:prstGeom prst="straightConnector1">
              <a:avLst/>
            </a:prstGeom>
            <a:noFill/>
            <a:ln w="19050" cap="flat" cmpd="sng">
              <a:solidFill>
                <a:srgbClr val="666666"/>
              </a:solidFill>
              <a:prstDash val="solid"/>
              <a:round/>
              <a:headEnd type="none" w="med" len="med"/>
              <a:tailEnd type="none" w="med" len="med"/>
            </a:ln>
          </p:spPr>
        </p:cxnSp>
        <p:sp>
          <p:nvSpPr>
            <p:cNvPr id="2105" name="Google Shape;2105;p103"/>
            <p:cNvSpPr/>
            <p:nvPr/>
          </p:nvSpPr>
          <p:spPr>
            <a:xfrm>
              <a:off x="4143088" y="4641344"/>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1"/>
                                        </p:tgtEl>
                                        <p:attrNameLst>
                                          <p:attrName>style.visibility</p:attrName>
                                        </p:attrNameLst>
                                      </p:cBhvr>
                                      <p:to>
                                        <p:strVal val="visible"/>
                                      </p:to>
                                    </p:set>
                                    <p:animEffect transition="in" filter="fade">
                                      <p:cBhvr>
                                        <p:cTn id="7" dur="1"/>
                                        <p:tgtEl>
                                          <p:spTgt spid="20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8"/>
                                        </p:tgtEl>
                                        <p:attrNameLst>
                                          <p:attrName>style.visibility</p:attrName>
                                        </p:attrNameLst>
                                      </p:cBhvr>
                                      <p:to>
                                        <p:strVal val="visible"/>
                                      </p:to>
                                    </p:set>
                                    <p:animEffect transition="in" filter="fade">
                                      <p:cBhvr>
                                        <p:cTn id="12" dur="1"/>
                                        <p:tgtEl>
                                          <p:spTgt spid="20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4"/>
                                        </p:tgtEl>
                                        <p:attrNameLst>
                                          <p:attrName>style.visibility</p:attrName>
                                        </p:attrNameLst>
                                      </p:cBhvr>
                                      <p:to>
                                        <p:strVal val="visible"/>
                                      </p:to>
                                    </p:set>
                                    <p:animEffect transition="in" filter="fade">
                                      <p:cBhvr>
                                        <p:cTn id="17" dur="1"/>
                                        <p:tgtEl>
                                          <p:spTgt spid="2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Usefulness of Big O</a:t>
            </a:r>
            <a:endParaRPr/>
          </a:p>
        </p:txBody>
      </p:sp>
      <p:sp>
        <p:nvSpPr>
          <p:cNvPr id="379" name="Google Shape;379;p3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Big O is still a useful idea:</a:t>
            </a:r>
            <a:endParaRPr dirty="0"/>
          </a:p>
          <a:p>
            <a:pPr marL="457200" lvl="0" indent="-342900" algn="l" rtl="0">
              <a:spcBef>
                <a:spcPts val="600"/>
              </a:spcBef>
              <a:spcAft>
                <a:spcPts val="0"/>
              </a:spcAft>
              <a:buSzPts val="1800"/>
              <a:buChar char="●"/>
            </a:pPr>
            <a:r>
              <a:rPr lang="en" dirty="0"/>
              <a:t>Allows us to make simple blanket statements, e.g. can just say “binary search is O(log N)” instead of “binary search is </a:t>
            </a:r>
            <a:r>
              <a:rPr lang="en" dirty="0" err="1"/>
              <a:t>Θ</a:t>
            </a:r>
            <a:r>
              <a:rPr lang="en" dirty="0"/>
              <a:t>(log N) in the worst case”.</a:t>
            </a:r>
            <a:endParaRPr dirty="0"/>
          </a:p>
          <a:p>
            <a:pPr marL="457200" lvl="0" indent="-342900" algn="l" rtl="0">
              <a:spcBef>
                <a:spcPts val="0"/>
              </a:spcBef>
              <a:spcAft>
                <a:spcPts val="0"/>
              </a:spcAft>
              <a:buSzPts val="1800"/>
              <a:buChar char="●"/>
            </a:pPr>
            <a:r>
              <a:rPr lang="en" dirty="0"/>
              <a:t>Sometimes don’t know the exact runtime, so use O to give an upper bound.</a:t>
            </a:r>
          </a:p>
          <a:p>
            <a:pPr marL="457200" lvl="0" indent="-342900" algn="l" rtl="0">
              <a:spcBef>
                <a:spcPts val="0"/>
              </a:spcBef>
              <a:spcAft>
                <a:spcPts val="0"/>
              </a:spcAft>
              <a:buSzPts val="1800"/>
              <a:buChar char="●"/>
            </a:pPr>
            <a:r>
              <a:rPr lang="en" dirty="0"/>
              <a:t>Easier to write proofs for Big O than Big Theta, e.g. finding runtime of </a:t>
            </a:r>
            <a:r>
              <a:rPr lang="en" dirty="0" err="1"/>
              <a:t>mergesort</a:t>
            </a:r>
            <a:r>
              <a:rPr lang="en" dirty="0"/>
              <a:t>, you can round up the number of items to the next power of </a:t>
            </a:r>
            <a:r>
              <a:rPr lang="en-US" altLang="zh-CN" dirty="0"/>
              <a:t>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9">
                                            <p:txEl>
                                              <p:pRg st="0" end="0"/>
                                            </p:txEl>
                                          </p:spTgt>
                                        </p:tgtEl>
                                        <p:attrNameLst>
                                          <p:attrName>style.visibility</p:attrName>
                                        </p:attrNameLst>
                                      </p:cBhvr>
                                      <p:to>
                                        <p:strVal val="visible"/>
                                      </p:to>
                                    </p:set>
                                    <p:animEffect transition="in" filter="fade">
                                      <p:cBhvr>
                                        <p:cTn id="7" dur="1"/>
                                        <p:tgtEl>
                                          <p:spTgt spid="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9">
                                            <p:txEl>
                                              <p:pRg st="1" end="1"/>
                                            </p:txEl>
                                          </p:spTgt>
                                        </p:tgtEl>
                                        <p:attrNameLst>
                                          <p:attrName>style.visibility</p:attrName>
                                        </p:attrNameLst>
                                      </p:cBhvr>
                                      <p:to>
                                        <p:strVal val="visible"/>
                                      </p:to>
                                    </p:set>
                                    <p:animEffect transition="in" filter="fade">
                                      <p:cBhvr>
                                        <p:cTn id="12" dur="1"/>
                                        <p:tgtEl>
                                          <p:spTgt spid="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9">
                                            <p:txEl>
                                              <p:pRg st="2" end="2"/>
                                            </p:txEl>
                                          </p:spTgt>
                                        </p:tgtEl>
                                        <p:attrNameLst>
                                          <p:attrName>style.visibility</p:attrName>
                                        </p:attrNameLst>
                                      </p:cBhvr>
                                      <p:to>
                                        <p:strVal val="visible"/>
                                      </p:to>
                                    </p:set>
                                    <p:animEffect transition="in" filter="fade">
                                      <p:cBhvr>
                                        <p:cTn id="17" dur="1"/>
                                        <p:tgtEl>
                                          <p:spTgt spid="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9">
                                            <p:txEl>
                                              <p:pRg st="3" end="3"/>
                                            </p:txEl>
                                          </p:spTgt>
                                        </p:tgtEl>
                                        <p:attrNameLst>
                                          <p:attrName>style.visibility</p:attrName>
                                        </p:attrNameLst>
                                      </p:cBhvr>
                                      <p:to>
                                        <p:strVal val="visible"/>
                                      </p:to>
                                    </p:set>
                                    <p:animEffect transition="in" filter="fade">
                                      <p:cBhvr>
                                        <p:cTn id="22" dur="1"/>
                                        <p:tgtEl>
                                          <p:spTgt spid="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2111"/>
        <p:cNvGrpSpPr/>
        <p:nvPr/>
      </p:nvGrpSpPr>
      <p:grpSpPr>
        <a:xfrm>
          <a:off x="0" y="0"/>
          <a:ext cx="0" cy="0"/>
          <a:chOff x="0" y="0"/>
          <a:chExt cx="0" cy="0"/>
        </a:xfrm>
      </p:grpSpPr>
      <p:sp>
        <p:nvSpPr>
          <p:cNvPr id="2112" name="Google Shape;2112;p10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3: Single-Key Parent and Sibling</a:t>
            </a:r>
            <a:endParaRPr/>
          </a:p>
        </p:txBody>
      </p:sp>
      <p:sp>
        <p:nvSpPr>
          <p:cNvPr id="2113" name="Google Shape;2113;p104"/>
          <p:cNvSpPr txBox="1">
            <a:spLocks noGrp="1"/>
          </p:cNvSpPr>
          <p:nvPr>
            <p:ph type="body" idx="1"/>
          </p:nvPr>
        </p:nvSpPr>
        <p:spPr>
          <a:xfrm>
            <a:off x="243000" y="556500"/>
            <a:ext cx="8443800" cy="1566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 FIEN Case 3: The parent and all siblings have only one item.</a:t>
            </a:r>
            <a:endParaRPr/>
          </a:p>
          <a:p>
            <a:pPr marL="457200" lvl="0" indent="-342900" algn="l" rtl="0">
              <a:spcBef>
                <a:spcPts val="600"/>
              </a:spcBef>
              <a:spcAft>
                <a:spcPts val="0"/>
              </a:spcAft>
              <a:buSzPts val="1800"/>
              <a:buChar char="●"/>
            </a:pPr>
            <a:r>
              <a:rPr lang="en"/>
              <a:t>Combine 1 sibling and parent into a single node that replaces X. Send the blank X up one level.</a:t>
            </a:r>
            <a:endParaRPr/>
          </a:p>
          <a:p>
            <a:pPr marL="457200" lvl="0" indent="-342900" algn="l" rtl="0">
              <a:spcBef>
                <a:spcPts val="600"/>
              </a:spcBef>
              <a:spcAft>
                <a:spcPts val="0"/>
              </a:spcAft>
              <a:buSzPts val="1800"/>
              <a:buChar char="●"/>
            </a:pPr>
            <a:r>
              <a:rPr lang="en"/>
              <a:t>If blank ends up as the new root, just delete the blank and we are done.</a:t>
            </a: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2114" name="Google Shape;2114;p104"/>
          <p:cNvSpPr/>
          <p:nvPr/>
        </p:nvSpPr>
        <p:spPr>
          <a:xfrm>
            <a:off x="590525" y="3125582"/>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2115" name="Google Shape;2115;p104"/>
          <p:cNvSpPr/>
          <p:nvPr/>
        </p:nvSpPr>
        <p:spPr>
          <a:xfrm>
            <a:off x="1777648" y="31255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116" name="Google Shape;2116;p104"/>
          <p:cNvSpPr/>
          <p:nvPr/>
        </p:nvSpPr>
        <p:spPr>
          <a:xfrm>
            <a:off x="1143425" y="26129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2117" name="Google Shape;2117;p104"/>
          <p:cNvSpPr/>
          <p:nvPr/>
        </p:nvSpPr>
        <p:spPr>
          <a:xfrm>
            <a:off x="589589" y="36382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118" name="Google Shape;2118;p104"/>
          <p:cNvSpPr/>
          <p:nvPr/>
        </p:nvSpPr>
        <p:spPr>
          <a:xfrm>
            <a:off x="1497375" y="36382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2119" name="Google Shape;2119;p104"/>
          <p:cNvSpPr/>
          <p:nvPr/>
        </p:nvSpPr>
        <p:spPr>
          <a:xfrm>
            <a:off x="2065075" y="36382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120" name="Google Shape;2120;p104"/>
          <p:cNvCxnSpPr>
            <a:stCxn id="2116" idx="2"/>
            <a:endCxn id="2114" idx="0"/>
          </p:cNvCxnSpPr>
          <p:nvPr/>
        </p:nvCxnSpPr>
        <p:spPr>
          <a:xfrm flipH="1">
            <a:off x="790775" y="293785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2121" name="Google Shape;2121;p104"/>
          <p:cNvCxnSpPr>
            <a:stCxn id="2114" idx="2"/>
            <a:endCxn id="2117" idx="0"/>
          </p:cNvCxnSpPr>
          <p:nvPr/>
        </p:nvCxnSpPr>
        <p:spPr>
          <a:xfrm flipH="1">
            <a:off x="789875" y="3450482"/>
            <a:ext cx="900" cy="187800"/>
          </a:xfrm>
          <a:prstGeom prst="straightConnector1">
            <a:avLst/>
          </a:prstGeom>
          <a:noFill/>
          <a:ln w="19050" cap="flat" cmpd="sng">
            <a:solidFill>
              <a:srgbClr val="666666"/>
            </a:solidFill>
            <a:prstDash val="solid"/>
            <a:round/>
            <a:headEnd type="none" w="med" len="med"/>
            <a:tailEnd type="none" w="med" len="med"/>
          </a:ln>
        </p:spPr>
      </p:cxnSp>
      <p:cxnSp>
        <p:nvCxnSpPr>
          <p:cNvPr id="2122" name="Google Shape;2122;p104"/>
          <p:cNvCxnSpPr>
            <a:stCxn id="2115" idx="2"/>
            <a:endCxn id="2118" idx="0"/>
          </p:cNvCxnSpPr>
          <p:nvPr/>
        </p:nvCxnSpPr>
        <p:spPr>
          <a:xfrm flipH="1">
            <a:off x="1697698" y="3450482"/>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2123" name="Google Shape;2123;p104"/>
          <p:cNvCxnSpPr>
            <a:stCxn id="2115" idx="2"/>
            <a:endCxn id="2119" idx="0"/>
          </p:cNvCxnSpPr>
          <p:nvPr/>
        </p:nvCxnSpPr>
        <p:spPr>
          <a:xfrm>
            <a:off x="1977898" y="3450482"/>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2124" name="Google Shape;2124;p104"/>
          <p:cNvCxnSpPr>
            <a:stCxn id="2116" idx="2"/>
            <a:endCxn id="2115" idx="0"/>
          </p:cNvCxnSpPr>
          <p:nvPr/>
        </p:nvCxnSpPr>
        <p:spPr>
          <a:xfrm>
            <a:off x="1343675" y="2937857"/>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2125" name="Google Shape;2125;p104"/>
          <p:cNvSpPr/>
          <p:nvPr/>
        </p:nvSpPr>
        <p:spPr>
          <a:xfrm>
            <a:off x="4225754" y="2538332"/>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2126" name="Google Shape;2126;p104"/>
          <p:cNvSpPr/>
          <p:nvPr/>
        </p:nvSpPr>
        <p:spPr>
          <a:xfrm>
            <a:off x="4110800" y="3037500"/>
            <a:ext cx="63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2127" name="Google Shape;2127;p104"/>
          <p:cNvSpPr/>
          <p:nvPr/>
        </p:nvSpPr>
        <p:spPr>
          <a:xfrm>
            <a:off x="3556964" y="36817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128" name="Google Shape;2128;p104"/>
          <p:cNvSpPr/>
          <p:nvPr/>
        </p:nvSpPr>
        <p:spPr>
          <a:xfrm>
            <a:off x="4231379" y="36817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2129" name="Google Shape;2129;p104"/>
          <p:cNvSpPr/>
          <p:nvPr/>
        </p:nvSpPr>
        <p:spPr>
          <a:xfrm>
            <a:off x="4880050" y="36817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130" name="Google Shape;2130;p104"/>
          <p:cNvCxnSpPr>
            <a:stCxn id="2126" idx="2"/>
            <a:endCxn id="2129" idx="0"/>
          </p:cNvCxnSpPr>
          <p:nvPr/>
        </p:nvCxnSpPr>
        <p:spPr>
          <a:xfrm>
            <a:off x="4427900" y="3362400"/>
            <a:ext cx="652500" cy="319500"/>
          </a:xfrm>
          <a:prstGeom prst="straightConnector1">
            <a:avLst/>
          </a:prstGeom>
          <a:noFill/>
          <a:ln w="19050" cap="flat" cmpd="sng">
            <a:solidFill>
              <a:srgbClr val="666666"/>
            </a:solidFill>
            <a:prstDash val="solid"/>
            <a:round/>
            <a:headEnd type="none" w="med" len="med"/>
            <a:tailEnd type="none" w="med" len="med"/>
          </a:ln>
        </p:spPr>
      </p:cxnSp>
      <p:cxnSp>
        <p:nvCxnSpPr>
          <p:cNvPr id="2131" name="Google Shape;2131;p104"/>
          <p:cNvCxnSpPr>
            <a:stCxn id="2126" idx="2"/>
            <a:endCxn id="2128" idx="0"/>
          </p:cNvCxnSpPr>
          <p:nvPr/>
        </p:nvCxnSpPr>
        <p:spPr>
          <a:xfrm>
            <a:off x="4427900" y="3362400"/>
            <a:ext cx="3600" cy="319500"/>
          </a:xfrm>
          <a:prstGeom prst="straightConnector1">
            <a:avLst/>
          </a:prstGeom>
          <a:noFill/>
          <a:ln w="19050" cap="flat" cmpd="sng">
            <a:solidFill>
              <a:srgbClr val="666666"/>
            </a:solidFill>
            <a:prstDash val="solid"/>
            <a:round/>
            <a:headEnd type="none" w="med" len="med"/>
            <a:tailEnd type="none" w="med" len="med"/>
          </a:ln>
        </p:spPr>
      </p:cxnSp>
      <p:cxnSp>
        <p:nvCxnSpPr>
          <p:cNvPr id="2132" name="Google Shape;2132;p104"/>
          <p:cNvCxnSpPr>
            <a:stCxn id="2127" idx="0"/>
            <a:endCxn id="2126" idx="2"/>
          </p:cNvCxnSpPr>
          <p:nvPr/>
        </p:nvCxnSpPr>
        <p:spPr>
          <a:xfrm rot="10800000" flipH="1">
            <a:off x="3757214" y="3362257"/>
            <a:ext cx="670800" cy="319500"/>
          </a:xfrm>
          <a:prstGeom prst="straightConnector1">
            <a:avLst/>
          </a:prstGeom>
          <a:noFill/>
          <a:ln w="19050" cap="flat" cmpd="sng">
            <a:solidFill>
              <a:srgbClr val="666666"/>
            </a:solidFill>
            <a:prstDash val="solid"/>
            <a:round/>
            <a:headEnd type="none" w="med" len="med"/>
            <a:tailEnd type="none" w="med" len="med"/>
          </a:ln>
        </p:spPr>
      </p:cxnSp>
      <p:cxnSp>
        <p:nvCxnSpPr>
          <p:cNvPr id="2133" name="Google Shape;2133;p104"/>
          <p:cNvCxnSpPr>
            <a:stCxn id="2125" idx="2"/>
            <a:endCxn id="2126" idx="0"/>
          </p:cNvCxnSpPr>
          <p:nvPr/>
        </p:nvCxnSpPr>
        <p:spPr>
          <a:xfrm>
            <a:off x="4426004" y="2863232"/>
            <a:ext cx="1800" cy="174300"/>
          </a:xfrm>
          <a:prstGeom prst="straightConnector1">
            <a:avLst/>
          </a:prstGeom>
          <a:noFill/>
          <a:ln w="19050" cap="flat" cmpd="sng">
            <a:solidFill>
              <a:srgbClr val="666666"/>
            </a:solidFill>
            <a:prstDash val="solid"/>
            <a:round/>
            <a:headEnd type="none" w="med" len="med"/>
            <a:tailEnd type="none" w="med" len="med"/>
          </a:ln>
        </p:spPr>
      </p:cxnSp>
      <p:sp>
        <p:nvSpPr>
          <p:cNvPr id="2134" name="Google Shape;2134;p104"/>
          <p:cNvSpPr/>
          <p:nvPr/>
        </p:nvSpPr>
        <p:spPr>
          <a:xfrm>
            <a:off x="6795525" y="2715375"/>
            <a:ext cx="63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4  6</a:t>
            </a:r>
            <a:endParaRPr sz="1800"/>
          </a:p>
        </p:txBody>
      </p:sp>
      <p:sp>
        <p:nvSpPr>
          <p:cNvPr id="2135" name="Google Shape;2135;p104"/>
          <p:cNvSpPr/>
          <p:nvPr/>
        </p:nvSpPr>
        <p:spPr>
          <a:xfrm>
            <a:off x="6241689" y="33596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136" name="Google Shape;2136;p104"/>
          <p:cNvSpPr/>
          <p:nvPr/>
        </p:nvSpPr>
        <p:spPr>
          <a:xfrm>
            <a:off x="6916104" y="33596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2137" name="Google Shape;2137;p104"/>
          <p:cNvSpPr/>
          <p:nvPr/>
        </p:nvSpPr>
        <p:spPr>
          <a:xfrm>
            <a:off x="7564775" y="33596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138" name="Google Shape;2138;p104"/>
          <p:cNvCxnSpPr>
            <a:stCxn id="2134" idx="2"/>
            <a:endCxn id="2137" idx="0"/>
          </p:cNvCxnSpPr>
          <p:nvPr/>
        </p:nvCxnSpPr>
        <p:spPr>
          <a:xfrm>
            <a:off x="7112625" y="3040275"/>
            <a:ext cx="652500" cy="319500"/>
          </a:xfrm>
          <a:prstGeom prst="straightConnector1">
            <a:avLst/>
          </a:prstGeom>
          <a:noFill/>
          <a:ln w="19050" cap="flat" cmpd="sng">
            <a:solidFill>
              <a:srgbClr val="666666"/>
            </a:solidFill>
            <a:prstDash val="solid"/>
            <a:round/>
            <a:headEnd type="none" w="med" len="med"/>
            <a:tailEnd type="none" w="med" len="med"/>
          </a:ln>
        </p:spPr>
      </p:cxnSp>
      <p:cxnSp>
        <p:nvCxnSpPr>
          <p:cNvPr id="2139" name="Google Shape;2139;p104"/>
          <p:cNvCxnSpPr>
            <a:stCxn id="2134" idx="2"/>
            <a:endCxn id="2136" idx="0"/>
          </p:cNvCxnSpPr>
          <p:nvPr/>
        </p:nvCxnSpPr>
        <p:spPr>
          <a:xfrm>
            <a:off x="7112625" y="3040275"/>
            <a:ext cx="3600" cy="319500"/>
          </a:xfrm>
          <a:prstGeom prst="straightConnector1">
            <a:avLst/>
          </a:prstGeom>
          <a:noFill/>
          <a:ln w="19050" cap="flat" cmpd="sng">
            <a:solidFill>
              <a:srgbClr val="666666"/>
            </a:solidFill>
            <a:prstDash val="solid"/>
            <a:round/>
            <a:headEnd type="none" w="med" len="med"/>
            <a:tailEnd type="none" w="med" len="med"/>
          </a:ln>
        </p:spPr>
      </p:cxnSp>
      <p:cxnSp>
        <p:nvCxnSpPr>
          <p:cNvPr id="2140" name="Google Shape;2140;p104"/>
          <p:cNvCxnSpPr>
            <a:stCxn id="2135" idx="0"/>
            <a:endCxn id="2134" idx="2"/>
          </p:cNvCxnSpPr>
          <p:nvPr/>
        </p:nvCxnSpPr>
        <p:spPr>
          <a:xfrm rot="10800000" flipH="1">
            <a:off x="6441939" y="3040132"/>
            <a:ext cx="670800" cy="319500"/>
          </a:xfrm>
          <a:prstGeom prst="straightConnector1">
            <a:avLst/>
          </a:prstGeom>
          <a:noFill/>
          <a:ln w="19050" cap="flat" cmpd="sng">
            <a:solidFill>
              <a:srgbClr val="666666"/>
            </a:solidFill>
            <a:prstDash val="solid"/>
            <a:round/>
            <a:headEnd type="none" w="med" len="med"/>
            <a:tailEnd type="none" w="med" len="med"/>
          </a:ln>
        </p:spPr>
      </p:cxnSp>
      <p:cxnSp>
        <p:nvCxnSpPr>
          <p:cNvPr id="2141" name="Google Shape;2141;p104"/>
          <p:cNvCxnSpPr/>
          <p:nvPr/>
        </p:nvCxnSpPr>
        <p:spPr>
          <a:xfrm flipH="1">
            <a:off x="695675" y="2824525"/>
            <a:ext cx="412800" cy="259500"/>
          </a:xfrm>
          <a:prstGeom prst="straightConnector1">
            <a:avLst/>
          </a:prstGeom>
          <a:noFill/>
          <a:ln w="9525" cap="flat" cmpd="sng">
            <a:solidFill>
              <a:schemeClr val="dk2"/>
            </a:solidFill>
            <a:prstDash val="dash"/>
            <a:round/>
            <a:headEnd type="none" w="med" len="med"/>
            <a:tailEnd type="triangle" w="med" len="med"/>
          </a:ln>
        </p:spPr>
      </p:cxnSp>
      <p:cxnSp>
        <p:nvCxnSpPr>
          <p:cNvPr id="2142" name="Google Shape;2142;p104"/>
          <p:cNvCxnSpPr/>
          <p:nvPr/>
        </p:nvCxnSpPr>
        <p:spPr>
          <a:xfrm rot="10800000">
            <a:off x="1132188" y="3288025"/>
            <a:ext cx="504300" cy="0"/>
          </a:xfrm>
          <a:prstGeom prst="straightConnector1">
            <a:avLst/>
          </a:prstGeom>
          <a:noFill/>
          <a:ln w="9525" cap="flat" cmpd="sng">
            <a:solidFill>
              <a:schemeClr val="dk2"/>
            </a:solidFill>
            <a:prstDash val="dash"/>
            <a:round/>
            <a:headEnd type="none" w="med" len="med"/>
            <a:tailEnd type="triangl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146"/>
        <p:cNvGrpSpPr/>
        <p:nvPr/>
      </p:nvGrpSpPr>
      <p:grpSpPr>
        <a:xfrm>
          <a:off x="0" y="0"/>
          <a:ext cx="0" cy="0"/>
          <a:chOff x="0" y="0"/>
          <a:chExt cx="0" cy="0"/>
        </a:xfrm>
      </p:grpSpPr>
      <p:sp>
        <p:nvSpPr>
          <p:cNvPr id="2147" name="Google Shape;2147;p105"/>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3 Exercise</a:t>
            </a:r>
            <a:endParaRPr/>
          </a:p>
        </p:txBody>
      </p:sp>
      <p:sp>
        <p:nvSpPr>
          <p:cNvPr id="2148" name="Google Shape;2148;p105"/>
          <p:cNvSpPr txBox="1">
            <a:spLocks noGrp="1"/>
          </p:cNvSpPr>
          <p:nvPr>
            <p:ph type="body" idx="1"/>
          </p:nvPr>
        </p:nvSpPr>
        <p:spPr>
          <a:xfrm>
            <a:off x="243000" y="556500"/>
            <a:ext cx="84438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In FIEN Case 3: The parent and all siblings have only one item.</a:t>
            </a:r>
            <a:endParaRPr/>
          </a:p>
          <a:p>
            <a:pPr marL="457200" lvl="0" indent="-342900" algn="l" rtl="0">
              <a:spcBef>
                <a:spcPts val="600"/>
              </a:spcBef>
              <a:spcAft>
                <a:spcPts val="0"/>
              </a:spcAft>
              <a:buSzPts val="1800"/>
              <a:buChar char="●"/>
            </a:pPr>
            <a:r>
              <a:rPr lang="en"/>
              <a:t>Combine 1 sibling and parent into a single node that replaces X. Send the blank X up one level.</a:t>
            </a:r>
            <a:endParaRPr/>
          </a:p>
          <a:p>
            <a:pPr marL="457200" lvl="0" indent="-342900" algn="l" rtl="0">
              <a:spcBef>
                <a:spcPts val="600"/>
              </a:spcBef>
              <a:spcAft>
                <a:spcPts val="0"/>
              </a:spcAft>
              <a:buSzPts val="1800"/>
              <a:buChar char="●"/>
            </a:pPr>
            <a:r>
              <a:rPr lang="en"/>
              <a:t>If blank ends up as the new root, just delete the blank and we are done.</a:t>
            </a:r>
            <a:endParaRPr/>
          </a:p>
          <a:p>
            <a:pPr marL="0" lvl="0" indent="0" algn="l" rtl="0">
              <a:spcBef>
                <a:spcPts val="600"/>
              </a:spcBef>
              <a:spcAft>
                <a:spcPts val="0"/>
              </a:spcAft>
              <a:buNone/>
            </a:pPr>
            <a:endParaRPr/>
          </a:p>
        </p:txBody>
      </p:sp>
      <p:sp>
        <p:nvSpPr>
          <p:cNvPr id="2149" name="Google Shape;2149;p105"/>
          <p:cNvSpPr/>
          <p:nvPr/>
        </p:nvSpPr>
        <p:spPr>
          <a:xfrm>
            <a:off x="815640" y="2644050"/>
            <a:ext cx="63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a:t>
            </a:r>
            <a:endParaRPr sz="1800"/>
          </a:p>
        </p:txBody>
      </p:sp>
      <p:sp>
        <p:nvSpPr>
          <p:cNvPr id="2150" name="Google Shape;2150;p105"/>
          <p:cNvSpPr/>
          <p:nvPr/>
        </p:nvSpPr>
        <p:spPr>
          <a:xfrm>
            <a:off x="2326648" y="2644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8</a:t>
            </a:r>
            <a:endParaRPr sz="1800"/>
          </a:p>
        </p:txBody>
      </p:sp>
      <p:sp>
        <p:nvSpPr>
          <p:cNvPr id="2151" name="Google Shape;2151;p105"/>
          <p:cNvSpPr/>
          <p:nvPr/>
        </p:nvSpPr>
        <p:spPr>
          <a:xfrm>
            <a:off x="1692425" y="2131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152" name="Google Shape;2152;p105"/>
          <p:cNvSpPr/>
          <p:nvPr/>
        </p:nvSpPr>
        <p:spPr>
          <a:xfrm>
            <a:off x="28607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153" name="Google Shape;2153;p105"/>
          <p:cNvSpPr/>
          <p:nvPr/>
        </p:nvSpPr>
        <p:spPr>
          <a:xfrm>
            <a:off x="92997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154" name="Google Shape;2154;p105"/>
          <p:cNvSpPr/>
          <p:nvPr/>
        </p:nvSpPr>
        <p:spPr>
          <a:xfrm>
            <a:off x="204637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2155" name="Google Shape;2155;p105"/>
          <p:cNvSpPr/>
          <p:nvPr/>
        </p:nvSpPr>
        <p:spPr>
          <a:xfrm>
            <a:off x="261407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2156" name="Google Shape;2156;p105"/>
          <p:cNvCxnSpPr>
            <a:stCxn id="2151" idx="2"/>
            <a:endCxn id="2149" idx="0"/>
          </p:cNvCxnSpPr>
          <p:nvPr/>
        </p:nvCxnSpPr>
        <p:spPr>
          <a:xfrm flipH="1">
            <a:off x="1132775" y="2456332"/>
            <a:ext cx="759900" cy="187800"/>
          </a:xfrm>
          <a:prstGeom prst="straightConnector1">
            <a:avLst/>
          </a:prstGeom>
          <a:noFill/>
          <a:ln w="19050" cap="flat" cmpd="sng">
            <a:solidFill>
              <a:srgbClr val="666666"/>
            </a:solidFill>
            <a:prstDash val="solid"/>
            <a:round/>
            <a:headEnd type="none" w="med" len="med"/>
            <a:tailEnd type="none" w="med" len="med"/>
          </a:ln>
        </p:spPr>
      </p:cxnSp>
      <p:cxnSp>
        <p:nvCxnSpPr>
          <p:cNvPr id="2157" name="Google Shape;2157;p105"/>
          <p:cNvCxnSpPr>
            <a:stCxn id="2149" idx="2"/>
            <a:endCxn id="2153" idx="0"/>
          </p:cNvCxnSpPr>
          <p:nvPr/>
        </p:nvCxnSpPr>
        <p:spPr>
          <a:xfrm flipH="1">
            <a:off x="1130340" y="2968950"/>
            <a:ext cx="2400" cy="187800"/>
          </a:xfrm>
          <a:prstGeom prst="straightConnector1">
            <a:avLst/>
          </a:prstGeom>
          <a:noFill/>
          <a:ln w="19050" cap="flat" cmpd="sng">
            <a:solidFill>
              <a:srgbClr val="666666"/>
            </a:solidFill>
            <a:prstDash val="solid"/>
            <a:round/>
            <a:headEnd type="none" w="med" len="med"/>
            <a:tailEnd type="none" w="med" len="med"/>
          </a:ln>
        </p:spPr>
      </p:cxnSp>
      <p:cxnSp>
        <p:nvCxnSpPr>
          <p:cNvPr id="2158" name="Google Shape;2158;p105"/>
          <p:cNvCxnSpPr>
            <a:stCxn id="2149" idx="2"/>
            <a:endCxn id="2152" idx="0"/>
          </p:cNvCxnSpPr>
          <p:nvPr/>
        </p:nvCxnSpPr>
        <p:spPr>
          <a:xfrm flipH="1">
            <a:off x="486240" y="2968950"/>
            <a:ext cx="646500" cy="187800"/>
          </a:xfrm>
          <a:prstGeom prst="straightConnector1">
            <a:avLst/>
          </a:prstGeom>
          <a:noFill/>
          <a:ln w="19050" cap="flat" cmpd="sng">
            <a:solidFill>
              <a:srgbClr val="666666"/>
            </a:solidFill>
            <a:prstDash val="solid"/>
            <a:round/>
            <a:headEnd type="none" w="med" len="med"/>
            <a:tailEnd type="none" w="med" len="med"/>
          </a:ln>
        </p:spPr>
      </p:cxnSp>
      <p:cxnSp>
        <p:nvCxnSpPr>
          <p:cNvPr id="2159" name="Google Shape;2159;p105"/>
          <p:cNvCxnSpPr>
            <a:stCxn id="2150" idx="2"/>
            <a:endCxn id="2154" idx="0"/>
          </p:cNvCxnSpPr>
          <p:nvPr/>
        </p:nvCxnSpPr>
        <p:spPr>
          <a:xfrm flipH="1">
            <a:off x="2246698" y="2968957"/>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2160" name="Google Shape;2160;p105"/>
          <p:cNvCxnSpPr>
            <a:stCxn id="2150" idx="2"/>
            <a:endCxn id="2155" idx="0"/>
          </p:cNvCxnSpPr>
          <p:nvPr/>
        </p:nvCxnSpPr>
        <p:spPr>
          <a:xfrm>
            <a:off x="2526898" y="2968957"/>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2161" name="Google Shape;2161;p105"/>
          <p:cNvCxnSpPr>
            <a:stCxn id="2151" idx="2"/>
            <a:endCxn id="2150" idx="0"/>
          </p:cNvCxnSpPr>
          <p:nvPr/>
        </p:nvCxnSpPr>
        <p:spPr>
          <a:xfrm>
            <a:off x="1892675" y="2456332"/>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2162" name="Google Shape;2162;p105"/>
          <p:cNvSpPr/>
          <p:nvPr/>
        </p:nvSpPr>
        <p:spPr>
          <a:xfrm>
            <a:off x="148817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163" name="Google Shape;2163;p105"/>
          <p:cNvCxnSpPr>
            <a:stCxn id="2149" idx="2"/>
            <a:endCxn id="2162" idx="0"/>
          </p:cNvCxnSpPr>
          <p:nvPr/>
        </p:nvCxnSpPr>
        <p:spPr>
          <a:xfrm>
            <a:off x="1132740" y="2968950"/>
            <a:ext cx="555600" cy="187800"/>
          </a:xfrm>
          <a:prstGeom prst="straightConnector1">
            <a:avLst/>
          </a:prstGeom>
          <a:noFill/>
          <a:ln w="19050" cap="flat" cmpd="sng">
            <a:solidFill>
              <a:srgbClr val="666666"/>
            </a:solidFill>
            <a:prstDash val="solid"/>
            <a:round/>
            <a:headEnd type="none" w="med" len="med"/>
            <a:tailEnd type="none" w="med" len="med"/>
          </a:ln>
        </p:spPr>
      </p:cxnSp>
      <p:sp>
        <p:nvSpPr>
          <p:cNvPr id="2164" name="Google Shape;2164;p105"/>
          <p:cNvSpPr txBox="1">
            <a:spLocks noGrp="1"/>
          </p:cNvSpPr>
          <p:nvPr>
            <p:ph type="body" idx="1"/>
          </p:nvPr>
        </p:nvSpPr>
        <p:spPr>
          <a:xfrm>
            <a:off x="90600" y="2080500"/>
            <a:ext cx="1227900" cy="57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delete(6)</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2168"/>
        <p:cNvGrpSpPr/>
        <p:nvPr/>
      </p:nvGrpSpPr>
      <p:grpSpPr>
        <a:xfrm>
          <a:off x="0" y="0"/>
          <a:ext cx="0" cy="0"/>
          <a:chOff x="0" y="0"/>
          <a:chExt cx="0" cy="0"/>
        </a:xfrm>
      </p:grpSpPr>
      <p:sp>
        <p:nvSpPr>
          <p:cNvPr id="2169" name="Google Shape;2169;p10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3 Exercise</a:t>
            </a:r>
            <a:endParaRPr/>
          </a:p>
        </p:txBody>
      </p:sp>
      <p:sp>
        <p:nvSpPr>
          <p:cNvPr id="2170" name="Google Shape;2170;p106"/>
          <p:cNvSpPr txBox="1">
            <a:spLocks noGrp="1"/>
          </p:cNvSpPr>
          <p:nvPr>
            <p:ph type="body" idx="1"/>
          </p:nvPr>
        </p:nvSpPr>
        <p:spPr>
          <a:xfrm>
            <a:off x="243000" y="556500"/>
            <a:ext cx="8443800" cy="719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In FIEN Case 3: The parent and all siblings have only one item.</a:t>
            </a:r>
            <a:endParaRPr/>
          </a:p>
          <a:p>
            <a:pPr marL="457200" lvl="0" indent="-342900" algn="l" rtl="0">
              <a:spcBef>
                <a:spcPts val="600"/>
              </a:spcBef>
              <a:spcAft>
                <a:spcPts val="0"/>
              </a:spcAft>
              <a:buSzPts val="1800"/>
              <a:buChar char="●"/>
            </a:pPr>
            <a:r>
              <a:rPr lang="en"/>
              <a:t>Combine 1 sibling and parent into a single node that replaces X. Send the blank X up one level.</a:t>
            </a:r>
            <a:endParaRPr/>
          </a:p>
          <a:p>
            <a:pPr marL="457200" lvl="0" indent="-342900" algn="l" rtl="0">
              <a:spcBef>
                <a:spcPts val="600"/>
              </a:spcBef>
              <a:spcAft>
                <a:spcPts val="0"/>
              </a:spcAft>
              <a:buSzPts val="1800"/>
              <a:buChar char="●"/>
            </a:pPr>
            <a:r>
              <a:rPr lang="en"/>
              <a:t>If blank ends up as the new root, just delete the blank and we are done.</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grpSp>
        <p:nvGrpSpPr>
          <p:cNvPr id="2171" name="Google Shape;2171;p106"/>
          <p:cNvGrpSpPr/>
          <p:nvPr/>
        </p:nvGrpSpPr>
        <p:grpSpPr>
          <a:xfrm>
            <a:off x="286075" y="2131432"/>
            <a:ext cx="2728500" cy="1350150"/>
            <a:chOff x="286075" y="2131432"/>
            <a:chExt cx="2728500" cy="1350150"/>
          </a:xfrm>
        </p:grpSpPr>
        <p:sp>
          <p:nvSpPr>
            <p:cNvPr id="2172" name="Google Shape;2172;p106"/>
            <p:cNvSpPr/>
            <p:nvPr/>
          </p:nvSpPr>
          <p:spPr>
            <a:xfrm>
              <a:off x="815640" y="2644050"/>
              <a:ext cx="63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a:t>
              </a:r>
              <a:endParaRPr sz="1800"/>
            </a:p>
          </p:txBody>
        </p:sp>
        <p:sp>
          <p:nvSpPr>
            <p:cNvPr id="2173" name="Google Shape;2173;p106"/>
            <p:cNvSpPr/>
            <p:nvPr/>
          </p:nvSpPr>
          <p:spPr>
            <a:xfrm>
              <a:off x="2326648" y="2644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8</a:t>
              </a:r>
              <a:endParaRPr sz="1800"/>
            </a:p>
          </p:txBody>
        </p:sp>
        <p:sp>
          <p:nvSpPr>
            <p:cNvPr id="2174" name="Google Shape;2174;p106"/>
            <p:cNvSpPr/>
            <p:nvPr/>
          </p:nvSpPr>
          <p:spPr>
            <a:xfrm>
              <a:off x="1692425" y="2131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175" name="Google Shape;2175;p106"/>
            <p:cNvSpPr/>
            <p:nvPr/>
          </p:nvSpPr>
          <p:spPr>
            <a:xfrm>
              <a:off x="28607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176" name="Google Shape;2176;p106"/>
            <p:cNvSpPr/>
            <p:nvPr/>
          </p:nvSpPr>
          <p:spPr>
            <a:xfrm>
              <a:off x="92997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177" name="Google Shape;2177;p106"/>
            <p:cNvSpPr/>
            <p:nvPr/>
          </p:nvSpPr>
          <p:spPr>
            <a:xfrm>
              <a:off x="204637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2178" name="Google Shape;2178;p106"/>
            <p:cNvSpPr/>
            <p:nvPr/>
          </p:nvSpPr>
          <p:spPr>
            <a:xfrm>
              <a:off x="261407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2179" name="Google Shape;2179;p106"/>
            <p:cNvCxnSpPr>
              <a:stCxn id="2174" idx="2"/>
              <a:endCxn id="2172" idx="0"/>
            </p:cNvCxnSpPr>
            <p:nvPr/>
          </p:nvCxnSpPr>
          <p:spPr>
            <a:xfrm flipH="1">
              <a:off x="1132775" y="2456332"/>
              <a:ext cx="759900" cy="187800"/>
            </a:xfrm>
            <a:prstGeom prst="straightConnector1">
              <a:avLst/>
            </a:prstGeom>
            <a:noFill/>
            <a:ln w="19050" cap="flat" cmpd="sng">
              <a:solidFill>
                <a:srgbClr val="666666"/>
              </a:solidFill>
              <a:prstDash val="solid"/>
              <a:round/>
              <a:headEnd type="none" w="med" len="med"/>
              <a:tailEnd type="none" w="med" len="med"/>
            </a:ln>
          </p:spPr>
        </p:cxnSp>
        <p:cxnSp>
          <p:nvCxnSpPr>
            <p:cNvPr id="2180" name="Google Shape;2180;p106"/>
            <p:cNvCxnSpPr>
              <a:stCxn id="2172" idx="2"/>
              <a:endCxn id="2176" idx="0"/>
            </p:cNvCxnSpPr>
            <p:nvPr/>
          </p:nvCxnSpPr>
          <p:spPr>
            <a:xfrm flipH="1">
              <a:off x="1130340" y="2968950"/>
              <a:ext cx="2400" cy="187800"/>
            </a:xfrm>
            <a:prstGeom prst="straightConnector1">
              <a:avLst/>
            </a:prstGeom>
            <a:noFill/>
            <a:ln w="19050" cap="flat" cmpd="sng">
              <a:solidFill>
                <a:srgbClr val="666666"/>
              </a:solidFill>
              <a:prstDash val="solid"/>
              <a:round/>
              <a:headEnd type="none" w="med" len="med"/>
              <a:tailEnd type="none" w="med" len="med"/>
            </a:ln>
          </p:spPr>
        </p:cxnSp>
        <p:cxnSp>
          <p:nvCxnSpPr>
            <p:cNvPr id="2181" name="Google Shape;2181;p106"/>
            <p:cNvCxnSpPr>
              <a:stCxn id="2172" idx="2"/>
              <a:endCxn id="2175" idx="0"/>
            </p:cNvCxnSpPr>
            <p:nvPr/>
          </p:nvCxnSpPr>
          <p:spPr>
            <a:xfrm flipH="1">
              <a:off x="486240" y="2968950"/>
              <a:ext cx="646500" cy="187800"/>
            </a:xfrm>
            <a:prstGeom prst="straightConnector1">
              <a:avLst/>
            </a:prstGeom>
            <a:noFill/>
            <a:ln w="19050" cap="flat" cmpd="sng">
              <a:solidFill>
                <a:srgbClr val="666666"/>
              </a:solidFill>
              <a:prstDash val="solid"/>
              <a:round/>
              <a:headEnd type="none" w="med" len="med"/>
              <a:tailEnd type="none" w="med" len="med"/>
            </a:ln>
          </p:spPr>
        </p:cxnSp>
        <p:cxnSp>
          <p:nvCxnSpPr>
            <p:cNvPr id="2182" name="Google Shape;2182;p106"/>
            <p:cNvCxnSpPr>
              <a:stCxn id="2173" idx="2"/>
              <a:endCxn id="2177" idx="0"/>
            </p:cNvCxnSpPr>
            <p:nvPr/>
          </p:nvCxnSpPr>
          <p:spPr>
            <a:xfrm flipH="1">
              <a:off x="2246698" y="2968957"/>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2183" name="Google Shape;2183;p106"/>
            <p:cNvCxnSpPr>
              <a:stCxn id="2173" idx="2"/>
              <a:endCxn id="2178" idx="0"/>
            </p:cNvCxnSpPr>
            <p:nvPr/>
          </p:nvCxnSpPr>
          <p:spPr>
            <a:xfrm>
              <a:off x="2526898" y="2968957"/>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2184" name="Google Shape;2184;p106"/>
            <p:cNvCxnSpPr>
              <a:stCxn id="2174" idx="2"/>
              <a:endCxn id="2173" idx="0"/>
            </p:cNvCxnSpPr>
            <p:nvPr/>
          </p:nvCxnSpPr>
          <p:spPr>
            <a:xfrm>
              <a:off x="1892675" y="2456332"/>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2185" name="Google Shape;2185;p106"/>
            <p:cNvSpPr/>
            <p:nvPr/>
          </p:nvSpPr>
          <p:spPr>
            <a:xfrm>
              <a:off x="148817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186" name="Google Shape;2186;p106"/>
            <p:cNvCxnSpPr>
              <a:stCxn id="2172" idx="2"/>
              <a:endCxn id="2185" idx="0"/>
            </p:cNvCxnSpPr>
            <p:nvPr/>
          </p:nvCxnSpPr>
          <p:spPr>
            <a:xfrm>
              <a:off x="1132740" y="2968950"/>
              <a:ext cx="555600" cy="187800"/>
            </a:xfrm>
            <a:prstGeom prst="straightConnector1">
              <a:avLst/>
            </a:prstGeom>
            <a:noFill/>
            <a:ln w="19050" cap="flat" cmpd="sng">
              <a:solidFill>
                <a:srgbClr val="666666"/>
              </a:solidFill>
              <a:prstDash val="solid"/>
              <a:round/>
              <a:headEnd type="none" w="med" len="med"/>
              <a:tailEnd type="none" w="med" len="med"/>
            </a:ln>
          </p:spPr>
        </p:cxnSp>
      </p:grpSp>
      <p:grpSp>
        <p:nvGrpSpPr>
          <p:cNvPr id="2187" name="Google Shape;2187;p106"/>
          <p:cNvGrpSpPr/>
          <p:nvPr/>
        </p:nvGrpSpPr>
        <p:grpSpPr>
          <a:xfrm>
            <a:off x="3207750" y="2131432"/>
            <a:ext cx="2728500" cy="1350150"/>
            <a:chOff x="3207750" y="2131432"/>
            <a:chExt cx="2728500" cy="1350150"/>
          </a:xfrm>
        </p:grpSpPr>
        <p:sp>
          <p:nvSpPr>
            <p:cNvPr id="2188" name="Google Shape;2188;p106"/>
            <p:cNvSpPr/>
            <p:nvPr/>
          </p:nvSpPr>
          <p:spPr>
            <a:xfrm>
              <a:off x="3737315" y="2644050"/>
              <a:ext cx="63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a:t>
              </a:r>
              <a:endParaRPr sz="1800"/>
            </a:p>
          </p:txBody>
        </p:sp>
        <p:sp>
          <p:nvSpPr>
            <p:cNvPr id="2189" name="Google Shape;2189;p106"/>
            <p:cNvSpPr/>
            <p:nvPr/>
          </p:nvSpPr>
          <p:spPr>
            <a:xfrm>
              <a:off x="5248323" y="2644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8</a:t>
              </a:r>
              <a:endParaRPr sz="1800"/>
            </a:p>
          </p:txBody>
        </p:sp>
        <p:sp>
          <p:nvSpPr>
            <p:cNvPr id="2190" name="Google Shape;2190;p106"/>
            <p:cNvSpPr/>
            <p:nvPr/>
          </p:nvSpPr>
          <p:spPr>
            <a:xfrm>
              <a:off x="4614100" y="2131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2191" name="Google Shape;2191;p106"/>
            <p:cNvSpPr/>
            <p:nvPr/>
          </p:nvSpPr>
          <p:spPr>
            <a:xfrm>
              <a:off x="3207750"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192" name="Google Shape;2192;p106"/>
            <p:cNvSpPr/>
            <p:nvPr/>
          </p:nvSpPr>
          <p:spPr>
            <a:xfrm>
              <a:off x="3851650"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193" name="Google Shape;2193;p106"/>
            <p:cNvSpPr/>
            <p:nvPr/>
          </p:nvSpPr>
          <p:spPr>
            <a:xfrm>
              <a:off x="4968050" y="3156682"/>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2194" name="Google Shape;2194;p106"/>
            <p:cNvSpPr/>
            <p:nvPr/>
          </p:nvSpPr>
          <p:spPr>
            <a:xfrm>
              <a:off x="5535750"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9</a:t>
              </a:r>
              <a:endParaRPr sz="1800"/>
            </a:p>
          </p:txBody>
        </p:sp>
        <p:cxnSp>
          <p:nvCxnSpPr>
            <p:cNvPr id="2195" name="Google Shape;2195;p106"/>
            <p:cNvCxnSpPr>
              <a:stCxn id="2190" idx="2"/>
              <a:endCxn id="2188" idx="0"/>
            </p:cNvCxnSpPr>
            <p:nvPr/>
          </p:nvCxnSpPr>
          <p:spPr>
            <a:xfrm flipH="1">
              <a:off x="4054450" y="2456332"/>
              <a:ext cx="759900" cy="187800"/>
            </a:xfrm>
            <a:prstGeom prst="straightConnector1">
              <a:avLst/>
            </a:prstGeom>
            <a:noFill/>
            <a:ln w="19050" cap="flat" cmpd="sng">
              <a:solidFill>
                <a:srgbClr val="666666"/>
              </a:solidFill>
              <a:prstDash val="solid"/>
              <a:round/>
              <a:headEnd type="none" w="med" len="med"/>
              <a:tailEnd type="none" w="med" len="med"/>
            </a:ln>
          </p:spPr>
        </p:cxnSp>
        <p:cxnSp>
          <p:nvCxnSpPr>
            <p:cNvPr id="2196" name="Google Shape;2196;p106"/>
            <p:cNvCxnSpPr>
              <a:stCxn id="2188" idx="2"/>
              <a:endCxn id="2192" idx="0"/>
            </p:cNvCxnSpPr>
            <p:nvPr/>
          </p:nvCxnSpPr>
          <p:spPr>
            <a:xfrm flipH="1">
              <a:off x="4052015" y="2968950"/>
              <a:ext cx="2400" cy="187800"/>
            </a:xfrm>
            <a:prstGeom prst="straightConnector1">
              <a:avLst/>
            </a:prstGeom>
            <a:noFill/>
            <a:ln w="19050" cap="flat" cmpd="sng">
              <a:solidFill>
                <a:srgbClr val="666666"/>
              </a:solidFill>
              <a:prstDash val="solid"/>
              <a:round/>
              <a:headEnd type="none" w="med" len="med"/>
              <a:tailEnd type="none" w="med" len="med"/>
            </a:ln>
          </p:spPr>
        </p:cxnSp>
        <p:cxnSp>
          <p:nvCxnSpPr>
            <p:cNvPr id="2197" name="Google Shape;2197;p106"/>
            <p:cNvCxnSpPr>
              <a:stCxn id="2188" idx="2"/>
              <a:endCxn id="2191" idx="0"/>
            </p:cNvCxnSpPr>
            <p:nvPr/>
          </p:nvCxnSpPr>
          <p:spPr>
            <a:xfrm flipH="1">
              <a:off x="3407915" y="2968950"/>
              <a:ext cx="646500" cy="187800"/>
            </a:xfrm>
            <a:prstGeom prst="straightConnector1">
              <a:avLst/>
            </a:prstGeom>
            <a:noFill/>
            <a:ln w="19050" cap="flat" cmpd="sng">
              <a:solidFill>
                <a:srgbClr val="666666"/>
              </a:solidFill>
              <a:prstDash val="solid"/>
              <a:round/>
              <a:headEnd type="none" w="med" len="med"/>
              <a:tailEnd type="none" w="med" len="med"/>
            </a:ln>
          </p:spPr>
        </p:cxnSp>
        <p:cxnSp>
          <p:nvCxnSpPr>
            <p:cNvPr id="2198" name="Google Shape;2198;p106"/>
            <p:cNvCxnSpPr>
              <a:stCxn id="2189" idx="2"/>
              <a:endCxn id="2193" idx="0"/>
            </p:cNvCxnSpPr>
            <p:nvPr/>
          </p:nvCxnSpPr>
          <p:spPr>
            <a:xfrm flipH="1">
              <a:off x="5168373" y="2968957"/>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2199" name="Google Shape;2199;p106"/>
            <p:cNvCxnSpPr>
              <a:stCxn id="2189" idx="2"/>
              <a:endCxn id="2194" idx="0"/>
            </p:cNvCxnSpPr>
            <p:nvPr/>
          </p:nvCxnSpPr>
          <p:spPr>
            <a:xfrm>
              <a:off x="5448573" y="2968957"/>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2200" name="Google Shape;2200;p106"/>
            <p:cNvCxnSpPr>
              <a:stCxn id="2190" idx="2"/>
              <a:endCxn id="2189" idx="0"/>
            </p:cNvCxnSpPr>
            <p:nvPr/>
          </p:nvCxnSpPr>
          <p:spPr>
            <a:xfrm>
              <a:off x="4814350" y="2456332"/>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2201" name="Google Shape;2201;p106"/>
            <p:cNvSpPr/>
            <p:nvPr/>
          </p:nvSpPr>
          <p:spPr>
            <a:xfrm>
              <a:off x="4409850"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202" name="Google Shape;2202;p106"/>
            <p:cNvCxnSpPr>
              <a:stCxn id="2188" idx="2"/>
              <a:endCxn id="2201" idx="0"/>
            </p:cNvCxnSpPr>
            <p:nvPr/>
          </p:nvCxnSpPr>
          <p:spPr>
            <a:xfrm>
              <a:off x="4054415" y="2968950"/>
              <a:ext cx="555600" cy="187800"/>
            </a:xfrm>
            <a:prstGeom prst="straightConnector1">
              <a:avLst/>
            </a:prstGeom>
            <a:noFill/>
            <a:ln w="19050" cap="flat" cmpd="sng">
              <a:solidFill>
                <a:srgbClr val="666666"/>
              </a:solidFill>
              <a:prstDash val="solid"/>
              <a:round/>
              <a:headEnd type="none" w="med" len="med"/>
              <a:tailEnd type="none" w="med" len="med"/>
            </a:ln>
          </p:spPr>
        </p:cxnSp>
      </p:grpSp>
      <p:grpSp>
        <p:nvGrpSpPr>
          <p:cNvPr id="2203" name="Google Shape;2203;p106"/>
          <p:cNvGrpSpPr/>
          <p:nvPr/>
        </p:nvGrpSpPr>
        <p:grpSpPr>
          <a:xfrm>
            <a:off x="6287125" y="2131432"/>
            <a:ext cx="2564075" cy="1350150"/>
            <a:chOff x="6287125" y="2131432"/>
            <a:chExt cx="2564075" cy="1350150"/>
          </a:xfrm>
        </p:grpSpPr>
        <p:sp>
          <p:nvSpPr>
            <p:cNvPr id="2204" name="Google Shape;2204;p106"/>
            <p:cNvSpPr/>
            <p:nvPr/>
          </p:nvSpPr>
          <p:spPr>
            <a:xfrm>
              <a:off x="6816690" y="2644050"/>
              <a:ext cx="63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2  4</a:t>
              </a:r>
              <a:endParaRPr sz="1800"/>
            </a:p>
          </p:txBody>
        </p:sp>
        <p:sp>
          <p:nvSpPr>
            <p:cNvPr id="2205" name="Google Shape;2205;p106"/>
            <p:cNvSpPr/>
            <p:nvPr/>
          </p:nvSpPr>
          <p:spPr>
            <a:xfrm>
              <a:off x="8327698" y="2644057"/>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2206" name="Google Shape;2206;p106"/>
            <p:cNvSpPr/>
            <p:nvPr/>
          </p:nvSpPr>
          <p:spPr>
            <a:xfrm>
              <a:off x="7693475" y="2131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2207" name="Google Shape;2207;p106"/>
            <p:cNvSpPr/>
            <p:nvPr/>
          </p:nvSpPr>
          <p:spPr>
            <a:xfrm>
              <a:off x="628712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208" name="Google Shape;2208;p106"/>
            <p:cNvSpPr/>
            <p:nvPr/>
          </p:nvSpPr>
          <p:spPr>
            <a:xfrm>
              <a:off x="693102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209" name="Google Shape;2209;p106"/>
            <p:cNvSpPr/>
            <p:nvPr/>
          </p:nvSpPr>
          <p:spPr>
            <a:xfrm>
              <a:off x="8204700" y="3156675"/>
              <a:ext cx="646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8  9</a:t>
              </a:r>
              <a:endParaRPr sz="1800"/>
            </a:p>
          </p:txBody>
        </p:sp>
        <p:cxnSp>
          <p:nvCxnSpPr>
            <p:cNvPr id="2210" name="Google Shape;2210;p106"/>
            <p:cNvCxnSpPr>
              <a:stCxn id="2206" idx="2"/>
              <a:endCxn id="2204" idx="0"/>
            </p:cNvCxnSpPr>
            <p:nvPr/>
          </p:nvCxnSpPr>
          <p:spPr>
            <a:xfrm flipH="1">
              <a:off x="7133825" y="2456332"/>
              <a:ext cx="759900" cy="187800"/>
            </a:xfrm>
            <a:prstGeom prst="straightConnector1">
              <a:avLst/>
            </a:prstGeom>
            <a:noFill/>
            <a:ln w="19050" cap="flat" cmpd="sng">
              <a:solidFill>
                <a:srgbClr val="666666"/>
              </a:solidFill>
              <a:prstDash val="solid"/>
              <a:round/>
              <a:headEnd type="none" w="med" len="med"/>
              <a:tailEnd type="none" w="med" len="med"/>
            </a:ln>
          </p:spPr>
        </p:cxnSp>
        <p:cxnSp>
          <p:nvCxnSpPr>
            <p:cNvPr id="2211" name="Google Shape;2211;p106"/>
            <p:cNvCxnSpPr>
              <a:stCxn id="2204" idx="2"/>
              <a:endCxn id="2208" idx="0"/>
            </p:cNvCxnSpPr>
            <p:nvPr/>
          </p:nvCxnSpPr>
          <p:spPr>
            <a:xfrm flipH="1">
              <a:off x="7131390" y="2968950"/>
              <a:ext cx="2400" cy="187800"/>
            </a:xfrm>
            <a:prstGeom prst="straightConnector1">
              <a:avLst/>
            </a:prstGeom>
            <a:noFill/>
            <a:ln w="19050" cap="flat" cmpd="sng">
              <a:solidFill>
                <a:srgbClr val="666666"/>
              </a:solidFill>
              <a:prstDash val="solid"/>
              <a:round/>
              <a:headEnd type="none" w="med" len="med"/>
              <a:tailEnd type="none" w="med" len="med"/>
            </a:ln>
          </p:spPr>
        </p:cxnSp>
        <p:cxnSp>
          <p:nvCxnSpPr>
            <p:cNvPr id="2212" name="Google Shape;2212;p106"/>
            <p:cNvCxnSpPr>
              <a:stCxn id="2204" idx="2"/>
              <a:endCxn id="2207" idx="0"/>
            </p:cNvCxnSpPr>
            <p:nvPr/>
          </p:nvCxnSpPr>
          <p:spPr>
            <a:xfrm flipH="1">
              <a:off x="6487290" y="2968950"/>
              <a:ext cx="646500" cy="187800"/>
            </a:xfrm>
            <a:prstGeom prst="straightConnector1">
              <a:avLst/>
            </a:prstGeom>
            <a:noFill/>
            <a:ln w="19050" cap="flat" cmpd="sng">
              <a:solidFill>
                <a:srgbClr val="666666"/>
              </a:solidFill>
              <a:prstDash val="solid"/>
              <a:round/>
              <a:headEnd type="none" w="med" len="med"/>
              <a:tailEnd type="none" w="med" len="med"/>
            </a:ln>
          </p:spPr>
        </p:cxnSp>
        <p:cxnSp>
          <p:nvCxnSpPr>
            <p:cNvPr id="2213" name="Google Shape;2213;p106"/>
            <p:cNvCxnSpPr>
              <a:stCxn id="2205" idx="2"/>
              <a:endCxn id="2209" idx="0"/>
            </p:cNvCxnSpPr>
            <p:nvPr/>
          </p:nvCxnSpPr>
          <p:spPr>
            <a:xfrm>
              <a:off x="8527948" y="2968957"/>
              <a:ext cx="0" cy="187800"/>
            </a:xfrm>
            <a:prstGeom prst="straightConnector1">
              <a:avLst/>
            </a:prstGeom>
            <a:noFill/>
            <a:ln w="19050" cap="flat" cmpd="sng">
              <a:solidFill>
                <a:srgbClr val="666666"/>
              </a:solidFill>
              <a:prstDash val="solid"/>
              <a:round/>
              <a:headEnd type="none" w="med" len="med"/>
              <a:tailEnd type="none" w="med" len="med"/>
            </a:ln>
          </p:spPr>
        </p:cxnSp>
        <p:cxnSp>
          <p:nvCxnSpPr>
            <p:cNvPr id="2214" name="Google Shape;2214;p106"/>
            <p:cNvCxnSpPr>
              <a:stCxn id="2206" idx="2"/>
              <a:endCxn id="2205" idx="0"/>
            </p:cNvCxnSpPr>
            <p:nvPr/>
          </p:nvCxnSpPr>
          <p:spPr>
            <a:xfrm>
              <a:off x="7893725" y="2456332"/>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2215" name="Google Shape;2215;p106"/>
            <p:cNvSpPr/>
            <p:nvPr/>
          </p:nvSpPr>
          <p:spPr>
            <a:xfrm>
              <a:off x="7489225" y="3156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216" name="Google Shape;2216;p106"/>
            <p:cNvCxnSpPr>
              <a:stCxn id="2204" idx="2"/>
              <a:endCxn id="2215" idx="0"/>
            </p:cNvCxnSpPr>
            <p:nvPr/>
          </p:nvCxnSpPr>
          <p:spPr>
            <a:xfrm>
              <a:off x="7133790" y="2968950"/>
              <a:ext cx="555600" cy="187800"/>
            </a:xfrm>
            <a:prstGeom prst="straightConnector1">
              <a:avLst/>
            </a:prstGeom>
            <a:noFill/>
            <a:ln w="19050" cap="flat" cmpd="sng">
              <a:solidFill>
                <a:srgbClr val="666666"/>
              </a:solidFill>
              <a:prstDash val="solid"/>
              <a:round/>
              <a:headEnd type="none" w="med" len="med"/>
              <a:tailEnd type="none" w="med" len="med"/>
            </a:ln>
          </p:spPr>
        </p:cxnSp>
      </p:grpSp>
      <p:grpSp>
        <p:nvGrpSpPr>
          <p:cNvPr id="2217" name="Google Shape;2217;p106"/>
          <p:cNvGrpSpPr/>
          <p:nvPr/>
        </p:nvGrpSpPr>
        <p:grpSpPr>
          <a:xfrm>
            <a:off x="3464775" y="3669307"/>
            <a:ext cx="2583150" cy="1350150"/>
            <a:chOff x="3464775" y="3669307"/>
            <a:chExt cx="2583150" cy="1350150"/>
          </a:xfrm>
        </p:grpSpPr>
        <p:sp>
          <p:nvSpPr>
            <p:cNvPr id="2218" name="Google Shape;2218;p106"/>
            <p:cNvSpPr/>
            <p:nvPr/>
          </p:nvSpPr>
          <p:spPr>
            <a:xfrm>
              <a:off x="3818474" y="4181925"/>
              <a:ext cx="3813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2219" name="Google Shape;2219;p106"/>
            <p:cNvSpPr/>
            <p:nvPr/>
          </p:nvSpPr>
          <p:spPr>
            <a:xfrm>
              <a:off x="5219623" y="41819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sp>
          <p:nvSpPr>
            <p:cNvPr id="2220" name="Google Shape;2220;p106"/>
            <p:cNvSpPr/>
            <p:nvPr/>
          </p:nvSpPr>
          <p:spPr>
            <a:xfrm>
              <a:off x="4585400" y="36693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2221" name="Google Shape;2221;p106"/>
            <p:cNvSpPr/>
            <p:nvPr/>
          </p:nvSpPr>
          <p:spPr>
            <a:xfrm>
              <a:off x="3464775" y="46945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222" name="Google Shape;2222;p106"/>
            <p:cNvSpPr/>
            <p:nvPr/>
          </p:nvSpPr>
          <p:spPr>
            <a:xfrm>
              <a:off x="4203950" y="46945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223" name="Google Shape;2223;p106"/>
            <p:cNvSpPr/>
            <p:nvPr/>
          </p:nvSpPr>
          <p:spPr>
            <a:xfrm>
              <a:off x="5401425" y="4694550"/>
              <a:ext cx="646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8  9</a:t>
              </a:r>
              <a:endParaRPr sz="1800"/>
            </a:p>
          </p:txBody>
        </p:sp>
        <p:cxnSp>
          <p:nvCxnSpPr>
            <p:cNvPr id="2224" name="Google Shape;2224;p106"/>
            <p:cNvCxnSpPr>
              <a:stCxn id="2220" idx="2"/>
              <a:endCxn id="2218" idx="0"/>
            </p:cNvCxnSpPr>
            <p:nvPr/>
          </p:nvCxnSpPr>
          <p:spPr>
            <a:xfrm flipH="1">
              <a:off x="4009250" y="3994207"/>
              <a:ext cx="776400" cy="187800"/>
            </a:xfrm>
            <a:prstGeom prst="straightConnector1">
              <a:avLst/>
            </a:prstGeom>
            <a:noFill/>
            <a:ln w="19050" cap="flat" cmpd="sng">
              <a:solidFill>
                <a:srgbClr val="666666"/>
              </a:solidFill>
              <a:prstDash val="solid"/>
              <a:round/>
              <a:headEnd type="none" w="med" len="med"/>
              <a:tailEnd type="none" w="med" len="med"/>
            </a:ln>
          </p:spPr>
        </p:cxnSp>
        <p:cxnSp>
          <p:nvCxnSpPr>
            <p:cNvPr id="2225" name="Google Shape;2225;p106"/>
            <p:cNvCxnSpPr>
              <a:stCxn id="2218" idx="2"/>
              <a:endCxn id="2222" idx="0"/>
            </p:cNvCxnSpPr>
            <p:nvPr/>
          </p:nvCxnSpPr>
          <p:spPr>
            <a:xfrm>
              <a:off x="4009124" y="4506825"/>
              <a:ext cx="395100" cy="187800"/>
            </a:xfrm>
            <a:prstGeom prst="straightConnector1">
              <a:avLst/>
            </a:prstGeom>
            <a:noFill/>
            <a:ln w="19050" cap="flat" cmpd="sng">
              <a:solidFill>
                <a:srgbClr val="666666"/>
              </a:solidFill>
              <a:prstDash val="solid"/>
              <a:round/>
              <a:headEnd type="none" w="med" len="med"/>
              <a:tailEnd type="none" w="med" len="med"/>
            </a:ln>
          </p:spPr>
        </p:cxnSp>
        <p:cxnSp>
          <p:nvCxnSpPr>
            <p:cNvPr id="2226" name="Google Shape;2226;p106"/>
            <p:cNvCxnSpPr>
              <a:stCxn id="2218" idx="2"/>
              <a:endCxn id="2221" idx="0"/>
            </p:cNvCxnSpPr>
            <p:nvPr/>
          </p:nvCxnSpPr>
          <p:spPr>
            <a:xfrm flipH="1">
              <a:off x="3665024" y="4506825"/>
              <a:ext cx="344100" cy="187800"/>
            </a:xfrm>
            <a:prstGeom prst="straightConnector1">
              <a:avLst/>
            </a:prstGeom>
            <a:noFill/>
            <a:ln w="19050" cap="flat" cmpd="sng">
              <a:solidFill>
                <a:srgbClr val="666666"/>
              </a:solidFill>
              <a:prstDash val="solid"/>
              <a:round/>
              <a:headEnd type="none" w="med" len="med"/>
              <a:tailEnd type="none" w="med" len="med"/>
            </a:ln>
          </p:spPr>
        </p:cxnSp>
        <p:cxnSp>
          <p:nvCxnSpPr>
            <p:cNvPr id="2227" name="Google Shape;2227;p106"/>
            <p:cNvCxnSpPr>
              <a:stCxn id="2219" idx="2"/>
              <a:endCxn id="2223" idx="0"/>
            </p:cNvCxnSpPr>
            <p:nvPr/>
          </p:nvCxnSpPr>
          <p:spPr>
            <a:xfrm>
              <a:off x="5419873" y="4506832"/>
              <a:ext cx="304800" cy="187800"/>
            </a:xfrm>
            <a:prstGeom prst="straightConnector1">
              <a:avLst/>
            </a:prstGeom>
            <a:noFill/>
            <a:ln w="19050" cap="flat" cmpd="sng">
              <a:solidFill>
                <a:srgbClr val="666666"/>
              </a:solidFill>
              <a:prstDash val="solid"/>
              <a:round/>
              <a:headEnd type="none" w="med" len="med"/>
              <a:tailEnd type="none" w="med" len="med"/>
            </a:ln>
          </p:spPr>
        </p:cxnSp>
        <p:cxnSp>
          <p:nvCxnSpPr>
            <p:cNvPr id="2228" name="Google Shape;2228;p106"/>
            <p:cNvCxnSpPr>
              <a:stCxn id="2220" idx="2"/>
              <a:endCxn id="2219" idx="0"/>
            </p:cNvCxnSpPr>
            <p:nvPr/>
          </p:nvCxnSpPr>
          <p:spPr>
            <a:xfrm>
              <a:off x="4785650" y="3994207"/>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2229" name="Google Shape;2229;p106"/>
            <p:cNvSpPr/>
            <p:nvPr/>
          </p:nvSpPr>
          <p:spPr>
            <a:xfrm>
              <a:off x="4838350" y="46945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cxnSp>
          <p:nvCxnSpPr>
            <p:cNvPr id="2230" name="Google Shape;2230;p106"/>
            <p:cNvCxnSpPr>
              <a:stCxn id="2219" idx="2"/>
              <a:endCxn id="2229" idx="0"/>
            </p:cNvCxnSpPr>
            <p:nvPr/>
          </p:nvCxnSpPr>
          <p:spPr>
            <a:xfrm flipH="1">
              <a:off x="5038573" y="4506832"/>
              <a:ext cx="381300" cy="187800"/>
            </a:xfrm>
            <a:prstGeom prst="straightConnector1">
              <a:avLst/>
            </a:prstGeom>
            <a:noFill/>
            <a:ln w="19050" cap="flat" cmpd="sng">
              <a:solidFill>
                <a:srgbClr val="666666"/>
              </a:solidFill>
              <a:prstDash val="solid"/>
              <a:round/>
              <a:headEnd type="none" w="med" len="med"/>
              <a:tailEnd type="none" w="med" len="med"/>
            </a:ln>
          </p:spPr>
        </p:cxnSp>
      </p:grpSp>
      <p:grpSp>
        <p:nvGrpSpPr>
          <p:cNvPr id="2231" name="Google Shape;2231;p106"/>
          <p:cNvGrpSpPr/>
          <p:nvPr/>
        </p:nvGrpSpPr>
        <p:grpSpPr>
          <a:xfrm>
            <a:off x="6215050" y="3033150"/>
            <a:ext cx="2393100" cy="1252875"/>
            <a:chOff x="6215050" y="3033150"/>
            <a:chExt cx="2393100" cy="1252875"/>
          </a:xfrm>
        </p:grpSpPr>
        <p:sp>
          <p:nvSpPr>
            <p:cNvPr id="2232" name="Google Shape;2232;p106"/>
            <p:cNvSpPr txBox="1"/>
            <p:nvPr/>
          </p:nvSpPr>
          <p:spPr>
            <a:xfrm>
              <a:off x="6215050" y="3929025"/>
              <a:ext cx="2393100" cy="3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This is just FIEN Case 1A.</a:t>
              </a:r>
              <a:endParaRPr>
                <a:solidFill>
                  <a:srgbClr val="BE0712"/>
                </a:solidFill>
              </a:endParaRPr>
            </a:p>
          </p:txBody>
        </p:sp>
        <p:cxnSp>
          <p:nvCxnSpPr>
            <p:cNvPr id="2233" name="Google Shape;2233;p106"/>
            <p:cNvCxnSpPr/>
            <p:nvPr/>
          </p:nvCxnSpPr>
          <p:spPr>
            <a:xfrm rot="10800000" flipH="1">
              <a:off x="7745400" y="3033150"/>
              <a:ext cx="440700" cy="895200"/>
            </a:xfrm>
            <a:prstGeom prst="straightConnector1">
              <a:avLst/>
            </a:prstGeom>
            <a:noFill/>
            <a:ln w="9525" cap="flat" cmpd="sng">
              <a:solidFill>
                <a:srgbClr val="BE0712"/>
              </a:solidFill>
              <a:prstDash val="solid"/>
              <a:round/>
              <a:headEnd type="none" w="med" len="med"/>
              <a:tailEnd type="triangle" w="med" len="med"/>
            </a:ln>
          </p:spPr>
        </p:cxnSp>
      </p:grpSp>
      <p:sp>
        <p:nvSpPr>
          <p:cNvPr id="2234" name="Google Shape;2234;p106"/>
          <p:cNvSpPr txBox="1">
            <a:spLocks noGrp="1"/>
          </p:cNvSpPr>
          <p:nvPr>
            <p:ph type="body" idx="1"/>
          </p:nvPr>
        </p:nvSpPr>
        <p:spPr>
          <a:xfrm>
            <a:off x="90600" y="2080500"/>
            <a:ext cx="1227900" cy="57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delete(6)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7"/>
                                        </p:tgtEl>
                                        <p:attrNameLst>
                                          <p:attrName>style.visibility</p:attrName>
                                        </p:attrNameLst>
                                      </p:cBhvr>
                                      <p:to>
                                        <p:strVal val="visible"/>
                                      </p:to>
                                    </p:set>
                                    <p:animEffect transition="in" filter="fade">
                                      <p:cBhvr>
                                        <p:cTn id="7" dur="1"/>
                                        <p:tgtEl>
                                          <p:spTgt spid="21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3"/>
                                        </p:tgtEl>
                                        <p:attrNameLst>
                                          <p:attrName>style.visibility</p:attrName>
                                        </p:attrNameLst>
                                      </p:cBhvr>
                                      <p:to>
                                        <p:strVal val="visible"/>
                                      </p:to>
                                    </p:set>
                                    <p:animEffect transition="in" filter="fade">
                                      <p:cBhvr>
                                        <p:cTn id="12" dur="1"/>
                                        <p:tgtEl>
                                          <p:spTgt spid="22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1"/>
                                        </p:tgtEl>
                                        <p:attrNameLst>
                                          <p:attrName>style.visibility</p:attrName>
                                        </p:attrNameLst>
                                      </p:cBhvr>
                                      <p:to>
                                        <p:strVal val="visible"/>
                                      </p:to>
                                    </p:set>
                                    <p:animEffect transition="in" filter="fade">
                                      <p:cBhvr>
                                        <p:cTn id="17" dur="1"/>
                                        <p:tgtEl>
                                          <p:spTgt spid="22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17"/>
                                        </p:tgtEl>
                                        <p:attrNameLst>
                                          <p:attrName>style.visibility</p:attrName>
                                        </p:attrNameLst>
                                      </p:cBhvr>
                                      <p:to>
                                        <p:strVal val="visible"/>
                                      </p:to>
                                    </p:set>
                                    <p:animEffect transition="in" filter="fade">
                                      <p:cBhvr>
                                        <p:cTn id="22" dur="1"/>
                                        <p:tgtEl>
                                          <p:spTgt spid="2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2238"/>
        <p:cNvGrpSpPr/>
        <p:nvPr/>
      </p:nvGrpSpPr>
      <p:grpSpPr>
        <a:xfrm>
          <a:off x="0" y="0"/>
          <a:ext cx="0" cy="0"/>
          <a:chOff x="0" y="0"/>
          <a:chExt cx="0" cy="0"/>
        </a:xfrm>
      </p:grpSpPr>
      <p:sp>
        <p:nvSpPr>
          <p:cNvPr id="2239" name="Google Shape;2239;p10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3 Exercise #2</a:t>
            </a:r>
            <a:endParaRPr/>
          </a:p>
        </p:txBody>
      </p:sp>
      <p:sp>
        <p:nvSpPr>
          <p:cNvPr id="2240" name="Google Shape;2240;p107"/>
          <p:cNvSpPr txBox="1">
            <a:spLocks noGrp="1"/>
          </p:cNvSpPr>
          <p:nvPr>
            <p:ph type="body" idx="1"/>
          </p:nvPr>
        </p:nvSpPr>
        <p:spPr>
          <a:xfrm>
            <a:off x="243000" y="556500"/>
            <a:ext cx="84438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In FIEN Case 3: The parent and all siblings have only one item.</a:t>
            </a:r>
            <a:endParaRPr/>
          </a:p>
          <a:p>
            <a:pPr marL="457200" lvl="0" indent="-342900" algn="l" rtl="0">
              <a:spcBef>
                <a:spcPts val="600"/>
              </a:spcBef>
              <a:spcAft>
                <a:spcPts val="0"/>
              </a:spcAft>
              <a:buSzPts val="1800"/>
              <a:buChar char="●"/>
            </a:pPr>
            <a:r>
              <a:rPr lang="en"/>
              <a:t>Combine 1 sibling and parent into a single node that replaces X. Send the blank X up one level.</a:t>
            </a:r>
            <a:endParaRPr/>
          </a:p>
          <a:p>
            <a:pPr marL="457200" lvl="0" indent="-342900" algn="l" rtl="0">
              <a:spcBef>
                <a:spcPts val="600"/>
              </a:spcBef>
              <a:spcAft>
                <a:spcPts val="0"/>
              </a:spcAft>
              <a:buSzPts val="1800"/>
              <a:buChar char="●"/>
            </a:pPr>
            <a:r>
              <a:rPr lang="en"/>
              <a:t>If blank ends up as the new root, just delete the blank and we are done.</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2241" name="Google Shape;2241;p107"/>
          <p:cNvSpPr txBox="1">
            <a:spLocks noGrp="1"/>
          </p:cNvSpPr>
          <p:nvPr>
            <p:ph type="body" idx="1"/>
          </p:nvPr>
        </p:nvSpPr>
        <p:spPr>
          <a:xfrm>
            <a:off x="90600" y="2080500"/>
            <a:ext cx="1227900" cy="57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delete(4)</a:t>
            </a:r>
            <a:endParaRPr/>
          </a:p>
        </p:txBody>
      </p:sp>
      <p:sp>
        <p:nvSpPr>
          <p:cNvPr id="2242" name="Google Shape;2242;p107"/>
          <p:cNvSpPr/>
          <p:nvPr/>
        </p:nvSpPr>
        <p:spPr>
          <a:xfrm>
            <a:off x="515675" y="3147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2243" name="Google Shape;2243;p107"/>
          <p:cNvSpPr/>
          <p:nvPr/>
        </p:nvSpPr>
        <p:spPr>
          <a:xfrm>
            <a:off x="1702798" y="3147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244" name="Google Shape;2244;p107"/>
          <p:cNvSpPr/>
          <p:nvPr/>
        </p:nvSpPr>
        <p:spPr>
          <a:xfrm>
            <a:off x="1068575" y="26348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2245" name="Google Shape;2245;p107"/>
          <p:cNvSpPr/>
          <p:nvPr/>
        </p:nvSpPr>
        <p:spPr>
          <a:xfrm>
            <a:off x="1956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246" name="Google Shape;2246;p107"/>
          <p:cNvSpPr/>
          <p:nvPr/>
        </p:nvSpPr>
        <p:spPr>
          <a:xfrm>
            <a:off x="8395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247" name="Google Shape;2247;p107"/>
          <p:cNvSpPr/>
          <p:nvPr/>
        </p:nvSpPr>
        <p:spPr>
          <a:xfrm>
            <a:off x="14225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2248" name="Google Shape;2248;p107"/>
          <p:cNvSpPr/>
          <p:nvPr/>
        </p:nvSpPr>
        <p:spPr>
          <a:xfrm>
            <a:off x="19902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249" name="Google Shape;2249;p107"/>
          <p:cNvCxnSpPr>
            <a:stCxn id="2244" idx="2"/>
            <a:endCxn id="2242" idx="0"/>
          </p:cNvCxnSpPr>
          <p:nvPr/>
        </p:nvCxnSpPr>
        <p:spPr>
          <a:xfrm flipH="1">
            <a:off x="715925" y="295970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2250" name="Google Shape;2250;p107"/>
          <p:cNvCxnSpPr>
            <a:stCxn id="2242" idx="2"/>
            <a:endCxn id="2246" idx="0"/>
          </p:cNvCxnSpPr>
          <p:nvPr/>
        </p:nvCxnSpPr>
        <p:spPr>
          <a:xfrm>
            <a:off x="715925" y="3472332"/>
            <a:ext cx="324000" cy="187800"/>
          </a:xfrm>
          <a:prstGeom prst="straightConnector1">
            <a:avLst/>
          </a:prstGeom>
          <a:noFill/>
          <a:ln w="19050" cap="flat" cmpd="sng">
            <a:solidFill>
              <a:srgbClr val="666666"/>
            </a:solidFill>
            <a:prstDash val="solid"/>
            <a:round/>
            <a:headEnd type="none" w="med" len="med"/>
            <a:tailEnd type="none" w="med" len="med"/>
          </a:ln>
        </p:spPr>
      </p:cxnSp>
      <p:cxnSp>
        <p:nvCxnSpPr>
          <p:cNvPr id="2251" name="Google Shape;2251;p107"/>
          <p:cNvCxnSpPr>
            <a:stCxn id="2242" idx="2"/>
            <a:endCxn id="2245" idx="0"/>
          </p:cNvCxnSpPr>
          <p:nvPr/>
        </p:nvCxnSpPr>
        <p:spPr>
          <a:xfrm flipH="1">
            <a:off x="395825" y="3472332"/>
            <a:ext cx="320100" cy="187800"/>
          </a:xfrm>
          <a:prstGeom prst="straightConnector1">
            <a:avLst/>
          </a:prstGeom>
          <a:noFill/>
          <a:ln w="19050" cap="flat" cmpd="sng">
            <a:solidFill>
              <a:srgbClr val="666666"/>
            </a:solidFill>
            <a:prstDash val="solid"/>
            <a:round/>
            <a:headEnd type="none" w="med" len="med"/>
            <a:tailEnd type="none" w="med" len="med"/>
          </a:ln>
        </p:spPr>
      </p:cxnSp>
      <p:cxnSp>
        <p:nvCxnSpPr>
          <p:cNvPr id="2252" name="Google Shape;2252;p107"/>
          <p:cNvCxnSpPr>
            <a:stCxn id="2243" idx="2"/>
            <a:endCxn id="2247" idx="0"/>
          </p:cNvCxnSpPr>
          <p:nvPr/>
        </p:nvCxnSpPr>
        <p:spPr>
          <a:xfrm flipH="1">
            <a:off x="1622848" y="3472332"/>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2253" name="Google Shape;2253;p107"/>
          <p:cNvCxnSpPr>
            <a:stCxn id="2243" idx="2"/>
            <a:endCxn id="2248" idx="0"/>
          </p:cNvCxnSpPr>
          <p:nvPr/>
        </p:nvCxnSpPr>
        <p:spPr>
          <a:xfrm>
            <a:off x="1903048" y="3472332"/>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2254" name="Google Shape;2254;p107"/>
          <p:cNvCxnSpPr>
            <a:stCxn id="2244" idx="2"/>
            <a:endCxn id="2243" idx="0"/>
          </p:cNvCxnSpPr>
          <p:nvPr/>
        </p:nvCxnSpPr>
        <p:spPr>
          <a:xfrm>
            <a:off x="1268825" y="2959707"/>
            <a:ext cx="634200" cy="187800"/>
          </a:xfrm>
          <a:prstGeom prst="straightConnector1">
            <a:avLst/>
          </a:prstGeom>
          <a:noFill/>
          <a:ln w="19050" cap="flat" cmpd="sng">
            <a:solidFill>
              <a:srgbClr val="666666"/>
            </a:solidFill>
            <a:prstDash val="solid"/>
            <a:round/>
            <a:headEnd type="none" w="med" len="med"/>
            <a:tailEnd type="non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2258"/>
        <p:cNvGrpSpPr/>
        <p:nvPr/>
      </p:nvGrpSpPr>
      <p:grpSpPr>
        <a:xfrm>
          <a:off x="0" y="0"/>
          <a:ext cx="0" cy="0"/>
          <a:chOff x="0" y="0"/>
          <a:chExt cx="0" cy="0"/>
        </a:xfrm>
      </p:grpSpPr>
      <p:sp>
        <p:nvSpPr>
          <p:cNvPr id="2259" name="Google Shape;2259;p108"/>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FIEN Case 3 Exercise #2</a:t>
            </a:r>
            <a:endParaRPr/>
          </a:p>
        </p:txBody>
      </p:sp>
      <p:sp>
        <p:nvSpPr>
          <p:cNvPr id="2260" name="Google Shape;2260;p108"/>
          <p:cNvSpPr txBox="1">
            <a:spLocks noGrp="1"/>
          </p:cNvSpPr>
          <p:nvPr>
            <p:ph type="body" idx="1"/>
          </p:nvPr>
        </p:nvSpPr>
        <p:spPr>
          <a:xfrm>
            <a:off x="243000" y="556500"/>
            <a:ext cx="8443800" cy="167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In FIEN Case 3: The parent and all siblings have only one item.</a:t>
            </a:r>
            <a:endParaRPr/>
          </a:p>
          <a:p>
            <a:pPr marL="457200" lvl="0" indent="-342900" algn="l" rtl="0">
              <a:spcBef>
                <a:spcPts val="600"/>
              </a:spcBef>
              <a:spcAft>
                <a:spcPts val="0"/>
              </a:spcAft>
              <a:buSzPts val="1800"/>
              <a:buChar char="●"/>
            </a:pPr>
            <a:r>
              <a:rPr lang="en"/>
              <a:t>Combine 1 sibling and parent into a single node that replaces X. Send the blank X up one level.</a:t>
            </a:r>
            <a:endParaRPr/>
          </a:p>
          <a:p>
            <a:pPr marL="457200" lvl="0" indent="-342900" algn="l" rtl="0">
              <a:spcBef>
                <a:spcPts val="600"/>
              </a:spcBef>
              <a:spcAft>
                <a:spcPts val="0"/>
              </a:spcAft>
              <a:buSzPts val="1800"/>
              <a:buChar char="●"/>
            </a:pPr>
            <a:r>
              <a:rPr lang="en"/>
              <a:t>If blank ends up as the new root, just delete the blank and we are done.</a:t>
            </a:r>
            <a:endParaRPr/>
          </a:p>
        </p:txBody>
      </p:sp>
      <p:sp>
        <p:nvSpPr>
          <p:cNvPr id="2261" name="Google Shape;2261;p108"/>
          <p:cNvSpPr/>
          <p:nvPr/>
        </p:nvSpPr>
        <p:spPr>
          <a:xfrm>
            <a:off x="515675" y="3147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2262" name="Google Shape;2262;p108"/>
          <p:cNvSpPr/>
          <p:nvPr/>
        </p:nvSpPr>
        <p:spPr>
          <a:xfrm>
            <a:off x="1702798" y="3147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263" name="Google Shape;2263;p108"/>
          <p:cNvSpPr/>
          <p:nvPr/>
        </p:nvSpPr>
        <p:spPr>
          <a:xfrm>
            <a:off x="1068575" y="26348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4</a:t>
            </a:r>
            <a:endParaRPr sz="1800"/>
          </a:p>
        </p:txBody>
      </p:sp>
      <p:sp>
        <p:nvSpPr>
          <p:cNvPr id="2264" name="Google Shape;2264;p108"/>
          <p:cNvSpPr/>
          <p:nvPr/>
        </p:nvSpPr>
        <p:spPr>
          <a:xfrm>
            <a:off x="1956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265" name="Google Shape;2265;p108"/>
          <p:cNvSpPr/>
          <p:nvPr/>
        </p:nvSpPr>
        <p:spPr>
          <a:xfrm>
            <a:off x="8395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266" name="Google Shape;2266;p108"/>
          <p:cNvSpPr/>
          <p:nvPr/>
        </p:nvSpPr>
        <p:spPr>
          <a:xfrm>
            <a:off x="14225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2267" name="Google Shape;2267;p108"/>
          <p:cNvSpPr/>
          <p:nvPr/>
        </p:nvSpPr>
        <p:spPr>
          <a:xfrm>
            <a:off x="19902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268" name="Google Shape;2268;p108"/>
          <p:cNvCxnSpPr>
            <a:stCxn id="2263" idx="2"/>
            <a:endCxn id="2261" idx="0"/>
          </p:cNvCxnSpPr>
          <p:nvPr/>
        </p:nvCxnSpPr>
        <p:spPr>
          <a:xfrm flipH="1">
            <a:off x="715925" y="295970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2269" name="Google Shape;2269;p108"/>
          <p:cNvCxnSpPr>
            <a:stCxn id="2261" idx="2"/>
            <a:endCxn id="2265" idx="0"/>
          </p:cNvCxnSpPr>
          <p:nvPr/>
        </p:nvCxnSpPr>
        <p:spPr>
          <a:xfrm>
            <a:off x="715925" y="3472332"/>
            <a:ext cx="324000" cy="187800"/>
          </a:xfrm>
          <a:prstGeom prst="straightConnector1">
            <a:avLst/>
          </a:prstGeom>
          <a:noFill/>
          <a:ln w="19050" cap="flat" cmpd="sng">
            <a:solidFill>
              <a:srgbClr val="666666"/>
            </a:solidFill>
            <a:prstDash val="solid"/>
            <a:round/>
            <a:headEnd type="none" w="med" len="med"/>
            <a:tailEnd type="none" w="med" len="med"/>
          </a:ln>
        </p:spPr>
      </p:cxnSp>
      <p:cxnSp>
        <p:nvCxnSpPr>
          <p:cNvPr id="2270" name="Google Shape;2270;p108"/>
          <p:cNvCxnSpPr>
            <a:stCxn id="2261" idx="2"/>
            <a:endCxn id="2264" idx="0"/>
          </p:cNvCxnSpPr>
          <p:nvPr/>
        </p:nvCxnSpPr>
        <p:spPr>
          <a:xfrm flipH="1">
            <a:off x="395825" y="3472332"/>
            <a:ext cx="320100" cy="187800"/>
          </a:xfrm>
          <a:prstGeom prst="straightConnector1">
            <a:avLst/>
          </a:prstGeom>
          <a:noFill/>
          <a:ln w="19050" cap="flat" cmpd="sng">
            <a:solidFill>
              <a:srgbClr val="666666"/>
            </a:solidFill>
            <a:prstDash val="solid"/>
            <a:round/>
            <a:headEnd type="none" w="med" len="med"/>
            <a:tailEnd type="none" w="med" len="med"/>
          </a:ln>
        </p:spPr>
      </p:cxnSp>
      <p:cxnSp>
        <p:nvCxnSpPr>
          <p:cNvPr id="2271" name="Google Shape;2271;p108"/>
          <p:cNvCxnSpPr>
            <a:stCxn id="2262" idx="2"/>
            <a:endCxn id="2266" idx="0"/>
          </p:cNvCxnSpPr>
          <p:nvPr/>
        </p:nvCxnSpPr>
        <p:spPr>
          <a:xfrm flipH="1">
            <a:off x="1622848" y="3472332"/>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2272" name="Google Shape;2272;p108"/>
          <p:cNvCxnSpPr>
            <a:stCxn id="2262" idx="2"/>
            <a:endCxn id="2267" idx="0"/>
          </p:cNvCxnSpPr>
          <p:nvPr/>
        </p:nvCxnSpPr>
        <p:spPr>
          <a:xfrm>
            <a:off x="1903048" y="3472332"/>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2273" name="Google Shape;2273;p108"/>
          <p:cNvCxnSpPr>
            <a:stCxn id="2263" idx="2"/>
            <a:endCxn id="2262" idx="0"/>
          </p:cNvCxnSpPr>
          <p:nvPr/>
        </p:nvCxnSpPr>
        <p:spPr>
          <a:xfrm>
            <a:off x="1268825" y="2959707"/>
            <a:ext cx="634200" cy="187800"/>
          </a:xfrm>
          <a:prstGeom prst="straightConnector1">
            <a:avLst/>
          </a:prstGeom>
          <a:noFill/>
          <a:ln w="19050" cap="flat" cmpd="sng">
            <a:solidFill>
              <a:srgbClr val="666666"/>
            </a:solidFill>
            <a:prstDash val="solid"/>
            <a:round/>
            <a:headEnd type="none" w="med" len="med"/>
            <a:tailEnd type="none" w="med" len="med"/>
          </a:ln>
        </p:spPr>
      </p:cxnSp>
      <p:sp>
        <p:nvSpPr>
          <p:cNvPr id="2274" name="Google Shape;2274;p108"/>
          <p:cNvSpPr txBox="1">
            <a:spLocks noGrp="1"/>
          </p:cNvSpPr>
          <p:nvPr>
            <p:ph type="body" idx="1"/>
          </p:nvPr>
        </p:nvSpPr>
        <p:spPr>
          <a:xfrm>
            <a:off x="90600" y="2080500"/>
            <a:ext cx="1227900" cy="57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delete(4)</a:t>
            </a:r>
            <a:endParaRPr/>
          </a:p>
        </p:txBody>
      </p:sp>
      <p:grpSp>
        <p:nvGrpSpPr>
          <p:cNvPr id="2275" name="Google Shape;2275;p108"/>
          <p:cNvGrpSpPr/>
          <p:nvPr/>
        </p:nvGrpSpPr>
        <p:grpSpPr>
          <a:xfrm>
            <a:off x="2557925" y="2634807"/>
            <a:ext cx="2195100" cy="1350150"/>
            <a:chOff x="2557925" y="2634807"/>
            <a:chExt cx="2195100" cy="1350150"/>
          </a:xfrm>
        </p:grpSpPr>
        <p:sp>
          <p:nvSpPr>
            <p:cNvPr id="2276" name="Google Shape;2276;p108"/>
            <p:cNvSpPr/>
            <p:nvPr/>
          </p:nvSpPr>
          <p:spPr>
            <a:xfrm>
              <a:off x="2877975" y="3147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2277" name="Google Shape;2277;p108"/>
            <p:cNvSpPr/>
            <p:nvPr/>
          </p:nvSpPr>
          <p:spPr>
            <a:xfrm>
              <a:off x="4065098" y="3147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a:t>
              </a:r>
              <a:endParaRPr sz="1800"/>
            </a:p>
          </p:txBody>
        </p:sp>
        <p:sp>
          <p:nvSpPr>
            <p:cNvPr id="2278" name="Google Shape;2278;p108"/>
            <p:cNvSpPr/>
            <p:nvPr/>
          </p:nvSpPr>
          <p:spPr>
            <a:xfrm>
              <a:off x="3430875" y="26348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2279" name="Google Shape;2279;p108"/>
            <p:cNvSpPr/>
            <p:nvPr/>
          </p:nvSpPr>
          <p:spPr>
            <a:xfrm>
              <a:off x="25579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280" name="Google Shape;2280;p108"/>
            <p:cNvSpPr/>
            <p:nvPr/>
          </p:nvSpPr>
          <p:spPr>
            <a:xfrm>
              <a:off x="32018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281" name="Google Shape;2281;p108"/>
            <p:cNvSpPr/>
            <p:nvPr/>
          </p:nvSpPr>
          <p:spPr>
            <a:xfrm>
              <a:off x="3784825" y="3660057"/>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2282" name="Google Shape;2282;p108"/>
            <p:cNvSpPr/>
            <p:nvPr/>
          </p:nvSpPr>
          <p:spPr>
            <a:xfrm>
              <a:off x="43525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7</a:t>
              </a:r>
              <a:endParaRPr sz="1800"/>
            </a:p>
          </p:txBody>
        </p:sp>
        <p:cxnSp>
          <p:nvCxnSpPr>
            <p:cNvPr id="2283" name="Google Shape;2283;p108"/>
            <p:cNvCxnSpPr>
              <a:stCxn id="2278" idx="2"/>
              <a:endCxn id="2276" idx="0"/>
            </p:cNvCxnSpPr>
            <p:nvPr/>
          </p:nvCxnSpPr>
          <p:spPr>
            <a:xfrm flipH="1">
              <a:off x="3078225" y="295970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2284" name="Google Shape;2284;p108"/>
            <p:cNvCxnSpPr>
              <a:stCxn id="2276" idx="2"/>
              <a:endCxn id="2280" idx="0"/>
            </p:cNvCxnSpPr>
            <p:nvPr/>
          </p:nvCxnSpPr>
          <p:spPr>
            <a:xfrm>
              <a:off x="3078225" y="3472332"/>
              <a:ext cx="324000" cy="187800"/>
            </a:xfrm>
            <a:prstGeom prst="straightConnector1">
              <a:avLst/>
            </a:prstGeom>
            <a:noFill/>
            <a:ln w="19050" cap="flat" cmpd="sng">
              <a:solidFill>
                <a:srgbClr val="666666"/>
              </a:solidFill>
              <a:prstDash val="solid"/>
              <a:round/>
              <a:headEnd type="none" w="med" len="med"/>
              <a:tailEnd type="none" w="med" len="med"/>
            </a:ln>
          </p:spPr>
        </p:cxnSp>
        <p:cxnSp>
          <p:nvCxnSpPr>
            <p:cNvPr id="2285" name="Google Shape;2285;p108"/>
            <p:cNvCxnSpPr>
              <a:stCxn id="2276" idx="2"/>
              <a:endCxn id="2279" idx="0"/>
            </p:cNvCxnSpPr>
            <p:nvPr/>
          </p:nvCxnSpPr>
          <p:spPr>
            <a:xfrm flipH="1">
              <a:off x="2758125" y="3472332"/>
              <a:ext cx="320100" cy="187800"/>
            </a:xfrm>
            <a:prstGeom prst="straightConnector1">
              <a:avLst/>
            </a:prstGeom>
            <a:noFill/>
            <a:ln w="19050" cap="flat" cmpd="sng">
              <a:solidFill>
                <a:srgbClr val="666666"/>
              </a:solidFill>
              <a:prstDash val="solid"/>
              <a:round/>
              <a:headEnd type="none" w="med" len="med"/>
              <a:tailEnd type="none" w="med" len="med"/>
            </a:ln>
          </p:spPr>
        </p:cxnSp>
        <p:cxnSp>
          <p:nvCxnSpPr>
            <p:cNvPr id="2286" name="Google Shape;2286;p108"/>
            <p:cNvCxnSpPr>
              <a:stCxn id="2277" idx="2"/>
              <a:endCxn id="2281" idx="0"/>
            </p:cNvCxnSpPr>
            <p:nvPr/>
          </p:nvCxnSpPr>
          <p:spPr>
            <a:xfrm flipH="1">
              <a:off x="3985148" y="3472332"/>
              <a:ext cx="280200" cy="187800"/>
            </a:xfrm>
            <a:prstGeom prst="straightConnector1">
              <a:avLst/>
            </a:prstGeom>
            <a:noFill/>
            <a:ln w="19050" cap="flat" cmpd="sng">
              <a:solidFill>
                <a:srgbClr val="666666"/>
              </a:solidFill>
              <a:prstDash val="solid"/>
              <a:round/>
              <a:headEnd type="none" w="med" len="med"/>
              <a:tailEnd type="none" w="med" len="med"/>
            </a:ln>
          </p:spPr>
        </p:cxnSp>
        <p:cxnSp>
          <p:nvCxnSpPr>
            <p:cNvPr id="2287" name="Google Shape;2287;p108"/>
            <p:cNvCxnSpPr>
              <a:stCxn id="2277" idx="2"/>
              <a:endCxn id="2282" idx="0"/>
            </p:cNvCxnSpPr>
            <p:nvPr/>
          </p:nvCxnSpPr>
          <p:spPr>
            <a:xfrm>
              <a:off x="4265348" y="3472332"/>
              <a:ext cx="287400" cy="187800"/>
            </a:xfrm>
            <a:prstGeom prst="straightConnector1">
              <a:avLst/>
            </a:prstGeom>
            <a:noFill/>
            <a:ln w="19050" cap="flat" cmpd="sng">
              <a:solidFill>
                <a:srgbClr val="666666"/>
              </a:solidFill>
              <a:prstDash val="solid"/>
              <a:round/>
              <a:headEnd type="none" w="med" len="med"/>
              <a:tailEnd type="none" w="med" len="med"/>
            </a:ln>
          </p:spPr>
        </p:cxnSp>
        <p:cxnSp>
          <p:nvCxnSpPr>
            <p:cNvPr id="2288" name="Google Shape;2288;p108"/>
            <p:cNvCxnSpPr>
              <a:stCxn id="2278" idx="2"/>
              <a:endCxn id="2277" idx="0"/>
            </p:cNvCxnSpPr>
            <p:nvPr/>
          </p:nvCxnSpPr>
          <p:spPr>
            <a:xfrm>
              <a:off x="3631125" y="2959707"/>
              <a:ext cx="634200" cy="187800"/>
            </a:xfrm>
            <a:prstGeom prst="straightConnector1">
              <a:avLst/>
            </a:prstGeom>
            <a:noFill/>
            <a:ln w="19050" cap="flat" cmpd="sng">
              <a:solidFill>
                <a:srgbClr val="666666"/>
              </a:solidFill>
              <a:prstDash val="solid"/>
              <a:round/>
              <a:headEnd type="none" w="med" len="med"/>
              <a:tailEnd type="none" w="med" len="med"/>
            </a:ln>
          </p:spPr>
        </p:cxnSp>
      </p:grpSp>
      <p:grpSp>
        <p:nvGrpSpPr>
          <p:cNvPr id="2289" name="Google Shape;2289;p108"/>
          <p:cNvGrpSpPr/>
          <p:nvPr/>
        </p:nvGrpSpPr>
        <p:grpSpPr>
          <a:xfrm>
            <a:off x="4920225" y="2634807"/>
            <a:ext cx="2024525" cy="1350150"/>
            <a:chOff x="4920225" y="2634807"/>
            <a:chExt cx="2024525" cy="1350150"/>
          </a:xfrm>
        </p:grpSpPr>
        <p:sp>
          <p:nvSpPr>
            <p:cNvPr id="2290" name="Google Shape;2290;p108"/>
            <p:cNvSpPr/>
            <p:nvPr/>
          </p:nvSpPr>
          <p:spPr>
            <a:xfrm>
              <a:off x="5240275" y="314743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2291" name="Google Shape;2291;p108"/>
            <p:cNvSpPr/>
            <p:nvPr/>
          </p:nvSpPr>
          <p:spPr>
            <a:xfrm>
              <a:off x="6427398" y="3147432"/>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2292" name="Google Shape;2292;p108"/>
            <p:cNvSpPr/>
            <p:nvPr/>
          </p:nvSpPr>
          <p:spPr>
            <a:xfrm>
              <a:off x="5793175" y="263480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5</a:t>
              </a:r>
              <a:endParaRPr sz="1800"/>
            </a:p>
          </p:txBody>
        </p:sp>
        <p:sp>
          <p:nvSpPr>
            <p:cNvPr id="2293" name="Google Shape;2293;p108"/>
            <p:cNvSpPr/>
            <p:nvPr/>
          </p:nvSpPr>
          <p:spPr>
            <a:xfrm>
              <a:off x="49202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294" name="Google Shape;2294;p108"/>
            <p:cNvSpPr/>
            <p:nvPr/>
          </p:nvSpPr>
          <p:spPr>
            <a:xfrm>
              <a:off x="556412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295" name="Google Shape;2295;p108"/>
            <p:cNvSpPr/>
            <p:nvPr/>
          </p:nvSpPr>
          <p:spPr>
            <a:xfrm>
              <a:off x="6310550" y="3660050"/>
              <a:ext cx="63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6  7</a:t>
              </a:r>
              <a:endParaRPr sz="1800"/>
            </a:p>
          </p:txBody>
        </p:sp>
        <p:cxnSp>
          <p:nvCxnSpPr>
            <p:cNvPr id="2296" name="Google Shape;2296;p108"/>
            <p:cNvCxnSpPr>
              <a:stCxn id="2292" idx="2"/>
              <a:endCxn id="2290" idx="0"/>
            </p:cNvCxnSpPr>
            <p:nvPr/>
          </p:nvCxnSpPr>
          <p:spPr>
            <a:xfrm flipH="1">
              <a:off x="5440525" y="2959707"/>
              <a:ext cx="552900" cy="187800"/>
            </a:xfrm>
            <a:prstGeom prst="straightConnector1">
              <a:avLst/>
            </a:prstGeom>
            <a:noFill/>
            <a:ln w="19050" cap="flat" cmpd="sng">
              <a:solidFill>
                <a:srgbClr val="666666"/>
              </a:solidFill>
              <a:prstDash val="solid"/>
              <a:round/>
              <a:headEnd type="none" w="med" len="med"/>
              <a:tailEnd type="none" w="med" len="med"/>
            </a:ln>
          </p:spPr>
        </p:cxnSp>
        <p:cxnSp>
          <p:nvCxnSpPr>
            <p:cNvPr id="2297" name="Google Shape;2297;p108"/>
            <p:cNvCxnSpPr>
              <a:stCxn id="2290" idx="2"/>
              <a:endCxn id="2294" idx="0"/>
            </p:cNvCxnSpPr>
            <p:nvPr/>
          </p:nvCxnSpPr>
          <p:spPr>
            <a:xfrm>
              <a:off x="5440525" y="3472332"/>
              <a:ext cx="324000" cy="187800"/>
            </a:xfrm>
            <a:prstGeom prst="straightConnector1">
              <a:avLst/>
            </a:prstGeom>
            <a:noFill/>
            <a:ln w="19050" cap="flat" cmpd="sng">
              <a:solidFill>
                <a:srgbClr val="666666"/>
              </a:solidFill>
              <a:prstDash val="solid"/>
              <a:round/>
              <a:headEnd type="none" w="med" len="med"/>
              <a:tailEnd type="none" w="med" len="med"/>
            </a:ln>
          </p:spPr>
        </p:cxnSp>
        <p:cxnSp>
          <p:nvCxnSpPr>
            <p:cNvPr id="2298" name="Google Shape;2298;p108"/>
            <p:cNvCxnSpPr>
              <a:stCxn id="2290" idx="2"/>
              <a:endCxn id="2293" idx="0"/>
            </p:cNvCxnSpPr>
            <p:nvPr/>
          </p:nvCxnSpPr>
          <p:spPr>
            <a:xfrm flipH="1">
              <a:off x="5120425" y="3472332"/>
              <a:ext cx="320100" cy="187800"/>
            </a:xfrm>
            <a:prstGeom prst="straightConnector1">
              <a:avLst/>
            </a:prstGeom>
            <a:noFill/>
            <a:ln w="19050" cap="flat" cmpd="sng">
              <a:solidFill>
                <a:srgbClr val="666666"/>
              </a:solidFill>
              <a:prstDash val="solid"/>
              <a:round/>
              <a:headEnd type="none" w="med" len="med"/>
              <a:tailEnd type="none" w="med" len="med"/>
            </a:ln>
          </p:spPr>
        </p:cxnSp>
        <p:cxnSp>
          <p:nvCxnSpPr>
            <p:cNvPr id="2299" name="Google Shape;2299;p108"/>
            <p:cNvCxnSpPr>
              <a:stCxn id="2291" idx="2"/>
              <a:endCxn id="2295" idx="0"/>
            </p:cNvCxnSpPr>
            <p:nvPr/>
          </p:nvCxnSpPr>
          <p:spPr>
            <a:xfrm>
              <a:off x="6627648" y="3472332"/>
              <a:ext cx="0" cy="187800"/>
            </a:xfrm>
            <a:prstGeom prst="straightConnector1">
              <a:avLst/>
            </a:prstGeom>
            <a:noFill/>
            <a:ln w="19050" cap="flat" cmpd="sng">
              <a:solidFill>
                <a:srgbClr val="666666"/>
              </a:solidFill>
              <a:prstDash val="solid"/>
              <a:round/>
              <a:headEnd type="none" w="med" len="med"/>
              <a:tailEnd type="none" w="med" len="med"/>
            </a:ln>
          </p:spPr>
        </p:cxnSp>
        <p:cxnSp>
          <p:nvCxnSpPr>
            <p:cNvPr id="2300" name="Google Shape;2300;p108"/>
            <p:cNvCxnSpPr>
              <a:stCxn id="2292" idx="2"/>
              <a:endCxn id="2291" idx="0"/>
            </p:cNvCxnSpPr>
            <p:nvPr/>
          </p:nvCxnSpPr>
          <p:spPr>
            <a:xfrm>
              <a:off x="5993425" y="2959707"/>
              <a:ext cx="634200" cy="187800"/>
            </a:xfrm>
            <a:prstGeom prst="straightConnector1">
              <a:avLst/>
            </a:prstGeom>
            <a:noFill/>
            <a:ln w="19050" cap="flat" cmpd="sng">
              <a:solidFill>
                <a:srgbClr val="666666"/>
              </a:solidFill>
              <a:prstDash val="solid"/>
              <a:round/>
              <a:headEnd type="none" w="med" len="med"/>
              <a:tailEnd type="none" w="med" len="med"/>
            </a:ln>
          </p:spPr>
        </p:cxnSp>
      </p:grpSp>
      <p:grpSp>
        <p:nvGrpSpPr>
          <p:cNvPr id="2301" name="Google Shape;2301;p108"/>
          <p:cNvGrpSpPr/>
          <p:nvPr/>
        </p:nvGrpSpPr>
        <p:grpSpPr>
          <a:xfrm>
            <a:off x="7285075" y="2602819"/>
            <a:ext cx="1643525" cy="1382138"/>
            <a:chOff x="7285075" y="2602819"/>
            <a:chExt cx="1643525" cy="1382138"/>
          </a:xfrm>
        </p:grpSpPr>
        <p:sp>
          <p:nvSpPr>
            <p:cNvPr id="2302" name="Google Shape;2302;p108"/>
            <p:cNvSpPr/>
            <p:nvPr/>
          </p:nvSpPr>
          <p:spPr>
            <a:xfrm>
              <a:off x="728507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303" name="Google Shape;2303;p108"/>
            <p:cNvSpPr/>
            <p:nvPr/>
          </p:nvSpPr>
          <p:spPr>
            <a:xfrm>
              <a:off x="7776575" y="3660057"/>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304" name="Google Shape;2304;p108"/>
            <p:cNvSpPr/>
            <p:nvPr/>
          </p:nvSpPr>
          <p:spPr>
            <a:xfrm>
              <a:off x="8294400" y="3660050"/>
              <a:ext cx="63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6  7</a:t>
              </a:r>
              <a:endParaRPr sz="1800"/>
            </a:p>
          </p:txBody>
        </p:sp>
        <p:cxnSp>
          <p:nvCxnSpPr>
            <p:cNvPr id="2305" name="Google Shape;2305;p108"/>
            <p:cNvCxnSpPr>
              <a:stCxn id="2306" idx="2"/>
              <a:endCxn id="2303" idx="0"/>
            </p:cNvCxnSpPr>
            <p:nvPr/>
          </p:nvCxnSpPr>
          <p:spPr>
            <a:xfrm>
              <a:off x="7969030" y="3472325"/>
              <a:ext cx="7800" cy="187800"/>
            </a:xfrm>
            <a:prstGeom prst="straightConnector1">
              <a:avLst/>
            </a:prstGeom>
            <a:noFill/>
            <a:ln w="19050" cap="flat" cmpd="sng">
              <a:solidFill>
                <a:srgbClr val="666666"/>
              </a:solidFill>
              <a:prstDash val="solid"/>
              <a:round/>
              <a:headEnd type="none" w="med" len="med"/>
              <a:tailEnd type="none" w="med" len="med"/>
            </a:ln>
          </p:spPr>
        </p:cxnSp>
        <p:cxnSp>
          <p:nvCxnSpPr>
            <p:cNvPr id="2307" name="Google Shape;2307;p108"/>
            <p:cNvCxnSpPr>
              <a:endCxn id="2302" idx="0"/>
            </p:cNvCxnSpPr>
            <p:nvPr/>
          </p:nvCxnSpPr>
          <p:spPr>
            <a:xfrm flipH="1">
              <a:off x="7485325" y="3478557"/>
              <a:ext cx="264600" cy="181500"/>
            </a:xfrm>
            <a:prstGeom prst="straightConnector1">
              <a:avLst/>
            </a:prstGeom>
            <a:noFill/>
            <a:ln w="19050" cap="flat" cmpd="sng">
              <a:solidFill>
                <a:srgbClr val="666666"/>
              </a:solidFill>
              <a:prstDash val="solid"/>
              <a:round/>
              <a:headEnd type="none" w="med" len="med"/>
              <a:tailEnd type="none" w="med" len="med"/>
            </a:ln>
          </p:spPr>
        </p:cxnSp>
        <p:cxnSp>
          <p:nvCxnSpPr>
            <p:cNvPr id="2308" name="Google Shape;2308;p108"/>
            <p:cNvCxnSpPr>
              <a:endCxn id="2304" idx="0"/>
            </p:cNvCxnSpPr>
            <p:nvPr/>
          </p:nvCxnSpPr>
          <p:spPr>
            <a:xfrm>
              <a:off x="8162700" y="3469250"/>
              <a:ext cx="448800" cy="190800"/>
            </a:xfrm>
            <a:prstGeom prst="straightConnector1">
              <a:avLst/>
            </a:prstGeom>
            <a:noFill/>
            <a:ln w="19050" cap="flat" cmpd="sng">
              <a:solidFill>
                <a:srgbClr val="666666"/>
              </a:solidFill>
              <a:prstDash val="solid"/>
              <a:round/>
              <a:headEnd type="none" w="med" len="med"/>
              <a:tailEnd type="none" w="med" len="med"/>
            </a:ln>
          </p:spPr>
        </p:cxnSp>
        <p:sp>
          <p:nvSpPr>
            <p:cNvPr id="2309" name="Google Shape;2309;p108"/>
            <p:cNvSpPr/>
            <p:nvPr/>
          </p:nvSpPr>
          <p:spPr>
            <a:xfrm>
              <a:off x="7768778" y="2602819"/>
              <a:ext cx="400500" cy="324900"/>
            </a:xfrm>
            <a:prstGeom prst="rect">
              <a:avLst/>
            </a:prstGeom>
            <a:solidFill>
              <a:srgbClr val="99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rPr>
                <a:t>X</a:t>
              </a:r>
              <a:endParaRPr sz="1800">
                <a:solidFill>
                  <a:srgbClr val="FFFFFF"/>
                </a:solidFill>
              </a:endParaRPr>
            </a:p>
          </p:txBody>
        </p:sp>
        <p:sp>
          <p:nvSpPr>
            <p:cNvPr id="2306" name="Google Shape;2306;p108"/>
            <p:cNvSpPr/>
            <p:nvPr/>
          </p:nvSpPr>
          <p:spPr>
            <a:xfrm>
              <a:off x="7668430" y="3147425"/>
              <a:ext cx="601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2  5</a:t>
              </a:r>
              <a:endParaRPr sz="1800"/>
            </a:p>
          </p:txBody>
        </p:sp>
        <p:cxnSp>
          <p:nvCxnSpPr>
            <p:cNvPr id="2310" name="Google Shape;2310;p108"/>
            <p:cNvCxnSpPr>
              <a:stCxn id="2309" idx="2"/>
              <a:endCxn id="2306" idx="0"/>
            </p:cNvCxnSpPr>
            <p:nvPr/>
          </p:nvCxnSpPr>
          <p:spPr>
            <a:xfrm>
              <a:off x="7969028" y="2927719"/>
              <a:ext cx="0" cy="219600"/>
            </a:xfrm>
            <a:prstGeom prst="straightConnector1">
              <a:avLst/>
            </a:prstGeom>
            <a:noFill/>
            <a:ln w="19050" cap="flat" cmpd="sng">
              <a:solidFill>
                <a:srgbClr val="666666"/>
              </a:solidFill>
              <a:prstDash val="solid"/>
              <a:round/>
              <a:headEnd type="none" w="med" len="med"/>
              <a:tailEnd type="none" w="med" len="med"/>
            </a:ln>
          </p:spPr>
        </p:cxnSp>
      </p:grpSp>
      <p:grpSp>
        <p:nvGrpSpPr>
          <p:cNvPr id="2311" name="Google Shape;2311;p108"/>
          <p:cNvGrpSpPr/>
          <p:nvPr/>
        </p:nvGrpSpPr>
        <p:grpSpPr>
          <a:xfrm>
            <a:off x="3677200" y="4232050"/>
            <a:ext cx="1643525" cy="837532"/>
            <a:chOff x="3677200" y="4232050"/>
            <a:chExt cx="1643525" cy="837532"/>
          </a:xfrm>
        </p:grpSpPr>
        <p:sp>
          <p:nvSpPr>
            <p:cNvPr id="2312" name="Google Shape;2312;p108"/>
            <p:cNvSpPr/>
            <p:nvPr/>
          </p:nvSpPr>
          <p:spPr>
            <a:xfrm>
              <a:off x="3677200" y="4744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2313" name="Google Shape;2313;p108"/>
            <p:cNvSpPr/>
            <p:nvPr/>
          </p:nvSpPr>
          <p:spPr>
            <a:xfrm>
              <a:off x="4168700" y="4744682"/>
              <a:ext cx="40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314" name="Google Shape;2314;p108"/>
            <p:cNvSpPr/>
            <p:nvPr/>
          </p:nvSpPr>
          <p:spPr>
            <a:xfrm>
              <a:off x="4686525" y="4744675"/>
              <a:ext cx="63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6  7</a:t>
              </a:r>
              <a:endParaRPr sz="1800"/>
            </a:p>
          </p:txBody>
        </p:sp>
        <p:cxnSp>
          <p:nvCxnSpPr>
            <p:cNvPr id="2315" name="Google Shape;2315;p108"/>
            <p:cNvCxnSpPr>
              <a:stCxn id="2316" idx="2"/>
              <a:endCxn id="2313" idx="0"/>
            </p:cNvCxnSpPr>
            <p:nvPr/>
          </p:nvCxnSpPr>
          <p:spPr>
            <a:xfrm>
              <a:off x="4361155" y="4556950"/>
              <a:ext cx="7800" cy="187800"/>
            </a:xfrm>
            <a:prstGeom prst="straightConnector1">
              <a:avLst/>
            </a:prstGeom>
            <a:noFill/>
            <a:ln w="19050" cap="flat" cmpd="sng">
              <a:solidFill>
                <a:srgbClr val="666666"/>
              </a:solidFill>
              <a:prstDash val="solid"/>
              <a:round/>
              <a:headEnd type="none" w="med" len="med"/>
              <a:tailEnd type="none" w="med" len="med"/>
            </a:ln>
          </p:spPr>
        </p:cxnSp>
        <p:cxnSp>
          <p:nvCxnSpPr>
            <p:cNvPr id="2317" name="Google Shape;2317;p108"/>
            <p:cNvCxnSpPr>
              <a:endCxn id="2312" idx="0"/>
            </p:cNvCxnSpPr>
            <p:nvPr/>
          </p:nvCxnSpPr>
          <p:spPr>
            <a:xfrm flipH="1">
              <a:off x="3877450" y="4563182"/>
              <a:ext cx="264600" cy="181500"/>
            </a:xfrm>
            <a:prstGeom prst="straightConnector1">
              <a:avLst/>
            </a:prstGeom>
            <a:noFill/>
            <a:ln w="19050" cap="flat" cmpd="sng">
              <a:solidFill>
                <a:srgbClr val="666666"/>
              </a:solidFill>
              <a:prstDash val="solid"/>
              <a:round/>
              <a:headEnd type="none" w="med" len="med"/>
              <a:tailEnd type="none" w="med" len="med"/>
            </a:ln>
          </p:spPr>
        </p:cxnSp>
        <p:cxnSp>
          <p:nvCxnSpPr>
            <p:cNvPr id="2318" name="Google Shape;2318;p108"/>
            <p:cNvCxnSpPr>
              <a:endCxn id="2314" idx="0"/>
            </p:cNvCxnSpPr>
            <p:nvPr/>
          </p:nvCxnSpPr>
          <p:spPr>
            <a:xfrm>
              <a:off x="4554825" y="4553875"/>
              <a:ext cx="448800" cy="190800"/>
            </a:xfrm>
            <a:prstGeom prst="straightConnector1">
              <a:avLst/>
            </a:prstGeom>
            <a:noFill/>
            <a:ln w="19050" cap="flat" cmpd="sng">
              <a:solidFill>
                <a:srgbClr val="666666"/>
              </a:solidFill>
              <a:prstDash val="solid"/>
              <a:round/>
              <a:headEnd type="none" w="med" len="med"/>
              <a:tailEnd type="none" w="med" len="med"/>
            </a:ln>
          </p:spPr>
        </p:cxnSp>
        <p:sp>
          <p:nvSpPr>
            <p:cNvPr id="2316" name="Google Shape;2316;p108"/>
            <p:cNvSpPr/>
            <p:nvPr/>
          </p:nvSpPr>
          <p:spPr>
            <a:xfrm>
              <a:off x="4060555" y="4232050"/>
              <a:ext cx="601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2  5</a:t>
              </a:r>
              <a:endParaRPr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5"/>
                                        </p:tgtEl>
                                        <p:attrNameLst>
                                          <p:attrName>style.visibility</p:attrName>
                                        </p:attrNameLst>
                                      </p:cBhvr>
                                      <p:to>
                                        <p:strVal val="visible"/>
                                      </p:to>
                                    </p:set>
                                    <p:animEffect transition="in" filter="fade">
                                      <p:cBhvr>
                                        <p:cTn id="7" dur="1"/>
                                        <p:tgtEl>
                                          <p:spTgt spid="2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9"/>
                                        </p:tgtEl>
                                        <p:attrNameLst>
                                          <p:attrName>style.visibility</p:attrName>
                                        </p:attrNameLst>
                                      </p:cBhvr>
                                      <p:to>
                                        <p:strVal val="visible"/>
                                      </p:to>
                                    </p:set>
                                    <p:animEffect transition="in" filter="fade">
                                      <p:cBhvr>
                                        <p:cTn id="12" dur="1"/>
                                        <p:tgtEl>
                                          <p:spTgt spid="22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1"/>
                                        </p:tgtEl>
                                        <p:attrNameLst>
                                          <p:attrName>style.visibility</p:attrName>
                                        </p:attrNameLst>
                                      </p:cBhvr>
                                      <p:to>
                                        <p:strVal val="visible"/>
                                      </p:to>
                                    </p:set>
                                    <p:animEffect transition="in" filter="fade">
                                      <p:cBhvr>
                                        <p:cTn id="17" dur="1"/>
                                        <p:tgtEl>
                                          <p:spTgt spid="23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11"/>
                                        </p:tgtEl>
                                        <p:attrNameLst>
                                          <p:attrName>style.visibility</p:attrName>
                                        </p:attrNameLst>
                                      </p:cBhvr>
                                      <p:to>
                                        <p:strVal val="visible"/>
                                      </p:to>
                                    </p:set>
                                    <p:animEffect transition="in" filter="fade">
                                      <p:cBhvr>
                                        <p:cTn id="22" dur="1"/>
                                        <p:tgtEl>
                                          <p:spTgt spid="2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ctrTitle"/>
          </p:nvPr>
        </p:nvSpPr>
        <p:spPr>
          <a:xfrm>
            <a:off x="311700" y="1658975"/>
            <a:ext cx="8709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accent3"/>
                </a:solidFill>
              </a:rPr>
              <a:t>Tree Rotation and Red-Black Trees</a:t>
            </a:r>
            <a:endParaRPr sz="3600">
              <a:solidFill>
                <a:schemeClr val="accent3"/>
              </a:solidFill>
            </a:endParaRPr>
          </a:p>
        </p:txBody>
      </p:sp>
      <p:sp>
        <p:nvSpPr>
          <p:cNvPr id="151" name="Google Shape;151;p25"/>
          <p:cNvSpPr txBox="1"/>
          <p:nvPr/>
        </p:nvSpPr>
        <p:spPr>
          <a:xfrm>
            <a:off x="345775" y="2740300"/>
            <a:ext cx="27627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BF9000"/>
              </a:solidFill>
              <a:latin typeface="Roboto Medium"/>
              <a:ea typeface="Roboto Medium"/>
              <a:cs typeface="Roboto Medium"/>
              <a:sym typeface="Roboto Medium"/>
            </a:endParaRPr>
          </a:p>
        </p:txBody>
      </p:sp>
      <p:sp>
        <p:nvSpPr>
          <p:cNvPr id="152" name="Google Shape;15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chemeClr val="accent3"/>
                </a:solidFill>
                <a:latin typeface="Roboto"/>
                <a:ea typeface="Roboto"/>
                <a:cs typeface="Roboto"/>
                <a:sym typeface="Roboto"/>
              </a:rPr>
              <a:t>B-Trees Are Ugly to Implement</a:t>
            </a:r>
            <a:endParaRPr b="1">
              <a:solidFill>
                <a:schemeClr val="accent3"/>
              </a:solidFill>
              <a:latin typeface="Roboto"/>
              <a:ea typeface="Roboto"/>
              <a:cs typeface="Roboto"/>
              <a:sym typeface="Roboto"/>
            </a:endParaRPr>
          </a:p>
          <a:p>
            <a:pPr marL="0" lvl="0" indent="0" algn="l" rtl="0">
              <a:spcBef>
                <a:spcPts val="600"/>
              </a:spcBef>
              <a:spcAft>
                <a:spcPts val="0"/>
              </a:spcAft>
              <a:buNone/>
            </a:pPr>
            <a:r>
              <a:rPr lang="en">
                <a:solidFill>
                  <a:srgbClr val="B7B7B7"/>
                </a:solidFill>
              </a:rPr>
              <a:t>Tree Rotation</a:t>
            </a:r>
            <a:endParaRPr>
              <a:solidFill>
                <a:srgbClr val="B7B7B7"/>
              </a:solidFill>
            </a:endParaRPr>
          </a:p>
          <a:p>
            <a:pPr marL="457200" lvl="0" indent="-342900" algn="l" rtl="0">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Tree Balancing</a:t>
            </a:r>
            <a:endParaRPr>
              <a:solidFill>
                <a:srgbClr val="B7B7B7"/>
              </a:solidFill>
            </a:endParaRPr>
          </a:p>
          <a:p>
            <a:pPr marL="0" lvl="0" indent="0" algn="l" rtl="0">
              <a:spcBef>
                <a:spcPts val="600"/>
              </a:spcBef>
              <a:spcAft>
                <a:spcPts val="0"/>
              </a:spcAft>
              <a:buNone/>
            </a:pPr>
            <a:r>
              <a:rPr lang="en">
                <a:solidFill>
                  <a:srgbClr val="B7B7B7"/>
                </a:solidFill>
              </a:rPr>
              <a:t>Left Leaning Red-Black Trees (LLRBs)</a:t>
            </a:r>
            <a:endParaRPr>
              <a:solidFill>
                <a:srgbClr val="B7B7B7"/>
              </a:solidFill>
            </a:endParaRPr>
          </a:p>
          <a:p>
            <a:pPr marL="457200" lvl="0" indent="-342900" algn="l" rtl="0">
              <a:spcBef>
                <a:spcPts val="600"/>
              </a:spcBef>
              <a:spcAft>
                <a:spcPts val="0"/>
              </a:spcAft>
              <a:buClr>
                <a:srgbClr val="B7B7B7"/>
              </a:buClr>
              <a:buSzPts val="1800"/>
              <a:buChar char="•"/>
            </a:pPr>
            <a:r>
              <a:rPr lang="en">
                <a:solidFill>
                  <a:srgbClr val="B7B7B7"/>
                </a:solidFill>
              </a:rPr>
              <a:t>The 2-3 Tree Isometry</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LLRB Properties</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Maintaining Isometry with Rotations</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Optional Exercise</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Runtime and Implementation</a:t>
            </a:r>
            <a:endParaRPr>
              <a:solidFill>
                <a:srgbClr val="B7B7B7"/>
              </a:solidFill>
            </a:endParaRPr>
          </a:p>
          <a:p>
            <a:pPr marL="0" lvl="0" indent="0" algn="l" rtl="0">
              <a:spcBef>
                <a:spcPts val="600"/>
              </a:spcBef>
              <a:spcAft>
                <a:spcPts val="0"/>
              </a:spcAft>
              <a:buNone/>
            </a:pPr>
            <a:r>
              <a:rPr lang="en">
                <a:solidFill>
                  <a:srgbClr val="B7B7B7"/>
                </a:solidFill>
              </a:rPr>
              <a:t>Search Tree Summary</a:t>
            </a:r>
            <a:endParaRPr>
              <a:solidFill>
                <a:srgbClr val="B7B7B7"/>
              </a:solidFill>
            </a:endParaRPr>
          </a:p>
          <a:p>
            <a:pPr marL="0" lvl="0" indent="0" algn="l" rtl="0">
              <a:spcBef>
                <a:spcPts val="600"/>
              </a:spcBef>
              <a:spcAft>
                <a:spcPts val="0"/>
              </a:spcAft>
              <a:buNone/>
            </a:pPr>
            <a:endParaRPr>
              <a:solidFill>
                <a:srgbClr val="B7B7B7"/>
              </a:solidFill>
            </a:endParaRPr>
          </a:p>
        </p:txBody>
      </p:sp>
      <p:sp>
        <p:nvSpPr>
          <p:cNvPr id="160" name="Google Shape;160;p26"/>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B-Trees Are Ugly to Implement</a:t>
            </a:r>
            <a:endParaRPr/>
          </a:p>
        </p:txBody>
      </p:sp>
      <p:sp>
        <p:nvSpPr>
          <p:cNvPr id="3" name="副标题 2">
            <a:extLst>
              <a:ext uri="{FF2B5EF4-FFF2-40B4-BE49-F238E27FC236}">
                <a16:creationId xmlns:a16="http://schemas.microsoft.com/office/drawing/2014/main" id="{B664278C-A91A-9CFF-0E03-321C7A3E16D7}"/>
              </a:ext>
            </a:extLst>
          </p:cNvPr>
          <p:cNvSpPr>
            <a:spLocks noGrp="1"/>
          </p:cNvSpPr>
          <p:nvPr>
            <p:ph type="subTitle" idx="2"/>
          </p:nvPr>
        </p:nvSpPr>
        <p:spPr/>
        <p:txBody>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Bad News</a:t>
            </a:r>
            <a:endParaRPr/>
          </a:p>
        </p:txBody>
      </p:sp>
      <p:sp>
        <p:nvSpPr>
          <p:cNvPr id="167" name="Google Shape;167;p2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B-Trees for small L, e.g. 2-3 trees and 2-3-4 trees, are a real pain to implement, and suffer from performance problems. Issues include:</a:t>
            </a:r>
            <a:endParaRPr/>
          </a:p>
          <a:p>
            <a:pPr marL="457200" lvl="0" indent="-342900" algn="l" rtl="0">
              <a:spcBef>
                <a:spcPts val="600"/>
              </a:spcBef>
              <a:spcAft>
                <a:spcPts val="0"/>
              </a:spcAft>
              <a:buSzPts val="1800"/>
              <a:buChar char="●"/>
            </a:pPr>
            <a:r>
              <a:rPr lang="en"/>
              <a:t>Maintaining different node types.</a:t>
            </a:r>
            <a:endParaRPr/>
          </a:p>
          <a:p>
            <a:pPr marL="457200" lvl="0" indent="-342900" algn="l" rtl="0">
              <a:spcBef>
                <a:spcPts val="0"/>
              </a:spcBef>
              <a:spcAft>
                <a:spcPts val="0"/>
              </a:spcAft>
              <a:buSzPts val="1800"/>
              <a:buChar char="●"/>
            </a:pPr>
            <a:r>
              <a:rPr lang="en"/>
              <a:t>Interconversion of nodes between 2-nodes and 3-nodes.</a:t>
            </a:r>
            <a:endParaRPr/>
          </a:p>
          <a:p>
            <a:pPr marL="457200" lvl="0" indent="-342900" algn="l" rtl="0">
              <a:spcBef>
                <a:spcPts val="0"/>
              </a:spcBef>
              <a:spcAft>
                <a:spcPts val="0"/>
              </a:spcAft>
              <a:buSzPts val="1800"/>
              <a:buChar char="●"/>
            </a:pPr>
            <a:r>
              <a:rPr lang="en"/>
              <a:t>Walking up the tree to split nodes.</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“Beautiful algorithms are, unfortunately, not always the most useful.” - Knuth</a:t>
            </a:r>
            <a:endParaRPr/>
          </a:p>
        </p:txBody>
      </p:sp>
      <p:sp>
        <p:nvSpPr>
          <p:cNvPr id="168" name="Google Shape;168;p27"/>
          <p:cNvSpPr txBox="1"/>
          <p:nvPr/>
        </p:nvSpPr>
        <p:spPr>
          <a:xfrm>
            <a:off x="1139100" y="2104193"/>
            <a:ext cx="6865800" cy="23787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rgbClr val="661111"/>
                </a:solidFill>
                <a:highlight>
                  <a:srgbClr val="EFEFEF"/>
                </a:highlight>
                <a:latin typeface="Consolas"/>
                <a:ea typeface="Consolas"/>
                <a:cs typeface="Consolas"/>
                <a:sym typeface="Consolas"/>
              </a:rPr>
              <a:t>public</a:t>
            </a:r>
            <a:r>
              <a:rPr lang="en" sz="1600">
                <a:solidFill>
                  <a:schemeClr val="dk1"/>
                </a:solidFill>
                <a:highlight>
                  <a:srgbClr val="EFEFEF"/>
                </a:highlight>
                <a:latin typeface="Consolas"/>
                <a:ea typeface="Consolas"/>
                <a:cs typeface="Consolas"/>
                <a:sym typeface="Consolas"/>
              </a:rPr>
              <a:t> </a:t>
            </a:r>
            <a:r>
              <a:rPr lang="en" sz="1600" b="1">
                <a:solidFill>
                  <a:srgbClr val="000066"/>
                </a:solidFill>
                <a:highlight>
                  <a:srgbClr val="EFEFEF"/>
                </a:highlight>
                <a:latin typeface="Consolas"/>
                <a:ea typeface="Consolas"/>
                <a:cs typeface="Consolas"/>
                <a:sym typeface="Consolas"/>
              </a:rPr>
              <a:t>void</a:t>
            </a:r>
            <a:r>
              <a:rPr lang="en" sz="1600">
                <a:solidFill>
                  <a:schemeClr val="dk1"/>
                </a:solidFill>
                <a:highlight>
                  <a:srgbClr val="EFEFEF"/>
                </a:highlight>
                <a:latin typeface="Consolas"/>
                <a:ea typeface="Consolas"/>
                <a:cs typeface="Consolas"/>
                <a:sym typeface="Consolas"/>
              </a:rPr>
              <a:t> </a:t>
            </a:r>
            <a:r>
              <a:rPr lang="en" sz="1600">
                <a:solidFill>
                  <a:srgbClr val="004466"/>
                </a:solidFill>
                <a:highlight>
                  <a:srgbClr val="EFEFEF"/>
                </a:highlight>
                <a:latin typeface="Consolas"/>
                <a:ea typeface="Consolas"/>
                <a:cs typeface="Consolas"/>
                <a:sym typeface="Consolas"/>
              </a:rPr>
              <a:t>put</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Key key</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Value val</a:t>
            </a:r>
            <a:r>
              <a:rPr lang="en" sz="1600" b="1">
                <a:solidFill>
                  <a:schemeClr val="dk1"/>
                </a:solidFill>
                <a:highlight>
                  <a:srgbClr val="EFEFEF"/>
                </a:highlight>
                <a:latin typeface="Consolas"/>
                <a:ea typeface="Consolas"/>
                <a:cs typeface="Consolas"/>
                <a:sym typeface="Consolas"/>
              </a:rPr>
              <a:t>) {</a:t>
            </a:r>
            <a:endParaRPr sz="1600" b="1">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Node x </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root</a:t>
            </a:r>
            <a:r>
              <a:rPr lang="en" sz="1600" b="1">
                <a:solidFill>
                  <a:schemeClr val="dk1"/>
                </a:solidFill>
                <a:highlight>
                  <a:srgbClr val="EFEFEF"/>
                </a:highlight>
                <a:latin typeface="Consolas"/>
                <a:ea typeface="Consolas"/>
                <a:cs typeface="Consolas"/>
                <a:sym typeface="Consolas"/>
              </a:rPr>
              <a:t>;</a:t>
            </a:r>
            <a:endParaRPr sz="1600" b="1">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b="1">
                <a:solidFill>
                  <a:srgbClr val="661111"/>
                </a:solidFill>
                <a:highlight>
                  <a:srgbClr val="EFEFEF"/>
                </a:highlight>
                <a:latin typeface="Consolas"/>
                <a:ea typeface="Consolas"/>
                <a:cs typeface="Consolas"/>
                <a:sym typeface="Consolas"/>
              </a:rPr>
              <a:t>while</a:t>
            </a:r>
            <a:r>
              <a:rPr lang="en" sz="1600">
                <a:solidFill>
                  <a:schemeClr val="dk1"/>
                </a:solidFill>
                <a:highlight>
                  <a:srgbClr val="EFEFEF"/>
                </a:highlight>
                <a:latin typeface="Consolas"/>
                <a:ea typeface="Consolas"/>
                <a:cs typeface="Consolas"/>
                <a:sym typeface="Consolas"/>
              </a:rPr>
              <a:t> </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x</a:t>
            </a:r>
            <a:r>
              <a:rPr lang="en" sz="1600" b="1">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getTheCorrectChildKey</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key</a:t>
            </a:r>
            <a:r>
              <a:rPr lang="en" sz="1600" b="1">
                <a:solidFill>
                  <a:schemeClr val="dk1"/>
                </a:solidFill>
                <a:highlight>
                  <a:srgbClr val="EFEFEF"/>
                </a:highlight>
                <a:latin typeface="Consolas"/>
                <a:ea typeface="Consolas"/>
                <a:cs typeface="Consolas"/>
                <a:sym typeface="Consolas"/>
              </a:rPr>
              <a:t>) !=</a:t>
            </a:r>
            <a:r>
              <a:rPr lang="en" sz="1600">
                <a:solidFill>
                  <a:schemeClr val="dk1"/>
                </a:solidFill>
                <a:highlight>
                  <a:srgbClr val="EFEFEF"/>
                </a:highlight>
                <a:latin typeface="Consolas"/>
                <a:ea typeface="Consolas"/>
                <a:cs typeface="Consolas"/>
                <a:sym typeface="Consolas"/>
              </a:rPr>
              <a:t> null</a:t>
            </a:r>
            <a:r>
              <a:rPr lang="en" sz="1600" b="1">
                <a:solidFill>
                  <a:schemeClr val="dk1"/>
                </a:solidFill>
                <a:highlight>
                  <a:srgbClr val="EFEFEF"/>
                </a:highlight>
                <a:latin typeface="Consolas"/>
                <a:ea typeface="Consolas"/>
                <a:cs typeface="Consolas"/>
                <a:sym typeface="Consolas"/>
              </a:rPr>
              <a:t>) {</a:t>
            </a:r>
            <a:endParaRPr sz="1600" b="1">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x </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x</a:t>
            </a:r>
            <a:r>
              <a:rPr lang="en" sz="1600" b="1">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getTheCorrectChildKey</a:t>
            </a:r>
            <a:r>
              <a:rPr lang="en" sz="1600" b="1">
                <a:solidFill>
                  <a:schemeClr val="dk1"/>
                </a:solidFill>
                <a:highlight>
                  <a:srgbClr val="EFEFEF"/>
                </a:highlight>
                <a:latin typeface="Consolas"/>
                <a:ea typeface="Consolas"/>
                <a:cs typeface="Consolas"/>
                <a:sym typeface="Consolas"/>
              </a:rPr>
              <a:t>();</a:t>
            </a:r>
            <a:endParaRPr sz="1600" b="1">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b="1">
                <a:solidFill>
                  <a:srgbClr val="661111"/>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x</a:t>
            </a:r>
            <a:r>
              <a:rPr lang="en" sz="1600" b="1">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is4Node</a:t>
            </a:r>
            <a:r>
              <a:rPr lang="en" sz="1600" b="1">
                <a:solidFill>
                  <a:schemeClr val="dk1"/>
                </a:solidFill>
                <a:highlight>
                  <a:srgbClr val="EFEFEF"/>
                </a:highlight>
                <a:latin typeface="Consolas"/>
                <a:ea typeface="Consolas"/>
                <a:cs typeface="Consolas"/>
                <a:sym typeface="Consolas"/>
              </a:rPr>
              <a:t>()) {</a:t>
            </a:r>
            <a:r>
              <a:rPr lang="en" sz="1600">
                <a:solidFill>
                  <a:schemeClr val="dk1"/>
                </a:solidFill>
                <a:highlight>
                  <a:srgbClr val="EFEFEF"/>
                </a:highlight>
                <a:latin typeface="Consolas"/>
                <a:ea typeface="Consolas"/>
                <a:cs typeface="Consolas"/>
                <a:sym typeface="Consolas"/>
              </a:rPr>
              <a:t> x</a:t>
            </a:r>
            <a:r>
              <a:rPr lang="en" sz="1600" b="1">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split</a:t>
            </a:r>
            <a:r>
              <a:rPr lang="en" sz="1600" b="1">
                <a:solidFill>
                  <a:schemeClr val="dk1"/>
                </a:solidFill>
                <a:highlight>
                  <a:srgbClr val="EFEFEF"/>
                </a:highlight>
                <a:latin typeface="Consolas"/>
                <a:ea typeface="Consolas"/>
                <a:cs typeface="Consolas"/>
                <a:sym typeface="Consolas"/>
              </a:rPr>
              <a:t>(); }</a:t>
            </a:r>
            <a:endParaRPr sz="1600" b="1">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b="1">
                <a:solidFill>
                  <a:schemeClr val="dk1"/>
                </a:solidFill>
                <a:highlight>
                  <a:srgbClr val="EFEFEF"/>
                </a:highlight>
                <a:latin typeface="Consolas"/>
                <a:ea typeface="Consolas"/>
                <a:cs typeface="Consolas"/>
                <a:sym typeface="Consolas"/>
              </a:rPr>
              <a:t>}</a:t>
            </a:r>
            <a:endParaRPr sz="1600" b="1">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b="1">
                <a:solidFill>
                  <a:srgbClr val="661111"/>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x</a:t>
            </a:r>
            <a:r>
              <a:rPr lang="en" sz="1600" b="1">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is2Node</a:t>
            </a:r>
            <a:r>
              <a:rPr lang="en" sz="1600" b="1">
                <a:solidFill>
                  <a:schemeClr val="dk1"/>
                </a:solidFill>
                <a:highlight>
                  <a:srgbClr val="EFEFEF"/>
                </a:highlight>
                <a:latin typeface="Consolas"/>
                <a:ea typeface="Consolas"/>
                <a:cs typeface="Consolas"/>
                <a:sym typeface="Consolas"/>
              </a:rPr>
              <a:t>()) {</a:t>
            </a:r>
            <a:r>
              <a:rPr lang="en" sz="1600">
                <a:solidFill>
                  <a:schemeClr val="dk1"/>
                </a:solidFill>
                <a:highlight>
                  <a:srgbClr val="EFEFEF"/>
                </a:highlight>
                <a:latin typeface="Consolas"/>
                <a:ea typeface="Consolas"/>
                <a:cs typeface="Consolas"/>
                <a:sym typeface="Consolas"/>
              </a:rPr>
              <a:t> x</a:t>
            </a:r>
            <a:r>
              <a:rPr lang="en" sz="1600" b="1">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make3Node</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key</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val</a:t>
            </a:r>
            <a:r>
              <a:rPr lang="en" sz="1600" b="1">
                <a:solidFill>
                  <a:schemeClr val="dk1"/>
                </a:solidFill>
                <a:highlight>
                  <a:srgbClr val="EFEFEF"/>
                </a:highlight>
                <a:latin typeface="Consolas"/>
                <a:ea typeface="Consolas"/>
                <a:cs typeface="Consolas"/>
                <a:sym typeface="Consolas"/>
              </a:rPr>
              <a:t>); }</a:t>
            </a:r>
            <a:endParaRPr sz="1600" b="1">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chemeClr val="dk1"/>
                </a:solidFill>
                <a:highlight>
                  <a:srgbClr val="EFEFEF"/>
                </a:highlight>
                <a:latin typeface="Consolas"/>
                <a:ea typeface="Consolas"/>
                <a:cs typeface="Consolas"/>
                <a:sym typeface="Consolas"/>
              </a:rPr>
              <a:t>   </a:t>
            </a:r>
            <a:r>
              <a:rPr lang="en" sz="1600" b="1">
                <a:solidFill>
                  <a:srgbClr val="661111"/>
                </a:solidFill>
                <a:highlight>
                  <a:srgbClr val="EFEFEF"/>
                </a:highlight>
                <a:latin typeface="Consolas"/>
                <a:ea typeface="Consolas"/>
                <a:cs typeface="Consolas"/>
                <a:sym typeface="Consolas"/>
              </a:rPr>
              <a:t>if</a:t>
            </a:r>
            <a:r>
              <a:rPr lang="en" sz="1600">
                <a:solidFill>
                  <a:schemeClr val="dk1"/>
                </a:solidFill>
                <a:highlight>
                  <a:srgbClr val="EFEFEF"/>
                </a:highlight>
                <a:latin typeface="Consolas"/>
                <a:ea typeface="Consolas"/>
                <a:cs typeface="Consolas"/>
                <a:sym typeface="Consolas"/>
              </a:rPr>
              <a:t> </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x</a:t>
            </a:r>
            <a:r>
              <a:rPr lang="en" sz="1600" b="1">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is3Node</a:t>
            </a:r>
            <a:r>
              <a:rPr lang="en" sz="1600" b="1">
                <a:solidFill>
                  <a:schemeClr val="dk1"/>
                </a:solidFill>
                <a:highlight>
                  <a:srgbClr val="EFEFEF"/>
                </a:highlight>
                <a:latin typeface="Consolas"/>
                <a:ea typeface="Consolas"/>
                <a:cs typeface="Consolas"/>
                <a:sym typeface="Consolas"/>
              </a:rPr>
              <a:t>()) {</a:t>
            </a:r>
            <a:r>
              <a:rPr lang="en" sz="1600">
                <a:solidFill>
                  <a:schemeClr val="dk1"/>
                </a:solidFill>
                <a:highlight>
                  <a:srgbClr val="EFEFEF"/>
                </a:highlight>
                <a:latin typeface="Consolas"/>
                <a:ea typeface="Consolas"/>
                <a:cs typeface="Consolas"/>
                <a:sym typeface="Consolas"/>
              </a:rPr>
              <a:t> x</a:t>
            </a:r>
            <a:r>
              <a:rPr lang="en" sz="1600" b="1">
                <a:solidFill>
                  <a:schemeClr val="dk1"/>
                </a:solidFill>
                <a:highlight>
                  <a:srgbClr val="EFEFEF"/>
                </a:highlight>
                <a:latin typeface="Consolas"/>
                <a:ea typeface="Consolas"/>
                <a:cs typeface="Consolas"/>
                <a:sym typeface="Consolas"/>
              </a:rPr>
              <a:t>.</a:t>
            </a:r>
            <a:r>
              <a:rPr lang="en" sz="1600">
                <a:solidFill>
                  <a:srgbClr val="004466"/>
                </a:solidFill>
                <a:highlight>
                  <a:srgbClr val="EFEFEF"/>
                </a:highlight>
                <a:latin typeface="Consolas"/>
                <a:ea typeface="Consolas"/>
                <a:cs typeface="Consolas"/>
                <a:sym typeface="Consolas"/>
              </a:rPr>
              <a:t>make4Node</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key</a:t>
            </a:r>
            <a:r>
              <a:rPr lang="en" sz="1600" b="1">
                <a:solidFill>
                  <a:schemeClr val="dk1"/>
                </a:solidFill>
                <a:highlight>
                  <a:srgbClr val="EFEFEF"/>
                </a:highlight>
                <a:latin typeface="Consolas"/>
                <a:ea typeface="Consolas"/>
                <a:cs typeface="Consolas"/>
                <a:sym typeface="Consolas"/>
              </a:rPr>
              <a:t>,</a:t>
            </a:r>
            <a:r>
              <a:rPr lang="en" sz="1600">
                <a:solidFill>
                  <a:schemeClr val="dk1"/>
                </a:solidFill>
                <a:highlight>
                  <a:srgbClr val="EFEFEF"/>
                </a:highlight>
                <a:latin typeface="Consolas"/>
                <a:ea typeface="Consolas"/>
                <a:cs typeface="Consolas"/>
                <a:sym typeface="Consolas"/>
              </a:rPr>
              <a:t> val</a:t>
            </a:r>
            <a:r>
              <a:rPr lang="en" sz="1600" b="1">
                <a:solidFill>
                  <a:schemeClr val="dk1"/>
                </a:solidFill>
                <a:highlight>
                  <a:srgbClr val="EFEFEF"/>
                </a:highlight>
                <a:latin typeface="Consolas"/>
                <a:ea typeface="Consolas"/>
                <a:cs typeface="Consolas"/>
                <a:sym typeface="Consolas"/>
              </a:rPr>
              <a:t>); }</a:t>
            </a:r>
            <a:endParaRPr sz="1600" b="1">
              <a:solidFill>
                <a:schemeClr val="dk1"/>
              </a:solidFill>
              <a:highlight>
                <a:srgbClr val="EFEFEF"/>
              </a:highlight>
              <a:latin typeface="Consolas"/>
              <a:ea typeface="Consolas"/>
              <a:cs typeface="Consolas"/>
              <a:sym typeface="Consolas"/>
            </a:endParaRPr>
          </a:p>
          <a:p>
            <a:pPr marL="0" lvl="0" indent="0" algn="l" rtl="0">
              <a:lnSpc>
                <a:spcPct val="100000"/>
              </a:lnSpc>
              <a:spcBef>
                <a:spcPts val="0"/>
              </a:spcBef>
              <a:spcAft>
                <a:spcPts val="0"/>
              </a:spcAft>
              <a:buNone/>
            </a:pPr>
            <a:r>
              <a:rPr lang="en" sz="1600" b="1">
                <a:solidFill>
                  <a:schemeClr val="dk1"/>
                </a:solidFill>
                <a:highlight>
                  <a:srgbClr val="EFEFEF"/>
                </a:highlight>
                <a:latin typeface="Consolas"/>
                <a:ea typeface="Consolas"/>
                <a:cs typeface="Consolas"/>
                <a:sym typeface="Consolas"/>
              </a:rPr>
              <a:t>}</a:t>
            </a:r>
            <a:endParaRPr sz="1600">
              <a:highlight>
                <a:srgbClr val="EFEFEF"/>
              </a:highlight>
            </a:endParaRPr>
          </a:p>
        </p:txBody>
      </p:sp>
      <p:sp>
        <p:nvSpPr>
          <p:cNvPr id="169" name="Google Shape;169;p27"/>
          <p:cNvSpPr txBox="1"/>
          <p:nvPr/>
        </p:nvSpPr>
        <p:spPr>
          <a:xfrm>
            <a:off x="5205025" y="1787450"/>
            <a:ext cx="3006600" cy="3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fantasy 2-3 code via </a:t>
            </a:r>
            <a:r>
              <a:rPr lang="en" u="sng">
                <a:solidFill>
                  <a:schemeClr val="hlink"/>
                </a:solidFill>
                <a:hlinkClick r:id="rId3"/>
              </a:rPr>
              <a:t>Kevin Wayne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B7B7B7"/>
                </a:solidFill>
              </a:rPr>
              <a:t>B-Trees Are Ugly to Implement</a:t>
            </a:r>
            <a:endParaRPr>
              <a:solidFill>
                <a:srgbClr val="B7B7B7"/>
              </a:solidFill>
            </a:endParaRPr>
          </a:p>
          <a:p>
            <a:pPr marL="0" lvl="0" indent="0" algn="l" rtl="0">
              <a:spcBef>
                <a:spcPts val="600"/>
              </a:spcBef>
              <a:spcAft>
                <a:spcPts val="0"/>
              </a:spcAft>
              <a:buNone/>
            </a:pPr>
            <a:r>
              <a:rPr lang="en" b="1">
                <a:solidFill>
                  <a:schemeClr val="accent3"/>
                </a:solidFill>
                <a:latin typeface="Roboto"/>
                <a:ea typeface="Roboto"/>
                <a:cs typeface="Roboto"/>
                <a:sym typeface="Roboto"/>
              </a:rPr>
              <a:t>Tree Rotation</a:t>
            </a:r>
            <a:endParaRPr b="1">
              <a:solidFill>
                <a:schemeClr val="accent3"/>
              </a:solidFill>
              <a:latin typeface="Roboto"/>
              <a:ea typeface="Roboto"/>
              <a:cs typeface="Roboto"/>
              <a:sym typeface="Roboto"/>
            </a:endParaRPr>
          </a:p>
          <a:p>
            <a:pPr marL="457200" lvl="0" indent="-342900" algn="l" rtl="0">
              <a:spcBef>
                <a:spcPts val="600"/>
              </a:spcBef>
              <a:spcAft>
                <a:spcPts val="0"/>
              </a:spcAft>
              <a:buClr>
                <a:schemeClr val="accent3"/>
              </a:buClr>
              <a:buSzPts val="1800"/>
              <a:buFont typeface="Roboto"/>
              <a:buChar char="•"/>
            </a:pPr>
            <a:r>
              <a:rPr lang="en" b="1">
                <a:solidFill>
                  <a:schemeClr val="accent3"/>
                </a:solidFill>
                <a:latin typeface="Roboto"/>
                <a:ea typeface="Roboto"/>
                <a:cs typeface="Roboto"/>
                <a:sym typeface="Roboto"/>
              </a:rPr>
              <a:t>Definition</a:t>
            </a:r>
            <a:endParaRPr b="1">
              <a:solidFill>
                <a:schemeClr val="accent3"/>
              </a:solidFill>
              <a:latin typeface="Roboto"/>
              <a:ea typeface="Roboto"/>
              <a:cs typeface="Roboto"/>
              <a:sym typeface="Roboto"/>
            </a:endParaRPr>
          </a:p>
          <a:p>
            <a:pPr marL="457200" lvl="0" indent="-342900" algn="l" rtl="0">
              <a:spcBef>
                <a:spcPts val="0"/>
              </a:spcBef>
              <a:spcAft>
                <a:spcPts val="0"/>
              </a:spcAft>
              <a:buClr>
                <a:srgbClr val="B7B7B7"/>
              </a:buClr>
              <a:buSzPts val="1800"/>
              <a:buChar char="•"/>
            </a:pPr>
            <a:r>
              <a:rPr lang="en">
                <a:solidFill>
                  <a:srgbClr val="B7B7B7"/>
                </a:solidFill>
              </a:rPr>
              <a:t>Tree Balancing</a:t>
            </a:r>
            <a:endParaRPr>
              <a:solidFill>
                <a:srgbClr val="B7B7B7"/>
              </a:solidFill>
            </a:endParaRPr>
          </a:p>
          <a:p>
            <a:pPr marL="0" lvl="0" indent="0" algn="l" rtl="0">
              <a:spcBef>
                <a:spcPts val="600"/>
              </a:spcBef>
              <a:spcAft>
                <a:spcPts val="0"/>
              </a:spcAft>
              <a:buNone/>
            </a:pPr>
            <a:r>
              <a:rPr lang="en">
                <a:solidFill>
                  <a:srgbClr val="B7B7B7"/>
                </a:solidFill>
              </a:rPr>
              <a:t>Left Leaning Red-Black Trees (LLRBs)</a:t>
            </a:r>
            <a:endParaRPr>
              <a:solidFill>
                <a:srgbClr val="B7B7B7"/>
              </a:solidFill>
            </a:endParaRPr>
          </a:p>
          <a:p>
            <a:pPr marL="457200" lvl="0" indent="-342900" algn="l" rtl="0">
              <a:spcBef>
                <a:spcPts val="600"/>
              </a:spcBef>
              <a:spcAft>
                <a:spcPts val="0"/>
              </a:spcAft>
              <a:buClr>
                <a:srgbClr val="B7B7B7"/>
              </a:buClr>
              <a:buSzPts val="1800"/>
              <a:buChar char="•"/>
            </a:pPr>
            <a:r>
              <a:rPr lang="en">
                <a:solidFill>
                  <a:srgbClr val="B7B7B7"/>
                </a:solidFill>
              </a:rPr>
              <a:t>The 2-3 Tree Isometry</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LLRB Properties</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Maintaining Isometry with Rotations</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Optional Exercise</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Runtime and Implementation</a:t>
            </a:r>
            <a:endParaRPr>
              <a:solidFill>
                <a:srgbClr val="B7B7B7"/>
              </a:solidFill>
            </a:endParaRPr>
          </a:p>
          <a:p>
            <a:pPr marL="0" lvl="0" indent="0" algn="l" rtl="0">
              <a:spcBef>
                <a:spcPts val="600"/>
              </a:spcBef>
              <a:spcAft>
                <a:spcPts val="0"/>
              </a:spcAft>
              <a:buNone/>
            </a:pPr>
            <a:r>
              <a:rPr lang="en">
                <a:solidFill>
                  <a:srgbClr val="B7B7B7"/>
                </a:solidFill>
              </a:rPr>
              <a:t>Search Tree Summary</a:t>
            </a:r>
            <a:endParaRPr>
              <a:solidFill>
                <a:srgbClr val="B7B7B7"/>
              </a:solidFill>
            </a:endParaRPr>
          </a:p>
          <a:p>
            <a:pPr marL="0" lvl="0" indent="0" algn="l" rtl="0">
              <a:spcBef>
                <a:spcPts val="600"/>
              </a:spcBef>
              <a:spcAft>
                <a:spcPts val="0"/>
              </a:spcAft>
              <a:buNone/>
            </a:pPr>
            <a:endParaRPr>
              <a:solidFill>
                <a:srgbClr val="B7B7B7"/>
              </a:solidFill>
            </a:endParaRPr>
          </a:p>
        </p:txBody>
      </p:sp>
      <p:sp>
        <p:nvSpPr>
          <p:cNvPr id="175" name="Google Shape;175;p28"/>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Definition of Tree Rotation</a:t>
            </a:r>
            <a:endParaRPr/>
          </a:p>
        </p:txBody>
      </p:sp>
      <p:sp>
        <p:nvSpPr>
          <p:cNvPr id="3" name="副标题 2">
            <a:extLst>
              <a:ext uri="{FF2B5EF4-FFF2-40B4-BE49-F238E27FC236}">
                <a16:creationId xmlns:a16="http://schemas.microsoft.com/office/drawing/2014/main" id="{5D024E87-DC04-A80D-4885-A48C908D56E0}"/>
              </a:ext>
            </a:extLst>
          </p:cNvPr>
          <p:cNvSpPr>
            <a:spLocks noGrp="1"/>
          </p:cNvSpPr>
          <p:nvPr>
            <p:ph type="subTitle" idx="2"/>
          </p:nvPr>
        </p:nvSpPr>
        <p:spPr/>
        <p:txBody>
          <a:bodyP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BSTs</a:t>
            </a:r>
            <a:endParaRPr/>
          </a:p>
        </p:txBody>
      </p:sp>
      <p:sp>
        <p:nvSpPr>
          <p:cNvPr id="182" name="Google Shape;182;p29"/>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have a BST with the numbers 1, 2, 3. Five possible BSTs.</a:t>
            </a:r>
            <a:endParaRPr/>
          </a:p>
          <a:p>
            <a:pPr marL="457200" lvl="0" indent="-342900" algn="l" rtl="0">
              <a:spcBef>
                <a:spcPts val="600"/>
              </a:spcBef>
              <a:spcAft>
                <a:spcPts val="0"/>
              </a:spcAft>
              <a:buSzPts val="1800"/>
              <a:buChar char="●"/>
            </a:pPr>
            <a:r>
              <a:rPr lang="en"/>
              <a:t>The specific BST you get is based on the insertion order.</a:t>
            </a:r>
            <a:endParaRPr/>
          </a:p>
          <a:p>
            <a:pPr marL="457200" lvl="0" indent="-342900" algn="l" rtl="0">
              <a:spcBef>
                <a:spcPts val="600"/>
              </a:spcBef>
              <a:spcAft>
                <a:spcPts val="0"/>
              </a:spcAft>
              <a:buSzPts val="1800"/>
              <a:buChar char="●"/>
            </a:pPr>
            <a:r>
              <a:rPr lang="en"/>
              <a:t>More generally, for N items, there are </a:t>
            </a:r>
            <a:r>
              <a:rPr lang="en" u="sng">
                <a:solidFill>
                  <a:schemeClr val="hlink"/>
                </a:solidFill>
                <a:hlinkClick r:id="rId3"/>
              </a:rPr>
              <a:t>Catalan(N)</a:t>
            </a:r>
            <a:r>
              <a:rPr lang="en"/>
              <a:t> different BSTs.</a:t>
            </a:r>
            <a:endParaRPr/>
          </a:p>
        </p:txBody>
      </p:sp>
      <p:grpSp>
        <p:nvGrpSpPr>
          <p:cNvPr id="183" name="Google Shape;183;p29"/>
          <p:cNvGrpSpPr/>
          <p:nvPr/>
        </p:nvGrpSpPr>
        <p:grpSpPr>
          <a:xfrm>
            <a:off x="715414" y="2028404"/>
            <a:ext cx="1045218" cy="1417593"/>
            <a:chOff x="715414" y="1418804"/>
            <a:chExt cx="1045218" cy="1417593"/>
          </a:xfrm>
        </p:grpSpPr>
        <p:sp>
          <p:nvSpPr>
            <p:cNvPr id="184" name="Google Shape;184;p29"/>
            <p:cNvSpPr/>
            <p:nvPr/>
          </p:nvSpPr>
          <p:spPr>
            <a:xfrm>
              <a:off x="715414" y="14188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85" name="Google Shape;185;p29"/>
            <p:cNvSpPr/>
            <p:nvPr/>
          </p:nvSpPr>
          <p:spPr>
            <a:xfrm>
              <a:off x="1020223" y="1983301"/>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186" name="Google Shape;186;p29"/>
            <p:cNvCxnSpPr>
              <a:stCxn id="184" idx="2"/>
              <a:endCxn id="185" idx="0"/>
            </p:cNvCxnSpPr>
            <p:nvPr/>
          </p:nvCxnSpPr>
          <p:spPr>
            <a:xfrm>
              <a:off x="933214" y="1707404"/>
              <a:ext cx="304800" cy="276000"/>
            </a:xfrm>
            <a:prstGeom prst="straightConnector1">
              <a:avLst/>
            </a:prstGeom>
            <a:noFill/>
            <a:ln w="19050" cap="flat" cmpd="sng">
              <a:solidFill>
                <a:schemeClr val="dk2"/>
              </a:solidFill>
              <a:prstDash val="solid"/>
              <a:round/>
              <a:headEnd type="none" w="med" len="med"/>
              <a:tailEnd type="none" w="med" len="med"/>
            </a:ln>
          </p:spPr>
        </p:cxnSp>
        <p:sp>
          <p:nvSpPr>
            <p:cNvPr id="187" name="Google Shape;187;p29"/>
            <p:cNvSpPr/>
            <p:nvPr/>
          </p:nvSpPr>
          <p:spPr>
            <a:xfrm>
              <a:off x="1325032" y="25477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88" name="Google Shape;188;p29"/>
            <p:cNvCxnSpPr>
              <a:stCxn id="185" idx="2"/>
              <a:endCxn id="187" idx="0"/>
            </p:cNvCxnSpPr>
            <p:nvPr/>
          </p:nvCxnSpPr>
          <p:spPr>
            <a:xfrm>
              <a:off x="1238023" y="2271901"/>
              <a:ext cx="304800" cy="276000"/>
            </a:xfrm>
            <a:prstGeom prst="straightConnector1">
              <a:avLst/>
            </a:prstGeom>
            <a:noFill/>
            <a:ln w="19050" cap="flat" cmpd="sng">
              <a:solidFill>
                <a:schemeClr val="dk2"/>
              </a:solidFill>
              <a:prstDash val="solid"/>
              <a:round/>
              <a:headEnd type="none" w="med" len="med"/>
              <a:tailEnd type="none" w="med" len="med"/>
            </a:ln>
          </p:spPr>
        </p:cxnSp>
      </p:grpSp>
      <p:grpSp>
        <p:nvGrpSpPr>
          <p:cNvPr id="189" name="Google Shape;189;p29"/>
          <p:cNvGrpSpPr/>
          <p:nvPr/>
        </p:nvGrpSpPr>
        <p:grpSpPr>
          <a:xfrm>
            <a:off x="2448977" y="2028404"/>
            <a:ext cx="740409" cy="1417593"/>
            <a:chOff x="2315614" y="1418804"/>
            <a:chExt cx="740409" cy="1417593"/>
          </a:xfrm>
        </p:grpSpPr>
        <p:sp>
          <p:nvSpPr>
            <p:cNvPr id="190" name="Google Shape;190;p29"/>
            <p:cNvSpPr/>
            <p:nvPr/>
          </p:nvSpPr>
          <p:spPr>
            <a:xfrm>
              <a:off x="2315614" y="14188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191" name="Google Shape;191;p29"/>
            <p:cNvSpPr/>
            <p:nvPr/>
          </p:nvSpPr>
          <p:spPr>
            <a:xfrm>
              <a:off x="2620423" y="1983301"/>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92" name="Google Shape;192;p29"/>
            <p:cNvCxnSpPr>
              <a:stCxn id="190" idx="2"/>
              <a:endCxn id="191" idx="0"/>
            </p:cNvCxnSpPr>
            <p:nvPr/>
          </p:nvCxnSpPr>
          <p:spPr>
            <a:xfrm>
              <a:off x="2533414" y="1707404"/>
              <a:ext cx="304800" cy="276000"/>
            </a:xfrm>
            <a:prstGeom prst="straightConnector1">
              <a:avLst/>
            </a:prstGeom>
            <a:noFill/>
            <a:ln w="19050" cap="flat" cmpd="sng">
              <a:solidFill>
                <a:schemeClr val="dk2"/>
              </a:solidFill>
              <a:prstDash val="solid"/>
              <a:round/>
              <a:headEnd type="none" w="med" len="med"/>
              <a:tailEnd type="none" w="med" len="med"/>
            </a:ln>
          </p:spPr>
        </p:cxnSp>
        <p:sp>
          <p:nvSpPr>
            <p:cNvPr id="193" name="Google Shape;193;p29"/>
            <p:cNvSpPr/>
            <p:nvPr/>
          </p:nvSpPr>
          <p:spPr>
            <a:xfrm>
              <a:off x="2315632" y="25477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194" name="Google Shape;194;p29"/>
            <p:cNvCxnSpPr>
              <a:stCxn id="191" idx="2"/>
              <a:endCxn id="193" idx="0"/>
            </p:cNvCxnSpPr>
            <p:nvPr/>
          </p:nvCxnSpPr>
          <p:spPr>
            <a:xfrm flipH="1">
              <a:off x="2533423" y="2271901"/>
              <a:ext cx="304800" cy="276000"/>
            </a:xfrm>
            <a:prstGeom prst="straightConnector1">
              <a:avLst/>
            </a:prstGeom>
            <a:noFill/>
            <a:ln w="19050" cap="flat" cmpd="sng">
              <a:solidFill>
                <a:schemeClr val="dk2"/>
              </a:solidFill>
              <a:prstDash val="solid"/>
              <a:round/>
              <a:headEnd type="none" w="med" len="med"/>
              <a:tailEnd type="none" w="med" len="med"/>
            </a:ln>
          </p:spPr>
        </p:cxnSp>
      </p:grpSp>
      <p:grpSp>
        <p:nvGrpSpPr>
          <p:cNvPr id="195" name="Google Shape;195;p29"/>
          <p:cNvGrpSpPr/>
          <p:nvPr/>
        </p:nvGrpSpPr>
        <p:grpSpPr>
          <a:xfrm>
            <a:off x="3877732" y="2288101"/>
            <a:ext cx="1045200" cy="853096"/>
            <a:chOff x="3687232" y="1678501"/>
            <a:chExt cx="1045200" cy="853096"/>
          </a:xfrm>
        </p:grpSpPr>
        <p:sp>
          <p:nvSpPr>
            <p:cNvPr id="196" name="Google Shape;196;p29"/>
            <p:cNvSpPr/>
            <p:nvPr/>
          </p:nvSpPr>
          <p:spPr>
            <a:xfrm>
              <a:off x="4296832" y="22429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197" name="Google Shape;197;p29"/>
            <p:cNvCxnSpPr>
              <a:endCxn id="196" idx="0"/>
            </p:cNvCxnSpPr>
            <p:nvPr/>
          </p:nvCxnSpPr>
          <p:spPr>
            <a:xfrm>
              <a:off x="4209832" y="1966997"/>
              <a:ext cx="304800" cy="276000"/>
            </a:xfrm>
            <a:prstGeom prst="straightConnector1">
              <a:avLst/>
            </a:prstGeom>
            <a:noFill/>
            <a:ln w="19050" cap="flat" cmpd="sng">
              <a:solidFill>
                <a:schemeClr val="dk2"/>
              </a:solidFill>
              <a:prstDash val="solid"/>
              <a:round/>
              <a:headEnd type="none" w="med" len="med"/>
              <a:tailEnd type="none" w="med" len="med"/>
            </a:ln>
          </p:spPr>
        </p:cxnSp>
        <p:sp>
          <p:nvSpPr>
            <p:cNvPr id="198" name="Google Shape;198;p29"/>
            <p:cNvSpPr/>
            <p:nvPr/>
          </p:nvSpPr>
          <p:spPr>
            <a:xfrm>
              <a:off x="3992023" y="1678501"/>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199" name="Google Shape;199;p29"/>
            <p:cNvSpPr/>
            <p:nvPr/>
          </p:nvSpPr>
          <p:spPr>
            <a:xfrm>
              <a:off x="3687232" y="22429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200" name="Google Shape;200;p29"/>
            <p:cNvCxnSpPr>
              <a:stCxn id="198" idx="2"/>
              <a:endCxn id="199" idx="0"/>
            </p:cNvCxnSpPr>
            <p:nvPr/>
          </p:nvCxnSpPr>
          <p:spPr>
            <a:xfrm flipH="1">
              <a:off x="3905023" y="1967101"/>
              <a:ext cx="304800" cy="276000"/>
            </a:xfrm>
            <a:prstGeom prst="straightConnector1">
              <a:avLst/>
            </a:prstGeom>
            <a:noFill/>
            <a:ln w="19050" cap="flat" cmpd="sng">
              <a:solidFill>
                <a:schemeClr val="dk2"/>
              </a:solidFill>
              <a:prstDash val="solid"/>
              <a:round/>
              <a:headEnd type="none" w="med" len="med"/>
              <a:tailEnd type="none" w="med" len="med"/>
            </a:ln>
          </p:spPr>
        </p:cxnSp>
      </p:grpSp>
      <p:grpSp>
        <p:nvGrpSpPr>
          <p:cNvPr id="201" name="Google Shape;201;p29"/>
          <p:cNvGrpSpPr/>
          <p:nvPr/>
        </p:nvGrpSpPr>
        <p:grpSpPr>
          <a:xfrm>
            <a:off x="5611277" y="2028404"/>
            <a:ext cx="740409" cy="1417593"/>
            <a:chOff x="5287423" y="1418804"/>
            <a:chExt cx="740409" cy="1417593"/>
          </a:xfrm>
        </p:grpSpPr>
        <p:sp>
          <p:nvSpPr>
            <p:cNvPr id="202" name="Google Shape;202;p29"/>
            <p:cNvSpPr/>
            <p:nvPr/>
          </p:nvSpPr>
          <p:spPr>
            <a:xfrm>
              <a:off x="5592214" y="14188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03" name="Google Shape;203;p29"/>
            <p:cNvSpPr/>
            <p:nvPr/>
          </p:nvSpPr>
          <p:spPr>
            <a:xfrm>
              <a:off x="5287423" y="1983301"/>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204" name="Google Shape;204;p29"/>
            <p:cNvCxnSpPr>
              <a:stCxn id="202" idx="2"/>
              <a:endCxn id="203" idx="0"/>
            </p:cNvCxnSpPr>
            <p:nvPr/>
          </p:nvCxnSpPr>
          <p:spPr>
            <a:xfrm flipH="1">
              <a:off x="5505214" y="1707404"/>
              <a:ext cx="304800" cy="276000"/>
            </a:xfrm>
            <a:prstGeom prst="straightConnector1">
              <a:avLst/>
            </a:prstGeom>
            <a:noFill/>
            <a:ln w="19050" cap="flat" cmpd="sng">
              <a:solidFill>
                <a:schemeClr val="dk2"/>
              </a:solidFill>
              <a:prstDash val="solid"/>
              <a:round/>
              <a:headEnd type="none" w="med" len="med"/>
              <a:tailEnd type="none" w="med" len="med"/>
            </a:ln>
          </p:spPr>
        </p:cxnSp>
        <p:sp>
          <p:nvSpPr>
            <p:cNvPr id="205" name="Google Shape;205;p29"/>
            <p:cNvSpPr/>
            <p:nvPr/>
          </p:nvSpPr>
          <p:spPr>
            <a:xfrm>
              <a:off x="5592232" y="25477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206" name="Google Shape;206;p29"/>
            <p:cNvCxnSpPr>
              <a:stCxn id="203" idx="2"/>
              <a:endCxn id="205" idx="0"/>
            </p:cNvCxnSpPr>
            <p:nvPr/>
          </p:nvCxnSpPr>
          <p:spPr>
            <a:xfrm>
              <a:off x="5505223" y="2271901"/>
              <a:ext cx="304800" cy="276000"/>
            </a:xfrm>
            <a:prstGeom prst="straightConnector1">
              <a:avLst/>
            </a:prstGeom>
            <a:noFill/>
            <a:ln w="19050" cap="flat" cmpd="sng">
              <a:solidFill>
                <a:schemeClr val="dk2"/>
              </a:solidFill>
              <a:prstDash val="solid"/>
              <a:round/>
              <a:headEnd type="none" w="med" len="med"/>
              <a:tailEnd type="none" w="med" len="med"/>
            </a:ln>
          </p:spPr>
        </p:cxnSp>
      </p:grpSp>
      <p:grpSp>
        <p:nvGrpSpPr>
          <p:cNvPr id="207" name="Google Shape;207;p29"/>
          <p:cNvGrpSpPr/>
          <p:nvPr/>
        </p:nvGrpSpPr>
        <p:grpSpPr>
          <a:xfrm>
            <a:off x="7040032" y="2028404"/>
            <a:ext cx="1045182" cy="1417593"/>
            <a:chOff x="7040032" y="1418804"/>
            <a:chExt cx="1045182" cy="1417593"/>
          </a:xfrm>
        </p:grpSpPr>
        <p:sp>
          <p:nvSpPr>
            <p:cNvPr id="208" name="Google Shape;208;p29"/>
            <p:cNvSpPr/>
            <p:nvPr/>
          </p:nvSpPr>
          <p:spPr>
            <a:xfrm>
              <a:off x="7649614" y="14188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sp>
          <p:nvSpPr>
            <p:cNvPr id="209" name="Google Shape;209;p29"/>
            <p:cNvSpPr/>
            <p:nvPr/>
          </p:nvSpPr>
          <p:spPr>
            <a:xfrm>
              <a:off x="7344823" y="1983301"/>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210" name="Google Shape;210;p29"/>
            <p:cNvCxnSpPr>
              <a:stCxn id="208" idx="2"/>
              <a:endCxn id="209" idx="0"/>
            </p:cNvCxnSpPr>
            <p:nvPr/>
          </p:nvCxnSpPr>
          <p:spPr>
            <a:xfrm flipH="1">
              <a:off x="7562614" y="1707404"/>
              <a:ext cx="304800" cy="276000"/>
            </a:xfrm>
            <a:prstGeom prst="straightConnector1">
              <a:avLst/>
            </a:prstGeom>
            <a:noFill/>
            <a:ln w="19050" cap="flat" cmpd="sng">
              <a:solidFill>
                <a:schemeClr val="dk2"/>
              </a:solidFill>
              <a:prstDash val="solid"/>
              <a:round/>
              <a:headEnd type="none" w="med" len="med"/>
              <a:tailEnd type="none" w="med" len="med"/>
            </a:ln>
          </p:spPr>
        </p:cxnSp>
        <p:sp>
          <p:nvSpPr>
            <p:cNvPr id="211" name="Google Shape;211;p29"/>
            <p:cNvSpPr/>
            <p:nvPr/>
          </p:nvSpPr>
          <p:spPr>
            <a:xfrm>
              <a:off x="7040032" y="25477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212" name="Google Shape;212;p29"/>
            <p:cNvCxnSpPr>
              <a:stCxn id="209" idx="2"/>
              <a:endCxn id="211" idx="0"/>
            </p:cNvCxnSpPr>
            <p:nvPr/>
          </p:nvCxnSpPr>
          <p:spPr>
            <a:xfrm flipH="1">
              <a:off x="7257823" y="2271901"/>
              <a:ext cx="304800" cy="276000"/>
            </a:xfrm>
            <a:prstGeom prst="straightConnector1">
              <a:avLst/>
            </a:prstGeom>
            <a:noFill/>
            <a:ln w="19050" cap="flat" cmpd="sng">
              <a:solidFill>
                <a:schemeClr val="dk2"/>
              </a:solidFill>
              <a:prstDash val="solid"/>
              <a:round/>
              <a:headEnd type="none" w="med" len="med"/>
              <a:tailEnd type="none" w="med" len="med"/>
            </a:ln>
          </p:spPr>
        </p:cxnSp>
      </p:grpSp>
      <p:sp>
        <p:nvSpPr>
          <p:cNvPr id="213" name="Google Shape;213;p29"/>
          <p:cNvSpPr txBox="1">
            <a:spLocks noGrp="1"/>
          </p:cNvSpPr>
          <p:nvPr>
            <p:ph type="body" idx="1"/>
          </p:nvPr>
        </p:nvSpPr>
        <p:spPr>
          <a:xfrm>
            <a:off x="243000" y="3833100"/>
            <a:ext cx="8624400" cy="73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Given any BST, it is possible to move to a different configuration using “rotation”.</a:t>
            </a:r>
            <a:endParaRPr/>
          </a:p>
          <a:p>
            <a:pPr marL="457200" lvl="0" indent="-342900" algn="l" rtl="0">
              <a:spcBef>
                <a:spcPts val="600"/>
              </a:spcBef>
              <a:spcAft>
                <a:spcPts val="0"/>
              </a:spcAft>
              <a:buSzPts val="1800"/>
              <a:buChar char="●"/>
            </a:pPr>
            <a:r>
              <a:rPr lang="en"/>
              <a:t>In general, can move from any configuration to any other in 2n - 6 rotations (see </a:t>
            </a:r>
            <a:r>
              <a:rPr lang="en" u="sng">
                <a:solidFill>
                  <a:schemeClr val="hlink"/>
                </a:solidFill>
                <a:hlinkClick r:id="rId4"/>
              </a:rPr>
              <a:t>Rotation Distance, Triangulations, and Hyperbolic Geometry</a:t>
            </a:r>
            <a:r>
              <a:rPr lang="en"/>
              <a:t> or </a:t>
            </a:r>
            <a:r>
              <a:rPr lang="en" u="sng">
                <a:solidFill>
                  <a:schemeClr val="hlink"/>
                </a:solidFill>
                <a:hlinkClick r:id="rId5"/>
              </a:rPr>
              <a:t>Amy Liu</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8"/>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BST Height</a:t>
            </a:r>
            <a:endParaRPr/>
          </a:p>
        </p:txBody>
      </p:sp>
      <p:sp>
        <p:nvSpPr>
          <p:cNvPr id="386" name="Google Shape;386;p38"/>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BST height is both of these:</a:t>
            </a:r>
            <a:endParaRPr/>
          </a:p>
          <a:p>
            <a:pPr marL="457200" lvl="0" indent="-342900" algn="l" rtl="0">
              <a:spcBef>
                <a:spcPts val="600"/>
              </a:spcBef>
              <a:spcAft>
                <a:spcPts val="0"/>
              </a:spcAft>
              <a:buSzPts val="1800"/>
              <a:buChar char="●"/>
            </a:pPr>
            <a:r>
              <a:rPr lang="en"/>
              <a:t>Θ(log N) in the best case (“bushy”).</a:t>
            </a:r>
            <a:endParaRPr/>
          </a:p>
          <a:p>
            <a:pPr marL="457200" lvl="0" indent="-342900" algn="l" rtl="0">
              <a:spcBef>
                <a:spcPts val="600"/>
              </a:spcBef>
              <a:spcAft>
                <a:spcPts val="0"/>
              </a:spcAft>
              <a:buSzPts val="1800"/>
              <a:buChar char="●"/>
            </a:pPr>
            <a:r>
              <a:rPr lang="en"/>
              <a:t>Θ(N) in the worst case (“spindly”).</a:t>
            </a:r>
            <a:endParaRPr/>
          </a:p>
          <a:p>
            <a:pPr marL="0" lvl="0" indent="0" algn="l" rtl="0">
              <a:spcBef>
                <a:spcPts val="600"/>
              </a:spcBef>
              <a:spcAft>
                <a:spcPts val="0"/>
              </a:spcAft>
              <a:buNone/>
            </a:pPr>
            <a:endParaRPr/>
          </a:p>
          <a:p>
            <a:pPr marL="0" lvl="0" indent="0" algn="l" rtl="0">
              <a:spcBef>
                <a:spcPts val="600"/>
              </a:spcBef>
              <a:spcAft>
                <a:spcPts val="0"/>
              </a:spcAft>
              <a:buNone/>
            </a:pPr>
            <a:r>
              <a:rPr lang="en"/>
              <a:t>Let’s now turn to understanding the performance of BST operations.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 Rotation Definition (Demo)</a:t>
            </a:r>
            <a:endParaRPr/>
          </a:p>
        </p:txBody>
      </p:sp>
      <p:sp>
        <p:nvSpPr>
          <p:cNvPr id="219" name="Google Shape;219;p30"/>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rotateLeft(G): Let x be the right child of G. Make G the </a:t>
            </a:r>
            <a:r>
              <a:rPr lang="en" b="1"/>
              <a:t>new left child </a:t>
            </a:r>
            <a:r>
              <a:rPr lang="en"/>
              <a:t>of x.</a:t>
            </a:r>
            <a:endParaRPr/>
          </a:p>
          <a:p>
            <a:pPr marL="457200" lvl="0" indent="-342900" algn="l" rtl="0">
              <a:spcBef>
                <a:spcPts val="600"/>
              </a:spcBef>
              <a:spcAft>
                <a:spcPts val="0"/>
              </a:spcAft>
              <a:buSzPts val="1800"/>
              <a:buChar char="●"/>
            </a:pPr>
            <a:r>
              <a:rPr lang="en"/>
              <a:t>Preserves search tree property. No change to semantics of tree.</a:t>
            </a:r>
            <a:endParaRPr/>
          </a:p>
        </p:txBody>
      </p:sp>
      <p:sp>
        <p:nvSpPr>
          <p:cNvPr id="220" name="Google Shape;220;p30"/>
          <p:cNvSpPr/>
          <p:nvPr/>
        </p:nvSpPr>
        <p:spPr>
          <a:xfrm>
            <a:off x="1204486" y="20483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221" name="Google Shape;221;p30"/>
          <p:cNvSpPr/>
          <p:nvPr/>
        </p:nvSpPr>
        <p:spPr>
          <a:xfrm>
            <a:off x="523593" y="26098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222" name="Google Shape;222;p30"/>
          <p:cNvSpPr/>
          <p:nvPr/>
        </p:nvSpPr>
        <p:spPr>
          <a:xfrm>
            <a:off x="1922252" y="2609865"/>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223" name="Google Shape;223;p30"/>
          <p:cNvSpPr/>
          <p:nvPr/>
        </p:nvSpPr>
        <p:spPr>
          <a:xfrm>
            <a:off x="1559943" y="3171404"/>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224" name="Google Shape;224;p30"/>
          <p:cNvSpPr/>
          <p:nvPr/>
        </p:nvSpPr>
        <p:spPr>
          <a:xfrm>
            <a:off x="2315614"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225" name="Google Shape;225;p30"/>
          <p:cNvSpPr/>
          <p:nvPr/>
        </p:nvSpPr>
        <p:spPr>
          <a:xfrm>
            <a:off x="149800"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226" name="Google Shape;226;p30"/>
          <p:cNvSpPr/>
          <p:nvPr/>
        </p:nvSpPr>
        <p:spPr>
          <a:xfrm>
            <a:off x="523610" y="37329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227" name="Google Shape;227;p30"/>
          <p:cNvCxnSpPr>
            <a:stCxn id="221" idx="0"/>
            <a:endCxn id="220" idx="2"/>
          </p:cNvCxnSpPr>
          <p:nvPr/>
        </p:nvCxnSpPr>
        <p:spPr>
          <a:xfrm rot="10800000" flipH="1">
            <a:off x="741393" y="2336865"/>
            <a:ext cx="681000" cy="273000"/>
          </a:xfrm>
          <a:prstGeom prst="straightConnector1">
            <a:avLst/>
          </a:prstGeom>
          <a:noFill/>
          <a:ln w="19050" cap="flat" cmpd="sng">
            <a:solidFill>
              <a:schemeClr val="dk2"/>
            </a:solidFill>
            <a:prstDash val="solid"/>
            <a:round/>
            <a:headEnd type="none" w="med" len="med"/>
            <a:tailEnd type="none" w="med" len="med"/>
          </a:ln>
        </p:spPr>
      </p:cxnSp>
      <p:cxnSp>
        <p:nvCxnSpPr>
          <p:cNvPr id="228" name="Google Shape;228;p30"/>
          <p:cNvCxnSpPr>
            <a:stCxn id="221" idx="2"/>
            <a:endCxn id="225" idx="0"/>
          </p:cNvCxnSpPr>
          <p:nvPr/>
        </p:nvCxnSpPr>
        <p:spPr>
          <a:xfrm flipH="1">
            <a:off x="367593" y="2898465"/>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229" name="Google Shape;229;p30"/>
          <p:cNvCxnSpPr>
            <a:stCxn id="225" idx="2"/>
            <a:endCxn id="226" idx="0"/>
          </p:cNvCxnSpPr>
          <p:nvPr/>
        </p:nvCxnSpPr>
        <p:spPr>
          <a:xfrm>
            <a:off x="367600" y="346000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230" name="Google Shape;230;p30"/>
          <p:cNvCxnSpPr>
            <a:stCxn id="220" idx="2"/>
            <a:endCxn id="222" idx="0"/>
          </p:cNvCxnSpPr>
          <p:nvPr/>
        </p:nvCxnSpPr>
        <p:spPr>
          <a:xfrm>
            <a:off x="1422286" y="2336925"/>
            <a:ext cx="717900" cy="273000"/>
          </a:xfrm>
          <a:prstGeom prst="straightConnector1">
            <a:avLst/>
          </a:prstGeom>
          <a:noFill/>
          <a:ln w="19050" cap="flat" cmpd="sng">
            <a:solidFill>
              <a:schemeClr val="dk2"/>
            </a:solidFill>
            <a:prstDash val="solid"/>
            <a:round/>
            <a:headEnd type="none" w="med" len="med"/>
            <a:tailEnd type="none" w="med" len="med"/>
          </a:ln>
        </p:spPr>
      </p:cxnSp>
      <p:cxnSp>
        <p:nvCxnSpPr>
          <p:cNvPr id="231" name="Google Shape;231;p30"/>
          <p:cNvCxnSpPr>
            <a:stCxn id="222" idx="2"/>
            <a:endCxn id="223" idx="0"/>
          </p:cNvCxnSpPr>
          <p:nvPr/>
        </p:nvCxnSpPr>
        <p:spPr>
          <a:xfrm flipH="1">
            <a:off x="1777652" y="2898465"/>
            <a:ext cx="362400" cy="273000"/>
          </a:xfrm>
          <a:prstGeom prst="straightConnector1">
            <a:avLst/>
          </a:prstGeom>
          <a:noFill/>
          <a:ln w="19050" cap="flat" cmpd="sng">
            <a:solidFill>
              <a:schemeClr val="dk2"/>
            </a:solidFill>
            <a:prstDash val="solid"/>
            <a:round/>
            <a:headEnd type="none" w="med" len="med"/>
            <a:tailEnd type="none" w="med" len="med"/>
          </a:ln>
        </p:spPr>
      </p:cxnSp>
      <p:cxnSp>
        <p:nvCxnSpPr>
          <p:cNvPr id="232" name="Google Shape;232;p30"/>
          <p:cNvCxnSpPr>
            <a:stCxn id="222" idx="2"/>
            <a:endCxn id="224" idx="0"/>
          </p:cNvCxnSpPr>
          <p:nvPr/>
        </p:nvCxnSpPr>
        <p:spPr>
          <a:xfrm>
            <a:off x="2140052" y="2898465"/>
            <a:ext cx="393300" cy="273000"/>
          </a:xfrm>
          <a:prstGeom prst="straightConnector1">
            <a:avLst/>
          </a:prstGeom>
          <a:noFill/>
          <a:ln w="19050" cap="flat" cmpd="sng">
            <a:solidFill>
              <a:schemeClr val="dk2"/>
            </a:solidFill>
            <a:prstDash val="solid"/>
            <a:round/>
            <a:headEnd type="none" w="med" len="med"/>
            <a:tailEnd type="none" w="med" len="med"/>
          </a:ln>
        </p:spPr>
      </p:cxnSp>
      <p:cxnSp>
        <p:nvCxnSpPr>
          <p:cNvPr id="233" name="Google Shape;233;p30"/>
          <p:cNvCxnSpPr>
            <a:stCxn id="223" idx="2"/>
            <a:endCxn id="234" idx="0"/>
          </p:cNvCxnSpPr>
          <p:nvPr/>
        </p:nvCxnSpPr>
        <p:spPr>
          <a:xfrm flipH="1">
            <a:off x="1471743" y="3460004"/>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235" name="Google Shape;235;p30"/>
          <p:cNvCxnSpPr>
            <a:stCxn id="223" idx="2"/>
            <a:endCxn id="236" idx="0"/>
          </p:cNvCxnSpPr>
          <p:nvPr/>
        </p:nvCxnSpPr>
        <p:spPr>
          <a:xfrm>
            <a:off x="1777743" y="3460004"/>
            <a:ext cx="373800" cy="273000"/>
          </a:xfrm>
          <a:prstGeom prst="straightConnector1">
            <a:avLst/>
          </a:prstGeom>
          <a:noFill/>
          <a:ln w="19050" cap="flat" cmpd="sng">
            <a:solidFill>
              <a:schemeClr val="dk2"/>
            </a:solidFill>
            <a:prstDash val="solid"/>
            <a:round/>
            <a:headEnd type="none" w="med" len="med"/>
            <a:tailEnd type="none" w="med" len="med"/>
          </a:ln>
        </p:spPr>
      </p:cxnSp>
      <p:sp>
        <p:nvSpPr>
          <p:cNvPr id="234" name="Google Shape;234;p30"/>
          <p:cNvSpPr/>
          <p:nvPr/>
        </p:nvSpPr>
        <p:spPr>
          <a:xfrm>
            <a:off x="1253837" y="3732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236" name="Google Shape;236;p30"/>
          <p:cNvSpPr/>
          <p:nvPr/>
        </p:nvSpPr>
        <p:spPr>
          <a:xfrm>
            <a:off x="1933736" y="3732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accent3"/>
                </a:solidFill>
              </a:rPr>
              <a:t>Tree Rotation Definition (Demo)</a:t>
            </a:r>
            <a:endParaRPr>
              <a:solidFill>
                <a:schemeClr val="accent3"/>
              </a:solidFill>
            </a:endParaRPr>
          </a:p>
          <a:p>
            <a:pPr marL="0" lvl="0" indent="0" algn="l" rtl="0">
              <a:spcBef>
                <a:spcPts val="0"/>
              </a:spcBef>
              <a:spcAft>
                <a:spcPts val="0"/>
              </a:spcAft>
              <a:buNone/>
            </a:pPr>
            <a:endParaRPr/>
          </a:p>
        </p:txBody>
      </p:sp>
      <p:sp>
        <p:nvSpPr>
          <p:cNvPr id="243" name="Google Shape;243;p31"/>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rotateLeft(G): Let x be the right child of G. Make G the </a:t>
            </a:r>
            <a:r>
              <a:rPr lang="en" b="1"/>
              <a:t>new left child </a:t>
            </a:r>
            <a:r>
              <a:rPr lang="en"/>
              <a:t>of x.</a:t>
            </a:r>
            <a:endParaRPr/>
          </a:p>
          <a:p>
            <a:pPr marL="457200" lvl="0" indent="-342900" algn="l" rtl="0">
              <a:spcBef>
                <a:spcPts val="600"/>
              </a:spcBef>
              <a:spcAft>
                <a:spcPts val="0"/>
              </a:spcAft>
              <a:buSzPts val="1800"/>
              <a:buChar char="●"/>
            </a:pPr>
            <a:r>
              <a:rPr lang="en"/>
              <a:t>Preserves search tree property. No change to semantics of tree.</a:t>
            </a:r>
            <a:endParaRPr/>
          </a:p>
        </p:txBody>
      </p:sp>
      <p:sp>
        <p:nvSpPr>
          <p:cNvPr id="244" name="Google Shape;244;p31"/>
          <p:cNvSpPr/>
          <p:nvPr/>
        </p:nvSpPr>
        <p:spPr>
          <a:xfrm>
            <a:off x="1204486" y="20483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245" name="Google Shape;245;p31"/>
          <p:cNvSpPr/>
          <p:nvPr/>
        </p:nvSpPr>
        <p:spPr>
          <a:xfrm>
            <a:off x="523593" y="26098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246" name="Google Shape;246;p31"/>
          <p:cNvSpPr/>
          <p:nvPr/>
        </p:nvSpPr>
        <p:spPr>
          <a:xfrm>
            <a:off x="1922252" y="2609865"/>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247" name="Google Shape;247;p31"/>
          <p:cNvSpPr/>
          <p:nvPr/>
        </p:nvSpPr>
        <p:spPr>
          <a:xfrm>
            <a:off x="1559943" y="3171404"/>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248" name="Google Shape;248;p31"/>
          <p:cNvSpPr/>
          <p:nvPr/>
        </p:nvSpPr>
        <p:spPr>
          <a:xfrm>
            <a:off x="2315614"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249" name="Google Shape;249;p31"/>
          <p:cNvSpPr/>
          <p:nvPr/>
        </p:nvSpPr>
        <p:spPr>
          <a:xfrm>
            <a:off x="149800"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250" name="Google Shape;250;p31"/>
          <p:cNvSpPr/>
          <p:nvPr/>
        </p:nvSpPr>
        <p:spPr>
          <a:xfrm>
            <a:off x="523610" y="37329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251" name="Google Shape;251;p31"/>
          <p:cNvCxnSpPr>
            <a:stCxn id="245" idx="0"/>
            <a:endCxn id="244" idx="2"/>
          </p:cNvCxnSpPr>
          <p:nvPr/>
        </p:nvCxnSpPr>
        <p:spPr>
          <a:xfrm rot="10800000" flipH="1">
            <a:off x="741393" y="2336865"/>
            <a:ext cx="681000" cy="273000"/>
          </a:xfrm>
          <a:prstGeom prst="straightConnector1">
            <a:avLst/>
          </a:prstGeom>
          <a:noFill/>
          <a:ln w="19050" cap="flat" cmpd="sng">
            <a:solidFill>
              <a:schemeClr val="dk2"/>
            </a:solidFill>
            <a:prstDash val="solid"/>
            <a:round/>
            <a:headEnd type="none" w="med" len="med"/>
            <a:tailEnd type="none" w="med" len="med"/>
          </a:ln>
        </p:spPr>
      </p:cxnSp>
      <p:cxnSp>
        <p:nvCxnSpPr>
          <p:cNvPr id="252" name="Google Shape;252;p31"/>
          <p:cNvCxnSpPr>
            <a:stCxn id="245" idx="2"/>
            <a:endCxn id="249" idx="0"/>
          </p:cNvCxnSpPr>
          <p:nvPr/>
        </p:nvCxnSpPr>
        <p:spPr>
          <a:xfrm flipH="1">
            <a:off x="367593" y="2898465"/>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253" name="Google Shape;253;p31"/>
          <p:cNvCxnSpPr>
            <a:stCxn id="249" idx="2"/>
            <a:endCxn id="250" idx="0"/>
          </p:cNvCxnSpPr>
          <p:nvPr/>
        </p:nvCxnSpPr>
        <p:spPr>
          <a:xfrm>
            <a:off x="367600" y="346000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254" name="Google Shape;254;p31"/>
          <p:cNvCxnSpPr>
            <a:stCxn id="244" idx="2"/>
            <a:endCxn id="246" idx="0"/>
          </p:cNvCxnSpPr>
          <p:nvPr/>
        </p:nvCxnSpPr>
        <p:spPr>
          <a:xfrm>
            <a:off x="1422286" y="2336925"/>
            <a:ext cx="717900" cy="273000"/>
          </a:xfrm>
          <a:prstGeom prst="straightConnector1">
            <a:avLst/>
          </a:prstGeom>
          <a:noFill/>
          <a:ln w="19050" cap="flat" cmpd="sng">
            <a:solidFill>
              <a:schemeClr val="dk2"/>
            </a:solidFill>
            <a:prstDash val="solid"/>
            <a:round/>
            <a:headEnd type="none" w="med" len="med"/>
            <a:tailEnd type="none" w="med" len="med"/>
          </a:ln>
        </p:spPr>
      </p:cxnSp>
      <p:cxnSp>
        <p:nvCxnSpPr>
          <p:cNvPr id="255" name="Google Shape;255;p31"/>
          <p:cNvCxnSpPr>
            <a:stCxn id="246" idx="2"/>
            <a:endCxn id="247" idx="0"/>
          </p:cNvCxnSpPr>
          <p:nvPr/>
        </p:nvCxnSpPr>
        <p:spPr>
          <a:xfrm flipH="1">
            <a:off x="1777652" y="2898465"/>
            <a:ext cx="362400" cy="273000"/>
          </a:xfrm>
          <a:prstGeom prst="straightConnector1">
            <a:avLst/>
          </a:prstGeom>
          <a:noFill/>
          <a:ln w="19050" cap="flat" cmpd="sng">
            <a:solidFill>
              <a:schemeClr val="dk2"/>
            </a:solidFill>
            <a:prstDash val="solid"/>
            <a:round/>
            <a:headEnd type="none" w="med" len="med"/>
            <a:tailEnd type="none" w="med" len="med"/>
          </a:ln>
        </p:spPr>
      </p:cxnSp>
      <p:cxnSp>
        <p:nvCxnSpPr>
          <p:cNvPr id="256" name="Google Shape;256;p31"/>
          <p:cNvCxnSpPr>
            <a:stCxn id="246" idx="2"/>
            <a:endCxn id="248" idx="0"/>
          </p:cNvCxnSpPr>
          <p:nvPr/>
        </p:nvCxnSpPr>
        <p:spPr>
          <a:xfrm>
            <a:off x="2140052" y="2898465"/>
            <a:ext cx="393300" cy="273000"/>
          </a:xfrm>
          <a:prstGeom prst="straightConnector1">
            <a:avLst/>
          </a:prstGeom>
          <a:noFill/>
          <a:ln w="19050" cap="flat" cmpd="sng">
            <a:solidFill>
              <a:schemeClr val="dk2"/>
            </a:solidFill>
            <a:prstDash val="solid"/>
            <a:round/>
            <a:headEnd type="none" w="med" len="med"/>
            <a:tailEnd type="none" w="med" len="med"/>
          </a:ln>
        </p:spPr>
      </p:cxnSp>
      <p:cxnSp>
        <p:nvCxnSpPr>
          <p:cNvPr id="257" name="Google Shape;257;p31"/>
          <p:cNvCxnSpPr>
            <a:stCxn id="247" idx="2"/>
            <a:endCxn id="258" idx="0"/>
          </p:cNvCxnSpPr>
          <p:nvPr/>
        </p:nvCxnSpPr>
        <p:spPr>
          <a:xfrm flipH="1">
            <a:off x="1471743" y="3460004"/>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259" name="Google Shape;259;p31"/>
          <p:cNvCxnSpPr>
            <a:stCxn id="247" idx="2"/>
            <a:endCxn id="260" idx="0"/>
          </p:cNvCxnSpPr>
          <p:nvPr/>
        </p:nvCxnSpPr>
        <p:spPr>
          <a:xfrm>
            <a:off x="1777743" y="3460004"/>
            <a:ext cx="373800" cy="273000"/>
          </a:xfrm>
          <a:prstGeom prst="straightConnector1">
            <a:avLst/>
          </a:prstGeom>
          <a:noFill/>
          <a:ln w="19050" cap="flat" cmpd="sng">
            <a:solidFill>
              <a:schemeClr val="dk2"/>
            </a:solidFill>
            <a:prstDash val="solid"/>
            <a:round/>
            <a:headEnd type="none" w="med" len="med"/>
            <a:tailEnd type="none" w="med" len="med"/>
          </a:ln>
        </p:spPr>
      </p:cxnSp>
      <p:sp>
        <p:nvSpPr>
          <p:cNvPr id="258" name="Google Shape;258;p31"/>
          <p:cNvSpPr/>
          <p:nvPr/>
        </p:nvSpPr>
        <p:spPr>
          <a:xfrm>
            <a:off x="1253837" y="3732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260" name="Google Shape;260;p31"/>
          <p:cNvSpPr/>
          <p:nvPr/>
        </p:nvSpPr>
        <p:spPr>
          <a:xfrm>
            <a:off x="1933736" y="3732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2"/>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accent3"/>
                </a:solidFill>
              </a:rPr>
              <a:t>Tree Rotation Definition (Demo)</a:t>
            </a:r>
            <a:endParaRPr>
              <a:solidFill>
                <a:schemeClr val="accent3"/>
              </a:solidFill>
            </a:endParaRPr>
          </a:p>
          <a:p>
            <a:pPr marL="0" lvl="0" indent="0" algn="l" rtl="0">
              <a:spcBef>
                <a:spcPts val="0"/>
              </a:spcBef>
              <a:spcAft>
                <a:spcPts val="0"/>
              </a:spcAft>
              <a:buNone/>
            </a:pPr>
            <a:endParaRPr/>
          </a:p>
        </p:txBody>
      </p:sp>
      <p:sp>
        <p:nvSpPr>
          <p:cNvPr id="268" name="Google Shape;268;p32"/>
          <p:cNvSpPr txBox="1">
            <a:spLocks noGrp="1"/>
          </p:cNvSpPr>
          <p:nvPr>
            <p:ph type="body" idx="1"/>
          </p:nvPr>
        </p:nvSpPr>
        <p:spPr>
          <a:xfrm>
            <a:off x="107050" y="402200"/>
            <a:ext cx="8520600" cy="152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rotateLeft(G): Let x be the right child of G. Make G the </a:t>
            </a:r>
            <a:r>
              <a:rPr lang="en" b="1"/>
              <a:t>new left child </a:t>
            </a:r>
            <a:r>
              <a:rPr lang="en"/>
              <a:t>of x.</a:t>
            </a:r>
            <a:endParaRPr/>
          </a:p>
          <a:p>
            <a:pPr marL="457200" lvl="0" indent="-342900" algn="l" rtl="0">
              <a:spcBef>
                <a:spcPts val="600"/>
              </a:spcBef>
              <a:spcAft>
                <a:spcPts val="0"/>
              </a:spcAft>
              <a:buSzPts val="1800"/>
              <a:buChar char="●"/>
            </a:pPr>
            <a:r>
              <a:rPr lang="en"/>
              <a:t>Preserves search tree property. No change to semantics of tree.</a:t>
            </a:r>
            <a:endParaRPr/>
          </a:p>
        </p:txBody>
      </p:sp>
      <p:sp>
        <p:nvSpPr>
          <p:cNvPr id="269" name="Google Shape;269;p32"/>
          <p:cNvSpPr/>
          <p:nvPr/>
        </p:nvSpPr>
        <p:spPr>
          <a:xfrm>
            <a:off x="1204486" y="20483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270" name="Google Shape;270;p32"/>
          <p:cNvSpPr/>
          <p:nvPr/>
        </p:nvSpPr>
        <p:spPr>
          <a:xfrm>
            <a:off x="523593" y="26098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271" name="Google Shape;271;p32"/>
          <p:cNvSpPr/>
          <p:nvPr/>
        </p:nvSpPr>
        <p:spPr>
          <a:xfrm>
            <a:off x="5125802" y="1471290"/>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272" name="Google Shape;272;p32"/>
          <p:cNvSpPr/>
          <p:nvPr/>
        </p:nvSpPr>
        <p:spPr>
          <a:xfrm>
            <a:off x="4763493" y="2032829"/>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273" name="Google Shape;273;p32"/>
          <p:cNvSpPr/>
          <p:nvPr/>
        </p:nvSpPr>
        <p:spPr>
          <a:xfrm>
            <a:off x="5519164" y="20328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274" name="Google Shape;274;p32"/>
          <p:cNvSpPr/>
          <p:nvPr/>
        </p:nvSpPr>
        <p:spPr>
          <a:xfrm>
            <a:off x="149800"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275" name="Google Shape;275;p32"/>
          <p:cNvSpPr/>
          <p:nvPr/>
        </p:nvSpPr>
        <p:spPr>
          <a:xfrm>
            <a:off x="523610" y="37329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276" name="Google Shape;276;p32"/>
          <p:cNvCxnSpPr>
            <a:stCxn id="270" idx="0"/>
            <a:endCxn id="269" idx="2"/>
          </p:cNvCxnSpPr>
          <p:nvPr/>
        </p:nvCxnSpPr>
        <p:spPr>
          <a:xfrm rot="10800000" flipH="1">
            <a:off x="741393" y="2336865"/>
            <a:ext cx="681000" cy="273000"/>
          </a:xfrm>
          <a:prstGeom prst="straightConnector1">
            <a:avLst/>
          </a:prstGeom>
          <a:noFill/>
          <a:ln w="19050" cap="flat" cmpd="sng">
            <a:solidFill>
              <a:schemeClr val="dk2"/>
            </a:solidFill>
            <a:prstDash val="solid"/>
            <a:round/>
            <a:headEnd type="none" w="med" len="med"/>
            <a:tailEnd type="none" w="med" len="med"/>
          </a:ln>
        </p:spPr>
      </p:cxnSp>
      <p:cxnSp>
        <p:nvCxnSpPr>
          <p:cNvPr id="277" name="Google Shape;277;p32"/>
          <p:cNvCxnSpPr>
            <a:stCxn id="270" idx="2"/>
            <a:endCxn id="274" idx="0"/>
          </p:cNvCxnSpPr>
          <p:nvPr/>
        </p:nvCxnSpPr>
        <p:spPr>
          <a:xfrm flipH="1">
            <a:off x="367593" y="2898465"/>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278" name="Google Shape;278;p32"/>
          <p:cNvCxnSpPr>
            <a:stCxn id="274" idx="2"/>
            <a:endCxn id="275" idx="0"/>
          </p:cNvCxnSpPr>
          <p:nvPr/>
        </p:nvCxnSpPr>
        <p:spPr>
          <a:xfrm>
            <a:off x="367600" y="346000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279" name="Google Shape;279;p32"/>
          <p:cNvCxnSpPr>
            <a:stCxn id="269" idx="0"/>
            <a:endCxn id="271" idx="2"/>
          </p:cNvCxnSpPr>
          <p:nvPr/>
        </p:nvCxnSpPr>
        <p:spPr>
          <a:xfrm rot="10800000" flipH="1">
            <a:off x="1422286" y="1760025"/>
            <a:ext cx="3921300" cy="288300"/>
          </a:xfrm>
          <a:prstGeom prst="straightConnector1">
            <a:avLst/>
          </a:prstGeom>
          <a:noFill/>
          <a:ln w="19050" cap="flat" cmpd="sng">
            <a:solidFill>
              <a:schemeClr val="dk2"/>
            </a:solidFill>
            <a:prstDash val="solid"/>
            <a:round/>
            <a:headEnd type="none" w="med" len="med"/>
            <a:tailEnd type="none" w="med" len="med"/>
          </a:ln>
        </p:spPr>
      </p:cxnSp>
      <p:cxnSp>
        <p:nvCxnSpPr>
          <p:cNvPr id="280" name="Google Shape;280;p32"/>
          <p:cNvCxnSpPr>
            <a:stCxn id="271" idx="2"/>
            <a:endCxn id="272" idx="0"/>
          </p:cNvCxnSpPr>
          <p:nvPr/>
        </p:nvCxnSpPr>
        <p:spPr>
          <a:xfrm flipH="1">
            <a:off x="4981202" y="1759890"/>
            <a:ext cx="362400" cy="273000"/>
          </a:xfrm>
          <a:prstGeom prst="straightConnector1">
            <a:avLst/>
          </a:prstGeom>
          <a:noFill/>
          <a:ln w="19050" cap="flat" cmpd="sng">
            <a:solidFill>
              <a:schemeClr val="dk2"/>
            </a:solidFill>
            <a:prstDash val="solid"/>
            <a:round/>
            <a:headEnd type="none" w="med" len="med"/>
            <a:tailEnd type="none" w="med" len="med"/>
          </a:ln>
        </p:spPr>
      </p:cxnSp>
      <p:cxnSp>
        <p:nvCxnSpPr>
          <p:cNvPr id="281" name="Google Shape;281;p32"/>
          <p:cNvCxnSpPr>
            <a:stCxn id="271" idx="2"/>
            <a:endCxn id="273" idx="0"/>
          </p:cNvCxnSpPr>
          <p:nvPr/>
        </p:nvCxnSpPr>
        <p:spPr>
          <a:xfrm>
            <a:off x="5343602" y="1759890"/>
            <a:ext cx="393300" cy="273000"/>
          </a:xfrm>
          <a:prstGeom prst="straightConnector1">
            <a:avLst/>
          </a:prstGeom>
          <a:noFill/>
          <a:ln w="19050" cap="flat" cmpd="sng">
            <a:solidFill>
              <a:schemeClr val="dk2"/>
            </a:solidFill>
            <a:prstDash val="solid"/>
            <a:round/>
            <a:headEnd type="none" w="med" len="med"/>
            <a:tailEnd type="none" w="med" len="med"/>
          </a:ln>
        </p:spPr>
      </p:cxnSp>
      <p:cxnSp>
        <p:nvCxnSpPr>
          <p:cNvPr id="282" name="Google Shape;282;p32"/>
          <p:cNvCxnSpPr>
            <a:stCxn id="272" idx="2"/>
            <a:endCxn id="283" idx="0"/>
          </p:cNvCxnSpPr>
          <p:nvPr/>
        </p:nvCxnSpPr>
        <p:spPr>
          <a:xfrm flipH="1">
            <a:off x="4675293" y="2321429"/>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284" name="Google Shape;284;p32"/>
          <p:cNvCxnSpPr>
            <a:stCxn id="272" idx="2"/>
            <a:endCxn id="285" idx="0"/>
          </p:cNvCxnSpPr>
          <p:nvPr/>
        </p:nvCxnSpPr>
        <p:spPr>
          <a:xfrm>
            <a:off x="4981293" y="2321429"/>
            <a:ext cx="373800" cy="273000"/>
          </a:xfrm>
          <a:prstGeom prst="straightConnector1">
            <a:avLst/>
          </a:prstGeom>
          <a:noFill/>
          <a:ln w="19050" cap="flat" cmpd="sng">
            <a:solidFill>
              <a:schemeClr val="dk2"/>
            </a:solidFill>
            <a:prstDash val="solid"/>
            <a:round/>
            <a:headEnd type="none" w="med" len="med"/>
            <a:tailEnd type="none" w="med" len="med"/>
          </a:ln>
        </p:spPr>
      </p:cxnSp>
      <p:sp>
        <p:nvSpPr>
          <p:cNvPr id="283" name="Google Shape;283;p32"/>
          <p:cNvSpPr/>
          <p:nvPr/>
        </p:nvSpPr>
        <p:spPr>
          <a:xfrm>
            <a:off x="4457387" y="259436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285" name="Google Shape;285;p32"/>
          <p:cNvSpPr/>
          <p:nvPr/>
        </p:nvSpPr>
        <p:spPr>
          <a:xfrm>
            <a:off x="5137286" y="259436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3"/>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accent3"/>
                </a:solidFill>
              </a:rPr>
              <a:t>Tree Rotation Definition (Demo)</a:t>
            </a:r>
            <a:endParaRPr>
              <a:solidFill>
                <a:schemeClr val="accent3"/>
              </a:solidFill>
            </a:endParaRPr>
          </a:p>
          <a:p>
            <a:pPr marL="0" lvl="0" indent="0" algn="l" rtl="0">
              <a:spcBef>
                <a:spcPts val="0"/>
              </a:spcBef>
              <a:spcAft>
                <a:spcPts val="0"/>
              </a:spcAft>
              <a:buNone/>
            </a:pPr>
            <a:endParaRPr/>
          </a:p>
        </p:txBody>
      </p:sp>
      <p:sp>
        <p:nvSpPr>
          <p:cNvPr id="293" name="Google Shape;293;p33"/>
          <p:cNvSpPr txBox="1">
            <a:spLocks noGrp="1"/>
          </p:cNvSpPr>
          <p:nvPr>
            <p:ph type="body" idx="1"/>
          </p:nvPr>
        </p:nvSpPr>
        <p:spPr>
          <a:xfrm>
            <a:off x="107050" y="402200"/>
            <a:ext cx="8520600" cy="152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rotateLeft(G): Let x be the right child of G. Make G the </a:t>
            </a:r>
            <a:r>
              <a:rPr lang="en" b="1"/>
              <a:t>new left child </a:t>
            </a:r>
            <a:r>
              <a:rPr lang="en"/>
              <a:t>of x.</a:t>
            </a:r>
            <a:endParaRPr/>
          </a:p>
          <a:p>
            <a:pPr marL="457200" lvl="0" indent="-342900" algn="l" rtl="0">
              <a:spcBef>
                <a:spcPts val="600"/>
              </a:spcBef>
              <a:spcAft>
                <a:spcPts val="0"/>
              </a:spcAft>
              <a:buSzPts val="1800"/>
              <a:buChar char="●"/>
            </a:pPr>
            <a:r>
              <a:rPr lang="en"/>
              <a:t>Preserves search tree property. No change to semantics of tree.</a:t>
            </a:r>
            <a:endParaRPr/>
          </a:p>
        </p:txBody>
      </p:sp>
      <p:sp>
        <p:nvSpPr>
          <p:cNvPr id="294" name="Google Shape;294;p33"/>
          <p:cNvSpPr/>
          <p:nvPr/>
        </p:nvSpPr>
        <p:spPr>
          <a:xfrm>
            <a:off x="1204486" y="20483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295" name="Google Shape;295;p33"/>
          <p:cNvSpPr/>
          <p:nvPr/>
        </p:nvSpPr>
        <p:spPr>
          <a:xfrm>
            <a:off x="523593" y="26098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296" name="Google Shape;296;p33"/>
          <p:cNvSpPr/>
          <p:nvPr/>
        </p:nvSpPr>
        <p:spPr>
          <a:xfrm>
            <a:off x="5125802" y="1471290"/>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297" name="Google Shape;297;p33"/>
          <p:cNvSpPr/>
          <p:nvPr/>
        </p:nvSpPr>
        <p:spPr>
          <a:xfrm>
            <a:off x="4763493" y="2032829"/>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298" name="Google Shape;298;p33"/>
          <p:cNvSpPr/>
          <p:nvPr/>
        </p:nvSpPr>
        <p:spPr>
          <a:xfrm>
            <a:off x="5519164" y="20328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299" name="Google Shape;299;p33"/>
          <p:cNvSpPr/>
          <p:nvPr/>
        </p:nvSpPr>
        <p:spPr>
          <a:xfrm>
            <a:off x="149800"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300" name="Google Shape;300;p33"/>
          <p:cNvSpPr/>
          <p:nvPr/>
        </p:nvSpPr>
        <p:spPr>
          <a:xfrm>
            <a:off x="523610" y="37329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301" name="Google Shape;301;p33"/>
          <p:cNvCxnSpPr>
            <a:stCxn id="295" idx="0"/>
            <a:endCxn id="294" idx="2"/>
          </p:cNvCxnSpPr>
          <p:nvPr/>
        </p:nvCxnSpPr>
        <p:spPr>
          <a:xfrm rot="10800000" flipH="1">
            <a:off x="741393" y="2336865"/>
            <a:ext cx="681000" cy="273000"/>
          </a:xfrm>
          <a:prstGeom prst="straightConnector1">
            <a:avLst/>
          </a:prstGeom>
          <a:noFill/>
          <a:ln w="19050" cap="flat" cmpd="sng">
            <a:solidFill>
              <a:schemeClr val="dk2"/>
            </a:solidFill>
            <a:prstDash val="solid"/>
            <a:round/>
            <a:headEnd type="none" w="med" len="med"/>
            <a:tailEnd type="none" w="med" len="med"/>
          </a:ln>
        </p:spPr>
      </p:cxnSp>
      <p:cxnSp>
        <p:nvCxnSpPr>
          <p:cNvPr id="302" name="Google Shape;302;p33"/>
          <p:cNvCxnSpPr>
            <a:stCxn id="295" idx="2"/>
            <a:endCxn id="299" idx="0"/>
          </p:cNvCxnSpPr>
          <p:nvPr/>
        </p:nvCxnSpPr>
        <p:spPr>
          <a:xfrm flipH="1">
            <a:off x="367593" y="2898465"/>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303" name="Google Shape;303;p33"/>
          <p:cNvCxnSpPr>
            <a:stCxn id="299" idx="2"/>
            <a:endCxn id="300" idx="0"/>
          </p:cNvCxnSpPr>
          <p:nvPr/>
        </p:nvCxnSpPr>
        <p:spPr>
          <a:xfrm>
            <a:off x="367600" y="346000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304" name="Google Shape;304;p33"/>
          <p:cNvCxnSpPr>
            <a:stCxn id="294" idx="0"/>
            <a:endCxn id="296" idx="2"/>
          </p:cNvCxnSpPr>
          <p:nvPr/>
        </p:nvCxnSpPr>
        <p:spPr>
          <a:xfrm rot="10800000" flipH="1">
            <a:off x="1422286" y="1760025"/>
            <a:ext cx="3921300" cy="288300"/>
          </a:xfrm>
          <a:prstGeom prst="straightConnector1">
            <a:avLst/>
          </a:prstGeom>
          <a:noFill/>
          <a:ln w="19050" cap="flat" cmpd="sng">
            <a:solidFill>
              <a:schemeClr val="dk2"/>
            </a:solidFill>
            <a:prstDash val="solid"/>
            <a:round/>
            <a:headEnd type="none" w="med" len="med"/>
            <a:tailEnd type="none" w="med" len="med"/>
          </a:ln>
        </p:spPr>
      </p:cxnSp>
      <p:cxnSp>
        <p:nvCxnSpPr>
          <p:cNvPr id="305" name="Google Shape;305;p33"/>
          <p:cNvCxnSpPr>
            <a:stCxn id="296" idx="2"/>
            <a:endCxn id="297" idx="0"/>
          </p:cNvCxnSpPr>
          <p:nvPr/>
        </p:nvCxnSpPr>
        <p:spPr>
          <a:xfrm flipH="1">
            <a:off x="4981202" y="1759890"/>
            <a:ext cx="362400" cy="273000"/>
          </a:xfrm>
          <a:prstGeom prst="straightConnector1">
            <a:avLst/>
          </a:prstGeom>
          <a:noFill/>
          <a:ln w="19050" cap="flat" cmpd="sng">
            <a:solidFill>
              <a:schemeClr val="dk2"/>
            </a:solidFill>
            <a:prstDash val="solid"/>
            <a:round/>
            <a:headEnd type="none" w="med" len="med"/>
            <a:tailEnd type="none" w="med" len="med"/>
          </a:ln>
        </p:spPr>
      </p:cxnSp>
      <p:cxnSp>
        <p:nvCxnSpPr>
          <p:cNvPr id="306" name="Google Shape;306;p33"/>
          <p:cNvCxnSpPr>
            <a:stCxn id="296" idx="2"/>
            <a:endCxn id="298" idx="0"/>
          </p:cNvCxnSpPr>
          <p:nvPr/>
        </p:nvCxnSpPr>
        <p:spPr>
          <a:xfrm>
            <a:off x="5343602" y="1759890"/>
            <a:ext cx="393300" cy="273000"/>
          </a:xfrm>
          <a:prstGeom prst="straightConnector1">
            <a:avLst/>
          </a:prstGeom>
          <a:noFill/>
          <a:ln w="19050" cap="flat" cmpd="sng">
            <a:solidFill>
              <a:schemeClr val="dk2"/>
            </a:solidFill>
            <a:prstDash val="solid"/>
            <a:round/>
            <a:headEnd type="none" w="med" len="med"/>
            <a:tailEnd type="none" w="med" len="med"/>
          </a:ln>
        </p:spPr>
      </p:cxnSp>
      <p:cxnSp>
        <p:nvCxnSpPr>
          <p:cNvPr id="307" name="Google Shape;307;p33"/>
          <p:cNvCxnSpPr>
            <a:stCxn id="297" idx="2"/>
            <a:endCxn id="308" idx="0"/>
          </p:cNvCxnSpPr>
          <p:nvPr/>
        </p:nvCxnSpPr>
        <p:spPr>
          <a:xfrm flipH="1">
            <a:off x="4675293" y="2321429"/>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309" name="Google Shape;309;p33"/>
          <p:cNvCxnSpPr>
            <a:stCxn id="297" idx="2"/>
            <a:endCxn id="310" idx="0"/>
          </p:cNvCxnSpPr>
          <p:nvPr/>
        </p:nvCxnSpPr>
        <p:spPr>
          <a:xfrm>
            <a:off x="4981293" y="2321429"/>
            <a:ext cx="373800" cy="273000"/>
          </a:xfrm>
          <a:prstGeom prst="straightConnector1">
            <a:avLst/>
          </a:prstGeom>
          <a:noFill/>
          <a:ln w="19050" cap="flat" cmpd="sng">
            <a:solidFill>
              <a:schemeClr val="dk2"/>
            </a:solidFill>
            <a:prstDash val="solid"/>
            <a:round/>
            <a:headEnd type="none" w="med" len="med"/>
            <a:tailEnd type="none" w="med" len="med"/>
          </a:ln>
        </p:spPr>
      </p:cxnSp>
      <p:sp>
        <p:nvSpPr>
          <p:cNvPr id="308" name="Google Shape;308;p33"/>
          <p:cNvSpPr/>
          <p:nvPr/>
        </p:nvSpPr>
        <p:spPr>
          <a:xfrm>
            <a:off x="4457387" y="259436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310" name="Google Shape;310;p33"/>
          <p:cNvSpPr/>
          <p:nvPr/>
        </p:nvSpPr>
        <p:spPr>
          <a:xfrm>
            <a:off x="5137286" y="259436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accent3"/>
                </a:solidFill>
              </a:rPr>
              <a:t>Tree Rotation Definition (Demo)</a:t>
            </a:r>
            <a:endParaRPr>
              <a:solidFill>
                <a:schemeClr val="accent3"/>
              </a:solidFill>
            </a:endParaRPr>
          </a:p>
          <a:p>
            <a:pPr marL="0" lvl="0" indent="0" algn="l" rtl="0">
              <a:spcBef>
                <a:spcPts val="0"/>
              </a:spcBef>
              <a:spcAft>
                <a:spcPts val="0"/>
              </a:spcAft>
              <a:buNone/>
            </a:pPr>
            <a:endParaRPr/>
          </a:p>
        </p:txBody>
      </p:sp>
      <p:sp>
        <p:nvSpPr>
          <p:cNvPr id="319" name="Google Shape;319;p34"/>
          <p:cNvSpPr txBox="1">
            <a:spLocks noGrp="1"/>
          </p:cNvSpPr>
          <p:nvPr>
            <p:ph type="body" idx="1"/>
          </p:nvPr>
        </p:nvSpPr>
        <p:spPr>
          <a:xfrm>
            <a:off x="107050" y="402200"/>
            <a:ext cx="8520600" cy="152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err="1"/>
              <a:t>rotateLeft</a:t>
            </a:r>
            <a:r>
              <a:rPr lang="en" dirty="0"/>
              <a:t>(G): Let x be the right child of G. Make G the </a:t>
            </a:r>
            <a:r>
              <a:rPr lang="en" b="1" dirty="0"/>
              <a:t>new left child </a:t>
            </a:r>
            <a:r>
              <a:rPr lang="en" dirty="0"/>
              <a:t>of x.</a:t>
            </a:r>
            <a:endParaRPr dirty="0"/>
          </a:p>
          <a:p>
            <a:pPr marL="457200" lvl="0" indent="-342900" algn="l" rtl="0">
              <a:spcBef>
                <a:spcPts val="600"/>
              </a:spcBef>
              <a:spcAft>
                <a:spcPts val="0"/>
              </a:spcAft>
              <a:buSzPts val="1800"/>
              <a:buChar char="●"/>
            </a:pPr>
            <a:r>
              <a:rPr lang="en" dirty="0"/>
              <a:t>Preserves search tree property. No change to semantics of tree.</a:t>
            </a:r>
            <a:endParaRPr dirty="0"/>
          </a:p>
        </p:txBody>
      </p:sp>
      <p:sp>
        <p:nvSpPr>
          <p:cNvPr id="320" name="Google Shape;320;p34"/>
          <p:cNvSpPr/>
          <p:nvPr/>
        </p:nvSpPr>
        <p:spPr>
          <a:xfrm>
            <a:off x="1204486" y="20483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321" name="Google Shape;321;p34"/>
          <p:cNvSpPr/>
          <p:nvPr/>
        </p:nvSpPr>
        <p:spPr>
          <a:xfrm>
            <a:off x="523593" y="26098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322" name="Google Shape;322;p34"/>
          <p:cNvSpPr/>
          <p:nvPr/>
        </p:nvSpPr>
        <p:spPr>
          <a:xfrm>
            <a:off x="5125802" y="1471290"/>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323" name="Google Shape;323;p34"/>
          <p:cNvSpPr/>
          <p:nvPr/>
        </p:nvSpPr>
        <p:spPr>
          <a:xfrm>
            <a:off x="4763493" y="2032829"/>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324" name="Google Shape;324;p34"/>
          <p:cNvSpPr/>
          <p:nvPr/>
        </p:nvSpPr>
        <p:spPr>
          <a:xfrm>
            <a:off x="5519164" y="20328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325" name="Google Shape;325;p34"/>
          <p:cNvSpPr/>
          <p:nvPr/>
        </p:nvSpPr>
        <p:spPr>
          <a:xfrm>
            <a:off x="149800"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326" name="Google Shape;326;p34"/>
          <p:cNvSpPr/>
          <p:nvPr/>
        </p:nvSpPr>
        <p:spPr>
          <a:xfrm>
            <a:off x="523610" y="37329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327" name="Google Shape;327;p34"/>
          <p:cNvCxnSpPr>
            <a:stCxn id="321" idx="0"/>
            <a:endCxn id="320" idx="2"/>
          </p:cNvCxnSpPr>
          <p:nvPr/>
        </p:nvCxnSpPr>
        <p:spPr>
          <a:xfrm rot="10800000" flipH="1">
            <a:off x="741393" y="2336865"/>
            <a:ext cx="681000" cy="273000"/>
          </a:xfrm>
          <a:prstGeom prst="straightConnector1">
            <a:avLst/>
          </a:prstGeom>
          <a:noFill/>
          <a:ln w="19050" cap="flat" cmpd="sng">
            <a:solidFill>
              <a:schemeClr val="dk2"/>
            </a:solidFill>
            <a:prstDash val="solid"/>
            <a:round/>
            <a:headEnd type="none" w="med" len="med"/>
            <a:tailEnd type="none" w="med" len="med"/>
          </a:ln>
        </p:spPr>
      </p:cxnSp>
      <p:cxnSp>
        <p:nvCxnSpPr>
          <p:cNvPr id="328" name="Google Shape;328;p34"/>
          <p:cNvCxnSpPr>
            <a:stCxn id="321" idx="2"/>
            <a:endCxn id="325" idx="0"/>
          </p:cNvCxnSpPr>
          <p:nvPr/>
        </p:nvCxnSpPr>
        <p:spPr>
          <a:xfrm flipH="1">
            <a:off x="367593" y="2898465"/>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329" name="Google Shape;329;p34"/>
          <p:cNvCxnSpPr>
            <a:stCxn id="325" idx="2"/>
            <a:endCxn id="326" idx="0"/>
          </p:cNvCxnSpPr>
          <p:nvPr/>
        </p:nvCxnSpPr>
        <p:spPr>
          <a:xfrm>
            <a:off x="367600" y="346000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330" name="Google Shape;330;p34"/>
          <p:cNvCxnSpPr>
            <a:stCxn id="320" idx="0"/>
            <a:endCxn id="322" idx="2"/>
          </p:cNvCxnSpPr>
          <p:nvPr/>
        </p:nvCxnSpPr>
        <p:spPr>
          <a:xfrm rot="10800000" flipH="1">
            <a:off x="1422286" y="1760025"/>
            <a:ext cx="3921300" cy="288300"/>
          </a:xfrm>
          <a:prstGeom prst="straightConnector1">
            <a:avLst/>
          </a:prstGeom>
          <a:noFill/>
          <a:ln w="19050" cap="flat" cmpd="sng">
            <a:solidFill>
              <a:schemeClr val="dk2"/>
            </a:solidFill>
            <a:prstDash val="solid"/>
            <a:round/>
            <a:headEnd type="none" w="med" len="med"/>
            <a:tailEnd type="none" w="med" len="med"/>
          </a:ln>
        </p:spPr>
      </p:cxnSp>
      <p:cxnSp>
        <p:nvCxnSpPr>
          <p:cNvPr id="331" name="Google Shape;331;p34"/>
          <p:cNvCxnSpPr>
            <a:stCxn id="322" idx="2"/>
            <a:endCxn id="323" idx="0"/>
          </p:cNvCxnSpPr>
          <p:nvPr/>
        </p:nvCxnSpPr>
        <p:spPr>
          <a:xfrm flipH="1">
            <a:off x="4981202" y="1759890"/>
            <a:ext cx="362400" cy="273000"/>
          </a:xfrm>
          <a:prstGeom prst="straightConnector1">
            <a:avLst/>
          </a:prstGeom>
          <a:noFill/>
          <a:ln w="19050" cap="flat" cmpd="sng">
            <a:solidFill>
              <a:schemeClr val="dk2"/>
            </a:solidFill>
            <a:prstDash val="solid"/>
            <a:round/>
            <a:headEnd type="none" w="med" len="med"/>
            <a:tailEnd type="none" w="med" len="med"/>
          </a:ln>
        </p:spPr>
      </p:cxnSp>
      <p:cxnSp>
        <p:nvCxnSpPr>
          <p:cNvPr id="332" name="Google Shape;332;p34"/>
          <p:cNvCxnSpPr>
            <a:stCxn id="322" idx="2"/>
            <a:endCxn id="324" idx="0"/>
          </p:cNvCxnSpPr>
          <p:nvPr/>
        </p:nvCxnSpPr>
        <p:spPr>
          <a:xfrm>
            <a:off x="5343602" y="1759890"/>
            <a:ext cx="393300" cy="273000"/>
          </a:xfrm>
          <a:prstGeom prst="straightConnector1">
            <a:avLst/>
          </a:prstGeom>
          <a:noFill/>
          <a:ln w="19050" cap="flat" cmpd="sng">
            <a:solidFill>
              <a:schemeClr val="dk2"/>
            </a:solidFill>
            <a:prstDash val="solid"/>
            <a:round/>
            <a:headEnd type="none" w="med" len="med"/>
            <a:tailEnd type="none" w="med" len="med"/>
          </a:ln>
        </p:spPr>
      </p:cxnSp>
      <p:cxnSp>
        <p:nvCxnSpPr>
          <p:cNvPr id="333" name="Google Shape;333;p34"/>
          <p:cNvCxnSpPr>
            <a:stCxn id="323" idx="2"/>
            <a:endCxn id="334" idx="0"/>
          </p:cNvCxnSpPr>
          <p:nvPr/>
        </p:nvCxnSpPr>
        <p:spPr>
          <a:xfrm flipH="1">
            <a:off x="4675293" y="2321429"/>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335" name="Google Shape;335;p34"/>
          <p:cNvCxnSpPr>
            <a:stCxn id="323" idx="2"/>
            <a:endCxn id="336" idx="0"/>
          </p:cNvCxnSpPr>
          <p:nvPr/>
        </p:nvCxnSpPr>
        <p:spPr>
          <a:xfrm>
            <a:off x="4981293" y="2321429"/>
            <a:ext cx="373800" cy="273000"/>
          </a:xfrm>
          <a:prstGeom prst="straightConnector1">
            <a:avLst/>
          </a:prstGeom>
          <a:noFill/>
          <a:ln w="19050" cap="flat" cmpd="sng">
            <a:solidFill>
              <a:schemeClr val="dk2"/>
            </a:solidFill>
            <a:prstDash val="solid"/>
            <a:round/>
            <a:headEnd type="none" w="med" len="med"/>
            <a:tailEnd type="none" w="med" len="med"/>
          </a:ln>
        </p:spPr>
      </p:cxnSp>
      <p:sp>
        <p:nvSpPr>
          <p:cNvPr id="334" name="Google Shape;334;p34"/>
          <p:cNvSpPr/>
          <p:nvPr/>
        </p:nvSpPr>
        <p:spPr>
          <a:xfrm>
            <a:off x="4457387" y="259436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336" name="Google Shape;336;p34"/>
          <p:cNvSpPr/>
          <p:nvPr/>
        </p:nvSpPr>
        <p:spPr>
          <a:xfrm>
            <a:off x="5137286" y="259436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340" name="Google Shape;340;p34"/>
          <p:cNvSpPr txBox="1"/>
          <p:nvPr/>
        </p:nvSpPr>
        <p:spPr>
          <a:xfrm>
            <a:off x="4420850" y="3553700"/>
            <a:ext cx="402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Where should                        go?</a:t>
            </a:r>
            <a:endParaRPr>
              <a:latin typeface="Roboto"/>
              <a:ea typeface="Roboto"/>
              <a:cs typeface="Roboto"/>
              <a:sym typeface="Roboto"/>
            </a:endParaRPr>
          </a:p>
        </p:txBody>
      </p:sp>
      <p:sp>
        <p:nvSpPr>
          <p:cNvPr id="341" name="Google Shape;341;p34"/>
          <p:cNvSpPr/>
          <p:nvPr/>
        </p:nvSpPr>
        <p:spPr>
          <a:xfrm>
            <a:off x="5915808" y="3604399"/>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cxnSp>
        <p:nvCxnSpPr>
          <p:cNvPr id="342" name="Google Shape;342;p34"/>
          <p:cNvCxnSpPr>
            <a:stCxn id="341" idx="2"/>
            <a:endCxn id="343" idx="0"/>
          </p:cNvCxnSpPr>
          <p:nvPr/>
        </p:nvCxnSpPr>
        <p:spPr>
          <a:xfrm flipH="1">
            <a:off x="5827608" y="3892999"/>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344" name="Google Shape;344;p34"/>
          <p:cNvCxnSpPr>
            <a:stCxn id="341" idx="2"/>
            <a:endCxn id="345" idx="0"/>
          </p:cNvCxnSpPr>
          <p:nvPr/>
        </p:nvCxnSpPr>
        <p:spPr>
          <a:xfrm>
            <a:off x="6133608" y="3892999"/>
            <a:ext cx="373800" cy="273000"/>
          </a:xfrm>
          <a:prstGeom prst="straightConnector1">
            <a:avLst/>
          </a:prstGeom>
          <a:noFill/>
          <a:ln w="19050" cap="flat" cmpd="sng">
            <a:solidFill>
              <a:schemeClr val="dk2"/>
            </a:solidFill>
            <a:prstDash val="solid"/>
            <a:round/>
            <a:headEnd type="none" w="med" len="med"/>
            <a:tailEnd type="none" w="med" len="med"/>
          </a:ln>
        </p:spPr>
      </p:cxnSp>
      <p:sp>
        <p:nvSpPr>
          <p:cNvPr id="343" name="Google Shape;343;p34"/>
          <p:cNvSpPr/>
          <p:nvPr/>
        </p:nvSpPr>
        <p:spPr>
          <a:xfrm>
            <a:off x="5609702" y="416593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345" name="Google Shape;345;p34"/>
          <p:cNvSpPr/>
          <p:nvPr/>
        </p:nvSpPr>
        <p:spPr>
          <a:xfrm>
            <a:off x="6289601" y="416593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accent3"/>
                </a:solidFill>
              </a:rPr>
              <a:t>Tree Rotation Definition (Demo)</a:t>
            </a:r>
            <a:endParaRPr>
              <a:solidFill>
                <a:schemeClr val="accent3"/>
              </a:solidFill>
            </a:endParaRPr>
          </a:p>
          <a:p>
            <a:pPr marL="0" lvl="0" indent="0" algn="l" rtl="0">
              <a:spcBef>
                <a:spcPts val="0"/>
              </a:spcBef>
              <a:spcAft>
                <a:spcPts val="0"/>
              </a:spcAft>
              <a:buNone/>
            </a:pPr>
            <a:endParaRPr/>
          </a:p>
        </p:txBody>
      </p:sp>
      <p:sp>
        <p:nvSpPr>
          <p:cNvPr id="351" name="Google Shape;351;p35"/>
          <p:cNvSpPr txBox="1">
            <a:spLocks noGrp="1"/>
          </p:cNvSpPr>
          <p:nvPr>
            <p:ph type="body" idx="1"/>
          </p:nvPr>
        </p:nvSpPr>
        <p:spPr>
          <a:xfrm>
            <a:off x="107050" y="402200"/>
            <a:ext cx="8520600" cy="152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rotateLeft(G): Let x be the right child of G. Make G the </a:t>
            </a:r>
            <a:r>
              <a:rPr lang="en" b="1"/>
              <a:t>new left child </a:t>
            </a:r>
            <a:r>
              <a:rPr lang="en"/>
              <a:t>of x.</a:t>
            </a:r>
            <a:endParaRPr/>
          </a:p>
          <a:p>
            <a:pPr marL="457200" lvl="0" indent="-342900" algn="l" rtl="0">
              <a:spcBef>
                <a:spcPts val="600"/>
              </a:spcBef>
              <a:spcAft>
                <a:spcPts val="0"/>
              </a:spcAft>
              <a:buSzPts val="1800"/>
              <a:buChar char="●"/>
            </a:pPr>
            <a:r>
              <a:rPr lang="en"/>
              <a:t>Preserves search tree property. No change to semantics of tree.</a:t>
            </a:r>
            <a:endParaRPr/>
          </a:p>
        </p:txBody>
      </p:sp>
      <p:sp>
        <p:nvSpPr>
          <p:cNvPr id="352" name="Google Shape;352;p35"/>
          <p:cNvSpPr/>
          <p:nvPr/>
        </p:nvSpPr>
        <p:spPr>
          <a:xfrm>
            <a:off x="1204486" y="20483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353" name="Google Shape;353;p35"/>
          <p:cNvSpPr/>
          <p:nvPr/>
        </p:nvSpPr>
        <p:spPr>
          <a:xfrm>
            <a:off x="523593" y="26098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354" name="Google Shape;354;p35"/>
          <p:cNvSpPr/>
          <p:nvPr/>
        </p:nvSpPr>
        <p:spPr>
          <a:xfrm>
            <a:off x="5125802" y="1471290"/>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355" name="Google Shape;355;p35"/>
          <p:cNvSpPr/>
          <p:nvPr/>
        </p:nvSpPr>
        <p:spPr>
          <a:xfrm>
            <a:off x="1728393" y="2823479"/>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356" name="Google Shape;356;p35"/>
          <p:cNvSpPr/>
          <p:nvPr/>
        </p:nvSpPr>
        <p:spPr>
          <a:xfrm>
            <a:off x="5519164" y="20328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357" name="Google Shape;357;p35"/>
          <p:cNvSpPr/>
          <p:nvPr/>
        </p:nvSpPr>
        <p:spPr>
          <a:xfrm>
            <a:off x="149800"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358" name="Google Shape;358;p35"/>
          <p:cNvSpPr/>
          <p:nvPr/>
        </p:nvSpPr>
        <p:spPr>
          <a:xfrm>
            <a:off x="523610" y="37329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359" name="Google Shape;359;p35"/>
          <p:cNvCxnSpPr>
            <a:stCxn id="353" idx="0"/>
            <a:endCxn id="352" idx="2"/>
          </p:cNvCxnSpPr>
          <p:nvPr/>
        </p:nvCxnSpPr>
        <p:spPr>
          <a:xfrm rot="10800000" flipH="1">
            <a:off x="741393" y="2336865"/>
            <a:ext cx="681000" cy="273000"/>
          </a:xfrm>
          <a:prstGeom prst="straightConnector1">
            <a:avLst/>
          </a:prstGeom>
          <a:noFill/>
          <a:ln w="19050" cap="flat" cmpd="sng">
            <a:solidFill>
              <a:schemeClr val="dk2"/>
            </a:solidFill>
            <a:prstDash val="solid"/>
            <a:round/>
            <a:headEnd type="none" w="med" len="med"/>
            <a:tailEnd type="none" w="med" len="med"/>
          </a:ln>
        </p:spPr>
      </p:cxnSp>
      <p:cxnSp>
        <p:nvCxnSpPr>
          <p:cNvPr id="360" name="Google Shape;360;p35"/>
          <p:cNvCxnSpPr>
            <a:stCxn id="353" idx="2"/>
            <a:endCxn id="357" idx="0"/>
          </p:cNvCxnSpPr>
          <p:nvPr/>
        </p:nvCxnSpPr>
        <p:spPr>
          <a:xfrm flipH="1">
            <a:off x="367593" y="2898465"/>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361" name="Google Shape;361;p35"/>
          <p:cNvCxnSpPr>
            <a:stCxn id="357" idx="2"/>
            <a:endCxn id="358" idx="0"/>
          </p:cNvCxnSpPr>
          <p:nvPr/>
        </p:nvCxnSpPr>
        <p:spPr>
          <a:xfrm>
            <a:off x="367600" y="346000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362" name="Google Shape;362;p35"/>
          <p:cNvCxnSpPr>
            <a:stCxn id="352" idx="0"/>
            <a:endCxn id="354" idx="2"/>
          </p:cNvCxnSpPr>
          <p:nvPr/>
        </p:nvCxnSpPr>
        <p:spPr>
          <a:xfrm rot="10800000" flipH="1">
            <a:off x="1422286" y="1760025"/>
            <a:ext cx="3921300" cy="288300"/>
          </a:xfrm>
          <a:prstGeom prst="straightConnector1">
            <a:avLst/>
          </a:prstGeom>
          <a:noFill/>
          <a:ln w="19050" cap="flat" cmpd="sng">
            <a:solidFill>
              <a:schemeClr val="dk2"/>
            </a:solidFill>
            <a:prstDash val="solid"/>
            <a:round/>
            <a:headEnd type="none" w="med" len="med"/>
            <a:tailEnd type="none" w="med" len="med"/>
          </a:ln>
        </p:spPr>
      </p:cxnSp>
      <p:cxnSp>
        <p:nvCxnSpPr>
          <p:cNvPr id="363" name="Google Shape;363;p35"/>
          <p:cNvCxnSpPr>
            <a:stCxn id="352" idx="2"/>
            <a:endCxn id="355" idx="0"/>
          </p:cNvCxnSpPr>
          <p:nvPr/>
        </p:nvCxnSpPr>
        <p:spPr>
          <a:xfrm>
            <a:off x="1422286" y="2336925"/>
            <a:ext cx="523800" cy="486600"/>
          </a:xfrm>
          <a:prstGeom prst="straightConnector1">
            <a:avLst/>
          </a:prstGeom>
          <a:noFill/>
          <a:ln w="19050" cap="flat" cmpd="sng">
            <a:solidFill>
              <a:schemeClr val="dk2"/>
            </a:solidFill>
            <a:prstDash val="solid"/>
            <a:round/>
            <a:headEnd type="none" w="med" len="med"/>
            <a:tailEnd type="none" w="med" len="med"/>
          </a:ln>
        </p:spPr>
      </p:cxnSp>
      <p:cxnSp>
        <p:nvCxnSpPr>
          <p:cNvPr id="364" name="Google Shape;364;p35"/>
          <p:cNvCxnSpPr>
            <a:stCxn id="354" idx="2"/>
            <a:endCxn id="356" idx="0"/>
          </p:cNvCxnSpPr>
          <p:nvPr/>
        </p:nvCxnSpPr>
        <p:spPr>
          <a:xfrm>
            <a:off x="5343602" y="1759890"/>
            <a:ext cx="393300" cy="273000"/>
          </a:xfrm>
          <a:prstGeom prst="straightConnector1">
            <a:avLst/>
          </a:prstGeom>
          <a:noFill/>
          <a:ln w="19050" cap="flat" cmpd="sng">
            <a:solidFill>
              <a:schemeClr val="dk2"/>
            </a:solidFill>
            <a:prstDash val="solid"/>
            <a:round/>
            <a:headEnd type="none" w="med" len="med"/>
            <a:tailEnd type="none" w="med" len="med"/>
          </a:ln>
        </p:spPr>
      </p:cxnSp>
      <p:cxnSp>
        <p:nvCxnSpPr>
          <p:cNvPr id="365" name="Google Shape;365;p35"/>
          <p:cNvCxnSpPr>
            <a:stCxn id="355" idx="2"/>
            <a:endCxn id="366" idx="0"/>
          </p:cNvCxnSpPr>
          <p:nvPr/>
        </p:nvCxnSpPr>
        <p:spPr>
          <a:xfrm flipH="1">
            <a:off x="1640193" y="3112079"/>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367" name="Google Shape;367;p35"/>
          <p:cNvCxnSpPr>
            <a:stCxn id="355" idx="2"/>
            <a:endCxn id="368" idx="0"/>
          </p:cNvCxnSpPr>
          <p:nvPr/>
        </p:nvCxnSpPr>
        <p:spPr>
          <a:xfrm>
            <a:off x="1946193" y="3112079"/>
            <a:ext cx="373800" cy="273000"/>
          </a:xfrm>
          <a:prstGeom prst="straightConnector1">
            <a:avLst/>
          </a:prstGeom>
          <a:noFill/>
          <a:ln w="19050" cap="flat" cmpd="sng">
            <a:solidFill>
              <a:schemeClr val="dk2"/>
            </a:solidFill>
            <a:prstDash val="solid"/>
            <a:round/>
            <a:headEnd type="none" w="med" len="med"/>
            <a:tailEnd type="none" w="med" len="med"/>
          </a:ln>
        </p:spPr>
      </p:cxnSp>
      <p:sp>
        <p:nvSpPr>
          <p:cNvPr id="366" name="Google Shape;366;p35"/>
          <p:cNvSpPr/>
          <p:nvPr/>
        </p:nvSpPr>
        <p:spPr>
          <a:xfrm>
            <a:off x="1422287" y="338501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368" name="Google Shape;368;p35"/>
          <p:cNvSpPr/>
          <p:nvPr/>
        </p:nvSpPr>
        <p:spPr>
          <a:xfrm>
            <a:off x="2102186" y="338501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371" name="Google Shape;371;p35"/>
          <p:cNvSpPr txBox="1"/>
          <p:nvPr/>
        </p:nvSpPr>
        <p:spPr>
          <a:xfrm>
            <a:off x="4420850" y="3553700"/>
            <a:ext cx="402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Where should                        go: </a:t>
            </a:r>
            <a:r>
              <a:rPr lang="en" b="1">
                <a:latin typeface="Roboto"/>
                <a:ea typeface="Roboto"/>
                <a:cs typeface="Roboto"/>
                <a:sym typeface="Roboto"/>
              </a:rPr>
              <a:t>To the right of G.</a:t>
            </a:r>
            <a:endParaRPr b="1">
              <a:latin typeface="Roboto"/>
              <a:ea typeface="Roboto"/>
              <a:cs typeface="Roboto"/>
              <a:sym typeface="Roboto"/>
            </a:endParaRPr>
          </a:p>
        </p:txBody>
      </p:sp>
      <p:sp>
        <p:nvSpPr>
          <p:cNvPr id="372" name="Google Shape;372;p35"/>
          <p:cNvSpPr/>
          <p:nvPr/>
        </p:nvSpPr>
        <p:spPr>
          <a:xfrm>
            <a:off x="5915808" y="3604399"/>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cxnSp>
        <p:nvCxnSpPr>
          <p:cNvPr id="373" name="Google Shape;373;p35"/>
          <p:cNvCxnSpPr>
            <a:stCxn id="372" idx="2"/>
            <a:endCxn id="374" idx="0"/>
          </p:cNvCxnSpPr>
          <p:nvPr/>
        </p:nvCxnSpPr>
        <p:spPr>
          <a:xfrm flipH="1">
            <a:off x="5827608" y="3892999"/>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375" name="Google Shape;375;p35"/>
          <p:cNvCxnSpPr>
            <a:stCxn id="372" idx="2"/>
            <a:endCxn id="376" idx="0"/>
          </p:cNvCxnSpPr>
          <p:nvPr/>
        </p:nvCxnSpPr>
        <p:spPr>
          <a:xfrm>
            <a:off x="6133608" y="3892999"/>
            <a:ext cx="373800" cy="273000"/>
          </a:xfrm>
          <a:prstGeom prst="straightConnector1">
            <a:avLst/>
          </a:prstGeom>
          <a:noFill/>
          <a:ln w="19050" cap="flat" cmpd="sng">
            <a:solidFill>
              <a:schemeClr val="dk2"/>
            </a:solidFill>
            <a:prstDash val="solid"/>
            <a:round/>
            <a:headEnd type="none" w="med" len="med"/>
            <a:tailEnd type="none" w="med" len="med"/>
          </a:ln>
        </p:spPr>
      </p:cxnSp>
      <p:sp>
        <p:nvSpPr>
          <p:cNvPr id="374" name="Google Shape;374;p35"/>
          <p:cNvSpPr/>
          <p:nvPr/>
        </p:nvSpPr>
        <p:spPr>
          <a:xfrm>
            <a:off x="5609702" y="416593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376" name="Google Shape;376;p35"/>
          <p:cNvSpPr/>
          <p:nvPr/>
        </p:nvSpPr>
        <p:spPr>
          <a:xfrm>
            <a:off x="6289601" y="416593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Tree Rotation Definition (All in One Slide)</a:t>
            </a:r>
            <a:endParaRPr/>
          </a:p>
        </p:txBody>
      </p:sp>
      <p:sp>
        <p:nvSpPr>
          <p:cNvPr id="383" name="Google Shape;383;p36"/>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err="1"/>
              <a:t>rotateLeft</a:t>
            </a:r>
            <a:r>
              <a:rPr lang="en" dirty="0"/>
              <a:t>(G): Let x be the right child of G. Make G the </a:t>
            </a:r>
            <a:r>
              <a:rPr lang="en" b="1" dirty="0"/>
              <a:t>new left child </a:t>
            </a:r>
            <a:r>
              <a:rPr lang="en" dirty="0"/>
              <a:t>of x.</a:t>
            </a:r>
            <a:endParaRPr dirty="0"/>
          </a:p>
          <a:p>
            <a:pPr marL="457200" lvl="0" indent="-342900" algn="l" rtl="0">
              <a:spcBef>
                <a:spcPts val="600"/>
              </a:spcBef>
              <a:spcAft>
                <a:spcPts val="0"/>
              </a:spcAft>
              <a:buSzPts val="1800"/>
              <a:buChar char="●"/>
            </a:pPr>
            <a:r>
              <a:rPr lang="en" dirty="0"/>
              <a:t>Preserves search tree property. No change to semantics of tree.</a:t>
            </a:r>
            <a:endParaRPr dirty="0"/>
          </a:p>
        </p:txBody>
      </p:sp>
      <p:sp>
        <p:nvSpPr>
          <p:cNvPr id="384" name="Google Shape;384;p36"/>
          <p:cNvSpPr/>
          <p:nvPr/>
        </p:nvSpPr>
        <p:spPr>
          <a:xfrm>
            <a:off x="1737886" y="25817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385" name="Google Shape;385;p36"/>
          <p:cNvSpPr/>
          <p:nvPr/>
        </p:nvSpPr>
        <p:spPr>
          <a:xfrm>
            <a:off x="1056993" y="31432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386" name="Google Shape;386;p36"/>
          <p:cNvSpPr/>
          <p:nvPr/>
        </p:nvSpPr>
        <p:spPr>
          <a:xfrm>
            <a:off x="2455652" y="3143265"/>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387" name="Google Shape;387;p36"/>
          <p:cNvSpPr/>
          <p:nvPr/>
        </p:nvSpPr>
        <p:spPr>
          <a:xfrm>
            <a:off x="2093343" y="3704804"/>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388" name="Google Shape;388;p36"/>
          <p:cNvSpPr/>
          <p:nvPr/>
        </p:nvSpPr>
        <p:spPr>
          <a:xfrm>
            <a:off x="2849014" y="37048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389" name="Google Shape;389;p36"/>
          <p:cNvSpPr/>
          <p:nvPr/>
        </p:nvSpPr>
        <p:spPr>
          <a:xfrm>
            <a:off x="683200" y="37048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390" name="Google Shape;390;p36"/>
          <p:cNvSpPr/>
          <p:nvPr/>
        </p:nvSpPr>
        <p:spPr>
          <a:xfrm>
            <a:off x="1057010" y="42663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391" name="Google Shape;391;p36"/>
          <p:cNvCxnSpPr>
            <a:stCxn id="385" idx="0"/>
            <a:endCxn id="384" idx="2"/>
          </p:cNvCxnSpPr>
          <p:nvPr/>
        </p:nvCxnSpPr>
        <p:spPr>
          <a:xfrm rot="10800000" flipH="1">
            <a:off x="1274793" y="2870265"/>
            <a:ext cx="681000" cy="273000"/>
          </a:xfrm>
          <a:prstGeom prst="straightConnector1">
            <a:avLst/>
          </a:prstGeom>
          <a:noFill/>
          <a:ln w="19050" cap="flat" cmpd="sng">
            <a:solidFill>
              <a:schemeClr val="dk2"/>
            </a:solidFill>
            <a:prstDash val="solid"/>
            <a:round/>
            <a:headEnd type="none" w="med" len="med"/>
            <a:tailEnd type="none" w="med" len="med"/>
          </a:ln>
        </p:spPr>
      </p:cxnSp>
      <p:cxnSp>
        <p:nvCxnSpPr>
          <p:cNvPr id="392" name="Google Shape;392;p36"/>
          <p:cNvCxnSpPr>
            <a:stCxn id="385" idx="2"/>
            <a:endCxn id="389" idx="0"/>
          </p:cNvCxnSpPr>
          <p:nvPr/>
        </p:nvCxnSpPr>
        <p:spPr>
          <a:xfrm flipH="1">
            <a:off x="900993" y="3431865"/>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393" name="Google Shape;393;p36"/>
          <p:cNvCxnSpPr>
            <a:stCxn id="389" idx="2"/>
            <a:endCxn id="390" idx="0"/>
          </p:cNvCxnSpPr>
          <p:nvPr/>
        </p:nvCxnSpPr>
        <p:spPr>
          <a:xfrm>
            <a:off x="901000" y="399340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394" name="Google Shape;394;p36"/>
          <p:cNvCxnSpPr>
            <a:stCxn id="384" idx="2"/>
            <a:endCxn id="386" idx="0"/>
          </p:cNvCxnSpPr>
          <p:nvPr/>
        </p:nvCxnSpPr>
        <p:spPr>
          <a:xfrm>
            <a:off x="1955686" y="2870325"/>
            <a:ext cx="717900" cy="273000"/>
          </a:xfrm>
          <a:prstGeom prst="straightConnector1">
            <a:avLst/>
          </a:prstGeom>
          <a:noFill/>
          <a:ln w="19050" cap="flat" cmpd="sng">
            <a:solidFill>
              <a:schemeClr val="dk2"/>
            </a:solidFill>
            <a:prstDash val="solid"/>
            <a:round/>
            <a:headEnd type="none" w="med" len="med"/>
            <a:tailEnd type="none" w="med" len="med"/>
          </a:ln>
        </p:spPr>
      </p:cxnSp>
      <p:cxnSp>
        <p:nvCxnSpPr>
          <p:cNvPr id="395" name="Google Shape;395;p36"/>
          <p:cNvCxnSpPr>
            <a:stCxn id="386" idx="2"/>
            <a:endCxn id="387" idx="0"/>
          </p:cNvCxnSpPr>
          <p:nvPr/>
        </p:nvCxnSpPr>
        <p:spPr>
          <a:xfrm flipH="1">
            <a:off x="2311052" y="3431865"/>
            <a:ext cx="362400" cy="273000"/>
          </a:xfrm>
          <a:prstGeom prst="straightConnector1">
            <a:avLst/>
          </a:prstGeom>
          <a:noFill/>
          <a:ln w="19050" cap="flat" cmpd="sng">
            <a:solidFill>
              <a:schemeClr val="dk2"/>
            </a:solidFill>
            <a:prstDash val="solid"/>
            <a:round/>
            <a:headEnd type="none" w="med" len="med"/>
            <a:tailEnd type="none" w="med" len="med"/>
          </a:ln>
        </p:spPr>
      </p:cxnSp>
      <p:cxnSp>
        <p:nvCxnSpPr>
          <p:cNvPr id="396" name="Google Shape;396;p36"/>
          <p:cNvCxnSpPr>
            <a:stCxn id="386" idx="2"/>
            <a:endCxn id="388" idx="0"/>
          </p:cNvCxnSpPr>
          <p:nvPr/>
        </p:nvCxnSpPr>
        <p:spPr>
          <a:xfrm>
            <a:off x="2673452" y="3431865"/>
            <a:ext cx="393300" cy="273000"/>
          </a:xfrm>
          <a:prstGeom prst="straightConnector1">
            <a:avLst/>
          </a:prstGeom>
          <a:noFill/>
          <a:ln w="19050" cap="flat" cmpd="sng">
            <a:solidFill>
              <a:schemeClr val="dk2"/>
            </a:solidFill>
            <a:prstDash val="solid"/>
            <a:round/>
            <a:headEnd type="none" w="med" len="med"/>
            <a:tailEnd type="none" w="med" len="med"/>
          </a:ln>
        </p:spPr>
      </p:cxnSp>
      <p:cxnSp>
        <p:nvCxnSpPr>
          <p:cNvPr id="397" name="Google Shape;397;p36"/>
          <p:cNvCxnSpPr>
            <a:stCxn id="387" idx="2"/>
            <a:endCxn id="398" idx="0"/>
          </p:cNvCxnSpPr>
          <p:nvPr/>
        </p:nvCxnSpPr>
        <p:spPr>
          <a:xfrm flipH="1">
            <a:off x="2005143" y="3993404"/>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399" name="Google Shape;399;p36"/>
          <p:cNvCxnSpPr>
            <a:stCxn id="387" idx="2"/>
            <a:endCxn id="400" idx="0"/>
          </p:cNvCxnSpPr>
          <p:nvPr/>
        </p:nvCxnSpPr>
        <p:spPr>
          <a:xfrm>
            <a:off x="2311143" y="3993404"/>
            <a:ext cx="373800" cy="273000"/>
          </a:xfrm>
          <a:prstGeom prst="straightConnector1">
            <a:avLst/>
          </a:prstGeom>
          <a:noFill/>
          <a:ln w="19050" cap="flat" cmpd="sng">
            <a:solidFill>
              <a:schemeClr val="dk2"/>
            </a:solidFill>
            <a:prstDash val="solid"/>
            <a:round/>
            <a:headEnd type="none" w="med" len="med"/>
            <a:tailEnd type="none" w="med" len="med"/>
          </a:ln>
        </p:spPr>
      </p:cxnSp>
      <p:sp>
        <p:nvSpPr>
          <p:cNvPr id="398" name="Google Shape;398;p36"/>
          <p:cNvSpPr/>
          <p:nvPr/>
        </p:nvSpPr>
        <p:spPr>
          <a:xfrm>
            <a:off x="1787237" y="42663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400" name="Google Shape;400;p36"/>
          <p:cNvSpPr/>
          <p:nvPr/>
        </p:nvSpPr>
        <p:spPr>
          <a:xfrm>
            <a:off x="2467136" y="42663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405" name="Google Shape;405;p36"/>
          <p:cNvSpPr/>
          <p:nvPr/>
        </p:nvSpPr>
        <p:spPr>
          <a:xfrm>
            <a:off x="7037436" y="2572817"/>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406" name="Google Shape;406;p36"/>
          <p:cNvSpPr/>
          <p:nvPr/>
        </p:nvSpPr>
        <p:spPr>
          <a:xfrm>
            <a:off x="6356543" y="313435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407" name="Google Shape;407;p36"/>
          <p:cNvSpPr/>
          <p:nvPr/>
        </p:nvSpPr>
        <p:spPr>
          <a:xfrm>
            <a:off x="7951852" y="2008157"/>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408" name="Google Shape;408;p36"/>
          <p:cNvSpPr/>
          <p:nvPr/>
        </p:nvSpPr>
        <p:spPr>
          <a:xfrm>
            <a:off x="7392893" y="3695897"/>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409" name="Google Shape;409;p36"/>
          <p:cNvSpPr/>
          <p:nvPr/>
        </p:nvSpPr>
        <p:spPr>
          <a:xfrm>
            <a:off x="8148564" y="36958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410" name="Google Shape;410;p36"/>
          <p:cNvSpPr/>
          <p:nvPr/>
        </p:nvSpPr>
        <p:spPr>
          <a:xfrm>
            <a:off x="5982750" y="36958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411" name="Google Shape;411;p36"/>
          <p:cNvSpPr/>
          <p:nvPr/>
        </p:nvSpPr>
        <p:spPr>
          <a:xfrm>
            <a:off x="6356560" y="4257422"/>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412" name="Google Shape;412;p36"/>
          <p:cNvCxnSpPr>
            <a:stCxn id="406" idx="0"/>
            <a:endCxn id="405" idx="2"/>
          </p:cNvCxnSpPr>
          <p:nvPr/>
        </p:nvCxnSpPr>
        <p:spPr>
          <a:xfrm rot="10800000" flipH="1">
            <a:off x="6574343" y="2861357"/>
            <a:ext cx="681000" cy="273000"/>
          </a:xfrm>
          <a:prstGeom prst="straightConnector1">
            <a:avLst/>
          </a:prstGeom>
          <a:noFill/>
          <a:ln w="19050" cap="flat" cmpd="sng">
            <a:solidFill>
              <a:schemeClr val="dk2"/>
            </a:solidFill>
            <a:prstDash val="solid"/>
            <a:round/>
            <a:headEnd type="none" w="med" len="med"/>
            <a:tailEnd type="none" w="med" len="med"/>
          </a:ln>
        </p:spPr>
      </p:cxnSp>
      <p:cxnSp>
        <p:nvCxnSpPr>
          <p:cNvPr id="413" name="Google Shape;413;p36"/>
          <p:cNvCxnSpPr>
            <a:stCxn id="406" idx="2"/>
            <a:endCxn id="410" idx="0"/>
          </p:cNvCxnSpPr>
          <p:nvPr/>
        </p:nvCxnSpPr>
        <p:spPr>
          <a:xfrm flipH="1">
            <a:off x="6200543" y="3422957"/>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414" name="Google Shape;414;p36"/>
          <p:cNvCxnSpPr>
            <a:stCxn id="410" idx="2"/>
            <a:endCxn id="411" idx="0"/>
          </p:cNvCxnSpPr>
          <p:nvPr/>
        </p:nvCxnSpPr>
        <p:spPr>
          <a:xfrm>
            <a:off x="6200550" y="3984497"/>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415" name="Google Shape;415;p36"/>
          <p:cNvCxnSpPr>
            <a:stCxn id="405" idx="0"/>
            <a:endCxn id="407" idx="2"/>
          </p:cNvCxnSpPr>
          <p:nvPr/>
        </p:nvCxnSpPr>
        <p:spPr>
          <a:xfrm rot="10800000" flipH="1">
            <a:off x="7255236" y="2296817"/>
            <a:ext cx="914400" cy="276000"/>
          </a:xfrm>
          <a:prstGeom prst="straightConnector1">
            <a:avLst/>
          </a:prstGeom>
          <a:noFill/>
          <a:ln w="19050" cap="flat" cmpd="sng">
            <a:solidFill>
              <a:schemeClr val="dk2"/>
            </a:solidFill>
            <a:prstDash val="solid"/>
            <a:round/>
            <a:headEnd type="none" w="med" len="med"/>
            <a:tailEnd type="none" w="med" len="med"/>
          </a:ln>
        </p:spPr>
      </p:cxnSp>
      <p:cxnSp>
        <p:nvCxnSpPr>
          <p:cNvPr id="416" name="Google Shape;416;p36"/>
          <p:cNvCxnSpPr>
            <a:stCxn id="405" idx="2"/>
            <a:endCxn id="408" idx="0"/>
          </p:cNvCxnSpPr>
          <p:nvPr/>
        </p:nvCxnSpPr>
        <p:spPr>
          <a:xfrm>
            <a:off x="7255236" y="2861417"/>
            <a:ext cx="355500" cy="834600"/>
          </a:xfrm>
          <a:prstGeom prst="straightConnector1">
            <a:avLst/>
          </a:prstGeom>
          <a:noFill/>
          <a:ln w="19050" cap="flat" cmpd="sng">
            <a:solidFill>
              <a:schemeClr val="dk2"/>
            </a:solidFill>
            <a:prstDash val="solid"/>
            <a:round/>
            <a:headEnd type="none" w="med" len="med"/>
            <a:tailEnd type="none" w="med" len="med"/>
          </a:ln>
        </p:spPr>
      </p:cxnSp>
      <p:cxnSp>
        <p:nvCxnSpPr>
          <p:cNvPr id="417" name="Google Shape;417;p36"/>
          <p:cNvCxnSpPr>
            <a:stCxn id="407" idx="2"/>
            <a:endCxn id="409" idx="0"/>
          </p:cNvCxnSpPr>
          <p:nvPr/>
        </p:nvCxnSpPr>
        <p:spPr>
          <a:xfrm>
            <a:off x="8169652" y="2296757"/>
            <a:ext cx="196800" cy="1399200"/>
          </a:xfrm>
          <a:prstGeom prst="straightConnector1">
            <a:avLst/>
          </a:prstGeom>
          <a:noFill/>
          <a:ln w="19050" cap="flat" cmpd="sng">
            <a:solidFill>
              <a:schemeClr val="dk2"/>
            </a:solidFill>
            <a:prstDash val="solid"/>
            <a:round/>
            <a:headEnd type="none" w="med" len="med"/>
            <a:tailEnd type="none" w="med" len="med"/>
          </a:ln>
        </p:spPr>
      </p:cxnSp>
      <p:cxnSp>
        <p:nvCxnSpPr>
          <p:cNvPr id="418" name="Google Shape;418;p36"/>
          <p:cNvCxnSpPr>
            <a:stCxn id="408" idx="2"/>
            <a:endCxn id="419" idx="0"/>
          </p:cNvCxnSpPr>
          <p:nvPr/>
        </p:nvCxnSpPr>
        <p:spPr>
          <a:xfrm flipH="1">
            <a:off x="7304693" y="3984497"/>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420" name="Google Shape;420;p36"/>
          <p:cNvCxnSpPr>
            <a:stCxn id="408" idx="2"/>
            <a:endCxn id="421" idx="0"/>
          </p:cNvCxnSpPr>
          <p:nvPr/>
        </p:nvCxnSpPr>
        <p:spPr>
          <a:xfrm>
            <a:off x="7610693" y="3984497"/>
            <a:ext cx="373800" cy="273000"/>
          </a:xfrm>
          <a:prstGeom prst="straightConnector1">
            <a:avLst/>
          </a:prstGeom>
          <a:noFill/>
          <a:ln w="19050" cap="flat" cmpd="sng">
            <a:solidFill>
              <a:schemeClr val="dk2"/>
            </a:solidFill>
            <a:prstDash val="solid"/>
            <a:round/>
            <a:headEnd type="none" w="med" len="med"/>
            <a:tailEnd type="none" w="med" len="med"/>
          </a:ln>
        </p:spPr>
      </p:cxnSp>
      <p:sp>
        <p:nvSpPr>
          <p:cNvPr id="419" name="Google Shape;419;p36"/>
          <p:cNvSpPr/>
          <p:nvPr/>
        </p:nvSpPr>
        <p:spPr>
          <a:xfrm>
            <a:off x="7086787" y="425743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421" name="Google Shape;421;p36"/>
          <p:cNvSpPr/>
          <p:nvPr/>
        </p:nvSpPr>
        <p:spPr>
          <a:xfrm>
            <a:off x="7766686" y="425743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422" name="Google Shape;422;p36"/>
          <p:cNvSpPr txBox="1"/>
          <p:nvPr/>
        </p:nvSpPr>
        <p:spPr>
          <a:xfrm>
            <a:off x="4516800" y="4752125"/>
            <a:ext cx="4615200" cy="4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 this example rotateLeft(G) increased height of tree!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Tree Rotation Definition (Alternate Interpretation)</a:t>
            </a:r>
            <a:endParaRPr/>
          </a:p>
        </p:txBody>
      </p:sp>
      <p:sp>
        <p:nvSpPr>
          <p:cNvPr id="428" name="Google Shape;428;p3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rotateLeft(G): Let x be the right child of G. Make G the </a:t>
            </a:r>
            <a:r>
              <a:rPr lang="en" b="1"/>
              <a:t>new left child </a:t>
            </a:r>
            <a:r>
              <a:rPr lang="en"/>
              <a:t>of x.</a:t>
            </a:r>
            <a:endParaRPr/>
          </a:p>
          <a:p>
            <a:pPr marL="457200" lvl="0" indent="-342900" algn="l" rtl="0">
              <a:spcBef>
                <a:spcPts val="600"/>
              </a:spcBef>
              <a:spcAft>
                <a:spcPts val="0"/>
              </a:spcAft>
              <a:buSzPts val="1800"/>
              <a:buChar char="●"/>
            </a:pPr>
            <a:r>
              <a:rPr lang="en"/>
              <a:t>Can think of as temporarily merging G and P, then sending G down and </a:t>
            </a:r>
            <a:r>
              <a:rPr lang="en" b="1"/>
              <a:t>left</a:t>
            </a:r>
            <a:r>
              <a:rPr lang="en"/>
              <a:t>.</a:t>
            </a:r>
            <a:endParaRPr/>
          </a:p>
          <a:p>
            <a:pPr marL="457200" lvl="0" indent="-342900" algn="l" rtl="0">
              <a:spcBef>
                <a:spcPts val="0"/>
              </a:spcBef>
              <a:spcAft>
                <a:spcPts val="0"/>
              </a:spcAft>
              <a:buSzPts val="1800"/>
              <a:buChar char="●"/>
            </a:pPr>
            <a:r>
              <a:rPr lang="en"/>
              <a:t>Preserves search tree property. No change to semantics of tree.</a:t>
            </a:r>
            <a:endParaRPr/>
          </a:p>
        </p:txBody>
      </p:sp>
      <p:sp>
        <p:nvSpPr>
          <p:cNvPr id="429" name="Google Shape;429;p37"/>
          <p:cNvSpPr/>
          <p:nvPr/>
        </p:nvSpPr>
        <p:spPr>
          <a:xfrm>
            <a:off x="1204486" y="20483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430" name="Google Shape;430;p37"/>
          <p:cNvSpPr/>
          <p:nvPr/>
        </p:nvSpPr>
        <p:spPr>
          <a:xfrm>
            <a:off x="523593" y="26098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431" name="Google Shape;431;p37"/>
          <p:cNvSpPr/>
          <p:nvPr/>
        </p:nvSpPr>
        <p:spPr>
          <a:xfrm>
            <a:off x="1922252" y="2609865"/>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432" name="Google Shape;432;p37"/>
          <p:cNvSpPr/>
          <p:nvPr/>
        </p:nvSpPr>
        <p:spPr>
          <a:xfrm>
            <a:off x="1559943" y="3171404"/>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433" name="Google Shape;433;p37"/>
          <p:cNvSpPr/>
          <p:nvPr/>
        </p:nvSpPr>
        <p:spPr>
          <a:xfrm>
            <a:off x="2315614"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434" name="Google Shape;434;p37"/>
          <p:cNvSpPr/>
          <p:nvPr/>
        </p:nvSpPr>
        <p:spPr>
          <a:xfrm>
            <a:off x="149800"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435" name="Google Shape;435;p37"/>
          <p:cNvSpPr/>
          <p:nvPr/>
        </p:nvSpPr>
        <p:spPr>
          <a:xfrm>
            <a:off x="523610" y="37329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436" name="Google Shape;436;p37"/>
          <p:cNvCxnSpPr>
            <a:stCxn id="430" idx="0"/>
            <a:endCxn id="429" idx="2"/>
          </p:cNvCxnSpPr>
          <p:nvPr/>
        </p:nvCxnSpPr>
        <p:spPr>
          <a:xfrm rot="10800000" flipH="1">
            <a:off x="741393" y="2336865"/>
            <a:ext cx="681000" cy="273000"/>
          </a:xfrm>
          <a:prstGeom prst="straightConnector1">
            <a:avLst/>
          </a:prstGeom>
          <a:noFill/>
          <a:ln w="19050" cap="flat" cmpd="sng">
            <a:solidFill>
              <a:schemeClr val="dk2"/>
            </a:solidFill>
            <a:prstDash val="solid"/>
            <a:round/>
            <a:headEnd type="none" w="med" len="med"/>
            <a:tailEnd type="none" w="med" len="med"/>
          </a:ln>
        </p:spPr>
      </p:cxnSp>
      <p:cxnSp>
        <p:nvCxnSpPr>
          <p:cNvPr id="437" name="Google Shape;437;p37"/>
          <p:cNvCxnSpPr>
            <a:stCxn id="430" idx="2"/>
            <a:endCxn id="434" idx="0"/>
          </p:cNvCxnSpPr>
          <p:nvPr/>
        </p:nvCxnSpPr>
        <p:spPr>
          <a:xfrm flipH="1">
            <a:off x="367593" y="2898465"/>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438" name="Google Shape;438;p37"/>
          <p:cNvCxnSpPr>
            <a:stCxn id="434" idx="2"/>
            <a:endCxn id="435" idx="0"/>
          </p:cNvCxnSpPr>
          <p:nvPr/>
        </p:nvCxnSpPr>
        <p:spPr>
          <a:xfrm>
            <a:off x="367600" y="346000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439" name="Google Shape;439;p37"/>
          <p:cNvCxnSpPr>
            <a:stCxn id="429" idx="2"/>
            <a:endCxn id="431" idx="0"/>
          </p:cNvCxnSpPr>
          <p:nvPr/>
        </p:nvCxnSpPr>
        <p:spPr>
          <a:xfrm>
            <a:off x="1422286" y="2336925"/>
            <a:ext cx="717900" cy="273000"/>
          </a:xfrm>
          <a:prstGeom prst="straightConnector1">
            <a:avLst/>
          </a:prstGeom>
          <a:noFill/>
          <a:ln w="19050" cap="flat" cmpd="sng">
            <a:solidFill>
              <a:schemeClr val="dk2"/>
            </a:solidFill>
            <a:prstDash val="solid"/>
            <a:round/>
            <a:headEnd type="none" w="med" len="med"/>
            <a:tailEnd type="none" w="med" len="med"/>
          </a:ln>
        </p:spPr>
      </p:cxnSp>
      <p:cxnSp>
        <p:nvCxnSpPr>
          <p:cNvPr id="440" name="Google Shape;440;p37"/>
          <p:cNvCxnSpPr>
            <a:stCxn id="431" idx="2"/>
            <a:endCxn id="432" idx="0"/>
          </p:cNvCxnSpPr>
          <p:nvPr/>
        </p:nvCxnSpPr>
        <p:spPr>
          <a:xfrm flipH="1">
            <a:off x="1777652" y="2898465"/>
            <a:ext cx="362400" cy="273000"/>
          </a:xfrm>
          <a:prstGeom prst="straightConnector1">
            <a:avLst/>
          </a:prstGeom>
          <a:noFill/>
          <a:ln w="19050" cap="flat" cmpd="sng">
            <a:solidFill>
              <a:schemeClr val="dk2"/>
            </a:solidFill>
            <a:prstDash val="solid"/>
            <a:round/>
            <a:headEnd type="none" w="med" len="med"/>
            <a:tailEnd type="none" w="med" len="med"/>
          </a:ln>
        </p:spPr>
      </p:cxnSp>
      <p:cxnSp>
        <p:nvCxnSpPr>
          <p:cNvPr id="441" name="Google Shape;441;p37"/>
          <p:cNvCxnSpPr>
            <a:stCxn id="431" idx="2"/>
            <a:endCxn id="433" idx="0"/>
          </p:cNvCxnSpPr>
          <p:nvPr/>
        </p:nvCxnSpPr>
        <p:spPr>
          <a:xfrm>
            <a:off x="2140052" y="2898465"/>
            <a:ext cx="393300" cy="273000"/>
          </a:xfrm>
          <a:prstGeom prst="straightConnector1">
            <a:avLst/>
          </a:prstGeom>
          <a:noFill/>
          <a:ln w="19050" cap="flat" cmpd="sng">
            <a:solidFill>
              <a:schemeClr val="dk2"/>
            </a:solidFill>
            <a:prstDash val="solid"/>
            <a:round/>
            <a:headEnd type="none" w="med" len="med"/>
            <a:tailEnd type="none" w="med" len="med"/>
          </a:ln>
        </p:spPr>
      </p:cxnSp>
      <p:cxnSp>
        <p:nvCxnSpPr>
          <p:cNvPr id="442" name="Google Shape;442;p37"/>
          <p:cNvCxnSpPr>
            <a:stCxn id="432" idx="2"/>
            <a:endCxn id="443" idx="0"/>
          </p:cNvCxnSpPr>
          <p:nvPr/>
        </p:nvCxnSpPr>
        <p:spPr>
          <a:xfrm flipH="1">
            <a:off x="1471743" y="3460004"/>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444" name="Google Shape;444;p37"/>
          <p:cNvCxnSpPr>
            <a:stCxn id="432" idx="2"/>
            <a:endCxn id="445" idx="0"/>
          </p:cNvCxnSpPr>
          <p:nvPr/>
        </p:nvCxnSpPr>
        <p:spPr>
          <a:xfrm>
            <a:off x="1777743" y="3460004"/>
            <a:ext cx="373800" cy="273000"/>
          </a:xfrm>
          <a:prstGeom prst="straightConnector1">
            <a:avLst/>
          </a:prstGeom>
          <a:noFill/>
          <a:ln w="19050" cap="flat" cmpd="sng">
            <a:solidFill>
              <a:schemeClr val="dk2"/>
            </a:solidFill>
            <a:prstDash val="solid"/>
            <a:round/>
            <a:headEnd type="none" w="med" len="med"/>
            <a:tailEnd type="none" w="med" len="med"/>
          </a:ln>
        </p:spPr>
      </p:cxnSp>
      <p:sp>
        <p:nvSpPr>
          <p:cNvPr id="443" name="Google Shape;443;p37"/>
          <p:cNvSpPr/>
          <p:nvPr/>
        </p:nvSpPr>
        <p:spPr>
          <a:xfrm>
            <a:off x="1253837" y="3732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445" name="Google Shape;445;p37"/>
          <p:cNvSpPr/>
          <p:nvPr/>
        </p:nvSpPr>
        <p:spPr>
          <a:xfrm>
            <a:off x="1933736" y="3732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grpSp>
        <p:nvGrpSpPr>
          <p:cNvPr id="446" name="Google Shape;446;p37"/>
          <p:cNvGrpSpPr/>
          <p:nvPr/>
        </p:nvGrpSpPr>
        <p:grpSpPr>
          <a:xfrm>
            <a:off x="3196150" y="2059925"/>
            <a:ext cx="2601414" cy="1973219"/>
            <a:chOff x="3196150" y="2059925"/>
            <a:chExt cx="2601414" cy="1973219"/>
          </a:xfrm>
        </p:grpSpPr>
        <p:sp>
          <p:nvSpPr>
            <p:cNvPr id="447" name="Google Shape;447;p37"/>
            <p:cNvSpPr/>
            <p:nvPr/>
          </p:nvSpPr>
          <p:spPr>
            <a:xfrm>
              <a:off x="3569943" y="26214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448" name="Google Shape;448;p37"/>
            <p:cNvSpPr/>
            <p:nvPr/>
          </p:nvSpPr>
          <p:spPr>
            <a:xfrm>
              <a:off x="4606293" y="3183004"/>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449" name="Google Shape;449;p37"/>
            <p:cNvSpPr/>
            <p:nvPr/>
          </p:nvSpPr>
          <p:spPr>
            <a:xfrm>
              <a:off x="5361964" y="31830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450" name="Google Shape;450;p37"/>
            <p:cNvSpPr/>
            <p:nvPr/>
          </p:nvSpPr>
          <p:spPr>
            <a:xfrm>
              <a:off x="3196150" y="31830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451" name="Google Shape;451;p37"/>
            <p:cNvSpPr/>
            <p:nvPr/>
          </p:nvSpPr>
          <p:spPr>
            <a:xfrm>
              <a:off x="3533648" y="37445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452" name="Google Shape;452;p37"/>
            <p:cNvCxnSpPr>
              <a:stCxn id="447" idx="0"/>
              <a:endCxn id="453" idx="2"/>
            </p:cNvCxnSpPr>
            <p:nvPr/>
          </p:nvCxnSpPr>
          <p:spPr>
            <a:xfrm rot="10800000" flipH="1">
              <a:off x="3787743" y="2348465"/>
              <a:ext cx="663900" cy="273000"/>
            </a:xfrm>
            <a:prstGeom prst="straightConnector1">
              <a:avLst/>
            </a:prstGeom>
            <a:noFill/>
            <a:ln w="19050" cap="flat" cmpd="sng">
              <a:solidFill>
                <a:schemeClr val="dk2"/>
              </a:solidFill>
              <a:prstDash val="solid"/>
              <a:round/>
              <a:headEnd type="none" w="med" len="med"/>
              <a:tailEnd type="none" w="med" len="med"/>
            </a:ln>
          </p:spPr>
        </p:cxnSp>
        <p:cxnSp>
          <p:nvCxnSpPr>
            <p:cNvPr id="454" name="Google Shape;454;p37"/>
            <p:cNvCxnSpPr>
              <a:stCxn id="447" idx="2"/>
              <a:endCxn id="450" idx="0"/>
            </p:cNvCxnSpPr>
            <p:nvPr/>
          </p:nvCxnSpPr>
          <p:spPr>
            <a:xfrm flipH="1">
              <a:off x="3413943" y="2910065"/>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455" name="Google Shape;455;p37"/>
            <p:cNvCxnSpPr>
              <a:stCxn id="450" idx="2"/>
              <a:endCxn id="451" idx="0"/>
            </p:cNvCxnSpPr>
            <p:nvPr/>
          </p:nvCxnSpPr>
          <p:spPr>
            <a:xfrm>
              <a:off x="3413950" y="3471604"/>
              <a:ext cx="337500" cy="273000"/>
            </a:xfrm>
            <a:prstGeom prst="straightConnector1">
              <a:avLst/>
            </a:prstGeom>
            <a:noFill/>
            <a:ln w="19050" cap="flat" cmpd="sng">
              <a:solidFill>
                <a:schemeClr val="dk2"/>
              </a:solidFill>
              <a:prstDash val="solid"/>
              <a:round/>
              <a:headEnd type="none" w="med" len="med"/>
              <a:tailEnd type="none" w="med" len="med"/>
            </a:ln>
          </p:spPr>
        </p:cxnSp>
        <p:cxnSp>
          <p:nvCxnSpPr>
            <p:cNvPr id="456" name="Google Shape;456;p37"/>
            <p:cNvCxnSpPr>
              <a:stCxn id="453" idx="2"/>
              <a:endCxn id="448" idx="0"/>
            </p:cNvCxnSpPr>
            <p:nvPr/>
          </p:nvCxnSpPr>
          <p:spPr>
            <a:xfrm>
              <a:off x="4451644" y="2348525"/>
              <a:ext cx="372300" cy="834600"/>
            </a:xfrm>
            <a:prstGeom prst="straightConnector1">
              <a:avLst/>
            </a:prstGeom>
            <a:noFill/>
            <a:ln w="19050" cap="flat" cmpd="sng">
              <a:solidFill>
                <a:schemeClr val="dk2"/>
              </a:solidFill>
              <a:prstDash val="solid"/>
              <a:round/>
              <a:headEnd type="none" w="med" len="med"/>
              <a:tailEnd type="none" w="med" len="med"/>
            </a:ln>
          </p:spPr>
        </p:cxnSp>
        <p:cxnSp>
          <p:nvCxnSpPr>
            <p:cNvPr id="457" name="Google Shape;457;p37"/>
            <p:cNvCxnSpPr>
              <a:stCxn id="453" idx="2"/>
              <a:endCxn id="449" idx="0"/>
            </p:cNvCxnSpPr>
            <p:nvPr/>
          </p:nvCxnSpPr>
          <p:spPr>
            <a:xfrm>
              <a:off x="4451644" y="2348525"/>
              <a:ext cx="1128000" cy="834600"/>
            </a:xfrm>
            <a:prstGeom prst="straightConnector1">
              <a:avLst/>
            </a:prstGeom>
            <a:noFill/>
            <a:ln w="19050" cap="flat" cmpd="sng">
              <a:solidFill>
                <a:schemeClr val="dk2"/>
              </a:solidFill>
              <a:prstDash val="solid"/>
              <a:round/>
              <a:headEnd type="none" w="med" len="med"/>
              <a:tailEnd type="none" w="med" len="med"/>
            </a:ln>
          </p:spPr>
        </p:cxnSp>
        <p:cxnSp>
          <p:nvCxnSpPr>
            <p:cNvPr id="458" name="Google Shape;458;p37"/>
            <p:cNvCxnSpPr>
              <a:stCxn id="448" idx="2"/>
              <a:endCxn id="459" idx="0"/>
            </p:cNvCxnSpPr>
            <p:nvPr/>
          </p:nvCxnSpPr>
          <p:spPr>
            <a:xfrm flipH="1">
              <a:off x="4518093" y="3471604"/>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460" name="Google Shape;460;p37"/>
            <p:cNvCxnSpPr>
              <a:stCxn id="448" idx="2"/>
              <a:endCxn id="461" idx="0"/>
            </p:cNvCxnSpPr>
            <p:nvPr/>
          </p:nvCxnSpPr>
          <p:spPr>
            <a:xfrm>
              <a:off x="4824093" y="3471604"/>
              <a:ext cx="373800" cy="273000"/>
            </a:xfrm>
            <a:prstGeom prst="straightConnector1">
              <a:avLst/>
            </a:prstGeom>
            <a:noFill/>
            <a:ln w="19050" cap="flat" cmpd="sng">
              <a:solidFill>
                <a:schemeClr val="dk2"/>
              </a:solidFill>
              <a:prstDash val="solid"/>
              <a:round/>
              <a:headEnd type="none" w="med" len="med"/>
              <a:tailEnd type="none" w="med" len="med"/>
            </a:ln>
          </p:spPr>
        </p:cxnSp>
        <p:sp>
          <p:nvSpPr>
            <p:cNvPr id="459" name="Google Shape;459;p37"/>
            <p:cNvSpPr/>
            <p:nvPr/>
          </p:nvSpPr>
          <p:spPr>
            <a:xfrm>
              <a:off x="4300187" y="37445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461" name="Google Shape;461;p37"/>
            <p:cNvSpPr/>
            <p:nvPr/>
          </p:nvSpPr>
          <p:spPr>
            <a:xfrm>
              <a:off x="4980086" y="37445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453" name="Google Shape;453;p37"/>
            <p:cNvSpPr/>
            <p:nvPr/>
          </p:nvSpPr>
          <p:spPr>
            <a:xfrm>
              <a:off x="4118044" y="2059925"/>
              <a:ext cx="667200" cy="288600"/>
            </a:xfrm>
            <a:prstGeom prst="rect">
              <a:avLst/>
            </a:prstGeom>
            <a:gradFill>
              <a:gsLst>
                <a:gs pos="0">
                  <a:srgbClr val="F4CCCC"/>
                </a:gs>
                <a:gs pos="100000">
                  <a:srgbClr val="C9DAF8"/>
                </a:gs>
              </a:gsLst>
              <a:lin ang="0"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 P</a:t>
              </a:r>
              <a:endParaRPr sz="1800"/>
            </a:p>
          </p:txBody>
        </p:sp>
      </p:grpSp>
      <p:grpSp>
        <p:nvGrpSpPr>
          <p:cNvPr id="462" name="Google Shape;462;p37"/>
          <p:cNvGrpSpPr/>
          <p:nvPr/>
        </p:nvGrpSpPr>
        <p:grpSpPr>
          <a:xfrm>
            <a:off x="6013900" y="2059915"/>
            <a:ext cx="2780314" cy="2523179"/>
            <a:chOff x="6013900" y="2059915"/>
            <a:chExt cx="2780314" cy="2523179"/>
          </a:xfrm>
        </p:grpSpPr>
        <p:sp>
          <p:nvSpPr>
            <p:cNvPr id="463" name="Google Shape;463;p37"/>
            <p:cNvSpPr/>
            <p:nvPr/>
          </p:nvSpPr>
          <p:spPr>
            <a:xfrm>
              <a:off x="6387693" y="3171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464" name="Google Shape;464;p37"/>
            <p:cNvSpPr/>
            <p:nvPr/>
          </p:nvSpPr>
          <p:spPr>
            <a:xfrm>
              <a:off x="7652643" y="3171404"/>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465" name="Google Shape;465;p37"/>
            <p:cNvSpPr/>
            <p:nvPr/>
          </p:nvSpPr>
          <p:spPr>
            <a:xfrm>
              <a:off x="8358614" y="26098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466" name="Google Shape;466;p37"/>
            <p:cNvSpPr/>
            <p:nvPr/>
          </p:nvSpPr>
          <p:spPr>
            <a:xfrm>
              <a:off x="6013900" y="3732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467" name="Google Shape;467;p37"/>
            <p:cNvSpPr/>
            <p:nvPr/>
          </p:nvSpPr>
          <p:spPr>
            <a:xfrm>
              <a:off x="6387710" y="429449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468" name="Google Shape;468;p37"/>
            <p:cNvCxnSpPr>
              <a:stCxn id="463" idx="0"/>
              <a:endCxn id="469" idx="2"/>
            </p:cNvCxnSpPr>
            <p:nvPr/>
          </p:nvCxnSpPr>
          <p:spPr>
            <a:xfrm rot="10800000" flipH="1">
              <a:off x="6605493" y="2898404"/>
              <a:ext cx="523200" cy="273000"/>
            </a:xfrm>
            <a:prstGeom prst="straightConnector1">
              <a:avLst/>
            </a:prstGeom>
            <a:noFill/>
            <a:ln w="19050" cap="flat" cmpd="sng">
              <a:solidFill>
                <a:schemeClr val="dk2"/>
              </a:solidFill>
              <a:prstDash val="solid"/>
              <a:round/>
              <a:headEnd type="none" w="med" len="med"/>
              <a:tailEnd type="none" w="med" len="med"/>
            </a:ln>
          </p:spPr>
        </p:cxnSp>
        <p:cxnSp>
          <p:nvCxnSpPr>
            <p:cNvPr id="470" name="Google Shape;470;p37"/>
            <p:cNvCxnSpPr>
              <a:stCxn id="463" idx="2"/>
              <a:endCxn id="466" idx="0"/>
            </p:cNvCxnSpPr>
            <p:nvPr/>
          </p:nvCxnSpPr>
          <p:spPr>
            <a:xfrm flipH="1">
              <a:off x="6231693" y="346000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471" name="Google Shape;471;p37"/>
            <p:cNvCxnSpPr>
              <a:stCxn id="466" idx="2"/>
              <a:endCxn id="467" idx="0"/>
            </p:cNvCxnSpPr>
            <p:nvPr/>
          </p:nvCxnSpPr>
          <p:spPr>
            <a:xfrm>
              <a:off x="6231700" y="402154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472" name="Google Shape;472;p37"/>
            <p:cNvCxnSpPr>
              <a:stCxn id="469" idx="2"/>
              <a:endCxn id="464" idx="0"/>
            </p:cNvCxnSpPr>
            <p:nvPr/>
          </p:nvCxnSpPr>
          <p:spPr>
            <a:xfrm>
              <a:off x="7128724" y="2898465"/>
              <a:ext cx="741600" cy="273000"/>
            </a:xfrm>
            <a:prstGeom prst="straightConnector1">
              <a:avLst/>
            </a:prstGeom>
            <a:noFill/>
            <a:ln w="19050" cap="flat" cmpd="sng">
              <a:solidFill>
                <a:schemeClr val="dk2"/>
              </a:solidFill>
              <a:prstDash val="solid"/>
              <a:round/>
              <a:headEnd type="none" w="med" len="med"/>
              <a:tailEnd type="none" w="med" len="med"/>
            </a:ln>
          </p:spPr>
        </p:cxnSp>
        <p:cxnSp>
          <p:nvCxnSpPr>
            <p:cNvPr id="473" name="Google Shape;473;p37"/>
            <p:cNvCxnSpPr>
              <a:stCxn id="474" idx="2"/>
              <a:endCxn id="465" idx="0"/>
            </p:cNvCxnSpPr>
            <p:nvPr/>
          </p:nvCxnSpPr>
          <p:spPr>
            <a:xfrm>
              <a:off x="7999914" y="2348515"/>
              <a:ext cx="576600" cy="261300"/>
            </a:xfrm>
            <a:prstGeom prst="straightConnector1">
              <a:avLst/>
            </a:prstGeom>
            <a:noFill/>
            <a:ln w="19050" cap="flat" cmpd="sng">
              <a:solidFill>
                <a:schemeClr val="dk2"/>
              </a:solidFill>
              <a:prstDash val="solid"/>
              <a:round/>
              <a:headEnd type="none" w="med" len="med"/>
              <a:tailEnd type="none" w="med" len="med"/>
            </a:ln>
          </p:spPr>
        </p:cxnSp>
        <p:cxnSp>
          <p:nvCxnSpPr>
            <p:cNvPr id="475" name="Google Shape;475;p37"/>
            <p:cNvCxnSpPr>
              <a:stCxn id="464" idx="2"/>
              <a:endCxn id="476" idx="0"/>
            </p:cNvCxnSpPr>
            <p:nvPr/>
          </p:nvCxnSpPr>
          <p:spPr>
            <a:xfrm flipH="1">
              <a:off x="7564443" y="3460004"/>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477" name="Google Shape;477;p37"/>
            <p:cNvCxnSpPr>
              <a:stCxn id="464" idx="2"/>
              <a:endCxn id="478" idx="0"/>
            </p:cNvCxnSpPr>
            <p:nvPr/>
          </p:nvCxnSpPr>
          <p:spPr>
            <a:xfrm>
              <a:off x="7870443" y="3460004"/>
              <a:ext cx="373800" cy="273000"/>
            </a:xfrm>
            <a:prstGeom prst="straightConnector1">
              <a:avLst/>
            </a:prstGeom>
            <a:noFill/>
            <a:ln w="19050" cap="flat" cmpd="sng">
              <a:solidFill>
                <a:schemeClr val="dk2"/>
              </a:solidFill>
              <a:prstDash val="solid"/>
              <a:round/>
              <a:headEnd type="none" w="med" len="med"/>
              <a:tailEnd type="none" w="med" len="med"/>
            </a:ln>
          </p:spPr>
        </p:cxnSp>
        <p:sp>
          <p:nvSpPr>
            <p:cNvPr id="476" name="Google Shape;476;p37"/>
            <p:cNvSpPr/>
            <p:nvPr/>
          </p:nvSpPr>
          <p:spPr>
            <a:xfrm>
              <a:off x="7346537" y="3732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478" name="Google Shape;478;p37"/>
            <p:cNvSpPr/>
            <p:nvPr/>
          </p:nvSpPr>
          <p:spPr>
            <a:xfrm>
              <a:off x="8026436" y="3732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469" name="Google Shape;469;p37"/>
            <p:cNvSpPr/>
            <p:nvPr/>
          </p:nvSpPr>
          <p:spPr>
            <a:xfrm>
              <a:off x="6910924" y="260986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474" name="Google Shape;474;p37"/>
            <p:cNvSpPr/>
            <p:nvPr/>
          </p:nvSpPr>
          <p:spPr>
            <a:xfrm>
              <a:off x="7782114" y="2059915"/>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479" name="Google Shape;479;p37"/>
            <p:cNvCxnSpPr>
              <a:stCxn id="469" idx="0"/>
              <a:endCxn id="474" idx="2"/>
            </p:cNvCxnSpPr>
            <p:nvPr/>
          </p:nvCxnSpPr>
          <p:spPr>
            <a:xfrm rot="10800000" flipH="1">
              <a:off x="7128724" y="2348565"/>
              <a:ext cx="871200" cy="261300"/>
            </a:xfrm>
            <a:prstGeom prst="straightConnector1">
              <a:avLst/>
            </a:prstGeom>
            <a:noFill/>
            <a:ln w="19050" cap="flat" cmpd="sng">
              <a:solidFill>
                <a:schemeClr val="dk2"/>
              </a:solidFill>
              <a:prstDash val="solid"/>
              <a:round/>
              <a:headEnd type="none" w="med" len="med"/>
              <a:tailEnd type="none" w="med" len="med"/>
            </a:ln>
          </p:spPr>
        </p:cxnSp>
      </p:grpSp>
      <p:sp>
        <p:nvSpPr>
          <p:cNvPr id="480" name="Google Shape;480;p37"/>
          <p:cNvSpPr txBox="1"/>
          <p:nvPr/>
        </p:nvSpPr>
        <p:spPr>
          <a:xfrm>
            <a:off x="4516800" y="4752125"/>
            <a:ext cx="4615200" cy="4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 this example rotateLeft(G) increased height of tree!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6"/>
                                        </p:tgtEl>
                                        <p:attrNameLst>
                                          <p:attrName>style.visibility</p:attrName>
                                        </p:attrNameLst>
                                      </p:cBhvr>
                                      <p:to>
                                        <p:strVal val="visible"/>
                                      </p:to>
                                    </p:set>
                                    <p:animEffect transition="in" filter="fade">
                                      <p:cBhvr>
                                        <p:cTn id="7" dur="1"/>
                                        <p:tgtEl>
                                          <p:spTgt spid="4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2"/>
                                        </p:tgtEl>
                                        <p:attrNameLst>
                                          <p:attrName>style.visibility</p:attrName>
                                        </p:attrNameLst>
                                      </p:cBhvr>
                                      <p:to>
                                        <p:strVal val="visible"/>
                                      </p:to>
                                    </p:set>
                                    <p:animEffect transition="in" filter="fade">
                                      <p:cBhvr>
                                        <p:cTn id="12" dur="1"/>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8"/>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Turn</a:t>
            </a:r>
            <a:endParaRPr/>
          </a:p>
        </p:txBody>
      </p:sp>
      <p:sp>
        <p:nvSpPr>
          <p:cNvPr id="486" name="Google Shape;486;p38"/>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rotateRight(P): Let x be the left child of P. Make P the </a:t>
            </a:r>
            <a:r>
              <a:rPr lang="en" b="1"/>
              <a:t>new right child </a:t>
            </a:r>
            <a:r>
              <a:rPr lang="en"/>
              <a:t>of x.</a:t>
            </a:r>
            <a:endParaRPr/>
          </a:p>
          <a:p>
            <a:pPr marL="457200" lvl="0" indent="-342900" algn="l" rtl="0">
              <a:spcBef>
                <a:spcPts val="600"/>
              </a:spcBef>
              <a:spcAft>
                <a:spcPts val="0"/>
              </a:spcAft>
              <a:buSzPts val="1800"/>
              <a:buChar char="●"/>
            </a:pPr>
            <a:r>
              <a:rPr lang="en"/>
              <a:t>Can think of as temporarily merging G and P, then sending P down and </a:t>
            </a:r>
            <a:r>
              <a:rPr lang="en" b="1"/>
              <a:t>right</a:t>
            </a:r>
            <a:r>
              <a:rPr lang="en"/>
              <a:t>.</a:t>
            </a:r>
            <a:endParaRPr/>
          </a:p>
        </p:txBody>
      </p:sp>
      <p:sp>
        <p:nvSpPr>
          <p:cNvPr id="487" name="Google Shape;487;p38"/>
          <p:cNvSpPr/>
          <p:nvPr/>
        </p:nvSpPr>
        <p:spPr>
          <a:xfrm>
            <a:off x="921168" y="350944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488" name="Google Shape;488;p38"/>
          <p:cNvSpPr/>
          <p:nvPr/>
        </p:nvSpPr>
        <p:spPr>
          <a:xfrm>
            <a:off x="2186118" y="3509447"/>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489" name="Google Shape;489;p38"/>
          <p:cNvSpPr/>
          <p:nvPr/>
        </p:nvSpPr>
        <p:spPr>
          <a:xfrm>
            <a:off x="2892089" y="294790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490" name="Google Shape;490;p38"/>
          <p:cNvSpPr/>
          <p:nvPr/>
        </p:nvSpPr>
        <p:spPr>
          <a:xfrm>
            <a:off x="547375" y="407098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491" name="Google Shape;491;p38"/>
          <p:cNvSpPr/>
          <p:nvPr/>
        </p:nvSpPr>
        <p:spPr>
          <a:xfrm>
            <a:off x="921185" y="463253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492" name="Google Shape;492;p38"/>
          <p:cNvCxnSpPr>
            <a:stCxn id="487" idx="0"/>
            <a:endCxn id="493" idx="2"/>
          </p:cNvCxnSpPr>
          <p:nvPr/>
        </p:nvCxnSpPr>
        <p:spPr>
          <a:xfrm rot="10800000" flipH="1">
            <a:off x="1138968" y="3236447"/>
            <a:ext cx="523200" cy="273000"/>
          </a:xfrm>
          <a:prstGeom prst="straightConnector1">
            <a:avLst/>
          </a:prstGeom>
          <a:noFill/>
          <a:ln w="19050" cap="flat" cmpd="sng">
            <a:solidFill>
              <a:schemeClr val="dk2"/>
            </a:solidFill>
            <a:prstDash val="solid"/>
            <a:round/>
            <a:headEnd type="none" w="med" len="med"/>
            <a:tailEnd type="none" w="med" len="med"/>
          </a:ln>
        </p:spPr>
      </p:cxnSp>
      <p:cxnSp>
        <p:nvCxnSpPr>
          <p:cNvPr id="494" name="Google Shape;494;p38"/>
          <p:cNvCxnSpPr>
            <a:stCxn id="487" idx="2"/>
            <a:endCxn id="490" idx="0"/>
          </p:cNvCxnSpPr>
          <p:nvPr/>
        </p:nvCxnSpPr>
        <p:spPr>
          <a:xfrm flipH="1">
            <a:off x="765168" y="3798047"/>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495" name="Google Shape;495;p38"/>
          <p:cNvCxnSpPr>
            <a:stCxn id="490" idx="2"/>
            <a:endCxn id="491" idx="0"/>
          </p:cNvCxnSpPr>
          <p:nvPr/>
        </p:nvCxnSpPr>
        <p:spPr>
          <a:xfrm>
            <a:off x="765175" y="4359587"/>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496" name="Google Shape;496;p38"/>
          <p:cNvCxnSpPr>
            <a:stCxn id="493" idx="2"/>
            <a:endCxn id="488" idx="0"/>
          </p:cNvCxnSpPr>
          <p:nvPr/>
        </p:nvCxnSpPr>
        <p:spPr>
          <a:xfrm>
            <a:off x="1662199" y="3236507"/>
            <a:ext cx="741600" cy="273000"/>
          </a:xfrm>
          <a:prstGeom prst="straightConnector1">
            <a:avLst/>
          </a:prstGeom>
          <a:noFill/>
          <a:ln w="19050" cap="flat" cmpd="sng">
            <a:solidFill>
              <a:schemeClr val="dk2"/>
            </a:solidFill>
            <a:prstDash val="solid"/>
            <a:round/>
            <a:headEnd type="none" w="med" len="med"/>
            <a:tailEnd type="none" w="med" len="med"/>
          </a:ln>
        </p:spPr>
      </p:cxnSp>
      <p:cxnSp>
        <p:nvCxnSpPr>
          <p:cNvPr id="497" name="Google Shape;497;p38"/>
          <p:cNvCxnSpPr>
            <a:stCxn id="498" idx="2"/>
            <a:endCxn id="489" idx="0"/>
          </p:cNvCxnSpPr>
          <p:nvPr/>
        </p:nvCxnSpPr>
        <p:spPr>
          <a:xfrm>
            <a:off x="2533389" y="2686557"/>
            <a:ext cx="576600" cy="261300"/>
          </a:xfrm>
          <a:prstGeom prst="straightConnector1">
            <a:avLst/>
          </a:prstGeom>
          <a:noFill/>
          <a:ln w="19050" cap="flat" cmpd="sng">
            <a:solidFill>
              <a:schemeClr val="dk2"/>
            </a:solidFill>
            <a:prstDash val="solid"/>
            <a:round/>
            <a:headEnd type="none" w="med" len="med"/>
            <a:tailEnd type="none" w="med" len="med"/>
          </a:ln>
        </p:spPr>
      </p:cxnSp>
      <p:cxnSp>
        <p:nvCxnSpPr>
          <p:cNvPr id="499" name="Google Shape;499;p38"/>
          <p:cNvCxnSpPr>
            <a:stCxn id="488" idx="2"/>
            <a:endCxn id="500" idx="0"/>
          </p:cNvCxnSpPr>
          <p:nvPr/>
        </p:nvCxnSpPr>
        <p:spPr>
          <a:xfrm flipH="1">
            <a:off x="2097918" y="3798047"/>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501" name="Google Shape;501;p38"/>
          <p:cNvCxnSpPr>
            <a:stCxn id="488" idx="2"/>
            <a:endCxn id="502" idx="0"/>
          </p:cNvCxnSpPr>
          <p:nvPr/>
        </p:nvCxnSpPr>
        <p:spPr>
          <a:xfrm>
            <a:off x="2403918" y="3798047"/>
            <a:ext cx="373800" cy="273000"/>
          </a:xfrm>
          <a:prstGeom prst="straightConnector1">
            <a:avLst/>
          </a:prstGeom>
          <a:noFill/>
          <a:ln w="19050" cap="flat" cmpd="sng">
            <a:solidFill>
              <a:schemeClr val="dk2"/>
            </a:solidFill>
            <a:prstDash val="solid"/>
            <a:round/>
            <a:headEnd type="none" w="med" len="med"/>
            <a:tailEnd type="none" w="med" len="med"/>
          </a:ln>
        </p:spPr>
      </p:cxnSp>
      <p:sp>
        <p:nvSpPr>
          <p:cNvPr id="500" name="Google Shape;500;p38"/>
          <p:cNvSpPr/>
          <p:nvPr/>
        </p:nvSpPr>
        <p:spPr>
          <a:xfrm>
            <a:off x="1880012" y="407098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502" name="Google Shape;502;p38"/>
          <p:cNvSpPr/>
          <p:nvPr/>
        </p:nvSpPr>
        <p:spPr>
          <a:xfrm>
            <a:off x="2559911" y="407098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493" name="Google Shape;493;p38"/>
          <p:cNvSpPr/>
          <p:nvPr/>
        </p:nvSpPr>
        <p:spPr>
          <a:xfrm>
            <a:off x="1444399" y="2947907"/>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498" name="Google Shape;498;p38"/>
          <p:cNvSpPr/>
          <p:nvPr/>
        </p:nvSpPr>
        <p:spPr>
          <a:xfrm>
            <a:off x="2315589" y="2397957"/>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503" name="Google Shape;503;p38"/>
          <p:cNvCxnSpPr>
            <a:stCxn id="493" idx="0"/>
            <a:endCxn id="498" idx="2"/>
          </p:cNvCxnSpPr>
          <p:nvPr/>
        </p:nvCxnSpPr>
        <p:spPr>
          <a:xfrm rot="10800000" flipH="1">
            <a:off x="1662199" y="2686607"/>
            <a:ext cx="871200" cy="2613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9"/>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Turn</a:t>
            </a:r>
            <a:endParaRPr/>
          </a:p>
        </p:txBody>
      </p:sp>
      <p:sp>
        <p:nvSpPr>
          <p:cNvPr id="509" name="Google Shape;509;p39"/>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rotateRight(P): Let x be the left child of P. Make P the </a:t>
            </a:r>
            <a:r>
              <a:rPr lang="en" b="1"/>
              <a:t>new right child </a:t>
            </a:r>
            <a:r>
              <a:rPr lang="en"/>
              <a:t>of x.</a:t>
            </a:r>
            <a:endParaRPr/>
          </a:p>
          <a:p>
            <a:pPr marL="457200" lvl="0" indent="-342900" algn="l" rtl="0">
              <a:spcBef>
                <a:spcPts val="600"/>
              </a:spcBef>
              <a:spcAft>
                <a:spcPts val="0"/>
              </a:spcAft>
              <a:buSzPts val="1800"/>
              <a:buChar char="●"/>
            </a:pPr>
            <a:r>
              <a:rPr lang="en"/>
              <a:t>Can think of as temporarily merging G and P, then sending P down and </a:t>
            </a:r>
            <a:r>
              <a:rPr lang="en" b="1"/>
              <a:t>right</a:t>
            </a:r>
            <a:r>
              <a:rPr lang="en"/>
              <a:t>.</a:t>
            </a:r>
            <a:endParaRPr/>
          </a:p>
        </p:txBody>
      </p:sp>
      <p:sp>
        <p:nvSpPr>
          <p:cNvPr id="510" name="Google Shape;510;p39"/>
          <p:cNvSpPr/>
          <p:nvPr/>
        </p:nvSpPr>
        <p:spPr>
          <a:xfrm>
            <a:off x="921168" y="350944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511" name="Google Shape;511;p39"/>
          <p:cNvSpPr/>
          <p:nvPr/>
        </p:nvSpPr>
        <p:spPr>
          <a:xfrm>
            <a:off x="2186118" y="3509447"/>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512" name="Google Shape;512;p39"/>
          <p:cNvSpPr/>
          <p:nvPr/>
        </p:nvSpPr>
        <p:spPr>
          <a:xfrm>
            <a:off x="2892089" y="294790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513" name="Google Shape;513;p39"/>
          <p:cNvSpPr/>
          <p:nvPr/>
        </p:nvSpPr>
        <p:spPr>
          <a:xfrm>
            <a:off x="547375" y="407098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514" name="Google Shape;514;p39"/>
          <p:cNvSpPr/>
          <p:nvPr/>
        </p:nvSpPr>
        <p:spPr>
          <a:xfrm>
            <a:off x="921185" y="463253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515" name="Google Shape;515;p39"/>
          <p:cNvCxnSpPr>
            <a:stCxn id="510" idx="0"/>
            <a:endCxn id="516" idx="2"/>
          </p:cNvCxnSpPr>
          <p:nvPr/>
        </p:nvCxnSpPr>
        <p:spPr>
          <a:xfrm rot="10800000" flipH="1">
            <a:off x="1138968" y="3236447"/>
            <a:ext cx="523200" cy="273000"/>
          </a:xfrm>
          <a:prstGeom prst="straightConnector1">
            <a:avLst/>
          </a:prstGeom>
          <a:noFill/>
          <a:ln w="19050" cap="flat" cmpd="sng">
            <a:solidFill>
              <a:schemeClr val="dk2"/>
            </a:solidFill>
            <a:prstDash val="solid"/>
            <a:round/>
            <a:headEnd type="none" w="med" len="med"/>
            <a:tailEnd type="none" w="med" len="med"/>
          </a:ln>
        </p:spPr>
      </p:cxnSp>
      <p:cxnSp>
        <p:nvCxnSpPr>
          <p:cNvPr id="517" name="Google Shape;517;p39"/>
          <p:cNvCxnSpPr>
            <a:stCxn id="510" idx="2"/>
            <a:endCxn id="513" idx="0"/>
          </p:cNvCxnSpPr>
          <p:nvPr/>
        </p:nvCxnSpPr>
        <p:spPr>
          <a:xfrm flipH="1">
            <a:off x="765168" y="3798047"/>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518" name="Google Shape;518;p39"/>
          <p:cNvCxnSpPr>
            <a:stCxn id="513" idx="2"/>
            <a:endCxn id="514" idx="0"/>
          </p:cNvCxnSpPr>
          <p:nvPr/>
        </p:nvCxnSpPr>
        <p:spPr>
          <a:xfrm>
            <a:off x="765175" y="4359587"/>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519" name="Google Shape;519;p39"/>
          <p:cNvCxnSpPr>
            <a:stCxn id="516" idx="2"/>
            <a:endCxn id="511" idx="0"/>
          </p:cNvCxnSpPr>
          <p:nvPr/>
        </p:nvCxnSpPr>
        <p:spPr>
          <a:xfrm>
            <a:off x="1662199" y="3236507"/>
            <a:ext cx="741600" cy="273000"/>
          </a:xfrm>
          <a:prstGeom prst="straightConnector1">
            <a:avLst/>
          </a:prstGeom>
          <a:noFill/>
          <a:ln w="19050" cap="flat" cmpd="sng">
            <a:solidFill>
              <a:schemeClr val="dk2"/>
            </a:solidFill>
            <a:prstDash val="solid"/>
            <a:round/>
            <a:headEnd type="none" w="med" len="med"/>
            <a:tailEnd type="none" w="med" len="med"/>
          </a:ln>
        </p:spPr>
      </p:cxnSp>
      <p:cxnSp>
        <p:nvCxnSpPr>
          <p:cNvPr id="520" name="Google Shape;520;p39"/>
          <p:cNvCxnSpPr>
            <a:stCxn id="521" idx="2"/>
            <a:endCxn id="512" idx="0"/>
          </p:cNvCxnSpPr>
          <p:nvPr/>
        </p:nvCxnSpPr>
        <p:spPr>
          <a:xfrm>
            <a:off x="2533389" y="2686557"/>
            <a:ext cx="576600" cy="261300"/>
          </a:xfrm>
          <a:prstGeom prst="straightConnector1">
            <a:avLst/>
          </a:prstGeom>
          <a:noFill/>
          <a:ln w="19050" cap="flat" cmpd="sng">
            <a:solidFill>
              <a:schemeClr val="dk2"/>
            </a:solidFill>
            <a:prstDash val="solid"/>
            <a:round/>
            <a:headEnd type="none" w="med" len="med"/>
            <a:tailEnd type="none" w="med" len="med"/>
          </a:ln>
        </p:spPr>
      </p:cxnSp>
      <p:cxnSp>
        <p:nvCxnSpPr>
          <p:cNvPr id="522" name="Google Shape;522;p39"/>
          <p:cNvCxnSpPr>
            <a:stCxn id="511" idx="2"/>
            <a:endCxn id="523" idx="0"/>
          </p:cNvCxnSpPr>
          <p:nvPr/>
        </p:nvCxnSpPr>
        <p:spPr>
          <a:xfrm flipH="1">
            <a:off x="2097918" y="3798047"/>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524" name="Google Shape;524;p39"/>
          <p:cNvCxnSpPr>
            <a:stCxn id="511" idx="2"/>
            <a:endCxn id="525" idx="0"/>
          </p:cNvCxnSpPr>
          <p:nvPr/>
        </p:nvCxnSpPr>
        <p:spPr>
          <a:xfrm>
            <a:off x="2403918" y="3798047"/>
            <a:ext cx="373800" cy="273000"/>
          </a:xfrm>
          <a:prstGeom prst="straightConnector1">
            <a:avLst/>
          </a:prstGeom>
          <a:noFill/>
          <a:ln w="19050" cap="flat" cmpd="sng">
            <a:solidFill>
              <a:schemeClr val="dk2"/>
            </a:solidFill>
            <a:prstDash val="solid"/>
            <a:round/>
            <a:headEnd type="none" w="med" len="med"/>
            <a:tailEnd type="none" w="med" len="med"/>
          </a:ln>
        </p:spPr>
      </p:cxnSp>
      <p:sp>
        <p:nvSpPr>
          <p:cNvPr id="523" name="Google Shape;523;p39"/>
          <p:cNvSpPr/>
          <p:nvPr/>
        </p:nvSpPr>
        <p:spPr>
          <a:xfrm>
            <a:off x="1880012" y="407098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525" name="Google Shape;525;p39"/>
          <p:cNvSpPr/>
          <p:nvPr/>
        </p:nvSpPr>
        <p:spPr>
          <a:xfrm>
            <a:off x="2559911" y="407098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516" name="Google Shape;516;p39"/>
          <p:cNvSpPr/>
          <p:nvPr/>
        </p:nvSpPr>
        <p:spPr>
          <a:xfrm>
            <a:off x="1444399" y="2947907"/>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521" name="Google Shape;521;p39"/>
          <p:cNvSpPr/>
          <p:nvPr/>
        </p:nvSpPr>
        <p:spPr>
          <a:xfrm>
            <a:off x="2315589" y="2397957"/>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526" name="Google Shape;526;p39"/>
          <p:cNvCxnSpPr>
            <a:stCxn id="516" idx="0"/>
            <a:endCxn id="521" idx="2"/>
          </p:cNvCxnSpPr>
          <p:nvPr/>
        </p:nvCxnSpPr>
        <p:spPr>
          <a:xfrm rot="10800000" flipH="1">
            <a:off x="1662199" y="2686607"/>
            <a:ext cx="871200" cy="2613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9"/>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dirty="0">
                <a:solidFill>
                  <a:schemeClr val="accent3"/>
                </a:solidFill>
                <a:latin typeface="Roboto"/>
                <a:ea typeface="Roboto"/>
                <a:cs typeface="Roboto"/>
                <a:sym typeface="Roboto"/>
              </a:rPr>
              <a:t>Binary Search Trees</a:t>
            </a:r>
            <a:endParaRPr b="1" dirty="0">
              <a:solidFill>
                <a:schemeClr val="accent3"/>
              </a:solidFill>
              <a:latin typeface="Roboto"/>
              <a:ea typeface="Roboto"/>
              <a:cs typeface="Roboto"/>
              <a:sym typeface="Roboto"/>
            </a:endParaRPr>
          </a:p>
          <a:p>
            <a:pPr marL="457200" lvl="0" indent="-342900" algn="l" rtl="0">
              <a:spcBef>
                <a:spcPts val="600"/>
              </a:spcBef>
              <a:spcAft>
                <a:spcPts val="0"/>
              </a:spcAft>
              <a:buClr>
                <a:srgbClr val="B7B7B7"/>
              </a:buClr>
              <a:buSzPts val="1800"/>
              <a:buChar char="•"/>
            </a:pPr>
            <a:r>
              <a:rPr lang="en" dirty="0">
                <a:solidFill>
                  <a:srgbClr val="B7B7B7"/>
                </a:solidFill>
              </a:rPr>
              <a:t>BST Height, Big O vs. Worst Case Big Theta</a:t>
            </a:r>
            <a:endParaRPr dirty="0">
              <a:solidFill>
                <a:srgbClr val="B7B7B7"/>
              </a:solidFill>
            </a:endParaRPr>
          </a:p>
          <a:p>
            <a:pPr marL="457200" lvl="0" indent="-342900" algn="l" rtl="0">
              <a:spcBef>
                <a:spcPts val="0"/>
              </a:spcBef>
              <a:spcAft>
                <a:spcPts val="0"/>
              </a:spcAft>
              <a:buClr>
                <a:schemeClr val="accent3"/>
              </a:buClr>
              <a:buSzPts val="1800"/>
              <a:buFont typeface="Roboto"/>
              <a:buChar char="•"/>
            </a:pPr>
            <a:r>
              <a:rPr lang="en" b="1" dirty="0">
                <a:solidFill>
                  <a:schemeClr val="accent3"/>
                </a:solidFill>
                <a:latin typeface="Roboto"/>
                <a:ea typeface="Roboto"/>
                <a:cs typeface="Roboto"/>
                <a:sym typeface="Roboto"/>
              </a:rPr>
              <a:t>Worst Case Performance</a:t>
            </a:r>
            <a:endParaRPr b="1" dirty="0">
              <a:solidFill>
                <a:schemeClr val="accent3"/>
              </a:solidFill>
              <a:latin typeface="Roboto"/>
              <a:ea typeface="Roboto"/>
              <a:cs typeface="Roboto"/>
              <a:sym typeface="Roboto"/>
            </a:endParaRPr>
          </a:p>
          <a:p>
            <a:pPr marL="0" lvl="0" indent="0" algn="l" rtl="0">
              <a:spcBef>
                <a:spcPts val="600"/>
              </a:spcBef>
              <a:spcAft>
                <a:spcPts val="0"/>
              </a:spcAft>
              <a:buNone/>
            </a:pPr>
            <a:r>
              <a:rPr lang="en" dirty="0">
                <a:solidFill>
                  <a:srgbClr val="B7B7B7"/>
                </a:solidFill>
              </a:rPr>
              <a:t>B-Trees</a:t>
            </a:r>
            <a:endParaRPr dirty="0">
              <a:solidFill>
                <a:srgbClr val="B7B7B7"/>
              </a:solidFill>
            </a:endParaRPr>
          </a:p>
          <a:p>
            <a:pPr marL="457200" lvl="0" indent="-342900" algn="l" rtl="0">
              <a:spcBef>
                <a:spcPts val="600"/>
              </a:spcBef>
              <a:spcAft>
                <a:spcPts val="0"/>
              </a:spcAft>
              <a:buClr>
                <a:srgbClr val="B7B7B7"/>
              </a:buClr>
              <a:buSzPts val="1800"/>
              <a:buChar char="•"/>
            </a:pPr>
            <a:r>
              <a:rPr lang="en" dirty="0">
                <a:solidFill>
                  <a:srgbClr val="B7B7B7"/>
                </a:solidFill>
              </a:rPr>
              <a:t>Splitting Juicy Nodes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Chain Reaction Splitting</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Terminology</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Worst Case Performance</a:t>
            </a:r>
            <a:endParaRPr dirty="0">
              <a:solidFill>
                <a:srgbClr val="B7B7B7"/>
              </a:solidFill>
            </a:endParaRPr>
          </a:p>
          <a:p>
            <a:pPr marL="0" lvl="0" indent="0" algn="l" rtl="0">
              <a:spcBef>
                <a:spcPts val="600"/>
              </a:spcBef>
              <a:spcAft>
                <a:spcPts val="0"/>
              </a:spcAft>
              <a:buNone/>
            </a:pPr>
            <a:r>
              <a:rPr lang="en" dirty="0">
                <a:solidFill>
                  <a:srgbClr val="B7B7B7"/>
                </a:solidFill>
              </a:rPr>
              <a:t>Deletion (Bonus)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B-Tree Deletion (Bonus</a:t>
            </a:r>
            <a:endParaRPr dirty="0">
              <a:solidFill>
                <a:srgbClr val="B7B7B7"/>
              </a:solidFill>
            </a:endParaRPr>
          </a:p>
        </p:txBody>
      </p:sp>
      <p:sp>
        <p:nvSpPr>
          <p:cNvPr id="392" name="Google Shape;392;p39"/>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Worst Case Performance</a:t>
            </a:r>
            <a:endParaRPr/>
          </a:p>
        </p:txBody>
      </p:sp>
      <p:sp>
        <p:nvSpPr>
          <p:cNvPr id="393" name="Google Shape;393;p39"/>
          <p:cNvSpPr txBox="1">
            <a:spLocks noGrp="1"/>
          </p:cNvSpPr>
          <p:nvPr>
            <p:ph type="subTitle" idx="2"/>
          </p:nvPr>
        </p:nvSpPr>
        <p:spPr>
          <a:xfrm>
            <a:off x="177925" y="4068000"/>
            <a:ext cx="4158000" cy="393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Turn</a:t>
            </a:r>
            <a:endParaRPr/>
          </a:p>
        </p:txBody>
      </p:sp>
      <p:sp>
        <p:nvSpPr>
          <p:cNvPr id="532" name="Google Shape;532;p40"/>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rgbClr val="000000"/>
              </a:buClr>
              <a:buSzPts val="1100"/>
              <a:buFont typeface="Arial"/>
              <a:buNone/>
            </a:pPr>
            <a:r>
              <a:rPr lang="en"/>
              <a:t>rotateRight(P): Let x be the left child of P. Make P the </a:t>
            </a:r>
            <a:r>
              <a:rPr lang="en" b="1"/>
              <a:t>new right child </a:t>
            </a:r>
            <a:r>
              <a:rPr lang="en"/>
              <a:t>of x.</a:t>
            </a:r>
            <a:endParaRPr/>
          </a:p>
          <a:p>
            <a:pPr marL="457200" lvl="0" indent="-342900" algn="l" rtl="0">
              <a:spcBef>
                <a:spcPts val="600"/>
              </a:spcBef>
              <a:spcAft>
                <a:spcPts val="0"/>
              </a:spcAft>
              <a:buSzPts val="1800"/>
              <a:buChar char="●"/>
            </a:pPr>
            <a:r>
              <a:rPr lang="en"/>
              <a:t>Can think of as temporarily merging G and P, then sending P down and </a:t>
            </a:r>
            <a:r>
              <a:rPr lang="en" b="1"/>
              <a:t>right</a:t>
            </a:r>
            <a:r>
              <a:rPr lang="en"/>
              <a:t>.</a:t>
            </a:r>
            <a:endParaRPr/>
          </a:p>
          <a:p>
            <a:pPr marL="457200" lvl="0" indent="-342900" algn="l" rtl="0">
              <a:spcBef>
                <a:spcPts val="0"/>
              </a:spcBef>
              <a:spcAft>
                <a:spcPts val="0"/>
              </a:spcAft>
              <a:buSzPts val="1800"/>
              <a:buChar char="●"/>
            </a:pPr>
            <a:r>
              <a:rPr lang="en"/>
              <a:t>Note: k was G’s right child. Now it is P’s left child.</a:t>
            </a:r>
            <a:endParaRPr/>
          </a:p>
        </p:txBody>
      </p:sp>
      <p:sp>
        <p:nvSpPr>
          <p:cNvPr id="533" name="Google Shape;533;p40"/>
          <p:cNvSpPr/>
          <p:nvPr/>
        </p:nvSpPr>
        <p:spPr>
          <a:xfrm>
            <a:off x="463968" y="350944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534" name="Google Shape;534;p40"/>
          <p:cNvSpPr/>
          <p:nvPr/>
        </p:nvSpPr>
        <p:spPr>
          <a:xfrm>
            <a:off x="1728918" y="3509447"/>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535" name="Google Shape;535;p40"/>
          <p:cNvSpPr/>
          <p:nvPr/>
        </p:nvSpPr>
        <p:spPr>
          <a:xfrm>
            <a:off x="2434889" y="294790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536" name="Google Shape;536;p40"/>
          <p:cNvSpPr/>
          <p:nvPr/>
        </p:nvSpPr>
        <p:spPr>
          <a:xfrm>
            <a:off x="90175" y="407098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537" name="Google Shape;537;p40"/>
          <p:cNvSpPr/>
          <p:nvPr/>
        </p:nvSpPr>
        <p:spPr>
          <a:xfrm>
            <a:off x="463985" y="463253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538" name="Google Shape;538;p40"/>
          <p:cNvCxnSpPr>
            <a:stCxn id="533" idx="0"/>
            <a:endCxn id="539" idx="2"/>
          </p:cNvCxnSpPr>
          <p:nvPr/>
        </p:nvCxnSpPr>
        <p:spPr>
          <a:xfrm rot="10800000" flipH="1">
            <a:off x="681768" y="3236447"/>
            <a:ext cx="523200" cy="273000"/>
          </a:xfrm>
          <a:prstGeom prst="straightConnector1">
            <a:avLst/>
          </a:prstGeom>
          <a:noFill/>
          <a:ln w="19050" cap="flat" cmpd="sng">
            <a:solidFill>
              <a:schemeClr val="dk2"/>
            </a:solidFill>
            <a:prstDash val="solid"/>
            <a:round/>
            <a:headEnd type="none" w="med" len="med"/>
            <a:tailEnd type="none" w="med" len="med"/>
          </a:ln>
        </p:spPr>
      </p:cxnSp>
      <p:cxnSp>
        <p:nvCxnSpPr>
          <p:cNvPr id="540" name="Google Shape;540;p40"/>
          <p:cNvCxnSpPr>
            <a:stCxn id="533" idx="2"/>
            <a:endCxn id="536" idx="0"/>
          </p:cNvCxnSpPr>
          <p:nvPr/>
        </p:nvCxnSpPr>
        <p:spPr>
          <a:xfrm flipH="1">
            <a:off x="307968" y="3798047"/>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541" name="Google Shape;541;p40"/>
          <p:cNvCxnSpPr>
            <a:stCxn id="536" idx="2"/>
            <a:endCxn id="537" idx="0"/>
          </p:cNvCxnSpPr>
          <p:nvPr/>
        </p:nvCxnSpPr>
        <p:spPr>
          <a:xfrm>
            <a:off x="307975" y="4359587"/>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542" name="Google Shape;542;p40"/>
          <p:cNvCxnSpPr>
            <a:stCxn id="539" idx="2"/>
            <a:endCxn id="534" idx="0"/>
          </p:cNvCxnSpPr>
          <p:nvPr/>
        </p:nvCxnSpPr>
        <p:spPr>
          <a:xfrm>
            <a:off x="1204999" y="3236507"/>
            <a:ext cx="741600" cy="273000"/>
          </a:xfrm>
          <a:prstGeom prst="straightConnector1">
            <a:avLst/>
          </a:prstGeom>
          <a:noFill/>
          <a:ln w="19050" cap="flat" cmpd="sng">
            <a:solidFill>
              <a:schemeClr val="dk2"/>
            </a:solidFill>
            <a:prstDash val="solid"/>
            <a:round/>
            <a:headEnd type="none" w="med" len="med"/>
            <a:tailEnd type="none" w="med" len="med"/>
          </a:ln>
        </p:spPr>
      </p:cxnSp>
      <p:cxnSp>
        <p:nvCxnSpPr>
          <p:cNvPr id="543" name="Google Shape;543;p40"/>
          <p:cNvCxnSpPr>
            <a:stCxn id="544" idx="2"/>
            <a:endCxn id="535" idx="0"/>
          </p:cNvCxnSpPr>
          <p:nvPr/>
        </p:nvCxnSpPr>
        <p:spPr>
          <a:xfrm>
            <a:off x="2076189" y="2686557"/>
            <a:ext cx="576600" cy="261300"/>
          </a:xfrm>
          <a:prstGeom prst="straightConnector1">
            <a:avLst/>
          </a:prstGeom>
          <a:noFill/>
          <a:ln w="19050" cap="flat" cmpd="sng">
            <a:solidFill>
              <a:schemeClr val="dk2"/>
            </a:solidFill>
            <a:prstDash val="solid"/>
            <a:round/>
            <a:headEnd type="none" w="med" len="med"/>
            <a:tailEnd type="none" w="med" len="med"/>
          </a:ln>
        </p:spPr>
      </p:cxnSp>
      <p:cxnSp>
        <p:nvCxnSpPr>
          <p:cNvPr id="545" name="Google Shape;545;p40"/>
          <p:cNvCxnSpPr>
            <a:stCxn id="534" idx="2"/>
            <a:endCxn id="546" idx="0"/>
          </p:cNvCxnSpPr>
          <p:nvPr/>
        </p:nvCxnSpPr>
        <p:spPr>
          <a:xfrm flipH="1">
            <a:off x="1640718" y="3798047"/>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547" name="Google Shape;547;p40"/>
          <p:cNvCxnSpPr>
            <a:stCxn id="534" idx="2"/>
            <a:endCxn id="548" idx="0"/>
          </p:cNvCxnSpPr>
          <p:nvPr/>
        </p:nvCxnSpPr>
        <p:spPr>
          <a:xfrm>
            <a:off x="1946718" y="3798047"/>
            <a:ext cx="373800" cy="273000"/>
          </a:xfrm>
          <a:prstGeom prst="straightConnector1">
            <a:avLst/>
          </a:prstGeom>
          <a:noFill/>
          <a:ln w="19050" cap="flat" cmpd="sng">
            <a:solidFill>
              <a:schemeClr val="dk2"/>
            </a:solidFill>
            <a:prstDash val="solid"/>
            <a:round/>
            <a:headEnd type="none" w="med" len="med"/>
            <a:tailEnd type="none" w="med" len="med"/>
          </a:ln>
        </p:spPr>
      </p:cxnSp>
      <p:sp>
        <p:nvSpPr>
          <p:cNvPr id="546" name="Google Shape;546;p40"/>
          <p:cNvSpPr/>
          <p:nvPr/>
        </p:nvSpPr>
        <p:spPr>
          <a:xfrm>
            <a:off x="1422812" y="407098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548" name="Google Shape;548;p40"/>
          <p:cNvSpPr/>
          <p:nvPr/>
        </p:nvSpPr>
        <p:spPr>
          <a:xfrm>
            <a:off x="2102711" y="407098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539" name="Google Shape;539;p40"/>
          <p:cNvSpPr/>
          <p:nvPr/>
        </p:nvSpPr>
        <p:spPr>
          <a:xfrm>
            <a:off x="987199" y="2947907"/>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544" name="Google Shape;544;p40"/>
          <p:cNvSpPr/>
          <p:nvPr/>
        </p:nvSpPr>
        <p:spPr>
          <a:xfrm>
            <a:off x="1858389" y="2397957"/>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549" name="Google Shape;549;p40"/>
          <p:cNvCxnSpPr>
            <a:stCxn id="539" idx="0"/>
            <a:endCxn id="544" idx="2"/>
          </p:cNvCxnSpPr>
          <p:nvPr/>
        </p:nvCxnSpPr>
        <p:spPr>
          <a:xfrm rot="10800000" flipH="1">
            <a:off x="1204999" y="2686607"/>
            <a:ext cx="871200" cy="261300"/>
          </a:xfrm>
          <a:prstGeom prst="straightConnector1">
            <a:avLst/>
          </a:prstGeom>
          <a:noFill/>
          <a:ln w="19050" cap="flat" cmpd="sng">
            <a:solidFill>
              <a:schemeClr val="dk2"/>
            </a:solidFill>
            <a:prstDash val="solid"/>
            <a:round/>
            <a:headEnd type="none" w="med" len="med"/>
            <a:tailEnd type="none" w="med" len="med"/>
          </a:ln>
        </p:spPr>
      </p:cxnSp>
      <p:sp>
        <p:nvSpPr>
          <p:cNvPr id="550" name="Google Shape;550;p40"/>
          <p:cNvSpPr/>
          <p:nvPr/>
        </p:nvSpPr>
        <p:spPr>
          <a:xfrm>
            <a:off x="6538486" y="24293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551" name="Google Shape;551;p40"/>
          <p:cNvSpPr/>
          <p:nvPr/>
        </p:nvSpPr>
        <p:spPr>
          <a:xfrm>
            <a:off x="5857593" y="2990865"/>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552" name="Google Shape;552;p40"/>
          <p:cNvSpPr/>
          <p:nvPr/>
        </p:nvSpPr>
        <p:spPr>
          <a:xfrm>
            <a:off x="7256252" y="2990865"/>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553" name="Google Shape;553;p40"/>
          <p:cNvSpPr/>
          <p:nvPr/>
        </p:nvSpPr>
        <p:spPr>
          <a:xfrm>
            <a:off x="6893943" y="3552404"/>
            <a:ext cx="435600" cy="288600"/>
          </a:xfrm>
          <a:prstGeom prst="rect">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sp>
        <p:nvSpPr>
          <p:cNvPr id="554" name="Google Shape;554;p40"/>
          <p:cNvSpPr/>
          <p:nvPr/>
        </p:nvSpPr>
        <p:spPr>
          <a:xfrm>
            <a:off x="7649614" y="3552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555" name="Google Shape;555;p40"/>
          <p:cNvSpPr/>
          <p:nvPr/>
        </p:nvSpPr>
        <p:spPr>
          <a:xfrm>
            <a:off x="5483800" y="35524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556" name="Google Shape;556;p40"/>
          <p:cNvSpPr/>
          <p:nvPr/>
        </p:nvSpPr>
        <p:spPr>
          <a:xfrm>
            <a:off x="5857610" y="4113929"/>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557" name="Google Shape;557;p40"/>
          <p:cNvCxnSpPr>
            <a:stCxn id="551" idx="0"/>
            <a:endCxn id="550" idx="2"/>
          </p:cNvCxnSpPr>
          <p:nvPr/>
        </p:nvCxnSpPr>
        <p:spPr>
          <a:xfrm rot="10800000" flipH="1">
            <a:off x="6075393" y="2717865"/>
            <a:ext cx="681000" cy="273000"/>
          </a:xfrm>
          <a:prstGeom prst="straightConnector1">
            <a:avLst/>
          </a:prstGeom>
          <a:noFill/>
          <a:ln w="19050" cap="flat" cmpd="sng">
            <a:solidFill>
              <a:schemeClr val="dk2"/>
            </a:solidFill>
            <a:prstDash val="solid"/>
            <a:round/>
            <a:headEnd type="none" w="med" len="med"/>
            <a:tailEnd type="none" w="med" len="med"/>
          </a:ln>
        </p:spPr>
      </p:cxnSp>
      <p:cxnSp>
        <p:nvCxnSpPr>
          <p:cNvPr id="558" name="Google Shape;558;p40"/>
          <p:cNvCxnSpPr>
            <a:stCxn id="551" idx="2"/>
            <a:endCxn id="555" idx="0"/>
          </p:cNvCxnSpPr>
          <p:nvPr/>
        </p:nvCxnSpPr>
        <p:spPr>
          <a:xfrm flipH="1">
            <a:off x="5701593" y="3279465"/>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559" name="Google Shape;559;p40"/>
          <p:cNvCxnSpPr>
            <a:stCxn id="555" idx="2"/>
            <a:endCxn id="556" idx="0"/>
          </p:cNvCxnSpPr>
          <p:nvPr/>
        </p:nvCxnSpPr>
        <p:spPr>
          <a:xfrm>
            <a:off x="5701600" y="3841004"/>
            <a:ext cx="373800" cy="273000"/>
          </a:xfrm>
          <a:prstGeom prst="straightConnector1">
            <a:avLst/>
          </a:prstGeom>
          <a:noFill/>
          <a:ln w="19050" cap="flat" cmpd="sng">
            <a:solidFill>
              <a:schemeClr val="dk2"/>
            </a:solidFill>
            <a:prstDash val="solid"/>
            <a:round/>
            <a:headEnd type="none" w="med" len="med"/>
            <a:tailEnd type="none" w="med" len="med"/>
          </a:ln>
        </p:spPr>
      </p:cxnSp>
      <p:cxnSp>
        <p:nvCxnSpPr>
          <p:cNvPr id="560" name="Google Shape;560;p40"/>
          <p:cNvCxnSpPr>
            <a:stCxn id="550" idx="2"/>
            <a:endCxn id="552" idx="0"/>
          </p:cNvCxnSpPr>
          <p:nvPr/>
        </p:nvCxnSpPr>
        <p:spPr>
          <a:xfrm>
            <a:off x="6756286" y="2717925"/>
            <a:ext cx="717900" cy="273000"/>
          </a:xfrm>
          <a:prstGeom prst="straightConnector1">
            <a:avLst/>
          </a:prstGeom>
          <a:noFill/>
          <a:ln w="19050" cap="flat" cmpd="sng">
            <a:solidFill>
              <a:schemeClr val="dk2"/>
            </a:solidFill>
            <a:prstDash val="solid"/>
            <a:round/>
            <a:headEnd type="none" w="med" len="med"/>
            <a:tailEnd type="none" w="med" len="med"/>
          </a:ln>
        </p:spPr>
      </p:cxnSp>
      <p:cxnSp>
        <p:nvCxnSpPr>
          <p:cNvPr id="561" name="Google Shape;561;p40"/>
          <p:cNvCxnSpPr>
            <a:stCxn id="552" idx="2"/>
            <a:endCxn id="553" idx="0"/>
          </p:cNvCxnSpPr>
          <p:nvPr/>
        </p:nvCxnSpPr>
        <p:spPr>
          <a:xfrm flipH="1">
            <a:off x="7111652" y="3279465"/>
            <a:ext cx="362400" cy="273000"/>
          </a:xfrm>
          <a:prstGeom prst="straightConnector1">
            <a:avLst/>
          </a:prstGeom>
          <a:noFill/>
          <a:ln w="19050" cap="flat" cmpd="sng">
            <a:solidFill>
              <a:schemeClr val="dk2"/>
            </a:solidFill>
            <a:prstDash val="solid"/>
            <a:round/>
            <a:headEnd type="none" w="med" len="med"/>
            <a:tailEnd type="none" w="med" len="med"/>
          </a:ln>
        </p:spPr>
      </p:cxnSp>
      <p:cxnSp>
        <p:nvCxnSpPr>
          <p:cNvPr id="562" name="Google Shape;562;p40"/>
          <p:cNvCxnSpPr>
            <a:stCxn id="552" idx="2"/>
            <a:endCxn id="554" idx="0"/>
          </p:cNvCxnSpPr>
          <p:nvPr/>
        </p:nvCxnSpPr>
        <p:spPr>
          <a:xfrm>
            <a:off x="7474052" y="3279465"/>
            <a:ext cx="393300" cy="273000"/>
          </a:xfrm>
          <a:prstGeom prst="straightConnector1">
            <a:avLst/>
          </a:prstGeom>
          <a:noFill/>
          <a:ln w="19050" cap="flat" cmpd="sng">
            <a:solidFill>
              <a:schemeClr val="dk2"/>
            </a:solidFill>
            <a:prstDash val="solid"/>
            <a:round/>
            <a:headEnd type="none" w="med" len="med"/>
            <a:tailEnd type="none" w="med" len="med"/>
          </a:ln>
        </p:spPr>
      </p:cxnSp>
      <p:cxnSp>
        <p:nvCxnSpPr>
          <p:cNvPr id="563" name="Google Shape;563;p40"/>
          <p:cNvCxnSpPr>
            <a:stCxn id="553" idx="2"/>
            <a:endCxn id="564" idx="0"/>
          </p:cNvCxnSpPr>
          <p:nvPr/>
        </p:nvCxnSpPr>
        <p:spPr>
          <a:xfrm flipH="1">
            <a:off x="6805743" y="3841004"/>
            <a:ext cx="306000" cy="273000"/>
          </a:xfrm>
          <a:prstGeom prst="straightConnector1">
            <a:avLst/>
          </a:prstGeom>
          <a:noFill/>
          <a:ln w="19050" cap="flat" cmpd="sng">
            <a:solidFill>
              <a:schemeClr val="dk2"/>
            </a:solidFill>
            <a:prstDash val="solid"/>
            <a:round/>
            <a:headEnd type="none" w="med" len="med"/>
            <a:tailEnd type="none" w="med" len="med"/>
          </a:ln>
        </p:spPr>
      </p:cxnSp>
      <p:cxnSp>
        <p:nvCxnSpPr>
          <p:cNvPr id="565" name="Google Shape;565;p40"/>
          <p:cNvCxnSpPr>
            <a:stCxn id="553" idx="2"/>
            <a:endCxn id="566" idx="0"/>
          </p:cNvCxnSpPr>
          <p:nvPr/>
        </p:nvCxnSpPr>
        <p:spPr>
          <a:xfrm>
            <a:off x="7111743" y="3841004"/>
            <a:ext cx="373800" cy="273000"/>
          </a:xfrm>
          <a:prstGeom prst="straightConnector1">
            <a:avLst/>
          </a:prstGeom>
          <a:noFill/>
          <a:ln w="19050" cap="flat" cmpd="sng">
            <a:solidFill>
              <a:schemeClr val="dk2"/>
            </a:solidFill>
            <a:prstDash val="solid"/>
            <a:round/>
            <a:headEnd type="none" w="med" len="med"/>
            <a:tailEnd type="none" w="med" len="med"/>
          </a:ln>
        </p:spPr>
      </p:cxnSp>
      <p:sp>
        <p:nvSpPr>
          <p:cNvPr id="564" name="Google Shape;564;p40"/>
          <p:cNvSpPr/>
          <p:nvPr/>
        </p:nvSpPr>
        <p:spPr>
          <a:xfrm>
            <a:off x="6587837" y="4113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sp>
        <p:nvSpPr>
          <p:cNvPr id="566" name="Google Shape;566;p40"/>
          <p:cNvSpPr/>
          <p:nvPr/>
        </p:nvSpPr>
        <p:spPr>
          <a:xfrm>
            <a:off x="7267736" y="411394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567" name="Google Shape;567;p40"/>
          <p:cNvSpPr txBox="1"/>
          <p:nvPr/>
        </p:nvSpPr>
        <p:spPr>
          <a:xfrm>
            <a:off x="4131400" y="4752125"/>
            <a:ext cx="5000700" cy="4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 this example rotateRight(P) decreased height of tree!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1"/>
          <p:cNvSpPr txBox="1">
            <a:spLocks noGrp="1"/>
          </p:cNvSpPr>
          <p:nvPr>
            <p:ph type="body" idx="1"/>
          </p:nvPr>
        </p:nvSpPr>
        <p:spPr>
          <a:xfrm>
            <a:off x="4812375" y="402198"/>
            <a:ext cx="39999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B7B7B7"/>
                </a:solidFill>
              </a:rPr>
              <a:t>B-Trees Are Ugly to Implement</a:t>
            </a:r>
            <a:endParaRPr>
              <a:solidFill>
                <a:srgbClr val="B7B7B7"/>
              </a:solidFill>
            </a:endParaRPr>
          </a:p>
          <a:p>
            <a:pPr marL="0" lvl="0" indent="0" algn="l" rtl="0">
              <a:spcBef>
                <a:spcPts val="600"/>
              </a:spcBef>
              <a:spcAft>
                <a:spcPts val="0"/>
              </a:spcAft>
              <a:buNone/>
            </a:pPr>
            <a:r>
              <a:rPr lang="en" b="1">
                <a:solidFill>
                  <a:schemeClr val="accent3"/>
                </a:solidFill>
                <a:latin typeface="Roboto"/>
                <a:ea typeface="Roboto"/>
                <a:cs typeface="Roboto"/>
                <a:sym typeface="Roboto"/>
              </a:rPr>
              <a:t>Tree Rotation</a:t>
            </a:r>
            <a:endParaRPr b="1">
              <a:solidFill>
                <a:schemeClr val="accent3"/>
              </a:solidFill>
              <a:latin typeface="Roboto"/>
              <a:ea typeface="Roboto"/>
              <a:cs typeface="Roboto"/>
              <a:sym typeface="Roboto"/>
            </a:endParaRPr>
          </a:p>
          <a:p>
            <a:pPr marL="457200" lvl="0" indent="-342900" algn="l" rtl="0">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marL="457200" lvl="0" indent="-342900" algn="l" rtl="0">
              <a:spcBef>
                <a:spcPts val="0"/>
              </a:spcBef>
              <a:spcAft>
                <a:spcPts val="0"/>
              </a:spcAft>
              <a:buClr>
                <a:schemeClr val="accent3"/>
              </a:buClr>
              <a:buSzPts val="1800"/>
              <a:buFont typeface="Roboto"/>
              <a:buChar char="•"/>
            </a:pPr>
            <a:r>
              <a:rPr lang="en" b="1">
                <a:solidFill>
                  <a:schemeClr val="accent3"/>
                </a:solidFill>
                <a:latin typeface="Roboto"/>
                <a:ea typeface="Roboto"/>
                <a:cs typeface="Roboto"/>
                <a:sym typeface="Roboto"/>
              </a:rPr>
              <a:t>Tree Balancing</a:t>
            </a:r>
            <a:endParaRPr b="1">
              <a:solidFill>
                <a:schemeClr val="accent3"/>
              </a:solidFill>
              <a:latin typeface="Roboto"/>
              <a:ea typeface="Roboto"/>
              <a:cs typeface="Roboto"/>
              <a:sym typeface="Roboto"/>
            </a:endParaRPr>
          </a:p>
          <a:p>
            <a:pPr marL="0" lvl="0" indent="0" algn="l" rtl="0">
              <a:spcBef>
                <a:spcPts val="600"/>
              </a:spcBef>
              <a:spcAft>
                <a:spcPts val="0"/>
              </a:spcAft>
              <a:buNone/>
            </a:pPr>
            <a:r>
              <a:rPr lang="en">
                <a:solidFill>
                  <a:srgbClr val="B7B7B7"/>
                </a:solidFill>
              </a:rPr>
              <a:t>Left Leaning Red-Black Trees (LLRBs)</a:t>
            </a:r>
            <a:endParaRPr>
              <a:solidFill>
                <a:srgbClr val="B7B7B7"/>
              </a:solidFill>
            </a:endParaRPr>
          </a:p>
          <a:p>
            <a:pPr marL="457200" lvl="0" indent="-342900" algn="l" rtl="0">
              <a:spcBef>
                <a:spcPts val="600"/>
              </a:spcBef>
              <a:spcAft>
                <a:spcPts val="0"/>
              </a:spcAft>
              <a:buClr>
                <a:srgbClr val="B7B7B7"/>
              </a:buClr>
              <a:buSzPts val="1800"/>
              <a:buChar char="•"/>
            </a:pPr>
            <a:r>
              <a:rPr lang="en">
                <a:solidFill>
                  <a:srgbClr val="B7B7B7"/>
                </a:solidFill>
              </a:rPr>
              <a:t>The 2-3 Tree Isometry</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LLRB Properties</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Maintaining Isometry with Rotations</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Optional Exercise</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Runtime and Implementation</a:t>
            </a:r>
            <a:endParaRPr>
              <a:solidFill>
                <a:srgbClr val="B7B7B7"/>
              </a:solidFill>
            </a:endParaRPr>
          </a:p>
          <a:p>
            <a:pPr marL="0" lvl="0" indent="0" algn="l" rtl="0">
              <a:spcBef>
                <a:spcPts val="600"/>
              </a:spcBef>
              <a:spcAft>
                <a:spcPts val="0"/>
              </a:spcAft>
              <a:buNone/>
            </a:pPr>
            <a:r>
              <a:rPr lang="en">
                <a:solidFill>
                  <a:srgbClr val="B7B7B7"/>
                </a:solidFill>
              </a:rPr>
              <a:t>Search Tree Summary</a:t>
            </a:r>
            <a:endParaRPr>
              <a:solidFill>
                <a:srgbClr val="B7B7B7"/>
              </a:solidFill>
            </a:endParaRPr>
          </a:p>
          <a:p>
            <a:pPr marL="0" lvl="0" indent="0" algn="l" rtl="0">
              <a:spcBef>
                <a:spcPts val="600"/>
              </a:spcBef>
              <a:spcAft>
                <a:spcPts val="0"/>
              </a:spcAft>
              <a:buNone/>
            </a:pPr>
            <a:endParaRPr>
              <a:solidFill>
                <a:srgbClr val="B7B7B7"/>
              </a:solidFill>
            </a:endParaRPr>
          </a:p>
        </p:txBody>
      </p:sp>
      <p:sp>
        <p:nvSpPr>
          <p:cNvPr id="573" name="Google Shape;573;p41"/>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Tree Balancing</a:t>
            </a:r>
            <a:endParaRPr/>
          </a:p>
        </p:txBody>
      </p:sp>
      <p:sp>
        <p:nvSpPr>
          <p:cNvPr id="3" name="副标题 2">
            <a:extLst>
              <a:ext uri="{FF2B5EF4-FFF2-40B4-BE49-F238E27FC236}">
                <a16:creationId xmlns:a16="http://schemas.microsoft.com/office/drawing/2014/main" id="{23C94997-60AC-AB16-E5D0-EC9D767B73F2}"/>
              </a:ext>
            </a:extLst>
          </p:cNvPr>
          <p:cNvSpPr>
            <a:spLocks noGrp="1"/>
          </p:cNvSpPr>
          <p:nvPr>
            <p:ph type="subTitle" idx="2"/>
          </p:nvPr>
        </p:nvSpPr>
        <p:spPr/>
        <p:txBody>
          <a:bodyPr/>
          <a:lstStyle/>
          <a:p>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2"/>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BSTs</a:t>
            </a:r>
            <a:endParaRPr/>
          </a:p>
        </p:txBody>
      </p:sp>
      <p:sp>
        <p:nvSpPr>
          <p:cNvPr id="580" name="Google Shape;580;p42"/>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a sequence of rotation operations that balances the tree on the left.</a:t>
            </a:r>
            <a:endParaRPr/>
          </a:p>
        </p:txBody>
      </p:sp>
      <p:grpSp>
        <p:nvGrpSpPr>
          <p:cNvPr id="581" name="Google Shape;581;p42"/>
          <p:cNvGrpSpPr/>
          <p:nvPr/>
        </p:nvGrpSpPr>
        <p:grpSpPr>
          <a:xfrm>
            <a:off x="1229777" y="2028404"/>
            <a:ext cx="740409" cy="1417593"/>
            <a:chOff x="2315614" y="1418804"/>
            <a:chExt cx="740409" cy="1417593"/>
          </a:xfrm>
        </p:grpSpPr>
        <p:sp>
          <p:nvSpPr>
            <p:cNvPr id="582" name="Google Shape;582;p42"/>
            <p:cNvSpPr/>
            <p:nvPr/>
          </p:nvSpPr>
          <p:spPr>
            <a:xfrm>
              <a:off x="2315614" y="14188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583" name="Google Shape;583;p42"/>
            <p:cNvSpPr/>
            <p:nvPr/>
          </p:nvSpPr>
          <p:spPr>
            <a:xfrm>
              <a:off x="2620423" y="1983301"/>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584" name="Google Shape;584;p42"/>
            <p:cNvCxnSpPr>
              <a:stCxn id="582" idx="2"/>
              <a:endCxn id="583" idx="0"/>
            </p:cNvCxnSpPr>
            <p:nvPr/>
          </p:nvCxnSpPr>
          <p:spPr>
            <a:xfrm>
              <a:off x="2533414" y="1707404"/>
              <a:ext cx="304800" cy="276000"/>
            </a:xfrm>
            <a:prstGeom prst="straightConnector1">
              <a:avLst/>
            </a:prstGeom>
            <a:noFill/>
            <a:ln w="19050" cap="flat" cmpd="sng">
              <a:solidFill>
                <a:schemeClr val="dk2"/>
              </a:solidFill>
              <a:prstDash val="solid"/>
              <a:round/>
              <a:headEnd type="none" w="med" len="med"/>
              <a:tailEnd type="none" w="med" len="med"/>
            </a:ln>
          </p:spPr>
        </p:cxnSp>
        <p:sp>
          <p:nvSpPr>
            <p:cNvPr id="585" name="Google Shape;585;p42"/>
            <p:cNvSpPr/>
            <p:nvPr/>
          </p:nvSpPr>
          <p:spPr>
            <a:xfrm>
              <a:off x="2315632" y="25477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586" name="Google Shape;586;p42"/>
            <p:cNvCxnSpPr>
              <a:stCxn id="583" idx="2"/>
              <a:endCxn id="585" idx="0"/>
            </p:cNvCxnSpPr>
            <p:nvPr/>
          </p:nvCxnSpPr>
          <p:spPr>
            <a:xfrm flipH="1">
              <a:off x="2533423" y="2271901"/>
              <a:ext cx="304800" cy="276000"/>
            </a:xfrm>
            <a:prstGeom prst="straightConnector1">
              <a:avLst/>
            </a:prstGeom>
            <a:noFill/>
            <a:ln w="19050" cap="flat" cmpd="sng">
              <a:solidFill>
                <a:schemeClr val="dk2"/>
              </a:solidFill>
              <a:prstDash val="solid"/>
              <a:round/>
              <a:headEnd type="none" w="med" len="med"/>
              <a:tailEnd type="none" w="med" len="med"/>
            </a:ln>
          </p:spPr>
        </p:cxnSp>
      </p:grpSp>
      <p:grpSp>
        <p:nvGrpSpPr>
          <p:cNvPr id="587" name="Google Shape;587;p42"/>
          <p:cNvGrpSpPr/>
          <p:nvPr/>
        </p:nvGrpSpPr>
        <p:grpSpPr>
          <a:xfrm>
            <a:off x="6697132" y="2310652"/>
            <a:ext cx="1045200" cy="853096"/>
            <a:chOff x="3687232" y="1678501"/>
            <a:chExt cx="1045200" cy="853096"/>
          </a:xfrm>
        </p:grpSpPr>
        <p:sp>
          <p:nvSpPr>
            <p:cNvPr id="588" name="Google Shape;588;p42"/>
            <p:cNvSpPr/>
            <p:nvPr/>
          </p:nvSpPr>
          <p:spPr>
            <a:xfrm>
              <a:off x="4296832" y="22429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589" name="Google Shape;589;p42"/>
            <p:cNvCxnSpPr>
              <a:endCxn id="588" idx="0"/>
            </p:cNvCxnSpPr>
            <p:nvPr/>
          </p:nvCxnSpPr>
          <p:spPr>
            <a:xfrm>
              <a:off x="4209832" y="1966997"/>
              <a:ext cx="304800" cy="276000"/>
            </a:xfrm>
            <a:prstGeom prst="straightConnector1">
              <a:avLst/>
            </a:prstGeom>
            <a:noFill/>
            <a:ln w="19050" cap="flat" cmpd="sng">
              <a:solidFill>
                <a:schemeClr val="dk2"/>
              </a:solidFill>
              <a:prstDash val="solid"/>
              <a:round/>
              <a:headEnd type="none" w="med" len="med"/>
              <a:tailEnd type="none" w="med" len="med"/>
            </a:ln>
          </p:spPr>
        </p:cxnSp>
        <p:sp>
          <p:nvSpPr>
            <p:cNvPr id="590" name="Google Shape;590;p42"/>
            <p:cNvSpPr/>
            <p:nvPr/>
          </p:nvSpPr>
          <p:spPr>
            <a:xfrm>
              <a:off x="3992023" y="1678501"/>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591" name="Google Shape;591;p42"/>
            <p:cNvSpPr/>
            <p:nvPr/>
          </p:nvSpPr>
          <p:spPr>
            <a:xfrm>
              <a:off x="3687232" y="22429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592" name="Google Shape;592;p42"/>
            <p:cNvCxnSpPr>
              <a:stCxn id="590" idx="2"/>
              <a:endCxn id="591" idx="0"/>
            </p:cNvCxnSpPr>
            <p:nvPr/>
          </p:nvCxnSpPr>
          <p:spPr>
            <a:xfrm flipH="1">
              <a:off x="3905023" y="1967101"/>
              <a:ext cx="304800" cy="276000"/>
            </a:xfrm>
            <a:prstGeom prst="straightConnector1">
              <a:avLst/>
            </a:prstGeom>
            <a:noFill/>
            <a:ln w="19050" cap="flat" cmpd="sng">
              <a:solidFill>
                <a:schemeClr val="dk2"/>
              </a:solidFill>
              <a:prstDash val="solid"/>
              <a:round/>
              <a:headEnd type="none" w="med" len="med"/>
              <a:tailEnd type="none" w="med" len="med"/>
            </a:ln>
          </p:spPr>
        </p:cxnSp>
      </p:grpSp>
      <p:cxnSp>
        <p:nvCxnSpPr>
          <p:cNvPr id="593" name="Google Shape;593;p42"/>
          <p:cNvCxnSpPr/>
          <p:nvPr/>
        </p:nvCxnSpPr>
        <p:spPr>
          <a:xfrm>
            <a:off x="2307868" y="2737201"/>
            <a:ext cx="4027200" cy="0"/>
          </a:xfrm>
          <a:prstGeom prst="straightConnector1">
            <a:avLst/>
          </a:prstGeom>
          <a:noFill/>
          <a:ln w="9525" cap="flat" cmpd="sng">
            <a:solidFill>
              <a:srgbClr val="BE0712"/>
            </a:solidFill>
            <a:prstDash val="solid"/>
            <a:round/>
            <a:headEnd type="none" w="med" len="med"/>
            <a:tailEnd type="triangle" w="med" len="med"/>
          </a:ln>
        </p:spPr>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3"/>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BSTs</a:t>
            </a:r>
            <a:endParaRPr/>
          </a:p>
        </p:txBody>
      </p:sp>
      <p:sp>
        <p:nvSpPr>
          <p:cNvPr id="599" name="Google Shape;599;p43"/>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a sequence of rotation operations that balances the tree on the left.</a:t>
            </a:r>
            <a:endParaRPr/>
          </a:p>
          <a:p>
            <a:pPr marL="457200" lvl="0" indent="-342900" algn="l" rtl="0">
              <a:spcBef>
                <a:spcPts val="600"/>
              </a:spcBef>
              <a:spcAft>
                <a:spcPts val="0"/>
              </a:spcAft>
              <a:buSzPts val="1800"/>
              <a:buChar char="●"/>
            </a:pPr>
            <a:r>
              <a:rPr lang="en"/>
              <a:t>rotateRight(3)</a:t>
            </a:r>
            <a:endParaRPr/>
          </a:p>
          <a:p>
            <a:pPr marL="457200" lvl="0" indent="-342900" algn="l" rtl="0">
              <a:spcBef>
                <a:spcPts val="600"/>
              </a:spcBef>
              <a:spcAft>
                <a:spcPts val="0"/>
              </a:spcAft>
              <a:buSzPts val="1800"/>
              <a:buChar char="●"/>
            </a:pPr>
            <a:r>
              <a:rPr lang="en"/>
              <a:t>rotateLeft(1)</a:t>
            </a:r>
            <a:endParaRPr/>
          </a:p>
        </p:txBody>
      </p:sp>
      <p:grpSp>
        <p:nvGrpSpPr>
          <p:cNvPr id="600" name="Google Shape;600;p43"/>
          <p:cNvGrpSpPr/>
          <p:nvPr/>
        </p:nvGrpSpPr>
        <p:grpSpPr>
          <a:xfrm>
            <a:off x="1229777" y="2028404"/>
            <a:ext cx="740409" cy="1417593"/>
            <a:chOff x="2315614" y="1418804"/>
            <a:chExt cx="740409" cy="1417593"/>
          </a:xfrm>
        </p:grpSpPr>
        <p:sp>
          <p:nvSpPr>
            <p:cNvPr id="601" name="Google Shape;601;p43"/>
            <p:cNvSpPr/>
            <p:nvPr/>
          </p:nvSpPr>
          <p:spPr>
            <a:xfrm>
              <a:off x="2315614" y="14188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602" name="Google Shape;602;p43"/>
            <p:cNvSpPr/>
            <p:nvPr/>
          </p:nvSpPr>
          <p:spPr>
            <a:xfrm>
              <a:off x="2620423" y="1983301"/>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603" name="Google Shape;603;p43"/>
            <p:cNvCxnSpPr>
              <a:stCxn id="601" idx="2"/>
              <a:endCxn id="602" idx="0"/>
            </p:cNvCxnSpPr>
            <p:nvPr/>
          </p:nvCxnSpPr>
          <p:spPr>
            <a:xfrm>
              <a:off x="2533414" y="1707404"/>
              <a:ext cx="304800" cy="276000"/>
            </a:xfrm>
            <a:prstGeom prst="straightConnector1">
              <a:avLst/>
            </a:prstGeom>
            <a:noFill/>
            <a:ln w="19050" cap="flat" cmpd="sng">
              <a:solidFill>
                <a:schemeClr val="dk2"/>
              </a:solidFill>
              <a:prstDash val="solid"/>
              <a:round/>
              <a:headEnd type="none" w="med" len="med"/>
              <a:tailEnd type="none" w="med" len="med"/>
            </a:ln>
          </p:spPr>
        </p:cxnSp>
        <p:sp>
          <p:nvSpPr>
            <p:cNvPr id="604" name="Google Shape;604;p43"/>
            <p:cNvSpPr/>
            <p:nvPr/>
          </p:nvSpPr>
          <p:spPr>
            <a:xfrm>
              <a:off x="2315632" y="25477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605" name="Google Shape;605;p43"/>
            <p:cNvCxnSpPr>
              <a:stCxn id="602" idx="2"/>
              <a:endCxn id="604" idx="0"/>
            </p:cNvCxnSpPr>
            <p:nvPr/>
          </p:nvCxnSpPr>
          <p:spPr>
            <a:xfrm flipH="1">
              <a:off x="2533423" y="2271901"/>
              <a:ext cx="304800" cy="276000"/>
            </a:xfrm>
            <a:prstGeom prst="straightConnector1">
              <a:avLst/>
            </a:prstGeom>
            <a:noFill/>
            <a:ln w="19050" cap="flat" cmpd="sng">
              <a:solidFill>
                <a:schemeClr val="dk2"/>
              </a:solidFill>
              <a:prstDash val="solid"/>
              <a:round/>
              <a:headEnd type="none" w="med" len="med"/>
              <a:tailEnd type="none" w="med" len="med"/>
            </a:ln>
          </p:spPr>
        </p:cxnSp>
      </p:grpSp>
      <p:grpSp>
        <p:nvGrpSpPr>
          <p:cNvPr id="606" name="Google Shape;606;p43"/>
          <p:cNvGrpSpPr/>
          <p:nvPr/>
        </p:nvGrpSpPr>
        <p:grpSpPr>
          <a:xfrm>
            <a:off x="6697132" y="2310652"/>
            <a:ext cx="1045200" cy="853096"/>
            <a:chOff x="3687232" y="1678501"/>
            <a:chExt cx="1045200" cy="853096"/>
          </a:xfrm>
        </p:grpSpPr>
        <p:sp>
          <p:nvSpPr>
            <p:cNvPr id="607" name="Google Shape;607;p43"/>
            <p:cNvSpPr/>
            <p:nvPr/>
          </p:nvSpPr>
          <p:spPr>
            <a:xfrm>
              <a:off x="4296832" y="22429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608" name="Google Shape;608;p43"/>
            <p:cNvCxnSpPr>
              <a:endCxn id="607" idx="0"/>
            </p:cNvCxnSpPr>
            <p:nvPr/>
          </p:nvCxnSpPr>
          <p:spPr>
            <a:xfrm>
              <a:off x="4209832" y="1966997"/>
              <a:ext cx="304800" cy="276000"/>
            </a:xfrm>
            <a:prstGeom prst="straightConnector1">
              <a:avLst/>
            </a:prstGeom>
            <a:noFill/>
            <a:ln w="19050" cap="flat" cmpd="sng">
              <a:solidFill>
                <a:schemeClr val="dk2"/>
              </a:solidFill>
              <a:prstDash val="solid"/>
              <a:round/>
              <a:headEnd type="none" w="med" len="med"/>
              <a:tailEnd type="none" w="med" len="med"/>
            </a:ln>
          </p:spPr>
        </p:cxnSp>
        <p:sp>
          <p:nvSpPr>
            <p:cNvPr id="609" name="Google Shape;609;p43"/>
            <p:cNvSpPr/>
            <p:nvPr/>
          </p:nvSpPr>
          <p:spPr>
            <a:xfrm>
              <a:off x="3992023" y="1678501"/>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sp>
          <p:nvSpPr>
            <p:cNvPr id="610" name="Google Shape;610;p43"/>
            <p:cNvSpPr/>
            <p:nvPr/>
          </p:nvSpPr>
          <p:spPr>
            <a:xfrm>
              <a:off x="3687232" y="22429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cxnSp>
          <p:nvCxnSpPr>
            <p:cNvPr id="611" name="Google Shape;611;p43"/>
            <p:cNvCxnSpPr>
              <a:stCxn id="609" idx="2"/>
              <a:endCxn id="610" idx="0"/>
            </p:cNvCxnSpPr>
            <p:nvPr/>
          </p:nvCxnSpPr>
          <p:spPr>
            <a:xfrm flipH="1">
              <a:off x="3905023" y="1967101"/>
              <a:ext cx="304800" cy="276000"/>
            </a:xfrm>
            <a:prstGeom prst="straightConnector1">
              <a:avLst/>
            </a:prstGeom>
            <a:noFill/>
            <a:ln w="19050" cap="flat" cmpd="sng">
              <a:solidFill>
                <a:schemeClr val="dk2"/>
              </a:solidFill>
              <a:prstDash val="solid"/>
              <a:round/>
              <a:headEnd type="none" w="med" len="med"/>
              <a:tailEnd type="none" w="med" len="med"/>
            </a:ln>
          </p:spPr>
        </p:cxnSp>
      </p:grpSp>
      <p:cxnSp>
        <p:nvCxnSpPr>
          <p:cNvPr id="612" name="Google Shape;612;p43"/>
          <p:cNvCxnSpPr/>
          <p:nvPr/>
        </p:nvCxnSpPr>
        <p:spPr>
          <a:xfrm>
            <a:off x="2307868" y="2737201"/>
            <a:ext cx="1165500" cy="0"/>
          </a:xfrm>
          <a:prstGeom prst="straightConnector1">
            <a:avLst/>
          </a:prstGeom>
          <a:noFill/>
          <a:ln w="9525" cap="flat" cmpd="sng">
            <a:solidFill>
              <a:srgbClr val="BE0712"/>
            </a:solidFill>
            <a:prstDash val="solid"/>
            <a:round/>
            <a:headEnd type="none" w="med" len="med"/>
            <a:tailEnd type="triangle" w="med" len="med"/>
          </a:ln>
        </p:spPr>
      </p:cxnSp>
      <p:grpSp>
        <p:nvGrpSpPr>
          <p:cNvPr id="613" name="Google Shape;613;p43"/>
          <p:cNvGrpSpPr/>
          <p:nvPr/>
        </p:nvGrpSpPr>
        <p:grpSpPr>
          <a:xfrm>
            <a:off x="3811050" y="2028404"/>
            <a:ext cx="1045218" cy="1417593"/>
            <a:chOff x="715414" y="1418804"/>
            <a:chExt cx="1045218" cy="1417593"/>
          </a:xfrm>
        </p:grpSpPr>
        <p:sp>
          <p:nvSpPr>
            <p:cNvPr id="614" name="Google Shape;614;p43"/>
            <p:cNvSpPr/>
            <p:nvPr/>
          </p:nvSpPr>
          <p:spPr>
            <a:xfrm>
              <a:off x="715414" y="1418804"/>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1</a:t>
              </a:r>
              <a:endParaRPr sz="1800"/>
            </a:p>
          </p:txBody>
        </p:sp>
        <p:sp>
          <p:nvSpPr>
            <p:cNvPr id="615" name="Google Shape;615;p43"/>
            <p:cNvSpPr/>
            <p:nvPr/>
          </p:nvSpPr>
          <p:spPr>
            <a:xfrm>
              <a:off x="1020223" y="1983301"/>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2</a:t>
              </a:r>
              <a:endParaRPr sz="1800"/>
            </a:p>
          </p:txBody>
        </p:sp>
        <p:cxnSp>
          <p:nvCxnSpPr>
            <p:cNvPr id="616" name="Google Shape;616;p43"/>
            <p:cNvCxnSpPr>
              <a:stCxn id="614" idx="2"/>
              <a:endCxn id="615" idx="0"/>
            </p:cNvCxnSpPr>
            <p:nvPr/>
          </p:nvCxnSpPr>
          <p:spPr>
            <a:xfrm>
              <a:off x="933214" y="1707404"/>
              <a:ext cx="304800" cy="276000"/>
            </a:xfrm>
            <a:prstGeom prst="straightConnector1">
              <a:avLst/>
            </a:prstGeom>
            <a:noFill/>
            <a:ln w="19050" cap="flat" cmpd="sng">
              <a:solidFill>
                <a:schemeClr val="dk2"/>
              </a:solidFill>
              <a:prstDash val="solid"/>
              <a:round/>
              <a:headEnd type="none" w="med" len="med"/>
              <a:tailEnd type="none" w="med" len="med"/>
            </a:ln>
          </p:spPr>
        </p:cxnSp>
        <p:sp>
          <p:nvSpPr>
            <p:cNvPr id="617" name="Google Shape;617;p43"/>
            <p:cNvSpPr/>
            <p:nvPr/>
          </p:nvSpPr>
          <p:spPr>
            <a:xfrm>
              <a:off x="1325032" y="2547797"/>
              <a:ext cx="435600" cy="2886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a:t>
              </a:r>
              <a:endParaRPr sz="1800"/>
            </a:p>
          </p:txBody>
        </p:sp>
        <p:cxnSp>
          <p:nvCxnSpPr>
            <p:cNvPr id="618" name="Google Shape;618;p43"/>
            <p:cNvCxnSpPr>
              <a:stCxn id="615" idx="2"/>
              <a:endCxn id="617" idx="0"/>
            </p:cNvCxnSpPr>
            <p:nvPr/>
          </p:nvCxnSpPr>
          <p:spPr>
            <a:xfrm>
              <a:off x="1238023" y="2271901"/>
              <a:ext cx="304800" cy="276000"/>
            </a:xfrm>
            <a:prstGeom prst="straightConnector1">
              <a:avLst/>
            </a:prstGeom>
            <a:noFill/>
            <a:ln w="19050" cap="flat" cmpd="sng">
              <a:solidFill>
                <a:schemeClr val="dk2"/>
              </a:solidFill>
              <a:prstDash val="solid"/>
              <a:round/>
              <a:headEnd type="none" w="med" len="med"/>
              <a:tailEnd type="none" w="med" len="med"/>
            </a:ln>
          </p:spPr>
        </p:cxnSp>
      </p:grpSp>
      <p:cxnSp>
        <p:nvCxnSpPr>
          <p:cNvPr id="619" name="Google Shape;619;p43"/>
          <p:cNvCxnSpPr/>
          <p:nvPr/>
        </p:nvCxnSpPr>
        <p:spPr>
          <a:xfrm>
            <a:off x="5167663" y="2737201"/>
            <a:ext cx="1165500" cy="0"/>
          </a:xfrm>
          <a:prstGeom prst="straightConnector1">
            <a:avLst/>
          </a:prstGeom>
          <a:noFill/>
          <a:ln w="9525" cap="flat" cmpd="sng">
            <a:solidFill>
              <a:srgbClr val="BE0712"/>
            </a:solidFill>
            <a:prstDash val="solid"/>
            <a:round/>
            <a:headEnd type="none" w="med" len="med"/>
            <a:tailEnd type="triangle" w="med" len="med"/>
          </a:ln>
        </p:spPr>
      </p:cxnSp>
      <p:sp>
        <p:nvSpPr>
          <p:cNvPr id="620" name="Google Shape;620;p43"/>
          <p:cNvSpPr txBox="1"/>
          <p:nvPr/>
        </p:nvSpPr>
        <p:spPr>
          <a:xfrm>
            <a:off x="243000" y="4572125"/>
            <a:ext cx="5047200" cy="3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There are other correct answers as well!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for Balance</a:t>
            </a:r>
            <a:endParaRPr/>
          </a:p>
        </p:txBody>
      </p:sp>
      <p:sp>
        <p:nvSpPr>
          <p:cNvPr id="626" name="Google Shape;626;p44"/>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Rotation:</a:t>
            </a:r>
            <a:endParaRPr sz="2000"/>
          </a:p>
          <a:p>
            <a:pPr marL="457200" lvl="0" indent="-355600" algn="l" rtl="0">
              <a:spcBef>
                <a:spcPts val="600"/>
              </a:spcBef>
              <a:spcAft>
                <a:spcPts val="0"/>
              </a:spcAft>
              <a:buSzPts val="2000"/>
              <a:buChar char="●"/>
            </a:pPr>
            <a:r>
              <a:rPr lang="en" sz="2000"/>
              <a:t>Can shorten (or lengthen) a tree.</a:t>
            </a:r>
            <a:endParaRPr sz="2000"/>
          </a:p>
          <a:p>
            <a:pPr marL="457200" lvl="0" indent="-355600" algn="l" rtl="0">
              <a:spcBef>
                <a:spcPts val="0"/>
              </a:spcBef>
              <a:spcAft>
                <a:spcPts val="0"/>
              </a:spcAft>
              <a:buSzPts val="2000"/>
              <a:buChar char="●"/>
            </a:pPr>
            <a:r>
              <a:rPr lang="en" sz="2000"/>
              <a:t>Preserves search tree property.</a:t>
            </a:r>
            <a:endParaRPr sz="2000"/>
          </a:p>
          <a:p>
            <a:pPr marL="0" lvl="0" indent="0" algn="l" rtl="0">
              <a:spcBef>
                <a:spcPts val="600"/>
              </a:spcBef>
              <a:spcAft>
                <a:spcPts val="0"/>
              </a:spcAft>
              <a:buNone/>
            </a:pPr>
            <a:endParaRPr sz="2000"/>
          </a:p>
        </p:txBody>
      </p:sp>
      <p:sp>
        <p:nvSpPr>
          <p:cNvPr id="627" name="Google Shape;627;p44"/>
          <p:cNvSpPr/>
          <p:nvPr/>
        </p:nvSpPr>
        <p:spPr>
          <a:xfrm>
            <a:off x="2118886" y="22769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a:t>
            </a:r>
            <a:endParaRPr sz="1800"/>
          </a:p>
        </p:txBody>
      </p:sp>
      <p:sp>
        <p:nvSpPr>
          <p:cNvPr id="628" name="Google Shape;628;p44"/>
          <p:cNvSpPr/>
          <p:nvPr/>
        </p:nvSpPr>
        <p:spPr>
          <a:xfrm>
            <a:off x="1209393" y="2838465"/>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629" name="Google Shape;629;p44"/>
          <p:cNvCxnSpPr>
            <a:stCxn id="628" idx="0"/>
            <a:endCxn id="627" idx="2"/>
          </p:cNvCxnSpPr>
          <p:nvPr/>
        </p:nvCxnSpPr>
        <p:spPr>
          <a:xfrm rot="10800000" flipH="1">
            <a:off x="1427193" y="2565465"/>
            <a:ext cx="909600" cy="273000"/>
          </a:xfrm>
          <a:prstGeom prst="straightConnector1">
            <a:avLst/>
          </a:prstGeom>
          <a:noFill/>
          <a:ln w="19050" cap="flat" cmpd="sng">
            <a:solidFill>
              <a:schemeClr val="dk2"/>
            </a:solidFill>
            <a:prstDash val="solid"/>
            <a:round/>
            <a:headEnd type="none" w="med" len="med"/>
            <a:tailEnd type="none" w="med" len="med"/>
          </a:ln>
        </p:spPr>
      </p:cxnSp>
      <p:cxnSp>
        <p:nvCxnSpPr>
          <p:cNvPr id="630" name="Google Shape;630;p44"/>
          <p:cNvCxnSpPr>
            <a:stCxn id="628" idx="2"/>
            <a:endCxn id="631" idx="0"/>
          </p:cNvCxnSpPr>
          <p:nvPr/>
        </p:nvCxnSpPr>
        <p:spPr>
          <a:xfrm flipH="1">
            <a:off x="887793" y="3127065"/>
            <a:ext cx="539400" cy="309000"/>
          </a:xfrm>
          <a:prstGeom prst="straightConnector1">
            <a:avLst/>
          </a:prstGeom>
          <a:noFill/>
          <a:ln w="19050" cap="flat" cmpd="sng">
            <a:solidFill>
              <a:schemeClr val="dk2"/>
            </a:solidFill>
            <a:prstDash val="solid"/>
            <a:round/>
            <a:headEnd type="none" w="med" len="med"/>
            <a:tailEnd type="none" w="med" len="med"/>
          </a:ln>
        </p:spPr>
      </p:cxnSp>
      <p:cxnSp>
        <p:nvCxnSpPr>
          <p:cNvPr id="632" name="Google Shape;632;p44"/>
          <p:cNvCxnSpPr>
            <a:stCxn id="628" idx="2"/>
            <a:endCxn id="633" idx="0"/>
          </p:cNvCxnSpPr>
          <p:nvPr/>
        </p:nvCxnSpPr>
        <p:spPr>
          <a:xfrm>
            <a:off x="1427193" y="3127065"/>
            <a:ext cx="552600" cy="309000"/>
          </a:xfrm>
          <a:prstGeom prst="straightConnector1">
            <a:avLst/>
          </a:prstGeom>
          <a:noFill/>
          <a:ln w="19050" cap="flat" cmpd="sng">
            <a:solidFill>
              <a:schemeClr val="dk2"/>
            </a:solidFill>
            <a:prstDash val="solid"/>
            <a:round/>
            <a:headEnd type="none" w="med" len="med"/>
            <a:tailEnd type="none" w="med" len="med"/>
          </a:ln>
        </p:spPr>
      </p:cxnSp>
      <p:cxnSp>
        <p:nvCxnSpPr>
          <p:cNvPr id="634" name="Google Shape;634;p44"/>
          <p:cNvCxnSpPr>
            <a:stCxn id="627" idx="2"/>
            <a:endCxn id="635" idx="0"/>
          </p:cNvCxnSpPr>
          <p:nvPr/>
        </p:nvCxnSpPr>
        <p:spPr>
          <a:xfrm>
            <a:off x="2336686" y="2565525"/>
            <a:ext cx="907200" cy="169500"/>
          </a:xfrm>
          <a:prstGeom prst="straightConnector1">
            <a:avLst/>
          </a:prstGeom>
          <a:noFill/>
          <a:ln w="19050" cap="flat" cmpd="sng">
            <a:solidFill>
              <a:schemeClr val="dk2"/>
            </a:solidFill>
            <a:prstDash val="solid"/>
            <a:round/>
            <a:headEnd type="none" w="med" len="med"/>
            <a:tailEnd type="none" w="med" len="med"/>
          </a:ln>
        </p:spPr>
      </p:cxnSp>
      <p:sp>
        <p:nvSpPr>
          <p:cNvPr id="633" name="Google Shape;633;p44"/>
          <p:cNvSpPr/>
          <p:nvPr/>
        </p:nvSpPr>
        <p:spPr>
          <a:xfrm>
            <a:off x="1693325" y="3436050"/>
            <a:ext cx="572700" cy="495300"/>
          </a:xfrm>
          <a:prstGeom prst="triangle">
            <a:avLst>
              <a:gd name="adj" fmla="val 50000"/>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631" name="Google Shape;631;p44"/>
          <p:cNvSpPr/>
          <p:nvPr/>
        </p:nvSpPr>
        <p:spPr>
          <a:xfrm>
            <a:off x="601425" y="3436050"/>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635" name="Google Shape;635;p44"/>
          <p:cNvSpPr/>
          <p:nvPr/>
        </p:nvSpPr>
        <p:spPr>
          <a:xfrm>
            <a:off x="2957675" y="2735125"/>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636" name="Google Shape;636;p44"/>
          <p:cNvCxnSpPr/>
          <p:nvPr/>
        </p:nvCxnSpPr>
        <p:spPr>
          <a:xfrm>
            <a:off x="3889025" y="2709325"/>
            <a:ext cx="1467600" cy="0"/>
          </a:xfrm>
          <a:prstGeom prst="straightConnector1">
            <a:avLst/>
          </a:prstGeom>
          <a:noFill/>
          <a:ln w="19050" cap="flat" cmpd="sng">
            <a:solidFill>
              <a:schemeClr val="dk2"/>
            </a:solidFill>
            <a:prstDash val="solid"/>
            <a:round/>
            <a:headEnd type="none" w="med" len="med"/>
            <a:tailEnd type="triangle" w="med" len="med"/>
          </a:ln>
        </p:spPr>
      </p:cxnSp>
      <p:cxnSp>
        <p:nvCxnSpPr>
          <p:cNvPr id="637" name="Google Shape;637;p44"/>
          <p:cNvCxnSpPr/>
          <p:nvPr/>
        </p:nvCxnSpPr>
        <p:spPr>
          <a:xfrm rot="10800000">
            <a:off x="3869225" y="3570100"/>
            <a:ext cx="1467600" cy="0"/>
          </a:xfrm>
          <a:prstGeom prst="straightConnector1">
            <a:avLst/>
          </a:prstGeom>
          <a:noFill/>
          <a:ln w="19050" cap="flat" cmpd="sng">
            <a:solidFill>
              <a:schemeClr val="dk2"/>
            </a:solidFill>
            <a:prstDash val="solid"/>
            <a:round/>
            <a:headEnd type="none" w="med" len="med"/>
            <a:tailEnd type="triangle" w="med" len="med"/>
          </a:ln>
        </p:spPr>
      </p:cxnSp>
      <p:sp>
        <p:nvSpPr>
          <p:cNvPr id="638" name="Google Shape;638;p44"/>
          <p:cNvSpPr txBox="1"/>
          <p:nvPr/>
        </p:nvSpPr>
        <p:spPr>
          <a:xfrm>
            <a:off x="3874900" y="2263425"/>
            <a:ext cx="14676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rotateRight(D)</a:t>
            </a:r>
            <a:endParaRPr/>
          </a:p>
        </p:txBody>
      </p:sp>
      <p:sp>
        <p:nvSpPr>
          <p:cNvPr id="639" name="Google Shape;639;p44"/>
          <p:cNvSpPr txBox="1"/>
          <p:nvPr/>
        </p:nvSpPr>
        <p:spPr>
          <a:xfrm>
            <a:off x="3889025" y="3549625"/>
            <a:ext cx="14676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rotateLeft(B)</a:t>
            </a:r>
            <a:endParaRPr/>
          </a:p>
        </p:txBody>
      </p:sp>
      <p:sp>
        <p:nvSpPr>
          <p:cNvPr id="640" name="Google Shape;640;p44"/>
          <p:cNvSpPr txBox="1"/>
          <p:nvPr/>
        </p:nvSpPr>
        <p:spPr>
          <a:xfrm>
            <a:off x="3053639" y="3163705"/>
            <a:ext cx="5727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&gt;D</a:t>
            </a:r>
            <a:endParaRPr/>
          </a:p>
        </p:txBody>
      </p:sp>
      <p:sp>
        <p:nvSpPr>
          <p:cNvPr id="641" name="Google Shape;641;p44"/>
          <p:cNvSpPr txBox="1"/>
          <p:nvPr/>
        </p:nvSpPr>
        <p:spPr>
          <a:xfrm>
            <a:off x="1388525" y="3855150"/>
            <a:ext cx="13602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 B and &lt; D</a:t>
            </a:r>
            <a:endParaRPr/>
          </a:p>
        </p:txBody>
      </p:sp>
      <p:sp>
        <p:nvSpPr>
          <p:cNvPr id="642" name="Google Shape;642;p44"/>
          <p:cNvSpPr txBox="1"/>
          <p:nvPr/>
        </p:nvSpPr>
        <p:spPr>
          <a:xfrm>
            <a:off x="589947" y="3857783"/>
            <a:ext cx="5526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&lt; B</a:t>
            </a:r>
            <a:endParaRPr/>
          </a:p>
        </p:txBody>
      </p:sp>
      <p:sp>
        <p:nvSpPr>
          <p:cNvPr id="643" name="Google Shape;643;p44"/>
          <p:cNvSpPr/>
          <p:nvPr/>
        </p:nvSpPr>
        <p:spPr>
          <a:xfrm>
            <a:off x="7266436" y="22634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a:t>
            </a:r>
            <a:endParaRPr sz="1800"/>
          </a:p>
        </p:txBody>
      </p:sp>
      <p:sp>
        <p:nvSpPr>
          <p:cNvPr id="644" name="Google Shape;644;p44"/>
          <p:cNvSpPr/>
          <p:nvPr/>
        </p:nvSpPr>
        <p:spPr>
          <a:xfrm>
            <a:off x="6495418" y="1665790"/>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645" name="Google Shape;645;p44"/>
          <p:cNvCxnSpPr>
            <a:stCxn id="644" idx="2"/>
            <a:endCxn id="646" idx="0"/>
          </p:cNvCxnSpPr>
          <p:nvPr/>
        </p:nvCxnSpPr>
        <p:spPr>
          <a:xfrm flipH="1">
            <a:off x="6035218" y="1954390"/>
            <a:ext cx="678000" cy="1468200"/>
          </a:xfrm>
          <a:prstGeom prst="straightConnector1">
            <a:avLst/>
          </a:prstGeom>
          <a:noFill/>
          <a:ln w="19050" cap="flat" cmpd="sng">
            <a:solidFill>
              <a:schemeClr val="dk2"/>
            </a:solidFill>
            <a:prstDash val="solid"/>
            <a:round/>
            <a:headEnd type="none" w="med" len="med"/>
            <a:tailEnd type="none" w="med" len="med"/>
          </a:ln>
        </p:spPr>
      </p:cxnSp>
      <p:sp>
        <p:nvSpPr>
          <p:cNvPr id="647" name="Google Shape;647;p44"/>
          <p:cNvSpPr/>
          <p:nvPr/>
        </p:nvSpPr>
        <p:spPr>
          <a:xfrm>
            <a:off x="6840875" y="3422550"/>
            <a:ext cx="572700" cy="495300"/>
          </a:xfrm>
          <a:prstGeom prst="triangle">
            <a:avLst>
              <a:gd name="adj" fmla="val 50000"/>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646" name="Google Shape;646;p44"/>
          <p:cNvSpPr/>
          <p:nvPr/>
        </p:nvSpPr>
        <p:spPr>
          <a:xfrm>
            <a:off x="5748975" y="3422550"/>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648" name="Google Shape;648;p44"/>
          <p:cNvSpPr/>
          <p:nvPr/>
        </p:nvSpPr>
        <p:spPr>
          <a:xfrm>
            <a:off x="8105225" y="2950225"/>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9" name="Google Shape;649;p44"/>
          <p:cNvSpPr txBox="1"/>
          <p:nvPr/>
        </p:nvSpPr>
        <p:spPr>
          <a:xfrm>
            <a:off x="8201189" y="3378805"/>
            <a:ext cx="5727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&gt;D</a:t>
            </a:r>
            <a:endParaRPr/>
          </a:p>
        </p:txBody>
      </p:sp>
      <p:sp>
        <p:nvSpPr>
          <p:cNvPr id="650" name="Google Shape;650;p44"/>
          <p:cNvSpPr txBox="1"/>
          <p:nvPr/>
        </p:nvSpPr>
        <p:spPr>
          <a:xfrm>
            <a:off x="6536075" y="3841650"/>
            <a:ext cx="13602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 B and &lt; D</a:t>
            </a:r>
            <a:endParaRPr/>
          </a:p>
        </p:txBody>
      </p:sp>
      <p:sp>
        <p:nvSpPr>
          <p:cNvPr id="651" name="Google Shape;651;p44"/>
          <p:cNvSpPr txBox="1"/>
          <p:nvPr/>
        </p:nvSpPr>
        <p:spPr>
          <a:xfrm>
            <a:off x="5737497" y="3844283"/>
            <a:ext cx="5526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&lt; B</a:t>
            </a:r>
            <a:endParaRPr/>
          </a:p>
        </p:txBody>
      </p:sp>
      <p:cxnSp>
        <p:nvCxnSpPr>
          <p:cNvPr id="652" name="Google Shape;652;p44"/>
          <p:cNvCxnSpPr>
            <a:stCxn id="643" idx="2"/>
            <a:endCxn id="648" idx="0"/>
          </p:cNvCxnSpPr>
          <p:nvPr/>
        </p:nvCxnSpPr>
        <p:spPr>
          <a:xfrm>
            <a:off x="7484236" y="2552025"/>
            <a:ext cx="907200" cy="398100"/>
          </a:xfrm>
          <a:prstGeom prst="straightConnector1">
            <a:avLst/>
          </a:prstGeom>
          <a:noFill/>
          <a:ln w="19050" cap="flat" cmpd="sng">
            <a:solidFill>
              <a:schemeClr val="dk2"/>
            </a:solidFill>
            <a:prstDash val="solid"/>
            <a:round/>
            <a:headEnd type="none" w="med" len="med"/>
            <a:tailEnd type="none" w="med" len="med"/>
          </a:ln>
        </p:spPr>
      </p:cxnSp>
      <p:cxnSp>
        <p:nvCxnSpPr>
          <p:cNvPr id="653" name="Google Shape;653;p44"/>
          <p:cNvCxnSpPr>
            <a:stCxn id="644" idx="2"/>
            <a:endCxn id="643" idx="0"/>
          </p:cNvCxnSpPr>
          <p:nvPr/>
        </p:nvCxnSpPr>
        <p:spPr>
          <a:xfrm>
            <a:off x="6713218" y="1954390"/>
            <a:ext cx="771000" cy="309000"/>
          </a:xfrm>
          <a:prstGeom prst="straightConnector1">
            <a:avLst/>
          </a:prstGeom>
          <a:noFill/>
          <a:ln w="19050" cap="flat" cmpd="sng">
            <a:solidFill>
              <a:schemeClr val="dk2"/>
            </a:solidFill>
            <a:prstDash val="solid"/>
            <a:round/>
            <a:headEnd type="none" w="med" len="med"/>
            <a:tailEnd type="none" w="med" len="med"/>
          </a:ln>
        </p:spPr>
      </p:cxnSp>
      <p:cxnSp>
        <p:nvCxnSpPr>
          <p:cNvPr id="654" name="Google Shape;654;p44"/>
          <p:cNvCxnSpPr>
            <a:stCxn id="647" idx="0"/>
            <a:endCxn id="643" idx="2"/>
          </p:cNvCxnSpPr>
          <p:nvPr/>
        </p:nvCxnSpPr>
        <p:spPr>
          <a:xfrm rot="10800000" flipH="1">
            <a:off x="7127225" y="2551950"/>
            <a:ext cx="357000" cy="8706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45"/>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for Balance</a:t>
            </a:r>
            <a:endParaRPr/>
          </a:p>
        </p:txBody>
      </p:sp>
      <p:sp>
        <p:nvSpPr>
          <p:cNvPr id="660" name="Google Shape;660;p45"/>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Rotation:</a:t>
            </a:r>
            <a:endParaRPr sz="2000"/>
          </a:p>
          <a:p>
            <a:pPr marL="457200" lvl="0" indent="-355600" algn="l" rtl="0">
              <a:spcBef>
                <a:spcPts val="600"/>
              </a:spcBef>
              <a:spcAft>
                <a:spcPts val="0"/>
              </a:spcAft>
              <a:buSzPts val="2000"/>
              <a:buChar char="●"/>
            </a:pPr>
            <a:r>
              <a:rPr lang="en" sz="2000"/>
              <a:t>Can shorten (or lengthen) a tree.</a:t>
            </a:r>
            <a:endParaRPr sz="2000"/>
          </a:p>
          <a:p>
            <a:pPr marL="457200" lvl="0" indent="-355600" algn="l" rtl="0">
              <a:spcBef>
                <a:spcPts val="0"/>
              </a:spcBef>
              <a:spcAft>
                <a:spcPts val="0"/>
              </a:spcAft>
              <a:buSzPts val="2000"/>
              <a:buChar char="●"/>
            </a:pPr>
            <a:r>
              <a:rPr lang="en" sz="2000"/>
              <a:t>Preserves search tree property.</a:t>
            </a:r>
            <a:endParaRPr sz="2000"/>
          </a:p>
          <a:p>
            <a:pPr marL="0" lvl="0" indent="0" algn="l" rtl="0">
              <a:spcBef>
                <a:spcPts val="600"/>
              </a:spcBef>
              <a:spcAft>
                <a:spcPts val="0"/>
              </a:spcAft>
              <a:buNone/>
            </a:pPr>
            <a:endParaRPr sz="2000"/>
          </a:p>
        </p:txBody>
      </p:sp>
      <p:sp>
        <p:nvSpPr>
          <p:cNvPr id="661" name="Google Shape;661;p45"/>
          <p:cNvSpPr/>
          <p:nvPr/>
        </p:nvSpPr>
        <p:spPr>
          <a:xfrm>
            <a:off x="2118886" y="22769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a:t>
            </a:r>
            <a:endParaRPr sz="1800"/>
          </a:p>
        </p:txBody>
      </p:sp>
      <p:sp>
        <p:nvSpPr>
          <p:cNvPr id="662" name="Google Shape;662;p45"/>
          <p:cNvSpPr/>
          <p:nvPr/>
        </p:nvSpPr>
        <p:spPr>
          <a:xfrm>
            <a:off x="1209393" y="2838465"/>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663" name="Google Shape;663;p45"/>
          <p:cNvCxnSpPr>
            <a:stCxn id="662" idx="0"/>
            <a:endCxn id="661" idx="2"/>
          </p:cNvCxnSpPr>
          <p:nvPr/>
        </p:nvCxnSpPr>
        <p:spPr>
          <a:xfrm rot="10800000" flipH="1">
            <a:off x="1427193" y="2565465"/>
            <a:ext cx="909600" cy="273000"/>
          </a:xfrm>
          <a:prstGeom prst="straightConnector1">
            <a:avLst/>
          </a:prstGeom>
          <a:noFill/>
          <a:ln w="19050" cap="flat" cmpd="sng">
            <a:solidFill>
              <a:schemeClr val="dk2"/>
            </a:solidFill>
            <a:prstDash val="solid"/>
            <a:round/>
            <a:headEnd type="none" w="med" len="med"/>
            <a:tailEnd type="none" w="med" len="med"/>
          </a:ln>
        </p:spPr>
      </p:cxnSp>
      <p:cxnSp>
        <p:nvCxnSpPr>
          <p:cNvPr id="664" name="Google Shape;664;p45"/>
          <p:cNvCxnSpPr>
            <a:stCxn id="662" idx="2"/>
            <a:endCxn id="665" idx="0"/>
          </p:cNvCxnSpPr>
          <p:nvPr/>
        </p:nvCxnSpPr>
        <p:spPr>
          <a:xfrm flipH="1">
            <a:off x="887793" y="3127065"/>
            <a:ext cx="539400" cy="309000"/>
          </a:xfrm>
          <a:prstGeom prst="straightConnector1">
            <a:avLst/>
          </a:prstGeom>
          <a:noFill/>
          <a:ln w="19050" cap="flat" cmpd="sng">
            <a:solidFill>
              <a:schemeClr val="dk2"/>
            </a:solidFill>
            <a:prstDash val="solid"/>
            <a:round/>
            <a:headEnd type="none" w="med" len="med"/>
            <a:tailEnd type="none" w="med" len="med"/>
          </a:ln>
        </p:spPr>
      </p:cxnSp>
      <p:cxnSp>
        <p:nvCxnSpPr>
          <p:cNvPr id="666" name="Google Shape;666;p45"/>
          <p:cNvCxnSpPr>
            <a:stCxn id="662" idx="2"/>
            <a:endCxn id="667" idx="0"/>
          </p:cNvCxnSpPr>
          <p:nvPr/>
        </p:nvCxnSpPr>
        <p:spPr>
          <a:xfrm>
            <a:off x="1427193" y="3127065"/>
            <a:ext cx="552600" cy="309000"/>
          </a:xfrm>
          <a:prstGeom prst="straightConnector1">
            <a:avLst/>
          </a:prstGeom>
          <a:noFill/>
          <a:ln w="19050" cap="flat" cmpd="sng">
            <a:solidFill>
              <a:schemeClr val="dk2"/>
            </a:solidFill>
            <a:prstDash val="solid"/>
            <a:round/>
            <a:headEnd type="none" w="med" len="med"/>
            <a:tailEnd type="none" w="med" len="med"/>
          </a:ln>
        </p:spPr>
      </p:cxnSp>
      <p:cxnSp>
        <p:nvCxnSpPr>
          <p:cNvPr id="668" name="Google Shape;668;p45"/>
          <p:cNvCxnSpPr>
            <a:stCxn id="661" idx="2"/>
            <a:endCxn id="669" idx="0"/>
          </p:cNvCxnSpPr>
          <p:nvPr/>
        </p:nvCxnSpPr>
        <p:spPr>
          <a:xfrm>
            <a:off x="2336686" y="2565525"/>
            <a:ext cx="907200" cy="169500"/>
          </a:xfrm>
          <a:prstGeom prst="straightConnector1">
            <a:avLst/>
          </a:prstGeom>
          <a:noFill/>
          <a:ln w="19050" cap="flat" cmpd="sng">
            <a:solidFill>
              <a:schemeClr val="dk2"/>
            </a:solidFill>
            <a:prstDash val="solid"/>
            <a:round/>
            <a:headEnd type="none" w="med" len="med"/>
            <a:tailEnd type="none" w="med" len="med"/>
          </a:ln>
        </p:spPr>
      </p:cxnSp>
      <p:sp>
        <p:nvSpPr>
          <p:cNvPr id="667" name="Google Shape;667;p45"/>
          <p:cNvSpPr/>
          <p:nvPr/>
        </p:nvSpPr>
        <p:spPr>
          <a:xfrm>
            <a:off x="1693325" y="3436050"/>
            <a:ext cx="572700" cy="495300"/>
          </a:xfrm>
          <a:prstGeom prst="triangle">
            <a:avLst>
              <a:gd name="adj" fmla="val 50000"/>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665" name="Google Shape;665;p45"/>
          <p:cNvSpPr/>
          <p:nvPr/>
        </p:nvSpPr>
        <p:spPr>
          <a:xfrm>
            <a:off x="601425" y="3436050"/>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669" name="Google Shape;669;p45"/>
          <p:cNvSpPr/>
          <p:nvPr/>
        </p:nvSpPr>
        <p:spPr>
          <a:xfrm>
            <a:off x="2957675" y="2735125"/>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670" name="Google Shape;670;p45"/>
          <p:cNvCxnSpPr/>
          <p:nvPr/>
        </p:nvCxnSpPr>
        <p:spPr>
          <a:xfrm>
            <a:off x="3889025" y="2709325"/>
            <a:ext cx="1467600" cy="0"/>
          </a:xfrm>
          <a:prstGeom prst="straightConnector1">
            <a:avLst/>
          </a:prstGeom>
          <a:noFill/>
          <a:ln w="19050" cap="flat" cmpd="sng">
            <a:solidFill>
              <a:schemeClr val="dk2"/>
            </a:solidFill>
            <a:prstDash val="solid"/>
            <a:round/>
            <a:headEnd type="none" w="med" len="med"/>
            <a:tailEnd type="triangle" w="med" len="med"/>
          </a:ln>
        </p:spPr>
      </p:cxnSp>
      <p:cxnSp>
        <p:nvCxnSpPr>
          <p:cNvPr id="671" name="Google Shape;671;p45"/>
          <p:cNvCxnSpPr/>
          <p:nvPr/>
        </p:nvCxnSpPr>
        <p:spPr>
          <a:xfrm rot="10800000">
            <a:off x="3869225" y="3570100"/>
            <a:ext cx="1467600" cy="0"/>
          </a:xfrm>
          <a:prstGeom prst="straightConnector1">
            <a:avLst/>
          </a:prstGeom>
          <a:noFill/>
          <a:ln w="19050" cap="flat" cmpd="sng">
            <a:solidFill>
              <a:schemeClr val="dk2"/>
            </a:solidFill>
            <a:prstDash val="solid"/>
            <a:round/>
            <a:headEnd type="none" w="med" len="med"/>
            <a:tailEnd type="triangle" w="med" len="med"/>
          </a:ln>
        </p:spPr>
      </p:cxnSp>
      <p:sp>
        <p:nvSpPr>
          <p:cNvPr id="672" name="Google Shape;672;p45"/>
          <p:cNvSpPr txBox="1"/>
          <p:nvPr/>
        </p:nvSpPr>
        <p:spPr>
          <a:xfrm>
            <a:off x="3874900" y="2263425"/>
            <a:ext cx="14676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rotateRight(D)</a:t>
            </a:r>
            <a:endParaRPr/>
          </a:p>
        </p:txBody>
      </p:sp>
      <p:sp>
        <p:nvSpPr>
          <p:cNvPr id="673" name="Google Shape;673;p45"/>
          <p:cNvSpPr txBox="1"/>
          <p:nvPr/>
        </p:nvSpPr>
        <p:spPr>
          <a:xfrm>
            <a:off x="3889025" y="3549625"/>
            <a:ext cx="14676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rotateLeft(B)</a:t>
            </a:r>
            <a:endParaRPr/>
          </a:p>
        </p:txBody>
      </p:sp>
      <p:sp>
        <p:nvSpPr>
          <p:cNvPr id="674" name="Google Shape;674;p45"/>
          <p:cNvSpPr txBox="1"/>
          <p:nvPr/>
        </p:nvSpPr>
        <p:spPr>
          <a:xfrm>
            <a:off x="3053639" y="3163705"/>
            <a:ext cx="5727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&gt;D</a:t>
            </a:r>
            <a:endParaRPr/>
          </a:p>
        </p:txBody>
      </p:sp>
      <p:sp>
        <p:nvSpPr>
          <p:cNvPr id="675" name="Google Shape;675;p45"/>
          <p:cNvSpPr txBox="1"/>
          <p:nvPr/>
        </p:nvSpPr>
        <p:spPr>
          <a:xfrm>
            <a:off x="1388525" y="3855150"/>
            <a:ext cx="13602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 B and &lt; D</a:t>
            </a:r>
            <a:endParaRPr/>
          </a:p>
        </p:txBody>
      </p:sp>
      <p:sp>
        <p:nvSpPr>
          <p:cNvPr id="676" name="Google Shape;676;p45"/>
          <p:cNvSpPr txBox="1"/>
          <p:nvPr/>
        </p:nvSpPr>
        <p:spPr>
          <a:xfrm>
            <a:off x="589947" y="3857783"/>
            <a:ext cx="5526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&lt; B</a:t>
            </a:r>
            <a:endParaRPr/>
          </a:p>
        </p:txBody>
      </p:sp>
      <p:sp>
        <p:nvSpPr>
          <p:cNvPr id="677" name="Google Shape;677;p45"/>
          <p:cNvSpPr/>
          <p:nvPr/>
        </p:nvSpPr>
        <p:spPr>
          <a:xfrm>
            <a:off x="7266436" y="22634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a:t>
            </a:r>
            <a:endParaRPr sz="1800"/>
          </a:p>
        </p:txBody>
      </p:sp>
      <p:sp>
        <p:nvSpPr>
          <p:cNvPr id="678" name="Google Shape;678;p45"/>
          <p:cNvSpPr/>
          <p:nvPr/>
        </p:nvSpPr>
        <p:spPr>
          <a:xfrm>
            <a:off x="6495418" y="1665790"/>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679" name="Google Shape;679;p45"/>
          <p:cNvCxnSpPr>
            <a:stCxn id="678" idx="2"/>
            <a:endCxn id="680" idx="0"/>
          </p:cNvCxnSpPr>
          <p:nvPr/>
        </p:nvCxnSpPr>
        <p:spPr>
          <a:xfrm flipH="1">
            <a:off x="6035218" y="1954390"/>
            <a:ext cx="678000" cy="1468200"/>
          </a:xfrm>
          <a:prstGeom prst="straightConnector1">
            <a:avLst/>
          </a:prstGeom>
          <a:noFill/>
          <a:ln w="19050" cap="flat" cmpd="sng">
            <a:solidFill>
              <a:schemeClr val="dk2"/>
            </a:solidFill>
            <a:prstDash val="solid"/>
            <a:round/>
            <a:headEnd type="none" w="med" len="med"/>
            <a:tailEnd type="none" w="med" len="med"/>
          </a:ln>
        </p:spPr>
      </p:cxnSp>
      <p:sp>
        <p:nvSpPr>
          <p:cNvPr id="681" name="Google Shape;681;p45"/>
          <p:cNvSpPr/>
          <p:nvPr/>
        </p:nvSpPr>
        <p:spPr>
          <a:xfrm>
            <a:off x="6840875" y="3422550"/>
            <a:ext cx="572700" cy="495300"/>
          </a:xfrm>
          <a:prstGeom prst="triangle">
            <a:avLst>
              <a:gd name="adj" fmla="val 50000"/>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680" name="Google Shape;680;p45"/>
          <p:cNvSpPr/>
          <p:nvPr/>
        </p:nvSpPr>
        <p:spPr>
          <a:xfrm>
            <a:off x="5748975" y="3422550"/>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682" name="Google Shape;682;p45"/>
          <p:cNvSpPr/>
          <p:nvPr/>
        </p:nvSpPr>
        <p:spPr>
          <a:xfrm>
            <a:off x="8105225" y="2950225"/>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3" name="Google Shape;683;p45"/>
          <p:cNvSpPr txBox="1"/>
          <p:nvPr/>
        </p:nvSpPr>
        <p:spPr>
          <a:xfrm>
            <a:off x="8201189" y="3378805"/>
            <a:ext cx="5727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&gt;D</a:t>
            </a:r>
            <a:endParaRPr/>
          </a:p>
        </p:txBody>
      </p:sp>
      <p:sp>
        <p:nvSpPr>
          <p:cNvPr id="684" name="Google Shape;684;p45"/>
          <p:cNvSpPr txBox="1"/>
          <p:nvPr/>
        </p:nvSpPr>
        <p:spPr>
          <a:xfrm>
            <a:off x="6536075" y="3841650"/>
            <a:ext cx="13602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 B and &lt; D</a:t>
            </a:r>
            <a:endParaRPr/>
          </a:p>
        </p:txBody>
      </p:sp>
      <p:sp>
        <p:nvSpPr>
          <p:cNvPr id="685" name="Google Shape;685;p45"/>
          <p:cNvSpPr txBox="1"/>
          <p:nvPr/>
        </p:nvSpPr>
        <p:spPr>
          <a:xfrm>
            <a:off x="5737497" y="3844283"/>
            <a:ext cx="5526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&lt; B</a:t>
            </a:r>
            <a:endParaRPr/>
          </a:p>
        </p:txBody>
      </p:sp>
      <p:cxnSp>
        <p:nvCxnSpPr>
          <p:cNvPr id="686" name="Google Shape;686;p45"/>
          <p:cNvCxnSpPr>
            <a:stCxn id="677" idx="2"/>
            <a:endCxn id="682" idx="0"/>
          </p:cNvCxnSpPr>
          <p:nvPr/>
        </p:nvCxnSpPr>
        <p:spPr>
          <a:xfrm>
            <a:off x="7484236" y="2552025"/>
            <a:ext cx="907200" cy="398100"/>
          </a:xfrm>
          <a:prstGeom prst="straightConnector1">
            <a:avLst/>
          </a:prstGeom>
          <a:noFill/>
          <a:ln w="19050" cap="flat" cmpd="sng">
            <a:solidFill>
              <a:schemeClr val="dk2"/>
            </a:solidFill>
            <a:prstDash val="solid"/>
            <a:round/>
            <a:headEnd type="none" w="med" len="med"/>
            <a:tailEnd type="none" w="med" len="med"/>
          </a:ln>
        </p:spPr>
      </p:cxnSp>
      <p:cxnSp>
        <p:nvCxnSpPr>
          <p:cNvPr id="687" name="Google Shape;687;p45"/>
          <p:cNvCxnSpPr>
            <a:stCxn id="678" idx="2"/>
            <a:endCxn id="677" idx="0"/>
          </p:cNvCxnSpPr>
          <p:nvPr/>
        </p:nvCxnSpPr>
        <p:spPr>
          <a:xfrm>
            <a:off x="6713218" y="1954390"/>
            <a:ext cx="771000" cy="309000"/>
          </a:xfrm>
          <a:prstGeom prst="straightConnector1">
            <a:avLst/>
          </a:prstGeom>
          <a:noFill/>
          <a:ln w="19050" cap="flat" cmpd="sng">
            <a:solidFill>
              <a:schemeClr val="dk2"/>
            </a:solidFill>
            <a:prstDash val="solid"/>
            <a:round/>
            <a:headEnd type="none" w="med" len="med"/>
            <a:tailEnd type="none" w="med" len="med"/>
          </a:ln>
        </p:spPr>
      </p:cxnSp>
      <p:cxnSp>
        <p:nvCxnSpPr>
          <p:cNvPr id="688" name="Google Shape;688;p45"/>
          <p:cNvCxnSpPr>
            <a:stCxn id="681" idx="0"/>
            <a:endCxn id="677" idx="2"/>
          </p:cNvCxnSpPr>
          <p:nvPr/>
        </p:nvCxnSpPr>
        <p:spPr>
          <a:xfrm rot="10800000" flipH="1">
            <a:off x="7127225" y="2551950"/>
            <a:ext cx="357000" cy="870600"/>
          </a:xfrm>
          <a:prstGeom prst="straightConnector1">
            <a:avLst/>
          </a:prstGeom>
          <a:noFill/>
          <a:ln w="19050" cap="flat" cmpd="sng">
            <a:solidFill>
              <a:schemeClr val="dk2"/>
            </a:solidFill>
            <a:prstDash val="solid"/>
            <a:round/>
            <a:headEnd type="none" w="med" len="med"/>
            <a:tailEnd type="none" w="med" len="med"/>
          </a:ln>
        </p:spPr>
      </p:cxnSp>
      <p:sp>
        <p:nvSpPr>
          <p:cNvPr id="689" name="Google Shape;689;p45"/>
          <p:cNvSpPr txBox="1">
            <a:spLocks noGrp="1"/>
          </p:cNvSpPr>
          <p:nvPr>
            <p:ph type="body" idx="1"/>
          </p:nvPr>
        </p:nvSpPr>
        <p:spPr>
          <a:xfrm>
            <a:off x="243000" y="4102250"/>
            <a:ext cx="8604600" cy="80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dirty="0"/>
              <a:t>Can use rotation to balance a BST: </a:t>
            </a:r>
            <a:r>
              <a:rPr lang="en-US" sz="2000" u="sng" dirty="0">
                <a:solidFill>
                  <a:schemeClr val="hlink"/>
                </a:solidFill>
                <a:hlinkClick r:id="rId3"/>
              </a:rPr>
              <a:t>Demo</a:t>
            </a:r>
            <a:endParaRPr lang="en-US" sz="2000" dirty="0"/>
          </a:p>
          <a:p>
            <a:pPr marL="457200" lvl="0" indent="-355600" algn="l" rtl="0">
              <a:spcBef>
                <a:spcPts val="600"/>
              </a:spcBef>
              <a:spcAft>
                <a:spcPts val="0"/>
              </a:spcAft>
              <a:buSzPts val="2000"/>
              <a:buChar char="●"/>
            </a:pPr>
            <a:r>
              <a:rPr lang="en-US" sz="2000" dirty="0"/>
              <a:t>Rotation allows balancing of a</a:t>
            </a:r>
            <a:r>
              <a:rPr lang="en-US" sz="2000" b="1" dirty="0"/>
              <a:t> </a:t>
            </a:r>
            <a:r>
              <a:rPr lang="en-US" sz="2000" dirty="0"/>
              <a:t>BST in O(N) moves.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An Alternate Approach to Balance</a:t>
            </a:r>
            <a:endParaRPr/>
          </a:p>
        </p:txBody>
      </p:sp>
      <p:sp>
        <p:nvSpPr>
          <p:cNvPr id="695" name="Google Shape;695;p46"/>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Rotation:</a:t>
            </a:r>
            <a:endParaRPr sz="2000"/>
          </a:p>
          <a:p>
            <a:pPr marL="457200" lvl="0" indent="-355600" algn="l" rtl="0">
              <a:spcBef>
                <a:spcPts val="600"/>
              </a:spcBef>
              <a:spcAft>
                <a:spcPts val="0"/>
              </a:spcAft>
              <a:buSzPts val="2000"/>
              <a:buChar char="●"/>
            </a:pPr>
            <a:r>
              <a:rPr lang="en" sz="2000"/>
              <a:t>Can shorten (or lengthen) a tree.</a:t>
            </a:r>
            <a:endParaRPr sz="2000"/>
          </a:p>
          <a:p>
            <a:pPr marL="457200" lvl="0" indent="-355600" algn="l" rtl="0">
              <a:spcBef>
                <a:spcPts val="0"/>
              </a:spcBef>
              <a:spcAft>
                <a:spcPts val="0"/>
              </a:spcAft>
              <a:buSzPts val="2000"/>
              <a:buChar char="●"/>
            </a:pPr>
            <a:r>
              <a:rPr lang="en" sz="2000"/>
              <a:t>Preserves search tree property.</a:t>
            </a:r>
            <a:endParaRPr sz="2000"/>
          </a:p>
          <a:p>
            <a:pPr marL="0" lvl="0" indent="0" algn="l" rtl="0">
              <a:spcBef>
                <a:spcPts val="600"/>
              </a:spcBef>
              <a:spcAft>
                <a:spcPts val="0"/>
              </a:spcAft>
              <a:buNone/>
            </a:pPr>
            <a:endParaRPr sz="2000"/>
          </a:p>
        </p:txBody>
      </p:sp>
      <p:sp>
        <p:nvSpPr>
          <p:cNvPr id="696" name="Google Shape;696;p46"/>
          <p:cNvSpPr/>
          <p:nvPr/>
        </p:nvSpPr>
        <p:spPr>
          <a:xfrm>
            <a:off x="2118886" y="22769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a:t>
            </a:r>
            <a:endParaRPr sz="1800"/>
          </a:p>
        </p:txBody>
      </p:sp>
      <p:sp>
        <p:nvSpPr>
          <p:cNvPr id="697" name="Google Shape;697;p46"/>
          <p:cNvSpPr/>
          <p:nvPr/>
        </p:nvSpPr>
        <p:spPr>
          <a:xfrm>
            <a:off x="1209393" y="2838465"/>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698" name="Google Shape;698;p46"/>
          <p:cNvCxnSpPr>
            <a:stCxn id="697" idx="0"/>
            <a:endCxn id="696" idx="2"/>
          </p:cNvCxnSpPr>
          <p:nvPr/>
        </p:nvCxnSpPr>
        <p:spPr>
          <a:xfrm rot="10800000" flipH="1">
            <a:off x="1427193" y="2565465"/>
            <a:ext cx="909600" cy="273000"/>
          </a:xfrm>
          <a:prstGeom prst="straightConnector1">
            <a:avLst/>
          </a:prstGeom>
          <a:noFill/>
          <a:ln w="19050" cap="flat" cmpd="sng">
            <a:solidFill>
              <a:schemeClr val="dk2"/>
            </a:solidFill>
            <a:prstDash val="solid"/>
            <a:round/>
            <a:headEnd type="none" w="med" len="med"/>
            <a:tailEnd type="none" w="med" len="med"/>
          </a:ln>
        </p:spPr>
      </p:cxnSp>
      <p:cxnSp>
        <p:nvCxnSpPr>
          <p:cNvPr id="699" name="Google Shape;699;p46"/>
          <p:cNvCxnSpPr>
            <a:stCxn id="697" idx="2"/>
            <a:endCxn id="700" idx="0"/>
          </p:cNvCxnSpPr>
          <p:nvPr/>
        </p:nvCxnSpPr>
        <p:spPr>
          <a:xfrm flipH="1">
            <a:off x="887793" y="3127065"/>
            <a:ext cx="539400" cy="309000"/>
          </a:xfrm>
          <a:prstGeom prst="straightConnector1">
            <a:avLst/>
          </a:prstGeom>
          <a:noFill/>
          <a:ln w="19050" cap="flat" cmpd="sng">
            <a:solidFill>
              <a:schemeClr val="dk2"/>
            </a:solidFill>
            <a:prstDash val="solid"/>
            <a:round/>
            <a:headEnd type="none" w="med" len="med"/>
            <a:tailEnd type="none" w="med" len="med"/>
          </a:ln>
        </p:spPr>
      </p:cxnSp>
      <p:cxnSp>
        <p:nvCxnSpPr>
          <p:cNvPr id="701" name="Google Shape;701;p46"/>
          <p:cNvCxnSpPr>
            <a:stCxn id="697" idx="2"/>
            <a:endCxn id="702" idx="0"/>
          </p:cNvCxnSpPr>
          <p:nvPr/>
        </p:nvCxnSpPr>
        <p:spPr>
          <a:xfrm>
            <a:off x="1427193" y="3127065"/>
            <a:ext cx="552600" cy="309000"/>
          </a:xfrm>
          <a:prstGeom prst="straightConnector1">
            <a:avLst/>
          </a:prstGeom>
          <a:noFill/>
          <a:ln w="19050" cap="flat" cmpd="sng">
            <a:solidFill>
              <a:schemeClr val="dk2"/>
            </a:solidFill>
            <a:prstDash val="solid"/>
            <a:round/>
            <a:headEnd type="none" w="med" len="med"/>
            <a:tailEnd type="none" w="med" len="med"/>
          </a:ln>
        </p:spPr>
      </p:cxnSp>
      <p:cxnSp>
        <p:nvCxnSpPr>
          <p:cNvPr id="703" name="Google Shape;703;p46"/>
          <p:cNvCxnSpPr>
            <a:stCxn id="696" idx="2"/>
            <a:endCxn id="704" idx="0"/>
          </p:cNvCxnSpPr>
          <p:nvPr/>
        </p:nvCxnSpPr>
        <p:spPr>
          <a:xfrm>
            <a:off x="2336686" y="2565525"/>
            <a:ext cx="907200" cy="169500"/>
          </a:xfrm>
          <a:prstGeom prst="straightConnector1">
            <a:avLst/>
          </a:prstGeom>
          <a:noFill/>
          <a:ln w="19050" cap="flat" cmpd="sng">
            <a:solidFill>
              <a:schemeClr val="dk2"/>
            </a:solidFill>
            <a:prstDash val="solid"/>
            <a:round/>
            <a:headEnd type="none" w="med" len="med"/>
            <a:tailEnd type="none" w="med" len="med"/>
          </a:ln>
        </p:spPr>
      </p:cxnSp>
      <p:sp>
        <p:nvSpPr>
          <p:cNvPr id="702" name="Google Shape;702;p46"/>
          <p:cNvSpPr/>
          <p:nvPr/>
        </p:nvSpPr>
        <p:spPr>
          <a:xfrm>
            <a:off x="1693325" y="3436050"/>
            <a:ext cx="572700" cy="495300"/>
          </a:xfrm>
          <a:prstGeom prst="triangle">
            <a:avLst>
              <a:gd name="adj" fmla="val 50000"/>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700" name="Google Shape;700;p46"/>
          <p:cNvSpPr/>
          <p:nvPr/>
        </p:nvSpPr>
        <p:spPr>
          <a:xfrm>
            <a:off x="601425" y="3436050"/>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704" name="Google Shape;704;p46"/>
          <p:cNvSpPr/>
          <p:nvPr/>
        </p:nvSpPr>
        <p:spPr>
          <a:xfrm>
            <a:off x="2957675" y="2735125"/>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705" name="Google Shape;705;p46"/>
          <p:cNvCxnSpPr/>
          <p:nvPr/>
        </p:nvCxnSpPr>
        <p:spPr>
          <a:xfrm>
            <a:off x="3889025" y="2709325"/>
            <a:ext cx="1467600" cy="0"/>
          </a:xfrm>
          <a:prstGeom prst="straightConnector1">
            <a:avLst/>
          </a:prstGeom>
          <a:noFill/>
          <a:ln w="19050" cap="flat" cmpd="sng">
            <a:solidFill>
              <a:schemeClr val="dk2"/>
            </a:solidFill>
            <a:prstDash val="solid"/>
            <a:round/>
            <a:headEnd type="none" w="med" len="med"/>
            <a:tailEnd type="triangle" w="med" len="med"/>
          </a:ln>
        </p:spPr>
      </p:cxnSp>
      <p:cxnSp>
        <p:nvCxnSpPr>
          <p:cNvPr id="706" name="Google Shape;706;p46"/>
          <p:cNvCxnSpPr/>
          <p:nvPr/>
        </p:nvCxnSpPr>
        <p:spPr>
          <a:xfrm rot="10800000">
            <a:off x="3869225" y="3570100"/>
            <a:ext cx="1467600" cy="0"/>
          </a:xfrm>
          <a:prstGeom prst="straightConnector1">
            <a:avLst/>
          </a:prstGeom>
          <a:noFill/>
          <a:ln w="19050" cap="flat" cmpd="sng">
            <a:solidFill>
              <a:schemeClr val="dk2"/>
            </a:solidFill>
            <a:prstDash val="solid"/>
            <a:round/>
            <a:headEnd type="none" w="med" len="med"/>
            <a:tailEnd type="triangle" w="med" len="med"/>
          </a:ln>
        </p:spPr>
      </p:cxnSp>
      <p:sp>
        <p:nvSpPr>
          <p:cNvPr id="707" name="Google Shape;707;p46"/>
          <p:cNvSpPr txBox="1"/>
          <p:nvPr/>
        </p:nvSpPr>
        <p:spPr>
          <a:xfrm>
            <a:off x="3874900" y="2263425"/>
            <a:ext cx="14676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rotateRight(D)</a:t>
            </a:r>
            <a:endParaRPr/>
          </a:p>
        </p:txBody>
      </p:sp>
      <p:sp>
        <p:nvSpPr>
          <p:cNvPr id="708" name="Google Shape;708;p46"/>
          <p:cNvSpPr txBox="1"/>
          <p:nvPr/>
        </p:nvSpPr>
        <p:spPr>
          <a:xfrm>
            <a:off x="3889025" y="3549625"/>
            <a:ext cx="14676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rotateLeft(B)</a:t>
            </a:r>
            <a:endParaRPr/>
          </a:p>
        </p:txBody>
      </p:sp>
      <p:sp>
        <p:nvSpPr>
          <p:cNvPr id="709" name="Google Shape;709;p46"/>
          <p:cNvSpPr txBox="1"/>
          <p:nvPr/>
        </p:nvSpPr>
        <p:spPr>
          <a:xfrm>
            <a:off x="3053639" y="3163705"/>
            <a:ext cx="5727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&gt;D</a:t>
            </a:r>
            <a:endParaRPr/>
          </a:p>
        </p:txBody>
      </p:sp>
      <p:sp>
        <p:nvSpPr>
          <p:cNvPr id="710" name="Google Shape;710;p46"/>
          <p:cNvSpPr txBox="1"/>
          <p:nvPr/>
        </p:nvSpPr>
        <p:spPr>
          <a:xfrm>
            <a:off x="1388525" y="3855150"/>
            <a:ext cx="13602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 B and &lt; D</a:t>
            </a:r>
            <a:endParaRPr/>
          </a:p>
        </p:txBody>
      </p:sp>
      <p:sp>
        <p:nvSpPr>
          <p:cNvPr id="711" name="Google Shape;711;p46"/>
          <p:cNvSpPr txBox="1"/>
          <p:nvPr/>
        </p:nvSpPr>
        <p:spPr>
          <a:xfrm>
            <a:off x="589947" y="3857783"/>
            <a:ext cx="5526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&lt; B</a:t>
            </a:r>
            <a:endParaRPr/>
          </a:p>
        </p:txBody>
      </p:sp>
      <p:sp>
        <p:nvSpPr>
          <p:cNvPr id="712" name="Google Shape;712;p46"/>
          <p:cNvSpPr/>
          <p:nvPr/>
        </p:nvSpPr>
        <p:spPr>
          <a:xfrm>
            <a:off x="7266436" y="2263425"/>
            <a:ext cx="435600" cy="2886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a:t>
            </a:r>
            <a:endParaRPr sz="1800"/>
          </a:p>
        </p:txBody>
      </p:sp>
      <p:sp>
        <p:nvSpPr>
          <p:cNvPr id="713" name="Google Shape;713;p46"/>
          <p:cNvSpPr/>
          <p:nvPr/>
        </p:nvSpPr>
        <p:spPr>
          <a:xfrm>
            <a:off x="6495418" y="1665790"/>
            <a:ext cx="435600" cy="2886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714" name="Google Shape;714;p46"/>
          <p:cNvCxnSpPr>
            <a:stCxn id="713" idx="2"/>
            <a:endCxn id="715" idx="0"/>
          </p:cNvCxnSpPr>
          <p:nvPr/>
        </p:nvCxnSpPr>
        <p:spPr>
          <a:xfrm flipH="1">
            <a:off x="6035218" y="1954390"/>
            <a:ext cx="678000" cy="1468200"/>
          </a:xfrm>
          <a:prstGeom prst="straightConnector1">
            <a:avLst/>
          </a:prstGeom>
          <a:noFill/>
          <a:ln w="19050" cap="flat" cmpd="sng">
            <a:solidFill>
              <a:schemeClr val="dk2"/>
            </a:solidFill>
            <a:prstDash val="solid"/>
            <a:round/>
            <a:headEnd type="none" w="med" len="med"/>
            <a:tailEnd type="none" w="med" len="med"/>
          </a:ln>
        </p:spPr>
      </p:cxnSp>
      <p:sp>
        <p:nvSpPr>
          <p:cNvPr id="716" name="Google Shape;716;p46"/>
          <p:cNvSpPr/>
          <p:nvPr/>
        </p:nvSpPr>
        <p:spPr>
          <a:xfrm>
            <a:off x="6840875" y="3422550"/>
            <a:ext cx="572700" cy="495300"/>
          </a:xfrm>
          <a:prstGeom prst="triangle">
            <a:avLst>
              <a:gd name="adj" fmla="val 50000"/>
            </a:avLst>
          </a:prstGeom>
          <a:solidFill>
            <a:srgbClr val="B4A7D6"/>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715" name="Google Shape;715;p46"/>
          <p:cNvSpPr/>
          <p:nvPr/>
        </p:nvSpPr>
        <p:spPr>
          <a:xfrm>
            <a:off x="5748975" y="3422550"/>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717" name="Google Shape;717;p46"/>
          <p:cNvSpPr/>
          <p:nvPr/>
        </p:nvSpPr>
        <p:spPr>
          <a:xfrm>
            <a:off x="8105225" y="2950225"/>
            <a:ext cx="572700" cy="495300"/>
          </a:xfrm>
          <a:prstGeom prst="triangle">
            <a:avLst>
              <a:gd name="adj" fmla="val 50000"/>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8" name="Google Shape;718;p46"/>
          <p:cNvSpPr txBox="1"/>
          <p:nvPr/>
        </p:nvSpPr>
        <p:spPr>
          <a:xfrm>
            <a:off x="8201189" y="3378805"/>
            <a:ext cx="5727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&gt;D</a:t>
            </a:r>
            <a:endParaRPr/>
          </a:p>
        </p:txBody>
      </p:sp>
      <p:sp>
        <p:nvSpPr>
          <p:cNvPr id="719" name="Google Shape;719;p46"/>
          <p:cNvSpPr txBox="1"/>
          <p:nvPr/>
        </p:nvSpPr>
        <p:spPr>
          <a:xfrm>
            <a:off x="6536075" y="3841650"/>
            <a:ext cx="13602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 B and &lt; D</a:t>
            </a:r>
            <a:endParaRPr/>
          </a:p>
        </p:txBody>
      </p:sp>
      <p:sp>
        <p:nvSpPr>
          <p:cNvPr id="720" name="Google Shape;720;p46"/>
          <p:cNvSpPr txBox="1"/>
          <p:nvPr/>
        </p:nvSpPr>
        <p:spPr>
          <a:xfrm>
            <a:off x="5737497" y="3844283"/>
            <a:ext cx="552600" cy="1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&lt; B</a:t>
            </a:r>
            <a:endParaRPr/>
          </a:p>
        </p:txBody>
      </p:sp>
      <p:cxnSp>
        <p:nvCxnSpPr>
          <p:cNvPr id="721" name="Google Shape;721;p46"/>
          <p:cNvCxnSpPr>
            <a:stCxn id="712" idx="2"/>
            <a:endCxn id="717" idx="0"/>
          </p:cNvCxnSpPr>
          <p:nvPr/>
        </p:nvCxnSpPr>
        <p:spPr>
          <a:xfrm>
            <a:off x="7484236" y="2552025"/>
            <a:ext cx="907200" cy="398100"/>
          </a:xfrm>
          <a:prstGeom prst="straightConnector1">
            <a:avLst/>
          </a:prstGeom>
          <a:noFill/>
          <a:ln w="19050" cap="flat" cmpd="sng">
            <a:solidFill>
              <a:schemeClr val="dk2"/>
            </a:solidFill>
            <a:prstDash val="solid"/>
            <a:round/>
            <a:headEnd type="none" w="med" len="med"/>
            <a:tailEnd type="none" w="med" len="med"/>
          </a:ln>
        </p:spPr>
      </p:cxnSp>
      <p:cxnSp>
        <p:nvCxnSpPr>
          <p:cNvPr id="722" name="Google Shape;722;p46"/>
          <p:cNvCxnSpPr>
            <a:stCxn id="713" idx="2"/>
            <a:endCxn id="712" idx="0"/>
          </p:cNvCxnSpPr>
          <p:nvPr/>
        </p:nvCxnSpPr>
        <p:spPr>
          <a:xfrm>
            <a:off x="6713218" y="1954390"/>
            <a:ext cx="771000" cy="309000"/>
          </a:xfrm>
          <a:prstGeom prst="straightConnector1">
            <a:avLst/>
          </a:prstGeom>
          <a:noFill/>
          <a:ln w="19050" cap="flat" cmpd="sng">
            <a:solidFill>
              <a:schemeClr val="dk2"/>
            </a:solidFill>
            <a:prstDash val="solid"/>
            <a:round/>
            <a:headEnd type="none" w="med" len="med"/>
            <a:tailEnd type="none" w="med" len="med"/>
          </a:ln>
        </p:spPr>
      </p:cxnSp>
      <p:cxnSp>
        <p:nvCxnSpPr>
          <p:cNvPr id="723" name="Google Shape;723;p46"/>
          <p:cNvCxnSpPr>
            <a:stCxn id="716" idx="0"/>
            <a:endCxn id="712" idx="2"/>
          </p:cNvCxnSpPr>
          <p:nvPr/>
        </p:nvCxnSpPr>
        <p:spPr>
          <a:xfrm rot="10800000" flipH="1">
            <a:off x="7127225" y="2551950"/>
            <a:ext cx="357000" cy="870600"/>
          </a:xfrm>
          <a:prstGeom prst="straightConnector1">
            <a:avLst/>
          </a:prstGeom>
          <a:noFill/>
          <a:ln w="19050" cap="flat" cmpd="sng">
            <a:solidFill>
              <a:schemeClr val="dk2"/>
            </a:solidFill>
            <a:prstDash val="solid"/>
            <a:round/>
            <a:headEnd type="none" w="med" len="med"/>
            <a:tailEnd type="none" w="med" len="med"/>
          </a:ln>
        </p:spPr>
      </p:cxnSp>
      <p:sp>
        <p:nvSpPr>
          <p:cNvPr id="724" name="Google Shape;724;p46"/>
          <p:cNvSpPr txBox="1">
            <a:spLocks noGrp="1"/>
          </p:cNvSpPr>
          <p:nvPr>
            <p:ph type="body" idx="1"/>
          </p:nvPr>
        </p:nvSpPr>
        <p:spPr>
          <a:xfrm>
            <a:off x="243000" y="4102250"/>
            <a:ext cx="8604600" cy="80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a:t>Paying O(n) to occasionally balance a tree is not ideal. In this lecture, we’ll see a better way to achieve balance through rotation. But first...</a:t>
            </a:r>
            <a:endParaRPr sz="2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7"/>
          <p:cNvSpPr txBox="1">
            <a:spLocks noGrp="1"/>
          </p:cNvSpPr>
          <p:nvPr>
            <p:ph type="body" idx="1"/>
          </p:nvPr>
        </p:nvSpPr>
        <p:spPr>
          <a:xfrm>
            <a:off x="4812375" y="402200"/>
            <a:ext cx="41580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dirty="0">
                <a:solidFill>
                  <a:srgbClr val="B7B7B7"/>
                </a:solidFill>
              </a:rPr>
              <a:t>B-Trees Are Ugly to Implement</a:t>
            </a:r>
            <a:endParaRPr dirty="0">
              <a:solidFill>
                <a:srgbClr val="B7B7B7"/>
              </a:solidFill>
            </a:endParaRPr>
          </a:p>
          <a:p>
            <a:pPr marL="0" lvl="0" indent="0" algn="l" rtl="0">
              <a:spcBef>
                <a:spcPts val="600"/>
              </a:spcBef>
              <a:spcAft>
                <a:spcPts val="0"/>
              </a:spcAft>
              <a:buNone/>
            </a:pPr>
            <a:r>
              <a:rPr lang="en" dirty="0">
                <a:solidFill>
                  <a:srgbClr val="B7B7B7"/>
                </a:solidFill>
              </a:rPr>
              <a:t>Tree Rotation</a:t>
            </a:r>
            <a:endParaRPr dirty="0">
              <a:solidFill>
                <a:srgbClr val="B7B7B7"/>
              </a:solidFill>
            </a:endParaRPr>
          </a:p>
          <a:p>
            <a:pPr marL="457200" lvl="0" indent="-342900" algn="l" rtl="0">
              <a:spcBef>
                <a:spcPts val="600"/>
              </a:spcBef>
              <a:spcAft>
                <a:spcPts val="0"/>
              </a:spcAft>
              <a:buClr>
                <a:srgbClr val="B7B7B7"/>
              </a:buClr>
              <a:buSzPts val="1800"/>
              <a:buChar char="•"/>
            </a:pPr>
            <a:r>
              <a:rPr lang="en" dirty="0">
                <a:solidFill>
                  <a:srgbClr val="B7B7B7"/>
                </a:solidFill>
              </a:rPr>
              <a:t>Definition</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Tree Balancing</a:t>
            </a:r>
            <a:endParaRPr dirty="0">
              <a:solidFill>
                <a:srgbClr val="B7B7B7"/>
              </a:solidFill>
            </a:endParaRPr>
          </a:p>
          <a:p>
            <a:pPr marL="0" lvl="0" indent="0" algn="l" rtl="0">
              <a:spcBef>
                <a:spcPts val="600"/>
              </a:spcBef>
              <a:spcAft>
                <a:spcPts val="0"/>
              </a:spcAft>
              <a:buNone/>
            </a:pPr>
            <a:r>
              <a:rPr lang="en" b="1" dirty="0">
                <a:solidFill>
                  <a:schemeClr val="accent3"/>
                </a:solidFill>
                <a:latin typeface="Roboto"/>
                <a:ea typeface="Roboto"/>
                <a:cs typeface="Roboto"/>
                <a:sym typeface="Roboto"/>
              </a:rPr>
              <a:t>Left Leaning Red-Black Trees (LLRBs)</a:t>
            </a:r>
            <a:endParaRPr b="1" dirty="0">
              <a:solidFill>
                <a:schemeClr val="accent3"/>
              </a:solidFill>
              <a:latin typeface="Roboto"/>
              <a:ea typeface="Roboto"/>
              <a:cs typeface="Roboto"/>
              <a:sym typeface="Roboto"/>
            </a:endParaRPr>
          </a:p>
          <a:p>
            <a:pPr marL="457200" lvl="0" indent="-342900" algn="l" rtl="0">
              <a:spcBef>
                <a:spcPts val="600"/>
              </a:spcBef>
              <a:spcAft>
                <a:spcPts val="0"/>
              </a:spcAft>
              <a:buClr>
                <a:schemeClr val="accent3"/>
              </a:buClr>
              <a:buSzPts val="1800"/>
              <a:buFont typeface="Roboto"/>
              <a:buChar char="•"/>
            </a:pPr>
            <a:r>
              <a:rPr lang="en" b="1" dirty="0">
                <a:solidFill>
                  <a:schemeClr val="accent3"/>
                </a:solidFill>
                <a:latin typeface="Roboto"/>
                <a:ea typeface="Roboto"/>
                <a:cs typeface="Roboto"/>
                <a:sym typeface="Roboto"/>
              </a:rPr>
              <a:t>The 2-3 Tree Isometry</a:t>
            </a:r>
            <a:endParaRPr b="1" dirty="0">
              <a:solidFill>
                <a:schemeClr val="accent3"/>
              </a:solidFill>
              <a:latin typeface="Roboto"/>
              <a:ea typeface="Roboto"/>
              <a:cs typeface="Roboto"/>
              <a:sym typeface="Roboto"/>
            </a:endParaRPr>
          </a:p>
          <a:p>
            <a:pPr marL="457200" lvl="0" indent="-342900" algn="l" rtl="0">
              <a:spcBef>
                <a:spcPts val="0"/>
              </a:spcBef>
              <a:spcAft>
                <a:spcPts val="0"/>
              </a:spcAft>
              <a:buClr>
                <a:srgbClr val="B7B7B7"/>
              </a:buClr>
              <a:buSzPts val="1800"/>
              <a:buChar char="•"/>
            </a:pPr>
            <a:r>
              <a:rPr lang="en" dirty="0">
                <a:solidFill>
                  <a:srgbClr val="B7B7B7"/>
                </a:solidFill>
              </a:rPr>
              <a:t>LLRB Properties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Maintaining Isometry with Rotations</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Optional Exercise</a:t>
            </a:r>
            <a:endParaRPr dirty="0">
              <a:solidFill>
                <a:srgbClr val="B7B7B7"/>
              </a:solidFill>
            </a:endParaRPr>
          </a:p>
          <a:p>
            <a:pPr marL="457200" lvl="0" indent="-342900" algn="l" rtl="0">
              <a:spcBef>
                <a:spcPts val="0"/>
              </a:spcBef>
              <a:spcAft>
                <a:spcPts val="0"/>
              </a:spcAft>
              <a:buClr>
                <a:srgbClr val="B7B7B7"/>
              </a:buClr>
              <a:buSzPts val="1800"/>
              <a:buChar char="•"/>
            </a:pPr>
            <a:r>
              <a:rPr lang="en" dirty="0">
                <a:solidFill>
                  <a:srgbClr val="B7B7B7"/>
                </a:solidFill>
              </a:rPr>
              <a:t>Runtime and Implementation</a:t>
            </a:r>
            <a:endParaRPr dirty="0">
              <a:solidFill>
                <a:srgbClr val="B7B7B7"/>
              </a:solidFill>
            </a:endParaRPr>
          </a:p>
          <a:p>
            <a:pPr marL="0" lvl="0" indent="0" algn="l" rtl="0">
              <a:spcBef>
                <a:spcPts val="600"/>
              </a:spcBef>
              <a:spcAft>
                <a:spcPts val="0"/>
              </a:spcAft>
              <a:buNone/>
            </a:pPr>
            <a:r>
              <a:rPr lang="en" dirty="0">
                <a:solidFill>
                  <a:srgbClr val="B7B7B7"/>
                </a:solidFill>
              </a:rPr>
              <a:t>Search Tree Summary</a:t>
            </a:r>
            <a:endParaRPr dirty="0">
              <a:solidFill>
                <a:srgbClr val="B7B7B7"/>
              </a:solidFill>
            </a:endParaRPr>
          </a:p>
          <a:p>
            <a:pPr marL="0" lvl="0" indent="0" algn="l" rtl="0">
              <a:spcBef>
                <a:spcPts val="600"/>
              </a:spcBef>
              <a:spcAft>
                <a:spcPts val="0"/>
              </a:spcAft>
              <a:buNone/>
            </a:pPr>
            <a:endParaRPr dirty="0">
              <a:solidFill>
                <a:srgbClr val="B7B7B7"/>
              </a:solidFill>
            </a:endParaRPr>
          </a:p>
        </p:txBody>
      </p:sp>
      <p:sp>
        <p:nvSpPr>
          <p:cNvPr id="730" name="Google Shape;730;p47"/>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2-3 Tree Isometry</a:t>
            </a:r>
            <a:endParaRPr dirty="0"/>
          </a:p>
        </p:txBody>
      </p:sp>
      <p:sp>
        <p:nvSpPr>
          <p:cNvPr id="3" name="副标题 2">
            <a:extLst>
              <a:ext uri="{FF2B5EF4-FFF2-40B4-BE49-F238E27FC236}">
                <a16:creationId xmlns:a16="http://schemas.microsoft.com/office/drawing/2014/main" id="{2923CD6E-F44D-FFCA-7C4F-4A14C1F96DCE}"/>
              </a:ext>
            </a:extLst>
          </p:cNvPr>
          <p:cNvSpPr>
            <a:spLocks noGrp="1"/>
          </p:cNvSpPr>
          <p:nvPr>
            <p:ph type="subTitle" idx="2"/>
          </p:nvPr>
        </p:nvSpPr>
        <p:spPr/>
        <p:txBody>
          <a:bodyPr/>
          <a:lstStyle/>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48"/>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Search Trees</a:t>
            </a:r>
            <a:endParaRPr/>
          </a:p>
        </p:txBody>
      </p:sp>
      <p:sp>
        <p:nvSpPr>
          <p:cNvPr id="737" name="Google Shape;737;p48"/>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There are many types of search trees:</a:t>
            </a:r>
            <a:endParaRPr/>
          </a:p>
          <a:p>
            <a:pPr marL="457200" lvl="0" indent="-342900" algn="l" rtl="0">
              <a:spcBef>
                <a:spcPts val="600"/>
              </a:spcBef>
              <a:spcAft>
                <a:spcPts val="0"/>
              </a:spcAft>
              <a:buSzPts val="1800"/>
              <a:buChar char="●"/>
            </a:pPr>
            <a:r>
              <a:rPr lang="en" b="1"/>
              <a:t>Binary search trees</a:t>
            </a:r>
            <a:r>
              <a:rPr lang="en"/>
              <a:t>: Can balance using rotation, but we have no algorithm for doing so (yet).</a:t>
            </a:r>
            <a:endParaRPr/>
          </a:p>
          <a:p>
            <a:pPr marL="457200" lvl="0" indent="-342900" algn="l" rtl="0">
              <a:spcBef>
                <a:spcPts val="600"/>
              </a:spcBef>
              <a:spcAft>
                <a:spcPts val="0"/>
              </a:spcAft>
              <a:buSzPts val="1800"/>
              <a:buChar char="●"/>
            </a:pPr>
            <a:r>
              <a:rPr lang="en" b="1"/>
              <a:t>2-3 trees</a:t>
            </a:r>
            <a:r>
              <a:rPr lang="en"/>
              <a:t>: Balanced by construction, i.e. no rotations required. </a:t>
            </a:r>
            <a:endParaRPr/>
          </a:p>
          <a:p>
            <a:pPr marL="457200" lvl="0" indent="0" algn="l" rtl="0">
              <a:spcBef>
                <a:spcPts val="600"/>
              </a:spcBef>
              <a:spcAft>
                <a:spcPts val="0"/>
              </a:spcAft>
              <a:buNone/>
            </a:pPr>
            <a:endParaRPr/>
          </a:p>
          <a:p>
            <a:pPr marL="0" lvl="0" indent="0" algn="l" rtl="0">
              <a:spcBef>
                <a:spcPts val="600"/>
              </a:spcBef>
              <a:spcAft>
                <a:spcPts val="0"/>
              </a:spcAft>
              <a:buNone/>
            </a:pPr>
            <a:r>
              <a:rPr lang="en"/>
              <a:t>Let’s try something clever, but strange.</a:t>
            </a:r>
            <a:endParaRPr/>
          </a:p>
          <a:p>
            <a:pPr marL="0" lvl="0" indent="0" algn="l" rtl="0">
              <a:spcBef>
                <a:spcPts val="600"/>
              </a:spcBef>
              <a:spcAft>
                <a:spcPts val="0"/>
              </a:spcAft>
              <a:buNone/>
            </a:pPr>
            <a:endParaRPr/>
          </a:p>
          <a:p>
            <a:pPr marL="0" lvl="0" indent="0" algn="l" rtl="0">
              <a:spcBef>
                <a:spcPts val="600"/>
              </a:spcBef>
              <a:spcAft>
                <a:spcPts val="0"/>
              </a:spcAft>
              <a:buNone/>
            </a:pPr>
            <a:r>
              <a:rPr lang="en"/>
              <a:t>Our goal: Build a BST that is structurally identical to a 2-3 tree.</a:t>
            </a:r>
            <a:endParaRPr/>
          </a:p>
          <a:p>
            <a:pPr marL="457200" lvl="0" indent="-342900" algn="l" rtl="0">
              <a:spcBef>
                <a:spcPts val="600"/>
              </a:spcBef>
              <a:spcAft>
                <a:spcPts val="0"/>
              </a:spcAft>
              <a:buSzPts val="1800"/>
              <a:buChar char="●"/>
            </a:pPr>
            <a:r>
              <a:rPr lang="en"/>
              <a:t>Since 2-3 trees are balanced, so will our special BSTs.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
                                            <p:txEl>
                                              <p:pRg st="0" end="0"/>
                                            </p:txEl>
                                          </p:spTgt>
                                        </p:tgtEl>
                                        <p:attrNameLst>
                                          <p:attrName>style.visibility</p:attrName>
                                        </p:attrNameLst>
                                      </p:cBhvr>
                                      <p:to>
                                        <p:strVal val="visible"/>
                                      </p:to>
                                    </p:set>
                                    <p:animEffect transition="in" filter="fade">
                                      <p:cBhvr>
                                        <p:cTn id="7" dur="1"/>
                                        <p:tgtEl>
                                          <p:spTgt spid="7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7">
                                            <p:txEl>
                                              <p:pRg st="1" end="1"/>
                                            </p:txEl>
                                          </p:spTgt>
                                        </p:tgtEl>
                                        <p:attrNameLst>
                                          <p:attrName>style.visibility</p:attrName>
                                        </p:attrNameLst>
                                      </p:cBhvr>
                                      <p:to>
                                        <p:strVal val="visible"/>
                                      </p:to>
                                    </p:set>
                                    <p:animEffect transition="in" filter="fade">
                                      <p:cBhvr>
                                        <p:cTn id="12" dur="1"/>
                                        <p:tgtEl>
                                          <p:spTgt spid="7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7">
                                            <p:txEl>
                                              <p:pRg st="2" end="2"/>
                                            </p:txEl>
                                          </p:spTgt>
                                        </p:tgtEl>
                                        <p:attrNameLst>
                                          <p:attrName>style.visibility</p:attrName>
                                        </p:attrNameLst>
                                      </p:cBhvr>
                                      <p:to>
                                        <p:strVal val="visible"/>
                                      </p:to>
                                    </p:set>
                                    <p:animEffect transition="in" filter="fade">
                                      <p:cBhvr>
                                        <p:cTn id="17" dur="1"/>
                                        <p:tgtEl>
                                          <p:spTgt spid="7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7">
                                            <p:txEl>
                                              <p:pRg st="3" end="3"/>
                                            </p:txEl>
                                          </p:spTgt>
                                        </p:tgtEl>
                                        <p:attrNameLst>
                                          <p:attrName>style.visibility</p:attrName>
                                        </p:attrNameLst>
                                      </p:cBhvr>
                                      <p:to>
                                        <p:strVal val="visible"/>
                                      </p:to>
                                    </p:set>
                                    <p:animEffect transition="in" filter="fade">
                                      <p:cBhvr>
                                        <p:cTn id="22" dur="1"/>
                                        <p:tgtEl>
                                          <p:spTgt spid="7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7">
                                            <p:txEl>
                                              <p:pRg st="4" end="4"/>
                                            </p:txEl>
                                          </p:spTgt>
                                        </p:tgtEl>
                                        <p:attrNameLst>
                                          <p:attrName>style.visibility</p:attrName>
                                        </p:attrNameLst>
                                      </p:cBhvr>
                                      <p:to>
                                        <p:strVal val="visible"/>
                                      </p:to>
                                    </p:set>
                                    <p:animEffect transition="in" filter="fade">
                                      <p:cBhvr>
                                        <p:cTn id="27" dur="1"/>
                                        <p:tgtEl>
                                          <p:spTgt spid="7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7">
                                            <p:txEl>
                                              <p:pRg st="5" end="5"/>
                                            </p:txEl>
                                          </p:spTgt>
                                        </p:tgtEl>
                                        <p:attrNameLst>
                                          <p:attrName>style.visibility</p:attrName>
                                        </p:attrNameLst>
                                      </p:cBhvr>
                                      <p:to>
                                        <p:strVal val="visible"/>
                                      </p:to>
                                    </p:set>
                                    <p:animEffect transition="in" filter="fade">
                                      <p:cBhvr>
                                        <p:cTn id="32" dur="1"/>
                                        <p:tgtEl>
                                          <p:spTgt spid="7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7">
                                            <p:txEl>
                                              <p:pRg st="6" end="6"/>
                                            </p:txEl>
                                          </p:spTgt>
                                        </p:tgtEl>
                                        <p:attrNameLst>
                                          <p:attrName>style.visibility</p:attrName>
                                        </p:attrNameLst>
                                      </p:cBhvr>
                                      <p:to>
                                        <p:strVal val="visible"/>
                                      </p:to>
                                    </p:set>
                                    <p:animEffect transition="in" filter="fade">
                                      <p:cBhvr>
                                        <p:cTn id="37" dur="1"/>
                                        <p:tgtEl>
                                          <p:spTgt spid="7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37">
                                            <p:txEl>
                                              <p:pRg st="7" end="7"/>
                                            </p:txEl>
                                          </p:spTgt>
                                        </p:tgtEl>
                                        <p:attrNameLst>
                                          <p:attrName>style.visibility</p:attrName>
                                        </p:attrNameLst>
                                      </p:cBhvr>
                                      <p:to>
                                        <p:strVal val="visible"/>
                                      </p:to>
                                    </p:set>
                                    <p:animEffect transition="in" filter="fade">
                                      <p:cBhvr>
                                        <p:cTn id="42" dur="1"/>
                                        <p:tgtEl>
                                          <p:spTgt spid="73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49"/>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Representing a 2-3 Tree as a BST</a:t>
            </a:r>
            <a:endParaRPr/>
          </a:p>
        </p:txBody>
      </p:sp>
      <p:sp>
        <p:nvSpPr>
          <p:cNvPr id="743" name="Google Shape;743;p49"/>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2-3 tree with only 2-nodes is trivial.</a:t>
            </a:r>
            <a:endParaRPr/>
          </a:p>
          <a:p>
            <a:pPr marL="457200" lvl="0" indent="-342900" algn="l" rtl="0">
              <a:spcBef>
                <a:spcPts val="600"/>
              </a:spcBef>
              <a:spcAft>
                <a:spcPts val="0"/>
              </a:spcAft>
              <a:buSzPts val="1800"/>
              <a:buChar char="●"/>
            </a:pPr>
            <a:r>
              <a:rPr lang="en"/>
              <a:t>BST is exactly the same!</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What do we do about 3-nodes?</a:t>
            </a:r>
            <a:endParaRPr/>
          </a:p>
        </p:txBody>
      </p:sp>
      <p:sp>
        <p:nvSpPr>
          <p:cNvPr id="744" name="Google Shape;744;p49"/>
          <p:cNvSpPr/>
          <p:nvPr/>
        </p:nvSpPr>
        <p:spPr>
          <a:xfrm>
            <a:off x="1092293" y="210693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sp>
        <p:nvSpPr>
          <p:cNvPr id="745" name="Google Shape;745;p49"/>
          <p:cNvSpPr/>
          <p:nvPr/>
        </p:nvSpPr>
        <p:spPr>
          <a:xfrm>
            <a:off x="678005" y="2651369"/>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746" name="Google Shape;746;p49"/>
          <p:cNvSpPr/>
          <p:nvPr/>
        </p:nvSpPr>
        <p:spPr>
          <a:xfrm>
            <a:off x="1507681" y="2651369"/>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cxnSp>
        <p:nvCxnSpPr>
          <p:cNvPr id="747" name="Google Shape;747;p49"/>
          <p:cNvCxnSpPr>
            <a:stCxn id="745" idx="0"/>
            <a:endCxn id="744" idx="2"/>
          </p:cNvCxnSpPr>
          <p:nvPr/>
        </p:nvCxnSpPr>
        <p:spPr>
          <a:xfrm rot="10800000" flipH="1">
            <a:off x="923255" y="2431769"/>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48" name="Google Shape;748;p49"/>
          <p:cNvCxnSpPr>
            <a:stCxn id="746" idx="0"/>
            <a:endCxn id="744" idx="2"/>
          </p:cNvCxnSpPr>
          <p:nvPr/>
        </p:nvCxnSpPr>
        <p:spPr>
          <a:xfrm rot="10800000">
            <a:off x="1337431" y="2431769"/>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49" name="Google Shape;749;p49"/>
          <p:cNvSpPr/>
          <p:nvPr/>
        </p:nvSpPr>
        <p:spPr>
          <a:xfrm>
            <a:off x="2818467" y="210692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sp>
        <p:nvSpPr>
          <p:cNvPr id="750" name="Google Shape;750;p49"/>
          <p:cNvSpPr/>
          <p:nvPr/>
        </p:nvSpPr>
        <p:spPr>
          <a:xfrm>
            <a:off x="2451929" y="265138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sp>
        <p:nvSpPr>
          <p:cNvPr id="751" name="Google Shape;751;p49"/>
          <p:cNvSpPr/>
          <p:nvPr/>
        </p:nvSpPr>
        <p:spPr>
          <a:xfrm>
            <a:off x="3261205" y="265138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752" name="Google Shape;752;p49"/>
          <p:cNvCxnSpPr>
            <a:stCxn id="750" idx="0"/>
            <a:endCxn id="749" idx="2"/>
          </p:cNvCxnSpPr>
          <p:nvPr/>
        </p:nvCxnSpPr>
        <p:spPr>
          <a:xfrm rot="10800000" flipH="1">
            <a:off x="2697179" y="2431785"/>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753" name="Google Shape;753;p49"/>
          <p:cNvCxnSpPr>
            <a:stCxn id="751" idx="0"/>
            <a:endCxn id="749" idx="2"/>
          </p:cNvCxnSpPr>
          <p:nvPr/>
        </p:nvCxnSpPr>
        <p:spPr>
          <a:xfrm rot="10800000">
            <a:off x="3063655" y="2431785"/>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754" name="Google Shape;754;p49"/>
          <p:cNvSpPr/>
          <p:nvPr/>
        </p:nvSpPr>
        <p:spPr>
          <a:xfrm>
            <a:off x="1949058" y="151020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cxnSp>
        <p:nvCxnSpPr>
          <p:cNvPr id="755" name="Google Shape;755;p49"/>
          <p:cNvCxnSpPr>
            <a:stCxn id="754" idx="2"/>
            <a:endCxn id="744" idx="0"/>
          </p:cNvCxnSpPr>
          <p:nvPr/>
        </p:nvCxnSpPr>
        <p:spPr>
          <a:xfrm flipH="1">
            <a:off x="1337508" y="1835102"/>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56" name="Google Shape;756;p49"/>
          <p:cNvCxnSpPr>
            <a:stCxn id="754" idx="2"/>
            <a:endCxn id="749" idx="0"/>
          </p:cNvCxnSpPr>
          <p:nvPr/>
        </p:nvCxnSpPr>
        <p:spPr>
          <a:xfrm>
            <a:off x="2194308" y="1835102"/>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757" name="Google Shape;757;p49"/>
          <p:cNvSpPr/>
          <p:nvPr/>
        </p:nvSpPr>
        <p:spPr>
          <a:xfrm>
            <a:off x="1058993" y="399823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 f</a:t>
            </a:r>
            <a:endParaRPr sz="1800"/>
          </a:p>
        </p:txBody>
      </p:sp>
      <p:sp>
        <p:nvSpPr>
          <p:cNvPr id="758" name="Google Shape;758;p49"/>
          <p:cNvSpPr/>
          <p:nvPr/>
        </p:nvSpPr>
        <p:spPr>
          <a:xfrm>
            <a:off x="339905" y="45426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759" name="Google Shape;759;p49"/>
          <p:cNvSpPr/>
          <p:nvPr/>
        </p:nvSpPr>
        <p:spPr>
          <a:xfrm>
            <a:off x="1702981" y="45426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cxnSp>
        <p:nvCxnSpPr>
          <p:cNvPr id="760" name="Google Shape;760;p49"/>
          <p:cNvCxnSpPr>
            <a:stCxn id="758" idx="0"/>
            <a:endCxn id="757" idx="2"/>
          </p:cNvCxnSpPr>
          <p:nvPr/>
        </p:nvCxnSpPr>
        <p:spPr>
          <a:xfrm rot="10800000" flipH="1">
            <a:off x="585155" y="4323067"/>
            <a:ext cx="719100" cy="219600"/>
          </a:xfrm>
          <a:prstGeom prst="straightConnector1">
            <a:avLst/>
          </a:prstGeom>
          <a:noFill/>
          <a:ln w="19050" cap="flat" cmpd="sng">
            <a:solidFill>
              <a:srgbClr val="666666"/>
            </a:solidFill>
            <a:prstDash val="solid"/>
            <a:round/>
            <a:headEnd type="none" w="med" len="med"/>
            <a:tailEnd type="none" w="med" len="med"/>
          </a:ln>
        </p:spPr>
      </p:cxnSp>
      <p:cxnSp>
        <p:nvCxnSpPr>
          <p:cNvPr id="761" name="Google Shape;761;p49"/>
          <p:cNvCxnSpPr>
            <a:stCxn id="759" idx="0"/>
            <a:endCxn id="757" idx="2"/>
          </p:cNvCxnSpPr>
          <p:nvPr/>
        </p:nvCxnSpPr>
        <p:spPr>
          <a:xfrm rot="10800000">
            <a:off x="1304131" y="4323067"/>
            <a:ext cx="644100" cy="219600"/>
          </a:xfrm>
          <a:prstGeom prst="straightConnector1">
            <a:avLst/>
          </a:prstGeom>
          <a:noFill/>
          <a:ln w="19050" cap="flat" cmpd="sng">
            <a:solidFill>
              <a:srgbClr val="666666"/>
            </a:solidFill>
            <a:prstDash val="solid"/>
            <a:round/>
            <a:headEnd type="none" w="med" len="med"/>
            <a:tailEnd type="none" w="med" len="med"/>
          </a:ln>
        </p:spPr>
      </p:cxnSp>
      <p:sp>
        <p:nvSpPr>
          <p:cNvPr id="762" name="Google Shape;762;p49"/>
          <p:cNvSpPr/>
          <p:nvPr/>
        </p:nvSpPr>
        <p:spPr>
          <a:xfrm>
            <a:off x="2785167" y="39982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sp>
        <p:nvSpPr>
          <p:cNvPr id="763" name="Google Shape;763;p49"/>
          <p:cNvSpPr/>
          <p:nvPr/>
        </p:nvSpPr>
        <p:spPr>
          <a:xfrm>
            <a:off x="2418629" y="45426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sp>
        <p:nvSpPr>
          <p:cNvPr id="764" name="Google Shape;764;p49"/>
          <p:cNvSpPr/>
          <p:nvPr/>
        </p:nvSpPr>
        <p:spPr>
          <a:xfrm>
            <a:off x="3227905" y="45426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765" name="Google Shape;765;p49"/>
          <p:cNvCxnSpPr>
            <a:stCxn id="763" idx="0"/>
            <a:endCxn id="762" idx="2"/>
          </p:cNvCxnSpPr>
          <p:nvPr/>
        </p:nvCxnSpPr>
        <p:spPr>
          <a:xfrm rot="10800000" flipH="1">
            <a:off x="2663879" y="4323083"/>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766" name="Google Shape;766;p49"/>
          <p:cNvCxnSpPr>
            <a:stCxn id="764" idx="0"/>
            <a:endCxn id="762" idx="2"/>
          </p:cNvCxnSpPr>
          <p:nvPr/>
        </p:nvCxnSpPr>
        <p:spPr>
          <a:xfrm rot="10800000">
            <a:off x="3030355" y="4323083"/>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767" name="Google Shape;767;p49"/>
          <p:cNvSpPr/>
          <p:nvPr/>
        </p:nvSpPr>
        <p:spPr>
          <a:xfrm>
            <a:off x="1915758" y="340150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cxnSp>
        <p:nvCxnSpPr>
          <p:cNvPr id="768" name="Google Shape;768;p49"/>
          <p:cNvCxnSpPr>
            <a:stCxn id="767" idx="2"/>
            <a:endCxn id="757" idx="0"/>
          </p:cNvCxnSpPr>
          <p:nvPr/>
        </p:nvCxnSpPr>
        <p:spPr>
          <a:xfrm flipH="1">
            <a:off x="1304208" y="3726400"/>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69" name="Google Shape;769;p49"/>
          <p:cNvCxnSpPr>
            <a:stCxn id="767" idx="2"/>
            <a:endCxn id="762" idx="0"/>
          </p:cNvCxnSpPr>
          <p:nvPr/>
        </p:nvCxnSpPr>
        <p:spPr>
          <a:xfrm>
            <a:off x="2161008" y="3726400"/>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770" name="Google Shape;770;p49"/>
          <p:cNvSpPr/>
          <p:nvPr/>
        </p:nvSpPr>
        <p:spPr>
          <a:xfrm>
            <a:off x="1055522" y="45426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771" name="Google Shape;771;p49"/>
          <p:cNvCxnSpPr>
            <a:stCxn id="770" idx="0"/>
            <a:endCxn id="757" idx="2"/>
          </p:cNvCxnSpPr>
          <p:nvPr/>
        </p:nvCxnSpPr>
        <p:spPr>
          <a:xfrm rot="10800000" flipH="1">
            <a:off x="1300772" y="4323067"/>
            <a:ext cx="3600" cy="219600"/>
          </a:xfrm>
          <a:prstGeom prst="straightConnector1">
            <a:avLst/>
          </a:prstGeom>
          <a:noFill/>
          <a:ln w="19050" cap="flat" cmpd="sng">
            <a:solidFill>
              <a:srgbClr val="666666"/>
            </a:solidFill>
            <a:prstDash val="solid"/>
            <a:round/>
            <a:headEnd type="none" w="med" len="med"/>
            <a:tailEnd type="none" w="med" len="med"/>
          </a:ln>
        </p:spPr>
      </p:cxnSp>
      <p:sp>
        <p:nvSpPr>
          <p:cNvPr id="772" name="Google Shape;772;p49"/>
          <p:cNvSpPr/>
          <p:nvPr/>
        </p:nvSpPr>
        <p:spPr>
          <a:xfrm>
            <a:off x="5955843" y="213307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sp>
        <p:nvSpPr>
          <p:cNvPr id="773" name="Google Shape;773;p49"/>
          <p:cNvSpPr/>
          <p:nvPr/>
        </p:nvSpPr>
        <p:spPr>
          <a:xfrm>
            <a:off x="5541555" y="267750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774" name="Google Shape;774;p49"/>
          <p:cNvSpPr/>
          <p:nvPr/>
        </p:nvSpPr>
        <p:spPr>
          <a:xfrm>
            <a:off x="6371231" y="267750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cxnSp>
        <p:nvCxnSpPr>
          <p:cNvPr id="775" name="Google Shape;775;p49"/>
          <p:cNvCxnSpPr>
            <a:stCxn id="773" idx="0"/>
            <a:endCxn id="772" idx="2"/>
          </p:cNvCxnSpPr>
          <p:nvPr/>
        </p:nvCxnSpPr>
        <p:spPr>
          <a:xfrm rot="10800000" flipH="1">
            <a:off x="5786805" y="2457906"/>
            <a:ext cx="414300" cy="219600"/>
          </a:xfrm>
          <a:prstGeom prst="straightConnector1">
            <a:avLst/>
          </a:prstGeom>
          <a:noFill/>
          <a:ln w="19050" cap="flat" cmpd="sng">
            <a:solidFill>
              <a:srgbClr val="666666"/>
            </a:solidFill>
            <a:prstDash val="solid"/>
            <a:round/>
            <a:headEnd type="none" w="med" len="med"/>
            <a:tailEnd type="none" w="med" len="med"/>
          </a:ln>
        </p:spPr>
      </p:cxnSp>
      <p:cxnSp>
        <p:nvCxnSpPr>
          <p:cNvPr id="776" name="Google Shape;776;p49"/>
          <p:cNvCxnSpPr>
            <a:stCxn id="774" idx="0"/>
            <a:endCxn id="772" idx="2"/>
          </p:cNvCxnSpPr>
          <p:nvPr/>
        </p:nvCxnSpPr>
        <p:spPr>
          <a:xfrm rot="10800000">
            <a:off x="6200981" y="2457906"/>
            <a:ext cx="415500" cy="219600"/>
          </a:xfrm>
          <a:prstGeom prst="straightConnector1">
            <a:avLst/>
          </a:prstGeom>
          <a:noFill/>
          <a:ln w="19050" cap="flat" cmpd="sng">
            <a:solidFill>
              <a:srgbClr val="666666"/>
            </a:solidFill>
            <a:prstDash val="solid"/>
            <a:round/>
            <a:headEnd type="none" w="med" len="med"/>
            <a:tailEnd type="none" w="med" len="med"/>
          </a:ln>
        </p:spPr>
      </p:cxnSp>
      <p:sp>
        <p:nvSpPr>
          <p:cNvPr id="777" name="Google Shape;777;p49"/>
          <p:cNvSpPr/>
          <p:nvPr/>
        </p:nvSpPr>
        <p:spPr>
          <a:xfrm>
            <a:off x="7682017" y="213306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sp>
        <p:nvSpPr>
          <p:cNvPr id="778" name="Google Shape;778;p49"/>
          <p:cNvSpPr/>
          <p:nvPr/>
        </p:nvSpPr>
        <p:spPr>
          <a:xfrm>
            <a:off x="7315479" y="26775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sp>
        <p:nvSpPr>
          <p:cNvPr id="779" name="Google Shape;779;p49"/>
          <p:cNvSpPr/>
          <p:nvPr/>
        </p:nvSpPr>
        <p:spPr>
          <a:xfrm>
            <a:off x="8124755" y="267752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780" name="Google Shape;780;p49"/>
          <p:cNvCxnSpPr>
            <a:stCxn id="778" idx="0"/>
            <a:endCxn id="777" idx="2"/>
          </p:cNvCxnSpPr>
          <p:nvPr/>
        </p:nvCxnSpPr>
        <p:spPr>
          <a:xfrm rot="10800000" flipH="1">
            <a:off x="7560729" y="2457923"/>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781" name="Google Shape;781;p49"/>
          <p:cNvCxnSpPr>
            <a:stCxn id="779" idx="0"/>
            <a:endCxn id="777" idx="2"/>
          </p:cNvCxnSpPr>
          <p:nvPr/>
        </p:nvCxnSpPr>
        <p:spPr>
          <a:xfrm rot="10800000">
            <a:off x="7927205" y="2457923"/>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782" name="Google Shape;782;p49"/>
          <p:cNvSpPr/>
          <p:nvPr/>
        </p:nvSpPr>
        <p:spPr>
          <a:xfrm>
            <a:off x="6812608" y="1536339"/>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cxnSp>
        <p:nvCxnSpPr>
          <p:cNvPr id="783" name="Google Shape;783;p49"/>
          <p:cNvCxnSpPr>
            <a:stCxn id="782" idx="2"/>
            <a:endCxn id="772" idx="0"/>
          </p:cNvCxnSpPr>
          <p:nvPr/>
        </p:nvCxnSpPr>
        <p:spPr>
          <a:xfrm flipH="1">
            <a:off x="6201058" y="1861239"/>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784" name="Google Shape;784;p49"/>
          <p:cNvCxnSpPr>
            <a:stCxn id="782" idx="2"/>
            <a:endCxn id="777" idx="0"/>
          </p:cNvCxnSpPr>
          <p:nvPr/>
        </p:nvCxnSpPr>
        <p:spPr>
          <a:xfrm>
            <a:off x="7057858" y="1861239"/>
            <a:ext cx="869400" cy="271800"/>
          </a:xfrm>
          <a:prstGeom prst="straightConnector1">
            <a:avLst/>
          </a:prstGeom>
          <a:noFill/>
          <a:ln w="19050" cap="flat" cmpd="sng">
            <a:solidFill>
              <a:srgbClr val="666666"/>
            </a:solidFill>
            <a:prstDash val="solid"/>
            <a:round/>
            <a:headEnd type="none" w="med" len="med"/>
            <a:tailEnd type="none" w="med" len="med"/>
          </a:ln>
        </p:spPr>
      </p:cxnSp>
      <p:cxnSp>
        <p:nvCxnSpPr>
          <p:cNvPr id="785" name="Google Shape;785;p49"/>
          <p:cNvCxnSpPr/>
          <p:nvPr/>
        </p:nvCxnSpPr>
        <p:spPr>
          <a:xfrm>
            <a:off x="4025350" y="2236300"/>
            <a:ext cx="1013700" cy="0"/>
          </a:xfrm>
          <a:prstGeom prst="straightConnector1">
            <a:avLst/>
          </a:prstGeom>
          <a:noFill/>
          <a:ln w="28575" cap="flat" cmpd="sng">
            <a:solidFill>
              <a:schemeClr val="dk2"/>
            </a:solidFill>
            <a:prstDash val="solid"/>
            <a:round/>
            <a:headEnd type="none" w="med" len="med"/>
            <a:tailEnd type="triangle" w="med" len="med"/>
          </a:ln>
        </p:spPr>
      </p:cxnSp>
      <p:cxnSp>
        <p:nvCxnSpPr>
          <p:cNvPr id="786" name="Google Shape;786;p49"/>
          <p:cNvCxnSpPr/>
          <p:nvPr/>
        </p:nvCxnSpPr>
        <p:spPr>
          <a:xfrm>
            <a:off x="4025350" y="3998200"/>
            <a:ext cx="1013700" cy="0"/>
          </a:xfrm>
          <a:prstGeom prst="straightConnector1">
            <a:avLst/>
          </a:prstGeom>
          <a:noFill/>
          <a:ln w="28575" cap="flat" cmpd="sng">
            <a:solidFill>
              <a:schemeClr val="dk2"/>
            </a:solidFill>
            <a:prstDash val="solid"/>
            <a:round/>
            <a:headEnd type="none" w="med" len="med"/>
            <a:tailEnd type="triangle" w="med" len="med"/>
          </a:ln>
        </p:spPr>
      </p:cxnSp>
      <p:sp>
        <p:nvSpPr>
          <p:cNvPr id="787" name="Google Shape;787;p49"/>
          <p:cNvSpPr txBox="1"/>
          <p:nvPr/>
        </p:nvSpPr>
        <p:spPr>
          <a:xfrm>
            <a:off x="6172200" y="3786800"/>
            <a:ext cx="2443200" cy="7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Height and Depth</a:t>
            </a:r>
            <a:endParaRPr/>
          </a:p>
        </p:txBody>
      </p:sp>
      <p:sp>
        <p:nvSpPr>
          <p:cNvPr id="399" name="Google Shape;399;p40"/>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Height and average depth are important properties of BSTs.</a:t>
            </a:r>
            <a:endParaRPr dirty="0"/>
          </a:p>
          <a:p>
            <a:pPr marL="457200" lvl="0" indent="-342900" algn="l" rtl="0">
              <a:spcBef>
                <a:spcPts val="600"/>
              </a:spcBef>
              <a:spcAft>
                <a:spcPts val="0"/>
              </a:spcAft>
              <a:buSzPts val="1800"/>
              <a:buChar char="●"/>
            </a:pPr>
            <a:r>
              <a:rPr lang="en" dirty="0"/>
              <a:t>The </a:t>
            </a:r>
            <a:r>
              <a:rPr lang="en" b="1" dirty="0"/>
              <a:t>“depth” of a node</a:t>
            </a:r>
            <a:r>
              <a:rPr lang="en" dirty="0"/>
              <a:t> is how far it is from the root, e.g. depth(g) = 2.</a:t>
            </a:r>
          </a:p>
          <a:p>
            <a:pPr marL="457200" lvl="0" indent="-355600" algn="l" rtl="0">
              <a:spcBef>
                <a:spcPts val="600"/>
              </a:spcBef>
              <a:spcAft>
                <a:spcPts val="0"/>
              </a:spcAft>
              <a:buClr>
                <a:schemeClr val="dk1"/>
              </a:buClr>
              <a:buSzPts val="2000"/>
              <a:buFont typeface="Calibri"/>
              <a:buChar char="●"/>
            </a:pPr>
            <a:r>
              <a:rPr lang="en-US" altLang="zh-CN" sz="2000" dirty="0">
                <a:solidFill>
                  <a:schemeClr val="dk1"/>
                </a:solidFill>
                <a:latin typeface="Calibri"/>
                <a:ea typeface="Calibri"/>
                <a:cs typeface="Calibri"/>
                <a:sym typeface="Calibri"/>
              </a:rPr>
              <a:t>The </a:t>
            </a:r>
            <a:r>
              <a:rPr lang="en-US" altLang="zh-CN" sz="2000" b="1" dirty="0">
                <a:solidFill>
                  <a:schemeClr val="dk1"/>
                </a:solidFill>
                <a:latin typeface="Calibri"/>
                <a:ea typeface="Calibri"/>
                <a:cs typeface="Calibri"/>
                <a:sym typeface="Calibri"/>
              </a:rPr>
              <a:t>“height” of a tree</a:t>
            </a:r>
            <a:r>
              <a:rPr lang="en-US" altLang="zh-CN" sz="2000" dirty="0">
                <a:solidFill>
                  <a:schemeClr val="dk1"/>
                </a:solidFill>
                <a:latin typeface="Calibri"/>
                <a:ea typeface="Calibri"/>
                <a:cs typeface="Calibri"/>
                <a:sym typeface="Calibri"/>
              </a:rPr>
              <a:t> is the depth of its deepest leaf, e.g. height(T) = 4.</a:t>
            </a:r>
          </a:p>
          <a:p>
            <a:pPr marL="457200" lvl="0" indent="-355600" algn="l" rtl="0">
              <a:spcBef>
                <a:spcPts val="0"/>
              </a:spcBef>
              <a:spcAft>
                <a:spcPts val="0"/>
              </a:spcAft>
              <a:buClr>
                <a:schemeClr val="dk1"/>
              </a:buClr>
              <a:buSzPts val="2000"/>
              <a:buFont typeface="Calibri"/>
              <a:buChar char="●"/>
            </a:pPr>
            <a:r>
              <a:rPr lang="en-US" altLang="zh-CN" sz="2000" dirty="0">
                <a:solidFill>
                  <a:schemeClr val="dk1"/>
                </a:solidFill>
                <a:latin typeface="Calibri"/>
                <a:ea typeface="Calibri"/>
                <a:cs typeface="Calibri"/>
                <a:sym typeface="Calibri"/>
              </a:rPr>
              <a:t>The </a:t>
            </a:r>
            <a:r>
              <a:rPr lang="en-US" altLang="zh-CN" sz="2000" b="1" dirty="0">
                <a:solidFill>
                  <a:schemeClr val="dk1"/>
                </a:solidFill>
                <a:latin typeface="Calibri"/>
                <a:ea typeface="Calibri"/>
                <a:cs typeface="Calibri"/>
                <a:sym typeface="Calibri"/>
              </a:rPr>
              <a:t>“average depth”</a:t>
            </a:r>
            <a:r>
              <a:rPr lang="en-US" altLang="zh-CN" sz="2000" dirty="0">
                <a:solidFill>
                  <a:schemeClr val="dk1"/>
                </a:solidFill>
                <a:latin typeface="Calibri"/>
                <a:ea typeface="Calibri"/>
                <a:cs typeface="Calibri"/>
                <a:sym typeface="Calibri"/>
              </a:rPr>
              <a:t> of a tree is the average depth of a tree’s nodes.</a:t>
            </a:r>
          </a:p>
          <a:p>
            <a:pPr marL="914400" lvl="1" indent="-355600" algn="l" rtl="0">
              <a:spcBef>
                <a:spcPts val="0"/>
              </a:spcBef>
              <a:spcAft>
                <a:spcPts val="0"/>
              </a:spcAft>
              <a:buClr>
                <a:schemeClr val="dk1"/>
              </a:buClr>
              <a:buSzPts val="2000"/>
              <a:buFont typeface="Calibri"/>
              <a:buChar char="○"/>
            </a:pPr>
            <a:r>
              <a:rPr lang="en-US" altLang="zh-CN" sz="2000" dirty="0">
                <a:solidFill>
                  <a:schemeClr val="dk1"/>
                </a:solidFill>
                <a:latin typeface="Calibri"/>
                <a:ea typeface="Calibri"/>
                <a:cs typeface="Calibri"/>
                <a:sym typeface="Calibri"/>
              </a:rPr>
              <a:t>(</a:t>
            </a:r>
            <a:r>
              <a:rPr lang="en-US" altLang="zh-CN" sz="2000" b="1" dirty="0">
                <a:solidFill>
                  <a:schemeClr val="dk1"/>
                </a:solidFill>
                <a:latin typeface="Calibri"/>
                <a:ea typeface="Calibri"/>
                <a:cs typeface="Calibri"/>
                <a:sym typeface="Calibri"/>
              </a:rPr>
              <a:t>0</a:t>
            </a:r>
            <a:r>
              <a:rPr lang="en-US" altLang="zh-CN" sz="2000" dirty="0">
                <a:solidFill>
                  <a:schemeClr val="dk1"/>
                </a:solidFill>
                <a:latin typeface="Calibri"/>
                <a:ea typeface="Calibri"/>
                <a:cs typeface="Calibri"/>
                <a:sym typeface="Calibri"/>
              </a:rPr>
              <a:t>x1 + </a:t>
            </a:r>
            <a:r>
              <a:rPr lang="en-US" altLang="zh-CN" sz="2000" b="1" dirty="0">
                <a:solidFill>
                  <a:schemeClr val="dk1"/>
                </a:solidFill>
                <a:latin typeface="Calibri"/>
                <a:ea typeface="Calibri"/>
                <a:cs typeface="Calibri"/>
                <a:sym typeface="Calibri"/>
              </a:rPr>
              <a:t>1</a:t>
            </a:r>
            <a:r>
              <a:rPr lang="en-US" altLang="zh-CN" sz="2000" dirty="0">
                <a:solidFill>
                  <a:schemeClr val="dk1"/>
                </a:solidFill>
                <a:latin typeface="Calibri"/>
                <a:ea typeface="Calibri"/>
                <a:cs typeface="Calibri"/>
                <a:sym typeface="Calibri"/>
              </a:rPr>
              <a:t>x2 + </a:t>
            </a:r>
            <a:r>
              <a:rPr lang="en-US" altLang="zh-CN" sz="2000" b="1" dirty="0">
                <a:solidFill>
                  <a:schemeClr val="dk1"/>
                </a:solidFill>
                <a:latin typeface="Calibri"/>
                <a:ea typeface="Calibri"/>
                <a:cs typeface="Calibri"/>
                <a:sym typeface="Calibri"/>
              </a:rPr>
              <a:t>2</a:t>
            </a:r>
            <a:r>
              <a:rPr lang="en-US" altLang="zh-CN" sz="2000" dirty="0">
                <a:solidFill>
                  <a:schemeClr val="dk1"/>
                </a:solidFill>
                <a:latin typeface="Calibri"/>
                <a:ea typeface="Calibri"/>
                <a:cs typeface="Calibri"/>
                <a:sym typeface="Calibri"/>
              </a:rPr>
              <a:t>x4 + </a:t>
            </a:r>
            <a:r>
              <a:rPr lang="en-US" altLang="zh-CN" sz="2000" b="1" dirty="0">
                <a:solidFill>
                  <a:schemeClr val="dk1"/>
                </a:solidFill>
                <a:latin typeface="Calibri"/>
                <a:ea typeface="Calibri"/>
                <a:cs typeface="Calibri"/>
                <a:sym typeface="Calibri"/>
              </a:rPr>
              <a:t>3</a:t>
            </a:r>
            <a:r>
              <a:rPr lang="en-US" altLang="zh-CN" sz="2000" dirty="0">
                <a:solidFill>
                  <a:schemeClr val="dk1"/>
                </a:solidFill>
                <a:latin typeface="Calibri"/>
                <a:ea typeface="Calibri"/>
                <a:cs typeface="Calibri"/>
                <a:sym typeface="Calibri"/>
              </a:rPr>
              <a:t>x6 + </a:t>
            </a:r>
            <a:r>
              <a:rPr lang="en-US" altLang="zh-CN" sz="2000" b="1" dirty="0">
                <a:solidFill>
                  <a:schemeClr val="dk1"/>
                </a:solidFill>
                <a:latin typeface="Calibri"/>
                <a:ea typeface="Calibri"/>
                <a:cs typeface="Calibri"/>
                <a:sym typeface="Calibri"/>
              </a:rPr>
              <a:t>4</a:t>
            </a:r>
            <a:r>
              <a:rPr lang="en-US" altLang="zh-CN" sz="2000" dirty="0">
                <a:solidFill>
                  <a:schemeClr val="dk1"/>
                </a:solidFill>
                <a:latin typeface="Calibri"/>
                <a:ea typeface="Calibri"/>
                <a:cs typeface="Calibri"/>
                <a:sym typeface="Calibri"/>
              </a:rPr>
              <a:t>x1)/(1+2+4+6+1) = 2.35</a:t>
            </a:r>
          </a:p>
          <a:p>
            <a:pPr marL="114300" lvl="0" indent="0" algn="l" rtl="0">
              <a:spcBef>
                <a:spcPts val="600"/>
              </a:spcBef>
              <a:spcAft>
                <a:spcPts val="0"/>
              </a:spcAft>
              <a:buSzPts val="1800"/>
              <a:buNone/>
            </a:pPr>
            <a:endParaRPr dirty="0"/>
          </a:p>
        </p:txBody>
      </p:sp>
      <p:sp>
        <p:nvSpPr>
          <p:cNvPr id="400" name="Google Shape;400;p40"/>
          <p:cNvSpPr/>
          <p:nvPr/>
        </p:nvSpPr>
        <p:spPr>
          <a:xfrm>
            <a:off x="5742975" y="34653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a:t>
            </a:r>
            <a:endParaRPr/>
          </a:p>
        </p:txBody>
      </p:sp>
      <p:sp>
        <p:nvSpPr>
          <p:cNvPr id="401" name="Google Shape;401;p40"/>
          <p:cNvSpPr/>
          <p:nvPr/>
        </p:nvSpPr>
        <p:spPr>
          <a:xfrm>
            <a:off x="5285775" y="388269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a:t>
            </a:r>
            <a:endParaRPr/>
          </a:p>
        </p:txBody>
      </p:sp>
      <p:sp>
        <p:nvSpPr>
          <p:cNvPr id="402" name="Google Shape;402;p40"/>
          <p:cNvSpPr/>
          <p:nvPr/>
        </p:nvSpPr>
        <p:spPr>
          <a:xfrm>
            <a:off x="6200175" y="388269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y</a:t>
            </a:r>
            <a:endParaRPr/>
          </a:p>
        </p:txBody>
      </p:sp>
      <p:sp>
        <p:nvSpPr>
          <p:cNvPr id="403" name="Google Shape;403;p40"/>
          <p:cNvSpPr/>
          <p:nvPr/>
        </p:nvSpPr>
        <p:spPr>
          <a:xfrm>
            <a:off x="5507118" y="431474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a:t>
            </a:r>
            <a:endParaRPr/>
          </a:p>
        </p:txBody>
      </p:sp>
      <p:sp>
        <p:nvSpPr>
          <p:cNvPr id="404" name="Google Shape;404;p40"/>
          <p:cNvSpPr/>
          <p:nvPr/>
        </p:nvSpPr>
        <p:spPr>
          <a:xfrm>
            <a:off x="6457364" y="431474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z</a:t>
            </a:r>
            <a:endParaRPr/>
          </a:p>
        </p:txBody>
      </p:sp>
      <p:cxnSp>
        <p:nvCxnSpPr>
          <p:cNvPr id="405" name="Google Shape;405;p40"/>
          <p:cNvCxnSpPr>
            <a:stCxn id="401" idx="0"/>
            <a:endCxn id="400" idx="2"/>
          </p:cNvCxnSpPr>
          <p:nvPr/>
        </p:nvCxnSpPr>
        <p:spPr>
          <a:xfrm rot="10800000" flipH="1">
            <a:off x="5452725" y="3729698"/>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06" name="Google Shape;406;p40"/>
          <p:cNvCxnSpPr>
            <a:stCxn id="402" idx="0"/>
            <a:endCxn id="400" idx="2"/>
          </p:cNvCxnSpPr>
          <p:nvPr/>
        </p:nvCxnSpPr>
        <p:spPr>
          <a:xfrm rot="10800000">
            <a:off x="5909925" y="3729698"/>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07" name="Google Shape;407;p40"/>
          <p:cNvCxnSpPr>
            <a:stCxn id="401" idx="2"/>
            <a:endCxn id="403" idx="0"/>
          </p:cNvCxnSpPr>
          <p:nvPr/>
        </p:nvCxnSpPr>
        <p:spPr>
          <a:xfrm>
            <a:off x="5452725" y="4146998"/>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408" name="Google Shape;408;p40"/>
          <p:cNvCxnSpPr>
            <a:stCxn id="402" idx="2"/>
            <a:endCxn id="404" idx="0"/>
          </p:cNvCxnSpPr>
          <p:nvPr/>
        </p:nvCxnSpPr>
        <p:spPr>
          <a:xfrm>
            <a:off x="6367125" y="4146998"/>
            <a:ext cx="257100" cy="167700"/>
          </a:xfrm>
          <a:prstGeom prst="straightConnector1">
            <a:avLst/>
          </a:prstGeom>
          <a:noFill/>
          <a:ln w="19050" cap="flat" cmpd="sng">
            <a:solidFill>
              <a:srgbClr val="666666"/>
            </a:solidFill>
            <a:prstDash val="solid"/>
            <a:round/>
            <a:headEnd type="none" w="med" len="med"/>
            <a:tailEnd type="none" w="med" len="med"/>
          </a:ln>
        </p:spPr>
      </p:cxnSp>
      <p:sp>
        <p:nvSpPr>
          <p:cNvPr id="409" name="Google Shape;409;p40"/>
          <p:cNvSpPr/>
          <p:nvPr/>
        </p:nvSpPr>
        <p:spPr>
          <a:xfrm>
            <a:off x="4774975" y="303701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a:t>
            </a:r>
            <a:endParaRPr/>
          </a:p>
        </p:txBody>
      </p:sp>
      <p:cxnSp>
        <p:nvCxnSpPr>
          <p:cNvPr id="410" name="Google Shape;410;p40"/>
          <p:cNvCxnSpPr>
            <a:stCxn id="409" idx="2"/>
            <a:endCxn id="411" idx="0"/>
          </p:cNvCxnSpPr>
          <p:nvPr/>
        </p:nvCxnSpPr>
        <p:spPr>
          <a:xfrm flipH="1">
            <a:off x="3973825" y="3301313"/>
            <a:ext cx="968100" cy="157500"/>
          </a:xfrm>
          <a:prstGeom prst="straightConnector1">
            <a:avLst/>
          </a:prstGeom>
          <a:noFill/>
          <a:ln w="19050" cap="flat" cmpd="sng">
            <a:solidFill>
              <a:srgbClr val="666666"/>
            </a:solidFill>
            <a:prstDash val="solid"/>
            <a:round/>
            <a:headEnd type="none" w="med" len="med"/>
            <a:tailEnd type="none" w="med" len="med"/>
          </a:ln>
        </p:spPr>
      </p:cxnSp>
      <p:cxnSp>
        <p:nvCxnSpPr>
          <p:cNvPr id="412" name="Google Shape;412;p40"/>
          <p:cNvCxnSpPr>
            <a:stCxn id="409" idx="2"/>
            <a:endCxn id="400" idx="0"/>
          </p:cNvCxnSpPr>
          <p:nvPr/>
        </p:nvCxnSpPr>
        <p:spPr>
          <a:xfrm>
            <a:off x="4941925" y="3301313"/>
            <a:ext cx="968100" cy="164100"/>
          </a:xfrm>
          <a:prstGeom prst="straightConnector1">
            <a:avLst/>
          </a:prstGeom>
          <a:noFill/>
          <a:ln w="19050" cap="flat" cmpd="sng">
            <a:solidFill>
              <a:srgbClr val="666666"/>
            </a:solidFill>
            <a:prstDash val="solid"/>
            <a:round/>
            <a:headEnd type="none" w="med" len="med"/>
            <a:tailEnd type="none" w="med" len="med"/>
          </a:ln>
        </p:spPr>
      </p:cxnSp>
      <p:sp>
        <p:nvSpPr>
          <p:cNvPr id="411" name="Google Shape;411;p40"/>
          <p:cNvSpPr/>
          <p:nvPr/>
        </p:nvSpPr>
        <p:spPr>
          <a:xfrm>
            <a:off x="3806975" y="3458676"/>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sp>
        <p:nvSpPr>
          <p:cNvPr id="413" name="Google Shape;413;p40"/>
          <p:cNvSpPr/>
          <p:nvPr/>
        </p:nvSpPr>
        <p:spPr>
          <a:xfrm>
            <a:off x="3349775" y="38760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sp>
        <p:nvSpPr>
          <p:cNvPr id="414" name="Google Shape;414;p40"/>
          <p:cNvSpPr/>
          <p:nvPr/>
        </p:nvSpPr>
        <p:spPr>
          <a:xfrm>
            <a:off x="4264175" y="38760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a:t>
            </a:r>
            <a:endParaRPr/>
          </a:p>
        </p:txBody>
      </p:sp>
      <p:sp>
        <p:nvSpPr>
          <p:cNvPr id="415" name="Google Shape;415;p40"/>
          <p:cNvSpPr/>
          <p:nvPr/>
        </p:nvSpPr>
        <p:spPr>
          <a:xfrm>
            <a:off x="3092575" y="43022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416" name="Google Shape;416;p40"/>
          <p:cNvSpPr/>
          <p:nvPr/>
        </p:nvSpPr>
        <p:spPr>
          <a:xfrm>
            <a:off x="3571118"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endParaRPr/>
          </a:p>
        </p:txBody>
      </p:sp>
      <p:sp>
        <p:nvSpPr>
          <p:cNvPr id="417" name="Google Shape;417;p40"/>
          <p:cNvSpPr/>
          <p:nvPr/>
        </p:nvSpPr>
        <p:spPr>
          <a:xfrm>
            <a:off x="4014400"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a:t>
            </a:r>
            <a:endParaRPr/>
          </a:p>
        </p:txBody>
      </p:sp>
      <p:sp>
        <p:nvSpPr>
          <p:cNvPr id="418" name="Google Shape;418;p40"/>
          <p:cNvSpPr/>
          <p:nvPr/>
        </p:nvSpPr>
        <p:spPr>
          <a:xfrm>
            <a:off x="4521364"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j</a:t>
            </a:r>
            <a:endParaRPr/>
          </a:p>
        </p:txBody>
      </p:sp>
      <p:cxnSp>
        <p:nvCxnSpPr>
          <p:cNvPr id="419" name="Google Shape;419;p40"/>
          <p:cNvCxnSpPr>
            <a:stCxn id="413" idx="0"/>
            <a:endCxn id="411" idx="2"/>
          </p:cNvCxnSpPr>
          <p:nvPr/>
        </p:nvCxnSpPr>
        <p:spPr>
          <a:xfrm rot="10800000" flipH="1">
            <a:off x="3516725" y="37230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20" name="Google Shape;420;p40"/>
          <p:cNvCxnSpPr>
            <a:stCxn id="414" idx="0"/>
            <a:endCxn id="411" idx="2"/>
          </p:cNvCxnSpPr>
          <p:nvPr/>
        </p:nvCxnSpPr>
        <p:spPr>
          <a:xfrm rot="10800000">
            <a:off x="3973925" y="37230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21" name="Google Shape;421;p40"/>
          <p:cNvCxnSpPr>
            <a:stCxn id="415" idx="0"/>
            <a:endCxn id="413" idx="2"/>
          </p:cNvCxnSpPr>
          <p:nvPr/>
        </p:nvCxnSpPr>
        <p:spPr>
          <a:xfrm rot="10800000" flipH="1">
            <a:off x="3259525" y="4140500"/>
            <a:ext cx="257100" cy="161700"/>
          </a:xfrm>
          <a:prstGeom prst="straightConnector1">
            <a:avLst/>
          </a:prstGeom>
          <a:noFill/>
          <a:ln w="19050" cap="flat" cmpd="sng">
            <a:solidFill>
              <a:srgbClr val="666666"/>
            </a:solidFill>
            <a:prstDash val="solid"/>
            <a:round/>
            <a:headEnd type="none" w="med" len="med"/>
            <a:tailEnd type="none" w="med" len="med"/>
          </a:ln>
        </p:spPr>
      </p:cxnSp>
      <p:cxnSp>
        <p:nvCxnSpPr>
          <p:cNvPr id="422" name="Google Shape;422;p40"/>
          <p:cNvCxnSpPr>
            <a:stCxn id="413" idx="2"/>
            <a:endCxn id="416" idx="0"/>
          </p:cNvCxnSpPr>
          <p:nvPr/>
        </p:nvCxnSpPr>
        <p:spPr>
          <a:xfrm>
            <a:off x="3516725" y="4140374"/>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423" name="Google Shape;423;p40"/>
          <p:cNvCxnSpPr>
            <a:stCxn id="414" idx="2"/>
            <a:endCxn id="417" idx="0"/>
          </p:cNvCxnSpPr>
          <p:nvPr/>
        </p:nvCxnSpPr>
        <p:spPr>
          <a:xfrm flipH="1">
            <a:off x="4181225" y="4140374"/>
            <a:ext cx="249900" cy="167700"/>
          </a:xfrm>
          <a:prstGeom prst="straightConnector1">
            <a:avLst/>
          </a:prstGeom>
          <a:noFill/>
          <a:ln w="19050" cap="flat" cmpd="sng">
            <a:solidFill>
              <a:srgbClr val="666666"/>
            </a:solidFill>
            <a:prstDash val="solid"/>
            <a:round/>
            <a:headEnd type="none" w="med" len="med"/>
            <a:tailEnd type="none" w="med" len="med"/>
          </a:ln>
        </p:spPr>
      </p:cxnSp>
      <p:cxnSp>
        <p:nvCxnSpPr>
          <p:cNvPr id="424" name="Google Shape;424;p40"/>
          <p:cNvCxnSpPr>
            <a:stCxn id="414" idx="2"/>
            <a:endCxn id="418" idx="0"/>
          </p:cNvCxnSpPr>
          <p:nvPr/>
        </p:nvCxnSpPr>
        <p:spPr>
          <a:xfrm>
            <a:off x="4431125" y="4140374"/>
            <a:ext cx="257100" cy="167700"/>
          </a:xfrm>
          <a:prstGeom prst="straightConnector1">
            <a:avLst/>
          </a:prstGeom>
          <a:noFill/>
          <a:ln w="19050" cap="flat" cmpd="sng">
            <a:solidFill>
              <a:srgbClr val="666666"/>
            </a:solidFill>
            <a:prstDash val="solid"/>
            <a:round/>
            <a:headEnd type="none" w="med" len="med"/>
            <a:tailEnd type="none" w="med" len="med"/>
          </a:ln>
        </p:spPr>
      </p:cxnSp>
      <p:sp>
        <p:nvSpPr>
          <p:cNvPr id="425" name="Google Shape;425;p40"/>
          <p:cNvSpPr/>
          <p:nvPr/>
        </p:nvSpPr>
        <p:spPr>
          <a:xfrm>
            <a:off x="5697268" y="4724807"/>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t>
            </a:r>
            <a:endParaRPr/>
          </a:p>
        </p:txBody>
      </p:sp>
      <p:cxnSp>
        <p:nvCxnSpPr>
          <p:cNvPr id="426" name="Google Shape;426;p40"/>
          <p:cNvCxnSpPr>
            <a:stCxn id="403" idx="2"/>
            <a:endCxn id="425" idx="0"/>
          </p:cNvCxnSpPr>
          <p:nvPr/>
        </p:nvCxnSpPr>
        <p:spPr>
          <a:xfrm>
            <a:off x="5674068" y="4579042"/>
            <a:ext cx="190200" cy="145800"/>
          </a:xfrm>
          <a:prstGeom prst="straightConnector1">
            <a:avLst/>
          </a:prstGeom>
          <a:noFill/>
          <a:ln w="19050" cap="flat" cmpd="sng">
            <a:solidFill>
              <a:srgbClr val="666666"/>
            </a:solidFill>
            <a:prstDash val="solid"/>
            <a:round/>
            <a:headEnd type="none" w="med" len="med"/>
            <a:tailEnd type="none" w="med" len="med"/>
          </a:ln>
        </p:spPr>
      </p:cxnSp>
      <p:grpSp>
        <p:nvGrpSpPr>
          <p:cNvPr id="427" name="Google Shape;427;p40"/>
          <p:cNvGrpSpPr/>
          <p:nvPr/>
        </p:nvGrpSpPr>
        <p:grpSpPr>
          <a:xfrm>
            <a:off x="1397366" y="2992170"/>
            <a:ext cx="3377700" cy="354000"/>
            <a:chOff x="1397366" y="2992170"/>
            <a:chExt cx="3377700" cy="354000"/>
          </a:xfrm>
        </p:grpSpPr>
        <p:cxnSp>
          <p:nvCxnSpPr>
            <p:cNvPr id="428" name="Google Shape;428;p40"/>
            <p:cNvCxnSpPr>
              <a:stCxn id="429" idx="3"/>
              <a:endCxn id="409" idx="1"/>
            </p:cNvCxnSpPr>
            <p:nvPr/>
          </p:nvCxnSpPr>
          <p:spPr>
            <a:xfrm>
              <a:off x="2267966" y="3169170"/>
              <a:ext cx="2507100" cy="0"/>
            </a:xfrm>
            <a:prstGeom prst="straightConnector1">
              <a:avLst/>
            </a:prstGeom>
            <a:noFill/>
            <a:ln w="9525" cap="flat" cmpd="sng">
              <a:solidFill>
                <a:srgbClr val="666666"/>
              </a:solidFill>
              <a:prstDash val="solid"/>
              <a:round/>
              <a:headEnd type="none" w="med" len="med"/>
              <a:tailEnd type="triangle" w="med" len="med"/>
            </a:ln>
          </p:spPr>
        </p:cxnSp>
        <p:sp>
          <p:nvSpPr>
            <p:cNvPr id="429" name="Google Shape;429;p40"/>
            <p:cNvSpPr txBox="1"/>
            <p:nvPr/>
          </p:nvSpPr>
          <p:spPr>
            <a:xfrm>
              <a:off x="1397366" y="2992170"/>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depth 0</a:t>
              </a:r>
              <a:endParaRPr/>
            </a:p>
          </p:txBody>
        </p:sp>
      </p:grpSp>
      <p:grpSp>
        <p:nvGrpSpPr>
          <p:cNvPr id="430" name="Google Shape;430;p40"/>
          <p:cNvGrpSpPr/>
          <p:nvPr/>
        </p:nvGrpSpPr>
        <p:grpSpPr>
          <a:xfrm>
            <a:off x="1397366" y="3414114"/>
            <a:ext cx="2409600" cy="354000"/>
            <a:chOff x="1397366" y="3414114"/>
            <a:chExt cx="2409600" cy="354000"/>
          </a:xfrm>
        </p:grpSpPr>
        <p:cxnSp>
          <p:nvCxnSpPr>
            <p:cNvPr id="431" name="Google Shape;431;p40"/>
            <p:cNvCxnSpPr>
              <a:stCxn id="432" idx="3"/>
              <a:endCxn id="411" idx="1"/>
            </p:cNvCxnSpPr>
            <p:nvPr/>
          </p:nvCxnSpPr>
          <p:spPr>
            <a:xfrm rot="10800000" flipH="1">
              <a:off x="2267966" y="3590814"/>
              <a:ext cx="1539000" cy="300"/>
            </a:xfrm>
            <a:prstGeom prst="straightConnector1">
              <a:avLst/>
            </a:prstGeom>
            <a:noFill/>
            <a:ln w="9525" cap="flat" cmpd="sng">
              <a:solidFill>
                <a:srgbClr val="666666"/>
              </a:solidFill>
              <a:prstDash val="solid"/>
              <a:round/>
              <a:headEnd type="none" w="med" len="med"/>
              <a:tailEnd type="triangle" w="med" len="med"/>
            </a:ln>
          </p:spPr>
        </p:cxnSp>
        <p:sp>
          <p:nvSpPr>
            <p:cNvPr id="432" name="Google Shape;432;p40"/>
            <p:cNvSpPr txBox="1"/>
            <p:nvPr/>
          </p:nvSpPr>
          <p:spPr>
            <a:xfrm>
              <a:off x="1397366" y="3414114"/>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depth 1</a:t>
              </a:r>
              <a:endParaRPr/>
            </a:p>
          </p:txBody>
        </p:sp>
      </p:grpSp>
      <p:grpSp>
        <p:nvGrpSpPr>
          <p:cNvPr id="433" name="Google Shape;433;p40"/>
          <p:cNvGrpSpPr/>
          <p:nvPr/>
        </p:nvGrpSpPr>
        <p:grpSpPr>
          <a:xfrm>
            <a:off x="1397366" y="3836058"/>
            <a:ext cx="1952400" cy="354000"/>
            <a:chOff x="1397366" y="3836058"/>
            <a:chExt cx="1952400" cy="354000"/>
          </a:xfrm>
        </p:grpSpPr>
        <p:cxnSp>
          <p:nvCxnSpPr>
            <p:cNvPr id="434" name="Google Shape;434;p40"/>
            <p:cNvCxnSpPr>
              <a:stCxn id="435" idx="3"/>
              <a:endCxn id="413" idx="1"/>
            </p:cNvCxnSpPr>
            <p:nvPr/>
          </p:nvCxnSpPr>
          <p:spPr>
            <a:xfrm rot="10800000" flipH="1">
              <a:off x="2267966" y="4008258"/>
              <a:ext cx="1081800" cy="4800"/>
            </a:xfrm>
            <a:prstGeom prst="straightConnector1">
              <a:avLst/>
            </a:prstGeom>
            <a:noFill/>
            <a:ln w="9525" cap="flat" cmpd="sng">
              <a:solidFill>
                <a:schemeClr val="dk2"/>
              </a:solidFill>
              <a:prstDash val="solid"/>
              <a:round/>
              <a:headEnd type="none" w="med" len="med"/>
              <a:tailEnd type="triangle" w="med" len="med"/>
            </a:ln>
          </p:spPr>
        </p:cxnSp>
        <p:sp>
          <p:nvSpPr>
            <p:cNvPr id="435" name="Google Shape;435;p40"/>
            <p:cNvSpPr txBox="1"/>
            <p:nvPr/>
          </p:nvSpPr>
          <p:spPr>
            <a:xfrm>
              <a:off x="1397366" y="3836058"/>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depth 2</a:t>
              </a:r>
              <a:endParaRPr/>
            </a:p>
          </p:txBody>
        </p:sp>
      </p:grpSp>
      <p:grpSp>
        <p:nvGrpSpPr>
          <p:cNvPr id="436" name="Google Shape;436;p40"/>
          <p:cNvGrpSpPr/>
          <p:nvPr/>
        </p:nvGrpSpPr>
        <p:grpSpPr>
          <a:xfrm>
            <a:off x="1397366" y="4258002"/>
            <a:ext cx="1695300" cy="354000"/>
            <a:chOff x="1397366" y="4258002"/>
            <a:chExt cx="1695300" cy="354000"/>
          </a:xfrm>
        </p:grpSpPr>
        <p:cxnSp>
          <p:nvCxnSpPr>
            <p:cNvPr id="437" name="Google Shape;437;p40"/>
            <p:cNvCxnSpPr>
              <a:stCxn id="438" idx="3"/>
              <a:endCxn id="415" idx="1"/>
            </p:cNvCxnSpPr>
            <p:nvPr/>
          </p:nvCxnSpPr>
          <p:spPr>
            <a:xfrm rot="10800000" flipH="1">
              <a:off x="2267966" y="4434402"/>
              <a:ext cx="824700" cy="6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40"/>
            <p:cNvSpPr txBox="1"/>
            <p:nvPr/>
          </p:nvSpPr>
          <p:spPr>
            <a:xfrm>
              <a:off x="1397366" y="4258002"/>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depth 3</a:t>
              </a:r>
              <a:endParaRPr/>
            </a:p>
          </p:txBody>
        </p:sp>
      </p:grpSp>
      <p:grpSp>
        <p:nvGrpSpPr>
          <p:cNvPr id="439" name="Google Shape;439;p40"/>
          <p:cNvGrpSpPr/>
          <p:nvPr/>
        </p:nvGrpSpPr>
        <p:grpSpPr>
          <a:xfrm>
            <a:off x="1397366" y="4679945"/>
            <a:ext cx="4299900" cy="354000"/>
            <a:chOff x="1397366" y="4679945"/>
            <a:chExt cx="4299900" cy="354000"/>
          </a:xfrm>
        </p:grpSpPr>
        <p:cxnSp>
          <p:nvCxnSpPr>
            <p:cNvPr id="440" name="Google Shape;440;p40"/>
            <p:cNvCxnSpPr>
              <a:stCxn id="441" idx="3"/>
              <a:endCxn id="425" idx="1"/>
            </p:cNvCxnSpPr>
            <p:nvPr/>
          </p:nvCxnSpPr>
          <p:spPr>
            <a:xfrm>
              <a:off x="2267966" y="4856945"/>
              <a:ext cx="3429300" cy="0"/>
            </a:xfrm>
            <a:prstGeom prst="straightConnector1">
              <a:avLst/>
            </a:prstGeom>
            <a:noFill/>
            <a:ln w="9525" cap="flat" cmpd="sng">
              <a:solidFill>
                <a:schemeClr val="dk2"/>
              </a:solidFill>
              <a:prstDash val="solid"/>
              <a:round/>
              <a:headEnd type="none" w="med" len="med"/>
              <a:tailEnd type="triangle" w="med" len="med"/>
            </a:ln>
          </p:spPr>
        </p:cxnSp>
        <p:sp>
          <p:nvSpPr>
            <p:cNvPr id="441" name="Google Shape;441;p40"/>
            <p:cNvSpPr txBox="1"/>
            <p:nvPr/>
          </p:nvSpPr>
          <p:spPr>
            <a:xfrm>
              <a:off x="1397366" y="4679945"/>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depth 4</a:t>
              </a:r>
              <a:endParaRPr/>
            </a:p>
          </p:txBody>
        </p:sp>
      </p:grpSp>
      <p:grpSp>
        <p:nvGrpSpPr>
          <p:cNvPr id="442" name="Google Shape;442;p40"/>
          <p:cNvGrpSpPr/>
          <p:nvPr/>
        </p:nvGrpSpPr>
        <p:grpSpPr>
          <a:xfrm>
            <a:off x="274925" y="3089891"/>
            <a:ext cx="1153189" cy="1902300"/>
            <a:chOff x="274925" y="3089891"/>
            <a:chExt cx="1153189" cy="1902300"/>
          </a:xfrm>
        </p:grpSpPr>
        <p:sp>
          <p:nvSpPr>
            <p:cNvPr id="443" name="Google Shape;443;p40"/>
            <p:cNvSpPr/>
            <p:nvPr/>
          </p:nvSpPr>
          <p:spPr>
            <a:xfrm>
              <a:off x="1178214" y="3089891"/>
              <a:ext cx="249900" cy="1902300"/>
            </a:xfrm>
            <a:prstGeom prst="leftBrace">
              <a:avLst>
                <a:gd name="adj1" fmla="val 8333"/>
                <a:gd name="adj2" fmla="val 50000"/>
              </a:avLst>
            </a:pr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txBox="1"/>
            <p:nvPr/>
          </p:nvSpPr>
          <p:spPr>
            <a:xfrm>
              <a:off x="274925" y="3823439"/>
              <a:ext cx="903900" cy="3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height 4</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1"/>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gtEl>
                                        <p:attrNameLst>
                                          <p:attrName>style.visibility</p:attrName>
                                        </p:attrNameLst>
                                      </p:cBhvr>
                                      <p:to>
                                        <p:strVal val="visible"/>
                                      </p:to>
                                    </p:set>
                                    <p:animEffect transition="in" filter="fade">
                                      <p:cBhvr>
                                        <p:cTn id="12" dur="1"/>
                                        <p:tgtEl>
                                          <p:spTgt spid="4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3"/>
                                        </p:tgtEl>
                                        <p:attrNameLst>
                                          <p:attrName>style.visibility</p:attrName>
                                        </p:attrNameLst>
                                      </p:cBhvr>
                                      <p:to>
                                        <p:strVal val="visible"/>
                                      </p:to>
                                    </p:set>
                                    <p:animEffect transition="in" filter="fade">
                                      <p:cBhvr>
                                        <p:cTn id="17" dur="1"/>
                                        <p:tgtEl>
                                          <p:spTgt spid="4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6"/>
                                        </p:tgtEl>
                                        <p:attrNameLst>
                                          <p:attrName>style.visibility</p:attrName>
                                        </p:attrNameLst>
                                      </p:cBhvr>
                                      <p:to>
                                        <p:strVal val="visible"/>
                                      </p:to>
                                    </p:set>
                                    <p:animEffect transition="in" filter="fade">
                                      <p:cBhvr>
                                        <p:cTn id="22" dur="1"/>
                                        <p:tgtEl>
                                          <p:spTgt spid="4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9"/>
                                        </p:tgtEl>
                                        <p:attrNameLst>
                                          <p:attrName>style.visibility</p:attrName>
                                        </p:attrNameLst>
                                      </p:cBhvr>
                                      <p:to>
                                        <p:strVal val="visible"/>
                                      </p:to>
                                    </p:set>
                                    <p:animEffect transition="in" filter="fade">
                                      <p:cBhvr>
                                        <p:cTn id="27" dur="1"/>
                                        <p:tgtEl>
                                          <p:spTgt spid="4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2"/>
                                        </p:tgtEl>
                                        <p:attrNameLst>
                                          <p:attrName>style.visibility</p:attrName>
                                        </p:attrNameLst>
                                      </p:cBhvr>
                                      <p:to>
                                        <p:strVal val="visible"/>
                                      </p:to>
                                    </p:set>
                                    <p:animEffect transition="in" filter="fade">
                                      <p:cBhvr>
                                        <p:cTn id="32" dur="1"/>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5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Representing a 2-3 Tree as a BST: Dealing with 3-Nodes</a:t>
            </a:r>
            <a:endParaRPr/>
          </a:p>
        </p:txBody>
      </p:sp>
      <p:sp>
        <p:nvSpPr>
          <p:cNvPr id="793" name="Google Shape;793;p50"/>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Possibility 1: Create dummy “glue” nodes.</a:t>
            </a:r>
            <a:endParaRPr/>
          </a:p>
        </p:txBody>
      </p:sp>
      <p:sp>
        <p:nvSpPr>
          <p:cNvPr id="794" name="Google Shape;794;p50"/>
          <p:cNvSpPr/>
          <p:nvPr/>
        </p:nvSpPr>
        <p:spPr>
          <a:xfrm>
            <a:off x="1058993" y="165776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 f</a:t>
            </a:r>
            <a:endParaRPr sz="1800"/>
          </a:p>
        </p:txBody>
      </p:sp>
      <p:sp>
        <p:nvSpPr>
          <p:cNvPr id="795" name="Google Shape;795;p50"/>
          <p:cNvSpPr/>
          <p:nvPr/>
        </p:nvSpPr>
        <p:spPr>
          <a:xfrm>
            <a:off x="339905" y="220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796" name="Google Shape;796;p50"/>
          <p:cNvSpPr/>
          <p:nvPr/>
        </p:nvSpPr>
        <p:spPr>
          <a:xfrm>
            <a:off x="1702981" y="220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cxnSp>
        <p:nvCxnSpPr>
          <p:cNvPr id="797" name="Google Shape;797;p50"/>
          <p:cNvCxnSpPr>
            <a:stCxn id="795" idx="0"/>
            <a:endCxn id="794" idx="2"/>
          </p:cNvCxnSpPr>
          <p:nvPr/>
        </p:nvCxnSpPr>
        <p:spPr>
          <a:xfrm rot="10800000" flipH="1">
            <a:off x="585155" y="1982601"/>
            <a:ext cx="719100" cy="219600"/>
          </a:xfrm>
          <a:prstGeom prst="straightConnector1">
            <a:avLst/>
          </a:prstGeom>
          <a:noFill/>
          <a:ln w="19050" cap="flat" cmpd="sng">
            <a:solidFill>
              <a:srgbClr val="666666"/>
            </a:solidFill>
            <a:prstDash val="solid"/>
            <a:round/>
            <a:headEnd type="none" w="med" len="med"/>
            <a:tailEnd type="none" w="med" len="med"/>
          </a:ln>
        </p:spPr>
      </p:cxnSp>
      <p:cxnSp>
        <p:nvCxnSpPr>
          <p:cNvPr id="798" name="Google Shape;798;p50"/>
          <p:cNvCxnSpPr>
            <a:stCxn id="796" idx="0"/>
            <a:endCxn id="794" idx="2"/>
          </p:cNvCxnSpPr>
          <p:nvPr/>
        </p:nvCxnSpPr>
        <p:spPr>
          <a:xfrm rot="10800000">
            <a:off x="1304131" y="1982601"/>
            <a:ext cx="644100" cy="219600"/>
          </a:xfrm>
          <a:prstGeom prst="straightConnector1">
            <a:avLst/>
          </a:prstGeom>
          <a:noFill/>
          <a:ln w="19050" cap="flat" cmpd="sng">
            <a:solidFill>
              <a:srgbClr val="666666"/>
            </a:solidFill>
            <a:prstDash val="solid"/>
            <a:round/>
            <a:headEnd type="none" w="med" len="med"/>
            <a:tailEnd type="none" w="med" len="med"/>
          </a:ln>
        </p:spPr>
      </p:cxnSp>
      <p:sp>
        <p:nvSpPr>
          <p:cNvPr id="799" name="Google Shape;799;p50"/>
          <p:cNvSpPr/>
          <p:nvPr/>
        </p:nvSpPr>
        <p:spPr>
          <a:xfrm>
            <a:off x="2785167" y="165775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sp>
        <p:nvSpPr>
          <p:cNvPr id="800" name="Google Shape;800;p50"/>
          <p:cNvSpPr/>
          <p:nvPr/>
        </p:nvSpPr>
        <p:spPr>
          <a:xfrm>
            <a:off x="2418629" y="220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sp>
        <p:nvSpPr>
          <p:cNvPr id="801" name="Google Shape;801;p50"/>
          <p:cNvSpPr/>
          <p:nvPr/>
        </p:nvSpPr>
        <p:spPr>
          <a:xfrm>
            <a:off x="3227905" y="220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802" name="Google Shape;802;p50"/>
          <p:cNvCxnSpPr>
            <a:stCxn id="800" idx="0"/>
            <a:endCxn id="799" idx="2"/>
          </p:cNvCxnSpPr>
          <p:nvPr/>
        </p:nvCxnSpPr>
        <p:spPr>
          <a:xfrm rot="10800000" flipH="1">
            <a:off x="2663879" y="1982601"/>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803" name="Google Shape;803;p50"/>
          <p:cNvCxnSpPr>
            <a:stCxn id="801" idx="0"/>
            <a:endCxn id="799" idx="2"/>
          </p:cNvCxnSpPr>
          <p:nvPr/>
        </p:nvCxnSpPr>
        <p:spPr>
          <a:xfrm rot="10800000">
            <a:off x="3030355" y="1982601"/>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804" name="Google Shape;804;p50"/>
          <p:cNvSpPr/>
          <p:nvPr/>
        </p:nvSpPr>
        <p:spPr>
          <a:xfrm>
            <a:off x="1915758" y="106103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cxnSp>
        <p:nvCxnSpPr>
          <p:cNvPr id="805" name="Google Shape;805;p50"/>
          <p:cNvCxnSpPr>
            <a:stCxn id="804" idx="2"/>
            <a:endCxn id="794" idx="0"/>
          </p:cNvCxnSpPr>
          <p:nvPr/>
        </p:nvCxnSpPr>
        <p:spPr>
          <a:xfrm flipH="1">
            <a:off x="1304208" y="1385934"/>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06" name="Google Shape;806;p50"/>
          <p:cNvCxnSpPr>
            <a:stCxn id="804" idx="2"/>
            <a:endCxn id="799" idx="0"/>
          </p:cNvCxnSpPr>
          <p:nvPr/>
        </p:nvCxnSpPr>
        <p:spPr>
          <a:xfrm>
            <a:off x="2161008" y="1385934"/>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807" name="Google Shape;807;p50"/>
          <p:cNvSpPr/>
          <p:nvPr/>
        </p:nvSpPr>
        <p:spPr>
          <a:xfrm>
            <a:off x="1055522" y="220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808" name="Google Shape;808;p50"/>
          <p:cNvCxnSpPr>
            <a:stCxn id="807" idx="0"/>
            <a:endCxn id="794" idx="2"/>
          </p:cNvCxnSpPr>
          <p:nvPr/>
        </p:nvCxnSpPr>
        <p:spPr>
          <a:xfrm rot="10800000" flipH="1">
            <a:off x="1300772" y="1982601"/>
            <a:ext cx="3600" cy="219600"/>
          </a:xfrm>
          <a:prstGeom prst="straightConnector1">
            <a:avLst/>
          </a:prstGeom>
          <a:noFill/>
          <a:ln w="19050" cap="flat" cmpd="sng">
            <a:solidFill>
              <a:srgbClr val="666666"/>
            </a:solidFill>
            <a:prstDash val="solid"/>
            <a:round/>
            <a:headEnd type="none" w="med" len="med"/>
            <a:tailEnd type="none" w="med" len="med"/>
          </a:ln>
        </p:spPr>
      </p:cxnSp>
      <p:cxnSp>
        <p:nvCxnSpPr>
          <p:cNvPr id="809" name="Google Shape;809;p50"/>
          <p:cNvCxnSpPr/>
          <p:nvPr/>
        </p:nvCxnSpPr>
        <p:spPr>
          <a:xfrm>
            <a:off x="4065150" y="1820209"/>
            <a:ext cx="1013700" cy="0"/>
          </a:xfrm>
          <a:prstGeom prst="straightConnector1">
            <a:avLst/>
          </a:prstGeom>
          <a:noFill/>
          <a:ln w="28575" cap="flat" cmpd="sng">
            <a:solidFill>
              <a:schemeClr val="dk2"/>
            </a:solidFill>
            <a:prstDash val="solid"/>
            <a:round/>
            <a:headEnd type="none" w="med" len="med"/>
            <a:tailEnd type="triangle" w="med" len="med"/>
          </a:ln>
        </p:spPr>
      </p:cxnSp>
      <p:sp>
        <p:nvSpPr>
          <p:cNvPr id="810" name="Google Shape;810;p50"/>
          <p:cNvSpPr/>
          <p:nvPr/>
        </p:nvSpPr>
        <p:spPr>
          <a:xfrm>
            <a:off x="7976717" y="165775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sp>
        <p:nvSpPr>
          <p:cNvPr id="811" name="Google Shape;811;p50"/>
          <p:cNvSpPr/>
          <p:nvPr/>
        </p:nvSpPr>
        <p:spPr>
          <a:xfrm>
            <a:off x="7610179" y="220221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sp>
        <p:nvSpPr>
          <p:cNvPr id="812" name="Google Shape;812;p50"/>
          <p:cNvSpPr/>
          <p:nvPr/>
        </p:nvSpPr>
        <p:spPr>
          <a:xfrm>
            <a:off x="8419455" y="220221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813" name="Google Shape;813;p50"/>
          <p:cNvCxnSpPr>
            <a:stCxn id="811" idx="0"/>
            <a:endCxn id="810" idx="2"/>
          </p:cNvCxnSpPr>
          <p:nvPr/>
        </p:nvCxnSpPr>
        <p:spPr>
          <a:xfrm rot="10800000" flipH="1">
            <a:off x="7855429" y="1982617"/>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814" name="Google Shape;814;p50"/>
          <p:cNvCxnSpPr>
            <a:stCxn id="812" idx="0"/>
            <a:endCxn id="810" idx="2"/>
          </p:cNvCxnSpPr>
          <p:nvPr/>
        </p:nvCxnSpPr>
        <p:spPr>
          <a:xfrm rot="10800000">
            <a:off x="8221905" y="1982617"/>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815" name="Google Shape;815;p50"/>
          <p:cNvSpPr/>
          <p:nvPr/>
        </p:nvSpPr>
        <p:spPr>
          <a:xfrm>
            <a:off x="7107308" y="106103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cxnSp>
        <p:nvCxnSpPr>
          <p:cNvPr id="816" name="Google Shape;816;p50"/>
          <p:cNvCxnSpPr>
            <a:stCxn id="815" idx="2"/>
            <a:endCxn id="817" idx="0"/>
          </p:cNvCxnSpPr>
          <p:nvPr/>
        </p:nvCxnSpPr>
        <p:spPr>
          <a:xfrm flipH="1">
            <a:off x="6495758" y="1385934"/>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18" name="Google Shape;818;p50"/>
          <p:cNvCxnSpPr>
            <a:stCxn id="815" idx="2"/>
            <a:endCxn id="810" idx="0"/>
          </p:cNvCxnSpPr>
          <p:nvPr/>
        </p:nvCxnSpPr>
        <p:spPr>
          <a:xfrm>
            <a:off x="7352558" y="1385934"/>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819" name="Google Shape;819;p50"/>
          <p:cNvSpPr/>
          <p:nvPr/>
        </p:nvSpPr>
        <p:spPr>
          <a:xfrm>
            <a:off x="5605864" y="290291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820" name="Google Shape;820;p50"/>
          <p:cNvSpPr/>
          <p:nvPr/>
        </p:nvSpPr>
        <p:spPr>
          <a:xfrm>
            <a:off x="7202600" y="2915118"/>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cxnSp>
        <p:nvCxnSpPr>
          <p:cNvPr id="821" name="Google Shape;821;p50"/>
          <p:cNvCxnSpPr>
            <a:stCxn id="819" idx="0"/>
            <a:endCxn id="822" idx="2"/>
          </p:cNvCxnSpPr>
          <p:nvPr/>
        </p:nvCxnSpPr>
        <p:spPr>
          <a:xfrm rot="10800000" flipH="1">
            <a:off x="5851114" y="2527017"/>
            <a:ext cx="275700" cy="375900"/>
          </a:xfrm>
          <a:prstGeom prst="straightConnector1">
            <a:avLst/>
          </a:prstGeom>
          <a:noFill/>
          <a:ln w="19050" cap="flat" cmpd="sng">
            <a:solidFill>
              <a:srgbClr val="666666"/>
            </a:solidFill>
            <a:prstDash val="solid"/>
            <a:round/>
            <a:headEnd type="none" w="med" len="med"/>
            <a:tailEnd type="none" w="med" len="med"/>
          </a:ln>
        </p:spPr>
      </p:cxnSp>
      <p:cxnSp>
        <p:nvCxnSpPr>
          <p:cNvPr id="823" name="Google Shape;823;p50"/>
          <p:cNvCxnSpPr>
            <a:stCxn id="820" idx="0"/>
            <a:endCxn id="824" idx="2"/>
          </p:cNvCxnSpPr>
          <p:nvPr/>
        </p:nvCxnSpPr>
        <p:spPr>
          <a:xfrm rot="10800000">
            <a:off x="7035650" y="2527218"/>
            <a:ext cx="412200" cy="387900"/>
          </a:xfrm>
          <a:prstGeom prst="straightConnector1">
            <a:avLst/>
          </a:prstGeom>
          <a:noFill/>
          <a:ln w="19050" cap="flat" cmpd="sng">
            <a:solidFill>
              <a:srgbClr val="666666"/>
            </a:solidFill>
            <a:prstDash val="solid"/>
            <a:round/>
            <a:headEnd type="none" w="med" len="med"/>
            <a:tailEnd type="none" w="med" len="med"/>
          </a:ln>
        </p:spPr>
      </p:cxnSp>
      <p:sp>
        <p:nvSpPr>
          <p:cNvPr id="825" name="Google Shape;825;p50"/>
          <p:cNvSpPr/>
          <p:nvPr/>
        </p:nvSpPr>
        <p:spPr>
          <a:xfrm>
            <a:off x="6478941" y="291019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826" name="Google Shape;826;p50"/>
          <p:cNvCxnSpPr>
            <a:stCxn id="825" idx="0"/>
            <a:endCxn id="824" idx="2"/>
          </p:cNvCxnSpPr>
          <p:nvPr/>
        </p:nvCxnSpPr>
        <p:spPr>
          <a:xfrm rot="10800000" flipH="1">
            <a:off x="6724191" y="2527091"/>
            <a:ext cx="311400" cy="383100"/>
          </a:xfrm>
          <a:prstGeom prst="straightConnector1">
            <a:avLst/>
          </a:prstGeom>
          <a:noFill/>
          <a:ln w="19050" cap="flat" cmpd="sng">
            <a:solidFill>
              <a:srgbClr val="666666"/>
            </a:solidFill>
            <a:prstDash val="solid"/>
            <a:round/>
            <a:headEnd type="none" w="med" len="med"/>
            <a:tailEnd type="none" w="med" len="med"/>
          </a:ln>
        </p:spPr>
      </p:cxnSp>
      <p:sp>
        <p:nvSpPr>
          <p:cNvPr id="827" name="Google Shape;827;p50"/>
          <p:cNvSpPr/>
          <p:nvPr/>
        </p:nvSpPr>
        <p:spPr>
          <a:xfrm>
            <a:off x="6434927" y="1657759"/>
            <a:ext cx="366600" cy="324900"/>
          </a:xfrm>
          <a:prstGeom prst="rect">
            <a:avLst/>
          </a:prstGeom>
          <a:solidFill>
            <a:srgbClr val="BE0712"/>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822" name="Google Shape;822;p50"/>
          <p:cNvSpPr/>
          <p:nvPr/>
        </p:nvSpPr>
        <p:spPr>
          <a:xfrm>
            <a:off x="5881596" y="220221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a:t>
            </a:r>
            <a:endParaRPr sz="1800"/>
          </a:p>
        </p:txBody>
      </p:sp>
      <p:sp>
        <p:nvSpPr>
          <p:cNvPr id="824" name="Google Shape;824;p50"/>
          <p:cNvSpPr/>
          <p:nvPr/>
        </p:nvSpPr>
        <p:spPr>
          <a:xfrm>
            <a:off x="6790373" y="220221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a:t>
            </a:r>
            <a:endParaRPr sz="1800"/>
          </a:p>
        </p:txBody>
      </p:sp>
      <p:cxnSp>
        <p:nvCxnSpPr>
          <p:cNvPr id="828" name="Google Shape;828;p50"/>
          <p:cNvCxnSpPr>
            <a:stCxn id="822" idx="0"/>
            <a:endCxn id="827" idx="2"/>
          </p:cNvCxnSpPr>
          <p:nvPr/>
        </p:nvCxnSpPr>
        <p:spPr>
          <a:xfrm rot="10800000" flipH="1">
            <a:off x="6126846" y="1982617"/>
            <a:ext cx="491400" cy="219600"/>
          </a:xfrm>
          <a:prstGeom prst="straightConnector1">
            <a:avLst/>
          </a:prstGeom>
          <a:noFill/>
          <a:ln w="19050" cap="flat" cmpd="sng">
            <a:solidFill>
              <a:schemeClr val="dk2"/>
            </a:solidFill>
            <a:prstDash val="solid"/>
            <a:round/>
            <a:headEnd type="none" w="med" len="med"/>
            <a:tailEnd type="none" w="med" len="med"/>
          </a:ln>
        </p:spPr>
      </p:cxnSp>
      <p:cxnSp>
        <p:nvCxnSpPr>
          <p:cNvPr id="829" name="Google Shape;829;p50"/>
          <p:cNvCxnSpPr>
            <a:stCxn id="824" idx="0"/>
            <a:endCxn id="827" idx="2"/>
          </p:cNvCxnSpPr>
          <p:nvPr/>
        </p:nvCxnSpPr>
        <p:spPr>
          <a:xfrm rot="10800000">
            <a:off x="6618323" y="1982617"/>
            <a:ext cx="417300" cy="219600"/>
          </a:xfrm>
          <a:prstGeom prst="straightConnector1">
            <a:avLst/>
          </a:prstGeom>
          <a:noFill/>
          <a:ln w="19050" cap="flat" cmpd="sng">
            <a:solidFill>
              <a:schemeClr val="dk2"/>
            </a:solidFill>
            <a:prstDash val="solid"/>
            <a:round/>
            <a:headEnd type="none" w="med" len="med"/>
            <a:tailEnd type="none" w="med" len="med"/>
          </a:ln>
        </p:spPr>
      </p:cxnSp>
      <p:cxnSp>
        <p:nvCxnSpPr>
          <p:cNvPr id="830" name="Google Shape;830;p50"/>
          <p:cNvCxnSpPr>
            <a:stCxn id="822" idx="2"/>
          </p:cNvCxnSpPr>
          <p:nvPr/>
        </p:nvCxnSpPr>
        <p:spPr>
          <a:xfrm>
            <a:off x="6126846" y="2527117"/>
            <a:ext cx="0" cy="0"/>
          </a:xfrm>
          <a:prstGeom prst="straightConnector1">
            <a:avLst/>
          </a:prstGeom>
          <a:noFill/>
          <a:ln w="9525" cap="flat" cmpd="sng">
            <a:solidFill>
              <a:schemeClr val="dk2"/>
            </a:solidFill>
            <a:prstDash val="solid"/>
            <a:round/>
            <a:headEnd type="none" w="med" len="med"/>
            <a:tailEnd type="none" w="med" len="med"/>
          </a:ln>
        </p:spPr>
      </p:cxnSp>
      <p:cxnSp>
        <p:nvCxnSpPr>
          <p:cNvPr id="831" name="Google Shape;831;p50"/>
          <p:cNvCxnSpPr>
            <a:stCxn id="822" idx="2"/>
          </p:cNvCxnSpPr>
          <p:nvPr/>
        </p:nvCxnSpPr>
        <p:spPr>
          <a:xfrm>
            <a:off x="6126846" y="2527117"/>
            <a:ext cx="180900" cy="200100"/>
          </a:xfrm>
          <a:prstGeom prst="straightConnector1">
            <a:avLst/>
          </a:prstGeom>
          <a:noFill/>
          <a:ln w="9525" cap="flat" cmpd="sng">
            <a:solidFill>
              <a:schemeClr val="dk2"/>
            </a:solidFill>
            <a:prstDash val="solid"/>
            <a:round/>
            <a:headEnd type="none" w="med" len="med"/>
            <a:tailEnd type="none" w="med" len="med"/>
          </a:ln>
        </p:spPr>
      </p:cxnSp>
      <p:sp>
        <p:nvSpPr>
          <p:cNvPr id="832" name="Google Shape;832;p50"/>
          <p:cNvSpPr/>
          <p:nvPr/>
        </p:nvSpPr>
        <p:spPr>
          <a:xfrm>
            <a:off x="2049593" y="412738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 f</a:t>
            </a:r>
            <a:endParaRPr sz="1800"/>
          </a:p>
        </p:txBody>
      </p:sp>
      <p:cxnSp>
        <p:nvCxnSpPr>
          <p:cNvPr id="833" name="Google Shape;833;p50"/>
          <p:cNvCxnSpPr/>
          <p:nvPr/>
        </p:nvCxnSpPr>
        <p:spPr>
          <a:xfrm rot="10800000" flipH="1">
            <a:off x="1597496" y="4452267"/>
            <a:ext cx="719100" cy="219600"/>
          </a:xfrm>
          <a:prstGeom prst="straightConnector1">
            <a:avLst/>
          </a:prstGeom>
          <a:noFill/>
          <a:ln w="19050" cap="flat" cmpd="sng">
            <a:solidFill>
              <a:srgbClr val="666666"/>
            </a:solidFill>
            <a:prstDash val="solid"/>
            <a:round/>
            <a:headEnd type="none" w="med" len="med"/>
            <a:tailEnd type="none" w="med" len="med"/>
          </a:ln>
        </p:spPr>
      </p:cxnSp>
      <p:cxnSp>
        <p:nvCxnSpPr>
          <p:cNvPr id="834" name="Google Shape;834;p50"/>
          <p:cNvCxnSpPr/>
          <p:nvPr/>
        </p:nvCxnSpPr>
        <p:spPr>
          <a:xfrm rot="10800000">
            <a:off x="2316472" y="4452267"/>
            <a:ext cx="644100" cy="219600"/>
          </a:xfrm>
          <a:prstGeom prst="straightConnector1">
            <a:avLst/>
          </a:prstGeom>
          <a:noFill/>
          <a:ln w="19050" cap="flat" cmpd="sng">
            <a:solidFill>
              <a:srgbClr val="666666"/>
            </a:solidFill>
            <a:prstDash val="solid"/>
            <a:round/>
            <a:headEnd type="none" w="med" len="med"/>
            <a:tailEnd type="none" w="med" len="med"/>
          </a:ln>
        </p:spPr>
      </p:cxnSp>
      <p:cxnSp>
        <p:nvCxnSpPr>
          <p:cNvPr id="835" name="Google Shape;835;p50"/>
          <p:cNvCxnSpPr/>
          <p:nvPr/>
        </p:nvCxnSpPr>
        <p:spPr>
          <a:xfrm rot="10800000" flipH="1">
            <a:off x="2313114" y="4452267"/>
            <a:ext cx="3600" cy="219600"/>
          </a:xfrm>
          <a:prstGeom prst="straightConnector1">
            <a:avLst/>
          </a:prstGeom>
          <a:noFill/>
          <a:ln w="19050" cap="flat" cmpd="sng">
            <a:solidFill>
              <a:srgbClr val="666666"/>
            </a:solidFill>
            <a:prstDash val="solid"/>
            <a:round/>
            <a:headEnd type="none" w="med" len="med"/>
            <a:tailEnd type="none" w="med" len="med"/>
          </a:ln>
        </p:spPr>
      </p:cxnSp>
      <p:cxnSp>
        <p:nvCxnSpPr>
          <p:cNvPr id="836" name="Google Shape;836;p50"/>
          <p:cNvCxnSpPr/>
          <p:nvPr/>
        </p:nvCxnSpPr>
        <p:spPr>
          <a:xfrm>
            <a:off x="4065150" y="4289825"/>
            <a:ext cx="1013700" cy="0"/>
          </a:xfrm>
          <a:prstGeom prst="straightConnector1">
            <a:avLst/>
          </a:prstGeom>
          <a:noFill/>
          <a:ln w="28575" cap="flat" cmpd="sng">
            <a:solidFill>
              <a:schemeClr val="dk2"/>
            </a:solidFill>
            <a:prstDash val="solid"/>
            <a:round/>
            <a:headEnd type="none" w="med" len="med"/>
            <a:tailEnd type="triangle" w="med" len="med"/>
          </a:ln>
        </p:spPr>
      </p:cxnSp>
      <p:sp>
        <p:nvSpPr>
          <p:cNvPr id="837" name="Google Shape;837;p50"/>
          <p:cNvSpPr/>
          <p:nvPr/>
        </p:nvSpPr>
        <p:spPr>
          <a:xfrm>
            <a:off x="857417" y="1515952"/>
            <a:ext cx="889400" cy="620075"/>
          </a:xfrm>
          <a:custGeom>
            <a:avLst/>
            <a:gdLst/>
            <a:ahLst/>
            <a:cxnLst/>
            <a:rect l="l" t="t" r="r" b="b"/>
            <a:pathLst>
              <a:path w="35576" h="24803" extrusionOk="0">
                <a:moveTo>
                  <a:pt x="19870" y="934"/>
                </a:moveTo>
                <a:cubicBezTo>
                  <a:pt x="14486" y="445"/>
                  <a:pt x="7538" y="-1463"/>
                  <a:pt x="3715" y="2360"/>
                </a:cubicBezTo>
                <a:cubicBezTo>
                  <a:pt x="88" y="5987"/>
                  <a:pt x="-1093" y="13048"/>
                  <a:pt x="1339" y="17565"/>
                </a:cubicBezTo>
                <a:cubicBezTo>
                  <a:pt x="5021" y="24404"/>
                  <a:pt x="15904" y="24217"/>
                  <a:pt x="23671" y="24217"/>
                </a:cubicBezTo>
                <a:cubicBezTo>
                  <a:pt x="27345" y="24217"/>
                  <a:pt x="33153" y="26168"/>
                  <a:pt x="34600" y="22791"/>
                </a:cubicBezTo>
                <a:cubicBezTo>
                  <a:pt x="37112" y="16930"/>
                  <a:pt x="34356" y="8771"/>
                  <a:pt x="29848" y="4260"/>
                </a:cubicBezTo>
                <a:cubicBezTo>
                  <a:pt x="27213" y="1623"/>
                  <a:pt x="22648" y="1885"/>
                  <a:pt x="18920" y="1885"/>
                </a:cubicBezTo>
              </a:path>
            </a:pathLst>
          </a:custGeom>
          <a:noFill/>
          <a:ln w="19050" cap="flat" cmpd="sng">
            <a:solidFill>
              <a:schemeClr val="dk2"/>
            </a:solidFill>
            <a:prstDash val="dash"/>
            <a:round/>
            <a:headEnd type="none" w="med" len="med"/>
            <a:tailEnd type="none" w="med" len="med"/>
          </a:ln>
        </p:spPr>
      </p:sp>
      <p:sp>
        <p:nvSpPr>
          <p:cNvPr id="838" name="Google Shape;838;p50"/>
          <p:cNvSpPr/>
          <p:nvPr/>
        </p:nvSpPr>
        <p:spPr>
          <a:xfrm>
            <a:off x="5700602" y="1484319"/>
            <a:ext cx="1811400" cy="1220125"/>
          </a:xfrm>
          <a:custGeom>
            <a:avLst/>
            <a:gdLst/>
            <a:ahLst/>
            <a:cxnLst/>
            <a:rect l="l" t="t" r="r" b="b"/>
            <a:pathLst>
              <a:path w="72456" h="48805" extrusionOk="0">
                <a:moveTo>
                  <a:pt x="51840" y="6476"/>
                </a:moveTo>
                <a:cubicBezTo>
                  <a:pt x="43180" y="-741"/>
                  <a:pt x="27484" y="-2153"/>
                  <a:pt x="18104" y="4100"/>
                </a:cubicBezTo>
                <a:cubicBezTo>
                  <a:pt x="15488" y="5844"/>
                  <a:pt x="14150" y="9004"/>
                  <a:pt x="11927" y="11227"/>
                </a:cubicBezTo>
                <a:cubicBezTo>
                  <a:pt x="8439" y="14715"/>
                  <a:pt x="3065" y="16727"/>
                  <a:pt x="998" y="21206"/>
                </a:cubicBezTo>
                <a:cubicBezTo>
                  <a:pt x="-1644" y="26931"/>
                  <a:pt x="1556" y="34329"/>
                  <a:pt x="4800" y="39736"/>
                </a:cubicBezTo>
                <a:cubicBezTo>
                  <a:pt x="11050" y="50151"/>
                  <a:pt x="28290" y="47339"/>
                  <a:pt x="40436" y="47339"/>
                </a:cubicBezTo>
                <a:cubicBezTo>
                  <a:pt x="50302" y="47339"/>
                  <a:pt x="63398" y="51912"/>
                  <a:pt x="69895" y="44488"/>
                </a:cubicBezTo>
                <a:cubicBezTo>
                  <a:pt x="79045" y="34032"/>
                  <a:pt x="60497" y="18037"/>
                  <a:pt x="52790" y="6476"/>
                </a:cubicBezTo>
              </a:path>
            </a:pathLst>
          </a:custGeom>
          <a:noFill/>
          <a:ln w="19050" cap="flat" cmpd="sng">
            <a:solidFill>
              <a:schemeClr val="dk2"/>
            </a:solidFill>
            <a:prstDash val="dash"/>
            <a:round/>
            <a:headEnd type="none" w="med" len="med"/>
            <a:tailEnd type="none" w="med" len="med"/>
          </a:ln>
        </p:spPr>
      </p:sp>
      <p:sp>
        <p:nvSpPr>
          <p:cNvPr id="839" name="Google Shape;839;p50"/>
          <p:cNvSpPr/>
          <p:nvPr/>
        </p:nvSpPr>
        <p:spPr>
          <a:xfrm>
            <a:off x="1882095" y="3998237"/>
            <a:ext cx="889400" cy="620075"/>
          </a:xfrm>
          <a:custGeom>
            <a:avLst/>
            <a:gdLst/>
            <a:ahLst/>
            <a:cxnLst/>
            <a:rect l="l" t="t" r="r" b="b"/>
            <a:pathLst>
              <a:path w="35576" h="24803" extrusionOk="0">
                <a:moveTo>
                  <a:pt x="19870" y="934"/>
                </a:moveTo>
                <a:cubicBezTo>
                  <a:pt x="14486" y="445"/>
                  <a:pt x="7538" y="-1463"/>
                  <a:pt x="3715" y="2360"/>
                </a:cubicBezTo>
                <a:cubicBezTo>
                  <a:pt x="88" y="5987"/>
                  <a:pt x="-1093" y="13048"/>
                  <a:pt x="1339" y="17565"/>
                </a:cubicBezTo>
                <a:cubicBezTo>
                  <a:pt x="5021" y="24404"/>
                  <a:pt x="15904" y="24217"/>
                  <a:pt x="23671" y="24217"/>
                </a:cubicBezTo>
                <a:cubicBezTo>
                  <a:pt x="27345" y="24217"/>
                  <a:pt x="33153" y="26168"/>
                  <a:pt x="34600" y="22791"/>
                </a:cubicBezTo>
                <a:cubicBezTo>
                  <a:pt x="37112" y="16930"/>
                  <a:pt x="34356" y="8771"/>
                  <a:pt x="29848" y="4260"/>
                </a:cubicBezTo>
                <a:cubicBezTo>
                  <a:pt x="27213" y="1623"/>
                  <a:pt x="22648" y="1885"/>
                  <a:pt x="18920" y="1885"/>
                </a:cubicBezTo>
              </a:path>
            </a:pathLst>
          </a:custGeom>
          <a:noFill/>
          <a:ln w="19050" cap="flat" cmpd="sng">
            <a:solidFill>
              <a:schemeClr val="dk2"/>
            </a:solidFill>
            <a:prstDash val="dash"/>
            <a:round/>
            <a:headEnd type="none" w="med" len="med"/>
            <a:tailEnd type="none" w="med" len="med"/>
          </a:ln>
        </p:spPr>
      </p:sp>
      <p:cxnSp>
        <p:nvCxnSpPr>
          <p:cNvPr id="840" name="Google Shape;840;p50"/>
          <p:cNvCxnSpPr>
            <a:endCxn id="841" idx="2"/>
          </p:cNvCxnSpPr>
          <p:nvPr/>
        </p:nvCxnSpPr>
        <p:spPr>
          <a:xfrm rot="10800000" flipH="1">
            <a:off x="6003546" y="4638983"/>
            <a:ext cx="275700" cy="375900"/>
          </a:xfrm>
          <a:prstGeom prst="straightConnector1">
            <a:avLst/>
          </a:prstGeom>
          <a:noFill/>
          <a:ln w="19050" cap="flat" cmpd="sng">
            <a:solidFill>
              <a:srgbClr val="666666"/>
            </a:solidFill>
            <a:prstDash val="solid"/>
            <a:round/>
            <a:headEnd type="none" w="med" len="med"/>
            <a:tailEnd type="none" w="med" len="med"/>
          </a:ln>
        </p:spPr>
      </p:cxnSp>
      <p:cxnSp>
        <p:nvCxnSpPr>
          <p:cNvPr id="842" name="Google Shape;842;p50"/>
          <p:cNvCxnSpPr>
            <a:endCxn id="843" idx="2"/>
          </p:cNvCxnSpPr>
          <p:nvPr/>
        </p:nvCxnSpPr>
        <p:spPr>
          <a:xfrm rot="10800000">
            <a:off x="7188023" y="4638983"/>
            <a:ext cx="412200" cy="387900"/>
          </a:xfrm>
          <a:prstGeom prst="straightConnector1">
            <a:avLst/>
          </a:prstGeom>
          <a:noFill/>
          <a:ln w="19050" cap="flat" cmpd="sng">
            <a:solidFill>
              <a:srgbClr val="666666"/>
            </a:solidFill>
            <a:prstDash val="solid"/>
            <a:round/>
            <a:headEnd type="none" w="med" len="med"/>
            <a:tailEnd type="none" w="med" len="med"/>
          </a:ln>
        </p:spPr>
      </p:cxnSp>
      <p:cxnSp>
        <p:nvCxnSpPr>
          <p:cNvPr id="844" name="Google Shape;844;p50"/>
          <p:cNvCxnSpPr>
            <a:endCxn id="843" idx="2"/>
          </p:cNvCxnSpPr>
          <p:nvPr/>
        </p:nvCxnSpPr>
        <p:spPr>
          <a:xfrm rot="10800000" flipH="1">
            <a:off x="6876623" y="4638983"/>
            <a:ext cx="311400" cy="383100"/>
          </a:xfrm>
          <a:prstGeom prst="straightConnector1">
            <a:avLst/>
          </a:prstGeom>
          <a:noFill/>
          <a:ln w="19050" cap="flat" cmpd="sng">
            <a:solidFill>
              <a:srgbClr val="666666"/>
            </a:solidFill>
            <a:prstDash val="solid"/>
            <a:round/>
            <a:headEnd type="none" w="med" len="med"/>
            <a:tailEnd type="none" w="med" len="med"/>
          </a:ln>
        </p:spPr>
      </p:cxnSp>
      <p:sp>
        <p:nvSpPr>
          <p:cNvPr id="845" name="Google Shape;845;p50"/>
          <p:cNvSpPr/>
          <p:nvPr/>
        </p:nvSpPr>
        <p:spPr>
          <a:xfrm>
            <a:off x="6587327" y="3769625"/>
            <a:ext cx="366600" cy="324900"/>
          </a:xfrm>
          <a:prstGeom prst="rect">
            <a:avLst/>
          </a:prstGeom>
          <a:solidFill>
            <a:srgbClr val="BE0712"/>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p>
        </p:txBody>
      </p:sp>
      <p:sp>
        <p:nvSpPr>
          <p:cNvPr id="841" name="Google Shape;841;p50"/>
          <p:cNvSpPr/>
          <p:nvPr/>
        </p:nvSpPr>
        <p:spPr>
          <a:xfrm>
            <a:off x="6033996" y="43140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a:t>
            </a:r>
            <a:endParaRPr sz="1800"/>
          </a:p>
        </p:txBody>
      </p:sp>
      <p:sp>
        <p:nvSpPr>
          <p:cNvPr id="843" name="Google Shape;843;p50"/>
          <p:cNvSpPr/>
          <p:nvPr/>
        </p:nvSpPr>
        <p:spPr>
          <a:xfrm>
            <a:off x="6942773" y="4314083"/>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a:t>
            </a:r>
            <a:endParaRPr sz="1800"/>
          </a:p>
        </p:txBody>
      </p:sp>
      <p:cxnSp>
        <p:nvCxnSpPr>
          <p:cNvPr id="846" name="Google Shape;846;p50"/>
          <p:cNvCxnSpPr>
            <a:stCxn id="841" idx="0"/>
            <a:endCxn id="845" idx="2"/>
          </p:cNvCxnSpPr>
          <p:nvPr/>
        </p:nvCxnSpPr>
        <p:spPr>
          <a:xfrm rot="10800000" flipH="1">
            <a:off x="6279246" y="4094483"/>
            <a:ext cx="491400" cy="219600"/>
          </a:xfrm>
          <a:prstGeom prst="straightConnector1">
            <a:avLst/>
          </a:prstGeom>
          <a:noFill/>
          <a:ln w="19050" cap="flat" cmpd="sng">
            <a:solidFill>
              <a:schemeClr val="dk2"/>
            </a:solidFill>
            <a:prstDash val="solid"/>
            <a:round/>
            <a:headEnd type="none" w="med" len="med"/>
            <a:tailEnd type="none" w="med" len="med"/>
          </a:ln>
        </p:spPr>
      </p:cxnSp>
      <p:cxnSp>
        <p:nvCxnSpPr>
          <p:cNvPr id="847" name="Google Shape;847;p50"/>
          <p:cNvCxnSpPr>
            <a:stCxn id="843" idx="0"/>
            <a:endCxn id="845" idx="2"/>
          </p:cNvCxnSpPr>
          <p:nvPr/>
        </p:nvCxnSpPr>
        <p:spPr>
          <a:xfrm rot="10800000">
            <a:off x="6770723" y="4094483"/>
            <a:ext cx="417300" cy="219600"/>
          </a:xfrm>
          <a:prstGeom prst="straightConnector1">
            <a:avLst/>
          </a:prstGeom>
          <a:noFill/>
          <a:ln w="19050" cap="flat" cmpd="sng">
            <a:solidFill>
              <a:schemeClr val="dk2"/>
            </a:solidFill>
            <a:prstDash val="solid"/>
            <a:round/>
            <a:headEnd type="none" w="med" len="med"/>
            <a:tailEnd type="none" w="med" len="med"/>
          </a:ln>
        </p:spPr>
      </p:cxnSp>
      <p:cxnSp>
        <p:nvCxnSpPr>
          <p:cNvPr id="848" name="Google Shape;848;p50"/>
          <p:cNvCxnSpPr>
            <a:stCxn id="841" idx="2"/>
          </p:cNvCxnSpPr>
          <p:nvPr/>
        </p:nvCxnSpPr>
        <p:spPr>
          <a:xfrm>
            <a:off x="6279246" y="4638983"/>
            <a:ext cx="180900" cy="200100"/>
          </a:xfrm>
          <a:prstGeom prst="straightConnector1">
            <a:avLst/>
          </a:prstGeom>
          <a:noFill/>
          <a:ln w="9525" cap="flat" cmpd="sng">
            <a:solidFill>
              <a:schemeClr val="dk2"/>
            </a:solidFill>
            <a:prstDash val="solid"/>
            <a:round/>
            <a:headEnd type="none" w="med" len="med"/>
            <a:tailEnd type="none" w="med" len="med"/>
          </a:ln>
        </p:spPr>
      </p:cxnSp>
      <p:sp>
        <p:nvSpPr>
          <p:cNvPr id="849" name="Google Shape;849;p50"/>
          <p:cNvSpPr/>
          <p:nvPr/>
        </p:nvSpPr>
        <p:spPr>
          <a:xfrm>
            <a:off x="5853002" y="3596185"/>
            <a:ext cx="1811400" cy="1220125"/>
          </a:xfrm>
          <a:custGeom>
            <a:avLst/>
            <a:gdLst/>
            <a:ahLst/>
            <a:cxnLst/>
            <a:rect l="l" t="t" r="r" b="b"/>
            <a:pathLst>
              <a:path w="72456" h="48805" extrusionOk="0">
                <a:moveTo>
                  <a:pt x="51840" y="6476"/>
                </a:moveTo>
                <a:cubicBezTo>
                  <a:pt x="43180" y="-741"/>
                  <a:pt x="27484" y="-2153"/>
                  <a:pt x="18104" y="4100"/>
                </a:cubicBezTo>
                <a:cubicBezTo>
                  <a:pt x="15488" y="5844"/>
                  <a:pt x="14150" y="9004"/>
                  <a:pt x="11927" y="11227"/>
                </a:cubicBezTo>
                <a:cubicBezTo>
                  <a:pt x="8439" y="14715"/>
                  <a:pt x="3065" y="16727"/>
                  <a:pt x="998" y="21206"/>
                </a:cubicBezTo>
                <a:cubicBezTo>
                  <a:pt x="-1644" y="26931"/>
                  <a:pt x="1556" y="34329"/>
                  <a:pt x="4800" y="39736"/>
                </a:cubicBezTo>
                <a:cubicBezTo>
                  <a:pt x="11050" y="50151"/>
                  <a:pt x="28290" y="47339"/>
                  <a:pt x="40436" y="47339"/>
                </a:cubicBezTo>
                <a:cubicBezTo>
                  <a:pt x="50302" y="47339"/>
                  <a:pt x="63398" y="51912"/>
                  <a:pt x="69895" y="44488"/>
                </a:cubicBezTo>
                <a:cubicBezTo>
                  <a:pt x="79045" y="34032"/>
                  <a:pt x="60497" y="18037"/>
                  <a:pt x="52790" y="6476"/>
                </a:cubicBezTo>
              </a:path>
            </a:pathLst>
          </a:custGeom>
          <a:noFill/>
          <a:ln w="19050" cap="flat" cmpd="sng">
            <a:solidFill>
              <a:schemeClr val="dk2"/>
            </a:solidFill>
            <a:prstDash val="dash"/>
            <a:round/>
            <a:headEnd type="none" w="med" len="med"/>
            <a:tailEnd type="none" w="med" len="med"/>
          </a:ln>
        </p:spPr>
      </p:sp>
      <p:sp>
        <p:nvSpPr>
          <p:cNvPr id="850" name="Google Shape;850;p50"/>
          <p:cNvSpPr txBox="1">
            <a:spLocks noGrp="1"/>
          </p:cNvSpPr>
          <p:nvPr>
            <p:ph type="body" idx="1"/>
          </p:nvPr>
        </p:nvSpPr>
        <p:spPr>
          <a:xfrm>
            <a:off x="278636" y="3214804"/>
            <a:ext cx="8443800" cy="49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Result is inelegant. Wasted link. Code will be ugly.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1"/>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Representing a 2-3 Tree as a BST: Dealing with 3-Nodes</a:t>
            </a:r>
            <a:endParaRPr/>
          </a:p>
        </p:txBody>
      </p:sp>
      <p:sp>
        <p:nvSpPr>
          <p:cNvPr id="856" name="Google Shape;856;p51"/>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Possibility 2: Create “glue” links with the smaller item </a:t>
            </a:r>
            <a:r>
              <a:rPr lang="en" b="1" u="sng"/>
              <a:t>off to the left</a:t>
            </a:r>
            <a:r>
              <a:rPr lang="en"/>
              <a:t>.</a:t>
            </a:r>
            <a:endParaRPr/>
          </a:p>
        </p:txBody>
      </p:sp>
      <p:sp>
        <p:nvSpPr>
          <p:cNvPr id="857" name="Google Shape;857;p51"/>
          <p:cNvSpPr/>
          <p:nvPr/>
        </p:nvSpPr>
        <p:spPr>
          <a:xfrm>
            <a:off x="1058993" y="1657766"/>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 f</a:t>
            </a:r>
            <a:endParaRPr sz="1800"/>
          </a:p>
        </p:txBody>
      </p:sp>
      <p:sp>
        <p:nvSpPr>
          <p:cNvPr id="858" name="Google Shape;858;p51"/>
          <p:cNvSpPr/>
          <p:nvPr/>
        </p:nvSpPr>
        <p:spPr>
          <a:xfrm>
            <a:off x="339905" y="220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859" name="Google Shape;859;p51"/>
          <p:cNvSpPr/>
          <p:nvPr/>
        </p:nvSpPr>
        <p:spPr>
          <a:xfrm>
            <a:off x="1702981" y="220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cxnSp>
        <p:nvCxnSpPr>
          <p:cNvPr id="860" name="Google Shape;860;p51"/>
          <p:cNvCxnSpPr>
            <a:stCxn id="858" idx="0"/>
            <a:endCxn id="857" idx="2"/>
          </p:cNvCxnSpPr>
          <p:nvPr/>
        </p:nvCxnSpPr>
        <p:spPr>
          <a:xfrm rot="10800000" flipH="1">
            <a:off x="585155" y="1982601"/>
            <a:ext cx="719100" cy="219600"/>
          </a:xfrm>
          <a:prstGeom prst="straightConnector1">
            <a:avLst/>
          </a:prstGeom>
          <a:noFill/>
          <a:ln w="19050" cap="flat" cmpd="sng">
            <a:solidFill>
              <a:srgbClr val="666666"/>
            </a:solidFill>
            <a:prstDash val="solid"/>
            <a:round/>
            <a:headEnd type="none" w="med" len="med"/>
            <a:tailEnd type="none" w="med" len="med"/>
          </a:ln>
        </p:spPr>
      </p:cxnSp>
      <p:cxnSp>
        <p:nvCxnSpPr>
          <p:cNvPr id="861" name="Google Shape;861;p51"/>
          <p:cNvCxnSpPr>
            <a:stCxn id="859" idx="0"/>
            <a:endCxn id="857" idx="2"/>
          </p:cNvCxnSpPr>
          <p:nvPr/>
        </p:nvCxnSpPr>
        <p:spPr>
          <a:xfrm rot="10800000">
            <a:off x="1304131" y="1982601"/>
            <a:ext cx="644100" cy="219600"/>
          </a:xfrm>
          <a:prstGeom prst="straightConnector1">
            <a:avLst/>
          </a:prstGeom>
          <a:noFill/>
          <a:ln w="19050" cap="flat" cmpd="sng">
            <a:solidFill>
              <a:srgbClr val="666666"/>
            </a:solidFill>
            <a:prstDash val="solid"/>
            <a:round/>
            <a:headEnd type="none" w="med" len="med"/>
            <a:tailEnd type="none" w="med" len="med"/>
          </a:ln>
        </p:spPr>
      </p:cxnSp>
      <p:sp>
        <p:nvSpPr>
          <p:cNvPr id="862" name="Google Shape;862;p51"/>
          <p:cNvSpPr/>
          <p:nvPr/>
        </p:nvSpPr>
        <p:spPr>
          <a:xfrm>
            <a:off x="2785167" y="165775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sp>
        <p:nvSpPr>
          <p:cNvPr id="863" name="Google Shape;863;p51"/>
          <p:cNvSpPr/>
          <p:nvPr/>
        </p:nvSpPr>
        <p:spPr>
          <a:xfrm>
            <a:off x="2418629" y="220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sp>
        <p:nvSpPr>
          <p:cNvPr id="864" name="Google Shape;864;p51"/>
          <p:cNvSpPr/>
          <p:nvPr/>
        </p:nvSpPr>
        <p:spPr>
          <a:xfrm>
            <a:off x="3227905" y="220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865" name="Google Shape;865;p51"/>
          <p:cNvCxnSpPr>
            <a:stCxn id="863" idx="0"/>
            <a:endCxn id="862" idx="2"/>
          </p:cNvCxnSpPr>
          <p:nvPr/>
        </p:nvCxnSpPr>
        <p:spPr>
          <a:xfrm rot="10800000" flipH="1">
            <a:off x="2663879" y="1982601"/>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866" name="Google Shape;866;p51"/>
          <p:cNvCxnSpPr>
            <a:stCxn id="864" idx="0"/>
            <a:endCxn id="862" idx="2"/>
          </p:cNvCxnSpPr>
          <p:nvPr/>
        </p:nvCxnSpPr>
        <p:spPr>
          <a:xfrm rot="10800000">
            <a:off x="3030355" y="1982601"/>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867" name="Google Shape;867;p51"/>
          <p:cNvSpPr/>
          <p:nvPr/>
        </p:nvSpPr>
        <p:spPr>
          <a:xfrm>
            <a:off x="1915758" y="106103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cxnSp>
        <p:nvCxnSpPr>
          <p:cNvPr id="868" name="Google Shape;868;p51"/>
          <p:cNvCxnSpPr>
            <a:stCxn id="867" idx="2"/>
            <a:endCxn id="857" idx="0"/>
          </p:cNvCxnSpPr>
          <p:nvPr/>
        </p:nvCxnSpPr>
        <p:spPr>
          <a:xfrm flipH="1">
            <a:off x="1304208" y="1385934"/>
            <a:ext cx="856800" cy="271800"/>
          </a:xfrm>
          <a:prstGeom prst="straightConnector1">
            <a:avLst/>
          </a:prstGeom>
          <a:noFill/>
          <a:ln w="19050" cap="flat" cmpd="sng">
            <a:solidFill>
              <a:srgbClr val="666666"/>
            </a:solidFill>
            <a:prstDash val="solid"/>
            <a:round/>
            <a:headEnd type="none" w="med" len="med"/>
            <a:tailEnd type="none" w="med" len="med"/>
          </a:ln>
        </p:spPr>
      </p:cxnSp>
      <p:cxnSp>
        <p:nvCxnSpPr>
          <p:cNvPr id="869" name="Google Shape;869;p51"/>
          <p:cNvCxnSpPr>
            <a:stCxn id="867" idx="2"/>
            <a:endCxn id="862" idx="0"/>
          </p:cNvCxnSpPr>
          <p:nvPr/>
        </p:nvCxnSpPr>
        <p:spPr>
          <a:xfrm>
            <a:off x="2161008" y="1385934"/>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870" name="Google Shape;870;p51"/>
          <p:cNvSpPr/>
          <p:nvPr/>
        </p:nvSpPr>
        <p:spPr>
          <a:xfrm>
            <a:off x="1055522" y="22022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cxnSp>
        <p:nvCxnSpPr>
          <p:cNvPr id="871" name="Google Shape;871;p51"/>
          <p:cNvCxnSpPr>
            <a:stCxn id="870" idx="0"/>
            <a:endCxn id="857" idx="2"/>
          </p:cNvCxnSpPr>
          <p:nvPr/>
        </p:nvCxnSpPr>
        <p:spPr>
          <a:xfrm rot="10800000" flipH="1">
            <a:off x="1300772" y="1982601"/>
            <a:ext cx="3600" cy="219600"/>
          </a:xfrm>
          <a:prstGeom prst="straightConnector1">
            <a:avLst/>
          </a:prstGeom>
          <a:noFill/>
          <a:ln w="19050" cap="flat" cmpd="sng">
            <a:solidFill>
              <a:srgbClr val="666666"/>
            </a:solidFill>
            <a:prstDash val="solid"/>
            <a:round/>
            <a:headEnd type="none" w="med" len="med"/>
            <a:tailEnd type="none" w="med" len="med"/>
          </a:ln>
        </p:spPr>
      </p:cxnSp>
      <p:cxnSp>
        <p:nvCxnSpPr>
          <p:cNvPr id="872" name="Google Shape;872;p51"/>
          <p:cNvCxnSpPr/>
          <p:nvPr/>
        </p:nvCxnSpPr>
        <p:spPr>
          <a:xfrm>
            <a:off x="4065150" y="1820209"/>
            <a:ext cx="1013700" cy="0"/>
          </a:xfrm>
          <a:prstGeom prst="straightConnector1">
            <a:avLst/>
          </a:prstGeom>
          <a:noFill/>
          <a:ln w="28575" cap="flat" cmpd="sng">
            <a:solidFill>
              <a:schemeClr val="dk2"/>
            </a:solidFill>
            <a:prstDash val="solid"/>
            <a:round/>
            <a:headEnd type="none" w="med" len="med"/>
            <a:tailEnd type="triangle" w="med" len="med"/>
          </a:ln>
        </p:spPr>
      </p:cxnSp>
      <p:sp>
        <p:nvSpPr>
          <p:cNvPr id="873" name="Google Shape;873;p51"/>
          <p:cNvSpPr/>
          <p:nvPr/>
        </p:nvSpPr>
        <p:spPr>
          <a:xfrm>
            <a:off x="7976717" y="165775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sp>
        <p:nvSpPr>
          <p:cNvPr id="874" name="Google Shape;874;p51"/>
          <p:cNvSpPr/>
          <p:nvPr/>
        </p:nvSpPr>
        <p:spPr>
          <a:xfrm>
            <a:off x="7610179" y="220221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sp>
        <p:nvSpPr>
          <p:cNvPr id="875" name="Google Shape;875;p51"/>
          <p:cNvSpPr/>
          <p:nvPr/>
        </p:nvSpPr>
        <p:spPr>
          <a:xfrm>
            <a:off x="8419455" y="220221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876" name="Google Shape;876;p51"/>
          <p:cNvCxnSpPr>
            <a:stCxn id="874" idx="0"/>
            <a:endCxn id="873" idx="2"/>
          </p:cNvCxnSpPr>
          <p:nvPr/>
        </p:nvCxnSpPr>
        <p:spPr>
          <a:xfrm rot="10800000" flipH="1">
            <a:off x="7855429" y="1982617"/>
            <a:ext cx="366600" cy="219600"/>
          </a:xfrm>
          <a:prstGeom prst="straightConnector1">
            <a:avLst/>
          </a:prstGeom>
          <a:noFill/>
          <a:ln w="19050" cap="flat" cmpd="sng">
            <a:solidFill>
              <a:srgbClr val="666666"/>
            </a:solidFill>
            <a:prstDash val="solid"/>
            <a:round/>
            <a:headEnd type="none" w="med" len="med"/>
            <a:tailEnd type="none" w="med" len="med"/>
          </a:ln>
        </p:spPr>
      </p:cxnSp>
      <p:cxnSp>
        <p:nvCxnSpPr>
          <p:cNvPr id="877" name="Google Shape;877;p51"/>
          <p:cNvCxnSpPr>
            <a:stCxn id="875" idx="0"/>
            <a:endCxn id="873" idx="2"/>
          </p:cNvCxnSpPr>
          <p:nvPr/>
        </p:nvCxnSpPr>
        <p:spPr>
          <a:xfrm rot="10800000">
            <a:off x="8221905" y="1982617"/>
            <a:ext cx="442800" cy="219600"/>
          </a:xfrm>
          <a:prstGeom prst="straightConnector1">
            <a:avLst/>
          </a:prstGeom>
          <a:noFill/>
          <a:ln w="19050" cap="flat" cmpd="sng">
            <a:solidFill>
              <a:srgbClr val="666666"/>
            </a:solidFill>
            <a:prstDash val="solid"/>
            <a:round/>
            <a:headEnd type="none" w="med" len="med"/>
            <a:tailEnd type="none" w="med" len="med"/>
          </a:ln>
        </p:spPr>
      </p:cxnSp>
      <p:sp>
        <p:nvSpPr>
          <p:cNvPr id="878" name="Google Shape;878;p51"/>
          <p:cNvSpPr/>
          <p:nvPr/>
        </p:nvSpPr>
        <p:spPr>
          <a:xfrm>
            <a:off x="7107308" y="1061034"/>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cxnSp>
        <p:nvCxnSpPr>
          <p:cNvPr id="879" name="Google Shape;879;p51"/>
          <p:cNvCxnSpPr>
            <a:stCxn id="878" idx="2"/>
            <a:endCxn id="880" idx="0"/>
          </p:cNvCxnSpPr>
          <p:nvPr/>
        </p:nvCxnSpPr>
        <p:spPr>
          <a:xfrm flipH="1">
            <a:off x="6527858" y="1385934"/>
            <a:ext cx="824700" cy="271800"/>
          </a:xfrm>
          <a:prstGeom prst="straightConnector1">
            <a:avLst/>
          </a:prstGeom>
          <a:noFill/>
          <a:ln w="19050" cap="flat" cmpd="sng">
            <a:solidFill>
              <a:srgbClr val="666666"/>
            </a:solidFill>
            <a:prstDash val="solid"/>
            <a:round/>
            <a:headEnd type="none" w="med" len="med"/>
            <a:tailEnd type="none" w="med" len="med"/>
          </a:ln>
        </p:spPr>
      </p:cxnSp>
      <p:cxnSp>
        <p:nvCxnSpPr>
          <p:cNvPr id="881" name="Google Shape;881;p51"/>
          <p:cNvCxnSpPr>
            <a:stCxn id="878" idx="2"/>
            <a:endCxn id="873" idx="0"/>
          </p:cNvCxnSpPr>
          <p:nvPr/>
        </p:nvCxnSpPr>
        <p:spPr>
          <a:xfrm>
            <a:off x="7352558" y="1385934"/>
            <a:ext cx="869400" cy="271800"/>
          </a:xfrm>
          <a:prstGeom prst="straightConnector1">
            <a:avLst/>
          </a:prstGeom>
          <a:noFill/>
          <a:ln w="19050" cap="flat" cmpd="sng">
            <a:solidFill>
              <a:srgbClr val="666666"/>
            </a:solidFill>
            <a:prstDash val="solid"/>
            <a:round/>
            <a:headEnd type="none" w="med" len="med"/>
            <a:tailEnd type="none" w="med" len="med"/>
          </a:ln>
        </p:spPr>
      </p:cxnSp>
      <p:sp>
        <p:nvSpPr>
          <p:cNvPr id="882" name="Google Shape;882;p51"/>
          <p:cNvSpPr/>
          <p:nvPr/>
        </p:nvSpPr>
        <p:spPr>
          <a:xfrm>
            <a:off x="5881596" y="220221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a:t>
            </a:r>
            <a:endParaRPr sz="1800"/>
          </a:p>
        </p:txBody>
      </p:sp>
      <p:sp>
        <p:nvSpPr>
          <p:cNvPr id="880" name="Google Shape;880;p51"/>
          <p:cNvSpPr/>
          <p:nvPr/>
        </p:nvSpPr>
        <p:spPr>
          <a:xfrm>
            <a:off x="6282548" y="165774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a:t>
            </a:r>
            <a:endParaRPr sz="1800"/>
          </a:p>
        </p:txBody>
      </p:sp>
      <p:cxnSp>
        <p:nvCxnSpPr>
          <p:cNvPr id="883" name="Google Shape;883;p51"/>
          <p:cNvCxnSpPr>
            <a:stCxn id="882" idx="0"/>
            <a:endCxn id="880" idx="2"/>
          </p:cNvCxnSpPr>
          <p:nvPr/>
        </p:nvCxnSpPr>
        <p:spPr>
          <a:xfrm rot="10800000" flipH="1">
            <a:off x="6126846" y="1982617"/>
            <a:ext cx="401100" cy="219600"/>
          </a:xfrm>
          <a:prstGeom prst="straightConnector1">
            <a:avLst/>
          </a:prstGeom>
          <a:noFill/>
          <a:ln w="28575" cap="flat" cmpd="sng">
            <a:solidFill>
              <a:srgbClr val="FF0000"/>
            </a:solidFill>
            <a:prstDash val="solid"/>
            <a:round/>
            <a:headEnd type="none" w="med" len="med"/>
            <a:tailEnd type="none" w="med" len="med"/>
          </a:ln>
        </p:spPr>
      </p:cxnSp>
      <p:cxnSp>
        <p:nvCxnSpPr>
          <p:cNvPr id="884" name="Google Shape;884;p51"/>
          <p:cNvCxnSpPr>
            <a:stCxn id="882" idx="2"/>
          </p:cNvCxnSpPr>
          <p:nvPr/>
        </p:nvCxnSpPr>
        <p:spPr>
          <a:xfrm>
            <a:off x="6126846" y="2527117"/>
            <a:ext cx="0" cy="0"/>
          </a:xfrm>
          <a:prstGeom prst="straightConnector1">
            <a:avLst/>
          </a:prstGeom>
          <a:noFill/>
          <a:ln w="9525" cap="flat" cmpd="sng">
            <a:solidFill>
              <a:schemeClr val="dk2"/>
            </a:solidFill>
            <a:prstDash val="solid"/>
            <a:round/>
            <a:headEnd type="none" w="med" len="med"/>
            <a:tailEnd type="none" w="med" len="med"/>
          </a:ln>
        </p:spPr>
      </p:cxnSp>
      <p:sp>
        <p:nvSpPr>
          <p:cNvPr id="885" name="Google Shape;885;p51"/>
          <p:cNvSpPr/>
          <p:nvPr/>
        </p:nvSpPr>
        <p:spPr>
          <a:xfrm>
            <a:off x="2049593" y="397498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 f</a:t>
            </a:r>
            <a:endParaRPr sz="1800"/>
          </a:p>
        </p:txBody>
      </p:sp>
      <p:cxnSp>
        <p:nvCxnSpPr>
          <p:cNvPr id="886" name="Google Shape;886;p51"/>
          <p:cNvCxnSpPr/>
          <p:nvPr/>
        </p:nvCxnSpPr>
        <p:spPr>
          <a:xfrm rot="10800000" flipH="1">
            <a:off x="1597496" y="4299867"/>
            <a:ext cx="719100" cy="219600"/>
          </a:xfrm>
          <a:prstGeom prst="straightConnector1">
            <a:avLst/>
          </a:prstGeom>
          <a:noFill/>
          <a:ln w="19050" cap="flat" cmpd="sng">
            <a:solidFill>
              <a:srgbClr val="666666"/>
            </a:solidFill>
            <a:prstDash val="solid"/>
            <a:round/>
            <a:headEnd type="none" w="med" len="med"/>
            <a:tailEnd type="none" w="med" len="med"/>
          </a:ln>
        </p:spPr>
      </p:cxnSp>
      <p:cxnSp>
        <p:nvCxnSpPr>
          <p:cNvPr id="887" name="Google Shape;887;p51"/>
          <p:cNvCxnSpPr/>
          <p:nvPr/>
        </p:nvCxnSpPr>
        <p:spPr>
          <a:xfrm rot="10800000">
            <a:off x="2316472" y="4299867"/>
            <a:ext cx="644100" cy="219600"/>
          </a:xfrm>
          <a:prstGeom prst="straightConnector1">
            <a:avLst/>
          </a:prstGeom>
          <a:noFill/>
          <a:ln w="19050" cap="flat" cmpd="sng">
            <a:solidFill>
              <a:srgbClr val="666666"/>
            </a:solidFill>
            <a:prstDash val="solid"/>
            <a:round/>
            <a:headEnd type="none" w="med" len="med"/>
            <a:tailEnd type="none" w="med" len="med"/>
          </a:ln>
        </p:spPr>
      </p:cxnSp>
      <p:cxnSp>
        <p:nvCxnSpPr>
          <p:cNvPr id="888" name="Google Shape;888;p51"/>
          <p:cNvCxnSpPr/>
          <p:nvPr/>
        </p:nvCxnSpPr>
        <p:spPr>
          <a:xfrm rot="10800000" flipH="1">
            <a:off x="2313114" y="4299867"/>
            <a:ext cx="3600" cy="219600"/>
          </a:xfrm>
          <a:prstGeom prst="straightConnector1">
            <a:avLst/>
          </a:prstGeom>
          <a:noFill/>
          <a:ln w="19050" cap="flat" cmpd="sng">
            <a:solidFill>
              <a:srgbClr val="666666"/>
            </a:solidFill>
            <a:prstDash val="solid"/>
            <a:round/>
            <a:headEnd type="none" w="med" len="med"/>
            <a:tailEnd type="none" w="med" len="med"/>
          </a:ln>
        </p:spPr>
      </p:cxnSp>
      <p:cxnSp>
        <p:nvCxnSpPr>
          <p:cNvPr id="889" name="Google Shape;889;p51"/>
          <p:cNvCxnSpPr/>
          <p:nvPr/>
        </p:nvCxnSpPr>
        <p:spPr>
          <a:xfrm>
            <a:off x="4065150" y="4213625"/>
            <a:ext cx="1013700" cy="0"/>
          </a:xfrm>
          <a:prstGeom prst="straightConnector1">
            <a:avLst/>
          </a:prstGeom>
          <a:noFill/>
          <a:ln w="28575" cap="flat" cmpd="sng">
            <a:solidFill>
              <a:schemeClr val="dk2"/>
            </a:solidFill>
            <a:prstDash val="solid"/>
            <a:round/>
            <a:headEnd type="none" w="med" len="med"/>
            <a:tailEnd type="triangle" w="med" len="med"/>
          </a:ln>
        </p:spPr>
      </p:cxnSp>
      <p:sp>
        <p:nvSpPr>
          <p:cNvPr id="890" name="Google Shape;890;p51"/>
          <p:cNvSpPr/>
          <p:nvPr/>
        </p:nvSpPr>
        <p:spPr>
          <a:xfrm>
            <a:off x="857417" y="1515952"/>
            <a:ext cx="889400" cy="620075"/>
          </a:xfrm>
          <a:custGeom>
            <a:avLst/>
            <a:gdLst/>
            <a:ahLst/>
            <a:cxnLst/>
            <a:rect l="l" t="t" r="r" b="b"/>
            <a:pathLst>
              <a:path w="35576" h="24803" extrusionOk="0">
                <a:moveTo>
                  <a:pt x="19870" y="934"/>
                </a:moveTo>
                <a:cubicBezTo>
                  <a:pt x="14486" y="445"/>
                  <a:pt x="7538" y="-1463"/>
                  <a:pt x="3715" y="2360"/>
                </a:cubicBezTo>
                <a:cubicBezTo>
                  <a:pt x="88" y="5987"/>
                  <a:pt x="-1093" y="13048"/>
                  <a:pt x="1339" y="17565"/>
                </a:cubicBezTo>
                <a:cubicBezTo>
                  <a:pt x="5021" y="24404"/>
                  <a:pt x="15904" y="24217"/>
                  <a:pt x="23671" y="24217"/>
                </a:cubicBezTo>
                <a:cubicBezTo>
                  <a:pt x="27345" y="24217"/>
                  <a:pt x="33153" y="26168"/>
                  <a:pt x="34600" y="22791"/>
                </a:cubicBezTo>
                <a:cubicBezTo>
                  <a:pt x="37112" y="16930"/>
                  <a:pt x="34356" y="8771"/>
                  <a:pt x="29848" y="4260"/>
                </a:cubicBezTo>
                <a:cubicBezTo>
                  <a:pt x="27213" y="1623"/>
                  <a:pt x="22648" y="1885"/>
                  <a:pt x="18920" y="1885"/>
                </a:cubicBezTo>
              </a:path>
            </a:pathLst>
          </a:custGeom>
          <a:noFill/>
          <a:ln w="19050" cap="flat" cmpd="sng">
            <a:solidFill>
              <a:schemeClr val="dk2"/>
            </a:solidFill>
            <a:prstDash val="dash"/>
            <a:round/>
            <a:headEnd type="none" w="med" len="med"/>
            <a:tailEnd type="none" w="med" len="med"/>
          </a:ln>
        </p:spPr>
      </p:sp>
      <p:sp>
        <p:nvSpPr>
          <p:cNvPr id="891" name="Google Shape;891;p51"/>
          <p:cNvSpPr/>
          <p:nvPr/>
        </p:nvSpPr>
        <p:spPr>
          <a:xfrm>
            <a:off x="1882095" y="3845837"/>
            <a:ext cx="889400" cy="620075"/>
          </a:xfrm>
          <a:custGeom>
            <a:avLst/>
            <a:gdLst/>
            <a:ahLst/>
            <a:cxnLst/>
            <a:rect l="l" t="t" r="r" b="b"/>
            <a:pathLst>
              <a:path w="35576" h="24803" extrusionOk="0">
                <a:moveTo>
                  <a:pt x="19870" y="934"/>
                </a:moveTo>
                <a:cubicBezTo>
                  <a:pt x="14486" y="445"/>
                  <a:pt x="7538" y="-1463"/>
                  <a:pt x="3715" y="2360"/>
                </a:cubicBezTo>
                <a:cubicBezTo>
                  <a:pt x="88" y="5987"/>
                  <a:pt x="-1093" y="13048"/>
                  <a:pt x="1339" y="17565"/>
                </a:cubicBezTo>
                <a:cubicBezTo>
                  <a:pt x="5021" y="24404"/>
                  <a:pt x="15904" y="24217"/>
                  <a:pt x="23671" y="24217"/>
                </a:cubicBezTo>
                <a:cubicBezTo>
                  <a:pt x="27345" y="24217"/>
                  <a:pt x="33153" y="26168"/>
                  <a:pt x="34600" y="22791"/>
                </a:cubicBezTo>
                <a:cubicBezTo>
                  <a:pt x="37112" y="16930"/>
                  <a:pt x="34356" y="8771"/>
                  <a:pt x="29848" y="4260"/>
                </a:cubicBezTo>
                <a:cubicBezTo>
                  <a:pt x="27213" y="1623"/>
                  <a:pt x="22648" y="1885"/>
                  <a:pt x="18920" y="1885"/>
                </a:cubicBezTo>
              </a:path>
            </a:pathLst>
          </a:custGeom>
          <a:noFill/>
          <a:ln w="19050" cap="flat" cmpd="sng">
            <a:solidFill>
              <a:schemeClr val="dk2"/>
            </a:solidFill>
            <a:prstDash val="dash"/>
            <a:round/>
            <a:headEnd type="none" w="med" len="med"/>
            <a:tailEnd type="none" w="med" len="med"/>
          </a:ln>
        </p:spPr>
      </p:sp>
      <p:sp>
        <p:nvSpPr>
          <p:cNvPr id="892" name="Google Shape;892;p51"/>
          <p:cNvSpPr txBox="1">
            <a:spLocks noGrp="1"/>
          </p:cNvSpPr>
          <p:nvPr>
            <p:ph type="body" idx="1"/>
          </p:nvPr>
        </p:nvSpPr>
        <p:spPr>
          <a:xfrm>
            <a:off x="278636" y="3214804"/>
            <a:ext cx="8443800" cy="49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Idea is commonly used in practice (e.g. java.util.TreeSet).</a:t>
            </a:r>
            <a:endParaRPr/>
          </a:p>
        </p:txBody>
      </p:sp>
      <p:sp>
        <p:nvSpPr>
          <p:cNvPr id="893" name="Google Shape;893;p51"/>
          <p:cNvSpPr/>
          <p:nvPr/>
        </p:nvSpPr>
        <p:spPr>
          <a:xfrm>
            <a:off x="6295896" y="2784705"/>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sp>
        <p:nvSpPr>
          <p:cNvPr id="894" name="Google Shape;894;p51"/>
          <p:cNvSpPr/>
          <p:nvPr/>
        </p:nvSpPr>
        <p:spPr>
          <a:xfrm>
            <a:off x="6745884" y="2221230"/>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895" name="Google Shape;895;p51"/>
          <p:cNvSpPr/>
          <p:nvPr/>
        </p:nvSpPr>
        <p:spPr>
          <a:xfrm>
            <a:off x="5457630" y="2784701"/>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896" name="Google Shape;896;p51"/>
          <p:cNvCxnSpPr>
            <a:stCxn id="895" idx="0"/>
            <a:endCxn id="882" idx="2"/>
          </p:cNvCxnSpPr>
          <p:nvPr/>
        </p:nvCxnSpPr>
        <p:spPr>
          <a:xfrm rot="10800000" flipH="1">
            <a:off x="5702880" y="2527001"/>
            <a:ext cx="423900" cy="257700"/>
          </a:xfrm>
          <a:prstGeom prst="straightConnector1">
            <a:avLst/>
          </a:prstGeom>
          <a:noFill/>
          <a:ln w="19050" cap="flat" cmpd="sng">
            <a:solidFill>
              <a:schemeClr val="dk2"/>
            </a:solidFill>
            <a:prstDash val="solid"/>
            <a:round/>
            <a:headEnd type="none" w="med" len="med"/>
            <a:tailEnd type="none" w="med" len="med"/>
          </a:ln>
        </p:spPr>
      </p:cxnSp>
      <p:cxnSp>
        <p:nvCxnSpPr>
          <p:cNvPr id="897" name="Google Shape;897;p51"/>
          <p:cNvCxnSpPr>
            <a:stCxn id="893" idx="0"/>
            <a:endCxn id="882" idx="2"/>
          </p:cNvCxnSpPr>
          <p:nvPr/>
        </p:nvCxnSpPr>
        <p:spPr>
          <a:xfrm rot="10800000">
            <a:off x="6126846" y="2527005"/>
            <a:ext cx="414300" cy="257700"/>
          </a:xfrm>
          <a:prstGeom prst="straightConnector1">
            <a:avLst/>
          </a:prstGeom>
          <a:noFill/>
          <a:ln w="19050" cap="flat" cmpd="sng">
            <a:solidFill>
              <a:schemeClr val="dk2"/>
            </a:solidFill>
            <a:prstDash val="solid"/>
            <a:round/>
            <a:headEnd type="none" w="med" len="med"/>
            <a:tailEnd type="none" w="med" len="med"/>
          </a:ln>
        </p:spPr>
      </p:cxnSp>
      <p:cxnSp>
        <p:nvCxnSpPr>
          <p:cNvPr id="898" name="Google Shape;898;p51"/>
          <p:cNvCxnSpPr>
            <a:stCxn id="894" idx="0"/>
            <a:endCxn id="880" idx="2"/>
          </p:cNvCxnSpPr>
          <p:nvPr/>
        </p:nvCxnSpPr>
        <p:spPr>
          <a:xfrm rot="10800000">
            <a:off x="6527934" y="1982730"/>
            <a:ext cx="463200" cy="238500"/>
          </a:xfrm>
          <a:prstGeom prst="straightConnector1">
            <a:avLst/>
          </a:prstGeom>
          <a:noFill/>
          <a:ln w="19050" cap="flat" cmpd="sng">
            <a:solidFill>
              <a:schemeClr val="dk2"/>
            </a:solidFill>
            <a:prstDash val="solid"/>
            <a:round/>
            <a:headEnd type="none" w="med" len="med"/>
            <a:tailEnd type="none" w="med" len="med"/>
          </a:ln>
        </p:spPr>
      </p:cxnSp>
      <p:sp>
        <p:nvSpPr>
          <p:cNvPr id="899" name="Google Shape;899;p51"/>
          <p:cNvSpPr/>
          <p:nvPr/>
        </p:nvSpPr>
        <p:spPr>
          <a:xfrm>
            <a:off x="5693984" y="1432400"/>
            <a:ext cx="1251800" cy="1295950"/>
          </a:xfrm>
          <a:custGeom>
            <a:avLst/>
            <a:gdLst/>
            <a:ahLst/>
            <a:cxnLst/>
            <a:rect l="l" t="t" r="r" b="b"/>
            <a:pathLst>
              <a:path w="50072" h="51838" extrusionOk="0">
                <a:moveTo>
                  <a:pt x="34049" y="0"/>
                </a:moveTo>
                <a:cubicBezTo>
                  <a:pt x="21365" y="1585"/>
                  <a:pt x="7929" y="9948"/>
                  <a:pt x="2214" y="21382"/>
                </a:cubicBezTo>
                <a:cubicBezTo>
                  <a:pt x="-2097" y="30007"/>
                  <a:pt x="313" y="46030"/>
                  <a:pt x="9341" y="49416"/>
                </a:cubicBezTo>
                <a:cubicBezTo>
                  <a:pt x="15569" y="51752"/>
                  <a:pt x="23884" y="53283"/>
                  <a:pt x="29297" y="49416"/>
                </a:cubicBezTo>
                <a:cubicBezTo>
                  <a:pt x="34611" y="45620"/>
                  <a:pt x="32820" y="36459"/>
                  <a:pt x="36900" y="31360"/>
                </a:cubicBezTo>
                <a:cubicBezTo>
                  <a:pt x="39974" y="27518"/>
                  <a:pt x="47697" y="27949"/>
                  <a:pt x="49254" y="23282"/>
                </a:cubicBezTo>
                <a:cubicBezTo>
                  <a:pt x="51527" y="16468"/>
                  <a:pt x="48702" y="7830"/>
                  <a:pt x="44027" y="2376"/>
                </a:cubicBezTo>
                <a:cubicBezTo>
                  <a:pt x="41519" y="-550"/>
                  <a:pt x="36477" y="475"/>
                  <a:pt x="32623" y="475"/>
                </a:cubicBezTo>
              </a:path>
            </a:pathLst>
          </a:custGeom>
          <a:noFill/>
          <a:ln w="19050" cap="flat" cmpd="sng">
            <a:solidFill>
              <a:schemeClr val="dk2"/>
            </a:solidFill>
            <a:prstDash val="dash"/>
            <a:round/>
            <a:headEnd type="none" w="med" len="med"/>
            <a:tailEnd type="none" w="med" len="med"/>
          </a:ln>
        </p:spPr>
      </p:sp>
      <p:sp>
        <p:nvSpPr>
          <p:cNvPr id="900" name="Google Shape;900;p51"/>
          <p:cNvSpPr/>
          <p:nvPr/>
        </p:nvSpPr>
        <p:spPr>
          <a:xfrm>
            <a:off x="6479309" y="4342767"/>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a:t>
            </a:r>
            <a:endParaRPr sz="1800"/>
          </a:p>
        </p:txBody>
      </p:sp>
      <p:sp>
        <p:nvSpPr>
          <p:cNvPr id="901" name="Google Shape;901;p51"/>
          <p:cNvSpPr/>
          <p:nvPr/>
        </p:nvSpPr>
        <p:spPr>
          <a:xfrm>
            <a:off x="6880260" y="3798292"/>
            <a:ext cx="4905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a:t>
            </a:r>
            <a:endParaRPr sz="1800"/>
          </a:p>
        </p:txBody>
      </p:sp>
      <p:cxnSp>
        <p:nvCxnSpPr>
          <p:cNvPr id="902" name="Google Shape;902;p51"/>
          <p:cNvCxnSpPr>
            <a:stCxn id="900" idx="0"/>
            <a:endCxn id="901" idx="2"/>
          </p:cNvCxnSpPr>
          <p:nvPr/>
        </p:nvCxnSpPr>
        <p:spPr>
          <a:xfrm rot="10800000" flipH="1">
            <a:off x="6724559" y="4123167"/>
            <a:ext cx="401100" cy="219600"/>
          </a:xfrm>
          <a:prstGeom prst="straightConnector1">
            <a:avLst/>
          </a:prstGeom>
          <a:noFill/>
          <a:ln w="28575" cap="flat" cmpd="sng">
            <a:solidFill>
              <a:srgbClr val="FF0000"/>
            </a:solidFill>
            <a:prstDash val="solid"/>
            <a:round/>
            <a:headEnd type="none" w="med" len="med"/>
            <a:tailEnd type="none" w="med" len="med"/>
          </a:ln>
        </p:spPr>
      </p:cxnSp>
      <p:cxnSp>
        <p:nvCxnSpPr>
          <p:cNvPr id="903" name="Google Shape;903;p51"/>
          <p:cNvCxnSpPr>
            <a:endCxn id="900" idx="2"/>
          </p:cNvCxnSpPr>
          <p:nvPr/>
        </p:nvCxnSpPr>
        <p:spPr>
          <a:xfrm rot="10800000" flipH="1">
            <a:off x="6300659" y="4667667"/>
            <a:ext cx="423900" cy="257700"/>
          </a:xfrm>
          <a:prstGeom prst="straightConnector1">
            <a:avLst/>
          </a:prstGeom>
          <a:noFill/>
          <a:ln w="19050" cap="flat" cmpd="sng">
            <a:solidFill>
              <a:schemeClr val="dk2"/>
            </a:solidFill>
            <a:prstDash val="solid"/>
            <a:round/>
            <a:headEnd type="none" w="med" len="med"/>
            <a:tailEnd type="none" w="med" len="med"/>
          </a:ln>
        </p:spPr>
      </p:cxnSp>
      <p:cxnSp>
        <p:nvCxnSpPr>
          <p:cNvPr id="904" name="Google Shape;904;p51"/>
          <p:cNvCxnSpPr>
            <a:endCxn id="900" idx="2"/>
          </p:cNvCxnSpPr>
          <p:nvPr/>
        </p:nvCxnSpPr>
        <p:spPr>
          <a:xfrm rot="10800000">
            <a:off x="6724559" y="4667667"/>
            <a:ext cx="414300" cy="257700"/>
          </a:xfrm>
          <a:prstGeom prst="straightConnector1">
            <a:avLst/>
          </a:prstGeom>
          <a:noFill/>
          <a:ln w="19050" cap="flat" cmpd="sng">
            <a:solidFill>
              <a:schemeClr val="dk2"/>
            </a:solidFill>
            <a:prstDash val="solid"/>
            <a:round/>
            <a:headEnd type="none" w="med" len="med"/>
            <a:tailEnd type="none" w="med" len="med"/>
          </a:ln>
        </p:spPr>
      </p:cxnSp>
      <p:cxnSp>
        <p:nvCxnSpPr>
          <p:cNvPr id="905" name="Google Shape;905;p51"/>
          <p:cNvCxnSpPr>
            <a:endCxn id="901" idx="2"/>
          </p:cNvCxnSpPr>
          <p:nvPr/>
        </p:nvCxnSpPr>
        <p:spPr>
          <a:xfrm rot="10800000">
            <a:off x="7125510" y="4123192"/>
            <a:ext cx="463200" cy="238500"/>
          </a:xfrm>
          <a:prstGeom prst="straightConnector1">
            <a:avLst/>
          </a:prstGeom>
          <a:noFill/>
          <a:ln w="19050" cap="flat" cmpd="sng">
            <a:solidFill>
              <a:schemeClr val="dk2"/>
            </a:solidFill>
            <a:prstDash val="solid"/>
            <a:round/>
            <a:headEnd type="none" w="med" len="med"/>
            <a:tailEnd type="none" w="med" len="med"/>
          </a:ln>
        </p:spPr>
      </p:cxnSp>
      <p:sp>
        <p:nvSpPr>
          <p:cNvPr id="906" name="Google Shape;906;p51"/>
          <p:cNvSpPr/>
          <p:nvPr/>
        </p:nvSpPr>
        <p:spPr>
          <a:xfrm>
            <a:off x="6291696" y="3572950"/>
            <a:ext cx="1251800" cy="1295950"/>
          </a:xfrm>
          <a:custGeom>
            <a:avLst/>
            <a:gdLst/>
            <a:ahLst/>
            <a:cxnLst/>
            <a:rect l="l" t="t" r="r" b="b"/>
            <a:pathLst>
              <a:path w="50072" h="51838" extrusionOk="0">
                <a:moveTo>
                  <a:pt x="34049" y="0"/>
                </a:moveTo>
                <a:cubicBezTo>
                  <a:pt x="21365" y="1585"/>
                  <a:pt x="7929" y="9948"/>
                  <a:pt x="2214" y="21382"/>
                </a:cubicBezTo>
                <a:cubicBezTo>
                  <a:pt x="-2097" y="30007"/>
                  <a:pt x="313" y="46030"/>
                  <a:pt x="9341" y="49416"/>
                </a:cubicBezTo>
                <a:cubicBezTo>
                  <a:pt x="15569" y="51752"/>
                  <a:pt x="23884" y="53283"/>
                  <a:pt x="29297" y="49416"/>
                </a:cubicBezTo>
                <a:cubicBezTo>
                  <a:pt x="34611" y="45620"/>
                  <a:pt x="32820" y="36459"/>
                  <a:pt x="36900" y="31360"/>
                </a:cubicBezTo>
                <a:cubicBezTo>
                  <a:pt x="39974" y="27518"/>
                  <a:pt x="47697" y="27949"/>
                  <a:pt x="49254" y="23282"/>
                </a:cubicBezTo>
                <a:cubicBezTo>
                  <a:pt x="51527" y="16468"/>
                  <a:pt x="48702" y="7830"/>
                  <a:pt x="44027" y="2376"/>
                </a:cubicBezTo>
                <a:cubicBezTo>
                  <a:pt x="41519" y="-550"/>
                  <a:pt x="36477" y="475"/>
                  <a:pt x="32623" y="475"/>
                </a:cubicBezTo>
              </a:path>
            </a:pathLst>
          </a:custGeom>
          <a:noFill/>
          <a:ln w="19050" cap="flat" cmpd="sng">
            <a:solidFill>
              <a:schemeClr val="dk2"/>
            </a:solidFill>
            <a:prstDash val="dash"/>
            <a:round/>
            <a:headEnd type="none" w="med" len="med"/>
            <a:tailEnd type="none" w="med" len="med"/>
          </a:ln>
        </p:spPr>
      </p:sp>
      <p:sp>
        <p:nvSpPr>
          <p:cNvPr id="907" name="Google Shape;907;p51"/>
          <p:cNvSpPr txBox="1"/>
          <p:nvPr/>
        </p:nvSpPr>
        <p:spPr>
          <a:xfrm>
            <a:off x="249450" y="4615900"/>
            <a:ext cx="5453400" cy="62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For convenience, we’ll mark glue links as “</a:t>
            </a:r>
            <a:r>
              <a:rPr lang="en" sz="2000" b="1">
                <a:solidFill>
                  <a:srgbClr val="BE0712"/>
                </a:solidFill>
                <a:latin typeface="Calibri"/>
                <a:ea typeface="Calibri"/>
                <a:cs typeface="Calibri"/>
                <a:sym typeface="Calibri"/>
              </a:rPr>
              <a:t>red</a:t>
            </a:r>
            <a:r>
              <a:rPr lang="en" sz="2000">
                <a:latin typeface="Calibri"/>
                <a:ea typeface="Calibri"/>
                <a:cs typeface="Calibri"/>
                <a:sym typeface="Calibri"/>
              </a:rPr>
              <a:t>”. </a:t>
            </a:r>
            <a:endParaRPr sz="2000">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52"/>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Left-Leaning Red Black Binary Search Tree (LLRB)</a:t>
            </a:r>
            <a:endParaRPr/>
          </a:p>
        </p:txBody>
      </p:sp>
      <p:sp>
        <p:nvSpPr>
          <p:cNvPr id="913" name="Google Shape;913;p52"/>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BST with left glue links that represents a 2-3 tree is often called a “Left Leaning Red Black Binary Search Tree” or LLRB.</a:t>
            </a:r>
            <a:endParaRPr/>
          </a:p>
          <a:p>
            <a:pPr marL="457200" lvl="0" indent="-342900" algn="l" rtl="0">
              <a:spcBef>
                <a:spcPts val="600"/>
              </a:spcBef>
              <a:spcAft>
                <a:spcPts val="0"/>
              </a:spcAft>
              <a:buSzPts val="1800"/>
              <a:buChar char="●"/>
            </a:pPr>
            <a:r>
              <a:rPr lang="en"/>
              <a:t>LLRBs are normal BSTs! </a:t>
            </a:r>
            <a:endParaRPr/>
          </a:p>
          <a:p>
            <a:pPr marL="457200" lvl="0" indent="-342900" algn="l" rtl="0">
              <a:spcBef>
                <a:spcPts val="0"/>
              </a:spcBef>
              <a:spcAft>
                <a:spcPts val="0"/>
              </a:spcAft>
              <a:buSzPts val="1800"/>
              <a:buChar char="●"/>
            </a:pPr>
            <a:r>
              <a:rPr lang="en"/>
              <a:t>There is a 1-1 correspondence between an LLRB and an equivalent 2-3 tree.</a:t>
            </a:r>
            <a:endParaRPr/>
          </a:p>
          <a:p>
            <a:pPr marL="457200" lvl="0" indent="-342900" algn="l" rtl="0">
              <a:spcBef>
                <a:spcPts val="0"/>
              </a:spcBef>
              <a:spcAft>
                <a:spcPts val="0"/>
              </a:spcAft>
              <a:buSzPts val="1800"/>
              <a:buChar char="●"/>
            </a:pPr>
            <a:r>
              <a:rPr lang="en"/>
              <a:t>The red is just a convenient fiction. Red links don’t “do” anything special.</a:t>
            </a:r>
            <a:endParaRPr/>
          </a:p>
        </p:txBody>
      </p:sp>
      <p:pic>
        <p:nvPicPr>
          <p:cNvPr id="914" name="Google Shape;914;p52"/>
          <p:cNvPicPr preferRelativeResize="0"/>
          <p:nvPr/>
        </p:nvPicPr>
        <p:blipFill>
          <a:blip r:embed="rId3">
            <a:alphaModFix/>
          </a:blip>
          <a:stretch>
            <a:fillRect/>
          </a:stretch>
        </p:blipFill>
        <p:spPr>
          <a:xfrm>
            <a:off x="216750" y="2371425"/>
            <a:ext cx="8496300" cy="2581275"/>
          </a:xfrm>
          <a:prstGeom prst="rect">
            <a:avLst/>
          </a:prstGeom>
          <a:noFill/>
          <a:ln>
            <a:noFill/>
          </a:ln>
        </p:spPr>
      </p:pic>
      <p:sp>
        <p:nvSpPr>
          <p:cNvPr id="915" name="Google Shape;915;p52"/>
          <p:cNvSpPr/>
          <p:nvPr/>
        </p:nvSpPr>
        <p:spPr>
          <a:xfrm>
            <a:off x="4104550" y="3027100"/>
            <a:ext cx="833700" cy="4953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53"/>
          <p:cNvSpPr txBox="1">
            <a:spLocks noGrp="1"/>
          </p:cNvSpPr>
          <p:nvPr>
            <p:ph type="body" idx="1"/>
          </p:nvPr>
        </p:nvSpPr>
        <p:spPr>
          <a:xfrm>
            <a:off x="4812375" y="402200"/>
            <a:ext cx="41580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B7B7B7"/>
                </a:solidFill>
              </a:rPr>
              <a:t>B-Trees Are Ugly to Implement</a:t>
            </a:r>
            <a:endParaRPr>
              <a:solidFill>
                <a:srgbClr val="B7B7B7"/>
              </a:solidFill>
            </a:endParaRPr>
          </a:p>
          <a:p>
            <a:pPr marL="0" lvl="0" indent="0" algn="l" rtl="0">
              <a:spcBef>
                <a:spcPts val="600"/>
              </a:spcBef>
              <a:spcAft>
                <a:spcPts val="0"/>
              </a:spcAft>
              <a:buNone/>
            </a:pPr>
            <a:r>
              <a:rPr lang="en">
                <a:solidFill>
                  <a:srgbClr val="B7B7B7"/>
                </a:solidFill>
              </a:rPr>
              <a:t>Tree Rotation</a:t>
            </a:r>
            <a:endParaRPr>
              <a:solidFill>
                <a:srgbClr val="B7B7B7"/>
              </a:solidFill>
            </a:endParaRPr>
          </a:p>
          <a:p>
            <a:pPr marL="457200" lvl="0" indent="-342900" algn="l" rtl="0">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Tree Balancing</a:t>
            </a:r>
            <a:endParaRPr>
              <a:solidFill>
                <a:srgbClr val="B7B7B7"/>
              </a:solidFill>
            </a:endParaRPr>
          </a:p>
          <a:p>
            <a:pPr marL="0" lvl="0" indent="0" algn="l" rtl="0">
              <a:spcBef>
                <a:spcPts val="600"/>
              </a:spcBef>
              <a:spcAft>
                <a:spcPts val="0"/>
              </a:spcAft>
              <a:buNone/>
            </a:pPr>
            <a:r>
              <a:rPr lang="en" b="1">
                <a:solidFill>
                  <a:schemeClr val="accent3"/>
                </a:solidFill>
                <a:latin typeface="Roboto"/>
                <a:ea typeface="Roboto"/>
                <a:cs typeface="Roboto"/>
                <a:sym typeface="Roboto"/>
              </a:rPr>
              <a:t>Left Leaning Red-Black Trees (LLRBs)</a:t>
            </a:r>
            <a:endParaRPr b="1">
              <a:solidFill>
                <a:schemeClr val="accent3"/>
              </a:solidFill>
              <a:latin typeface="Roboto"/>
              <a:ea typeface="Roboto"/>
              <a:cs typeface="Roboto"/>
              <a:sym typeface="Roboto"/>
            </a:endParaRPr>
          </a:p>
          <a:p>
            <a:pPr marL="457200" lvl="0" indent="-342900" algn="l" rtl="0">
              <a:spcBef>
                <a:spcPts val="600"/>
              </a:spcBef>
              <a:spcAft>
                <a:spcPts val="0"/>
              </a:spcAft>
              <a:buClr>
                <a:srgbClr val="B7B7B7"/>
              </a:buClr>
              <a:buSzPts val="1800"/>
              <a:buChar char="•"/>
            </a:pPr>
            <a:r>
              <a:rPr lang="en">
                <a:solidFill>
                  <a:srgbClr val="B7B7B7"/>
                </a:solidFill>
              </a:rPr>
              <a:t>The 2-3 Tree Isometry</a:t>
            </a:r>
            <a:endParaRPr>
              <a:solidFill>
                <a:srgbClr val="B7B7B7"/>
              </a:solidFill>
            </a:endParaRPr>
          </a:p>
          <a:p>
            <a:pPr marL="457200" lvl="0" indent="-342900" algn="l" rtl="0">
              <a:spcBef>
                <a:spcPts val="0"/>
              </a:spcBef>
              <a:spcAft>
                <a:spcPts val="0"/>
              </a:spcAft>
              <a:buClr>
                <a:schemeClr val="accent3"/>
              </a:buClr>
              <a:buSzPts val="1800"/>
              <a:buFont typeface="Roboto"/>
              <a:buChar char="•"/>
            </a:pPr>
            <a:r>
              <a:rPr lang="en" b="1">
                <a:solidFill>
                  <a:schemeClr val="accent3"/>
                </a:solidFill>
                <a:latin typeface="Roboto"/>
                <a:ea typeface="Roboto"/>
                <a:cs typeface="Roboto"/>
                <a:sym typeface="Roboto"/>
              </a:rPr>
              <a:t>LLRB Properties</a:t>
            </a:r>
            <a:endParaRPr b="1">
              <a:solidFill>
                <a:schemeClr val="accent3"/>
              </a:solidFill>
              <a:latin typeface="Roboto"/>
              <a:ea typeface="Roboto"/>
              <a:cs typeface="Roboto"/>
              <a:sym typeface="Roboto"/>
            </a:endParaRPr>
          </a:p>
          <a:p>
            <a:pPr marL="457200" lvl="0" indent="-342900" algn="l" rtl="0">
              <a:spcBef>
                <a:spcPts val="0"/>
              </a:spcBef>
              <a:spcAft>
                <a:spcPts val="0"/>
              </a:spcAft>
              <a:buClr>
                <a:srgbClr val="B7B7B7"/>
              </a:buClr>
              <a:buSzPts val="1800"/>
              <a:buChar char="•"/>
            </a:pPr>
            <a:r>
              <a:rPr lang="en">
                <a:solidFill>
                  <a:srgbClr val="B7B7B7"/>
                </a:solidFill>
              </a:rPr>
              <a:t>Maintaining Isometry with Rotations</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Optional Exercise</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Runtime and Implementation</a:t>
            </a:r>
            <a:endParaRPr>
              <a:solidFill>
                <a:srgbClr val="B7B7B7"/>
              </a:solidFill>
            </a:endParaRPr>
          </a:p>
          <a:p>
            <a:pPr marL="0" lvl="0" indent="0" algn="l" rtl="0">
              <a:spcBef>
                <a:spcPts val="600"/>
              </a:spcBef>
              <a:spcAft>
                <a:spcPts val="0"/>
              </a:spcAft>
              <a:buNone/>
            </a:pPr>
            <a:r>
              <a:rPr lang="en">
                <a:solidFill>
                  <a:srgbClr val="B7B7B7"/>
                </a:solidFill>
              </a:rPr>
              <a:t>Search Tree Summary</a:t>
            </a:r>
            <a:endParaRPr>
              <a:solidFill>
                <a:srgbClr val="B7B7B7"/>
              </a:solidFill>
            </a:endParaRPr>
          </a:p>
          <a:p>
            <a:pPr marL="0" lvl="0" indent="0" algn="l" rtl="0">
              <a:spcBef>
                <a:spcPts val="600"/>
              </a:spcBef>
              <a:spcAft>
                <a:spcPts val="0"/>
              </a:spcAft>
              <a:buNone/>
            </a:pPr>
            <a:endParaRPr>
              <a:solidFill>
                <a:srgbClr val="B7B7B7"/>
              </a:solidFill>
            </a:endParaRPr>
          </a:p>
        </p:txBody>
      </p:sp>
      <p:sp>
        <p:nvSpPr>
          <p:cNvPr id="921" name="Google Shape;921;p53"/>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LLRB Properties</a:t>
            </a:r>
            <a:endParaRPr/>
          </a:p>
        </p:txBody>
      </p:sp>
      <p:sp>
        <p:nvSpPr>
          <p:cNvPr id="3" name="副标题 2">
            <a:extLst>
              <a:ext uri="{FF2B5EF4-FFF2-40B4-BE49-F238E27FC236}">
                <a16:creationId xmlns:a16="http://schemas.microsoft.com/office/drawing/2014/main" id="{FD6935FC-C223-4631-D14B-ABA531844F34}"/>
              </a:ext>
            </a:extLst>
          </p:cNvPr>
          <p:cNvSpPr>
            <a:spLocks noGrp="1"/>
          </p:cNvSpPr>
          <p:nvPr>
            <p:ph type="subTitle" idx="2"/>
          </p:nvPr>
        </p:nvSpPr>
        <p:spPr/>
        <p:txBody>
          <a:bodyPr/>
          <a:lstStyle/>
          <a:p>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5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Left-Leaning Red Black Binary Search Tree (LLRB)</a:t>
            </a:r>
            <a:endParaRPr/>
          </a:p>
        </p:txBody>
      </p:sp>
      <p:sp>
        <p:nvSpPr>
          <p:cNvPr id="928" name="Google Shape;928;p54"/>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Draw the LLRB corresponding to the 2-3 tree shown below.</a:t>
            </a:r>
            <a:endParaRPr/>
          </a:p>
        </p:txBody>
      </p:sp>
      <p:sp>
        <p:nvSpPr>
          <p:cNvPr id="929" name="Google Shape;929;p54"/>
          <p:cNvSpPr/>
          <p:nvPr/>
        </p:nvSpPr>
        <p:spPr>
          <a:xfrm>
            <a:off x="4747063" y="1881129"/>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 y</a:t>
            </a:r>
            <a:endParaRPr sz="1800"/>
          </a:p>
        </p:txBody>
      </p:sp>
      <p:cxnSp>
        <p:nvCxnSpPr>
          <p:cNvPr id="930" name="Google Shape;930;p54"/>
          <p:cNvCxnSpPr>
            <a:endCxn id="929" idx="0"/>
          </p:cNvCxnSpPr>
          <p:nvPr/>
        </p:nvCxnSpPr>
        <p:spPr>
          <a:xfrm>
            <a:off x="4692763" y="1595829"/>
            <a:ext cx="341400" cy="285300"/>
          </a:xfrm>
          <a:prstGeom prst="straightConnector1">
            <a:avLst/>
          </a:prstGeom>
          <a:noFill/>
          <a:ln w="19050" cap="flat" cmpd="sng">
            <a:solidFill>
              <a:srgbClr val="666666"/>
            </a:solidFill>
            <a:prstDash val="solid"/>
            <a:round/>
            <a:headEnd type="none" w="med" len="med"/>
            <a:tailEnd type="none" w="med" len="med"/>
          </a:ln>
        </p:spPr>
      </p:cxnSp>
      <p:sp>
        <p:nvSpPr>
          <p:cNvPr id="931" name="Google Shape;931;p54"/>
          <p:cNvSpPr/>
          <p:nvPr/>
        </p:nvSpPr>
        <p:spPr>
          <a:xfrm>
            <a:off x="3653700" y="1881125"/>
            <a:ext cx="507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 s</a:t>
            </a:r>
            <a:endParaRPr sz="1800"/>
          </a:p>
        </p:txBody>
      </p:sp>
      <p:cxnSp>
        <p:nvCxnSpPr>
          <p:cNvPr id="932" name="Google Shape;932;p54"/>
          <p:cNvCxnSpPr>
            <a:stCxn id="931" idx="0"/>
          </p:cNvCxnSpPr>
          <p:nvPr/>
        </p:nvCxnSpPr>
        <p:spPr>
          <a:xfrm rot="10800000" flipH="1">
            <a:off x="3907200" y="1595825"/>
            <a:ext cx="263400" cy="285300"/>
          </a:xfrm>
          <a:prstGeom prst="straightConnector1">
            <a:avLst/>
          </a:prstGeom>
          <a:noFill/>
          <a:ln w="19050" cap="flat" cmpd="sng">
            <a:solidFill>
              <a:schemeClr val="dk2"/>
            </a:solidFill>
            <a:prstDash val="solid"/>
            <a:round/>
            <a:headEnd type="none" w="med" len="med"/>
            <a:tailEnd type="none" w="med" len="med"/>
          </a:ln>
        </p:spPr>
      </p:cxnSp>
      <p:sp>
        <p:nvSpPr>
          <p:cNvPr id="933" name="Google Shape;933;p54"/>
          <p:cNvSpPr/>
          <p:nvPr/>
        </p:nvSpPr>
        <p:spPr>
          <a:xfrm>
            <a:off x="4280120" y="18811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a:t>
            </a:r>
            <a:endParaRPr sz="1800"/>
          </a:p>
        </p:txBody>
      </p:sp>
      <p:cxnSp>
        <p:nvCxnSpPr>
          <p:cNvPr id="934" name="Google Shape;934;p54"/>
          <p:cNvCxnSpPr>
            <a:stCxn id="933" idx="0"/>
            <a:endCxn id="935" idx="2"/>
          </p:cNvCxnSpPr>
          <p:nvPr/>
        </p:nvCxnSpPr>
        <p:spPr>
          <a:xfrm rot="10800000">
            <a:off x="4448870" y="1597333"/>
            <a:ext cx="300" cy="283800"/>
          </a:xfrm>
          <a:prstGeom prst="straightConnector1">
            <a:avLst/>
          </a:prstGeom>
          <a:noFill/>
          <a:ln w="19050" cap="flat" cmpd="sng">
            <a:solidFill>
              <a:schemeClr val="dk2"/>
            </a:solidFill>
            <a:prstDash val="solid"/>
            <a:round/>
            <a:headEnd type="none" w="med" len="med"/>
            <a:tailEnd type="none" w="med" len="med"/>
          </a:ln>
        </p:spPr>
      </p:cxnSp>
      <p:sp>
        <p:nvSpPr>
          <p:cNvPr id="935" name="Google Shape;935;p54"/>
          <p:cNvSpPr/>
          <p:nvPr/>
        </p:nvSpPr>
        <p:spPr>
          <a:xfrm>
            <a:off x="4118688" y="1272338"/>
            <a:ext cx="660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u w</a:t>
            </a:r>
            <a:endParaRPr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55"/>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Left-Leaning Red Black Binary Search Tree (LLRB)</a:t>
            </a:r>
            <a:endParaRPr/>
          </a:p>
        </p:txBody>
      </p:sp>
      <p:sp>
        <p:nvSpPr>
          <p:cNvPr id="941" name="Google Shape;941;p55"/>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Draw the LLRB corresponding to the 2-3 tree shown below.</a:t>
            </a:r>
            <a:endParaRPr/>
          </a:p>
        </p:txBody>
      </p:sp>
      <p:sp>
        <p:nvSpPr>
          <p:cNvPr id="942" name="Google Shape;942;p55"/>
          <p:cNvSpPr/>
          <p:nvPr/>
        </p:nvSpPr>
        <p:spPr>
          <a:xfrm>
            <a:off x="4747063" y="1881129"/>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 y</a:t>
            </a:r>
            <a:endParaRPr sz="1800"/>
          </a:p>
        </p:txBody>
      </p:sp>
      <p:cxnSp>
        <p:nvCxnSpPr>
          <p:cNvPr id="943" name="Google Shape;943;p55"/>
          <p:cNvCxnSpPr>
            <a:endCxn id="942" idx="0"/>
          </p:cNvCxnSpPr>
          <p:nvPr/>
        </p:nvCxnSpPr>
        <p:spPr>
          <a:xfrm>
            <a:off x="4692763" y="1595829"/>
            <a:ext cx="341400" cy="285300"/>
          </a:xfrm>
          <a:prstGeom prst="straightConnector1">
            <a:avLst/>
          </a:prstGeom>
          <a:noFill/>
          <a:ln w="19050" cap="flat" cmpd="sng">
            <a:solidFill>
              <a:srgbClr val="666666"/>
            </a:solidFill>
            <a:prstDash val="solid"/>
            <a:round/>
            <a:headEnd type="none" w="med" len="med"/>
            <a:tailEnd type="none" w="med" len="med"/>
          </a:ln>
        </p:spPr>
      </p:cxnSp>
      <p:sp>
        <p:nvSpPr>
          <p:cNvPr id="944" name="Google Shape;944;p55"/>
          <p:cNvSpPr/>
          <p:nvPr/>
        </p:nvSpPr>
        <p:spPr>
          <a:xfrm>
            <a:off x="3653700" y="1881125"/>
            <a:ext cx="507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 s</a:t>
            </a:r>
            <a:endParaRPr sz="1800"/>
          </a:p>
        </p:txBody>
      </p:sp>
      <p:cxnSp>
        <p:nvCxnSpPr>
          <p:cNvPr id="945" name="Google Shape;945;p55"/>
          <p:cNvCxnSpPr>
            <a:stCxn id="944" idx="0"/>
          </p:cNvCxnSpPr>
          <p:nvPr/>
        </p:nvCxnSpPr>
        <p:spPr>
          <a:xfrm rot="10800000" flipH="1">
            <a:off x="3907200" y="1595825"/>
            <a:ext cx="263400" cy="285300"/>
          </a:xfrm>
          <a:prstGeom prst="straightConnector1">
            <a:avLst/>
          </a:prstGeom>
          <a:noFill/>
          <a:ln w="19050" cap="flat" cmpd="sng">
            <a:solidFill>
              <a:schemeClr val="dk2"/>
            </a:solidFill>
            <a:prstDash val="solid"/>
            <a:round/>
            <a:headEnd type="none" w="med" len="med"/>
            <a:tailEnd type="none" w="med" len="med"/>
          </a:ln>
        </p:spPr>
      </p:cxnSp>
      <p:sp>
        <p:nvSpPr>
          <p:cNvPr id="946" name="Google Shape;946;p55"/>
          <p:cNvSpPr/>
          <p:nvPr/>
        </p:nvSpPr>
        <p:spPr>
          <a:xfrm>
            <a:off x="4280120" y="18811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a:t>
            </a:r>
            <a:endParaRPr sz="1800"/>
          </a:p>
        </p:txBody>
      </p:sp>
      <p:cxnSp>
        <p:nvCxnSpPr>
          <p:cNvPr id="947" name="Google Shape;947;p55"/>
          <p:cNvCxnSpPr>
            <a:stCxn id="946" idx="0"/>
            <a:endCxn id="948" idx="2"/>
          </p:cNvCxnSpPr>
          <p:nvPr/>
        </p:nvCxnSpPr>
        <p:spPr>
          <a:xfrm rot="10800000">
            <a:off x="4448870" y="1597333"/>
            <a:ext cx="300" cy="283800"/>
          </a:xfrm>
          <a:prstGeom prst="straightConnector1">
            <a:avLst/>
          </a:prstGeom>
          <a:noFill/>
          <a:ln w="19050" cap="flat" cmpd="sng">
            <a:solidFill>
              <a:schemeClr val="dk2"/>
            </a:solidFill>
            <a:prstDash val="solid"/>
            <a:round/>
            <a:headEnd type="none" w="med" len="med"/>
            <a:tailEnd type="none" w="med" len="med"/>
          </a:ln>
        </p:spPr>
      </p:cxnSp>
      <p:sp>
        <p:nvSpPr>
          <p:cNvPr id="948" name="Google Shape;948;p55"/>
          <p:cNvSpPr/>
          <p:nvPr/>
        </p:nvSpPr>
        <p:spPr>
          <a:xfrm>
            <a:off x="4118688" y="1272338"/>
            <a:ext cx="660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u w</a:t>
            </a:r>
            <a:endParaRPr sz="1800"/>
          </a:p>
        </p:txBody>
      </p:sp>
      <p:cxnSp>
        <p:nvCxnSpPr>
          <p:cNvPr id="949" name="Google Shape;949;p55"/>
          <p:cNvCxnSpPr>
            <a:stCxn id="950" idx="2"/>
            <a:endCxn id="951" idx="0"/>
          </p:cNvCxnSpPr>
          <p:nvPr/>
        </p:nvCxnSpPr>
        <p:spPr>
          <a:xfrm>
            <a:off x="4424195" y="3114133"/>
            <a:ext cx="627900" cy="241200"/>
          </a:xfrm>
          <a:prstGeom prst="straightConnector1">
            <a:avLst/>
          </a:prstGeom>
          <a:noFill/>
          <a:ln w="19050" cap="flat" cmpd="sng">
            <a:solidFill>
              <a:srgbClr val="666666"/>
            </a:solidFill>
            <a:prstDash val="solid"/>
            <a:round/>
            <a:headEnd type="none" w="med" len="med"/>
            <a:tailEnd type="none" w="med" len="med"/>
          </a:ln>
        </p:spPr>
      </p:cxnSp>
      <p:sp>
        <p:nvSpPr>
          <p:cNvPr id="952" name="Google Shape;952;p55"/>
          <p:cNvSpPr/>
          <p:nvPr/>
        </p:nvSpPr>
        <p:spPr>
          <a:xfrm>
            <a:off x="3327270" y="39640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953" name="Google Shape;953;p55"/>
          <p:cNvCxnSpPr>
            <a:stCxn id="952" idx="0"/>
            <a:endCxn id="954" idx="2"/>
          </p:cNvCxnSpPr>
          <p:nvPr/>
        </p:nvCxnSpPr>
        <p:spPr>
          <a:xfrm rot="10800000" flipH="1">
            <a:off x="3496320" y="3680233"/>
            <a:ext cx="338100" cy="283800"/>
          </a:xfrm>
          <a:prstGeom prst="straightConnector1">
            <a:avLst/>
          </a:prstGeom>
          <a:noFill/>
          <a:ln w="19050" cap="flat" cmpd="sng">
            <a:solidFill>
              <a:schemeClr val="dk2"/>
            </a:solidFill>
            <a:prstDash val="solid"/>
            <a:round/>
            <a:headEnd type="none" w="med" len="med"/>
            <a:tailEnd type="none" w="med" len="med"/>
          </a:ln>
        </p:spPr>
      </p:cxnSp>
      <p:sp>
        <p:nvSpPr>
          <p:cNvPr id="955" name="Google Shape;955;p55"/>
          <p:cNvSpPr/>
          <p:nvPr/>
        </p:nvSpPr>
        <p:spPr>
          <a:xfrm>
            <a:off x="3996895" y="39640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a:t>
            </a:r>
            <a:endParaRPr sz="1800"/>
          </a:p>
        </p:txBody>
      </p:sp>
      <p:cxnSp>
        <p:nvCxnSpPr>
          <p:cNvPr id="956" name="Google Shape;956;p55"/>
          <p:cNvCxnSpPr>
            <a:stCxn id="955" idx="0"/>
            <a:endCxn id="954" idx="2"/>
          </p:cNvCxnSpPr>
          <p:nvPr/>
        </p:nvCxnSpPr>
        <p:spPr>
          <a:xfrm rot="10800000">
            <a:off x="3834445" y="3680233"/>
            <a:ext cx="331500" cy="283800"/>
          </a:xfrm>
          <a:prstGeom prst="straightConnector1">
            <a:avLst/>
          </a:prstGeom>
          <a:noFill/>
          <a:ln w="19050" cap="flat" cmpd="sng">
            <a:solidFill>
              <a:schemeClr val="dk2"/>
            </a:solidFill>
            <a:prstDash val="solid"/>
            <a:round/>
            <a:headEnd type="none" w="med" len="med"/>
            <a:tailEnd type="none" w="med" len="med"/>
          </a:ln>
        </p:spPr>
      </p:cxnSp>
      <p:sp>
        <p:nvSpPr>
          <p:cNvPr id="954" name="Google Shape;954;p55"/>
          <p:cNvSpPr/>
          <p:nvPr/>
        </p:nvSpPr>
        <p:spPr>
          <a:xfrm>
            <a:off x="3665370" y="33553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u</a:t>
            </a:r>
            <a:endParaRPr sz="1800"/>
          </a:p>
        </p:txBody>
      </p:sp>
      <p:sp>
        <p:nvSpPr>
          <p:cNvPr id="950" name="Google Shape;950;p55"/>
          <p:cNvSpPr/>
          <p:nvPr/>
        </p:nvSpPr>
        <p:spPr>
          <a:xfrm>
            <a:off x="4255145" y="27892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w</a:t>
            </a:r>
            <a:endParaRPr sz="1800"/>
          </a:p>
        </p:txBody>
      </p:sp>
      <p:sp>
        <p:nvSpPr>
          <p:cNvPr id="957" name="Google Shape;957;p55"/>
          <p:cNvSpPr/>
          <p:nvPr/>
        </p:nvSpPr>
        <p:spPr>
          <a:xfrm>
            <a:off x="4593245" y="39640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sp>
        <p:nvSpPr>
          <p:cNvPr id="951" name="Google Shape;951;p55"/>
          <p:cNvSpPr/>
          <p:nvPr/>
        </p:nvSpPr>
        <p:spPr>
          <a:xfrm>
            <a:off x="4883045" y="33553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y</a:t>
            </a:r>
            <a:endParaRPr sz="1800"/>
          </a:p>
        </p:txBody>
      </p:sp>
      <p:cxnSp>
        <p:nvCxnSpPr>
          <p:cNvPr id="958" name="Google Shape;958;p55"/>
          <p:cNvCxnSpPr>
            <a:stCxn id="957" idx="0"/>
            <a:endCxn id="951" idx="2"/>
          </p:cNvCxnSpPr>
          <p:nvPr/>
        </p:nvCxnSpPr>
        <p:spPr>
          <a:xfrm rot="10800000" flipH="1">
            <a:off x="4762295" y="3680233"/>
            <a:ext cx="289800" cy="283800"/>
          </a:xfrm>
          <a:prstGeom prst="straightConnector1">
            <a:avLst/>
          </a:prstGeom>
          <a:noFill/>
          <a:ln w="28575" cap="flat" cmpd="sng">
            <a:solidFill>
              <a:srgbClr val="FF0000"/>
            </a:solidFill>
            <a:prstDash val="solid"/>
            <a:round/>
            <a:headEnd type="none" w="med" len="med"/>
            <a:tailEnd type="none" w="med" len="med"/>
          </a:ln>
        </p:spPr>
      </p:cxnSp>
      <p:cxnSp>
        <p:nvCxnSpPr>
          <p:cNvPr id="959" name="Google Shape;959;p55"/>
          <p:cNvCxnSpPr>
            <a:stCxn id="954" idx="0"/>
            <a:endCxn id="950" idx="2"/>
          </p:cNvCxnSpPr>
          <p:nvPr/>
        </p:nvCxnSpPr>
        <p:spPr>
          <a:xfrm rot="10800000" flipH="1">
            <a:off x="3834420" y="3114133"/>
            <a:ext cx="589800" cy="241200"/>
          </a:xfrm>
          <a:prstGeom prst="straightConnector1">
            <a:avLst/>
          </a:prstGeom>
          <a:noFill/>
          <a:ln w="28575" cap="flat" cmpd="sng">
            <a:solidFill>
              <a:srgbClr val="FF0000"/>
            </a:solidFill>
            <a:prstDash val="solid"/>
            <a:round/>
            <a:headEnd type="none" w="med" len="med"/>
            <a:tailEnd type="none" w="med" len="med"/>
          </a:ln>
        </p:spPr>
      </p:cxnSp>
      <p:sp>
        <p:nvSpPr>
          <p:cNvPr id="960" name="Google Shape;960;p55"/>
          <p:cNvSpPr/>
          <p:nvPr/>
        </p:nvSpPr>
        <p:spPr>
          <a:xfrm>
            <a:off x="3008445" y="45175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961" name="Google Shape;961;p55"/>
          <p:cNvCxnSpPr>
            <a:stCxn id="952" idx="2"/>
            <a:endCxn id="960" idx="0"/>
          </p:cNvCxnSpPr>
          <p:nvPr/>
        </p:nvCxnSpPr>
        <p:spPr>
          <a:xfrm flipH="1">
            <a:off x="3177420" y="4288933"/>
            <a:ext cx="318900" cy="2286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56"/>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Left-Leaning Red Black Binary Search Tree (LLRB)</a:t>
            </a:r>
            <a:endParaRPr/>
          </a:p>
        </p:txBody>
      </p:sp>
      <p:sp>
        <p:nvSpPr>
          <p:cNvPr id="967" name="Google Shape;967;p56"/>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Draw the LLRB corresponding to the 2-3 tree shown below.</a:t>
            </a:r>
            <a:endParaRPr/>
          </a:p>
        </p:txBody>
      </p:sp>
      <p:cxnSp>
        <p:nvCxnSpPr>
          <p:cNvPr id="968" name="Google Shape;968;p56"/>
          <p:cNvCxnSpPr>
            <a:stCxn id="969" idx="2"/>
            <a:endCxn id="970" idx="0"/>
          </p:cNvCxnSpPr>
          <p:nvPr/>
        </p:nvCxnSpPr>
        <p:spPr>
          <a:xfrm>
            <a:off x="4424195" y="3114133"/>
            <a:ext cx="627900" cy="241200"/>
          </a:xfrm>
          <a:prstGeom prst="straightConnector1">
            <a:avLst/>
          </a:prstGeom>
          <a:noFill/>
          <a:ln w="19050" cap="flat" cmpd="sng">
            <a:solidFill>
              <a:srgbClr val="666666"/>
            </a:solidFill>
            <a:prstDash val="solid"/>
            <a:round/>
            <a:headEnd type="none" w="med" len="med"/>
            <a:tailEnd type="none" w="med" len="med"/>
          </a:ln>
        </p:spPr>
      </p:cxnSp>
      <p:sp>
        <p:nvSpPr>
          <p:cNvPr id="971" name="Google Shape;971;p56"/>
          <p:cNvSpPr/>
          <p:nvPr/>
        </p:nvSpPr>
        <p:spPr>
          <a:xfrm>
            <a:off x="3327270" y="39640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cxnSp>
        <p:nvCxnSpPr>
          <p:cNvPr id="972" name="Google Shape;972;p56"/>
          <p:cNvCxnSpPr>
            <a:stCxn id="971" idx="0"/>
            <a:endCxn id="973" idx="2"/>
          </p:cNvCxnSpPr>
          <p:nvPr/>
        </p:nvCxnSpPr>
        <p:spPr>
          <a:xfrm rot="10800000" flipH="1">
            <a:off x="3496320" y="3680233"/>
            <a:ext cx="338100" cy="283800"/>
          </a:xfrm>
          <a:prstGeom prst="straightConnector1">
            <a:avLst/>
          </a:prstGeom>
          <a:noFill/>
          <a:ln w="19050" cap="flat" cmpd="sng">
            <a:solidFill>
              <a:schemeClr val="dk2"/>
            </a:solidFill>
            <a:prstDash val="solid"/>
            <a:round/>
            <a:headEnd type="none" w="med" len="med"/>
            <a:tailEnd type="none" w="med" len="med"/>
          </a:ln>
        </p:spPr>
      </p:cxnSp>
      <p:sp>
        <p:nvSpPr>
          <p:cNvPr id="974" name="Google Shape;974;p56"/>
          <p:cNvSpPr/>
          <p:nvPr/>
        </p:nvSpPr>
        <p:spPr>
          <a:xfrm>
            <a:off x="3996895" y="39640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a:t>
            </a:r>
            <a:endParaRPr sz="1800"/>
          </a:p>
        </p:txBody>
      </p:sp>
      <p:cxnSp>
        <p:nvCxnSpPr>
          <p:cNvPr id="975" name="Google Shape;975;p56"/>
          <p:cNvCxnSpPr>
            <a:stCxn id="974" idx="0"/>
            <a:endCxn id="973" idx="2"/>
          </p:cNvCxnSpPr>
          <p:nvPr/>
        </p:nvCxnSpPr>
        <p:spPr>
          <a:xfrm rot="10800000">
            <a:off x="3834445" y="3680233"/>
            <a:ext cx="331500" cy="283800"/>
          </a:xfrm>
          <a:prstGeom prst="straightConnector1">
            <a:avLst/>
          </a:prstGeom>
          <a:noFill/>
          <a:ln w="19050" cap="flat" cmpd="sng">
            <a:solidFill>
              <a:schemeClr val="dk2"/>
            </a:solidFill>
            <a:prstDash val="solid"/>
            <a:round/>
            <a:headEnd type="none" w="med" len="med"/>
            <a:tailEnd type="none" w="med" len="med"/>
          </a:ln>
        </p:spPr>
      </p:cxnSp>
      <p:sp>
        <p:nvSpPr>
          <p:cNvPr id="973" name="Google Shape;973;p56"/>
          <p:cNvSpPr/>
          <p:nvPr/>
        </p:nvSpPr>
        <p:spPr>
          <a:xfrm>
            <a:off x="3665370" y="33553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u</a:t>
            </a:r>
            <a:endParaRPr sz="1800"/>
          </a:p>
        </p:txBody>
      </p:sp>
      <p:sp>
        <p:nvSpPr>
          <p:cNvPr id="969" name="Google Shape;969;p56"/>
          <p:cNvSpPr/>
          <p:nvPr/>
        </p:nvSpPr>
        <p:spPr>
          <a:xfrm>
            <a:off x="4255145" y="27892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w</a:t>
            </a:r>
            <a:endParaRPr sz="1800"/>
          </a:p>
        </p:txBody>
      </p:sp>
      <p:sp>
        <p:nvSpPr>
          <p:cNvPr id="976" name="Google Shape;976;p56"/>
          <p:cNvSpPr/>
          <p:nvPr/>
        </p:nvSpPr>
        <p:spPr>
          <a:xfrm>
            <a:off x="4593245" y="39640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sp>
        <p:nvSpPr>
          <p:cNvPr id="970" name="Google Shape;970;p56"/>
          <p:cNvSpPr/>
          <p:nvPr/>
        </p:nvSpPr>
        <p:spPr>
          <a:xfrm>
            <a:off x="4883045" y="33553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y</a:t>
            </a:r>
            <a:endParaRPr sz="1800"/>
          </a:p>
        </p:txBody>
      </p:sp>
      <p:cxnSp>
        <p:nvCxnSpPr>
          <p:cNvPr id="977" name="Google Shape;977;p56"/>
          <p:cNvCxnSpPr>
            <a:stCxn id="976" idx="0"/>
            <a:endCxn id="970" idx="2"/>
          </p:cNvCxnSpPr>
          <p:nvPr/>
        </p:nvCxnSpPr>
        <p:spPr>
          <a:xfrm rot="10800000" flipH="1">
            <a:off x="4762295" y="3680233"/>
            <a:ext cx="289800" cy="283800"/>
          </a:xfrm>
          <a:prstGeom prst="straightConnector1">
            <a:avLst/>
          </a:prstGeom>
          <a:noFill/>
          <a:ln w="28575" cap="flat" cmpd="sng">
            <a:solidFill>
              <a:srgbClr val="FF0000"/>
            </a:solidFill>
            <a:prstDash val="solid"/>
            <a:round/>
            <a:headEnd type="none" w="med" len="med"/>
            <a:tailEnd type="none" w="med" len="med"/>
          </a:ln>
        </p:spPr>
      </p:cxnSp>
      <p:cxnSp>
        <p:nvCxnSpPr>
          <p:cNvPr id="978" name="Google Shape;978;p56"/>
          <p:cNvCxnSpPr>
            <a:stCxn id="973" idx="0"/>
            <a:endCxn id="969" idx="2"/>
          </p:cNvCxnSpPr>
          <p:nvPr/>
        </p:nvCxnSpPr>
        <p:spPr>
          <a:xfrm rot="10800000" flipH="1">
            <a:off x="3834420" y="3114133"/>
            <a:ext cx="589800" cy="241200"/>
          </a:xfrm>
          <a:prstGeom prst="straightConnector1">
            <a:avLst/>
          </a:prstGeom>
          <a:noFill/>
          <a:ln w="28575" cap="flat" cmpd="sng">
            <a:solidFill>
              <a:srgbClr val="FF0000"/>
            </a:solidFill>
            <a:prstDash val="solid"/>
            <a:round/>
            <a:headEnd type="none" w="med" len="med"/>
            <a:tailEnd type="none" w="med" len="med"/>
          </a:ln>
        </p:spPr>
      </p:cxnSp>
      <p:sp>
        <p:nvSpPr>
          <p:cNvPr id="979" name="Google Shape;979;p56"/>
          <p:cNvSpPr/>
          <p:nvPr/>
        </p:nvSpPr>
        <p:spPr>
          <a:xfrm>
            <a:off x="3008445" y="45175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980" name="Google Shape;980;p56"/>
          <p:cNvCxnSpPr>
            <a:stCxn id="971" idx="2"/>
            <a:endCxn id="979" idx="0"/>
          </p:cNvCxnSpPr>
          <p:nvPr/>
        </p:nvCxnSpPr>
        <p:spPr>
          <a:xfrm flipH="1">
            <a:off x="3177420" y="4288933"/>
            <a:ext cx="318900" cy="228600"/>
          </a:xfrm>
          <a:prstGeom prst="straightConnector1">
            <a:avLst/>
          </a:prstGeom>
          <a:noFill/>
          <a:ln w="28575" cap="flat" cmpd="sng">
            <a:solidFill>
              <a:srgbClr val="FF0000"/>
            </a:solidFill>
            <a:prstDash val="solid"/>
            <a:round/>
            <a:headEnd type="none" w="med" len="med"/>
            <a:tailEnd type="none" w="med" len="med"/>
          </a:ln>
        </p:spPr>
      </p:cxnSp>
      <p:sp>
        <p:nvSpPr>
          <p:cNvPr id="981" name="Google Shape;981;p56"/>
          <p:cNvSpPr txBox="1">
            <a:spLocks noGrp="1"/>
          </p:cNvSpPr>
          <p:nvPr>
            <p:ph type="body" idx="1"/>
          </p:nvPr>
        </p:nvSpPr>
        <p:spPr>
          <a:xfrm>
            <a:off x="197700" y="2237225"/>
            <a:ext cx="8443800" cy="96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Searching an LLRB tree for a key is easy.</a:t>
            </a:r>
            <a:endParaRPr/>
          </a:p>
          <a:p>
            <a:pPr marL="457200" lvl="0" indent="-342900" algn="l" rtl="0">
              <a:spcBef>
                <a:spcPts val="600"/>
              </a:spcBef>
              <a:spcAft>
                <a:spcPts val="0"/>
              </a:spcAft>
              <a:buSzPts val="1800"/>
              <a:buChar char="●"/>
            </a:pPr>
            <a:r>
              <a:rPr lang="en"/>
              <a:t>Treat it exactly like any BST.</a:t>
            </a:r>
            <a:endParaRPr/>
          </a:p>
        </p:txBody>
      </p:sp>
      <p:sp>
        <p:nvSpPr>
          <p:cNvPr id="982" name="Google Shape;982;p56"/>
          <p:cNvSpPr/>
          <p:nvPr/>
        </p:nvSpPr>
        <p:spPr>
          <a:xfrm>
            <a:off x="4747063" y="1881129"/>
            <a:ext cx="5742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 y</a:t>
            </a:r>
            <a:endParaRPr sz="1800"/>
          </a:p>
        </p:txBody>
      </p:sp>
      <p:cxnSp>
        <p:nvCxnSpPr>
          <p:cNvPr id="983" name="Google Shape;983;p56"/>
          <p:cNvCxnSpPr>
            <a:endCxn id="982" idx="0"/>
          </p:cNvCxnSpPr>
          <p:nvPr/>
        </p:nvCxnSpPr>
        <p:spPr>
          <a:xfrm>
            <a:off x="4692763" y="1595829"/>
            <a:ext cx="341400" cy="285300"/>
          </a:xfrm>
          <a:prstGeom prst="straightConnector1">
            <a:avLst/>
          </a:prstGeom>
          <a:noFill/>
          <a:ln w="19050" cap="flat" cmpd="sng">
            <a:solidFill>
              <a:srgbClr val="666666"/>
            </a:solidFill>
            <a:prstDash val="solid"/>
            <a:round/>
            <a:headEnd type="none" w="med" len="med"/>
            <a:tailEnd type="none" w="med" len="med"/>
          </a:ln>
        </p:spPr>
      </p:cxnSp>
      <p:sp>
        <p:nvSpPr>
          <p:cNvPr id="984" name="Google Shape;984;p56"/>
          <p:cNvSpPr/>
          <p:nvPr/>
        </p:nvSpPr>
        <p:spPr>
          <a:xfrm>
            <a:off x="3653700" y="1881125"/>
            <a:ext cx="5070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 s</a:t>
            </a:r>
            <a:endParaRPr sz="1800"/>
          </a:p>
        </p:txBody>
      </p:sp>
      <p:cxnSp>
        <p:nvCxnSpPr>
          <p:cNvPr id="985" name="Google Shape;985;p56"/>
          <p:cNvCxnSpPr>
            <a:stCxn id="984" idx="0"/>
          </p:cNvCxnSpPr>
          <p:nvPr/>
        </p:nvCxnSpPr>
        <p:spPr>
          <a:xfrm rot="10800000" flipH="1">
            <a:off x="3907200" y="1595825"/>
            <a:ext cx="263400" cy="285300"/>
          </a:xfrm>
          <a:prstGeom prst="straightConnector1">
            <a:avLst/>
          </a:prstGeom>
          <a:noFill/>
          <a:ln w="19050" cap="flat" cmpd="sng">
            <a:solidFill>
              <a:schemeClr val="dk2"/>
            </a:solidFill>
            <a:prstDash val="solid"/>
            <a:round/>
            <a:headEnd type="none" w="med" len="med"/>
            <a:tailEnd type="none" w="med" len="med"/>
          </a:ln>
        </p:spPr>
      </p:cxnSp>
      <p:sp>
        <p:nvSpPr>
          <p:cNvPr id="986" name="Google Shape;986;p56"/>
          <p:cNvSpPr/>
          <p:nvPr/>
        </p:nvSpPr>
        <p:spPr>
          <a:xfrm>
            <a:off x="4280120" y="18811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a:t>
            </a:r>
            <a:endParaRPr sz="1800"/>
          </a:p>
        </p:txBody>
      </p:sp>
      <p:cxnSp>
        <p:nvCxnSpPr>
          <p:cNvPr id="987" name="Google Shape;987;p56"/>
          <p:cNvCxnSpPr>
            <a:stCxn id="986" idx="0"/>
            <a:endCxn id="988" idx="2"/>
          </p:cNvCxnSpPr>
          <p:nvPr/>
        </p:nvCxnSpPr>
        <p:spPr>
          <a:xfrm rot="10800000">
            <a:off x="4448870" y="1597333"/>
            <a:ext cx="300" cy="283800"/>
          </a:xfrm>
          <a:prstGeom prst="straightConnector1">
            <a:avLst/>
          </a:prstGeom>
          <a:noFill/>
          <a:ln w="19050" cap="flat" cmpd="sng">
            <a:solidFill>
              <a:schemeClr val="dk2"/>
            </a:solidFill>
            <a:prstDash val="solid"/>
            <a:round/>
            <a:headEnd type="none" w="med" len="med"/>
            <a:tailEnd type="none" w="med" len="med"/>
          </a:ln>
        </p:spPr>
      </p:cxnSp>
      <p:sp>
        <p:nvSpPr>
          <p:cNvPr id="988" name="Google Shape;988;p56"/>
          <p:cNvSpPr/>
          <p:nvPr/>
        </p:nvSpPr>
        <p:spPr>
          <a:xfrm>
            <a:off x="4118688" y="1272338"/>
            <a:ext cx="6606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u w</a:t>
            </a:r>
            <a:endParaRPr sz="18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5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LLRB Problem #1: yellkey.com</a:t>
            </a:r>
            <a:r>
              <a:rPr lang="en">
                <a:solidFill>
                  <a:srgbClr val="38761D"/>
                </a:solidFill>
              </a:rPr>
              <a:t>/stage</a:t>
            </a:r>
            <a:endParaRPr>
              <a:solidFill>
                <a:srgbClr val="38761D"/>
              </a:solidFill>
            </a:endParaRPr>
          </a:p>
        </p:txBody>
      </p:sp>
      <p:sp>
        <p:nvSpPr>
          <p:cNvPr id="994" name="Google Shape;994;p5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How many of these are valid LLRBs, i.e. have a 1-1 correspondence with                  a valid 2-3 tree?</a:t>
            </a:r>
            <a:endParaRPr/>
          </a:p>
        </p:txBody>
      </p:sp>
      <p:sp>
        <p:nvSpPr>
          <p:cNvPr id="995" name="Google Shape;995;p57"/>
          <p:cNvSpPr/>
          <p:nvPr/>
        </p:nvSpPr>
        <p:spPr>
          <a:xfrm>
            <a:off x="3398725" y="13935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996" name="Google Shape;996;p57"/>
          <p:cNvSpPr/>
          <p:nvPr/>
        </p:nvSpPr>
        <p:spPr>
          <a:xfrm>
            <a:off x="2909875" y="19690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997" name="Google Shape;997;p57"/>
          <p:cNvSpPr/>
          <p:nvPr/>
        </p:nvSpPr>
        <p:spPr>
          <a:xfrm>
            <a:off x="3887575" y="19690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998" name="Google Shape;998;p57"/>
          <p:cNvCxnSpPr>
            <a:stCxn id="996" idx="0"/>
            <a:endCxn id="995" idx="2"/>
          </p:cNvCxnSpPr>
          <p:nvPr/>
        </p:nvCxnSpPr>
        <p:spPr>
          <a:xfrm rot="10800000" flipH="1">
            <a:off x="3127675" y="1682212"/>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999" name="Google Shape;999;p57"/>
          <p:cNvCxnSpPr>
            <a:stCxn id="997" idx="0"/>
            <a:endCxn id="995" idx="2"/>
          </p:cNvCxnSpPr>
          <p:nvPr/>
        </p:nvCxnSpPr>
        <p:spPr>
          <a:xfrm rot="10800000">
            <a:off x="3616375" y="168221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000" name="Google Shape;1000;p57"/>
          <p:cNvSpPr/>
          <p:nvPr/>
        </p:nvSpPr>
        <p:spPr>
          <a:xfrm>
            <a:off x="2599533" y="251977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001" name="Google Shape;1001;p57"/>
          <p:cNvCxnSpPr>
            <a:stCxn id="996" idx="2"/>
            <a:endCxn id="1000" idx="0"/>
          </p:cNvCxnSpPr>
          <p:nvPr/>
        </p:nvCxnSpPr>
        <p:spPr>
          <a:xfrm flipH="1">
            <a:off x="2817475" y="2257612"/>
            <a:ext cx="310200" cy="262200"/>
          </a:xfrm>
          <a:prstGeom prst="straightConnector1">
            <a:avLst/>
          </a:prstGeom>
          <a:noFill/>
          <a:ln w="28575" cap="flat" cmpd="sng">
            <a:solidFill>
              <a:srgbClr val="FF0000"/>
            </a:solidFill>
            <a:prstDash val="solid"/>
            <a:round/>
            <a:headEnd type="none" w="med" len="med"/>
            <a:tailEnd type="none" w="med" len="med"/>
          </a:ln>
        </p:spPr>
      </p:cxnSp>
      <p:sp>
        <p:nvSpPr>
          <p:cNvPr id="1002" name="Google Shape;1002;p57"/>
          <p:cNvSpPr/>
          <p:nvPr/>
        </p:nvSpPr>
        <p:spPr>
          <a:xfrm>
            <a:off x="3197383" y="25197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003" name="Google Shape;1003;p57"/>
          <p:cNvCxnSpPr>
            <a:stCxn id="996" idx="2"/>
            <a:endCxn id="1002" idx="0"/>
          </p:cNvCxnSpPr>
          <p:nvPr/>
        </p:nvCxnSpPr>
        <p:spPr>
          <a:xfrm>
            <a:off x="3127675" y="225761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004" name="Google Shape;1004;p57"/>
          <p:cNvSpPr/>
          <p:nvPr/>
        </p:nvSpPr>
        <p:spPr>
          <a:xfrm>
            <a:off x="5471975" y="13811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005" name="Google Shape;1005;p57"/>
          <p:cNvSpPr/>
          <p:nvPr/>
        </p:nvSpPr>
        <p:spPr>
          <a:xfrm>
            <a:off x="4983125" y="19566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006" name="Google Shape;1006;p57"/>
          <p:cNvSpPr/>
          <p:nvPr/>
        </p:nvSpPr>
        <p:spPr>
          <a:xfrm>
            <a:off x="5960825" y="19566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07" name="Google Shape;1007;p57"/>
          <p:cNvCxnSpPr>
            <a:stCxn id="1005" idx="0"/>
            <a:endCxn id="1004" idx="2"/>
          </p:cNvCxnSpPr>
          <p:nvPr/>
        </p:nvCxnSpPr>
        <p:spPr>
          <a:xfrm rot="10800000" flipH="1">
            <a:off x="5200925" y="1669862"/>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008" name="Google Shape;1008;p57"/>
          <p:cNvCxnSpPr>
            <a:stCxn id="1006" idx="0"/>
            <a:endCxn id="1004" idx="2"/>
          </p:cNvCxnSpPr>
          <p:nvPr/>
        </p:nvCxnSpPr>
        <p:spPr>
          <a:xfrm rot="10800000">
            <a:off x="5689625" y="166986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009" name="Google Shape;1009;p57"/>
          <p:cNvSpPr/>
          <p:nvPr/>
        </p:nvSpPr>
        <p:spPr>
          <a:xfrm>
            <a:off x="4672783" y="250742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010" name="Google Shape;1010;p57"/>
          <p:cNvCxnSpPr>
            <a:stCxn id="1005" idx="2"/>
            <a:endCxn id="1009" idx="0"/>
          </p:cNvCxnSpPr>
          <p:nvPr/>
        </p:nvCxnSpPr>
        <p:spPr>
          <a:xfrm flipH="1">
            <a:off x="4890725" y="2245262"/>
            <a:ext cx="310200" cy="262200"/>
          </a:xfrm>
          <a:prstGeom prst="straightConnector1">
            <a:avLst/>
          </a:prstGeom>
          <a:noFill/>
          <a:ln w="19050" cap="flat" cmpd="sng">
            <a:solidFill>
              <a:srgbClr val="000000"/>
            </a:solidFill>
            <a:prstDash val="solid"/>
            <a:round/>
            <a:headEnd type="none" w="med" len="med"/>
            <a:tailEnd type="none" w="med" len="med"/>
          </a:ln>
        </p:spPr>
      </p:cxnSp>
      <p:sp>
        <p:nvSpPr>
          <p:cNvPr id="1011" name="Google Shape;1011;p57"/>
          <p:cNvSpPr/>
          <p:nvPr/>
        </p:nvSpPr>
        <p:spPr>
          <a:xfrm>
            <a:off x="5270633" y="250743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012" name="Google Shape;1012;p57"/>
          <p:cNvCxnSpPr>
            <a:stCxn id="1005" idx="2"/>
            <a:endCxn id="1011" idx="0"/>
          </p:cNvCxnSpPr>
          <p:nvPr/>
        </p:nvCxnSpPr>
        <p:spPr>
          <a:xfrm>
            <a:off x="5200925" y="224526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013" name="Google Shape;1013;p57"/>
          <p:cNvSpPr/>
          <p:nvPr/>
        </p:nvSpPr>
        <p:spPr>
          <a:xfrm>
            <a:off x="7737725" y="13811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014" name="Google Shape;1014;p57"/>
          <p:cNvSpPr/>
          <p:nvPr/>
        </p:nvSpPr>
        <p:spPr>
          <a:xfrm>
            <a:off x="7248875" y="19566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015" name="Google Shape;1015;p57"/>
          <p:cNvSpPr/>
          <p:nvPr/>
        </p:nvSpPr>
        <p:spPr>
          <a:xfrm>
            <a:off x="8226575" y="19566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16" name="Google Shape;1016;p57"/>
          <p:cNvCxnSpPr>
            <a:stCxn id="1014" idx="0"/>
            <a:endCxn id="1013" idx="2"/>
          </p:cNvCxnSpPr>
          <p:nvPr/>
        </p:nvCxnSpPr>
        <p:spPr>
          <a:xfrm rot="10800000" flipH="1">
            <a:off x="7466675" y="1669862"/>
            <a:ext cx="489000" cy="286800"/>
          </a:xfrm>
          <a:prstGeom prst="straightConnector1">
            <a:avLst/>
          </a:prstGeom>
          <a:noFill/>
          <a:ln w="28575" cap="flat" cmpd="sng">
            <a:solidFill>
              <a:srgbClr val="FF0000"/>
            </a:solidFill>
            <a:prstDash val="solid"/>
            <a:round/>
            <a:headEnd type="none" w="med" len="med"/>
            <a:tailEnd type="none" w="med" len="med"/>
          </a:ln>
        </p:spPr>
      </p:cxnSp>
      <p:cxnSp>
        <p:nvCxnSpPr>
          <p:cNvPr id="1017" name="Google Shape;1017;p57"/>
          <p:cNvCxnSpPr>
            <a:stCxn id="1015" idx="0"/>
            <a:endCxn id="1013" idx="2"/>
          </p:cNvCxnSpPr>
          <p:nvPr/>
        </p:nvCxnSpPr>
        <p:spPr>
          <a:xfrm rot="10800000">
            <a:off x="7955375" y="166986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018" name="Google Shape;1018;p57"/>
          <p:cNvSpPr/>
          <p:nvPr/>
        </p:nvSpPr>
        <p:spPr>
          <a:xfrm>
            <a:off x="6938533" y="250742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019" name="Google Shape;1019;p57"/>
          <p:cNvCxnSpPr>
            <a:stCxn id="1014" idx="2"/>
            <a:endCxn id="1018" idx="0"/>
          </p:cNvCxnSpPr>
          <p:nvPr/>
        </p:nvCxnSpPr>
        <p:spPr>
          <a:xfrm flipH="1">
            <a:off x="7156475" y="2245262"/>
            <a:ext cx="310200" cy="262200"/>
          </a:xfrm>
          <a:prstGeom prst="straightConnector1">
            <a:avLst/>
          </a:prstGeom>
          <a:noFill/>
          <a:ln w="19050" cap="flat" cmpd="sng">
            <a:solidFill>
              <a:srgbClr val="000000"/>
            </a:solidFill>
            <a:prstDash val="solid"/>
            <a:round/>
            <a:headEnd type="none" w="med" len="med"/>
            <a:tailEnd type="none" w="med" len="med"/>
          </a:ln>
        </p:spPr>
      </p:cxnSp>
      <p:sp>
        <p:nvSpPr>
          <p:cNvPr id="1020" name="Google Shape;1020;p57"/>
          <p:cNvSpPr/>
          <p:nvPr/>
        </p:nvSpPr>
        <p:spPr>
          <a:xfrm>
            <a:off x="7536383" y="250743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021" name="Google Shape;1021;p57"/>
          <p:cNvCxnSpPr>
            <a:stCxn id="1014" idx="2"/>
            <a:endCxn id="1020" idx="0"/>
          </p:cNvCxnSpPr>
          <p:nvPr/>
        </p:nvCxnSpPr>
        <p:spPr>
          <a:xfrm>
            <a:off x="7466675" y="224526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022" name="Google Shape;1022;p57"/>
          <p:cNvSpPr/>
          <p:nvPr/>
        </p:nvSpPr>
        <p:spPr>
          <a:xfrm>
            <a:off x="1249275" y="13811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023" name="Google Shape;1023;p57"/>
          <p:cNvSpPr/>
          <p:nvPr/>
        </p:nvSpPr>
        <p:spPr>
          <a:xfrm>
            <a:off x="760425" y="19566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1024" name="Google Shape;1024;p57"/>
          <p:cNvSpPr/>
          <p:nvPr/>
        </p:nvSpPr>
        <p:spPr>
          <a:xfrm>
            <a:off x="1738125" y="19566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25" name="Google Shape;1025;p57"/>
          <p:cNvCxnSpPr>
            <a:stCxn id="1023" idx="0"/>
            <a:endCxn id="1022" idx="2"/>
          </p:cNvCxnSpPr>
          <p:nvPr/>
        </p:nvCxnSpPr>
        <p:spPr>
          <a:xfrm rot="10800000" flipH="1">
            <a:off x="978225" y="1669850"/>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026" name="Google Shape;1026;p57"/>
          <p:cNvCxnSpPr>
            <a:stCxn id="1024" idx="0"/>
            <a:endCxn id="1022" idx="2"/>
          </p:cNvCxnSpPr>
          <p:nvPr/>
        </p:nvCxnSpPr>
        <p:spPr>
          <a:xfrm rot="10800000">
            <a:off x="1466925" y="1669850"/>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027" name="Google Shape;1027;p57"/>
          <p:cNvSpPr/>
          <p:nvPr/>
        </p:nvSpPr>
        <p:spPr>
          <a:xfrm>
            <a:off x="221483" y="2812208"/>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028" name="Google Shape;1028;p57"/>
          <p:cNvCxnSpPr>
            <a:stCxn id="1029" idx="2"/>
            <a:endCxn id="1027" idx="0"/>
          </p:cNvCxnSpPr>
          <p:nvPr/>
        </p:nvCxnSpPr>
        <p:spPr>
          <a:xfrm flipH="1">
            <a:off x="439383" y="2664933"/>
            <a:ext cx="257700" cy="147300"/>
          </a:xfrm>
          <a:prstGeom prst="straightConnector1">
            <a:avLst/>
          </a:prstGeom>
          <a:noFill/>
          <a:ln w="28575" cap="flat" cmpd="sng">
            <a:solidFill>
              <a:srgbClr val="FF0000"/>
            </a:solidFill>
            <a:prstDash val="solid"/>
            <a:round/>
            <a:headEnd type="none" w="med" len="med"/>
            <a:tailEnd type="none" w="med" len="med"/>
          </a:ln>
        </p:spPr>
      </p:cxnSp>
      <p:sp>
        <p:nvSpPr>
          <p:cNvPr id="1029" name="Google Shape;1029;p57"/>
          <p:cNvSpPr/>
          <p:nvPr/>
        </p:nvSpPr>
        <p:spPr>
          <a:xfrm>
            <a:off x="479283" y="237633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1030" name="Google Shape;1030;p57"/>
          <p:cNvCxnSpPr>
            <a:stCxn id="1023" idx="2"/>
            <a:endCxn id="1029" idx="0"/>
          </p:cNvCxnSpPr>
          <p:nvPr/>
        </p:nvCxnSpPr>
        <p:spPr>
          <a:xfrm flipH="1">
            <a:off x="697125" y="2245250"/>
            <a:ext cx="281100" cy="131100"/>
          </a:xfrm>
          <a:prstGeom prst="straightConnector1">
            <a:avLst/>
          </a:prstGeom>
          <a:noFill/>
          <a:ln w="28575" cap="flat" cmpd="sng">
            <a:solidFill>
              <a:srgbClr val="FF0000"/>
            </a:solidFill>
            <a:prstDash val="solid"/>
            <a:round/>
            <a:headEnd type="none" w="med" len="med"/>
            <a:tailEnd type="none" w="med" len="med"/>
          </a:ln>
        </p:spPr>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58"/>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LLRB Problem #1: yellkey.com</a:t>
            </a:r>
            <a:r>
              <a:rPr lang="en">
                <a:solidFill>
                  <a:srgbClr val="38761D"/>
                </a:solidFill>
              </a:rPr>
              <a:t>/person</a:t>
            </a:r>
            <a:endParaRPr/>
          </a:p>
        </p:txBody>
      </p:sp>
      <p:sp>
        <p:nvSpPr>
          <p:cNvPr id="1036" name="Google Shape;1036;p58"/>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many of these are valid LLRBs, i.e. have a 1-1 correspondence with                  a valid 2-3 tree?</a:t>
            </a:r>
            <a:endParaRPr/>
          </a:p>
          <a:p>
            <a:pPr marL="0" lvl="0" indent="0" algn="l" rtl="0">
              <a:spcBef>
                <a:spcPts val="600"/>
              </a:spcBef>
              <a:spcAft>
                <a:spcPts val="0"/>
              </a:spcAft>
              <a:buClr>
                <a:schemeClr val="dk1"/>
              </a:buClr>
              <a:buSzPts val="1100"/>
              <a:buFont typeface="Arial"/>
              <a:buNone/>
            </a:pPr>
            <a:endParaRPr/>
          </a:p>
        </p:txBody>
      </p:sp>
      <p:sp>
        <p:nvSpPr>
          <p:cNvPr id="1037" name="Google Shape;1037;p58"/>
          <p:cNvSpPr/>
          <p:nvPr/>
        </p:nvSpPr>
        <p:spPr>
          <a:xfrm>
            <a:off x="1249275" y="13811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038" name="Google Shape;1038;p58"/>
          <p:cNvSpPr/>
          <p:nvPr/>
        </p:nvSpPr>
        <p:spPr>
          <a:xfrm>
            <a:off x="760425" y="19566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1039" name="Google Shape;1039;p58"/>
          <p:cNvSpPr/>
          <p:nvPr/>
        </p:nvSpPr>
        <p:spPr>
          <a:xfrm>
            <a:off x="1738125" y="19566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40" name="Google Shape;1040;p58"/>
          <p:cNvCxnSpPr>
            <a:stCxn id="1038" idx="0"/>
            <a:endCxn id="1037" idx="2"/>
          </p:cNvCxnSpPr>
          <p:nvPr/>
        </p:nvCxnSpPr>
        <p:spPr>
          <a:xfrm rot="10800000" flipH="1">
            <a:off x="978225" y="1669850"/>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041" name="Google Shape;1041;p58"/>
          <p:cNvCxnSpPr>
            <a:stCxn id="1039" idx="0"/>
            <a:endCxn id="1037" idx="2"/>
          </p:cNvCxnSpPr>
          <p:nvPr/>
        </p:nvCxnSpPr>
        <p:spPr>
          <a:xfrm rot="10800000">
            <a:off x="1466925" y="1669850"/>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042" name="Google Shape;1042;p58"/>
          <p:cNvSpPr/>
          <p:nvPr/>
        </p:nvSpPr>
        <p:spPr>
          <a:xfrm>
            <a:off x="221483" y="2812208"/>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043" name="Google Shape;1043;p58"/>
          <p:cNvCxnSpPr>
            <a:stCxn id="1044" idx="2"/>
            <a:endCxn id="1042" idx="0"/>
          </p:cNvCxnSpPr>
          <p:nvPr/>
        </p:nvCxnSpPr>
        <p:spPr>
          <a:xfrm flipH="1">
            <a:off x="439383" y="2664933"/>
            <a:ext cx="257700" cy="147300"/>
          </a:xfrm>
          <a:prstGeom prst="straightConnector1">
            <a:avLst/>
          </a:prstGeom>
          <a:noFill/>
          <a:ln w="28575" cap="flat" cmpd="sng">
            <a:solidFill>
              <a:srgbClr val="FF0000"/>
            </a:solidFill>
            <a:prstDash val="solid"/>
            <a:round/>
            <a:headEnd type="none" w="med" len="med"/>
            <a:tailEnd type="none" w="med" len="med"/>
          </a:ln>
        </p:spPr>
      </p:cxnSp>
      <p:sp>
        <p:nvSpPr>
          <p:cNvPr id="1044" name="Google Shape;1044;p58"/>
          <p:cNvSpPr/>
          <p:nvPr/>
        </p:nvSpPr>
        <p:spPr>
          <a:xfrm>
            <a:off x="479283" y="237633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1045" name="Google Shape;1045;p58"/>
          <p:cNvCxnSpPr>
            <a:stCxn id="1038" idx="2"/>
            <a:endCxn id="1044" idx="0"/>
          </p:cNvCxnSpPr>
          <p:nvPr/>
        </p:nvCxnSpPr>
        <p:spPr>
          <a:xfrm flipH="1">
            <a:off x="697125" y="2245250"/>
            <a:ext cx="281100" cy="131100"/>
          </a:xfrm>
          <a:prstGeom prst="straightConnector1">
            <a:avLst/>
          </a:prstGeom>
          <a:noFill/>
          <a:ln w="28575" cap="flat" cmpd="sng">
            <a:solidFill>
              <a:srgbClr val="FF0000"/>
            </a:solidFill>
            <a:prstDash val="solid"/>
            <a:round/>
            <a:headEnd type="none" w="med" len="med"/>
            <a:tailEnd type="none" w="med" len="med"/>
          </a:ln>
        </p:spPr>
      </p:cxnSp>
      <p:sp>
        <p:nvSpPr>
          <p:cNvPr id="1046" name="Google Shape;1046;p58"/>
          <p:cNvSpPr/>
          <p:nvPr/>
        </p:nvSpPr>
        <p:spPr>
          <a:xfrm>
            <a:off x="3398725" y="13935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047" name="Google Shape;1047;p58"/>
          <p:cNvSpPr/>
          <p:nvPr/>
        </p:nvSpPr>
        <p:spPr>
          <a:xfrm>
            <a:off x="2909875" y="19690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048" name="Google Shape;1048;p58"/>
          <p:cNvSpPr/>
          <p:nvPr/>
        </p:nvSpPr>
        <p:spPr>
          <a:xfrm>
            <a:off x="3887575" y="19690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49" name="Google Shape;1049;p58"/>
          <p:cNvCxnSpPr>
            <a:stCxn id="1047" idx="0"/>
            <a:endCxn id="1046" idx="2"/>
          </p:cNvCxnSpPr>
          <p:nvPr/>
        </p:nvCxnSpPr>
        <p:spPr>
          <a:xfrm rot="10800000" flipH="1">
            <a:off x="3127675" y="1682212"/>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050" name="Google Shape;1050;p58"/>
          <p:cNvCxnSpPr>
            <a:stCxn id="1048" idx="0"/>
            <a:endCxn id="1046" idx="2"/>
          </p:cNvCxnSpPr>
          <p:nvPr/>
        </p:nvCxnSpPr>
        <p:spPr>
          <a:xfrm rot="10800000">
            <a:off x="3616375" y="168221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051" name="Google Shape;1051;p58"/>
          <p:cNvSpPr/>
          <p:nvPr/>
        </p:nvSpPr>
        <p:spPr>
          <a:xfrm>
            <a:off x="2599533" y="251977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052" name="Google Shape;1052;p58"/>
          <p:cNvCxnSpPr>
            <a:stCxn id="1047" idx="2"/>
            <a:endCxn id="1051" idx="0"/>
          </p:cNvCxnSpPr>
          <p:nvPr/>
        </p:nvCxnSpPr>
        <p:spPr>
          <a:xfrm flipH="1">
            <a:off x="2817475" y="2257612"/>
            <a:ext cx="310200" cy="262200"/>
          </a:xfrm>
          <a:prstGeom prst="straightConnector1">
            <a:avLst/>
          </a:prstGeom>
          <a:noFill/>
          <a:ln w="28575" cap="flat" cmpd="sng">
            <a:solidFill>
              <a:srgbClr val="FF0000"/>
            </a:solidFill>
            <a:prstDash val="solid"/>
            <a:round/>
            <a:headEnd type="none" w="med" len="med"/>
            <a:tailEnd type="none" w="med" len="med"/>
          </a:ln>
        </p:spPr>
      </p:cxnSp>
      <p:sp>
        <p:nvSpPr>
          <p:cNvPr id="1053" name="Google Shape;1053;p58"/>
          <p:cNvSpPr/>
          <p:nvPr/>
        </p:nvSpPr>
        <p:spPr>
          <a:xfrm>
            <a:off x="3197383" y="25197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054" name="Google Shape;1054;p58"/>
          <p:cNvCxnSpPr>
            <a:stCxn id="1047" idx="2"/>
            <a:endCxn id="1053" idx="0"/>
          </p:cNvCxnSpPr>
          <p:nvPr/>
        </p:nvCxnSpPr>
        <p:spPr>
          <a:xfrm>
            <a:off x="3127675" y="225761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055" name="Google Shape;1055;p58"/>
          <p:cNvSpPr/>
          <p:nvPr/>
        </p:nvSpPr>
        <p:spPr>
          <a:xfrm>
            <a:off x="5471975" y="13811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056" name="Google Shape;1056;p58"/>
          <p:cNvSpPr/>
          <p:nvPr/>
        </p:nvSpPr>
        <p:spPr>
          <a:xfrm>
            <a:off x="4983125" y="19566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057" name="Google Shape;1057;p58"/>
          <p:cNvSpPr/>
          <p:nvPr/>
        </p:nvSpPr>
        <p:spPr>
          <a:xfrm>
            <a:off x="5960825" y="19566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58" name="Google Shape;1058;p58"/>
          <p:cNvCxnSpPr>
            <a:stCxn id="1056" idx="0"/>
            <a:endCxn id="1055" idx="2"/>
          </p:cNvCxnSpPr>
          <p:nvPr/>
        </p:nvCxnSpPr>
        <p:spPr>
          <a:xfrm rot="10800000" flipH="1">
            <a:off x="5200925" y="1669862"/>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059" name="Google Shape;1059;p58"/>
          <p:cNvCxnSpPr>
            <a:stCxn id="1057" idx="0"/>
            <a:endCxn id="1055" idx="2"/>
          </p:cNvCxnSpPr>
          <p:nvPr/>
        </p:nvCxnSpPr>
        <p:spPr>
          <a:xfrm rot="10800000">
            <a:off x="5689625" y="166986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060" name="Google Shape;1060;p58"/>
          <p:cNvSpPr/>
          <p:nvPr/>
        </p:nvSpPr>
        <p:spPr>
          <a:xfrm>
            <a:off x="4672783" y="250742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061" name="Google Shape;1061;p58"/>
          <p:cNvCxnSpPr>
            <a:stCxn id="1056" idx="2"/>
            <a:endCxn id="1060" idx="0"/>
          </p:cNvCxnSpPr>
          <p:nvPr/>
        </p:nvCxnSpPr>
        <p:spPr>
          <a:xfrm flipH="1">
            <a:off x="4890725" y="2245262"/>
            <a:ext cx="310200" cy="262200"/>
          </a:xfrm>
          <a:prstGeom prst="straightConnector1">
            <a:avLst/>
          </a:prstGeom>
          <a:noFill/>
          <a:ln w="19050" cap="flat" cmpd="sng">
            <a:solidFill>
              <a:srgbClr val="000000"/>
            </a:solidFill>
            <a:prstDash val="solid"/>
            <a:round/>
            <a:headEnd type="none" w="med" len="med"/>
            <a:tailEnd type="none" w="med" len="med"/>
          </a:ln>
        </p:spPr>
      </p:cxnSp>
      <p:sp>
        <p:nvSpPr>
          <p:cNvPr id="1062" name="Google Shape;1062;p58"/>
          <p:cNvSpPr/>
          <p:nvPr/>
        </p:nvSpPr>
        <p:spPr>
          <a:xfrm>
            <a:off x="5270633" y="250743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063" name="Google Shape;1063;p58"/>
          <p:cNvCxnSpPr>
            <a:stCxn id="1056" idx="2"/>
            <a:endCxn id="1062" idx="0"/>
          </p:cNvCxnSpPr>
          <p:nvPr/>
        </p:nvCxnSpPr>
        <p:spPr>
          <a:xfrm>
            <a:off x="5200925" y="224526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064" name="Google Shape;1064;p58"/>
          <p:cNvSpPr/>
          <p:nvPr/>
        </p:nvSpPr>
        <p:spPr>
          <a:xfrm>
            <a:off x="7737725" y="13811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065" name="Google Shape;1065;p58"/>
          <p:cNvSpPr/>
          <p:nvPr/>
        </p:nvSpPr>
        <p:spPr>
          <a:xfrm>
            <a:off x="7248875" y="19566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066" name="Google Shape;1066;p58"/>
          <p:cNvSpPr/>
          <p:nvPr/>
        </p:nvSpPr>
        <p:spPr>
          <a:xfrm>
            <a:off x="8226575" y="19566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67" name="Google Shape;1067;p58"/>
          <p:cNvCxnSpPr>
            <a:stCxn id="1065" idx="0"/>
            <a:endCxn id="1064" idx="2"/>
          </p:cNvCxnSpPr>
          <p:nvPr/>
        </p:nvCxnSpPr>
        <p:spPr>
          <a:xfrm rot="10800000" flipH="1">
            <a:off x="7466675" y="1669862"/>
            <a:ext cx="489000" cy="286800"/>
          </a:xfrm>
          <a:prstGeom prst="straightConnector1">
            <a:avLst/>
          </a:prstGeom>
          <a:noFill/>
          <a:ln w="28575" cap="flat" cmpd="sng">
            <a:solidFill>
              <a:srgbClr val="FF0000"/>
            </a:solidFill>
            <a:prstDash val="solid"/>
            <a:round/>
            <a:headEnd type="none" w="med" len="med"/>
            <a:tailEnd type="none" w="med" len="med"/>
          </a:ln>
        </p:spPr>
      </p:cxnSp>
      <p:cxnSp>
        <p:nvCxnSpPr>
          <p:cNvPr id="1068" name="Google Shape;1068;p58"/>
          <p:cNvCxnSpPr>
            <a:stCxn id="1066" idx="0"/>
            <a:endCxn id="1064" idx="2"/>
          </p:cNvCxnSpPr>
          <p:nvPr/>
        </p:nvCxnSpPr>
        <p:spPr>
          <a:xfrm rot="10800000">
            <a:off x="7955375" y="166986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069" name="Google Shape;1069;p58"/>
          <p:cNvSpPr/>
          <p:nvPr/>
        </p:nvSpPr>
        <p:spPr>
          <a:xfrm>
            <a:off x="6938533" y="250742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070" name="Google Shape;1070;p58"/>
          <p:cNvCxnSpPr>
            <a:stCxn id="1065" idx="2"/>
            <a:endCxn id="1069" idx="0"/>
          </p:cNvCxnSpPr>
          <p:nvPr/>
        </p:nvCxnSpPr>
        <p:spPr>
          <a:xfrm flipH="1">
            <a:off x="7156475" y="2245262"/>
            <a:ext cx="310200" cy="262200"/>
          </a:xfrm>
          <a:prstGeom prst="straightConnector1">
            <a:avLst/>
          </a:prstGeom>
          <a:noFill/>
          <a:ln w="19050" cap="flat" cmpd="sng">
            <a:solidFill>
              <a:srgbClr val="000000"/>
            </a:solidFill>
            <a:prstDash val="solid"/>
            <a:round/>
            <a:headEnd type="none" w="med" len="med"/>
            <a:tailEnd type="none" w="med" len="med"/>
          </a:ln>
        </p:spPr>
      </p:cxnSp>
      <p:sp>
        <p:nvSpPr>
          <p:cNvPr id="1071" name="Google Shape;1071;p58"/>
          <p:cNvSpPr/>
          <p:nvPr/>
        </p:nvSpPr>
        <p:spPr>
          <a:xfrm>
            <a:off x="7536383" y="250743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072" name="Google Shape;1072;p58"/>
          <p:cNvCxnSpPr>
            <a:stCxn id="1065" idx="2"/>
            <a:endCxn id="1071" idx="0"/>
          </p:cNvCxnSpPr>
          <p:nvPr/>
        </p:nvCxnSpPr>
        <p:spPr>
          <a:xfrm>
            <a:off x="7466675" y="224526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073" name="Google Shape;1073;p58"/>
          <p:cNvSpPr/>
          <p:nvPr/>
        </p:nvSpPr>
        <p:spPr>
          <a:xfrm>
            <a:off x="1249275" y="40208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074" name="Google Shape;1074;p58"/>
          <p:cNvSpPr/>
          <p:nvPr/>
        </p:nvSpPr>
        <p:spPr>
          <a:xfrm>
            <a:off x="450075" y="4571583"/>
            <a:ext cx="890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 B C</a:t>
            </a:r>
            <a:endParaRPr sz="1800"/>
          </a:p>
        </p:txBody>
      </p:sp>
      <p:sp>
        <p:nvSpPr>
          <p:cNvPr id="1075" name="Google Shape;1075;p58"/>
          <p:cNvSpPr/>
          <p:nvPr/>
        </p:nvSpPr>
        <p:spPr>
          <a:xfrm>
            <a:off x="1738125" y="45715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76" name="Google Shape;1076;p58"/>
          <p:cNvCxnSpPr>
            <a:stCxn id="1074" idx="0"/>
            <a:endCxn id="1073" idx="2"/>
          </p:cNvCxnSpPr>
          <p:nvPr/>
        </p:nvCxnSpPr>
        <p:spPr>
          <a:xfrm rot="10800000" flipH="1">
            <a:off x="895425" y="4309383"/>
            <a:ext cx="571800" cy="262200"/>
          </a:xfrm>
          <a:prstGeom prst="straightConnector1">
            <a:avLst/>
          </a:prstGeom>
          <a:noFill/>
          <a:ln w="19050" cap="flat" cmpd="sng">
            <a:solidFill>
              <a:srgbClr val="000000"/>
            </a:solidFill>
            <a:prstDash val="solid"/>
            <a:round/>
            <a:headEnd type="none" w="med" len="med"/>
            <a:tailEnd type="none" w="med" len="med"/>
          </a:ln>
        </p:spPr>
      </p:cxnSp>
      <p:cxnSp>
        <p:nvCxnSpPr>
          <p:cNvPr id="1077" name="Google Shape;1077;p58"/>
          <p:cNvCxnSpPr>
            <a:stCxn id="1075" idx="0"/>
            <a:endCxn id="1073" idx="2"/>
          </p:cNvCxnSpPr>
          <p:nvPr/>
        </p:nvCxnSpPr>
        <p:spPr>
          <a:xfrm rot="10800000">
            <a:off x="1466925" y="4309383"/>
            <a:ext cx="489000" cy="262200"/>
          </a:xfrm>
          <a:prstGeom prst="straightConnector1">
            <a:avLst/>
          </a:prstGeom>
          <a:noFill/>
          <a:ln w="19050" cap="flat" cmpd="sng">
            <a:solidFill>
              <a:srgbClr val="000000"/>
            </a:solidFill>
            <a:prstDash val="solid"/>
            <a:round/>
            <a:headEnd type="none" w="med" len="med"/>
            <a:tailEnd type="none" w="med" len="med"/>
          </a:ln>
        </p:spPr>
      </p:cxnSp>
      <p:sp>
        <p:nvSpPr>
          <p:cNvPr id="1078" name="Google Shape;1078;p58"/>
          <p:cNvSpPr/>
          <p:nvPr/>
        </p:nvSpPr>
        <p:spPr>
          <a:xfrm>
            <a:off x="3464275" y="344530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079" name="Google Shape;1079;p58"/>
          <p:cNvSpPr/>
          <p:nvPr/>
        </p:nvSpPr>
        <p:spPr>
          <a:xfrm>
            <a:off x="2665075" y="4020812"/>
            <a:ext cx="7509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 B</a:t>
            </a:r>
            <a:endParaRPr sz="1800"/>
          </a:p>
        </p:txBody>
      </p:sp>
      <p:sp>
        <p:nvSpPr>
          <p:cNvPr id="1080" name="Google Shape;1080;p58"/>
          <p:cNvSpPr/>
          <p:nvPr/>
        </p:nvSpPr>
        <p:spPr>
          <a:xfrm>
            <a:off x="3953125" y="40208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81" name="Google Shape;1081;p58"/>
          <p:cNvCxnSpPr>
            <a:stCxn id="1079" idx="0"/>
            <a:endCxn id="1078" idx="2"/>
          </p:cNvCxnSpPr>
          <p:nvPr/>
        </p:nvCxnSpPr>
        <p:spPr>
          <a:xfrm rot="10800000" flipH="1">
            <a:off x="3040525" y="3734012"/>
            <a:ext cx="641700" cy="286800"/>
          </a:xfrm>
          <a:prstGeom prst="straightConnector1">
            <a:avLst/>
          </a:prstGeom>
          <a:noFill/>
          <a:ln w="19050" cap="flat" cmpd="sng">
            <a:solidFill>
              <a:srgbClr val="000000"/>
            </a:solidFill>
            <a:prstDash val="solid"/>
            <a:round/>
            <a:headEnd type="none" w="med" len="med"/>
            <a:tailEnd type="none" w="med" len="med"/>
          </a:ln>
        </p:spPr>
      </p:cxnSp>
      <p:cxnSp>
        <p:nvCxnSpPr>
          <p:cNvPr id="1082" name="Google Shape;1082;p58"/>
          <p:cNvCxnSpPr>
            <a:stCxn id="1080" idx="0"/>
            <a:endCxn id="1078" idx="2"/>
          </p:cNvCxnSpPr>
          <p:nvPr/>
        </p:nvCxnSpPr>
        <p:spPr>
          <a:xfrm rot="10800000">
            <a:off x="3681925" y="373401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083" name="Google Shape;1083;p58"/>
          <p:cNvSpPr/>
          <p:nvPr/>
        </p:nvSpPr>
        <p:spPr>
          <a:xfrm>
            <a:off x="3094896" y="45715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084" name="Google Shape;1084;p58"/>
          <p:cNvCxnSpPr>
            <a:stCxn id="1079" idx="2"/>
            <a:endCxn id="1083" idx="0"/>
          </p:cNvCxnSpPr>
          <p:nvPr/>
        </p:nvCxnSpPr>
        <p:spPr>
          <a:xfrm>
            <a:off x="3040525" y="4309412"/>
            <a:ext cx="272100" cy="262200"/>
          </a:xfrm>
          <a:prstGeom prst="straightConnector1">
            <a:avLst/>
          </a:prstGeom>
          <a:noFill/>
          <a:ln w="19050" cap="flat" cmpd="sng">
            <a:solidFill>
              <a:srgbClr val="000000"/>
            </a:solidFill>
            <a:prstDash val="solid"/>
            <a:round/>
            <a:headEnd type="none" w="med" len="med"/>
            <a:tailEnd type="none" w="med" len="med"/>
          </a:ln>
        </p:spPr>
      </p:cxnSp>
      <p:sp>
        <p:nvSpPr>
          <p:cNvPr id="1085" name="Google Shape;1085;p58"/>
          <p:cNvSpPr/>
          <p:nvPr/>
        </p:nvSpPr>
        <p:spPr>
          <a:xfrm>
            <a:off x="5527975" y="34453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086" name="Google Shape;1086;p58"/>
          <p:cNvSpPr/>
          <p:nvPr/>
        </p:nvSpPr>
        <p:spPr>
          <a:xfrm>
            <a:off x="5039125" y="40208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087" name="Google Shape;1087;p58"/>
          <p:cNvSpPr/>
          <p:nvPr/>
        </p:nvSpPr>
        <p:spPr>
          <a:xfrm>
            <a:off x="6016825" y="40208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88" name="Google Shape;1088;p58"/>
          <p:cNvCxnSpPr>
            <a:stCxn id="1086" idx="0"/>
            <a:endCxn id="1085" idx="2"/>
          </p:cNvCxnSpPr>
          <p:nvPr/>
        </p:nvCxnSpPr>
        <p:spPr>
          <a:xfrm rot="10800000" flipH="1">
            <a:off x="5256925" y="3734012"/>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089" name="Google Shape;1089;p58"/>
          <p:cNvCxnSpPr>
            <a:stCxn id="1087" idx="0"/>
            <a:endCxn id="1085" idx="2"/>
          </p:cNvCxnSpPr>
          <p:nvPr/>
        </p:nvCxnSpPr>
        <p:spPr>
          <a:xfrm rot="10800000">
            <a:off x="5745625" y="373401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090" name="Google Shape;1090;p58"/>
          <p:cNvSpPr/>
          <p:nvPr/>
        </p:nvSpPr>
        <p:spPr>
          <a:xfrm>
            <a:off x="4728783" y="45715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091" name="Google Shape;1091;p58"/>
          <p:cNvCxnSpPr>
            <a:stCxn id="1086" idx="2"/>
            <a:endCxn id="1090" idx="0"/>
          </p:cNvCxnSpPr>
          <p:nvPr/>
        </p:nvCxnSpPr>
        <p:spPr>
          <a:xfrm flipH="1">
            <a:off x="4946725" y="4309412"/>
            <a:ext cx="310200" cy="262200"/>
          </a:xfrm>
          <a:prstGeom prst="straightConnector1">
            <a:avLst/>
          </a:prstGeom>
          <a:noFill/>
          <a:ln w="19050" cap="flat" cmpd="sng">
            <a:solidFill>
              <a:srgbClr val="000000"/>
            </a:solidFill>
            <a:prstDash val="solid"/>
            <a:round/>
            <a:headEnd type="none" w="med" len="med"/>
            <a:tailEnd type="none" w="med" len="med"/>
          </a:ln>
        </p:spPr>
      </p:cxnSp>
      <p:sp>
        <p:nvSpPr>
          <p:cNvPr id="1092" name="Google Shape;1092;p58"/>
          <p:cNvSpPr/>
          <p:nvPr/>
        </p:nvSpPr>
        <p:spPr>
          <a:xfrm>
            <a:off x="5326633" y="45715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093" name="Google Shape;1093;p58"/>
          <p:cNvCxnSpPr>
            <a:stCxn id="1086" idx="2"/>
            <a:endCxn id="1092" idx="0"/>
          </p:cNvCxnSpPr>
          <p:nvPr/>
        </p:nvCxnSpPr>
        <p:spPr>
          <a:xfrm>
            <a:off x="5256925" y="430941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094" name="Google Shape;1094;p58"/>
          <p:cNvSpPr/>
          <p:nvPr/>
        </p:nvSpPr>
        <p:spPr>
          <a:xfrm>
            <a:off x="7433325" y="4020812"/>
            <a:ext cx="6417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 G</a:t>
            </a:r>
            <a:endParaRPr sz="1800"/>
          </a:p>
        </p:txBody>
      </p:sp>
      <p:sp>
        <p:nvSpPr>
          <p:cNvPr id="1095" name="Google Shape;1095;p58"/>
          <p:cNvSpPr/>
          <p:nvPr/>
        </p:nvSpPr>
        <p:spPr>
          <a:xfrm>
            <a:off x="8212975" y="45715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096" name="Google Shape;1096;p58"/>
          <p:cNvCxnSpPr>
            <a:stCxn id="1095" idx="0"/>
            <a:endCxn id="1094" idx="2"/>
          </p:cNvCxnSpPr>
          <p:nvPr/>
        </p:nvCxnSpPr>
        <p:spPr>
          <a:xfrm rot="10800000">
            <a:off x="7754275" y="4309383"/>
            <a:ext cx="676500" cy="262200"/>
          </a:xfrm>
          <a:prstGeom prst="straightConnector1">
            <a:avLst/>
          </a:prstGeom>
          <a:noFill/>
          <a:ln w="19050" cap="flat" cmpd="sng">
            <a:solidFill>
              <a:srgbClr val="000000"/>
            </a:solidFill>
            <a:prstDash val="solid"/>
            <a:round/>
            <a:headEnd type="none" w="med" len="med"/>
            <a:tailEnd type="none" w="med" len="med"/>
          </a:ln>
        </p:spPr>
      </p:cxnSp>
      <p:sp>
        <p:nvSpPr>
          <p:cNvPr id="1097" name="Google Shape;1097;p58"/>
          <p:cNvSpPr/>
          <p:nvPr/>
        </p:nvSpPr>
        <p:spPr>
          <a:xfrm>
            <a:off x="6924933" y="45715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098" name="Google Shape;1098;p58"/>
          <p:cNvCxnSpPr>
            <a:stCxn id="1094" idx="2"/>
            <a:endCxn id="1097" idx="0"/>
          </p:cNvCxnSpPr>
          <p:nvPr/>
        </p:nvCxnSpPr>
        <p:spPr>
          <a:xfrm flipH="1">
            <a:off x="7142775" y="4309412"/>
            <a:ext cx="611400" cy="262200"/>
          </a:xfrm>
          <a:prstGeom prst="straightConnector1">
            <a:avLst/>
          </a:prstGeom>
          <a:noFill/>
          <a:ln w="19050" cap="flat" cmpd="sng">
            <a:solidFill>
              <a:srgbClr val="000000"/>
            </a:solidFill>
            <a:prstDash val="solid"/>
            <a:round/>
            <a:headEnd type="none" w="med" len="med"/>
            <a:tailEnd type="none" w="med" len="med"/>
          </a:ln>
        </p:spPr>
      </p:cxnSp>
      <p:sp>
        <p:nvSpPr>
          <p:cNvPr id="1099" name="Google Shape;1099;p58"/>
          <p:cNvSpPr/>
          <p:nvPr/>
        </p:nvSpPr>
        <p:spPr>
          <a:xfrm>
            <a:off x="7536375" y="45715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100" name="Google Shape;1100;p58"/>
          <p:cNvCxnSpPr>
            <a:stCxn id="1099" idx="0"/>
            <a:endCxn id="1094" idx="2"/>
          </p:cNvCxnSpPr>
          <p:nvPr/>
        </p:nvCxnSpPr>
        <p:spPr>
          <a:xfrm rot="10800000">
            <a:off x="7754175" y="4309383"/>
            <a:ext cx="0" cy="262200"/>
          </a:xfrm>
          <a:prstGeom prst="straightConnector1">
            <a:avLst/>
          </a:prstGeom>
          <a:noFill/>
          <a:ln w="19050" cap="flat" cmpd="sng">
            <a:solidFill>
              <a:srgbClr val="000000"/>
            </a:solidFill>
            <a:prstDash val="solid"/>
            <a:round/>
            <a:headEnd type="none" w="med" len="med"/>
            <a:tailEnd type="none" w="med" len="med"/>
          </a:ln>
        </p:spPr>
      </p:cxnSp>
      <p:cxnSp>
        <p:nvCxnSpPr>
          <p:cNvPr id="1101" name="Google Shape;1101;p58"/>
          <p:cNvCxnSpPr/>
          <p:nvPr/>
        </p:nvCxnSpPr>
        <p:spPr>
          <a:xfrm>
            <a:off x="8300" y="3157700"/>
            <a:ext cx="9158700" cy="0"/>
          </a:xfrm>
          <a:prstGeom prst="straightConnector1">
            <a:avLst/>
          </a:prstGeom>
          <a:noFill/>
          <a:ln w="9525" cap="flat" cmpd="sng">
            <a:solidFill>
              <a:schemeClr val="dk2"/>
            </a:solidFill>
            <a:prstDash val="dash"/>
            <a:round/>
            <a:headEnd type="none" w="med" len="med"/>
            <a:tailEnd type="none" w="med" len="med"/>
          </a:ln>
        </p:spPr>
      </p:cxnSp>
      <p:sp>
        <p:nvSpPr>
          <p:cNvPr id="1102" name="Google Shape;1102;p58"/>
          <p:cNvSpPr txBox="1"/>
          <p:nvPr/>
        </p:nvSpPr>
        <p:spPr>
          <a:xfrm>
            <a:off x="70100" y="3113300"/>
            <a:ext cx="3057900" cy="4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Equivalent 2-3</a:t>
            </a:r>
            <a:endParaRPr/>
          </a:p>
        </p:txBody>
      </p:sp>
      <p:sp>
        <p:nvSpPr>
          <p:cNvPr id="1103" name="Google Shape;1103;p58"/>
          <p:cNvSpPr txBox="1"/>
          <p:nvPr/>
        </p:nvSpPr>
        <p:spPr>
          <a:xfrm>
            <a:off x="403076" y="4821950"/>
            <a:ext cx="2226900" cy="2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Invalid, has 4 node.</a:t>
            </a:r>
            <a:endParaRPr/>
          </a:p>
        </p:txBody>
      </p:sp>
      <p:sp>
        <p:nvSpPr>
          <p:cNvPr id="1104" name="Google Shape;1104;p58"/>
          <p:cNvSpPr txBox="1"/>
          <p:nvPr/>
        </p:nvSpPr>
        <p:spPr>
          <a:xfrm>
            <a:off x="2665076" y="4819113"/>
            <a:ext cx="2226900" cy="2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Invalid, not balanced.</a:t>
            </a:r>
            <a:endParaRPr/>
          </a:p>
        </p:txBody>
      </p:sp>
      <p:sp>
        <p:nvSpPr>
          <p:cNvPr id="1105" name="Google Shape;1105;p58"/>
          <p:cNvSpPr txBox="1"/>
          <p:nvPr/>
        </p:nvSpPr>
        <p:spPr>
          <a:xfrm>
            <a:off x="4632326" y="4816376"/>
            <a:ext cx="2226900" cy="2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Invalid, not balanced.</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59"/>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LLRB Problem #2: yellkey.com</a:t>
            </a:r>
            <a:r>
              <a:rPr lang="en">
                <a:solidFill>
                  <a:srgbClr val="38761D"/>
                </a:solidFill>
              </a:rPr>
              <a:t>/outside</a:t>
            </a:r>
            <a:endParaRPr/>
          </a:p>
        </p:txBody>
      </p:sp>
      <p:sp>
        <p:nvSpPr>
          <p:cNvPr id="1111" name="Google Shape;1111;p59"/>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tall is the corresponding LLRB for the 2-3 tree below? (3 - nodes in pink)</a:t>
            </a:r>
            <a:endParaRPr/>
          </a:p>
        </p:txBody>
      </p:sp>
      <p:sp>
        <p:nvSpPr>
          <p:cNvPr id="1112" name="Google Shape;1112;p59"/>
          <p:cNvSpPr/>
          <p:nvPr/>
        </p:nvSpPr>
        <p:spPr>
          <a:xfrm>
            <a:off x="2688116" y="2585500"/>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 E</a:t>
            </a:r>
            <a:endParaRPr sz="1800"/>
          </a:p>
        </p:txBody>
      </p:sp>
      <p:cxnSp>
        <p:nvCxnSpPr>
          <p:cNvPr id="1113" name="Google Shape;1113;p59"/>
          <p:cNvCxnSpPr>
            <a:stCxn id="1112" idx="0"/>
            <a:endCxn id="1114" idx="2"/>
          </p:cNvCxnSpPr>
          <p:nvPr/>
        </p:nvCxnSpPr>
        <p:spPr>
          <a:xfrm rot="10800000" flipH="1">
            <a:off x="2994716" y="2312500"/>
            <a:ext cx="1548300" cy="273000"/>
          </a:xfrm>
          <a:prstGeom prst="straightConnector1">
            <a:avLst/>
          </a:prstGeom>
          <a:noFill/>
          <a:ln w="19050" cap="flat" cmpd="sng">
            <a:solidFill>
              <a:schemeClr val="dk2"/>
            </a:solidFill>
            <a:prstDash val="solid"/>
            <a:round/>
            <a:headEnd type="none" w="med" len="med"/>
            <a:tailEnd type="none" w="med" len="med"/>
          </a:ln>
        </p:spPr>
      </p:cxnSp>
      <p:sp>
        <p:nvSpPr>
          <p:cNvPr id="1115" name="Google Shape;1115;p59"/>
          <p:cNvSpPr/>
          <p:nvPr/>
        </p:nvSpPr>
        <p:spPr>
          <a:xfrm>
            <a:off x="5633320" y="2585500"/>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1116" name="Google Shape;1116;p59"/>
          <p:cNvCxnSpPr>
            <a:stCxn id="1115" idx="0"/>
            <a:endCxn id="1114" idx="2"/>
          </p:cNvCxnSpPr>
          <p:nvPr/>
        </p:nvCxnSpPr>
        <p:spPr>
          <a:xfrm rot="10800000">
            <a:off x="4542970" y="2312500"/>
            <a:ext cx="1259400" cy="273000"/>
          </a:xfrm>
          <a:prstGeom prst="straightConnector1">
            <a:avLst/>
          </a:prstGeom>
          <a:noFill/>
          <a:ln w="19050" cap="flat" cmpd="sng">
            <a:solidFill>
              <a:schemeClr val="dk2"/>
            </a:solidFill>
            <a:prstDash val="solid"/>
            <a:round/>
            <a:headEnd type="none" w="med" len="med"/>
            <a:tailEnd type="none" w="med" len="med"/>
          </a:ln>
        </p:spPr>
      </p:cxnSp>
      <p:sp>
        <p:nvSpPr>
          <p:cNvPr id="1117" name="Google Shape;1117;p59"/>
          <p:cNvSpPr/>
          <p:nvPr/>
        </p:nvSpPr>
        <p:spPr>
          <a:xfrm>
            <a:off x="1946220" y="337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118" name="Google Shape;1118;p59"/>
          <p:cNvSpPr/>
          <p:nvPr/>
        </p:nvSpPr>
        <p:spPr>
          <a:xfrm>
            <a:off x="2825157" y="337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119" name="Google Shape;1119;p59"/>
          <p:cNvSpPr/>
          <p:nvPr/>
        </p:nvSpPr>
        <p:spPr>
          <a:xfrm>
            <a:off x="3704094" y="337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cxnSp>
        <p:nvCxnSpPr>
          <p:cNvPr id="1120" name="Google Shape;1120;p59"/>
          <p:cNvCxnSpPr>
            <a:stCxn id="1112" idx="2"/>
            <a:endCxn id="1117" idx="0"/>
          </p:cNvCxnSpPr>
          <p:nvPr/>
        </p:nvCxnSpPr>
        <p:spPr>
          <a:xfrm flipH="1">
            <a:off x="2115416" y="2910400"/>
            <a:ext cx="879300" cy="467100"/>
          </a:xfrm>
          <a:prstGeom prst="straightConnector1">
            <a:avLst/>
          </a:prstGeom>
          <a:noFill/>
          <a:ln w="19050" cap="flat" cmpd="sng">
            <a:solidFill>
              <a:schemeClr val="dk2"/>
            </a:solidFill>
            <a:prstDash val="solid"/>
            <a:round/>
            <a:headEnd type="none" w="med" len="med"/>
            <a:tailEnd type="none" w="med" len="med"/>
          </a:ln>
        </p:spPr>
      </p:cxnSp>
      <p:cxnSp>
        <p:nvCxnSpPr>
          <p:cNvPr id="1121" name="Google Shape;1121;p59"/>
          <p:cNvCxnSpPr>
            <a:stCxn id="1112" idx="2"/>
            <a:endCxn id="1118" idx="0"/>
          </p:cNvCxnSpPr>
          <p:nvPr/>
        </p:nvCxnSpPr>
        <p:spPr>
          <a:xfrm flipH="1">
            <a:off x="2994116" y="2910400"/>
            <a:ext cx="600" cy="467100"/>
          </a:xfrm>
          <a:prstGeom prst="straightConnector1">
            <a:avLst/>
          </a:prstGeom>
          <a:noFill/>
          <a:ln w="19050" cap="flat" cmpd="sng">
            <a:solidFill>
              <a:schemeClr val="dk2"/>
            </a:solidFill>
            <a:prstDash val="solid"/>
            <a:round/>
            <a:headEnd type="none" w="med" len="med"/>
            <a:tailEnd type="none" w="med" len="med"/>
          </a:ln>
        </p:spPr>
      </p:cxnSp>
      <p:cxnSp>
        <p:nvCxnSpPr>
          <p:cNvPr id="1122" name="Google Shape;1122;p59"/>
          <p:cNvCxnSpPr>
            <a:stCxn id="1112" idx="2"/>
            <a:endCxn id="1119" idx="0"/>
          </p:cNvCxnSpPr>
          <p:nvPr/>
        </p:nvCxnSpPr>
        <p:spPr>
          <a:xfrm>
            <a:off x="2994716" y="2910400"/>
            <a:ext cx="878400" cy="467100"/>
          </a:xfrm>
          <a:prstGeom prst="straightConnector1">
            <a:avLst/>
          </a:prstGeom>
          <a:noFill/>
          <a:ln w="19050" cap="flat" cmpd="sng">
            <a:solidFill>
              <a:schemeClr val="dk2"/>
            </a:solidFill>
            <a:prstDash val="solid"/>
            <a:round/>
            <a:headEnd type="none" w="med" len="med"/>
            <a:tailEnd type="none" w="med" len="med"/>
          </a:ln>
        </p:spPr>
      </p:cxnSp>
      <p:sp>
        <p:nvSpPr>
          <p:cNvPr id="1123" name="Google Shape;1123;p59"/>
          <p:cNvSpPr/>
          <p:nvPr/>
        </p:nvSpPr>
        <p:spPr>
          <a:xfrm>
            <a:off x="4932858" y="33776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cxnSp>
        <p:nvCxnSpPr>
          <p:cNvPr id="1124" name="Google Shape;1124;p59"/>
          <p:cNvCxnSpPr>
            <a:stCxn id="1115" idx="2"/>
            <a:endCxn id="1123" idx="0"/>
          </p:cNvCxnSpPr>
          <p:nvPr/>
        </p:nvCxnSpPr>
        <p:spPr>
          <a:xfrm flipH="1">
            <a:off x="5101870" y="2910400"/>
            <a:ext cx="700500" cy="467400"/>
          </a:xfrm>
          <a:prstGeom prst="straightConnector1">
            <a:avLst/>
          </a:prstGeom>
          <a:noFill/>
          <a:ln w="19050" cap="flat" cmpd="sng">
            <a:solidFill>
              <a:schemeClr val="dk2"/>
            </a:solidFill>
            <a:prstDash val="solid"/>
            <a:round/>
            <a:headEnd type="none" w="med" len="med"/>
            <a:tailEnd type="none" w="med" len="med"/>
          </a:ln>
        </p:spPr>
      </p:cxnSp>
      <p:cxnSp>
        <p:nvCxnSpPr>
          <p:cNvPr id="1125" name="Google Shape;1125;p59"/>
          <p:cNvCxnSpPr>
            <a:stCxn id="1115" idx="2"/>
            <a:endCxn id="1126" idx="0"/>
          </p:cNvCxnSpPr>
          <p:nvPr/>
        </p:nvCxnSpPr>
        <p:spPr>
          <a:xfrm>
            <a:off x="5802370" y="2910400"/>
            <a:ext cx="783000" cy="467400"/>
          </a:xfrm>
          <a:prstGeom prst="straightConnector1">
            <a:avLst/>
          </a:prstGeom>
          <a:noFill/>
          <a:ln w="19050" cap="flat" cmpd="sng">
            <a:solidFill>
              <a:schemeClr val="dk2"/>
            </a:solidFill>
            <a:prstDash val="solid"/>
            <a:round/>
            <a:headEnd type="none" w="med" len="med"/>
            <a:tailEnd type="none" w="med" len="med"/>
          </a:ln>
        </p:spPr>
      </p:cxnSp>
      <p:sp>
        <p:nvSpPr>
          <p:cNvPr id="1127" name="Google Shape;1127;p59"/>
          <p:cNvSpPr/>
          <p:nvPr/>
        </p:nvSpPr>
        <p:spPr>
          <a:xfrm>
            <a:off x="5715075" y="4169750"/>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 R</a:t>
            </a:r>
            <a:endParaRPr sz="1800"/>
          </a:p>
        </p:txBody>
      </p:sp>
      <p:sp>
        <p:nvSpPr>
          <p:cNvPr id="1128" name="Google Shape;1128;p59"/>
          <p:cNvSpPr/>
          <p:nvPr/>
        </p:nvSpPr>
        <p:spPr>
          <a:xfrm>
            <a:off x="6903750" y="4169750"/>
            <a:ext cx="6627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 W</a:t>
            </a:r>
            <a:endParaRPr sz="1800"/>
          </a:p>
        </p:txBody>
      </p:sp>
      <p:cxnSp>
        <p:nvCxnSpPr>
          <p:cNvPr id="1129" name="Google Shape;1129;p59"/>
          <p:cNvCxnSpPr>
            <a:stCxn id="1126" idx="2"/>
            <a:endCxn id="1127" idx="0"/>
          </p:cNvCxnSpPr>
          <p:nvPr/>
        </p:nvCxnSpPr>
        <p:spPr>
          <a:xfrm flipH="1">
            <a:off x="6021800" y="3702550"/>
            <a:ext cx="563700" cy="467100"/>
          </a:xfrm>
          <a:prstGeom prst="straightConnector1">
            <a:avLst/>
          </a:prstGeom>
          <a:noFill/>
          <a:ln w="19050" cap="flat" cmpd="sng">
            <a:solidFill>
              <a:schemeClr val="dk2"/>
            </a:solidFill>
            <a:prstDash val="solid"/>
            <a:round/>
            <a:headEnd type="none" w="med" len="med"/>
            <a:tailEnd type="none" w="med" len="med"/>
          </a:ln>
        </p:spPr>
      </p:cxnSp>
      <p:cxnSp>
        <p:nvCxnSpPr>
          <p:cNvPr id="1130" name="Google Shape;1130;p59"/>
          <p:cNvCxnSpPr>
            <a:stCxn id="1126" idx="2"/>
            <a:endCxn id="1128" idx="0"/>
          </p:cNvCxnSpPr>
          <p:nvPr/>
        </p:nvCxnSpPr>
        <p:spPr>
          <a:xfrm>
            <a:off x="6585500" y="3702550"/>
            <a:ext cx="649500" cy="467100"/>
          </a:xfrm>
          <a:prstGeom prst="straightConnector1">
            <a:avLst/>
          </a:prstGeom>
          <a:noFill/>
          <a:ln w="19050" cap="flat" cmpd="sng">
            <a:solidFill>
              <a:schemeClr val="dk2"/>
            </a:solidFill>
            <a:prstDash val="solid"/>
            <a:round/>
            <a:headEnd type="none" w="med" len="med"/>
            <a:tailEnd type="none" w="med" len="med"/>
          </a:ln>
        </p:spPr>
      </p:cxnSp>
      <p:sp>
        <p:nvSpPr>
          <p:cNvPr id="1131" name="Google Shape;1131;p59"/>
          <p:cNvSpPr/>
          <p:nvPr/>
        </p:nvSpPr>
        <p:spPr>
          <a:xfrm>
            <a:off x="1733259"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132" name="Google Shape;1132;p59"/>
          <p:cNvSpPr/>
          <p:nvPr/>
        </p:nvSpPr>
        <p:spPr>
          <a:xfrm>
            <a:off x="2134083"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133" name="Google Shape;1133;p59"/>
          <p:cNvCxnSpPr>
            <a:stCxn id="1117" idx="2"/>
            <a:endCxn id="1131" idx="0"/>
          </p:cNvCxnSpPr>
          <p:nvPr/>
        </p:nvCxnSpPr>
        <p:spPr>
          <a:xfrm flipH="1">
            <a:off x="1902270" y="3702533"/>
            <a:ext cx="213000" cy="467100"/>
          </a:xfrm>
          <a:prstGeom prst="straightConnector1">
            <a:avLst/>
          </a:prstGeom>
          <a:noFill/>
          <a:ln w="19050" cap="flat" cmpd="sng">
            <a:solidFill>
              <a:schemeClr val="dk2"/>
            </a:solidFill>
            <a:prstDash val="solid"/>
            <a:round/>
            <a:headEnd type="none" w="med" len="med"/>
            <a:tailEnd type="none" w="med" len="med"/>
          </a:ln>
        </p:spPr>
      </p:cxnSp>
      <p:cxnSp>
        <p:nvCxnSpPr>
          <p:cNvPr id="1134" name="Google Shape;1134;p59"/>
          <p:cNvCxnSpPr>
            <a:stCxn id="1117" idx="2"/>
            <a:endCxn id="1132" idx="0"/>
          </p:cNvCxnSpPr>
          <p:nvPr/>
        </p:nvCxnSpPr>
        <p:spPr>
          <a:xfrm>
            <a:off x="2115270" y="3702533"/>
            <a:ext cx="187800" cy="467100"/>
          </a:xfrm>
          <a:prstGeom prst="straightConnector1">
            <a:avLst/>
          </a:prstGeom>
          <a:noFill/>
          <a:ln w="19050" cap="flat" cmpd="sng">
            <a:solidFill>
              <a:schemeClr val="dk2"/>
            </a:solidFill>
            <a:prstDash val="solid"/>
            <a:round/>
            <a:headEnd type="none" w="med" len="med"/>
            <a:tailEnd type="none" w="med" len="med"/>
          </a:ln>
        </p:spPr>
      </p:cxnSp>
      <p:sp>
        <p:nvSpPr>
          <p:cNvPr id="1135" name="Google Shape;1135;p59"/>
          <p:cNvSpPr/>
          <p:nvPr/>
        </p:nvSpPr>
        <p:spPr>
          <a:xfrm>
            <a:off x="2611107"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a:t>
            </a:r>
            <a:endParaRPr sz="1800"/>
          </a:p>
        </p:txBody>
      </p:sp>
      <p:sp>
        <p:nvSpPr>
          <p:cNvPr id="1136" name="Google Shape;1136;p59"/>
          <p:cNvSpPr/>
          <p:nvPr/>
        </p:nvSpPr>
        <p:spPr>
          <a:xfrm>
            <a:off x="3011931"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H</a:t>
            </a:r>
            <a:endParaRPr sz="1800"/>
          </a:p>
        </p:txBody>
      </p:sp>
      <p:cxnSp>
        <p:nvCxnSpPr>
          <p:cNvPr id="1137" name="Google Shape;1137;p59"/>
          <p:cNvCxnSpPr>
            <a:stCxn id="1118" idx="2"/>
            <a:endCxn id="1135" idx="0"/>
          </p:cNvCxnSpPr>
          <p:nvPr/>
        </p:nvCxnSpPr>
        <p:spPr>
          <a:xfrm flipH="1">
            <a:off x="2780007" y="3702533"/>
            <a:ext cx="214200" cy="467100"/>
          </a:xfrm>
          <a:prstGeom prst="straightConnector1">
            <a:avLst/>
          </a:prstGeom>
          <a:noFill/>
          <a:ln w="19050" cap="flat" cmpd="sng">
            <a:solidFill>
              <a:schemeClr val="dk2"/>
            </a:solidFill>
            <a:prstDash val="solid"/>
            <a:round/>
            <a:headEnd type="none" w="med" len="med"/>
            <a:tailEnd type="none" w="med" len="med"/>
          </a:ln>
        </p:spPr>
      </p:cxnSp>
      <p:cxnSp>
        <p:nvCxnSpPr>
          <p:cNvPr id="1138" name="Google Shape;1138;p59"/>
          <p:cNvCxnSpPr>
            <a:stCxn id="1118" idx="2"/>
            <a:endCxn id="1136" idx="0"/>
          </p:cNvCxnSpPr>
          <p:nvPr/>
        </p:nvCxnSpPr>
        <p:spPr>
          <a:xfrm>
            <a:off x="2994207" y="3702533"/>
            <a:ext cx="186900" cy="467100"/>
          </a:xfrm>
          <a:prstGeom prst="straightConnector1">
            <a:avLst/>
          </a:prstGeom>
          <a:noFill/>
          <a:ln w="19050" cap="flat" cmpd="sng">
            <a:solidFill>
              <a:schemeClr val="dk2"/>
            </a:solidFill>
            <a:prstDash val="solid"/>
            <a:round/>
            <a:headEnd type="none" w="med" len="med"/>
            <a:tailEnd type="none" w="med" len="med"/>
          </a:ln>
        </p:spPr>
      </p:cxnSp>
      <p:sp>
        <p:nvSpPr>
          <p:cNvPr id="1139" name="Google Shape;1139;p59"/>
          <p:cNvSpPr/>
          <p:nvPr/>
        </p:nvSpPr>
        <p:spPr>
          <a:xfrm>
            <a:off x="3488955"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I</a:t>
            </a:r>
            <a:endParaRPr sz="1800"/>
          </a:p>
        </p:txBody>
      </p:sp>
      <p:sp>
        <p:nvSpPr>
          <p:cNvPr id="1140" name="Google Shape;1140;p59"/>
          <p:cNvSpPr/>
          <p:nvPr/>
        </p:nvSpPr>
        <p:spPr>
          <a:xfrm>
            <a:off x="3889779"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cxnSp>
        <p:nvCxnSpPr>
          <p:cNvPr id="1141" name="Google Shape;1141;p59"/>
          <p:cNvCxnSpPr>
            <a:endCxn id="1139" idx="0"/>
          </p:cNvCxnSpPr>
          <p:nvPr/>
        </p:nvCxnSpPr>
        <p:spPr>
          <a:xfrm flipH="1">
            <a:off x="3658005" y="3702658"/>
            <a:ext cx="186600" cy="467100"/>
          </a:xfrm>
          <a:prstGeom prst="straightConnector1">
            <a:avLst/>
          </a:prstGeom>
          <a:noFill/>
          <a:ln w="19050" cap="flat" cmpd="sng">
            <a:solidFill>
              <a:schemeClr val="dk2"/>
            </a:solidFill>
            <a:prstDash val="solid"/>
            <a:round/>
            <a:headEnd type="none" w="med" len="med"/>
            <a:tailEnd type="none" w="med" len="med"/>
          </a:ln>
        </p:spPr>
      </p:cxnSp>
      <p:cxnSp>
        <p:nvCxnSpPr>
          <p:cNvPr id="1142" name="Google Shape;1142;p59"/>
          <p:cNvCxnSpPr>
            <a:stCxn id="1119" idx="2"/>
            <a:endCxn id="1140" idx="0"/>
          </p:cNvCxnSpPr>
          <p:nvPr/>
        </p:nvCxnSpPr>
        <p:spPr>
          <a:xfrm>
            <a:off x="3873144" y="3702533"/>
            <a:ext cx="185700" cy="467100"/>
          </a:xfrm>
          <a:prstGeom prst="straightConnector1">
            <a:avLst/>
          </a:prstGeom>
          <a:noFill/>
          <a:ln w="19050" cap="flat" cmpd="sng">
            <a:solidFill>
              <a:schemeClr val="dk2"/>
            </a:solidFill>
            <a:prstDash val="solid"/>
            <a:round/>
            <a:headEnd type="none" w="med" len="med"/>
            <a:tailEnd type="none" w="med" len="med"/>
          </a:ln>
        </p:spPr>
      </p:cxnSp>
      <p:sp>
        <p:nvSpPr>
          <p:cNvPr id="1143" name="Google Shape;1143;p59"/>
          <p:cNvSpPr/>
          <p:nvPr/>
        </p:nvSpPr>
        <p:spPr>
          <a:xfrm>
            <a:off x="4712096"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sp>
        <p:nvSpPr>
          <p:cNvPr id="1144" name="Google Shape;1144;p59"/>
          <p:cNvSpPr/>
          <p:nvPr/>
        </p:nvSpPr>
        <p:spPr>
          <a:xfrm>
            <a:off x="5105634"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cxnSp>
        <p:nvCxnSpPr>
          <p:cNvPr id="1145" name="Google Shape;1145;p59"/>
          <p:cNvCxnSpPr>
            <a:stCxn id="1123" idx="2"/>
            <a:endCxn id="1143" idx="0"/>
          </p:cNvCxnSpPr>
          <p:nvPr/>
        </p:nvCxnSpPr>
        <p:spPr>
          <a:xfrm flipH="1">
            <a:off x="4881108" y="3702558"/>
            <a:ext cx="220800" cy="467100"/>
          </a:xfrm>
          <a:prstGeom prst="straightConnector1">
            <a:avLst/>
          </a:prstGeom>
          <a:noFill/>
          <a:ln w="19050" cap="flat" cmpd="sng">
            <a:solidFill>
              <a:schemeClr val="dk2"/>
            </a:solidFill>
            <a:prstDash val="solid"/>
            <a:round/>
            <a:headEnd type="none" w="med" len="med"/>
            <a:tailEnd type="none" w="med" len="med"/>
          </a:ln>
        </p:spPr>
      </p:cxnSp>
      <p:cxnSp>
        <p:nvCxnSpPr>
          <p:cNvPr id="1146" name="Google Shape;1146;p59"/>
          <p:cNvCxnSpPr>
            <a:stCxn id="1123" idx="2"/>
            <a:endCxn id="1144" idx="0"/>
          </p:cNvCxnSpPr>
          <p:nvPr/>
        </p:nvCxnSpPr>
        <p:spPr>
          <a:xfrm>
            <a:off x="5101908" y="3702558"/>
            <a:ext cx="172800" cy="467100"/>
          </a:xfrm>
          <a:prstGeom prst="straightConnector1">
            <a:avLst/>
          </a:prstGeom>
          <a:noFill/>
          <a:ln w="19050" cap="flat" cmpd="sng">
            <a:solidFill>
              <a:schemeClr val="dk2"/>
            </a:solidFill>
            <a:prstDash val="solid"/>
            <a:round/>
            <a:headEnd type="none" w="med" len="med"/>
            <a:tailEnd type="none" w="med" len="med"/>
          </a:ln>
        </p:spPr>
      </p:cxnSp>
      <p:sp>
        <p:nvSpPr>
          <p:cNvPr id="1126" name="Google Shape;1126;p59"/>
          <p:cNvSpPr/>
          <p:nvPr/>
        </p:nvSpPr>
        <p:spPr>
          <a:xfrm>
            <a:off x="6278900" y="3377650"/>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 U</a:t>
            </a:r>
            <a:endParaRPr sz="1800"/>
          </a:p>
        </p:txBody>
      </p:sp>
      <p:sp>
        <p:nvSpPr>
          <p:cNvPr id="1147" name="Google Shape;1147;p59"/>
          <p:cNvSpPr/>
          <p:nvPr/>
        </p:nvSpPr>
        <p:spPr>
          <a:xfrm>
            <a:off x="6419103"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t>
            </a:r>
            <a:endParaRPr sz="1800"/>
          </a:p>
        </p:txBody>
      </p:sp>
      <p:cxnSp>
        <p:nvCxnSpPr>
          <p:cNvPr id="1148" name="Google Shape;1148;p59"/>
          <p:cNvCxnSpPr>
            <a:stCxn id="1126" idx="2"/>
            <a:endCxn id="1147" idx="0"/>
          </p:cNvCxnSpPr>
          <p:nvPr/>
        </p:nvCxnSpPr>
        <p:spPr>
          <a:xfrm>
            <a:off x="6585500" y="3702550"/>
            <a:ext cx="2700" cy="467100"/>
          </a:xfrm>
          <a:prstGeom prst="straightConnector1">
            <a:avLst/>
          </a:prstGeom>
          <a:noFill/>
          <a:ln w="19050" cap="flat" cmpd="sng">
            <a:solidFill>
              <a:schemeClr val="dk2"/>
            </a:solidFill>
            <a:prstDash val="solid"/>
            <a:round/>
            <a:headEnd type="none" w="med" len="med"/>
            <a:tailEnd type="none" w="med" len="med"/>
          </a:ln>
        </p:spPr>
      </p:cxnSp>
      <p:sp>
        <p:nvSpPr>
          <p:cNvPr id="1114" name="Google Shape;1114;p59"/>
          <p:cNvSpPr/>
          <p:nvPr/>
        </p:nvSpPr>
        <p:spPr>
          <a:xfrm>
            <a:off x="4373995" y="1987550"/>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1149" name="Google Shape;1149;p59"/>
          <p:cNvSpPr txBox="1"/>
          <p:nvPr/>
        </p:nvSpPr>
        <p:spPr>
          <a:xfrm>
            <a:off x="155875" y="4741400"/>
            <a:ext cx="6206100" cy="22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1"/>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Height, Depth and Runtime</a:t>
            </a:r>
            <a:endParaRPr/>
          </a:p>
        </p:txBody>
      </p:sp>
      <p:sp>
        <p:nvSpPr>
          <p:cNvPr id="451" name="Google Shape;451;p41"/>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Height and average depth determine runtimes for BST operations.</a:t>
            </a:r>
            <a:endParaRPr/>
          </a:p>
          <a:p>
            <a:pPr marL="457200" lvl="0" indent="-342900" algn="l" rtl="0">
              <a:spcBef>
                <a:spcPts val="600"/>
              </a:spcBef>
              <a:spcAft>
                <a:spcPts val="0"/>
              </a:spcAft>
              <a:buSzPts val="1800"/>
              <a:buChar char="●"/>
            </a:pPr>
            <a:r>
              <a:rPr lang="en"/>
              <a:t>The </a:t>
            </a:r>
            <a:r>
              <a:rPr lang="en" b="1"/>
              <a:t>“height” of a tree</a:t>
            </a:r>
            <a:r>
              <a:rPr lang="en"/>
              <a:t> determines the worst case runtime to find a node.</a:t>
            </a:r>
            <a:endParaRPr/>
          </a:p>
          <a:p>
            <a:pPr marL="914400" lvl="1" indent="-342900" algn="l" rtl="0">
              <a:spcBef>
                <a:spcPts val="600"/>
              </a:spcBef>
              <a:spcAft>
                <a:spcPts val="0"/>
              </a:spcAft>
              <a:buSzPts val="1800"/>
              <a:buChar char="○"/>
            </a:pPr>
            <a:r>
              <a:rPr lang="en"/>
              <a:t>Example: Worst case is contains(s), requires 5 comparisons (height + 1).</a:t>
            </a:r>
            <a:endParaRPr/>
          </a:p>
          <a:p>
            <a:pPr marL="457200" lvl="0" indent="-342900" algn="l" rtl="0">
              <a:spcBef>
                <a:spcPts val="600"/>
              </a:spcBef>
              <a:spcAft>
                <a:spcPts val="0"/>
              </a:spcAft>
              <a:buSzPts val="1800"/>
              <a:buChar char="●"/>
            </a:pPr>
            <a:r>
              <a:rPr lang="en"/>
              <a:t>The </a:t>
            </a:r>
            <a:r>
              <a:rPr lang="en" b="1"/>
              <a:t>“average depth”</a:t>
            </a:r>
            <a:r>
              <a:rPr lang="en"/>
              <a:t> determines the average case runtime to find a node.</a:t>
            </a:r>
            <a:endParaRPr/>
          </a:p>
          <a:p>
            <a:pPr marL="914400" lvl="1" indent="-342900" algn="l" rtl="0">
              <a:spcBef>
                <a:spcPts val="600"/>
              </a:spcBef>
              <a:spcAft>
                <a:spcPts val="0"/>
              </a:spcAft>
              <a:buSzPts val="1800"/>
              <a:buChar char="○"/>
            </a:pPr>
            <a:r>
              <a:rPr lang="en"/>
              <a:t>Example: Average case is 3.35 comparisons (average depth + 1).</a:t>
            </a:r>
            <a:endParaRPr/>
          </a:p>
        </p:txBody>
      </p:sp>
      <p:sp>
        <p:nvSpPr>
          <p:cNvPr id="452" name="Google Shape;452;p41"/>
          <p:cNvSpPr/>
          <p:nvPr/>
        </p:nvSpPr>
        <p:spPr>
          <a:xfrm>
            <a:off x="5742975" y="34653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a:t>
            </a:r>
            <a:endParaRPr/>
          </a:p>
        </p:txBody>
      </p:sp>
      <p:sp>
        <p:nvSpPr>
          <p:cNvPr id="453" name="Google Shape;453;p41"/>
          <p:cNvSpPr/>
          <p:nvPr/>
        </p:nvSpPr>
        <p:spPr>
          <a:xfrm>
            <a:off x="5285775" y="388269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a:t>
            </a:r>
            <a:endParaRPr/>
          </a:p>
        </p:txBody>
      </p:sp>
      <p:sp>
        <p:nvSpPr>
          <p:cNvPr id="454" name="Google Shape;454;p41"/>
          <p:cNvSpPr/>
          <p:nvPr/>
        </p:nvSpPr>
        <p:spPr>
          <a:xfrm>
            <a:off x="6200175" y="388269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y</a:t>
            </a:r>
            <a:endParaRPr/>
          </a:p>
        </p:txBody>
      </p:sp>
      <p:sp>
        <p:nvSpPr>
          <p:cNvPr id="455" name="Google Shape;455;p41"/>
          <p:cNvSpPr/>
          <p:nvPr/>
        </p:nvSpPr>
        <p:spPr>
          <a:xfrm>
            <a:off x="5507118" y="431474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a:t>
            </a:r>
            <a:endParaRPr/>
          </a:p>
        </p:txBody>
      </p:sp>
      <p:sp>
        <p:nvSpPr>
          <p:cNvPr id="456" name="Google Shape;456;p41"/>
          <p:cNvSpPr/>
          <p:nvPr/>
        </p:nvSpPr>
        <p:spPr>
          <a:xfrm>
            <a:off x="6457364" y="4314742"/>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z</a:t>
            </a:r>
            <a:endParaRPr/>
          </a:p>
        </p:txBody>
      </p:sp>
      <p:cxnSp>
        <p:nvCxnSpPr>
          <p:cNvPr id="457" name="Google Shape;457;p41"/>
          <p:cNvCxnSpPr>
            <a:stCxn id="453" idx="0"/>
            <a:endCxn id="452" idx="2"/>
          </p:cNvCxnSpPr>
          <p:nvPr/>
        </p:nvCxnSpPr>
        <p:spPr>
          <a:xfrm rot="10800000" flipH="1">
            <a:off x="5452725" y="3729698"/>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58" name="Google Shape;458;p41"/>
          <p:cNvCxnSpPr>
            <a:stCxn id="454" idx="0"/>
            <a:endCxn id="452" idx="2"/>
          </p:cNvCxnSpPr>
          <p:nvPr/>
        </p:nvCxnSpPr>
        <p:spPr>
          <a:xfrm rot="10800000">
            <a:off x="5909925" y="3729698"/>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59" name="Google Shape;459;p41"/>
          <p:cNvCxnSpPr>
            <a:stCxn id="453" idx="2"/>
            <a:endCxn id="455" idx="0"/>
          </p:cNvCxnSpPr>
          <p:nvPr/>
        </p:nvCxnSpPr>
        <p:spPr>
          <a:xfrm>
            <a:off x="5452725" y="4146998"/>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460" name="Google Shape;460;p41"/>
          <p:cNvCxnSpPr>
            <a:stCxn id="454" idx="2"/>
            <a:endCxn id="456" idx="0"/>
          </p:cNvCxnSpPr>
          <p:nvPr/>
        </p:nvCxnSpPr>
        <p:spPr>
          <a:xfrm>
            <a:off x="6367125" y="4146998"/>
            <a:ext cx="257100" cy="167700"/>
          </a:xfrm>
          <a:prstGeom prst="straightConnector1">
            <a:avLst/>
          </a:prstGeom>
          <a:noFill/>
          <a:ln w="19050" cap="flat" cmpd="sng">
            <a:solidFill>
              <a:srgbClr val="666666"/>
            </a:solidFill>
            <a:prstDash val="solid"/>
            <a:round/>
            <a:headEnd type="none" w="med" len="med"/>
            <a:tailEnd type="none" w="med" len="med"/>
          </a:ln>
        </p:spPr>
      </p:cxnSp>
      <p:sp>
        <p:nvSpPr>
          <p:cNvPr id="461" name="Google Shape;461;p41"/>
          <p:cNvSpPr/>
          <p:nvPr/>
        </p:nvSpPr>
        <p:spPr>
          <a:xfrm>
            <a:off x="4774975" y="3037013"/>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a:t>
            </a:r>
            <a:endParaRPr/>
          </a:p>
        </p:txBody>
      </p:sp>
      <p:cxnSp>
        <p:nvCxnSpPr>
          <p:cNvPr id="462" name="Google Shape;462;p41"/>
          <p:cNvCxnSpPr>
            <a:stCxn id="461" idx="2"/>
            <a:endCxn id="463" idx="0"/>
          </p:cNvCxnSpPr>
          <p:nvPr/>
        </p:nvCxnSpPr>
        <p:spPr>
          <a:xfrm flipH="1">
            <a:off x="3973825" y="3301313"/>
            <a:ext cx="968100" cy="157500"/>
          </a:xfrm>
          <a:prstGeom prst="straightConnector1">
            <a:avLst/>
          </a:prstGeom>
          <a:noFill/>
          <a:ln w="19050" cap="flat" cmpd="sng">
            <a:solidFill>
              <a:srgbClr val="666666"/>
            </a:solidFill>
            <a:prstDash val="solid"/>
            <a:round/>
            <a:headEnd type="none" w="med" len="med"/>
            <a:tailEnd type="none" w="med" len="med"/>
          </a:ln>
        </p:spPr>
      </p:cxnSp>
      <p:cxnSp>
        <p:nvCxnSpPr>
          <p:cNvPr id="464" name="Google Shape;464;p41"/>
          <p:cNvCxnSpPr>
            <a:stCxn id="461" idx="2"/>
            <a:endCxn id="452" idx="0"/>
          </p:cNvCxnSpPr>
          <p:nvPr/>
        </p:nvCxnSpPr>
        <p:spPr>
          <a:xfrm>
            <a:off x="4941925" y="3301313"/>
            <a:ext cx="968100" cy="164100"/>
          </a:xfrm>
          <a:prstGeom prst="straightConnector1">
            <a:avLst/>
          </a:prstGeom>
          <a:noFill/>
          <a:ln w="19050" cap="flat" cmpd="sng">
            <a:solidFill>
              <a:srgbClr val="666666"/>
            </a:solidFill>
            <a:prstDash val="solid"/>
            <a:round/>
            <a:headEnd type="none" w="med" len="med"/>
            <a:tailEnd type="none" w="med" len="med"/>
          </a:ln>
        </p:spPr>
      </p:cxnSp>
      <p:sp>
        <p:nvSpPr>
          <p:cNvPr id="463" name="Google Shape;463;p41"/>
          <p:cNvSpPr/>
          <p:nvPr/>
        </p:nvSpPr>
        <p:spPr>
          <a:xfrm>
            <a:off x="3806975" y="3458676"/>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sp>
        <p:nvSpPr>
          <p:cNvPr id="465" name="Google Shape;465;p41"/>
          <p:cNvSpPr/>
          <p:nvPr/>
        </p:nvSpPr>
        <p:spPr>
          <a:xfrm>
            <a:off x="3349775" y="38760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sp>
        <p:nvSpPr>
          <p:cNvPr id="466" name="Google Shape;466;p41"/>
          <p:cNvSpPr/>
          <p:nvPr/>
        </p:nvSpPr>
        <p:spPr>
          <a:xfrm>
            <a:off x="4264175" y="3876074"/>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a:t>
            </a:r>
            <a:endParaRPr/>
          </a:p>
        </p:txBody>
      </p:sp>
      <p:sp>
        <p:nvSpPr>
          <p:cNvPr id="467" name="Google Shape;467;p41"/>
          <p:cNvSpPr/>
          <p:nvPr/>
        </p:nvSpPr>
        <p:spPr>
          <a:xfrm>
            <a:off x="3092575" y="4302200"/>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468" name="Google Shape;468;p41"/>
          <p:cNvSpPr/>
          <p:nvPr/>
        </p:nvSpPr>
        <p:spPr>
          <a:xfrm>
            <a:off x="3571118"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endParaRPr/>
          </a:p>
        </p:txBody>
      </p:sp>
      <p:sp>
        <p:nvSpPr>
          <p:cNvPr id="469" name="Google Shape;469;p41"/>
          <p:cNvSpPr/>
          <p:nvPr/>
        </p:nvSpPr>
        <p:spPr>
          <a:xfrm>
            <a:off x="4014400"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a:t>
            </a:r>
            <a:endParaRPr/>
          </a:p>
        </p:txBody>
      </p:sp>
      <p:sp>
        <p:nvSpPr>
          <p:cNvPr id="470" name="Google Shape;470;p41"/>
          <p:cNvSpPr/>
          <p:nvPr/>
        </p:nvSpPr>
        <p:spPr>
          <a:xfrm>
            <a:off x="4521364" y="4308118"/>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j</a:t>
            </a:r>
            <a:endParaRPr/>
          </a:p>
        </p:txBody>
      </p:sp>
      <p:cxnSp>
        <p:nvCxnSpPr>
          <p:cNvPr id="471" name="Google Shape;471;p41"/>
          <p:cNvCxnSpPr>
            <a:stCxn id="465" idx="0"/>
            <a:endCxn id="463" idx="2"/>
          </p:cNvCxnSpPr>
          <p:nvPr/>
        </p:nvCxnSpPr>
        <p:spPr>
          <a:xfrm rot="10800000" flipH="1">
            <a:off x="3516725" y="37230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72" name="Google Shape;472;p41"/>
          <p:cNvCxnSpPr>
            <a:stCxn id="466" idx="0"/>
            <a:endCxn id="463" idx="2"/>
          </p:cNvCxnSpPr>
          <p:nvPr/>
        </p:nvCxnSpPr>
        <p:spPr>
          <a:xfrm rot="10800000">
            <a:off x="3973925" y="3723074"/>
            <a:ext cx="457200" cy="153000"/>
          </a:xfrm>
          <a:prstGeom prst="straightConnector1">
            <a:avLst/>
          </a:prstGeom>
          <a:noFill/>
          <a:ln w="19050" cap="flat" cmpd="sng">
            <a:solidFill>
              <a:srgbClr val="666666"/>
            </a:solidFill>
            <a:prstDash val="solid"/>
            <a:round/>
            <a:headEnd type="none" w="med" len="med"/>
            <a:tailEnd type="none" w="med" len="med"/>
          </a:ln>
        </p:spPr>
      </p:cxnSp>
      <p:cxnSp>
        <p:nvCxnSpPr>
          <p:cNvPr id="473" name="Google Shape;473;p41"/>
          <p:cNvCxnSpPr>
            <a:stCxn id="467" idx="0"/>
            <a:endCxn id="465" idx="2"/>
          </p:cNvCxnSpPr>
          <p:nvPr/>
        </p:nvCxnSpPr>
        <p:spPr>
          <a:xfrm rot="10800000" flipH="1">
            <a:off x="3259525" y="4140500"/>
            <a:ext cx="257100" cy="161700"/>
          </a:xfrm>
          <a:prstGeom prst="straightConnector1">
            <a:avLst/>
          </a:prstGeom>
          <a:noFill/>
          <a:ln w="19050" cap="flat" cmpd="sng">
            <a:solidFill>
              <a:srgbClr val="666666"/>
            </a:solidFill>
            <a:prstDash val="solid"/>
            <a:round/>
            <a:headEnd type="none" w="med" len="med"/>
            <a:tailEnd type="none" w="med" len="med"/>
          </a:ln>
        </p:spPr>
      </p:cxnSp>
      <p:cxnSp>
        <p:nvCxnSpPr>
          <p:cNvPr id="474" name="Google Shape;474;p41"/>
          <p:cNvCxnSpPr>
            <a:stCxn id="465" idx="2"/>
            <a:endCxn id="468" idx="0"/>
          </p:cNvCxnSpPr>
          <p:nvPr/>
        </p:nvCxnSpPr>
        <p:spPr>
          <a:xfrm>
            <a:off x="3516725" y="4140374"/>
            <a:ext cx="221400" cy="167700"/>
          </a:xfrm>
          <a:prstGeom prst="straightConnector1">
            <a:avLst/>
          </a:prstGeom>
          <a:noFill/>
          <a:ln w="19050" cap="flat" cmpd="sng">
            <a:solidFill>
              <a:srgbClr val="666666"/>
            </a:solidFill>
            <a:prstDash val="solid"/>
            <a:round/>
            <a:headEnd type="none" w="med" len="med"/>
            <a:tailEnd type="none" w="med" len="med"/>
          </a:ln>
        </p:spPr>
      </p:cxnSp>
      <p:cxnSp>
        <p:nvCxnSpPr>
          <p:cNvPr id="475" name="Google Shape;475;p41"/>
          <p:cNvCxnSpPr>
            <a:stCxn id="466" idx="2"/>
            <a:endCxn id="469" idx="0"/>
          </p:cNvCxnSpPr>
          <p:nvPr/>
        </p:nvCxnSpPr>
        <p:spPr>
          <a:xfrm flipH="1">
            <a:off x="4181225" y="4140374"/>
            <a:ext cx="249900" cy="167700"/>
          </a:xfrm>
          <a:prstGeom prst="straightConnector1">
            <a:avLst/>
          </a:prstGeom>
          <a:noFill/>
          <a:ln w="19050" cap="flat" cmpd="sng">
            <a:solidFill>
              <a:srgbClr val="666666"/>
            </a:solidFill>
            <a:prstDash val="solid"/>
            <a:round/>
            <a:headEnd type="none" w="med" len="med"/>
            <a:tailEnd type="none" w="med" len="med"/>
          </a:ln>
        </p:spPr>
      </p:cxnSp>
      <p:cxnSp>
        <p:nvCxnSpPr>
          <p:cNvPr id="476" name="Google Shape;476;p41"/>
          <p:cNvCxnSpPr>
            <a:stCxn id="466" idx="2"/>
            <a:endCxn id="470" idx="0"/>
          </p:cNvCxnSpPr>
          <p:nvPr/>
        </p:nvCxnSpPr>
        <p:spPr>
          <a:xfrm>
            <a:off x="4431125" y="4140374"/>
            <a:ext cx="257100" cy="167700"/>
          </a:xfrm>
          <a:prstGeom prst="straightConnector1">
            <a:avLst/>
          </a:prstGeom>
          <a:noFill/>
          <a:ln w="19050" cap="flat" cmpd="sng">
            <a:solidFill>
              <a:srgbClr val="666666"/>
            </a:solidFill>
            <a:prstDash val="solid"/>
            <a:round/>
            <a:headEnd type="none" w="med" len="med"/>
            <a:tailEnd type="none" w="med" len="med"/>
          </a:ln>
        </p:spPr>
      </p:cxnSp>
      <p:sp>
        <p:nvSpPr>
          <p:cNvPr id="477" name="Google Shape;477;p41"/>
          <p:cNvSpPr/>
          <p:nvPr/>
        </p:nvSpPr>
        <p:spPr>
          <a:xfrm>
            <a:off x="5697268" y="4724807"/>
            <a:ext cx="333900" cy="2643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t>
            </a:r>
            <a:endParaRPr/>
          </a:p>
        </p:txBody>
      </p:sp>
      <p:cxnSp>
        <p:nvCxnSpPr>
          <p:cNvPr id="478" name="Google Shape;478;p41"/>
          <p:cNvCxnSpPr>
            <a:stCxn id="455" idx="2"/>
            <a:endCxn id="477" idx="0"/>
          </p:cNvCxnSpPr>
          <p:nvPr/>
        </p:nvCxnSpPr>
        <p:spPr>
          <a:xfrm>
            <a:off x="5674068" y="4579042"/>
            <a:ext cx="190200" cy="145800"/>
          </a:xfrm>
          <a:prstGeom prst="straightConnector1">
            <a:avLst/>
          </a:prstGeom>
          <a:noFill/>
          <a:ln w="19050" cap="flat" cmpd="sng">
            <a:solidFill>
              <a:srgbClr val="666666"/>
            </a:solidFill>
            <a:prstDash val="solid"/>
            <a:round/>
            <a:headEnd type="none" w="med" len="med"/>
            <a:tailEnd type="none" w="med" len="med"/>
          </a:ln>
        </p:spPr>
      </p:cxnSp>
      <p:cxnSp>
        <p:nvCxnSpPr>
          <p:cNvPr id="479" name="Google Shape;479;p41"/>
          <p:cNvCxnSpPr>
            <a:stCxn id="480" idx="3"/>
            <a:endCxn id="461" idx="1"/>
          </p:cNvCxnSpPr>
          <p:nvPr/>
        </p:nvCxnSpPr>
        <p:spPr>
          <a:xfrm>
            <a:off x="2267966" y="3169170"/>
            <a:ext cx="2507100" cy="0"/>
          </a:xfrm>
          <a:prstGeom prst="straightConnector1">
            <a:avLst/>
          </a:prstGeom>
          <a:noFill/>
          <a:ln w="9525" cap="flat" cmpd="sng">
            <a:solidFill>
              <a:schemeClr val="dk2"/>
            </a:solidFill>
            <a:prstDash val="solid"/>
            <a:round/>
            <a:headEnd type="none" w="med" len="med"/>
            <a:tailEnd type="triangle" w="med" len="med"/>
          </a:ln>
        </p:spPr>
      </p:cxnSp>
      <p:sp>
        <p:nvSpPr>
          <p:cNvPr id="480" name="Google Shape;480;p41"/>
          <p:cNvSpPr txBox="1"/>
          <p:nvPr/>
        </p:nvSpPr>
        <p:spPr>
          <a:xfrm>
            <a:off x="1397366" y="2992170"/>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depth 0</a:t>
            </a:r>
            <a:endParaRPr/>
          </a:p>
        </p:txBody>
      </p:sp>
      <p:cxnSp>
        <p:nvCxnSpPr>
          <p:cNvPr id="481" name="Google Shape;481;p41"/>
          <p:cNvCxnSpPr>
            <a:stCxn id="482" idx="3"/>
            <a:endCxn id="463" idx="1"/>
          </p:cNvCxnSpPr>
          <p:nvPr/>
        </p:nvCxnSpPr>
        <p:spPr>
          <a:xfrm rot="10800000" flipH="1">
            <a:off x="2267966" y="3590814"/>
            <a:ext cx="1539000" cy="300"/>
          </a:xfrm>
          <a:prstGeom prst="straightConnector1">
            <a:avLst/>
          </a:prstGeom>
          <a:noFill/>
          <a:ln w="9525" cap="flat" cmpd="sng">
            <a:solidFill>
              <a:schemeClr val="dk2"/>
            </a:solidFill>
            <a:prstDash val="solid"/>
            <a:round/>
            <a:headEnd type="none" w="med" len="med"/>
            <a:tailEnd type="triangle" w="med" len="med"/>
          </a:ln>
        </p:spPr>
      </p:cxnSp>
      <p:sp>
        <p:nvSpPr>
          <p:cNvPr id="482" name="Google Shape;482;p41"/>
          <p:cNvSpPr txBox="1"/>
          <p:nvPr/>
        </p:nvSpPr>
        <p:spPr>
          <a:xfrm>
            <a:off x="1397366" y="3414114"/>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depth 1</a:t>
            </a:r>
            <a:endParaRPr/>
          </a:p>
        </p:txBody>
      </p:sp>
      <p:cxnSp>
        <p:nvCxnSpPr>
          <p:cNvPr id="483" name="Google Shape;483;p41"/>
          <p:cNvCxnSpPr>
            <a:stCxn id="484" idx="3"/>
            <a:endCxn id="465" idx="1"/>
          </p:cNvCxnSpPr>
          <p:nvPr/>
        </p:nvCxnSpPr>
        <p:spPr>
          <a:xfrm rot="10800000" flipH="1">
            <a:off x="2267966" y="4008258"/>
            <a:ext cx="1081800" cy="4800"/>
          </a:xfrm>
          <a:prstGeom prst="straightConnector1">
            <a:avLst/>
          </a:prstGeom>
          <a:noFill/>
          <a:ln w="9525" cap="flat" cmpd="sng">
            <a:solidFill>
              <a:schemeClr val="dk2"/>
            </a:solidFill>
            <a:prstDash val="solid"/>
            <a:round/>
            <a:headEnd type="none" w="med" len="med"/>
            <a:tailEnd type="triangle" w="med" len="med"/>
          </a:ln>
        </p:spPr>
      </p:cxnSp>
      <p:sp>
        <p:nvSpPr>
          <p:cNvPr id="484" name="Google Shape;484;p41"/>
          <p:cNvSpPr txBox="1"/>
          <p:nvPr/>
        </p:nvSpPr>
        <p:spPr>
          <a:xfrm>
            <a:off x="1397366" y="3836058"/>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depth 2</a:t>
            </a:r>
            <a:endParaRPr/>
          </a:p>
        </p:txBody>
      </p:sp>
      <p:cxnSp>
        <p:nvCxnSpPr>
          <p:cNvPr id="485" name="Google Shape;485;p41"/>
          <p:cNvCxnSpPr>
            <a:stCxn id="486" idx="3"/>
            <a:endCxn id="467" idx="1"/>
          </p:cNvCxnSpPr>
          <p:nvPr/>
        </p:nvCxnSpPr>
        <p:spPr>
          <a:xfrm rot="10800000" flipH="1">
            <a:off x="2267966" y="4434402"/>
            <a:ext cx="824700" cy="600"/>
          </a:xfrm>
          <a:prstGeom prst="straightConnector1">
            <a:avLst/>
          </a:prstGeom>
          <a:noFill/>
          <a:ln w="9525" cap="flat" cmpd="sng">
            <a:solidFill>
              <a:schemeClr val="dk2"/>
            </a:solidFill>
            <a:prstDash val="solid"/>
            <a:round/>
            <a:headEnd type="none" w="med" len="med"/>
            <a:tailEnd type="triangle" w="med" len="med"/>
          </a:ln>
        </p:spPr>
      </p:cxnSp>
      <p:sp>
        <p:nvSpPr>
          <p:cNvPr id="486" name="Google Shape;486;p41"/>
          <p:cNvSpPr txBox="1"/>
          <p:nvPr/>
        </p:nvSpPr>
        <p:spPr>
          <a:xfrm>
            <a:off x="1397366" y="4258002"/>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depth 3</a:t>
            </a:r>
            <a:endParaRPr/>
          </a:p>
        </p:txBody>
      </p:sp>
      <p:cxnSp>
        <p:nvCxnSpPr>
          <p:cNvPr id="487" name="Google Shape;487;p41"/>
          <p:cNvCxnSpPr>
            <a:stCxn id="488" idx="3"/>
            <a:endCxn id="477" idx="1"/>
          </p:cNvCxnSpPr>
          <p:nvPr/>
        </p:nvCxnSpPr>
        <p:spPr>
          <a:xfrm>
            <a:off x="2267966" y="4856945"/>
            <a:ext cx="3429300" cy="0"/>
          </a:xfrm>
          <a:prstGeom prst="straightConnector1">
            <a:avLst/>
          </a:prstGeom>
          <a:noFill/>
          <a:ln w="9525" cap="flat" cmpd="sng">
            <a:solidFill>
              <a:schemeClr val="dk2"/>
            </a:solidFill>
            <a:prstDash val="solid"/>
            <a:round/>
            <a:headEnd type="none" w="med" len="med"/>
            <a:tailEnd type="triangle" w="med" len="med"/>
          </a:ln>
        </p:spPr>
      </p:cxnSp>
      <p:sp>
        <p:nvSpPr>
          <p:cNvPr id="488" name="Google Shape;488;p41"/>
          <p:cNvSpPr txBox="1"/>
          <p:nvPr/>
        </p:nvSpPr>
        <p:spPr>
          <a:xfrm>
            <a:off x="1397366" y="4679945"/>
            <a:ext cx="8706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depth 4</a:t>
            </a:r>
            <a:endParaRPr/>
          </a:p>
        </p:txBody>
      </p:sp>
      <p:sp>
        <p:nvSpPr>
          <p:cNvPr id="489" name="Google Shape;489;p41"/>
          <p:cNvSpPr/>
          <p:nvPr/>
        </p:nvSpPr>
        <p:spPr>
          <a:xfrm>
            <a:off x="1178214" y="3089891"/>
            <a:ext cx="249900" cy="19023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txBox="1"/>
          <p:nvPr/>
        </p:nvSpPr>
        <p:spPr>
          <a:xfrm>
            <a:off x="274925" y="3823439"/>
            <a:ext cx="903900" cy="3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height 4</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6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LLRB Problem #2: yellkey.com</a:t>
            </a:r>
            <a:r>
              <a:rPr lang="en">
                <a:solidFill>
                  <a:srgbClr val="38761D"/>
                </a:solidFill>
              </a:rPr>
              <a:t>/leave</a:t>
            </a:r>
            <a:endParaRPr/>
          </a:p>
        </p:txBody>
      </p:sp>
      <p:sp>
        <p:nvSpPr>
          <p:cNvPr id="1155" name="Google Shape;1155;p60"/>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How tall is the corresponding LLRB for the 2-3 tree below? (3 - nodes in pink)</a:t>
            </a:r>
            <a:endParaRPr/>
          </a:p>
          <a:p>
            <a:pPr marL="457200" lvl="0" indent="-342900" algn="l" rtl="0">
              <a:spcBef>
                <a:spcPts val="600"/>
              </a:spcBef>
              <a:spcAft>
                <a:spcPts val="0"/>
              </a:spcAft>
              <a:buSzPts val="1800"/>
              <a:buChar char="●"/>
            </a:pPr>
            <a:r>
              <a:rPr lang="en"/>
              <a:t>Each 3-node becomes two nodes in the LLRB.</a:t>
            </a:r>
            <a:endParaRPr/>
          </a:p>
          <a:p>
            <a:pPr marL="457200" lvl="0" indent="-342900" algn="l" rtl="0">
              <a:spcBef>
                <a:spcPts val="600"/>
              </a:spcBef>
              <a:spcAft>
                <a:spcPts val="0"/>
              </a:spcAft>
              <a:buSzPts val="1800"/>
              <a:buChar char="●"/>
            </a:pPr>
            <a:r>
              <a:rPr lang="en"/>
              <a:t>Total height is 3 (black) + </a:t>
            </a:r>
            <a:r>
              <a:rPr lang="en">
                <a:solidFill>
                  <a:srgbClr val="FF0000"/>
                </a:solidFill>
              </a:rPr>
              <a:t>2</a:t>
            </a:r>
            <a:r>
              <a:rPr lang="en"/>
              <a:t> </a:t>
            </a:r>
            <a:r>
              <a:rPr lang="en">
                <a:solidFill>
                  <a:srgbClr val="FF0000"/>
                </a:solidFill>
              </a:rPr>
              <a:t>(red)</a:t>
            </a:r>
            <a:r>
              <a:rPr lang="en"/>
              <a:t> = 5.</a:t>
            </a:r>
            <a:endParaRPr/>
          </a:p>
          <a:p>
            <a:pPr marL="457200" lvl="0" indent="-342900" algn="l" rtl="0">
              <a:spcBef>
                <a:spcPts val="600"/>
              </a:spcBef>
              <a:spcAft>
                <a:spcPts val="0"/>
              </a:spcAft>
              <a:buSzPts val="1800"/>
              <a:buChar char="●"/>
            </a:pPr>
            <a:r>
              <a:rPr lang="en" b="1"/>
              <a:t>More generally, an LLRB has no more than ~2x the height of its 2-3 tree.</a:t>
            </a:r>
            <a:endParaRPr b="1"/>
          </a:p>
        </p:txBody>
      </p:sp>
      <p:sp>
        <p:nvSpPr>
          <p:cNvPr id="1156" name="Google Shape;1156;p60"/>
          <p:cNvSpPr/>
          <p:nvPr/>
        </p:nvSpPr>
        <p:spPr>
          <a:xfrm>
            <a:off x="6445495" y="220542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L</a:t>
            </a:r>
            <a:endParaRPr sz="1800"/>
          </a:p>
        </p:txBody>
      </p:sp>
      <p:sp>
        <p:nvSpPr>
          <p:cNvPr id="1157" name="Google Shape;1157;p60"/>
          <p:cNvSpPr/>
          <p:nvPr/>
        </p:nvSpPr>
        <p:spPr>
          <a:xfrm>
            <a:off x="7359895" y="280337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1158" name="Google Shape;1158;p60"/>
          <p:cNvSpPr/>
          <p:nvPr/>
        </p:nvSpPr>
        <p:spPr>
          <a:xfrm>
            <a:off x="8587720" y="3417275"/>
            <a:ext cx="3381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U</a:t>
            </a:r>
            <a:endParaRPr sz="1800"/>
          </a:p>
        </p:txBody>
      </p:sp>
      <p:sp>
        <p:nvSpPr>
          <p:cNvPr id="1159" name="Google Shape;1159;p60"/>
          <p:cNvSpPr/>
          <p:nvPr/>
        </p:nvSpPr>
        <p:spPr>
          <a:xfrm>
            <a:off x="8316745" y="3806100"/>
            <a:ext cx="3381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sp>
        <p:nvSpPr>
          <p:cNvPr id="1160" name="Google Shape;1160;p60"/>
          <p:cNvSpPr/>
          <p:nvPr/>
        </p:nvSpPr>
        <p:spPr>
          <a:xfrm>
            <a:off x="7845095" y="4255730"/>
            <a:ext cx="3381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1161" name="Google Shape;1161;p60"/>
          <p:cNvSpPr/>
          <p:nvPr/>
        </p:nvSpPr>
        <p:spPr>
          <a:xfrm>
            <a:off x="7571045" y="4653575"/>
            <a:ext cx="3381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a:t>
            </a:r>
            <a:endParaRPr sz="1800"/>
          </a:p>
        </p:txBody>
      </p:sp>
      <p:cxnSp>
        <p:nvCxnSpPr>
          <p:cNvPr id="1162" name="Google Shape;1162;p60"/>
          <p:cNvCxnSpPr>
            <a:stCxn id="1156" idx="2"/>
            <a:endCxn id="1157" idx="0"/>
          </p:cNvCxnSpPr>
          <p:nvPr/>
        </p:nvCxnSpPr>
        <p:spPr>
          <a:xfrm>
            <a:off x="6614545" y="2530325"/>
            <a:ext cx="914400" cy="273000"/>
          </a:xfrm>
          <a:prstGeom prst="straightConnector1">
            <a:avLst/>
          </a:prstGeom>
          <a:noFill/>
          <a:ln w="28575" cap="flat" cmpd="sng">
            <a:solidFill>
              <a:srgbClr val="000000"/>
            </a:solidFill>
            <a:prstDash val="solid"/>
            <a:round/>
            <a:headEnd type="none" w="med" len="med"/>
            <a:tailEnd type="none" w="med" len="med"/>
          </a:ln>
        </p:spPr>
      </p:cxnSp>
      <p:cxnSp>
        <p:nvCxnSpPr>
          <p:cNvPr id="1163" name="Google Shape;1163;p60"/>
          <p:cNvCxnSpPr>
            <a:stCxn id="1157" idx="2"/>
            <a:endCxn id="1158" idx="0"/>
          </p:cNvCxnSpPr>
          <p:nvPr/>
        </p:nvCxnSpPr>
        <p:spPr>
          <a:xfrm>
            <a:off x="7528945" y="3128275"/>
            <a:ext cx="1227900" cy="288900"/>
          </a:xfrm>
          <a:prstGeom prst="straightConnector1">
            <a:avLst/>
          </a:prstGeom>
          <a:noFill/>
          <a:ln w="28575" cap="flat" cmpd="sng">
            <a:solidFill>
              <a:srgbClr val="000000"/>
            </a:solidFill>
            <a:prstDash val="solid"/>
            <a:round/>
            <a:headEnd type="none" w="med" len="med"/>
            <a:tailEnd type="none" w="med" len="med"/>
          </a:ln>
        </p:spPr>
      </p:cxnSp>
      <p:cxnSp>
        <p:nvCxnSpPr>
          <p:cNvPr id="1164" name="Google Shape;1164;p60"/>
          <p:cNvCxnSpPr>
            <a:stCxn id="1159" idx="0"/>
            <a:endCxn id="1158" idx="2"/>
          </p:cNvCxnSpPr>
          <p:nvPr/>
        </p:nvCxnSpPr>
        <p:spPr>
          <a:xfrm rot="10800000" flipH="1">
            <a:off x="8485795" y="3742200"/>
            <a:ext cx="270900" cy="63900"/>
          </a:xfrm>
          <a:prstGeom prst="straightConnector1">
            <a:avLst/>
          </a:prstGeom>
          <a:noFill/>
          <a:ln w="28575" cap="flat" cmpd="sng">
            <a:solidFill>
              <a:srgbClr val="FF0000"/>
            </a:solidFill>
            <a:prstDash val="solid"/>
            <a:round/>
            <a:headEnd type="none" w="med" len="med"/>
            <a:tailEnd type="none" w="med" len="med"/>
          </a:ln>
        </p:spPr>
      </p:cxnSp>
      <p:cxnSp>
        <p:nvCxnSpPr>
          <p:cNvPr id="1165" name="Google Shape;1165;p60"/>
          <p:cNvCxnSpPr>
            <a:stCxn id="1160" idx="0"/>
            <a:endCxn id="1159" idx="2"/>
          </p:cNvCxnSpPr>
          <p:nvPr/>
        </p:nvCxnSpPr>
        <p:spPr>
          <a:xfrm rot="10800000" flipH="1">
            <a:off x="8014145" y="4130930"/>
            <a:ext cx="471600" cy="124800"/>
          </a:xfrm>
          <a:prstGeom prst="straightConnector1">
            <a:avLst/>
          </a:prstGeom>
          <a:noFill/>
          <a:ln w="28575" cap="flat" cmpd="sng">
            <a:solidFill>
              <a:srgbClr val="000000"/>
            </a:solidFill>
            <a:prstDash val="solid"/>
            <a:round/>
            <a:headEnd type="none" w="med" len="med"/>
            <a:tailEnd type="none" w="med" len="med"/>
          </a:ln>
        </p:spPr>
      </p:cxnSp>
      <p:cxnSp>
        <p:nvCxnSpPr>
          <p:cNvPr id="1166" name="Google Shape;1166;p60"/>
          <p:cNvCxnSpPr>
            <a:stCxn id="1161" idx="0"/>
            <a:endCxn id="1160" idx="2"/>
          </p:cNvCxnSpPr>
          <p:nvPr/>
        </p:nvCxnSpPr>
        <p:spPr>
          <a:xfrm rot="10800000" flipH="1">
            <a:off x="7740095" y="4580675"/>
            <a:ext cx="274200" cy="72900"/>
          </a:xfrm>
          <a:prstGeom prst="straightConnector1">
            <a:avLst/>
          </a:prstGeom>
          <a:noFill/>
          <a:ln w="28575" cap="flat" cmpd="sng">
            <a:solidFill>
              <a:srgbClr val="FF0000"/>
            </a:solidFill>
            <a:prstDash val="solid"/>
            <a:round/>
            <a:headEnd type="none" w="med" len="med"/>
            <a:tailEnd type="none" w="med" len="med"/>
          </a:ln>
        </p:spPr>
      </p:cxnSp>
      <p:sp>
        <p:nvSpPr>
          <p:cNvPr id="1167" name="Google Shape;1167;p60"/>
          <p:cNvSpPr/>
          <p:nvPr/>
        </p:nvSpPr>
        <p:spPr>
          <a:xfrm>
            <a:off x="1294791" y="2803375"/>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 E</a:t>
            </a:r>
            <a:endParaRPr sz="1800"/>
          </a:p>
        </p:txBody>
      </p:sp>
      <p:cxnSp>
        <p:nvCxnSpPr>
          <p:cNvPr id="1168" name="Google Shape;1168;p60"/>
          <p:cNvCxnSpPr>
            <a:stCxn id="1167" idx="0"/>
            <a:endCxn id="1169" idx="2"/>
          </p:cNvCxnSpPr>
          <p:nvPr/>
        </p:nvCxnSpPr>
        <p:spPr>
          <a:xfrm rot="10800000" flipH="1">
            <a:off x="1601391" y="2530375"/>
            <a:ext cx="1548300" cy="273000"/>
          </a:xfrm>
          <a:prstGeom prst="straightConnector1">
            <a:avLst/>
          </a:prstGeom>
          <a:noFill/>
          <a:ln w="19050" cap="flat" cmpd="sng">
            <a:solidFill>
              <a:schemeClr val="dk2"/>
            </a:solidFill>
            <a:prstDash val="solid"/>
            <a:round/>
            <a:headEnd type="none" w="med" len="med"/>
            <a:tailEnd type="none" w="med" len="med"/>
          </a:ln>
        </p:spPr>
      </p:cxnSp>
      <p:sp>
        <p:nvSpPr>
          <p:cNvPr id="1170" name="Google Shape;1170;p60"/>
          <p:cNvSpPr/>
          <p:nvPr/>
        </p:nvSpPr>
        <p:spPr>
          <a:xfrm>
            <a:off x="4239995" y="280337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1171" name="Google Shape;1171;p60"/>
          <p:cNvCxnSpPr>
            <a:stCxn id="1170" idx="0"/>
            <a:endCxn id="1169" idx="2"/>
          </p:cNvCxnSpPr>
          <p:nvPr/>
        </p:nvCxnSpPr>
        <p:spPr>
          <a:xfrm rot="10800000">
            <a:off x="3149645" y="2530375"/>
            <a:ext cx="1259400" cy="273000"/>
          </a:xfrm>
          <a:prstGeom prst="straightConnector1">
            <a:avLst/>
          </a:prstGeom>
          <a:noFill/>
          <a:ln w="28575" cap="flat" cmpd="sng">
            <a:solidFill>
              <a:srgbClr val="000000"/>
            </a:solidFill>
            <a:prstDash val="solid"/>
            <a:round/>
            <a:headEnd type="none" w="med" len="med"/>
            <a:tailEnd type="none" w="med" len="med"/>
          </a:ln>
        </p:spPr>
      </p:cxnSp>
      <p:sp>
        <p:nvSpPr>
          <p:cNvPr id="1172" name="Google Shape;1172;p60"/>
          <p:cNvSpPr/>
          <p:nvPr/>
        </p:nvSpPr>
        <p:spPr>
          <a:xfrm>
            <a:off x="552895" y="359550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173" name="Google Shape;1173;p60"/>
          <p:cNvSpPr/>
          <p:nvPr/>
        </p:nvSpPr>
        <p:spPr>
          <a:xfrm>
            <a:off x="1431832" y="359550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174" name="Google Shape;1174;p60"/>
          <p:cNvSpPr/>
          <p:nvPr/>
        </p:nvSpPr>
        <p:spPr>
          <a:xfrm>
            <a:off x="2310769" y="359550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cxnSp>
        <p:nvCxnSpPr>
          <p:cNvPr id="1175" name="Google Shape;1175;p60"/>
          <p:cNvCxnSpPr>
            <a:stCxn id="1167" idx="2"/>
            <a:endCxn id="1172" idx="0"/>
          </p:cNvCxnSpPr>
          <p:nvPr/>
        </p:nvCxnSpPr>
        <p:spPr>
          <a:xfrm flipH="1">
            <a:off x="722091" y="3128275"/>
            <a:ext cx="879300" cy="467100"/>
          </a:xfrm>
          <a:prstGeom prst="straightConnector1">
            <a:avLst/>
          </a:prstGeom>
          <a:noFill/>
          <a:ln w="19050" cap="flat" cmpd="sng">
            <a:solidFill>
              <a:schemeClr val="dk2"/>
            </a:solidFill>
            <a:prstDash val="solid"/>
            <a:round/>
            <a:headEnd type="none" w="med" len="med"/>
            <a:tailEnd type="none" w="med" len="med"/>
          </a:ln>
        </p:spPr>
      </p:cxnSp>
      <p:cxnSp>
        <p:nvCxnSpPr>
          <p:cNvPr id="1176" name="Google Shape;1176;p60"/>
          <p:cNvCxnSpPr>
            <a:stCxn id="1167" idx="2"/>
            <a:endCxn id="1173" idx="0"/>
          </p:cNvCxnSpPr>
          <p:nvPr/>
        </p:nvCxnSpPr>
        <p:spPr>
          <a:xfrm flipH="1">
            <a:off x="1600791" y="3128275"/>
            <a:ext cx="600" cy="467100"/>
          </a:xfrm>
          <a:prstGeom prst="straightConnector1">
            <a:avLst/>
          </a:prstGeom>
          <a:noFill/>
          <a:ln w="19050" cap="flat" cmpd="sng">
            <a:solidFill>
              <a:schemeClr val="dk2"/>
            </a:solidFill>
            <a:prstDash val="solid"/>
            <a:round/>
            <a:headEnd type="none" w="med" len="med"/>
            <a:tailEnd type="none" w="med" len="med"/>
          </a:ln>
        </p:spPr>
      </p:cxnSp>
      <p:cxnSp>
        <p:nvCxnSpPr>
          <p:cNvPr id="1177" name="Google Shape;1177;p60"/>
          <p:cNvCxnSpPr>
            <a:stCxn id="1167" idx="2"/>
            <a:endCxn id="1174" idx="0"/>
          </p:cNvCxnSpPr>
          <p:nvPr/>
        </p:nvCxnSpPr>
        <p:spPr>
          <a:xfrm>
            <a:off x="1601391" y="3128275"/>
            <a:ext cx="878400" cy="467100"/>
          </a:xfrm>
          <a:prstGeom prst="straightConnector1">
            <a:avLst/>
          </a:prstGeom>
          <a:noFill/>
          <a:ln w="19050" cap="flat" cmpd="sng">
            <a:solidFill>
              <a:schemeClr val="dk2"/>
            </a:solidFill>
            <a:prstDash val="solid"/>
            <a:round/>
            <a:headEnd type="none" w="med" len="med"/>
            <a:tailEnd type="none" w="med" len="med"/>
          </a:ln>
        </p:spPr>
      </p:cxnSp>
      <p:sp>
        <p:nvSpPr>
          <p:cNvPr id="1178" name="Google Shape;1178;p60"/>
          <p:cNvSpPr/>
          <p:nvPr/>
        </p:nvSpPr>
        <p:spPr>
          <a:xfrm>
            <a:off x="3539533" y="35955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cxnSp>
        <p:nvCxnSpPr>
          <p:cNvPr id="1179" name="Google Shape;1179;p60"/>
          <p:cNvCxnSpPr>
            <a:stCxn id="1170" idx="2"/>
            <a:endCxn id="1178" idx="0"/>
          </p:cNvCxnSpPr>
          <p:nvPr/>
        </p:nvCxnSpPr>
        <p:spPr>
          <a:xfrm flipH="1">
            <a:off x="3708545" y="3128275"/>
            <a:ext cx="700500" cy="467400"/>
          </a:xfrm>
          <a:prstGeom prst="straightConnector1">
            <a:avLst/>
          </a:prstGeom>
          <a:noFill/>
          <a:ln w="19050" cap="flat" cmpd="sng">
            <a:solidFill>
              <a:schemeClr val="dk2"/>
            </a:solidFill>
            <a:prstDash val="solid"/>
            <a:round/>
            <a:headEnd type="none" w="med" len="med"/>
            <a:tailEnd type="none" w="med" len="med"/>
          </a:ln>
        </p:spPr>
      </p:cxnSp>
      <p:cxnSp>
        <p:nvCxnSpPr>
          <p:cNvPr id="1180" name="Google Shape;1180;p60"/>
          <p:cNvCxnSpPr>
            <a:stCxn id="1170" idx="2"/>
            <a:endCxn id="1181" idx="0"/>
          </p:cNvCxnSpPr>
          <p:nvPr/>
        </p:nvCxnSpPr>
        <p:spPr>
          <a:xfrm>
            <a:off x="4409045" y="3128275"/>
            <a:ext cx="783000" cy="467400"/>
          </a:xfrm>
          <a:prstGeom prst="straightConnector1">
            <a:avLst/>
          </a:prstGeom>
          <a:noFill/>
          <a:ln w="28575" cap="flat" cmpd="sng">
            <a:solidFill>
              <a:srgbClr val="000000"/>
            </a:solidFill>
            <a:prstDash val="solid"/>
            <a:round/>
            <a:headEnd type="none" w="med" len="med"/>
            <a:tailEnd type="none" w="med" len="med"/>
          </a:ln>
        </p:spPr>
      </p:cxnSp>
      <p:sp>
        <p:nvSpPr>
          <p:cNvPr id="1182" name="Google Shape;1182;p60"/>
          <p:cNvSpPr/>
          <p:nvPr/>
        </p:nvSpPr>
        <p:spPr>
          <a:xfrm>
            <a:off x="4321750" y="4387625"/>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 R</a:t>
            </a:r>
            <a:endParaRPr sz="1800"/>
          </a:p>
        </p:txBody>
      </p:sp>
      <p:sp>
        <p:nvSpPr>
          <p:cNvPr id="1183" name="Google Shape;1183;p60"/>
          <p:cNvSpPr/>
          <p:nvPr/>
        </p:nvSpPr>
        <p:spPr>
          <a:xfrm>
            <a:off x="5510425" y="4387625"/>
            <a:ext cx="6627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 W</a:t>
            </a:r>
            <a:endParaRPr sz="1800"/>
          </a:p>
        </p:txBody>
      </p:sp>
      <p:cxnSp>
        <p:nvCxnSpPr>
          <p:cNvPr id="1184" name="Google Shape;1184;p60"/>
          <p:cNvCxnSpPr>
            <a:stCxn id="1181" idx="2"/>
            <a:endCxn id="1182" idx="0"/>
          </p:cNvCxnSpPr>
          <p:nvPr/>
        </p:nvCxnSpPr>
        <p:spPr>
          <a:xfrm flipH="1">
            <a:off x="4628475" y="3920425"/>
            <a:ext cx="563700" cy="467100"/>
          </a:xfrm>
          <a:prstGeom prst="straightConnector1">
            <a:avLst/>
          </a:prstGeom>
          <a:noFill/>
          <a:ln w="28575" cap="flat" cmpd="sng">
            <a:solidFill>
              <a:srgbClr val="000000"/>
            </a:solidFill>
            <a:prstDash val="solid"/>
            <a:round/>
            <a:headEnd type="none" w="med" len="med"/>
            <a:tailEnd type="none" w="med" len="med"/>
          </a:ln>
        </p:spPr>
      </p:cxnSp>
      <p:cxnSp>
        <p:nvCxnSpPr>
          <p:cNvPr id="1185" name="Google Shape;1185;p60"/>
          <p:cNvCxnSpPr>
            <a:stCxn id="1181" idx="2"/>
            <a:endCxn id="1183" idx="0"/>
          </p:cNvCxnSpPr>
          <p:nvPr/>
        </p:nvCxnSpPr>
        <p:spPr>
          <a:xfrm>
            <a:off x="5192175" y="3920425"/>
            <a:ext cx="649500" cy="467100"/>
          </a:xfrm>
          <a:prstGeom prst="straightConnector1">
            <a:avLst/>
          </a:prstGeom>
          <a:noFill/>
          <a:ln w="19050" cap="flat" cmpd="sng">
            <a:solidFill>
              <a:schemeClr val="dk2"/>
            </a:solidFill>
            <a:prstDash val="solid"/>
            <a:round/>
            <a:headEnd type="none" w="med" len="med"/>
            <a:tailEnd type="none" w="med" len="med"/>
          </a:ln>
        </p:spPr>
      </p:cxnSp>
      <p:sp>
        <p:nvSpPr>
          <p:cNvPr id="1186" name="Google Shape;1186;p60"/>
          <p:cNvSpPr/>
          <p:nvPr/>
        </p:nvSpPr>
        <p:spPr>
          <a:xfrm>
            <a:off x="339934"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187" name="Google Shape;1187;p60"/>
          <p:cNvSpPr/>
          <p:nvPr/>
        </p:nvSpPr>
        <p:spPr>
          <a:xfrm>
            <a:off x="740758"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188" name="Google Shape;1188;p60"/>
          <p:cNvCxnSpPr>
            <a:stCxn id="1172" idx="2"/>
            <a:endCxn id="1186" idx="0"/>
          </p:cNvCxnSpPr>
          <p:nvPr/>
        </p:nvCxnSpPr>
        <p:spPr>
          <a:xfrm flipH="1">
            <a:off x="508945" y="3920408"/>
            <a:ext cx="213000" cy="467100"/>
          </a:xfrm>
          <a:prstGeom prst="straightConnector1">
            <a:avLst/>
          </a:prstGeom>
          <a:noFill/>
          <a:ln w="19050" cap="flat" cmpd="sng">
            <a:solidFill>
              <a:schemeClr val="dk2"/>
            </a:solidFill>
            <a:prstDash val="solid"/>
            <a:round/>
            <a:headEnd type="none" w="med" len="med"/>
            <a:tailEnd type="none" w="med" len="med"/>
          </a:ln>
        </p:spPr>
      </p:cxnSp>
      <p:cxnSp>
        <p:nvCxnSpPr>
          <p:cNvPr id="1189" name="Google Shape;1189;p60"/>
          <p:cNvCxnSpPr>
            <a:stCxn id="1172" idx="2"/>
            <a:endCxn id="1187" idx="0"/>
          </p:cNvCxnSpPr>
          <p:nvPr/>
        </p:nvCxnSpPr>
        <p:spPr>
          <a:xfrm>
            <a:off x="721945" y="3920408"/>
            <a:ext cx="187800" cy="467100"/>
          </a:xfrm>
          <a:prstGeom prst="straightConnector1">
            <a:avLst/>
          </a:prstGeom>
          <a:noFill/>
          <a:ln w="19050" cap="flat" cmpd="sng">
            <a:solidFill>
              <a:schemeClr val="dk2"/>
            </a:solidFill>
            <a:prstDash val="solid"/>
            <a:round/>
            <a:headEnd type="none" w="med" len="med"/>
            <a:tailEnd type="none" w="med" len="med"/>
          </a:ln>
        </p:spPr>
      </p:cxnSp>
      <p:sp>
        <p:nvSpPr>
          <p:cNvPr id="1190" name="Google Shape;1190;p60"/>
          <p:cNvSpPr/>
          <p:nvPr/>
        </p:nvSpPr>
        <p:spPr>
          <a:xfrm>
            <a:off x="1217782"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a:t>
            </a:r>
            <a:endParaRPr sz="1800"/>
          </a:p>
        </p:txBody>
      </p:sp>
      <p:sp>
        <p:nvSpPr>
          <p:cNvPr id="1191" name="Google Shape;1191;p60"/>
          <p:cNvSpPr/>
          <p:nvPr/>
        </p:nvSpPr>
        <p:spPr>
          <a:xfrm>
            <a:off x="1618606"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H</a:t>
            </a:r>
            <a:endParaRPr sz="1800"/>
          </a:p>
        </p:txBody>
      </p:sp>
      <p:cxnSp>
        <p:nvCxnSpPr>
          <p:cNvPr id="1192" name="Google Shape;1192;p60"/>
          <p:cNvCxnSpPr>
            <a:stCxn id="1173" idx="2"/>
            <a:endCxn id="1190" idx="0"/>
          </p:cNvCxnSpPr>
          <p:nvPr/>
        </p:nvCxnSpPr>
        <p:spPr>
          <a:xfrm flipH="1">
            <a:off x="1386682" y="3920408"/>
            <a:ext cx="214200" cy="467100"/>
          </a:xfrm>
          <a:prstGeom prst="straightConnector1">
            <a:avLst/>
          </a:prstGeom>
          <a:noFill/>
          <a:ln w="19050" cap="flat" cmpd="sng">
            <a:solidFill>
              <a:schemeClr val="dk2"/>
            </a:solidFill>
            <a:prstDash val="solid"/>
            <a:round/>
            <a:headEnd type="none" w="med" len="med"/>
            <a:tailEnd type="none" w="med" len="med"/>
          </a:ln>
        </p:spPr>
      </p:cxnSp>
      <p:cxnSp>
        <p:nvCxnSpPr>
          <p:cNvPr id="1193" name="Google Shape;1193;p60"/>
          <p:cNvCxnSpPr>
            <a:stCxn id="1173" idx="2"/>
            <a:endCxn id="1191" idx="0"/>
          </p:cNvCxnSpPr>
          <p:nvPr/>
        </p:nvCxnSpPr>
        <p:spPr>
          <a:xfrm>
            <a:off x="1600882" y="3920408"/>
            <a:ext cx="186900" cy="467100"/>
          </a:xfrm>
          <a:prstGeom prst="straightConnector1">
            <a:avLst/>
          </a:prstGeom>
          <a:noFill/>
          <a:ln w="19050" cap="flat" cmpd="sng">
            <a:solidFill>
              <a:schemeClr val="dk2"/>
            </a:solidFill>
            <a:prstDash val="solid"/>
            <a:round/>
            <a:headEnd type="none" w="med" len="med"/>
            <a:tailEnd type="none" w="med" len="med"/>
          </a:ln>
        </p:spPr>
      </p:cxnSp>
      <p:sp>
        <p:nvSpPr>
          <p:cNvPr id="1194" name="Google Shape;1194;p60"/>
          <p:cNvSpPr/>
          <p:nvPr/>
        </p:nvSpPr>
        <p:spPr>
          <a:xfrm>
            <a:off x="2095630"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I</a:t>
            </a:r>
            <a:endParaRPr sz="1800"/>
          </a:p>
        </p:txBody>
      </p:sp>
      <p:sp>
        <p:nvSpPr>
          <p:cNvPr id="1195" name="Google Shape;1195;p60"/>
          <p:cNvSpPr/>
          <p:nvPr/>
        </p:nvSpPr>
        <p:spPr>
          <a:xfrm>
            <a:off x="2496454"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cxnSp>
        <p:nvCxnSpPr>
          <p:cNvPr id="1196" name="Google Shape;1196;p60"/>
          <p:cNvCxnSpPr>
            <a:endCxn id="1194" idx="0"/>
          </p:cNvCxnSpPr>
          <p:nvPr/>
        </p:nvCxnSpPr>
        <p:spPr>
          <a:xfrm flipH="1">
            <a:off x="2264680" y="3920533"/>
            <a:ext cx="186600" cy="467100"/>
          </a:xfrm>
          <a:prstGeom prst="straightConnector1">
            <a:avLst/>
          </a:prstGeom>
          <a:noFill/>
          <a:ln w="19050" cap="flat" cmpd="sng">
            <a:solidFill>
              <a:schemeClr val="dk2"/>
            </a:solidFill>
            <a:prstDash val="solid"/>
            <a:round/>
            <a:headEnd type="none" w="med" len="med"/>
            <a:tailEnd type="none" w="med" len="med"/>
          </a:ln>
        </p:spPr>
      </p:cxnSp>
      <p:cxnSp>
        <p:nvCxnSpPr>
          <p:cNvPr id="1197" name="Google Shape;1197;p60"/>
          <p:cNvCxnSpPr>
            <a:stCxn id="1174" idx="2"/>
            <a:endCxn id="1195" idx="0"/>
          </p:cNvCxnSpPr>
          <p:nvPr/>
        </p:nvCxnSpPr>
        <p:spPr>
          <a:xfrm>
            <a:off x="2479819" y="3920408"/>
            <a:ext cx="185700" cy="467100"/>
          </a:xfrm>
          <a:prstGeom prst="straightConnector1">
            <a:avLst/>
          </a:prstGeom>
          <a:noFill/>
          <a:ln w="19050" cap="flat" cmpd="sng">
            <a:solidFill>
              <a:schemeClr val="dk2"/>
            </a:solidFill>
            <a:prstDash val="solid"/>
            <a:round/>
            <a:headEnd type="none" w="med" len="med"/>
            <a:tailEnd type="none" w="med" len="med"/>
          </a:ln>
        </p:spPr>
      </p:cxnSp>
      <p:sp>
        <p:nvSpPr>
          <p:cNvPr id="1198" name="Google Shape;1198;p60"/>
          <p:cNvSpPr/>
          <p:nvPr/>
        </p:nvSpPr>
        <p:spPr>
          <a:xfrm>
            <a:off x="3318771"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sp>
        <p:nvSpPr>
          <p:cNvPr id="1199" name="Google Shape;1199;p60"/>
          <p:cNvSpPr/>
          <p:nvPr/>
        </p:nvSpPr>
        <p:spPr>
          <a:xfrm>
            <a:off x="3712309"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cxnSp>
        <p:nvCxnSpPr>
          <p:cNvPr id="1200" name="Google Shape;1200;p60"/>
          <p:cNvCxnSpPr>
            <a:stCxn id="1178" idx="2"/>
            <a:endCxn id="1198" idx="0"/>
          </p:cNvCxnSpPr>
          <p:nvPr/>
        </p:nvCxnSpPr>
        <p:spPr>
          <a:xfrm flipH="1">
            <a:off x="3487783" y="3920433"/>
            <a:ext cx="220800" cy="467100"/>
          </a:xfrm>
          <a:prstGeom prst="straightConnector1">
            <a:avLst/>
          </a:prstGeom>
          <a:noFill/>
          <a:ln w="19050" cap="flat" cmpd="sng">
            <a:solidFill>
              <a:schemeClr val="dk2"/>
            </a:solidFill>
            <a:prstDash val="solid"/>
            <a:round/>
            <a:headEnd type="none" w="med" len="med"/>
            <a:tailEnd type="none" w="med" len="med"/>
          </a:ln>
        </p:spPr>
      </p:cxnSp>
      <p:cxnSp>
        <p:nvCxnSpPr>
          <p:cNvPr id="1201" name="Google Shape;1201;p60"/>
          <p:cNvCxnSpPr>
            <a:stCxn id="1178" idx="2"/>
            <a:endCxn id="1199" idx="0"/>
          </p:cNvCxnSpPr>
          <p:nvPr/>
        </p:nvCxnSpPr>
        <p:spPr>
          <a:xfrm>
            <a:off x="3708583" y="3920433"/>
            <a:ext cx="172800" cy="467100"/>
          </a:xfrm>
          <a:prstGeom prst="straightConnector1">
            <a:avLst/>
          </a:prstGeom>
          <a:noFill/>
          <a:ln w="19050" cap="flat" cmpd="sng">
            <a:solidFill>
              <a:schemeClr val="dk2"/>
            </a:solidFill>
            <a:prstDash val="solid"/>
            <a:round/>
            <a:headEnd type="none" w="med" len="med"/>
            <a:tailEnd type="none" w="med" len="med"/>
          </a:ln>
        </p:spPr>
      </p:cxnSp>
      <p:sp>
        <p:nvSpPr>
          <p:cNvPr id="1181" name="Google Shape;1181;p60"/>
          <p:cNvSpPr/>
          <p:nvPr/>
        </p:nvSpPr>
        <p:spPr>
          <a:xfrm>
            <a:off x="4885575" y="3595525"/>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 U</a:t>
            </a:r>
            <a:endParaRPr sz="1800"/>
          </a:p>
        </p:txBody>
      </p:sp>
      <p:sp>
        <p:nvSpPr>
          <p:cNvPr id="1202" name="Google Shape;1202;p60"/>
          <p:cNvSpPr/>
          <p:nvPr/>
        </p:nvSpPr>
        <p:spPr>
          <a:xfrm>
            <a:off x="5025778"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t>
            </a:r>
            <a:endParaRPr sz="1800"/>
          </a:p>
        </p:txBody>
      </p:sp>
      <p:cxnSp>
        <p:nvCxnSpPr>
          <p:cNvPr id="1203" name="Google Shape;1203;p60"/>
          <p:cNvCxnSpPr>
            <a:stCxn id="1181" idx="2"/>
            <a:endCxn id="1202" idx="0"/>
          </p:cNvCxnSpPr>
          <p:nvPr/>
        </p:nvCxnSpPr>
        <p:spPr>
          <a:xfrm>
            <a:off x="5192175" y="3920425"/>
            <a:ext cx="2700" cy="467100"/>
          </a:xfrm>
          <a:prstGeom prst="straightConnector1">
            <a:avLst/>
          </a:prstGeom>
          <a:noFill/>
          <a:ln w="19050" cap="flat" cmpd="sng">
            <a:solidFill>
              <a:schemeClr val="dk2"/>
            </a:solidFill>
            <a:prstDash val="solid"/>
            <a:round/>
            <a:headEnd type="none" w="med" len="med"/>
            <a:tailEnd type="none" w="med" len="med"/>
          </a:ln>
        </p:spPr>
      </p:cxnSp>
      <p:sp>
        <p:nvSpPr>
          <p:cNvPr id="1169" name="Google Shape;1169;p60"/>
          <p:cNvSpPr/>
          <p:nvPr/>
        </p:nvSpPr>
        <p:spPr>
          <a:xfrm>
            <a:off x="2980670" y="220542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1204" name="Google Shape;1204;p60"/>
          <p:cNvSpPr txBox="1"/>
          <p:nvPr/>
        </p:nvSpPr>
        <p:spPr>
          <a:xfrm>
            <a:off x="3330550" y="4695725"/>
            <a:ext cx="3533700" cy="2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Dark line shows longest path (3 links).</a:t>
            </a:r>
            <a:endParaRPr/>
          </a:p>
        </p:txBody>
      </p:sp>
      <p:sp>
        <p:nvSpPr>
          <p:cNvPr id="1205" name="Google Shape;1205;p60"/>
          <p:cNvSpPr txBox="1"/>
          <p:nvPr/>
        </p:nvSpPr>
        <p:spPr>
          <a:xfrm>
            <a:off x="7003025" y="3264275"/>
            <a:ext cx="1287000" cy="4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 black links</a:t>
            </a:r>
            <a:endParaRPr/>
          </a:p>
          <a:p>
            <a:pPr marL="0" lvl="0" indent="0" algn="l" rtl="0">
              <a:spcBef>
                <a:spcPts val="0"/>
              </a:spcBef>
              <a:spcAft>
                <a:spcPts val="0"/>
              </a:spcAft>
              <a:buNone/>
            </a:pPr>
            <a:r>
              <a:rPr lang="en">
                <a:solidFill>
                  <a:srgbClr val="FF0000"/>
                </a:solidFill>
              </a:rPr>
              <a:t>2</a:t>
            </a:r>
            <a:r>
              <a:rPr lang="en"/>
              <a:t> </a:t>
            </a:r>
            <a:r>
              <a:rPr lang="en">
                <a:solidFill>
                  <a:srgbClr val="FF0000"/>
                </a:solidFill>
              </a:rPr>
              <a:t>red</a:t>
            </a:r>
            <a:r>
              <a:rPr lang="en"/>
              <a:t> links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61"/>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LLRB Balance</a:t>
            </a:r>
            <a:endParaRPr/>
          </a:p>
        </p:txBody>
      </p:sp>
      <p:sp>
        <p:nvSpPr>
          <p:cNvPr id="1211" name="Google Shape;1211;p61"/>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Because 2-3 trees have logarithmic height, and the corresponding LLRB has height that is never more than ~2 times the 2-3 tree height, LLRBs also have logarithmic height!</a:t>
            </a:r>
            <a:endParaRPr b="1"/>
          </a:p>
        </p:txBody>
      </p:sp>
      <p:sp>
        <p:nvSpPr>
          <p:cNvPr id="1212" name="Google Shape;1212;p61"/>
          <p:cNvSpPr/>
          <p:nvPr/>
        </p:nvSpPr>
        <p:spPr>
          <a:xfrm>
            <a:off x="6445495" y="220542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L</a:t>
            </a:r>
            <a:endParaRPr sz="1800"/>
          </a:p>
        </p:txBody>
      </p:sp>
      <p:sp>
        <p:nvSpPr>
          <p:cNvPr id="1213" name="Google Shape;1213;p61"/>
          <p:cNvSpPr/>
          <p:nvPr/>
        </p:nvSpPr>
        <p:spPr>
          <a:xfrm>
            <a:off x="7359895" y="280337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sp>
        <p:nvSpPr>
          <p:cNvPr id="1214" name="Google Shape;1214;p61"/>
          <p:cNvSpPr/>
          <p:nvPr/>
        </p:nvSpPr>
        <p:spPr>
          <a:xfrm>
            <a:off x="8587720" y="3417275"/>
            <a:ext cx="3381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U</a:t>
            </a:r>
            <a:endParaRPr sz="1800"/>
          </a:p>
        </p:txBody>
      </p:sp>
      <p:sp>
        <p:nvSpPr>
          <p:cNvPr id="1215" name="Google Shape;1215;p61"/>
          <p:cNvSpPr/>
          <p:nvPr/>
        </p:nvSpPr>
        <p:spPr>
          <a:xfrm>
            <a:off x="8316745" y="3806100"/>
            <a:ext cx="3381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sp>
        <p:nvSpPr>
          <p:cNvPr id="1216" name="Google Shape;1216;p61"/>
          <p:cNvSpPr/>
          <p:nvPr/>
        </p:nvSpPr>
        <p:spPr>
          <a:xfrm>
            <a:off x="7845095" y="4255730"/>
            <a:ext cx="3381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a:t>
            </a:r>
            <a:endParaRPr sz="1800"/>
          </a:p>
        </p:txBody>
      </p:sp>
      <p:sp>
        <p:nvSpPr>
          <p:cNvPr id="1217" name="Google Shape;1217;p61"/>
          <p:cNvSpPr/>
          <p:nvPr/>
        </p:nvSpPr>
        <p:spPr>
          <a:xfrm>
            <a:off x="7571045" y="4653575"/>
            <a:ext cx="3381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a:t>
            </a:r>
            <a:endParaRPr sz="1800"/>
          </a:p>
        </p:txBody>
      </p:sp>
      <p:cxnSp>
        <p:nvCxnSpPr>
          <p:cNvPr id="1218" name="Google Shape;1218;p61"/>
          <p:cNvCxnSpPr>
            <a:stCxn id="1212" idx="2"/>
            <a:endCxn id="1213" idx="0"/>
          </p:cNvCxnSpPr>
          <p:nvPr/>
        </p:nvCxnSpPr>
        <p:spPr>
          <a:xfrm>
            <a:off x="6614545" y="2530325"/>
            <a:ext cx="914400" cy="273000"/>
          </a:xfrm>
          <a:prstGeom prst="straightConnector1">
            <a:avLst/>
          </a:prstGeom>
          <a:noFill/>
          <a:ln w="28575" cap="flat" cmpd="sng">
            <a:solidFill>
              <a:srgbClr val="000000"/>
            </a:solidFill>
            <a:prstDash val="solid"/>
            <a:round/>
            <a:headEnd type="none" w="med" len="med"/>
            <a:tailEnd type="none" w="med" len="med"/>
          </a:ln>
        </p:spPr>
      </p:cxnSp>
      <p:cxnSp>
        <p:nvCxnSpPr>
          <p:cNvPr id="1219" name="Google Shape;1219;p61"/>
          <p:cNvCxnSpPr>
            <a:stCxn id="1213" idx="2"/>
            <a:endCxn id="1214" idx="0"/>
          </p:cNvCxnSpPr>
          <p:nvPr/>
        </p:nvCxnSpPr>
        <p:spPr>
          <a:xfrm>
            <a:off x="7528945" y="3128275"/>
            <a:ext cx="1227900" cy="288900"/>
          </a:xfrm>
          <a:prstGeom prst="straightConnector1">
            <a:avLst/>
          </a:prstGeom>
          <a:noFill/>
          <a:ln w="28575" cap="flat" cmpd="sng">
            <a:solidFill>
              <a:srgbClr val="000000"/>
            </a:solidFill>
            <a:prstDash val="solid"/>
            <a:round/>
            <a:headEnd type="none" w="med" len="med"/>
            <a:tailEnd type="none" w="med" len="med"/>
          </a:ln>
        </p:spPr>
      </p:cxnSp>
      <p:cxnSp>
        <p:nvCxnSpPr>
          <p:cNvPr id="1220" name="Google Shape;1220;p61"/>
          <p:cNvCxnSpPr>
            <a:stCxn id="1215" idx="0"/>
            <a:endCxn id="1214" idx="2"/>
          </p:cNvCxnSpPr>
          <p:nvPr/>
        </p:nvCxnSpPr>
        <p:spPr>
          <a:xfrm rot="10800000" flipH="1">
            <a:off x="8485795" y="3742200"/>
            <a:ext cx="270900" cy="63900"/>
          </a:xfrm>
          <a:prstGeom prst="straightConnector1">
            <a:avLst/>
          </a:prstGeom>
          <a:noFill/>
          <a:ln w="28575" cap="flat" cmpd="sng">
            <a:solidFill>
              <a:srgbClr val="FF0000"/>
            </a:solidFill>
            <a:prstDash val="solid"/>
            <a:round/>
            <a:headEnd type="none" w="med" len="med"/>
            <a:tailEnd type="none" w="med" len="med"/>
          </a:ln>
        </p:spPr>
      </p:cxnSp>
      <p:cxnSp>
        <p:nvCxnSpPr>
          <p:cNvPr id="1221" name="Google Shape;1221;p61"/>
          <p:cNvCxnSpPr>
            <a:stCxn id="1216" idx="0"/>
            <a:endCxn id="1215" idx="2"/>
          </p:cNvCxnSpPr>
          <p:nvPr/>
        </p:nvCxnSpPr>
        <p:spPr>
          <a:xfrm rot="10800000" flipH="1">
            <a:off x="8014145" y="4130930"/>
            <a:ext cx="471600" cy="124800"/>
          </a:xfrm>
          <a:prstGeom prst="straightConnector1">
            <a:avLst/>
          </a:prstGeom>
          <a:noFill/>
          <a:ln w="28575" cap="flat" cmpd="sng">
            <a:solidFill>
              <a:srgbClr val="000000"/>
            </a:solidFill>
            <a:prstDash val="solid"/>
            <a:round/>
            <a:headEnd type="none" w="med" len="med"/>
            <a:tailEnd type="none" w="med" len="med"/>
          </a:ln>
        </p:spPr>
      </p:cxnSp>
      <p:cxnSp>
        <p:nvCxnSpPr>
          <p:cNvPr id="1222" name="Google Shape;1222;p61"/>
          <p:cNvCxnSpPr>
            <a:stCxn id="1217" idx="0"/>
            <a:endCxn id="1216" idx="2"/>
          </p:cNvCxnSpPr>
          <p:nvPr/>
        </p:nvCxnSpPr>
        <p:spPr>
          <a:xfrm rot="10800000" flipH="1">
            <a:off x="7740095" y="4580675"/>
            <a:ext cx="274200" cy="72900"/>
          </a:xfrm>
          <a:prstGeom prst="straightConnector1">
            <a:avLst/>
          </a:prstGeom>
          <a:noFill/>
          <a:ln w="28575" cap="flat" cmpd="sng">
            <a:solidFill>
              <a:srgbClr val="FF0000"/>
            </a:solidFill>
            <a:prstDash val="solid"/>
            <a:round/>
            <a:headEnd type="none" w="med" len="med"/>
            <a:tailEnd type="none" w="med" len="med"/>
          </a:ln>
        </p:spPr>
      </p:cxnSp>
      <p:sp>
        <p:nvSpPr>
          <p:cNvPr id="1223" name="Google Shape;1223;p61"/>
          <p:cNvSpPr/>
          <p:nvPr/>
        </p:nvSpPr>
        <p:spPr>
          <a:xfrm>
            <a:off x="1294791" y="2803375"/>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 E</a:t>
            </a:r>
            <a:endParaRPr sz="1800"/>
          </a:p>
        </p:txBody>
      </p:sp>
      <p:cxnSp>
        <p:nvCxnSpPr>
          <p:cNvPr id="1224" name="Google Shape;1224;p61"/>
          <p:cNvCxnSpPr>
            <a:stCxn id="1223" idx="0"/>
            <a:endCxn id="1225" idx="2"/>
          </p:cNvCxnSpPr>
          <p:nvPr/>
        </p:nvCxnSpPr>
        <p:spPr>
          <a:xfrm rot="10800000" flipH="1">
            <a:off x="1601391" y="2530375"/>
            <a:ext cx="1548300" cy="273000"/>
          </a:xfrm>
          <a:prstGeom prst="straightConnector1">
            <a:avLst/>
          </a:prstGeom>
          <a:noFill/>
          <a:ln w="19050" cap="flat" cmpd="sng">
            <a:solidFill>
              <a:schemeClr val="dk2"/>
            </a:solidFill>
            <a:prstDash val="solid"/>
            <a:round/>
            <a:headEnd type="none" w="med" len="med"/>
            <a:tailEnd type="none" w="med" len="med"/>
          </a:ln>
        </p:spPr>
      </p:cxnSp>
      <p:sp>
        <p:nvSpPr>
          <p:cNvPr id="1226" name="Google Shape;1226;p61"/>
          <p:cNvSpPr/>
          <p:nvPr/>
        </p:nvSpPr>
        <p:spPr>
          <a:xfrm>
            <a:off x="4239995" y="280337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1227" name="Google Shape;1227;p61"/>
          <p:cNvCxnSpPr>
            <a:stCxn id="1226" idx="0"/>
            <a:endCxn id="1225" idx="2"/>
          </p:cNvCxnSpPr>
          <p:nvPr/>
        </p:nvCxnSpPr>
        <p:spPr>
          <a:xfrm rot="10800000">
            <a:off x="3149645" y="2530375"/>
            <a:ext cx="1259400" cy="273000"/>
          </a:xfrm>
          <a:prstGeom prst="straightConnector1">
            <a:avLst/>
          </a:prstGeom>
          <a:noFill/>
          <a:ln w="28575" cap="flat" cmpd="sng">
            <a:solidFill>
              <a:srgbClr val="000000"/>
            </a:solidFill>
            <a:prstDash val="solid"/>
            <a:round/>
            <a:headEnd type="none" w="med" len="med"/>
            <a:tailEnd type="none" w="med" len="med"/>
          </a:ln>
        </p:spPr>
      </p:cxnSp>
      <p:sp>
        <p:nvSpPr>
          <p:cNvPr id="1228" name="Google Shape;1228;p61"/>
          <p:cNvSpPr/>
          <p:nvPr/>
        </p:nvSpPr>
        <p:spPr>
          <a:xfrm>
            <a:off x="552895" y="359550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229" name="Google Shape;1229;p61"/>
          <p:cNvSpPr/>
          <p:nvPr/>
        </p:nvSpPr>
        <p:spPr>
          <a:xfrm>
            <a:off x="1431832" y="359550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230" name="Google Shape;1230;p61"/>
          <p:cNvSpPr/>
          <p:nvPr/>
        </p:nvSpPr>
        <p:spPr>
          <a:xfrm>
            <a:off x="2310769" y="359550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cxnSp>
        <p:nvCxnSpPr>
          <p:cNvPr id="1231" name="Google Shape;1231;p61"/>
          <p:cNvCxnSpPr>
            <a:stCxn id="1223" idx="2"/>
            <a:endCxn id="1228" idx="0"/>
          </p:cNvCxnSpPr>
          <p:nvPr/>
        </p:nvCxnSpPr>
        <p:spPr>
          <a:xfrm flipH="1">
            <a:off x="722091" y="3128275"/>
            <a:ext cx="879300" cy="467100"/>
          </a:xfrm>
          <a:prstGeom prst="straightConnector1">
            <a:avLst/>
          </a:prstGeom>
          <a:noFill/>
          <a:ln w="19050" cap="flat" cmpd="sng">
            <a:solidFill>
              <a:schemeClr val="dk2"/>
            </a:solidFill>
            <a:prstDash val="solid"/>
            <a:round/>
            <a:headEnd type="none" w="med" len="med"/>
            <a:tailEnd type="none" w="med" len="med"/>
          </a:ln>
        </p:spPr>
      </p:cxnSp>
      <p:cxnSp>
        <p:nvCxnSpPr>
          <p:cNvPr id="1232" name="Google Shape;1232;p61"/>
          <p:cNvCxnSpPr>
            <a:stCxn id="1223" idx="2"/>
            <a:endCxn id="1229" idx="0"/>
          </p:cNvCxnSpPr>
          <p:nvPr/>
        </p:nvCxnSpPr>
        <p:spPr>
          <a:xfrm flipH="1">
            <a:off x="1600791" y="3128275"/>
            <a:ext cx="600" cy="467100"/>
          </a:xfrm>
          <a:prstGeom prst="straightConnector1">
            <a:avLst/>
          </a:prstGeom>
          <a:noFill/>
          <a:ln w="19050" cap="flat" cmpd="sng">
            <a:solidFill>
              <a:schemeClr val="dk2"/>
            </a:solidFill>
            <a:prstDash val="solid"/>
            <a:round/>
            <a:headEnd type="none" w="med" len="med"/>
            <a:tailEnd type="none" w="med" len="med"/>
          </a:ln>
        </p:spPr>
      </p:cxnSp>
      <p:cxnSp>
        <p:nvCxnSpPr>
          <p:cNvPr id="1233" name="Google Shape;1233;p61"/>
          <p:cNvCxnSpPr>
            <a:stCxn id="1223" idx="2"/>
            <a:endCxn id="1230" idx="0"/>
          </p:cNvCxnSpPr>
          <p:nvPr/>
        </p:nvCxnSpPr>
        <p:spPr>
          <a:xfrm>
            <a:off x="1601391" y="3128275"/>
            <a:ext cx="878400" cy="467100"/>
          </a:xfrm>
          <a:prstGeom prst="straightConnector1">
            <a:avLst/>
          </a:prstGeom>
          <a:noFill/>
          <a:ln w="19050" cap="flat" cmpd="sng">
            <a:solidFill>
              <a:schemeClr val="dk2"/>
            </a:solidFill>
            <a:prstDash val="solid"/>
            <a:round/>
            <a:headEnd type="none" w="med" len="med"/>
            <a:tailEnd type="none" w="med" len="med"/>
          </a:ln>
        </p:spPr>
      </p:cxnSp>
      <p:sp>
        <p:nvSpPr>
          <p:cNvPr id="1234" name="Google Shape;1234;p61"/>
          <p:cNvSpPr/>
          <p:nvPr/>
        </p:nvSpPr>
        <p:spPr>
          <a:xfrm>
            <a:off x="3539533" y="35955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cxnSp>
        <p:nvCxnSpPr>
          <p:cNvPr id="1235" name="Google Shape;1235;p61"/>
          <p:cNvCxnSpPr>
            <a:stCxn id="1226" idx="2"/>
            <a:endCxn id="1234" idx="0"/>
          </p:cNvCxnSpPr>
          <p:nvPr/>
        </p:nvCxnSpPr>
        <p:spPr>
          <a:xfrm flipH="1">
            <a:off x="3708545" y="3128275"/>
            <a:ext cx="700500" cy="467400"/>
          </a:xfrm>
          <a:prstGeom prst="straightConnector1">
            <a:avLst/>
          </a:prstGeom>
          <a:noFill/>
          <a:ln w="19050" cap="flat" cmpd="sng">
            <a:solidFill>
              <a:schemeClr val="dk2"/>
            </a:solidFill>
            <a:prstDash val="solid"/>
            <a:round/>
            <a:headEnd type="none" w="med" len="med"/>
            <a:tailEnd type="none" w="med" len="med"/>
          </a:ln>
        </p:spPr>
      </p:cxnSp>
      <p:cxnSp>
        <p:nvCxnSpPr>
          <p:cNvPr id="1236" name="Google Shape;1236;p61"/>
          <p:cNvCxnSpPr>
            <a:stCxn id="1226" idx="2"/>
            <a:endCxn id="1237" idx="0"/>
          </p:cNvCxnSpPr>
          <p:nvPr/>
        </p:nvCxnSpPr>
        <p:spPr>
          <a:xfrm>
            <a:off x="4409045" y="3128275"/>
            <a:ext cx="783000" cy="467400"/>
          </a:xfrm>
          <a:prstGeom prst="straightConnector1">
            <a:avLst/>
          </a:prstGeom>
          <a:noFill/>
          <a:ln w="28575" cap="flat" cmpd="sng">
            <a:solidFill>
              <a:srgbClr val="000000"/>
            </a:solidFill>
            <a:prstDash val="solid"/>
            <a:round/>
            <a:headEnd type="none" w="med" len="med"/>
            <a:tailEnd type="none" w="med" len="med"/>
          </a:ln>
        </p:spPr>
      </p:cxnSp>
      <p:sp>
        <p:nvSpPr>
          <p:cNvPr id="1238" name="Google Shape;1238;p61"/>
          <p:cNvSpPr/>
          <p:nvPr/>
        </p:nvSpPr>
        <p:spPr>
          <a:xfrm>
            <a:off x="4321750" y="4387625"/>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 R</a:t>
            </a:r>
            <a:endParaRPr sz="1800"/>
          </a:p>
        </p:txBody>
      </p:sp>
      <p:sp>
        <p:nvSpPr>
          <p:cNvPr id="1239" name="Google Shape;1239;p61"/>
          <p:cNvSpPr/>
          <p:nvPr/>
        </p:nvSpPr>
        <p:spPr>
          <a:xfrm>
            <a:off x="5510425" y="4387625"/>
            <a:ext cx="6627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 W</a:t>
            </a:r>
            <a:endParaRPr sz="1800"/>
          </a:p>
        </p:txBody>
      </p:sp>
      <p:cxnSp>
        <p:nvCxnSpPr>
          <p:cNvPr id="1240" name="Google Shape;1240;p61"/>
          <p:cNvCxnSpPr>
            <a:stCxn id="1237" idx="2"/>
            <a:endCxn id="1238" idx="0"/>
          </p:cNvCxnSpPr>
          <p:nvPr/>
        </p:nvCxnSpPr>
        <p:spPr>
          <a:xfrm flipH="1">
            <a:off x="4628475" y="3920425"/>
            <a:ext cx="563700" cy="467100"/>
          </a:xfrm>
          <a:prstGeom prst="straightConnector1">
            <a:avLst/>
          </a:prstGeom>
          <a:noFill/>
          <a:ln w="28575" cap="flat" cmpd="sng">
            <a:solidFill>
              <a:srgbClr val="000000"/>
            </a:solidFill>
            <a:prstDash val="solid"/>
            <a:round/>
            <a:headEnd type="none" w="med" len="med"/>
            <a:tailEnd type="none" w="med" len="med"/>
          </a:ln>
        </p:spPr>
      </p:cxnSp>
      <p:cxnSp>
        <p:nvCxnSpPr>
          <p:cNvPr id="1241" name="Google Shape;1241;p61"/>
          <p:cNvCxnSpPr>
            <a:stCxn id="1237" idx="2"/>
            <a:endCxn id="1239" idx="0"/>
          </p:cNvCxnSpPr>
          <p:nvPr/>
        </p:nvCxnSpPr>
        <p:spPr>
          <a:xfrm>
            <a:off x="5192175" y="3920425"/>
            <a:ext cx="649500" cy="467100"/>
          </a:xfrm>
          <a:prstGeom prst="straightConnector1">
            <a:avLst/>
          </a:prstGeom>
          <a:noFill/>
          <a:ln w="19050" cap="flat" cmpd="sng">
            <a:solidFill>
              <a:schemeClr val="dk2"/>
            </a:solidFill>
            <a:prstDash val="solid"/>
            <a:round/>
            <a:headEnd type="none" w="med" len="med"/>
            <a:tailEnd type="none" w="med" len="med"/>
          </a:ln>
        </p:spPr>
      </p:cxnSp>
      <p:sp>
        <p:nvSpPr>
          <p:cNvPr id="1242" name="Google Shape;1242;p61"/>
          <p:cNvSpPr/>
          <p:nvPr/>
        </p:nvSpPr>
        <p:spPr>
          <a:xfrm>
            <a:off x="339934"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243" name="Google Shape;1243;p61"/>
          <p:cNvSpPr/>
          <p:nvPr/>
        </p:nvSpPr>
        <p:spPr>
          <a:xfrm>
            <a:off x="740758"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244" name="Google Shape;1244;p61"/>
          <p:cNvCxnSpPr>
            <a:stCxn id="1228" idx="2"/>
            <a:endCxn id="1242" idx="0"/>
          </p:cNvCxnSpPr>
          <p:nvPr/>
        </p:nvCxnSpPr>
        <p:spPr>
          <a:xfrm flipH="1">
            <a:off x="508945" y="3920408"/>
            <a:ext cx="213000" cy="467100"/>
          </a:xfrm>
          <a:prstGeom prst="straightConnector1">
            <a:avLst/>
          </a:prstGeom>
          <a:noFill/>
          <a:ln w="19050" cap="flat" cmpd="sng">
            <a:solidFill>
              <a:schemeClr val="dk2"/>
            </a:solidFill>
            <a:prstDash val="solid"/>
            <a:round/>
            <a:headEnd type="none" w="med" len="med"/>
            <a:tailEnd type="none" w="med" len="med"/>
          </a:ln>
        </p:spPr>
      </p:cxnSp>
      <p:cxnSp>
        <p:nvCxnSpPr>
          <p:cNvPr id="1245" name="Google Shape;1245;p61"/>
          <p:cNvCxnSpPr>
            <a:stCxn id="1228" idx="2"/>
            <a:endCxn id="1243" idx="0"/>
          </p:cNvCxnSpPr>
          <p:nvPr/>
        </p:nvCxnSpPr>
        <p:spPr>
          <a:xfrm>
            <a:off x="721945" y="3920408"/>
            <a:ext cx="187800" cy="467100"/>
          </a:xfrm>
          <a:prstGeom prst="straightConnector1">
            <a:avLst/>
          </a:prstGeom>
          <a:noFill/>
          <a:ln w="19050" cap="flat" cmpd="sng">
            <a:solidFill>
              <a:schemeClr val="dk2"/>
            </a:solidFill>
            <a:prstDash val="solid"/>
            <a:round/>
            <a:headEnd type="none" w="med" len="med"/>
            <a:tailEnd type="none" w="med" len="med"/>
          </a:ln>
        </p:spPr>
      </p:cxnSp>
      <p:sp>
        <p:nvSpPr>
          <p:cNvPr id="1246" name="Google Shape;1246;p61"/>
          <p:cNvSpPr/>
          <p:nvPr/>
        </p:nvSpPr>
        <p:spPr>
          <a:xfrm>
            <a:off x="1217782"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a:t>
            </a:r>
            <a:endParaRPr sz="1800"/>
          </a:p>
        </p:txBody>
      </p:sp>
      <p:sp>
        <p:nvSpPr>
          <p:cNvPr id="1247" name="Google Shape;1247;p61"/>
          <p:cNvSpPr/>
          <p:nvPr/>
        </p:nvSpPr>
        <p:spPr>
          <a:xfrm>
            <a:off x="1618606"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H</a:t>
            </a:r>
            <a:endParaRPr sz="1800"/>
          </a:p>
        </p:txBody>
      </p:sp>
      <p:cxnSp>
        <p:nvCxnSpPr>
          <p:cNvPr id="1248" name="Google Shape;1248;p61"/>
          <p:cNvCxnSpPr>
            <a:stCxn id="1229" idx="2"/>
            <a:endCxn id="1246" idx="0"/>
          </p:cNvCxnSpPr>
          <p:nvPr/>
        </p:nvCxnSpPr>
        <p:spPr>
          <a:xfrm flipH="1">
            <a:off x="1386682" y="3920408"/>
            <a:ext cx="214200" cy="467100"/>
          </a:xfrm>
          <a:prstGeom prst="straightConnector1">
            <a:avLst/>
          </a:prstGeom>
          <a:noFill/>
          <a:ln w="19050" cap="flat" cmpd="sng">
            <a:solidFill>
              <a:schemeClr val="dk2"/>
            </a:solidFill>
            <a:prstDash val="solid"/>
            <a:round/>
            <a:headEnd type="none" w="med" len="med"/>
            <a:tailEnd type="none" w="med" len="med"/>
          </a:ln>
        </p:spPr>
      </p:cxnSp>
      <p:cxnSp>
        <p:nvCxnSpPr>
          <p:cNvPr id="1249" name="Google Shape;1249;p61"/>
          <p:cNvCxnSpPr>
            <a:stCxn id="1229" idx="2"/>
            <a:endCxn id="1247" idx="0"/>
          </p:cNvCxnSpPr>
          <p:nvPr/>
        </p:nvCxnSpPr>
        <p:spPr>
          <a:xfrm>
            <a:off x="1600882" y="3920408"/>
            <a:ext cx="186900" cy="467100"/>
          </a:xfrm>
          <a:prstGeom prst="straightConnector1">
            <a:avLst/>
          </a:prstGeom>
          <a:noFill/>
          <a:ln w="19050" cap="flat" cmpd="sng">
            <a:solidFill>
              <a:schemeClr val="dk2"/>
            </a:solidFill>
            <a:prstDash val="solid"/>
            <a:round/>
            <a:headEnd type="none" w="med" len="med"/>
            <a:tailEnd type="none" w="med" len="med"/>
          </a:ln>
        </p:spPr>
      </p:cxnSp>
      <p:sp>
        <p:nvSpPr>
          <p:cNvPr id="1250" name="Google Shape;1250;p61"/>
          <p:cNvSpPr/>
          <p:nvPr/>
        </p:nvSpPr>
        <p:spPr>
          <a:xfrm>
            <a:off x="2095630"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I</a:t>
            </a:r>
            <a:endParaRPr sz="1800"/>
          </a:p>
        </p:txBody>
      </p:sp>
      <p:sp>
        <p:nvSpPr>
          <p:cNvPr id="1251" name="Google Shape;1251;p61"/>
          <p:cNvSpPr/>
          <p:nvPr/>
        </p:nvSpPr>
        <p:spPr>
          <a:xfrm>
            <a:off x="2496454"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cxnSp>
        <p:nvCxnSpPr>
          <p:cNvPr id="1252" name="Google Shape;1252;p61"/>
          <p:cNvCxnSpPr>
            <a:endCxn id="1250" idx="0"/>
          </p:cNvCxnSpPr>
          <p:nvPr/>
        </p:nvCxnSpPr>
        <p:spPr>
          <a:xfrm flipH="1">
            <a:off x="2264680" y="3920533"/>
            <a:ext cx="186600" cy="467100"/>
          </a:xfrm>
          <a:prstGeom prst="straightConnector1">
            <a:avLst/>
          </a:prstGeom>
          <a:noFill/>
          <a:ln w="19050" cap="flat" cmpd="sng">
            <a:solidFill>
              <a:schemeClr val="dk2"/>
            </a:solidFill>
            <a:prstDash val="solid"/>
            <a:round/>
            <a:headEnd type="none" w="med" len="med"/>
            <a:tailEnd type="none" w="med" len="med"/>
          </a:ln>
        </p:spPr>
      </p:cxnSp>
      <p:cxnSp>
        <p:nvCxnSpPr>
          <p:cNvPr id="1253" name="Google Shape;1253;p61"/>
          <p:cNvCxnSpPr>
            <a:stCxn id="1230" idx="2"/>
            <a:endCxn id="1251" idx="0"/>
          </p:cNvCxnSpPr>
          <p:nvPr/>
        </p:nvCxnSpPr>
        <p:spPr>
          <a:xfrm>
            <a:off x="2479819" y="3920408"/>
            <a:ext cx="185700" cy="467100"/>
          </a:xfrm>
          <a:prstGeom prst="straightConnector1">
            <a:avLst/>
          </a:prstGeom>
          <a:noFill/>
          <a:ln w="19050" cap="flat" cmpd="sng">
            <a:solidFill>
              <a:schemeClr val="dk2"/>
            </a:solidFill>
            <a:prstDash val="solid"/>
            <a:round/>
            <a:headEnd type="none" w="med" len="med"/>
            <a:tailEnd type="none" w="med" len="med"/>
          </a:ln>
        </p:spPr>
      </p:cxnSp>
      <p:sp>
        <p:nvSpPr>
          <p:cNvPr id="1254" name="Google Shape;1254;p61"/>
          <p:cNvSpPr/>
          <p:nvPr/>
        </p:nvSpPr>
        <p:spPr>
          <a:xfrm>
            <a:off x="3318771"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sp>
        <p:nvSpPr>
          <p:cNvPr id="1255" name="Google Shape;1255;p61"/>
          <p:cNvSpPr/>
          <p:nvPr/>
        </p:nvSpPr>
        <p:spPr>
          <a:xfrm>
            <a:off x="3712309"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cxnSp>
        <p:nvCxnSpPr>
          <p:cNvPr id="1256" name="Google Shape;1256;p61"/>
          <p:cNvCxnSpPr>
            <a:stCxn id="1234" idx="2"/>
            <a:endCxn id="1254" idx="0"/>
          </p:cNvCxnSpPr>
          <p:nvPr/>
        </p:nvCxnSpPr>
        <p:spPr>
          <a:xfrm flipH="1">
            <a:off x="3487783" y="3920433"/>
            <a:ext cx="220800" cy="467100"/>
          </a:xfrm>
          <a:prstGeom prst="straightConnector1">
            <a:avLst/>
          </a:prstGeom>
          <a:noFill/>
          <a:ln w="19050" cap="flat" cmpd="sng">
            <a:solidFill>
              <a:schemeClr val="dk2"/>
            </a:solidFill>
            <a:prstDash val="solid"/>
            <a:round/>
            <a:headEnd type="none" w="med" len="med"/>
            <a:tailEnd type="none" w="med" len="med"/>
          </a:ln>
        </p:spPr>
      </p:cxnSp>
      <p:cxnSp>
        <p:nvCxnSpPr>
          <p:cNvPr id="1257" name="Google Shape;1257;p61"/>
          <p:cNvCxnSpPr>
            <a:stCxn id="1234" idx="2"/>
            <a:endCxn id="1255" idx="0"/>
          </p:cNvCxnSpPr>
          <p:nvPr/>
        </p:nvCxnSpPr>
        <p:spPr>
          <a:xfrm>
            <a:off x="3708583" y="3920433"/>
            <a:ext cx="172800" cy="467100"/>
          </a:xfrm>
          <a:prstGeom prst="straightConnector1">
            <a:avLst/>
          </a:prstGeom>
          <a:noFill/>
          <a:ln w="19050" cap="flat" cmpd="sng">
            <a:solidFill>
              <a:schemeClr val="dk2"/>
            </a:solidFill>
            <a:prstDash val="solid"/>
            <a:round/>
            <a:headEnd type="none" w="med" len="med"/>
            <a:tailEnd type="none" w="med" len="med"/>
          </a:ln>
        </p:spPr>
      </p:cxnSp>
      <p:sp>
        <p:nvSpPr>
          <p:cNvPr id="1237" name="Google Shape;1237;p61"/>
          <p:cNvSpPr/>
          <p:nvPr/>
        </p:nvSpPr>
        <p:spPr>
          <a:xfrm>
            <a:off x="4885575" y="3595525"/>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 U</a:t>
            </a:r>
            <a:endParaRPr sz="1800"/>
          </a:p>
        </p:txBody>
      </p:sp>
      <p:sp>
        <p:nvSpPr>
          <p:cNvPr id="1258" name="Google Shape;1258;p61"/>
          <p:cNvSpPr/>
          <p:nvPr/>
        </p:nvSpPr>
        <p:spPr>
          <a:xfrm>
            <a:off x="5025778" y="438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t>
            </a:r>
            <a:endParaRPr sz="1800"/>
          </a:p>
        </p:txBody>
      </p:sp>
      <p:cxnSp>
        <p:nvCxnSpPr>
          <p:cNvPr id="1259" name="Google Shape;1259;p61"/>
          <p:cNvCxnSpPr>
            <a:stCxn id="1237" idx="2"/>
            <a:endCxn id="1258" idx="0"/>
          </p:cNvCxnSpPr>
          <p:nvPr/>
        </p:nvCxnSpPr>
        <p:spPr>
          <a:xfrm>
            <a:off x="5192175" y="3920425"/>
            <a:ext cx="2700" cy="467100"/>
          </a:xfrm>
          <a:prstGeom prst="straightConnector1">
            <a:avLst/>
          </a:prstGeom>
          <a:noFill/>
          <a:ln w="19050" cap="flat" cmpd="sng">
            <a:solidFill>
              <a:schemeClr val="dk2"/>
            </a:solidFill>
            <a:prstDash val="solid"/>
            <a:round/>
            <a:headEnd type="none" w="med" len="med"/>
            <a:tailEnd type="none" w="med" len="med"/>
          </a:ln>
        </p:spPr>
      </p:cxnSp>
      <p:sp>
        <p:nvSpPr>
          <p:cNvPr id="1225" name="Google Shape;1225;p61"/>
          <p:cNvSpPr/>
          <p:nvPr/>
        </p:nvSpPr>
        <p:spPr>
          <a:xfrm>
            <a:off x="2980670" y="2205425"/>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1260" name="Google Shape;1260;p61"/>
          <p:cNvSpPr txBox="1"/>
          <p:nvPr/>
        </p:nvSpPr>
        <p:spPr>
          <a:xfrm>
            <a:off x="3330550" y="4695725"/>
            <a:ext cx="3533700" cy="2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Dark line shows longest path (3 links).</a:t>
            </a:r>
            <a:endParaRPr/>
          </a:p>
        </p:txBody>
      </p:sp>
      <p:sp>
        <p:nvSpPr>
          <p:cNvPr id="1261" name="Google Shape;1261;p61"/>
          <p:cNvSpPr txBox="1"/>
          <p:nvPr/>
        </p:nvSpPr>
        <p:spPr>
          <a:xfrm>
            <a:off x="7003025" y="3264275"/>
            <a:ext cx="1287000" cy="47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3 black links</a:t>
            </a:r>
            <a:endParaRPr/>
          </a:p>
          <a:p>
            <a:pPr marL="0" lvl="0" indent="0" algn="l" rtl="0">
              <a:spcBef>
                <a:spcPts val="0"/>
              </a:spcBef>
              <a:spcAft>
                <a:spcPts val="0"/>
              </a:spcAft>
              <a:buNone/>
            </a:pPr>
            <a:r>
              <a:rPr lang="en">
                <a:solidFill>
                  <a:srgbClr val="FF0000"/>
                </a:solidFill>
              </a:rPr>
              <a:t>2</a:t>
            </a:r>
            <a:r>
              <a:rPr lang="en"/>
              <a:t> </a:t>
            </a:r>
            <a:r>
              <a:rPr lang="en">
                <a:solidFill>
                  <a:srgbClr val="FF0000"/>
                </a:solidFill>
              </a:rPr>
              <a:t>red</a:t>
            </a:r>
            <a:r>
              <a:rPr lang="en"/>
              <a:t> links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63"/>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LLRB Height</a:t>
            </a:r>
            <a:endParaRPr/>
          </a:p>
        </p:txBody>
      </p:sp>
      <p:sp>
        <p:nvSpPr>
          <p:cNvPr id="1273" name="Google Shape;1273;p63"/>
          <p:cNvSpPr/>
          <p:nvPr/>
        </p:nvSpPr>
        <p:spPr>
          <a:xfrm>
            <a:off x="2688116" y="2585500"/>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 E</a:t>
            </a:r>
            <a:endParaRPr sz="1800"/>
          </a:p>
        </p:txBody>
      </p:sp>
      <p:cxnSp>
        <p:nvCxnSpPr>
          <p:cNvPr id="1274" name="Google Shape;1274;p63"/>
          <p:cNvCxnSpPr>
            <a:stCxn id="1273" idx="0"/>
            <a:endCxn id="1275" idx="2"/>
          </p:cNvCxnSpPr>
          <p:nvPr/>
        </p:nvCxnSpPr>
        <p:spPr>
          <a:xfrm rot="10800000" flipH="1">
            <a:off x="2994716" y="2312500"/>
            <a:ext cx="1548300" cy="273000"/>
          </a:xfrm>
          <a:prstGeom prst="straightConnector1">
            <a:avLst/>
          </a:prstGeom>
          <a:noFill/>
          <a:ln w="19050" cap="flat" cmpd="sng">
            <a:solidFill>
              <a:schemeClr val="dk2"/>
            </a:solidFill>
            <a:prstDash val="solid"/>
            <a:round/>
            <a:headEnd type="none" w="med" len="med"/>
            <a:tailEnd type="none" w="med" len="med"/>
          </a:ln>
        </p:spPr>
      </p:cxnSp>
      <p:sp>
        <p:nvSpPr>
          <p:cNvPr id="1276" name="Google Shape;1276;p63"/>
          <p:cNvSpPr/>
          <p:nvPr/>
        </p:nvSpPr>
        <p:spPr>
          <a:xfrm>
            <a:off x="5633320" y="2585500"/>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1277" name="Google Shape;1277;p63"/>
          <p:cNvCxnSpPr>
            <a:stCxn id="1276" idx="0"/>
            <a:endCxn id="1275" idx="2"/>
          </p:cNvCxnSpPr>
          <p:nvPr/>
        </p:nvCxnSpPr>
        <p:spPr>
          <a:xfrm rot="10800000">
            <a:off x="4542970" y="2312500"/>
            <a:ext cx="1259400" cy="273000"/>
          </a:xfrm>
          <a:prstGeom prst="straightConnector1">
            <a:avLst/>
          </a:prstGeom>
          <a:noFill/>
          <a:ln w="19050" cap="flat" cmpd="sng">
            <a:solidFill>
              <a:schemeClr val="dk2"/>
            </a:solidFill>
            <a:prstDash val="solid"/>
            <a:round/>
            <a:headEnd type="none" w="med" len="med"/>
            <a:tailEnd type="none" w="med" len="med"/>
          </a:ln>
        </p:spPr>
      </p:cxnSp>
      <p:sp>
        <p:nvSpPr>
          <p:cNvPr id="1278" name="Google Shape;1278;p63"/>
          <p:cNvSpPr/>
          <p:nvPr/>
        </p:nvSpPr>
        <p:spPr>
          <a:xfrm>
            <a:off x="1946220" y="337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279" name="Google Shape;1279;p63"/>
          <p:cNvSpPr/>
          <p:nvPr/>
        </p:nvSpPr>
        <p:spPr>
          <a:xfrm>
            <a:off x="2825157" y="337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280" name="Google Shape;1280;p63"/>
          <p:cNvSpPr/>
          <p:nvPr/>
        </p:nvSpPr>
        <p:spPr>
          <a:xfrm>
            <a:off x="3704094" y="337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cxnSp>
        <p:nvCxnSpPr>
          <p:cNvPr id="1281" name="Google Shape;1281;p63"/>
          <p:cNvCxnSpPr>
            <a:stCxn id="1273" idx="2"/>
            <a:endCxn id="1278" idx="0"/>
          </p:cNvCxnSpPr>
          <p:nvPr/>
        </p:nvCxnSpPr>
        <p:spPr>
          <a:xfrm flipH="1">
            <a:off x="2115416" y="2910400"/>
            <a:ext cx="879300" cy="467100"/>
          </a:xfrm>
          <a:prstGeom prst="straightConnector1">
            <a:avLst/>
          </a:prstGeom>
          <a:noFill/>
          <a:ln w="19050" cap="flat" cmpd="sng">
            <a:solidFill>
              <a:schemeClr val="dk2"/>
            </a:solidFill>
            <a:prstDash val="solid"/>
            <a:round/>
            <a:headEnd type="none" w="med" len="med"/>
            <a:tailEnd type="none" w="med" len="med"/>
          </a:ln>
        </p:spPr>
      </p:cxnSp>
      <p:cxnSp>
        <p:nvCxnSpPr>
          <p:cNvPr id="1282" name="Google Shape;1282;p63"/>
          <p:cNvCxnSpPr>
            <a:stCxn id="1273" idx="2"/>
            <a:endCxn id="1279" idx="0"/>
          </p:cNvCxnSpPr>
          <p:nvPr/>
        </p:nvCxnSpPr>
        <p:spPr>
          <a:xfrm flipH="1">
            <a:off x="2994116" y="2910400"/>
            <a:ext cx="600" cy="467100"/>
          </a:xfrm>
          <a:prstGeom prst="straightConnector1">
            <a:avLst/>
          </a:prstGeom>
          <a:noFill/>
          <a:ln w="19050" cap="flat" cmpd="sng">
            <a:solidFill>
              <a:schemeClr val="dk2"/>
            </a:solidFill>
            <a:prstDash val="solid"/>
            <a:round/>
            <a:headEnd type="none" w="med" len="med"/>
            <a:tailEnd type="none" w="med" len="med"/>
          </a:ln>
        </p:spPr>
      </p:cxnSp>
      <p:cxnSp>
        <p:nvCxnSpPr>
          <p:cNvPr id="1283" name="Google Shape;1283;p63"/>
          <p:cNvCxnSpPr>
            <a:stCxn id="1273" idx="2"/>
            <a:endCxn id="1280" idx="0"/>
          </p:cNvCxnSpPr>
          <p:nvPr/>
        </p:nvCxnSpPr>
        <p:spPr>
          <a:xfrm>
            <a:off x="2994716" y="2910400"/>
            <a:ext cx="878400" cy="467100"/>
          </a:xfrm>
          <a:prstGeom prst="straightConnector1">
            <a:avLst/>
          </a:prstGeom>
          <a:noFill/>
          <a:ln w="19050" cap="flat" cmpd="sng">
            <a:solidFill>
              <a:schemeClr val="dk2"/>
            </a:solidFill>
            <a:prstDash val="solid"/>
            <a:round/>
            <a:headEnd type="none" w="med" len="med"/>
            <a:tailEnd type="none" w="med" len="med"/>
          </a:ln>
        </p:spPr>
      </p:cxnSp>
      <p:sp>
        <p:nvSpPr>
          <p:cNvPr id="1284" name="Google Shape;1284;p63"/>
          <p:cNvSpPr/>
          <p:nvPr/>
        </p:nvSpPr>
        <p:spPr>
          <a:xfrm>
            <a:off x="4932858" y="33776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cxnSp>
        <p:nvCxnSpPr>
          <p:cNvPr id="1285" name="Google Shape;1285;p63"/>
          <p:cNvCxnSpPr>
            <a:stCxn id="1276" idx="2"/>
            <a:endCxn id="1284" idx="0"/>
          </p:cNvCxnSpPr>
          <p:nvPr/>
        </p:nvCxnSpPr>
        <p:spPr>
          <a:xfrm flipH="1">
            <a:off x="5101870" y="2910400"/>
            <a:ext cx="700500" cy="467400"/>
          </a:xfrm>
          <a:prstGeom prst="straightConnector1">
            <a:avLst/>
          </a:prstGeom>
          <a:noFill/>
          <a:ln w="19050" cap="flat" cmpd="sng">
            <a:solidFill>
              <a:schemeClr val="dk2"/>
            </a:solidFill>
            <a:prstDash val="solid"/>
            <a:round/>
            <a:headEnd type="none" w="med" len="med"/>
            <a:tailEnd type="none" w="med" len="med"/>
          </a:ln>
        </p:spPr>
      </p:cxnSp>
      <p:cxnSp>
        <p:nvCxnSpPr>
          <p:cNvPr id="1286" name="Google Shape;1286;p63"/>
          <p:cNvCxnSpPr>
            <a:stCxn id="1276" idx="2"/>
            <a:endCxn id="1287" idx="0"/>
          </p:cNvCxnSpPr>
          <p:nvPr/>
        </p:nvCxnSpPr>
        <p:spPr>
          <a:xfrm>
            <a:off x="5802370" y="2910400"/>
            <a:ext cx="783000" cy="467400"/>
          </a:xfrm>
          <a:prstGeom prst="straightConnector1">
            <a:avLst/>
          </a:prstGeom>
          <a:noFill/>
          <a:ln w="19050" cap="flat" cmpd="sng">
            <a:solidFill>
              <a:schemeClr val="dk2"/>
            </a:solidFill>
            <a:prstDash val="solid"/>
            <a:round/>
            <a:headEnd type="none" w="med" len="med"/>
            <a:tailEnd type="none" w="med" len="med"/>
          </a:ln>
        </p:spPr>
      </p:cxnSp>
      <p:sp>
        <p:nvSpPr>
          <p:cNvPr id="1288" name="Google Shape;1288;p63"/>
          <p:cNvSpPr/>
          <p:nvPr/>
        </p:nvSpPr>
        <p:spPr>
          <a:xfrm>
            <a:off x="5715075" y="4169750"/>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 R</a:t>
            </a:r>
            <a:endParaRPr sz="1800"/>
          </a:p>
        </p:txBody>
      </p:sp>
      <p:sp>
        <p:nvSpPr>
          <p:cNvPr id="1289" name="Google Shape;1289;p63"/>
          <p:cNvSpPr/>
          <p:nvPr/>
        </p:nvSpPr>
        <p:spPr>
          <a:xfrm>
            <a:off x="6903750" y="4169750"/>
            <a:ext cx="6627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 W</a:t>
            </a:r>
            <a:endParaRPr sz="1800"/>
          </a:p>
        </p:txBody>
      </p:sp>
      <p:cxnSp>
        <p:nvCxnSpPr>
          <p:cNvPr id="1290" name="Google Shape;1290;p63"/>
          <p:cNvCxnSpPr>
            <a:stCxn id="1287" idx="2"/>
            <a:endCxn id="1288" idx="0"/>
          </p:cNvCxnSpPr>
          <p:nvPr/>
        </p:nvCxnSpPr>
        <p:spPr>
          <a:xfrm flipH="1">
            <a:off x="6021800" y="3702550"/>
            <a:ext cx="563700" cy="467100"/>
          </a:xfrm>
          <a:prstGeom prst="straightConnector1">
            <a:avLst/>
          </a:prstGeom>
          <a:noFill/>
          <a:ln w="19050" cap="flat" cmpd="sng">
            <a:solidFill>
              <a:schemeClr val="dk2"/>
            </a:solidFill>
            <a:prstDash val="solid"/>
            <a:round/>
            <a:headEnd type="none" w="med" len="med"/>
            <a:tailEnd type="none" w="med" len="med"/>
          </a:ln>
        </p:spPr>
      </p:cxnSp>
      <p:cxnSp>
        <p:nvCxnSpPr>
          <p:cNvPr id="1291" name="Google Shape;1291;p63"/>
          <p:cNvCxnSpPr>
            <a:stCxn id="1287" idx="2"/>
            <a:endCxn id="1289" idx="0"/>
          </p:cNvCxnSpPr>
          <p:nvPr/>
        </p:nvCxnSpPr>
        <p:spPr>
          <a:xfrm>
            <a:off x="6585500" y="3702550"/>
            <a:ext cx="649500" cy="467100"/>
          </a:xfrm>
          <a:prstGeom prst="straightConnector1">
            <a:avLst/>
          </a:prstGeom>
          <a:noFill/>
          <a:ln w="19050" cap="flat" cmpd="sng">
            <a:solidFill>
              <a:schemeClr val="dk2"/>
            </a:solidFill>
            <a:prstDash val="solid"/>
            <a:round/>
            <a:headEnd type="none" w="med" len="med"/>
            <a:tailEnd type="none" w="med" len="med"/>
          </a:ln>
        </p:spPr>
      </p:cxnSp>
      <p:sp>
        <p:nvSpPr>
          <p:cNvPr id="1292" name="Google Shape;1292;p63"/>
          <p:cNvSpPr/>
          <p:nvPr/>
        </p:nvSpPr>
        <p:spPr>
          <a:xfrm>
            <a:off x="1733259"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293" name="Google Shape;1293;p63"/>
          <p:cNvSpPr/>
          <p:nvPr/>
        </p:nvSpPr>
        <p:spPr>
          <a:xfrm>
            <a:off x="2134083"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294" name="Google Shape;1294;p63"/>
          <p:cNvCxnSpPr>
            <a:stCxn id="1278" idx="2"/>
            <a:endCxn id="1292" idx="0"/>
          </p:cNvCxnSpPr>
          <p:nvPr/>
        </p:nvCxnSpPr>
        <p:spPr>
          <a:xfrm flipH="1">
            <a:off x="1902270" y="3702533"/>
            <a:ext cx="213000" cy="467100"/>
          </a:xfrm>
          <a:prstGeom prst="straightConnector1">
            <a:avLst/>
          </a:prstGeom>
          <a:noFill/>
          <a:ln w="19050" cap="flat" cmpd="sng">
            <a:solidFill>
              <a:schemeClr val="dk2"/>
            </a:solidFill>
            <a:prstDash val="solid"/>
            <a:round/>
            <a:headEnd type="none" w="med" len="med"/>
            <a:tailEnd type="none" w="med" len="med"/>
          </a:ln>
        </p:spPr>
      </p:cxnSp>
      <p:cxnSp>
        <p:nvCxnSpPr>
          <p:cNvPr id="1295" name="Google Shape;1295;p63"/>
          <p:cNvCxnSpPr>
            <a:stCxn id="1278" idx="2"/>
            <a:endCxn id="1293" idx="0"/>
          </p:cNvCxnSpPr>
          <p:nvPr/>
        </p:nvCxnSpPr>
        <p:spPr>
          <a:xfrm>
            <a:off x="2115270" y="3702533"/>
            <a:ext cx="187800" cy="467100"/>
          </a:xfrm>
          <a:prstGeom prst="straightConnector1">
            <a:avLst/>
          </a:prstGeom>
          <a:noFill/>
          <a:ln w="19050" cap="flat" cmpd="sng">
            <a:solidFill>
              <a:schemeClr val="dk2"/>
            </a:solidFill>
            <a:prstDash val="solid"/>
            <a:round/>
            <a:headEnd type="none" w="med" len="med"/>
            <a:tailEnd type="none" w="med" len="med"/>
          </a:ln>
        </p:spPr>
      </p:cxnSp>
      <p:sp>
        <p:nvSpPr>
          <p:cNvPr id="1296" name="Google Shape;1296;p63"/>
          <p:cNvSpPr/>
          <p:nvPr/>
        </p:nvSpPr>
        <p:spPr>
          <a:xfrm>
            <a:off x="2611107"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a:t>
            </a:r>
            <a:endParaRPr sz="1800"/>
          </a:p>
        </p:txBody>
      </p:sp>
      <p:sp>
        <p:nvSpPr>
          <p:cNvPr id="1297" name="Google Shape;1297;p63"/>
          <p:cNvSpPr/>
          <p:nvPr/>
        </p:nvSpPr>
        <p:spPr>
          <a:xfrm>
            <a:off x="3011931"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H</a:t>
            </a:r>
            <a:endParaRPr sz="1800"/>
          </a:p>
        </p:txBody>
      </p:sp>
      <p:cxnSp>
        <p:nvCxnSpPr>
          <p:cNvPr id="1298" name="Google Shape;1298;p63"/>
          <p:cNvCxnSpPr>
            <a:stCxn id="1279" idx="2"/>
            <a:endCxn id="1296" idx="0"/>
          </p:cNvCxnSpPr>
          <p:nvPr/>
        </p:nvCxnSpPr>
        <p:spPr>
          <a:xfrm flipH="1">
            <a:off x="2780007" y="3702533"/>
            <a:ext cx="214200" cy="467100"/>
          </a:xfrm>
          <a:prstGeom prst="straightConnector1">
            <a:avLst/>
          </a:prstGeom>
          <a:noFill/>
          <a:ln w="19050" cap="flat" cmpd="sng">
            <a:solidFill>
              <a:schemeClr val="dk2"/>
            </a:solidFill>
            <a:prstDash val="solid"/>
            <a:round/>
            <a:headEnd type="none" w="med" len="med"/>
            <a:tailEnd type="none" w="med" len="med"/>
          </a:ln>
        </p:spPr>
      </p:cxnSp>
      <p:cxnSp>
        <p:nvCxnSpPr>
          <p:cNvPr id="1299" name="Google Shape;1299;p63"/>
          <p:cNvCxnSpPr>
            <a:stCxn id="1279" idx="2"/>
            <a:endCxn id="1297" idx="0"/>
          </p:cNvCxnSpPr>
          <p:nvPr/>
        </p:nvCxnSpPr>
        <p:spPr>
          <a:xfrm>
            <a:off x="2994207" y="3702533"/>
            <a:ext cx="186900" cy="467100"/>
          </a:xfrm>
          <a:prstGeom prst="straightConnector1">
            <a:avLst/>
          </a:prstGeom>
          <a:noFill/>
          <a:ln w="19050" cap="flat" cmpd="sng">
            <a:solidFill>
              <a:schemeClr val="dk2"/>
            </a:solidFill>
            <a:prstDash val="solid"/>
            <a:round/>
            <a:headEnd type="none" w="med" len="med"/>
            <a:tailEnd type="none" w="med" len="med"/>
          </a:ln>
        </p:spPr>
      </p:cxnSp>
      <p:sp>
        <p:nvSpPr>
          <p:cNvPr id="1300" name="Google Shape;1300;p63"/>
          <p:cNvSpPr/>
          <p:nvPr/>
        </p:nvSpPr>
        <p:spPr>
          <a:xfrm>
            <a:off x="3488955"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I</a:t>
            </a:r>
            <a:endParaRPr sz="1800"/>
          </a:p>
        </p:txBody>
      </p:sp>
      <p:sp>
        <p:nvSpPr>
          <p:cNvPr id="1301" name="Google Shape;1301;p63"/>
          <p:cNvSpPr/>
          <p:nvPr/>
        </p:nvSpPr>
        <p:spPr>
          <a:xfrm>
            <a:off x="3889779"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cxnSp>
        <p:nvCxnSpPr>
          <p:cNvPr id="1302" name="Google Shape;1302;p63"/>
          <p:cNvCxnSpPr>
            <a:endCxn id="1300" idx="0"/>
          </p:cNvCxnSpPr>
          <p:nvPr/>
        </p:nvCxnSpPr>
        <p:spPr>
          <a:xfrm flipH="1">
            <a:off x="3658005" y="3702658"/>
            <a:ext cx="186600" cy="467100"/>
          </a:xfrm>
          <a:prstGeom prst="straightConnector1">
            <a:avLst/>
          </a:prstGeom>
          <a:noFill/>
          <a:ln w="19050" cap="flat" cmpd="sng">
            <a:solidFill>
              <a:schemeClr val="dk2"/>
            </a:solidFill>
            <a:prstDash val="solid"/>
            <a:round/>
            <a:headEnd type="none" w="med" len="med"/>
            <a:tailEnd type="none" w="med" len="med"/>
          </a:ln>
        </p:spPr>
      </p:cxnSp>
      <p:cxnSp>
        <p:nvCxnSpPr>
          <p:cNvPr id="1303" name="Google Shape;1303;p63"/>
          <p:cNvCxnSpPr>
            <a:stCxn id="1280" idx="2"/>
            <a:endCxn id="1301" idx="0"/>
          </p:cNvCxnSpPr>
          <p:nvPr/>
        </p:nvCxnSpPr>
        <p:spPr>
          <a:xfrm>
            <a:off x="3873144" y="3702533"/>
            <a:ext cx="185700" cy="467100"/>
          </a:xfrm>
          <a:prstGeom prst="straightConnector1">
            <a:avLst/>
          </a:prstGeom>
          <a:noFill/>
          <a:ln w="19050" cap="flat" cmpd="sng">
            <a:solidFill>
              <a:schemeClr val="dk2"/>
            </a:solidFill>
            <a:prstDash val="solid"/>
            <a:round/>
            <a:headEnd type="none" w="med" len="med"/>
            <a:tailEnd type="none" w="med" len="med"/>
          </a:ln>
        </p:spPr>
      </p:cxnSp>
      <p:sp>
        <p:nvSpPr>
          <p:cNvPr id="1304" name="Google Shape;1304;p63"/>
          <p:cNvSpPr/>
          <p:nvPr/>
        </p:nvSpPr>
        <p:spPr>
          <a:xfrm>
            <a:off x="4712096"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sp>
        <p:nvSpPr>
          <p:cNvPr id="1305" name="Google Shape;1305;p63"/>
          <p:cNvSpPr/>
          <p:nvPr/>
        </p:nvSpPr>
        <p:spPr>
          <a:xfrm>
            <a:off x="5105634"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cxnSp>
        <p:nvCxnSpPr>
          <p:cNvPr id="1306" name="Google Shape;1306;p63"/>
          <p:cNvCxnSpPr>
            <a:stCxn id="1284" idx="2"/>
            <a:endCxn id="1304" idx="0"/>
          </p:cNvCxnSpPr>
          <p:nvPr/>
        </p:nvCxnSpPr>
        <p:spPr>
          <a:xfrm flipH="1">
            <a:off x="4881108" y="3702558"/>
            <a:ext cx="220800" cy="467100"/>
          </a:xfrm>
          <a:prstGeom prst="straightConnector1">
            <a:avLst/>
          </a:prstGeom>
          <a:noFill/>
          <a:ln w="19050" cap="flat" cmpd="sng">
            <a:solidFill>
              <a:schemeClr val="dk2"/>
            </a:solidFill>
            <a:prstDash val="solid"/>
            <a:round/>
            <a:headEnd type="none" w="med" len="med"/>
            <a:tailEnd type="none" w="med" len="med"/>
          </a:ln>
        </p:spPr>
      </p:cxnSp>
      <p:cxnSp>
        <p:nvCxnSpPr>
          <p:cNvPr id="1307" name="Google Shape;1307;p63"/>
          <p:cNvCxnSpPr>
            <a:stCxn id="1284" idx="2"/>
            <a:endCxn id="1305" idx="0"/>
          </p:cNvCxnSpPr>
          <p:nvPr/>
        </p:nvCxnSpPr>
        <p:spPr>
          <a:xfrm>
            <a:off x="5101908" y="3702558"/>
            <a:ext cx="172800" cy="467100"/>
          </a:xfrm>
          <a:prstGeom prst="straightConnector1">
            <a:avLst/>
          </a:prstGeom>
          <a:noFill/>
          <a:ln w="19050" cap="flat" cmpd="sng">
            <a:solidFill>
              <a:schemeClr val="dk2"/>
            </a:solidFill>
            <a:prstDash val="solid"/>
            <a:round/>
            <a:headEnd type="none" w="med" len="med"/>
            <a:tailEnd type="none" w="med" len="med"/>
          </a:ln>
        </p:spPr>
      </p:cxnSp>
      <p:sp>
        <p:nvSpPr>
          <p:cNvPr id="1287" name="Google Shape;1287;p63"/>
          <p:cNvSpPr/>
          <p:nvPr/>
        </p:nvSpPr>
        <p:spPr>
          <a:xfrm>
            <a:off x="6278900" y="3377650"/>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 U</a:t>
            </a:r>
            <a:endParaRPr sz="1800"/>
          </a:p>
        </p:txBody>
      </p:sp>
      <p:sp>
        <p:nvSpPr>
          <p:cNvPr id="1308" name="Google Shape;1308;p63"/>
          <p:cNvSpPr/>
          <p:nvPr/>
        </p:nvSpPr>
        <p:spPr>
          <a:xfrm>
            <a:off x="6419103"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t>
            </a:r>
            <a:endParaRPr sz="1800"/>
          </a:p>
        </p:txBody>
      </p:sp>
      <p:cxnSp>
        <p:nvCxnSpPr>
          <p:cNvPr id="1309" name="Google Shape;1309;p63"/>
          <p:cNvCxnSpPr>
            <a:stCxn id="1287" idx="2"/>
            <a:endCxn id="1308" idx="0"/>
          </p:cNvCxnSpPr>
          <p:nvPr/>
        </p:nvCxnSpPr>
        <p:spPr>
          <a:xfrm>
            <a:off x="6585500" y="3702550"/>
            <a:ext cx="2700" cy="467100"/>
          </a:xfrm>
          <a:prstGeom prst="straightConnector1">
            <a:avLst/>
          </a:prstGeom>
          <a:noFill/>
          <a:ln w="19050" cap="flat" cmpd="sng">
            <a:solidFill>
              <a:schemeClr val="dk2"/>
            </a:solidFill>
            <a:prstDash val="solid"/>
            <a:round/>
            <a:headEnd type="none" w="med" len="med"/>
            <a:tailEnd type="none" w="med" len="med"/>
          </a:ln>
        </p:spPr>
      </p:cxnSp>
      <p:sp>
        <p:nvSpPr>
          <p:cNvPr id="1275" name="Google Shape;1275;p63"/>
          <p:cNvSpPr/>
          <p:nvPr/>
        </p:nvSpPr>
        <p:spPr>
          <a:xfrm>
            <a:off x="4373995" y="1987550"/>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1310" name="Google Shape;1310;p63"/>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have a 2-3 tree of height H.</a:t>
            </a:r>
            <a:endParaRPr/>
          </a:p>
          <a:p>
            <a:pPr marL="457200" lvl="0" indent="-342900" algn="l" rtl="0">
              <a:spcBef>
                <a:spcPts val="600"/>
              </a:spcBef>
              <a:spcAft>
                <a:spcPts val="0"/>
              </a:spcAft>
              <a:buSzPts val="1800"/>
              <a:buChar char="●"/>
            </a:pPr>
            <a:r>
              <a:rPr lang="en"/>
              <a:t>What is the maximum height of the corresponding LLRB?</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64"/>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LLRB Height</a:t>
            </a:r>
            <a:endParaRPr/>
          </a:p>
        </p:txBody>
      </p:sp>
      <p:sp>
        <p:nvSpPr>
          <p:cNvPr id="1316" name="Google Shape;1316;p64"/>
          <p:cNvSpPr/>
          <p:nvPr/>
        </p:nvSpPr>
        <p:spPr>
          <a:xfrm>
            <a:off x="2688116" y="2585500"/>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D E</a:t>
            </a:r>
            <a:endParaRPr sz="1800"/>
          </a:p>
        </p:txBody>
      </p:sp>
      <p:cxnSp>
        <p:nvCxnSpPr>
          <p:cNvPr id="1317" name="Google Shape;1317;p64"/>
          <p:cNvCxnSpPr>
            <a:stCxn id="1316" idx="0"/>
            <a:endCxn id="1318" idx="2"/>
          </p:cNvCxnSpPr>
          <p:nvPr/>
        </p:nvCxnSpPr>
        <p:spPr>
          <a:xfrm rot="10800000" flipH="1">
            <a:off x="2994716" y="2312500"/>
            <a:ext cx="1548300" cy="273000"/>
          </a:xfrm>
          <a:prstGeom prst="straightConnector1">
            <a:avLst/>
          </a:prstGeom>
          <a:noFill/>
          <a:ln w="19050" cap="flat" cmpd="sng">
            <a:solidFill>
              <a:schemeClr val="dk2"/>
            </a:solidFill>
            <a:prstDash val="solid"/>
            <a:round/>
            <a:headEnd type="none" w="med" len="med"/>
            <a:tailEnd type="none" w="med" len="med"/>
          </a:ln>
        </p:spPr>
      </p:cxnSp>
      <p:sp>
        <p:nvSpPr>
          <p:cNvPr id="1319" name="Google Shape;1319;p64"/>
          <p:cNvSpPr/>
          <p:nvPr/>
        </p:nvSpPr>
        <p:spPr>
          <a:xfrm>
            <a:off x="5633320" y="2585500"/>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a:t>
            </a:r>
            <a:endParaRPr sz="1800"/>
          </a:p>
        </p:txBody>
      </p:sp>
      <p:cxnSp>
        <p:nvCxnSpPr>
          <p:cNvPr id="1320" name="Google Shape;1320;p64"/>
          <p:cNvCxnSpPr>
            <a:stCxn id="1319" idx="0"/>
            <a:endCxn id="1318" idx="2"/>
          </p:cNvCxnSpPr>
          <p:nvPr/>
        </p:nvCxnSpPr>
        <p:spPr>
          <a:xfrm rot="10800000">
            <a:off x="4542970" y="2312500"/>
            <a:ext cx="1259400" cy="273000"/>
          </a:xfrm>
          <a:prstGeom prst="straightConnector1">
            <a:avLst/>
          </a:prstGeom>
          <a:noFill/>
          <a:ln w="28575" cap="flat" cmpd="sng">
            <a:solidFill>
              <a:srgbClr val="000000"/>
            </a:solidFill>
            <a:prstDash val="solid"/>
            <a:round/>
            <a:headEnd type="none" w="med" len="med"/>
            <a:tailEnd type="none" w="med" len="med"/>
          </a:ln>
        </p:spPr>
      </p:cxnSp>
      <p:sp>
        <p:nvSpPr>
          <p:cNvPr id="1321" name="Google Shape;1321;p64"/>
          <p:cNvSpPr/>
          <p:nvPr/>
        </p:nvSpPr>
        <p:spPr>
          <a:xfrm>
            <a:off x="1946220" y="337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322" name="Google Shape;1322;p64"/>
          <p:cNvSpPr/>
          <p:nvPr/>
        </p:nvSpPr>
        <p:spPr>
          <a:xfrm>
            <a:off x="2825157" y="337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323" name="Google Shape;1323;p64"/>
          <p:cNvSpPr/>
          <p:nvPr/>
        </p:nvSpPr>
        <p:spPr>
          <a:xfrm>
            <a:off x="3704094" y="3377633"/>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a:t>
            </a:r>
            <a:endParaRPr sz="1800"/>
          </a:p>
        </p:txBody>
      </p:sp>
      <p:cxnSp>
        <p:nvCxnSpPr>
          <p:cNvPr id="1324" name="Google Shape;1324;p64"/>
          <p:cNvCxnSpPr>
            <a:stCxn id="1316" idx="2"/>
            <a:endCxn id="1321" idx="0"/>
          </p:cNvCxnSpPr>
          <p:nvPr/>
        </p:nvCxnSpPr>
        <p:spPr>
          <a:xfrm flipH="1">
            <a:off x="2115416" y="2910400"/>
            <a:ext cx="879300" cy="467100"/>
          </a:xfrm>
          <a:prstGeom prst="straightConnector1">
            <a:avLst/>
          </a:prstGeom>
          <a:noFill/>
          <a:ln w="19050" cap="flat" cmpd="sng">
            <a:solidFill>
              <a:schemeClr val="dk2"/>
            </a:solidFill>
            <a:prstDash val="solid"/>
            <a:round/>
            <a:headEnd type="none" w="med" len="med"/>
            <a:tailEnd type="none" w="med" len="med"/>
          </a:ln>
        </p:spPr>
      </p:cxnSp>
      <p:cxnSp>
        <p:nvCxnSpPr>
          <p:cNvPr id="1325" name="Google Shape;1325;p64"/>
          <p:cNvCxnSpPr>
            <a:stCxn id="1316" idx="2"/>
            <a:endCxn id="1322" idx="0"/>
          </p:cNvCxnSpPr>
          <p:nvPr/>
        </p:nvCxnSpPr>
        <p:spPr>
          <a:xfrm flipH="1">
            <a:off x="2994116" y="2910400"/>
            <a:ext cx="600" cy="467100"/>
          </a:xfrm>
          <a:prstGeom prst="straightConnector1">
            <a:avLst/>
          </a:prstGeom>
          <a:noFill/>
          <a:ln w="19050" cap="flat" cmpd="sng">
            <a:solidFill>
              <a:schemeClr val="dk2"/>
            </a:solidFill>
            <a:prstDash val="solid"/>
            <a:round/>
            <a:headEnd type="none" w="med" len="med"/>
            <a:tailEnd type="none" w="med" len="med"/>
          </a:ln>
        </p:spPr>
      </p:cxnSp>
      <p:cxnSp>
        <p:nvCxnSpPr>
          <p:cNvPr id="1326" name="Google Shape;1326;p64"/>
          <p:cNvCxnSpPr>
            <a:stCxn id="1316" idx="2"/>
            <a:endCxn id="1323" idx="0"/>
          </p:cNvCxnSpPr>
          <p:nvPr/>
        </p:nvCxnSpPr>
        <p:spPr>
          <a:xfrm>
            <a:off x="2994716" y="2910400"/>
            <a:ext cx="878400" cy="467100"/>
          </a:xfrm>
          <a:prstGeom prst="straightConnector1">
            <a:avLst/>
          </a:prstGeom>
          <a:noFill/>
          <a:ln w="19050" cap="flat" cmpd="sng">
            <a:solidFill>
              <a:schemeClr val="dk2"/>
            </a:solidFill>
            <a:prstDash val="solid"/>
            <a:round/>
            <a:headEnd type="none" w="med" len="med"/>
            <a:tailEnd type="none" w="med" len="med"/>
          </a:ln>
        </p:spPr>
      </p:cxnSp>
      <p:sp>
        <p:nvSpPr>
          <p:cNvPr id="1327" name="Google Shape;1327;p64"/>
          <p:cNvSpPr/>
          <p:nvPr/>
        </p:nvSpPr>
        <p:spPr>
          <a:xfrm>
            <a:off x="4932858" y="33776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N</a:t>
            </a:r>
            <a:endParaRPr sz="1800"/>
          </a:p>
        </p:txBody>
      </p:sp>
      <p:cxnSp>
        <p:nvCxnSpPr>
          <p:cNvPr id="1328" name="Google Shape;1328;p64"/>
          <p:cNvCxnSpPr>
            <a:stCxn id="1319" idx="2"/>
            <a:endCxn id="1327" idx="0"/>
          </p:cNvCxnSpPr>
          <p:nvPr/>
        </p:nvCxnSpPr>
        <p:spPr>
          <a:xfrm flipH="1">
            <a:off x="5101870" y="2910400"/>
            <a:ext cx="700500" cy="467400"/>
          </a:xfrm>
          <a:prstGeom prst="straightConnector1">
            <a:avLst/>
          </a:prstGeom>
          <a:noFill/>
          <a:ln w="19050" cap="flat" cmpd="sng">
            <a:solidFill>
              <a:schemeClr val="dk2"/>
            </a:solidFill>
            <a:prstDash val="solid"/>
            <a:round/>
            <a:headEnd type="none" w="med" len="med"/>
            <a:tailEnd type="none" w="med" len="med"/>
          </a:ln>
        </p:spPr>
      </p:cxnSp>
      <p:cxnSp>
        <p:nvCxnSpPr>
          <p:cNvPr id="1329" name="Google Shape;1329;p64"/>
          <p:cNvCxnSpPr>
            <a:stCxn id="1319" idx="2"/>
            <a:endCxn id="1330" idx="0"/>
          </p:cNvCxnSpPr>
          <p:nvPr/>
        </p:nvCxnSpPr>
        <p:spPr>
          <a:xfrm>
            <a:off x="5802370" y="2910400"/>
            <a:ext cx="783000" cy="467400"/>
          </a:xfrm>
          <a:prstGeom prst="straightConnector1">
            <a:avLst/>
          </a:prstGeom>
          <a:noFill/>
          <a:ln w="28575" cap="flat" cmpd="sng">
            <a:solidFill>
              <a:srgbClr val="000000"/>
            </a:solidFill>
            <a:prstDash val="solid"/>
            <a:round/>
            <a:headEnd type="none" w="med" len="med"/>
            <a:tailEnd type="none" w="med" len="med"/>
          </a:ln>
        </p:spPr>
      </p:cxnSp>
      <p:sp>
        <p:nvSpPr>
          <p:cNvPr id="1331" name="Google Shape;1331;p64"/>
          <p:cNvSpPr/>
          <p:nvPr/>
        </p:nvSpPr>
        <p:spPr>
          <a:xfrm>
            <a:off x="5715075" y="4169750"/>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 R</a:t>
            </a:r>
            <a:endParaRPr sz="1800"/>
          </a:p>
        </p:txBody>
      </p:sp>
      <p:sp>
        <p:nvSpPr>
          <p:cNvPr id="1332" name="Google Shape;1332;p64"/>
          <p:cNvSpPr/>
          <p:nvPr/>
        </p:nvSpPr>
        <p:spPr>
          <a:xfrm>
            <a:off x="6903750" y="4169750"/>
            <a:ext cx="6627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V W</a:t>
            </a:r>
            <a:endParaRPr sz="1800"/>
          </a:p>
        </p:txBody>
      </p:sp>
      <p:cxnSp>
        <p:nvCxnSpPr>
          <p:cNvPr id="1333" name="Google Shape;1333;p64"/>
          <p:cNvCxnSpPr>
            <a:stCxn id="1330" idx="2"/>
            <a:endCxn id="1331" idx="0"/>
          </p:cNvCxnSpPr>
          <p:nvPr/>
        </p:nvCxnSpPr>
        <p:spPr>
          <a:xfrm flipH="1">
            <a:off x="6021800" y="3702550"/>
            <a:ext cx="563700" cy="467100"/>
          </a:xfrm>
          <a:prstGeom prst="straightConnector1">
            <a:avLst/>
          </a:prstGeom>
          <a:noFill/>
          <a:ln w="28575" cap="flat" cmpd="sng">
            <a:solidFill>
              <a:srgbClr val="000000"/>
            </a:solidFill>
            <a:prstDash val="solid"/>
            <a:round/>
            <a:headEnd type="none" w="med" len="med"/>
            <a:tailEnd type="none" w="med" len="med"/>
          </a:ln>
        </p:spPr>
      </p:cxnSp>
      <p:cxnSp>
        <p:nvCxnSpPr>
          <p:cNvPr id="1334" name="Google Shape;1334;p64"/>
          <p:cNvCxnSpPr>
            <a:stCxn id="1330" idx="2"/>
            <a:endCxn id="1332" idx="0"/>
          </p:cNvCxnSpPr>
          <p:nvPr/>
        </p:nvCxnSpPr>
        <p:spPr>
          <a:xfrm>
            <a:off x="6585500" y="3702550"/>
            <a:ext cx="649500" cy="467100"/>
          </a:xfrm>
          <a:prstGeom prst="straightConnector1">
            <a:avLst/>
          </a:prstGeom>
          <a:noFill/>
          <a:ln w="19050" cap="flat" cmpd="sng">
            <a:solidFill>
              <a:schemeClr val="dk2"/>
            </a:solidFill>
            <a:prstDash val="solid"/>
            <a:round/>
            <a:headEnd type="none" w="med" len="med"/>
            <a:tailEnd type="none" w="med" len="med"/>
          </a:ln>
        </p:spPr>
      </p:cxnSp>
      <p:sp>
        <p:nvSpPr>
          <p:cNvPr id="1335" name="Google Shape;1335;p64"/>
          <p:cNvSpPr/>
          <p:nvPr/>
        </p:nvSpPr>
        <p:spPr>
          <a:xfrm>
            <a:off x="1733259"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sp>
        <p:nvSpPr>
          <p:cNvPr id="1336" name="Google Shape;1336;p64"/>
          <p:cNvSpPr/>
          <p:nvPr/>
        </p:nvSpPr>
        <p:spPr>
          <a:xfrm>
            <a:off x="2134083"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337" name="Google Shape;1337;p64"/>
          <p:cNvCxnSpPr>
            <a:stCxn id="1321" idx="2"/>
            <a:endCxn id="1335" idx="0"/>
          </p:cNvCxnSpPr>
          <p:nvPr/>
        </p:nvCxnSpPr>
        <p:spPr>
          <a:xfrm flipH="1">
            <a:off x="1902270" y="3702533"/>
            <a:ext cx="213000" cy="467100"/>
          </a:xfrm>
          <a:prstGeom prst="straightConnector1">
            <a:avLst/>
          </a:prstGeom>
          <a:noFill/>
          <a:ln w="19050" cap="flat" cmpd="sng">
            <a:solidFill>
              <a:schemeClr val="dk2"/>
            </a:solidFill>
            <a:prstDash val="solid"/>
            <a:round/>
            <a:headEnd type="none" w="med" len="med"/>
            <a:tailEnd type="none" w="med" len="med"/>
          </a:ln>
        </p:spPr>
      </p:cxnSp>
      <p:cxnSp>
        <p:nvCxnSpPr>
          <p:cNvPr id="1338" name="Google Shape;1338;p64"/>
          <p:cNvCxnSpPr>
            <a:stCxn id="1321" idx="2"/>
            <a:endCxn id="1336" idx="0"/>
          </p:cNvCxnSpPr>
          <p:nvPr/>
        </p:nvCxnSpPr>
        <p:spPr>
          <a:xfrm>
            <a:off x="2115270" y="3702533"/>
            <a:ext cx="187800" cy="467100"/>
          </a:xfrm>
          <a:prstGeom prst="straightConnector1">
            <a:avLst/>
          </a:prstGeom>
          <a:noFill/>
          <a:ln w="19050" cap="flat" cmpd="sng">
            <a:solidFill>
              <a:schemeClr val="dk2"/>
            </a:solidFill>
            <a:prstDash val="solid"/>
            <a:round/>
            <a:headEnd type="none" w="med" len="med"/>
            <a:tailEnd type="none" w="med" len="med"/>
          </a:ln>
        </p:spPr>
      </p:cxnSp>
      <p:sp>
        <p:nvSpPr>
          <p:cNvPr id="1339" name="Google Shape;1339;p64"/>
          <p:cNvSpPr/>
          <p:nvPr/>
        </p:nvSpPr>
        <p:spPr>
          <a:xfrm>
            <a:off x="2611107"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a:t>
            </a:r>
            <a:endParaRPr sz="1800"/>
          </a:p>
        </p:txBody>
      </p:sp>
      <p:sp>
        <p:nvSpPr>
          <p:cNvPr id="1340" name="Google Shape;1340;p64"/>
          <p:cNvSpPr/>
          <p:nvPr/>
        </p:nvSpPr>
        <p:spPr>
          <a:xfrm>
            <a:off x="3011931"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H</a:t>
            </a:r>
            <a:endParaRPr sz="1800"/>
          </a:p>
        </p:txBody>
      </p:sp>
      <p:cxnSp>
        <p:nvCxnSpPr>
          <p:cNvPr id="1341" name="Google Shape;1341;p64"/>
          <p:cNvCxnSpPr>
            <a:stCxn id="1322" idx="2"/>
            <a:endCxn id="1339" idx="0"/>
          </p:cNvCxnSpPr>
          <p:nvPr/>
        </p:nvCxnSpPr>
        <p:spPr>
          <a:xfrm flipH="1">
            <a:off x="2780007" y="3702533"/>
            <a:ext cx="214200" cy="467100"/>
          </a:xfrm>
          <a:prstGeom prst="straightConnector1">
            <a:avLst/>
          </a:prstGeom>
          <a:noFill/>
          <a:ln w="19050" cap="flat" cmpd="sng">
            <a:solidFill>
              <a:schemeClr val="dk2"/>
            </a:solidFill>
            <a:prstDash val="solid"/>
            <a:round/>
            <a:headEnd type="none" w="med" len="med"/>
            <a:tailEnd type="none" w="med" len="med"/>
          </a:ln>
        </p:spPr>
      </p:cxnSp>
      <p:cxnSp>
        <p:nvCxnSpPr>
          <p:cNvPr id="1342" name="Google Shape;1342;p64"/>
          <p:cNvCxnSpPr>
            <a:stCxn id="1322" idx="2"/>
            <a:endCxn id="1340" idx="0"/>
          </p:cNvCxnSpPr>
          <p:nvPr/>
        </p:nvCxnSpPr>
        <p:spPr>
          <a:xfrm>
            <a:off x="2994207" y="3702533"/>
            <a:ext cx="186900" cy="467100"/>
          </a:xfrm>
          <a:prstGeom prst="straightConnector1">
            <a:avLst/>
          </a:prstGeom>
          <a:noFill/>
          <a:ln w="19050" cap="flat" cmpd="sng">
            <a:solidFill>
              <a:schemeClr val="dk2"/>
            </a:solidFill>
            <a:prstDash val="solid"/>
            <a:round/>
            <a:headEnd type="none" w="med" len="med"/>
            <a:tailEnd type="none" w="med" len="med"/>
          </a:ln>
        </p:spPr>
      </p:cxnSp>
      <p:sp>
        <p:nvSpPr>
          <p:cNvPr id="1343" name="Google Shape;1343;p64"/>
          <p:cNvSpPr/>
          <p:nvPr/>
        </p:nvSpPr>
        <p:spPr>
          <a:xfrm>
            <a:off x="3488955"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I</a:t>
            </a:r>
            <a:endParaRPr sz="1800"/>
          </a:p>
        </p:txBody>
      </p:sp>
      <p:sp>
        <p:nvSpPr>
          <p:cNvPr id="1344" name="Google Shape;1344;p64"/>
          <p:cNvSpPr/>
          <p:nvPr/>
        </p:nvSpPr>
        <p:spPr>
          <a:xfrm>
            <a:off x="3889779"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K</a:t>
            </a:r>
            <a:endParaRPr sz="1800"/>
          </a:p>
        </p:txBody>
      </p:sp>
      <p:cxnSp>
        <p:nvCxnSpPr>
          <p:cNvPr id="1345" name="Google Shape;1345;p64"/>
          <p:cNvCxnSpPr>
            <a:endCxn id="1343" idx="0"/>
          </p:cNvCxnSpPr>
          <p:nvPr/>
        </p:nvCxnSpPr>
        <p:spPr>
          <a:xfrm flipH="1">
            <a:off x="3658005" y="3702658"/>
            <a:ext cx="186600" cy="467100"/>
          </a:xfrm>
          <a:prstGeom prst="straightConnector1">
            <a:avLst/>
          </a:prstGeom>
          <a:noFill/>
          <a:ln w="19050" cap="flat" cmpd="sng">
            <a:solidFill>
              <a:schemeClr val="dk2"/>
            </a:solidFill>
            <a:prstDash val="solid"/>
            <a:round/>
            <a:headEnd type="none" w="med" len="med"/>
            <a:tailEnd type="none" w="med" len="med"/>
          </a:ln>
        </p:spPr>
      </p:cxnSp>
      <p:cxnSp>
        <p:nvCxnSpPr>
          <p:cNvPr id="1346" name="Google Shape;1346;p64"/>
          <p:cNvCxnSpPr>
            <a:stCxn id="1323" idx="2"/>
            <a:endCxn id="1344" idx="0"/>
          </p:cNvCxnSpPr>
          <p:nvPr/>
        </p:nvCxnSpPr>
        <p:spPr>
          <a:xfrm>
            <a:off x="3873144" y="3702533"/>
            <a:ext cx="185700" cy="467100"/>
          </a:xfrm>
          <a:prstGeom prst="straightConnector1">
            <a:avLst/>
          </a:prstGeom>
          <a:noFill/>
          <a:ln w="19050" cap="flat" cmpd="sng">
            <a:solidFill>
              <a:schemeClr val="dk2"/>
            </a:solidFill>
            <a:prstDash val="solid"/>
            <a:round/>
            <a:headEnd type="none" w="med" len="med"/>
            <a:tailEnd type="none" w="med" len="med"/>
          </a:ln>
        </p:spPr>
      </p:cxnSp>
      <p:sp>
        <p:nvSpPr>
          <p:cNvPr id="1347" name="Google Shape;1347;p64"/>
          <p:cNvSpPr/>
          <p:nvPr/>
        </p:nvSpPr>
        <p:spPr>
          <a:xfrm>
            <a:off x="4712096"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M</a:t>
            </a:r>
            <a:endParaRPr sz="1800"/>
          </a:p>
        </p:txBody>
      </p:sp>
      <p:sp>
        <p:nvSpPr>
          <p:cNvPr id="1348" name="Google Shape;1348;p64"/>
          <p:cNvSpPr/>
          <p:nvPr/>
        </p:nvSpPr>
        <p:spPr>
          <a:xfrm>
            <a:off x="5105634"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O</a:t>
            </a:r>
            <a:endParaRPr sz="1800"/>
          </a:p>
        </p:txBody>
      </p:sp>
      <p:cxnSp>
        <p:nvCxnSpPr>
          <p:cNvPr id="1349" name="Google Shape;1349;p64"/>
          <p:cNvCxnSpPr>
            <a:stCxn id="1327" idx="2"/>
            <a:endCxn id="1347" idx="0"/>
          </p:cNvCxnSpPr>
          <p:nvPr/>
        </p:nvCxnSpPr>
        <p:spPr>
          <a:xfrm flipH="1">
            <a:off x="4881108" y="3702558"/>
            <a:ext cx="220800" cy="467100"/>
          </a:xfrm>
          <a:prstGeom prst="straightConnector1">
            <a:avLst/>
          </a:prstGeom>
          <a:noFill/>
          <a:ln w="19050" cap="flat" cmpd="sng">
            <a:solidFill>
              <a:schemeClr val="dk2"/>
            </a:solidFill>
            <a:prstDash val="solid"/>
            <a:round/>
            <a:headEnd type="none" w="med" len="med"/>
            <a:tailEnd type="none" w="med" len="med"/>
          </a:ln>
        </p:spPr>
      </p:cxnSp>
      <p:cxnSp>
        <p:nvCxnSpPr>
          <p:cNvPr id="1350" name="Google Shape;1350;p64"/>
          <p:cNvCxnSpPr>
            <a:stCxn id="1327" idx="2"/>
            <a:endCxn id="1348" idx="0"/>
          </p:cNvCxnSpPr>
          <p:nvPr/>
        </p:nvCxnSpPr>
        <p:spPr>
          <a:xfrm>
            <a:off x="5101908" y="3702558"/>
            <a:ext cx="172800" cy="467100"/>
          </a:xfrm>
          <a:prstGeom prst="straightConnector1">
            <a:avLst/>
          </a:prstGeom>
          <a:noFill/>
          <a:ln w="19050" cap="flat" cmpd="sng">
            <a:solidFill>
              <a:schemeClr val="dk2"/>
            </a:solidFill>
            <a:prstDash val="solid"/>
            <a:round/>
            <a:headEnd type="none" w="med" len="med"/>
            <a:tailEnd type="none" w="med" len="med"/>
          </a:ln>
        </p:spPr>
      </p:cxnSp>
      <p:sp>
        <p:nvSpPr>
          <p:cNvPr id="1330" name="Google Shape;1330;p64"/>
          <p:cNvSpPr/>
          <p:nvPr/>
        </p:nvSpPr>
        <p:spPr>
          <a:xfrm>
            <a:off x="6278900" y="3377650"/>
            <a:ext cx="613200" cy="324900"/>
          </a:xfrm>
          <a:prstGeom prst="rect">
            <a:avLst/>
          </a:prstGeom>
          <a:solidFill>
            <a:srgbClr val="F4CCCC"/>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 U</a:t>
            </a:r>
            <a:endParaRPr sz="1800"/>
          </a:p>
        </p:txBody>
      </p:sp>
      <p:sp>
        <p:nvSpPr>
          <p:cNvPr id="1351" name="Google Shape;1351;p64"/>
          <p:cNvSpPr/>
          <p:nvPr/>
        </p:nvSpPr>
        <p:spPr>
          <a:xfrm>
            <a:off x="6419103" y="4169758"/>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t>
            </a:r>
            <a:endParaRPr sz="1800"/>
          </a:p>
        </p:txBody>
      </p:sp>
      <p:cxnSp>
        <p:nvCxnSpPr>
          <p:cNvPr id="1352" name="Google Shape;1352;p64"/>
          <p:cNvCxnSpPr>
            <a:stCxn id="1330" idx="2"/>
            <a:endCxn id="1351" idx="0"/>
          </p:cNvCxnSpPr>
          <p:nvPr/>
        </p:nvCxnSpPr>
        <p:spPr>
          <a:xfrm>
            <a:off x="6585500" y="3702550"/>
            <a:ext cx="2700" cy="467100"/>
          </a:xfrm>
          <a:prstGeom prst="straightConnector1">
            <a:avLst/>
          </a:prstGeom>
          <a:noFill/>
          <a:ln w="19050" cap="flat" cmpd="sng">
            <a:solidFill>
              <a:schemeClr val="dk2"/>
            </a:solidFill>
            <a:prstDash val="solid"/>
            <a:round/>
            <a:headEnd type="none" w="med" len="med"/>
            <a:tailEnd type="none" w="med" len="med"/>
          </a:ln>
        </p:spPr>
      </p:cxnSp>
      <p:sp>
        <p:nvSpPr>
          <p:cNvPr id="1318" name="Google Shape;1318;p64"/>
          <p:cNvSpPr/>
          <p:nvPr/>
        </p:nvSpPr>
        <p:spPr>
          <a:xfrm>
            <a:off x="4373995" y="1987550"/>
            <a:ext cx="338100" cy="324900"/>
          </a:xfrm>
          <a:prstGeom prst="rect">
            <a:avLst/>
          </a:prstGeom>
          <a:solidFill>
            <a:srgbClr val="B6D7A8"/>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a:t>
            </a:r>
            <a:endParaRPr sz="1800"/>
          </a:p>
        </p:txBody>
      </p:sp>
      <p:sp>
        <p:nvSpPr>
          <p:cNvPr id="1353" name="Google Shape;1353;p64"/>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have a 2-3 tree of height H.</a:t>
            </a:r>
            <a:endParaRPr/>
          </a:p>
          <a:p>
            <a:pPr marL="457200" lvl="0" indent="-342900" algn="l" rtl="0">
              <a:spcBef>
                <a:spcPts val="600"/>
              </a:spcBef>
              <a:spcAft>
                <a:spcPts val="0"/>
              </a:spcAft>
              <a:buSzPts val="1800"/>
              <a:buChar char="●"/>
            </a:pPr>
            <a:r>
              <a:rPr lang="en"/>
              <a:t>What is the maximum height of the corresponding LLRB?</a:t>
            </a:r>
            <a:endParaRPr/>
          </a:p>
          <a:p>
            <a:pPr marL="914400" lvl="1" indent="-342900" algn="l" rtl="0">
              <a:spcBef>
                <a:spcPts val="600"/>
              </a:spcBef>
              <a:spcAft>
                <a:spcPts val="0"/>
              </a:spcAft>
              <a:buSzPts val="1800"/>
              <a:buChar char="○"/>
            </a:pPr>
            <a:r>
              <a:rPr lang="en"/>
              <a:t>Total height is H (black) + </a:t>
            </a:r>
            <a:r>
              <a:rPr lang="en">
                <a:solidFill>
                  <a:srgbClr val="FF0000"/>
                </a:solidFill>
              </a:rPr>
              <a:t>H + 1</a:t>
            </a:r>
            <a:r>
              <a:rPr lang="en"/>
              <a:t> </a:t>
            </a:r>
            <a:r>
              <a:rPr lang="en">
                <a:solidFill>
                  <a:srgbClr val="FF0000"/>
                </a:solidFill>
              </a:rPr>
              <a:t>(red)</a:t>
            </a:r>
            <a:r>
              <a:rPr lang="en"/>
              <a:t> = 2H + 1.</a:t>
            </a:r>
            <a:endParaRPr/>
          </a:p>
        </p:txBody>
      </p:sp>
      <p:cxnSp>
        <p:nvCxnSpPr>
          <p:cNvPr id="1354" name="Google Shape;1354;p64"/>
          <p:cNvCxnSpPr/>
          <p:nvPr/>
        </p:nvCxnSpPr>
        <p:spPr>
          <a:xfrm flipH="1">
            <a:off x="4821500" y="2013525"/>
            <a:ext cx="1170300" cy="117000"/>
          </a:xfrm>
          <a:prstGeom prst="straightConnector1">
            <a:avLst/>
          </a:prstGeom>
          <a:noFill/>
          <a:ln w="9525" cap="flat" cmpd="sng">
            <a:solidFill>
              <a:srgbClr val="BE0712"/>
            </a:solidFill>
            <a:prstDash val="solid"/>
            <a:round/>
            <a:headEnd type="none" w="med" len="med"/>
            <a:tailEnd type="triangle" w="med" len="med"/>
          </a:ln>
        </p:spPr>
      </p:cxnSp>
      <p:cxnSp>
        <p:nvCxnSpPr>
          <p:cNvPr id="1355" name="Google Shape;1355;p64"/>
          <p:cNvCxnSpPr/>
          <p:nvPr/>
        </p:nvCxnSpPr>
        <p:spPr>
          <a:xfrm flipH="1">
            <a:off x="6051575" y="2228025"/>
            <a:ext cx="915300" cy="510600"/>
          </a:xfrm>
          <a:prstGeom prst="straightConnector1">
            <a:avLst/>
          </a:prstGeom>
          <a:noFill/>
          <a:ln w="9525" cap="flat" cmpd="sng">
            <a:solidFill>
              <a:srgbClr val="BE0712"/>
            </a:solidFill>
            <a:prstDash val="solid"/>
            <a:round/>
            <a:headEnd type="none" w="med" len="med"/>
            <a:tailEnd type="triangle" w="med" len="med"/>
          </a:ln>
        </p:spPr>
      </p:cxnSp>
      <p:sp>
        <p:nvSpPr>
          <p:cNvPr id="1356" name="Google Shape;1356;p64"/>
          <p:cNvSpPr txBox="1"/>
          <p:nvPr/>
        </p:nvSpPr>
        <p:spPr>
          <a:xfrm>
            <a:off x="6005150" y="1667925"/>
            <a:ext cx="25293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Worst case would be if these were both 3 nodes.</a:t>
            </a:r>
            <a:endParaRPr>
              <a:solidFill>
                <a:srgbClr val="BE0712"/>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65"/>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Left-Leaning Red Black Binary Search Tree (LLRB) Properties</a:t>
            </a:r>
            <a:endParaRPr/>
          </a:p>
        </p:txBody>
      </p:sp>
      <p:sp>
        <p:nvSpPr>
          <p:cNvPr id="1362" name="Google Shape;1362;p65"/>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Some handy LLRB properties:</a:t>
            </a:r>
            <a:endParaRPr/>
          </a:p>
          <a:p>
            <a:pPr marL="457200" lvl="0" indent="-342900" algn="l" rtl="0">
              <a:spcBef>
                <a:spcPts val="600"/>
              </a:spcBef>
              <a:spcAft>
                <a:spcPts val="0"/>
              </a:spcAft>
              <a:buSzPts val="1800"/>
              <a:buChar char="●"/>
            </a:pPr>
            <a:r>
              <a:rPr lang="en"/>
              <a:t>No node has two red links [otherwise it’d be analogous to a 4 node, which are disallowed in 2-3 trees].</a:t>
            </a:r>
            <a:endParaRPr/>
          </a:p>
          <a:p>
            <a:pPr marL="457200" lvl="0" indent="-342900" algn="l" rtl="0">
              <a:spcBef>
                <a:spcPts val="0"/>
              </a:spcBef>
              <a:spcAft>
                <a:spcPts val="0"/>
              </a:spcAft>
              <a:buSzPts val="1800"/>
              <a:buChar char="●"/>
            </a:pPr>
            <a:r>
              <a:rPr lang="en"/>
              <a:t>Every path from root to null has same number of </a:t>
            </a:r>
            <a:r>
              <a:rPr lang="en" b="1" u="sng"/>
              <a:t>black links</a:t>
            </a:r>
            <a:r>
              <a:rPr lang="en"/>
              <a:t> [because 2-3 trees have the same number of links to every leaf]. LLRBs are therefore balanced.</a:t>
            </a:r>
            <a:endParaRPr/>
          </a:p>
        </p:txBody>
      </p:sp>
      <p:sp>
        <p:nvSpPr>
          <p:cNvPr id="1363" name="Google Shape;1363;p65"/>
          <p:cNvSpPr/>
          <p:nvPr/>
        </p:nvSpPr>
        <p:spPr>
          <a:xfrm>
            <a:off x="4104550" y="3027100"/>
            <a:ext cx="833700" cy="4953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4" name="Google Shape;1364;p65"/>
          <p:cNvPicPr preferRelativeResize="0"/>
          <p:nvPr/>
        </p:nvPicPr>
        <p:blipFill>
          <a:blip r:embed="rId3">
            <a:alphaModFix/>
          </a:blip>
          <a:stretch>
            <a:fillRect/>
          </a:stretch>
        </p:blipFill>
        <p:spPr>
          <a:xfrm>
            <a:off x="216750" y="2371425"/>
            <a:ext cx="8496300" cy="25812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67"/>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Left-Leaning Red Black Binary Search Tree (LLRB) Properties</a:t>
            </a:r>
            <a:endParaRPr/>
          </a:p>
        </p:txBody>
      </p:sp>
      <p:sp>
        <p:nvSpPr>
          <p:cNvPr id="1390" name="Google Shape;1390;p67"/>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Some handy LLRB properties:</a:t>
            </a:r>
            <a:endParaRPr dirty="0"/>
          </a:p>
          <a:p>
            <a:pPr marL="457200" lvl="0" indent="-342900" algn="l" rtl="0">
              <a:spcBef>
                <a:spcPts val="600"/>
              </a:spcBef>
              <a:spcAft>
                <a:spcPts val="0"/>
              </a:spcAft>
              <a:buSzPts val="1800"/>
              <a:buChar char="●"/>
            </a:pPr>
            <a:r>
              <a:rPr lang="en" dirty="0"/>
              <a:t>No node has two red links [otherwise it’d be analogous to a 4 node, which are disallowed in 2-3 trees].</a:t>
            </a:r>
            <a:endParaRPr dirty="0"/>
          </a:p>
          <a:p>
            <a:pPr marL="457200" lvl="0" indent="-342900" algn="l" rtl="0">
              <a:spcBef>
                <a:spcPts val="600"/>
              </a:spcBef>
              <a:spcAft>
                <a:spcPts val="0"/>
              </a:spcAft>
              <a:buSzPts val="1800"/>
              <a:buChar char="●"/>
            </a:pPr>
            <a:r>
              <a:rPr lang="en" dirty="0"/>
              <a:t>Every path from root to null has same number of </a:t>
            </a:r>
            <a:r>
              <a:rPr lang="en" b="1" u="sng" dirty="0"/>
              <a:t>black links</a:t>
            </a:r>
            <a:r>
              <a:rPr lang="en" dirty="0"/>
              <a:t> [because 2-3 trees have the same number of links to every leaf]. LLRBs are therefore balanced.</a:t>
            </a:r>
            <a:endParaRPr dirty="0"/>
          </a:p>
        </p:txBody>
      </p:sp>
      <p:sp>
        <p:nvSpPr>
          <p:cNvPr id="1391" name="Google Shape;1391;p67"/>
          <p:cNvSpPr/>
          <p:nvPr/>
        </p:nvSpPr>
        <p:spPr>
          <a:xfrm>
            <a:off x="4104550" y="3027100"/>
            <a:ext cx="833700" cy="4953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7"/>
          <p:cNvSpPr/>
          <p:nvPr/>
        </p:nvSpPr>
        <p:spPr>
          <a:xfrm>
            <a:off x="1249275" y="29813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393" name="Google Shape;1393;p67"/>
          <p:cNvSpPr/>
          <p:nvPr/>
        </p:nvSpPr>
        <p:spPr>
          <a:xfrm>
            <a:off x="760425" y="35568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sp>
        <p:nvSpPr>
          <p:cNvPr id="1394" name="Google Shape;1394;p67"/>
          <p:cNvSpPr/>
          <p:nvPr/>
        </p:nvSpPr>
        <p:spPr>
          <a:xfrm>
            <a:off x="1738125" y="35568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395" name="Google Shape;1395;p67"/>
          <p:cNvCxnSpPr>
            <a:stCxn id="1393" idx="0"/>
            <a:endCxn id="1392" idx="2"/>
          </p:cNvCxnSpPr>
          <p:nvPr/>
        </p:nvCxnSpPr>
        <p:spPr>
          <a:xfrm rot="10800000" flipH="1">
            <a:off x="978225" y="3270050"/>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396" name="Google Shape;1396;p67"/>
          <p:cNvCxnSpPr>
            <a:stCxn id="1394" idx="0"/>
            <a:endCxn id="1392" idx="2"/>
          </p:cNvCxnSpPr>
          <p:nvPr/>
        </p:nvCxnSpPr>
        <p:spPr>
          <a:xfrm rot="10800000">
            <a:off x="1466925" y="3270050"/>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397" name="Google Shape;1397;p67"/>
          <p:cNvSpPr/>
          <p:nvPr/>
        </p:nvSpPr>
        <p:spPr>
          <a:xfrm>
            <a:off x="221483" y="4412408"/>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398" name="Google Shape;1398;p67"/>
          <p:cNvCxnSpPr>
            <a:stCxn id="1399" idx="2"/>
            <a:endCxn id="1397" idx="0"/>
          </p:cNvCxnSpPr>
          <p:nvPr/>
        </p:nvCxnSpPr>
        <p:spPr>
          <a:xfrm flipH="1">
            <a:off x="439383" y="4265133"/>
            <a:ext cx="257700" cy="147300"/>
          </a:xfrm>
          <a:prstGeom prst="straightConnector1">
            <a:avLst/>
          </a:prstGeom>
          <a:noFill/>
          <a:ln w="28575" cap="flat" cmpd="sng">
            <a:solidFill>
              <a:srgbClr val="FF0000"/>
            </a:solidFill>
            <a:prstDash val="solid"/>
            <a:round/>
            <a:headEnd type="none" w="med" len="med"/>
            <a:tailEnd type="none" w="med" len="med"/>
          </a:ln>
        </p:spPr>
      </p:cxnSp>
      <p:sp>
        <p:nvSpPr>
          <p:cNvPr id="1399" name="Google Shape;1399;p67"/>
          <p:cNvSpPr/>
          <p:nvPr/>
        </p:nvSpPr>
        <p:spPr>
          <a:xfrm>
            <a:off x="479283" y="397653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cxnSp>
        <p:nvCxnSpPr>
          <p:cNvPr id="1400" name="Google Shape;1400;p67"/>
          <p:cNvCxnSpPr>
            <a:stCxn id="1393" idx="2"/>
            <a:endCxn id="1399" idx="0"/>
          </p:cNvCxnSpPr>
          <p:nvPr/>
        </p:nvCxnSpPr>
        <p:spPr>
          <a:xfrm flipH="1">
            <a:off x="697125" y="3845450"/>
            <a:ext cx="281100" cy="131100"/>
          </a:xfrm>
          <a:prstGeom prst="straightConnector1">
            <a:avLst/>
          </a:prstGeom>
          <a:noFill/>
          <a:ln w="28575" cap="flat" cmpd="sng">
            <a:solidFill>
              <a:srgbClr val="FF0000"/>
            </a:solidFill>
            <a:prstDash val="solid"/>
            <a:round/>
            <a:headEnd type="none" w="med" len="med"/>
            <a:tailEnd type="none" w="med" len="med"/>
          </a:ln>
        </p:spPr>
      </p:cxnSp>
      <p:sp>
        <p:nvSpPr>
          <p:cNvPr id="1401" name="Google Shape;1401;p67"/>
          <p:cNvSpPr/>
          <p:nvPr/>
        </p:nvSpPr>
        <p:spPr>
          <a:xfrm>
            <a:off x="3398725" y="29937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402" name="Google Shape;1402;p67"/>
          <p:cNvSpPr/>
          <p:nvPr/>
        </p:nvSpPr>
        <p:spPr>
          <a:xfrm>
            <a:off x="2909875" y="35692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403" name="Google Shape;1403;p67"/>
          <p:cNvSpPr/>
          <p:nvPr/>
        </p:nvSpPr>
        <p:spPr>
          <a:xfrm>
            <a:off x="3887575" y="356921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404" name="Google Shape;1404;p67"/>
          <p:cNvCxnSpPr>
            <a:stCxn id="1402" idx="0"/>
            <a:endCxn id="1401" idx="2"/>
          </p:cNvCxnSpPr>
          <p:nvPr/>
        </p:nvCxnSpPr>
        <p:spPr>
          <a:xfrm rot="10800000" flipH="1">
            <a:off x="3127675" y="3282412"/>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405" name="Google Shape;1405;p67"/>
          <p:cNvCxnSpPr>
            <a:stCxn id="1403" idx="0"/>
            <a:endCxn id="1401" idx="2"/>
          </p:cNvCxnSpPr>
          <p:nvPr/>
        </p:nvCxnSpPr>
        <p:spPr>
          <a:xfrm rot="10800000">
            <a:off x="3616375" y="328241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406" name="Google Shape;1406;p67"/>
          <p:cNvSpPr/>
          <p:nvPr/>
        </p:nvSpPr>
        <p:spPr>
          <a:xfrm>
            <a:off x="2599533" y="411997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407" name="Google Shape;1407;p67"/>
          <p:cNvCxnSpPr>
            <a:stCxn id="1402" idx="2"/>
            <a:endCxn id="1406" idx="0"/>
          </p:cNvCxnSpPr>
          <p:nvPr/>
        </p:nvCxnSpPr>
        <p:spPr>
          <a:xfrm flipH="1">
            <a:off x="2817475" y="3857812"/>
            <a:ext cx="310200" cy="262200"/>
          </a:xfrm>
          <a:prstGeom prst="straightConnector1">
            <a:avLst/>
          </a:prstGeom>
          <a:noFill/>
          <a:ln w="28575" cap="flat" cmpd="sng">
            <a:solidFill>
              <a:srgbClr val="FF0000"/>
            </a:solidFill>
            <a:prstDash val="solid"/>
            <a:round/>
            <a:headEnd type="none" w="med" len="med"/>
            <a:tailEnd type="none" w="med" len="med"/>
          </a:ln>
        </p:spPr>
      </p:cxnSp>
      <p:sp>
        <p:nvSpPr>
          <p:cNvPr id="1408" name="Google Shape;1408;p67"/>
          <p:cNvSpPr/>
          <p:nvPr/>
        </p:nvSpPr>
        <p:spPr>
          <a:xfrm>
            <a:off x="3197383" y="411998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409" name="Google Shape;1409;p67"/>
          <p:cNvCxnSpPr>
            <a:stCxn id="1402" idx="2"/>
            <a:endCxn id="1408" idx="0"/>
          </p:cNvCxnSpPr>
          <p:nvPr/>
        </p:nvCxnSpPr>
        <p:spPr>
          <a:xfrm>
            <a:off x="3127675" y="385781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410" name="Google Shape;1410;p67"/>
          <p:cNvSpPr/>
          <p:nvPr/>
        </p:nvSpPr>
        <p:spPr>
          <a:xfrm>
            <a:off x="5471975" y="29813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411" name="Google Shape;1411;p67"/>
          <p:cNvSpPr/>
          <p:nvPr/>
        </p:nvSpPr>
        <p:spPr>
          <a:xfrm>
            <a:off x="4983125" y="35568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412" name="Google Shape;1412;p67"/>
          <p:cNvSpPr/>
          <p:nvPr/>
        </p:nvSpPr>
        <p:spPr>
          <a:xfrm>
            <a:off x="5960825" y="35568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413" name="Google Shape;1413;p67"/>
          <p:cNvCxnSpPr>
            <a:stCxn id="1411" idx="0"/>
            <a:endCxn id="1410" idx="2"/>
          </p:cNvCxnSpPr>
          <p:nvPr/>
        </p:nvCxnSpPr>
        <p:spPr>
          <a:xfrm rot="10800000" flipH="1">
            <a:off x="5200925" y="3270062"/>
            <a:ext cx="489000" cy="286800"/>
          </a:xfrm>
          <a:prstGeom prst="straightConnector1">
            <a:avLst/>
          </a:prstGeom>
          <a:noFill/>
          <a:ln w="19050" cap="flat" cmpd="sng">
            <a:solidFill>
              <a:srgbClr val="000000"/>
            </a:solidFill>
            <a:prstDash val="solid"/>
            <a:round/>
            <a:headEnd type="none" w="med" len="med"/>
            <a:tailEnd type="none" w="med" len="med"/>
          </a:ln>
        </p:spPr>
      </p:cxnSp>
      <p:cxnSp>
        <p:nvCxnSpPr>
          <p:cNvPr id="1414" name="Google Shape;1414;p67"/>
          <p:cNvCxnSpPr>
            <a:stCxn id="1412" idx="0"/>
            <a:endCxn id="1410" idx="2"/>
          </p:cNvCxnSpPr>
          <p:nvPr/>
        </p:nvCxnSpPr>
        <p:spPr>
          <a:xfrm rot="10800000">
            <a:off x="5689625" y="327006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415" name="Google Shape;1415;p67"/>
          <p:cNvSpPr/>
          <p:nvPr/>
        </p:nvSpPr>
        <p:spPr>
          <a:xfrm>
            <a:off x="4672783" y="410762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416" name="Google Shape;1416;p67"/>
          <p:cNvCxnSpPr>
            <a:stCxn id="1411" idx="2"/>
            <a:endCxn id="1415" idx="0"/>
          </p:cNvCxnSpPr>
          <p:nvPr/>
        </p:nvCxnSpPr>
        <p:spPr>
          <a:xfrm flipH="1">
            <a:off x="4890725" y="3845462"/>
            <a:ext cx="310200" cy="262200"/>
          </a:xfrm>
          <a:prstGeom prst="straightConnector1">
            <a:avLst/>
          </a:prstGeom>
          <a:noFill/>
          <a:ln w="19050" cap="flat" cmpd="sng">
            <a:solidFill>
              <a:srgbClr val="000000"/>
            </a:solidFill>
            <a:prstDash val="solid"/>
            <a:round/>
            <a:headEnd type="none" w="med" len="med"/>
            <a:tailEnd type="none" w="med" len="med"/>
          </a:ln>
        </p:spPr>
      </p:cxnSp>
      <p:sp>
        <p:nvSpPr>
          <p:cNvPr id="1417" name="Google Shape;1417;p67"/>
          <p:cNvSpPr/>
          <p:nvPr/>
        </p:nvSpPr>
        <p:spPr>
          <a:xfrm>
            <a:off x="5270633" y="410763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418" name="Google Shape;1418;p67"/>
          <p:cNvCxnSpPr>
            <a:stCxn id="1411" idx="2"/>
            <a:endCxn id="1417" idx="0"/>
          </p:cNvCxnSpPr>
          <p:nvPr/>
        </p:nvCxnSpPr>
        <p:spPr>
          <a:xfrm>
            <a:off x="5200925" y="384546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419" name="Google Shape;1419;p67"/>
          <p:cNvSpPr/>
          <p:nvPr/>
        </p:nvSpPr>
        <p:spPr>
          <a:xfrm>
            <a:off x="7737725" y="29813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G</a:t>
            </a:r>
            <a:endParaRPr sz="1800"/>
          </a:p>
        </p:txBody>
      </p:sp>
      <p:sp>
        <p:nvSpPr>
          <p:cNvPr id="1420" name="Google Shape;1420;p67"/>
          <p:cNvSpPr/>
          <p:nvPr/>
        </p:nvSpPr>
        <p:spPr>
          <a:xfrm>
            <a:off x="7248875" y="35568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B</a:t>
            </a:r>
            <a:endParaRPr sz="1800"/>
          </a:p>
        </p:txBody>
      </p:sp>
      <p:sp>
        <p:nvSpPr>
          <p:cNvPr id="1421" name="Google Shape;1421;p67"/>
          <p:cNvSpPr/>
          <p:nvPr/>
        </p:nvSpPr>
        <p:spPr>
          <a:xfrm>
            <a:off x="8226575" y="3556862"/>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X</a:t>
            </a:r>
            <a:endParaRPr sz="1800"/>
          </a:p>
        </p:txBody>
      </p:sp>
      <p:cxnSp>
        <p:nvCxnSpPr>
          <p:cNvPr id="1422" name="Google Shape;1422;p67"/>
          <p:cNvCxnSpPr>
            <a:stCxn id="1420" idx="0"/>
            <a:endCxn id="1419" idx="2"/>
          </p:cNvCxnSpPr>
          <p:nvPr/>
        </p:nvCxnSpPr>
        <p:spPr>
          <a:xfrm rot="10800000" flipH="1">
            <a:off x="7466675" y="3270062"/>
            <a:ext cx="489000" cy="286800"/>
          </a:xfrm>
          <a:prstGeom prst="straightConnector1">
            <a:avLst/>
          </a:prstGeom>
          <a:noFill/>
          <a:ln w="28575" cap="flat" cmpd="sng">
            <a:solidFill>
              <a:srgbClr val="FF0000"/>
            </a:solidFill>
            <a:prstDash val="solid"/>
            <a:round/>
            <a:headEnd type="none" w="med" len="med"/>
            <a:tailEnd type="none" w="med" len="med"/>
          </a:ln>
        </p:spPr>
      </p:cxnSp>
      <p:cxnSp>
        <p:nvCxnSpPr>
          <p:cNvPr id="1423" name="Google Shape;1423;p67"/>
          <p:cNvCxnSpPr>
            <a:stCxn id="1421" idx="0"/>
            <a:endCxn id="1419" idx="2"/>
          </p:cNvCxnSpPr>
          <p:nvPr/>
        </p:nvCxnSpPr>
        <p:spPr>
          <a:xfrm rot="10800000">
            <a:off x="7955375" y="3270062"/>
            <a:ext cx="489000" cy="286800"/>
          </a:xfrm>
          <a:prstGeom prst="straightConnector1">
            <a:avLst/>
          </a:prstGeom>
          <a:noFill/>
          <a:ln w="19050" cap="flat" cmpd="sng">
            <a:solidFill>
              <a:srgbClr val="000000"/>
            </a:solidFill>
            <a:prstDash val="solid"/>
            <a:round/>
            <a:headEnd type="none" w="med" len="med"/>
            <a:tailEnd type="none" w="med" len="med"/>
          </a:ln>
        </p:spPr>
      </p:cxnSp>
      <p:sp>
        <p:nvSpPr>
          <p:cNvPr id="1424" name="Google Shape;1424;p67"/>
          <p:cNvSpPr/>
          <p:nvPr/>
        </p:nvSpPr>
        <p:spPr>
          <a:xfrm>
            <a:off x="6938533" y="4107621"/>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a:t>
            </a:r>
            <a:endParaRPr sz="1800"/>
          </a:p>
        </p:txBody>
      </p:sp>
      <p:cxnSp>
        <p:nvCxnSpPr>
          <p:cNvPr id="1425" name="Google Shape;1425;p67"/>
          <p:cNvCxnSpPr>
            <a:stCxn id="1420" idx="2"/>
            <a:endCxn id="1424" idx="0"/>
          </p:cNvCxnSpPr>
          <p:nvPr/>
        </p:nvCxnSpPr>
        <p:spPr>
          <a:xfrm flipH="1">
            <a:off x="7156475" y="3845462"/>
            <a:ext cx="310200" cy="262200"/>
          </a:xfrm>
          <a:prstGeom prst="straightConnector1">
            <a:avLst/>
          </a:prstGeom>
          <a:noFill/>
          <a:ln w="19050" cap="flat" cmpd="sng">
            <a:solidFill>
              <a:srgbClr val="000000"/>
            </a:solidFill>
            <a:prstDash val="solid"/>
            <a:round/>
            <a:headEnd type="none" w="med" len="med"/>
            <a:tailEnd type="none" w="med" len="med"/>
          </a:ln>
        </p:spPr>
      </p:cxnSp>
      <p:sp>
        <p:nvSpPr>
          <p:cNvPr id="1426" name="Google Shape;1426;p67"/>
          <p:cNvSpPr/>
          <p:nvPr/>
        </p:nvSpPr>
        <p:spPr>
          <a:xfrm>
            <a:off x="7536383" y="4107633"/>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a:t>
            </a:r>
            <a:endParaRPr sz="1800"/>
          </a:p>
        </p:txBody>
      </p:sp>
      <p:cxnSp>
        <p:nvCxnSpPr>
          <p:cNvPr id="1427" name="Google Shape;1427;p67"/>
          <p:cNvCxnSpPr>
            <a:stCxn id="1420" idx="2"/>
            <a:endCxn id="1426" idx="0"/>
          </p:cNvCxnSpPr>
          <p:nvPr/>
        </p:nvCxnSpPr>
        <p:spPr>
          <a:xfrm>
            <a:off x="7466675" y="3845462"/>
            <a:ext cx="287400" cy="262200"/>
          </a:xfrm>
          <a:prstGeom prst="straightConnector1">
            <a:avLst/>
          </a:prstGeom>
          <a:noFill/>
          <a:ln w="19050" cap="flat" cmpd="sng">
            <a:solidFill>
              <a:srgbClr val="000000"/>
            </a:solidFill>
            <a:prstDash val="solid"/>
            <a:round/>
            <a:headEnd type="none" w="med" len="med"/>
            <a:tailEnd type="none" w="med" len="med"/>
          </a:ln>
        </p:spPr>
      </p:cxnSp>
      <p:sp>
        <p:nvSpPr>
          <p:cNvPr id="1428" name="Google Shape;1428;p67"/>
          <p:cNvSpPr txBox="1"/>
          <p:nvPr/>
        </p:nvSpPr>
        <p:spPr>
          <a:xfrm>
            <a:off x="82875" y="4731050"/>
            <a:ext cx="2547000" cy="2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Invalid, B has two red links.</a:t>
            </a:r>
            <a:endParaRPr/>
          </a:p>
        </p:txBody>
      </p:sp>
      <p:sp>
        <p:nvSpPr>
          <p:cNvPr id="1429" name="Google Shape;1429;p67"/>
          <p:cNvSpPr txBox="1"/>
          <p:nvPr/>
        </p:nvSpPr>
        <p:spPr>
          <a:xfrm>
            <a:off x="2665075" y="4502598"/>
            <a:ext cx="1440300" cy="5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Invalid, not </a:t>
            </a:r>
            <a:endParaRPr>
              <a:solidFill>
                <a:schemeClr val="dk1"/>
              </a:solidFill>
            </a:endParaRPr>
          </a:p>
          <a:p>
            <a:pPr marL="0" lvl="0" indent="0" algn="l" rtl="0">
              <a:spcBef>
                <a:spcPts val="0"/>
              </a:spcBef>
              <a:spcAft>
                <a:spcPts val="0"/>
              </a:spcAft>
              <a:buNone/>
            </a:pPr>
            <a:r>
              <a:rPr lang="en">
                <a:solidFill>
                  <a:schemeClr val="dk1"/>
                </a:solidFill>
              </a:rPr>
              <a:t>black balanced.</a:t>
            </a:r>
            <a:endParaRPr/>
          </a:p>
        </p:txBody>
      </p:sp>
      <p:sp>
        <p:nvSpPr>
          <p:cNvPr id="1430" name="Google Shape;1430;p67"/>
          <p:cNvSpPr txBox="1"/>
          <p:nvPr/>
        </p:nvSpPr>
        <p:spPr>
          <a:xfrm>
            <a:off x="4672775" y="4484902"/>
            <a:ext cx="1440300" cy="5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Invalid, not </a:t>
            </a:r>
            <a:endParaRPr>
              <a:solidFill>
                <a:schemeClr val="dk1"/>
              </a:solidFill>
            </a:endParaRPr>
          </a:p>
          <a:p>
            <a:pPr marL="0" lvl="0" indent="0" algn="l" rtl="0">
              <a:spcBef>
                <a:spcPts val="0"/>
              </a:spcBef>
              <a:spcAft>
                <a:spcPts val="0"/>
              </a:spcAft>
              <a:buNone/>
            </a:pPr>
            <a:r>
              <a:rPr lang="en">
                <a:solidFill>
                  <a:schemeClr val="dk1"/>
                </a:solidFill>
              </a:rPr>
              <a:t>black balanced.</a:t>
            </a:r>
            <a:endParaRPr/>
          </a:p>
        </p:txBody>
      </p:sp>
      <p:sp>
        <p:nvSpPr>
          <p:cNvPr id="1431" name="Google Shape;1431;p67"/>
          <p:cNvSpPr txBox="1"/>
          <p:nvPr/>
        </p:nvSpPr>
        <p:spPr>
          <a:xfrm>
            <a:off x="6938525" y="4578801"/>
            <a:ext cx="1440300" cy="3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Valid</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8"/>
          <p:cNvSpPr txBox="1">
            <a:spLocks noGrp="1"/>
          </p:cNvSpPr>
          <p:nvPr>
            <p:ph type="body" idx="1"/>
          </p:nvPr>
        </p:nvSpPr>
        <p:spPr>
          <a:xfrm>
            <a:off x="4812375" y="402200"/>
            <a:ext cx="4227300" cy="4260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B7B7B7"/>
                </a:solidFill>
              </a:rPr>
              <a:t>B-Trees Are Ugly to Implement</a:t>
            </a:r>
            <a:endParaRPr>
              <a:solidFill>
                <a:srgbClr val="B7B7B7"/>
              </a:solidFill>
            </a:endParaRPr>
          </a:p>
          <a:p>
            <a:pPr marL="0" lvl="0" indent="0" algn="l" rtl="0">
              <a:spcBef>
                <a:spcPts val="600"/>
              </a:spcBef>
              <a:spcAft>
                <a:spcPts val="0"/>
              </a:spcAft>
              <a:buNone/>
            </a:pPr>
            <a:r>
              <a:rPr lang="en">
                <a:solidFill>
                  <a:srgbClr val="B7B7B7"/>
                </a:solidFill>
              </a:rPr>
              <a:t>Tree Rotation</a:t>
            </a:r>
            <a:endParaRPr>
              <a:solidFill>
                <a:srgbClr val="B7B7B7"/>
              </a:solidFill>
            </a:endParaRPr>
          </a:p>
          <a:p>
            <a:pPr marL="457200" lvl="0" indent="-342900" algn="l" rtl="0">
              <a:spcBef>
                <a:spcPts val="600"/>
              </a:spcBef>
              <a:spcAft>
                <a:spcPts val="0"/>
              </a:spcAft>
              <a:buClr>
                <a:srgbClr val="B7B7B7"/>
              </a:buClr>
              <a:buSzPts val="1800"/>
              <a:buChar char="•"/>
            </a:pPr>
            <a:r>
              <a:rPr lang="en">
                <a:solidFill>
                  <a:srgbClr val="B7B7B7"/>
                </a:solidFill>
              </a:rPr>
              <a:t>Definition</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Tree Balancing</a:t>
            </a:r>
            <a:endParaRPr>
              <a:solidFill>
                <a:srgbClr val="B7B7B7"/>
              </a:solidFill>
            </a:endParaRPr>
          </a:p>
          <a:p>
            <a:pPr marL="0" lvl="0" indent="0" algn="l" rtl="0">
              <a:spcBef>
                <a:spcPts val="600"/>
              </a:spcBef>
              <a:spcAft>
                <a:spcPts val="0"/>
              </a:spcAft>
              <a:buNone/>
            </a:pPr>
            <a:r>
              <a:rPr lang="en" b="1">
                <a:solidFill>
                  <a:schemeClr val="accent3"/>
                </a:solidFill>
                <a:latin typeface="Roboto"/>
                <a:ea typeface="Roboto"/>
                <a:cs typeface="Roboto"/>
                <a:sym typeface="Roboto"/>
              </a:rPr>
              <a:t>Left Leaning Red-Black Trees (LLRBs)</a:t>
            </a:r>
            <a:endParaRPr b="1">
              <a:solidFill>
                <a:schemeClr val="accent3"/>
              </a:solidFill>
              <a:latin typeface="Roboto"/>
              <a:ea typeface="Roboto"/>
              <a:cs typeface="Roboto"/>
              <a:sym typeface="Roboto"/>
            </a:endParaRPr>
          </a:p>
          <a:p>
            <a:pPr marL="457200" lvl="0" indent="-342900" algn="l" rtl="0">
              <a:spcBef>
                <a:spcPts val="600"/>
              </a:spcBef>
              <a:spcAft>
                <a:spcPts val="0"/>
              </a:spcAft>
              <a:buClr>
                <a:srgbClr val="B7B7B7"/>
              </a:buClr>
              <a:buSzPts val="1800"/>
              <a:buChar char="•"/>
            </a:pPr>
            <a:r>
              <a:rPr lang="en">
                <a:solidFill>
                  <a:srgbClr val="B7B7B7"/>
                </a:solidFill>
              </a:rPr>
              <a:t>The 2-3 Tree Isometry</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LLRB Properties</a:t>
            </a:r>
            <a:endParaRPr>
              <a:solidFill>
                <a:srgbClr val="B7B7B7"/>
              </a:solidFill>
            </a:endParaRPr>
          </a:p>
          <a:p>
            <a:pPr marL="457200" lvl="0" indent="-342900" algn="l" rtl="0">
              <a:spcBef>
                <a:spcPts val="0"/>
              </a:spcBef>
              <a:spcAft>
                <a:spcPts val="0"/>
              </a:spcAft>
              <a:buClr>
                <a:schemeClr val="accent3"/>
              </a:buClr>
              <a:buSzPts val="1800"/>
              <a:buFont typeface="Roboto"/>
              <a:buChar char="•"/>
            </a:pPr>
            <a:r>
              <a:rPr lang="en" b="1">
                <a:solidFill>
                  <a:schemeClr val="accent3"/>
                </a:solidFill>
                <a:latin typeface="Roboto"/>
                <a:ea typeface="Roboto"/>
                <a:cs typeface="Roboto"/>
                <a:sym typeface="Roboto"/>
              </a:rPr>
              <a:t>Maintaining Isometry with Rotations</a:t>
            </a:r>
            <a:endParaRPr b="1">
              <a:solidFill>
                <a:schemeClr val="accent3"/>
              </a:solidFill>
              <a:latin typeface="Roboto"/>
              <a:ea typeface="Roboto"/>
              <a:cs typeface="Roboto"/>
              <a:sym typeface="Roboto"/>
            </a:endParaRPr>
          </a:p>
          <a:p>
            <a:pPr marL="457200" lvl="0" indent="-342900" algn="l" rtl="0">
              <a:spcBef>
                <a:spcPts val="0"/>
              </a:spcBef>
              <a:spcAft>
                <a:spcPts val="0"/>
              </a:spcAft>
              <a:buClr>
                <a:srgbClr val="B7B7B7"/>
              </a:buClr>
              <a:buSzPts val="1800"/>
              <a:buChar char="•"/>
            </a:pPr>
            <a:r>
              <a:rPr lang="en">
                <a:solidFill>
                  <a:srgbClr val="B7B7B7"/>
                </a:solidFill>
              </a:rPr>
              <a:t>Optional Exercise</a:t>
            </a:r>
            <a:endParaRPr>
              <a:solidFill>
                <a:srgbClr val="B7B7B7"/>
              </a:solidFill>
            </a:endParaRPr>
          </a:p>
          <a:p>
            <a:pPr marL="457200" lvl="0" indent="-342900" algn="l" rtl="0">
              <a:spcBef>
                <a:spcPts val="0"/>
              </a:spcBef>
              <a:spcAft>
                <a:spcPts val="0"/>
              </a:spcAft>
              <a:buClr>
                <a:srgbClr val="B7B7B7"/>
              </a:buClr>
              <a:buSzPts val="1800"/>
              <a:buChar char="•"/>
            </a:pPr>
            <a:r>
              <a:rPr lang="en">
                <a:solidFill>
                  <a:srgbClr val="B7B7B7"/>
                </a:solidFill>
              </a:rPr>
              <a:t>Runtime and Implementation</a:t>
            </a:r>
            <a:endParaRPr>
              <a:solidFill>
                <a:srgbClr val="B7B7B7"/>
              </a:solidFill>
            </a:endParaRPr>
          </a:p>
          <a:p>
            <a:pPr marL="0" lvl="0" indent="0" algn="l" rtl="0">
              <a:spcBef>
                <a:spcPts val="600"/>
              </a:spcBef>
              <a:spcAft>
                <a:spcPts val="0"/>
              </a:spcAft>
              <a:buNone/>
            </a:pPr>
            <a:r>
              <a:rPr lang="en">
                <a:solidFill>
                  <a:srgbClr val="B7B7B7"/>
                </a:solidFill>
              </a:rPr>
              <a:t>Search Tree Summary</a:t>
            </a:r>
            <a:endParaRPr>
              <a:solidFill>
                <a:srgbClr val="B7B7B7"/>
              </a:solidFill>
            </a:endParaRPr>
          </a:p>
          <a:p>
            <a:pPr marL="0" lvl="0" indent="0" algn="l" rtl="0">
              <a:spcBef>
                <a:spcPts val="600"/>
              </a:spcBef>
              <a:spcAft>
                <a:spcPts val="0"/>
              </a:spcAft>
              <a:buNone/>
            </a:pPr>
            <a:endParaRPr>
              <a:solidFill>
                <a:srgbClr val="B7B7B7"/>
              </a:solidFill>
            </a:endParaRPr>
          </a:p>
        </p:txBody>
      </p:sp>
      <p:sp>
        <p:nvSpPr>
          <p:cNvPr id="1437" name="Google Shape;1437;p68"/>
          <p:cNvSpPr txBox="1">
            <a:spLocks noGrp="1"/>
          </p:cNvSpPr>
          <p:nvPr>
            <p:ph type="title"/>
          </p:nvPr>
        </p:nvSpPr>
        <p:spPr>
          <a:xfrm>
            <a:off x="177925" y="2003300"/>
            <a:ext cx="4038000" cy="203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Maintaining Isometry with Rotations</a:t>
            </a:r>
            <a:endParaRPr dirty="0"/>
          </a:p>
        </p:txBody>
      </p:sp>
      <p:sp>
        <p:nvSpPr>
          <p:cNvPr id="3" name="副标题 2">
            <a:extLst>
              <a:ext uri="{FF2B5EF4-FFF2-40B4-BE49-F238E27FC236}">
                <a16:creationId xmlns:a16="http://schemas.microsoft.com/office/drawing/2014/main" id="{8011D21A-6917-D9A1-1302-1A6C62989515}"/>
              </a:ext>
            </a:extLst>
          </p:cNvPr>
          <p:cNvSpPr>
            <a:spLocks noGrp="1"/>
          </p:cNvSpPr>
          <p:nvPr>
            <p:ph type="subTitle" idx="2"/>
          </p:nvPr>
        </p:nvSpPr>
        <p:spPr/>
        <p:txBody>
          <a:bodyPr/>
          <a:lstStyle/>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69"/>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LLRB Construction</a:t>
            </a:r>
            <a:endParaRPr/>
          </a:p>
        </p:txBody>
      </p:sp>
      <p:sp>
        <p:nvSpPr>
          <p:cNvPr id="1444" name="Google Shape;1444;p69"/>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One last important question: Where do LLRBs come from?</a:t>
            </a:r>
            <a:endParaRPr dirty="0"/>
          </a:p>
          <a:p>
            <a:pPr marL="457200" lvl="0" indent="-342900" algn="l" rtl="0">
              <a:spcBef>
                <a:spcPts val="600"/>
              </a:spcBef>
              <a:spcAft>
                <a:spcPts val="0"/>
              </a:spcAft>
              <a:buSzPts val="1800"/>
              <a:buChar char="●"/>
            </a:pPr>
            <a:r>
              <a:rPr lang="en" dirty="0"/>
              <a:t>Would not make sense to build a 2-3 tree, then convert. Even more complex.</a:t>
            </a:r>
            <a:endParaRPr dirty="0"/>
          </a:p>
          <a:p>
            <a:pPr marL="457200" lvl="0" indent="-342900" algn="l" rtl="0">
              <a:spcBef>
                <a:spcPts val="600"/>
              </a:spcBef>
              <a:spcAft>
                <a:spcPts val="0"/>
              </a:spcAft>
              <a:buSzPts val="1800"/>
              <a:buChar char="●"/>
            </a:pPr>
            <a:r>
              <a:rPr lang="en" dirty="0"/>
              <a:t>Instead, it turns out we implement an LLRB insert as follows:</a:t>
            </a:r>
            <a:endParaRPr dirty="0"/>
          </a:p>
          <a:p>
            <a:pPr marL="914400" lvl="1" indent="-342900" algn="l" rtl="0">
              <a:spcBef>
                <a:spcPts val="600"/>
              </a:spcBef>
              <a:spcAft>
                <a:spcPts val="0"/>
              </a:spcAft>
              <a:buSzPts val="1800"/>
              <a:buChar char="○"/>
            </a:pPr>
            <a:r>
              <a:rPr lang="en" dirty="0"/>
              <a:t>Insert as usual into a BST.</a:t>
            </a:r>
            <a:endParaRPr dirty="0"/>
          </a:p>
          <a:p>
            <a:pPr marL="914400" lvl="1" indent="-342900" algn="l" rtl="0">
              <a:spcBef>
                <a:spcPts val="600"/>
              </a:spcBef>
              <a:spcAft>
                <a:spcPts val="0"/>
              </a:spcAft>
              <a:buSzPts val="1800"/>
              <a:buChar char="○"/>
            </a:pPr>
            <a:r>
              <a:rPr lang="en" dirty="0"/>
              <a:t>Use zero or more rotations to maintain the 1-1 mapping</a:t>
            </a:r>
            <a:r>
              <a:rPr lang="en-US" dirty="0"/>
              <a:t>(next slide)</a:t>
            </a:r>
            <a:r>
              <a:rPr lang="en" dirty="0"/>
              <a:t>.</a:t>
            </a:r>
            <a:endParaRPr dirty="0"/>
          </a:p>
        </p:txBody>
      </p:sp>
      <p:pic>
        <p:nvPicPr>
          <p:cNvPr id="1445" name="Google Shape;1445;p69"/>
          <p:cNvPicPr preferRelativeResize="0"/>
          <p:nvPr/>
        </p:nvPicPr>
        <p:blipFill>
          <a:blip r:embed="rId3">
            <a:alphaModFix/>
          </a:blip>
          <a:stretch>
            <a:fillRect/>
          </a:stretch>
        </p:blipFill>
        <p:spPr>
          <a:xfrm>
            <a:off x="216750" y="2371425"/>
            <a:ext cx="8496300" cy="2581275"/>
          </a:xfrm>
          <a:prstGeom prst="rect">
            <a:avLst/>
          </a:prstGeom>
          <a:noFill/>
          <a:ln>
            <a:noFill/>
          </a:ln>
        </p:spPr>
      </p:pic>
      <p:sp>
        <p:nvSpPr>
          <p:cNvPr id="1446" name="Google Shape;1446;p69"/>
          <p:cNvSpPr/>
          <p:nvPr/>
        </p:nvSpPr>
        <p:spPr>
          <a:xfrm>
            <a:off x="4104550" y="3027100"/>
            <a:ext cx="833700" cy="495300"/>
          </a:xfrm>
          <a:prstGeom prst="rect">
            <a:avLst/>
          </a:pr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70"/>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1-1 Mapping</a:t>
            </a:r>
            <a:endParaRPr/>
          </a:p>
        </p:txBody>
      </p:sp>
      <p:sp>
        <p:nvSpPr>
          <p:cNvPr id="1452" name="Google Shape;1452;p70"/>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There exists a 1-1 mapping between:</a:t>
            </a:r>
            <a:endParaRPr/>
          </a:p>
          <a:p>
            <a:pPr marL="457200" lvl="0" indent="-342900" algn="l" rtl="0">
              <a:spcBef>
                <a:spcPts val="600"/>
              </a:spcBef>
              <a:spcAft>
                <a:spcPts val="0"/>
              </a:spcAft>
              <a:buSzPts val="1800"/>
              <a:buChar char="●"/>
            </a:pPr>
            <a:r>
              <a:rPr lang="en"/>
              <a:t>2-3 Tree</a:t>
            </a:r>
            <a:endParaRPr/>
          </a:p>
          <a:p>
            <a:pPr marL="457200" lvl="0" indent="-342900" algn="l" rtl="0">
              <a:spcBef>
                <a:spcPts val="0"/>
              </a:spcBef>
              <a:spcAft>
                <a:spcPts val="0"/>
              </a:spcAft>
              <a:buSzPts val="1800"/>
              <a:buChar char="●"/>
            </a:pPr>
            <a:r>
              <a:rPr lang="en"/>
              <a:t>LLRB</a:t>
            </a:r>
            <a:br>
              <a:rPr lang="en"/>
            </a:b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Implementation of an LLRB is based on maintaining this 1-1 correspondence.</a:t>
            </a:r>
            <a:endParaRPr/>
          </a:p>
          <a:p>
            <a:pPr marL="457200" lvl="0" indent="-342900" algn="l" rtl="0">
              <a:spcBef>
                <a:spcPts val="600"/>
              </a:spcBef>
              <a:spcAft>
                <a:spcPts val="0"/>
              </a:spcAft>
              <a:buSzPts val="1800"/>
              <a:buChar char="●"/>
            </a:pPr>
            <a:r>
              <a:rPr lang="en"/>
              <a:t>When performing LLRB operations, pretend like you’re a 2-3 tree.</a:t>
            </a:r>
            <a:endParaRPr/>
          </a:p>
          <a:p>
            <a:pPr marL="457200" lvl="0" indent="-342900" algn="l" rtl="0">
              <a:spcBef>
                <a:spcPts val="0"/>
              </a:spcBef>
              <a:spcAft>
                <a:spcPts val="0"/>
              </a:spcAft>
              <a:buSzPts val="1800"/>
              <a:buChar char="●"/>
            </a:pPr>
            <a:r>
              <a:rPr lang="en"/>
              <a:t>Preservation of the correspondence will involve tree rotations.</a:t>
            </a:r>
            <a:br>
              <a:rPr lang="en"/>
            </a:br>
            <a:endParaRPr/>
          </a:p>
        </p:txBody>
      </p:sp>
      <p:pic>
        <p:nvPicPr>
          <p:cNvPr id="1453" name="Google Shape;1453;p70"/>
          <p:cNvPicPr preferRelativeResize="0"/>
          <p:nvPr/>
        </p:nvPicPr>
        <p:blipFill>
          <a:blip r:embed="rId3">
            <a:alphaModFix/>
          </a:blip>
          <a:stretch>
            <a:fillRect/>
          </a:stretch>
        </p:blipFill>
        <p:spPr>
          <a:xfrm>
            <a:off x="4386375" y="668575"/>
            <a:ext cx="4010025" cy="1390650"/>
          </a:xfrm>
          <a:prstGeom prst="rect">
            <a:avLst/>
          </a:prstGeom>
          <a:noFill/>
          <a:ln>
            <a:noFill/>
          </a:ln>
        </p:spPr>
      </p:pic>
      <p:pic>
        <p:nvPicPr>
          <p:cNvPr id="1454" name="Google Shape;1454;p70"/>
          <p:cNvPicPr preferRelativeResize="0"/>
          <p:nvPr/>
        </p:nvPicPr>
        <p:blipFill>
          <a:blip r:embed="rId4">
            <a:alphaModFix/>
          </a:blip>
          <a:stretch>
            <a:fillRect/>
          </a:stretch>
        </p:blipFill>
        <p:spPr>
          <a:xfrm>
            <a:off x="4552950" y="2369525"/>
            <a:ext cx="4438650" cy="1609725"/>
          </a:xfrm>
          <a:prstGeom prst="rect">
            <a:avLst/>
          </a:prstGeom>
          <a:noFill/>
          <a:ln>
            <a:noFill/>
          </a:ln>
        </p:spPr>
      </p:pic>
      <p:pic>
        <p:nvPicPr>
          <p:cNvPr id="1455" name="Google Shape;1455;p70"/>
          <p:cNvPicPr preferRelativeResize="0"/>
          <p:nvPr/>
        </p:nvPicPr>
        <p:blipFill>
          <a:blip r:embed="rId5">
            <a:alphaModFix/>
          </a:blip>
          <a:stretch>
            <a:fillRect/>
          </a:stretch>
        </p:blipFill>
        <p:spPr>
          <a:xfrm>
            <a:off x="166800" y="2369525"/>
            <a:ext cx="4400550" cy="128587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71"/>
          <p:cNvSpPr txBox="1">
            <a:spLocks noGrp="1"/>
          </p:cNvSpPr>
          <p:nvPr>
            <p:ph type="title"/>
          </p:nvPr>
        </p:nvSpPr>
        <p:spPr>
          <a:xfrm>
            <a:off x="0" y="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Task #1: Insertion Color</a:t>
            </a:r>
            <a:endParaRPr/>
          </a:p>
        </p:txBody>
      </p:sp>
      <p:sp>
        <p:nvSpPr>
          <p:cNvPr id="1461" name="Google Shape;1461;p71"/>
          <p:cNvSpPr txBox="1">
            <a:spLocks noGrp="1"/>
          </p:cNvSpPr>
          <p:nvPr>
            <p:ph type="body" idx="1"/>
          </p:nvPr>
        </p:nvSpPr>
        <p:spPr>
          <a:xfrm>
            <a:off x="107044" y="402200"/>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Should we use a red or black link when inserting?</a:t>
            </a:r>
            <a:br>
              <a:rPr lang="en"/>
            </a:br>
            <a:endParaRPr/>
          </a:p>
          <a:p>
            <a:pPr marL="0" lvl="0" indent="0" algn="l" rtl="0">
              <a:spcBef>
                <a:spcPts val="600"/>
              </a:spcBef>
              <a:spcAft>
                <a:spcPts val="0"/>
              </a:spcAft>
              <a:buNone/>
            </a:pPr>
            <a:endParaRPr/>
          </a:p>
        </p:txBody>
      </p:sp>
      <p:cxnSp>
        <p:nvCxnSpPr>
          <p:cNvPr id="1462" name="Google Shape;1462;p71"/>
          <p:cNvCxnSpPr/>
          <p:nvPr/>
        </p:nvCxnSpPr>
        <p:spPr>
          <a:xfrm>
            <a:off x="1908075" y="2656159"/>
            <a:ext cx="830700" cy="479400"/>
          </a:xfrm>
          <a:prstGeom prst="straightConnector1">
            <a:avLst/>
          </a:prstGeom>
          <a:noFill/>
          <a:ln w="19050" cap="flat" cmpd="sng">
            <a:solidFill>
              <a:srgbClr val="BE0712"/>
            </a:solidFill>
            <a:prstDash val="solid"/>
            <a:round/>
            <a:headEnd type="none" w="med" len="med"/>
            <a:tailEnd type="triangle" w="med" len="med"/>
          </a:ln>
        </p:spPr>
      </p:cxnSp>
      <p:cxnSp>
        <p:nvCxnSpPr>
          <p:cNvPr id="1463" name="Google Shape;1463;p71"/>
          <p:cNvCxnSpPr/>
          <p:nvPr/>
        </p:nvCxnSpPr>
        <p:spPr>
          <a:xfrm>
            <a:off x="2000875" y="4381150"/>
            <a:ext cx="770100" cy="0"/>
          </a:xfrm>
          <a:prstGeom prst="straightConnector1">
            <a:avLst/>
          </a:prstGeom>
          <a:noFill/>
          <a:ln w="19050" cap="flat" cmpd="sng">
            <a:solidFill>
              <a:srgbClr val="BE0712"/>
            </a:solidFill>
            <a:prstDash val="solid"/>
            <a:round/>
            <a:headEnd type="none" w="med" len="med"/>
            <a:tailEnd type="triangle" w="med" len="med"/>
          </a:ln>
        </p:spPr>
      </p:cxnSp>
      <p:sp>
        <p:nvSpPr>
          <p:cNvPr id="1464" name="Google Shape;1464;p71"/>
          <p:cNvSpPr/>
          <p:nvPr/>
        </p:nvSpPr>
        <p:spPr>
          <a:xfrm>
            <a:off x="1288300" y="2470115"/>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grpSp>
        <p:nvGrpSpPr>
          <p:cNvPr id="1465" name="Google Shape;1465;p71"/>
          <p:cNvGrpSpPr/>
          <p:nvPr/>
        </p:nvGrpSpPr>
        <p:grpSpPr>
          <a:xfrm>
            <a:off x="2896597" y="2827871"/>
            <a:ext cx="796536" cy="874975"/>
            <a:chOff x="4395397" y="3366784"/>
            <a:chExt cx="796536" cy="874975"/>
          </a:xfrm>
        </p:grpSpPr>
        <p:cxnSp>
          <p:nvCxnSpPr>
            <p:cNvPr id="1466" name="Google Shape;1466;p71"/>
            <p:cNvCxnSpPr>
              <a:stCxn id="1467" idx="0"/>
              <a:endCxn id="1468" idx="2"/>
            </p:cNvCxnSpPr>
            <p:nvPr/>
          </p:nvCxnSpPr>
          <p:spPr>
            <a:xfrm rot="10800000" flipH="1">
              <a:off x="4613197" y="3655259"/>
              <a:ext cx="360900" cy="297900"/>
            </a:xfrm>
            <a:prstGeom prst="straightConnector1">
              <a:avLst/>
            </a:prstGeom>
            <a:noFill/>
            <a:ln w="19050" cap="flat" cmpd="sng">
              <a:solidFill>
                <a:srgbClr val="000000"/>
              </a:solidFill>
              <a:prstDash val="solid"/>
              <a:round/>
              <a:headEnd type="none" w="med" len="med"/>
              <a:tailEnd type="none" w="med" len="med"/>
            </a:ln>
          </p:spPr>
        </p:cxnSp>
        <p:sp>
          <p:nvSpPr>
            <p:cNvPr id="1468" name="Google Shape;1468;p71"/>
            <p:cNvSpPr/>
            <p:nvPr/>
          </p:nvSpPr>
          <p:spPr>
            <a:xfrm>
              <a:off x="4756333" y="336678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sp>
          <p:nvSpPr>
            <p:cNvPr id="1467" name="Google Shape;1467;p71"/>
            <p:cNvSpPr/>
            <p:nvPr/>
          </p:nvSpPr>
          <p:spPr>
            <a:xfrm>
              <a:off x="4395397" y="3953159"/>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grpSp>
      <p:grpSp>
        <p:nvGrpSpPr>
          <p:cNvPr id="1469" name="Google Shape;1469;p71"/>
          <p:cNvGrpSpPr/>
          <p:nvPr/>
        </p:nvGrpSpPr>
        <p:grpSpPr>
          <a:xfrm>
            <a:off x="2896597" y="1525984"/>
            <a:ext cx="796536" cy="874975"/>
            <a:chOff x="1669097" y="3519184"/>
            <a:chExt cx="796536" cy="874975"/>
          </a:xfrm>
        </p:grpSpPr>
        <p:cxnSp>
          <p:nvCxnSpPr>
            <p:cNvPr id="1470" name="Google Shape;1470;p71"/>
            <p:cNvCxnSpPr>
              <a:stCxn id="1471" idx="0"/>
              <a:endCxn id="1472" idx="2"/>
            </p:cNvCxnSpPr>
            <p:nvPr/>
          </p:nvCxnSpPr>
          <p:spPr>
            <a:xfrm rot="10800000" flipH="1">
              <a:off x="1886897" y="3807659"/>
              <a:ext cx="360900" cy="297900"/>
            </a:xfrm>
            <a:prstGeom prst="straightConnector1">
              <a:avLst/>
            </a:prstGeom>
            <a:noFill/>
            <a:ln w="28575" cap="flat" cmpd="sng">
              <a:solidFill>
                <a:srgbClr val="FF0000"/>
              </a:solidFill>
              <a:prstDash val="solid"/>
              <a:round/>
              <a:headEnd type="none" w="med" len="med"/>
              <a:tailEnd type="none" w="med" len="med"/>
            </a:ln>
          </p:spPr>
        </p:cxnSp>
        <p:sp>
          <p:nvSpPr>
            <p:cNvPr id="1472" name="Google Shape;1472;p71"/>
            <p:cNvSpPr/>
            <p:nvPr/>
          </p:nvSpPr>
          <p:spPr>
            <a:xfrm>
              <a:off x="2030033" y="3519184"/>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sp>
          <p:nvSpPr>
            <p:cNvPr id="1471" name="Google Shape;1471;p71"/>
            <p:cNvSpPr/>
            <p:nvPr/>
          </p:nvSpPr>
          <p:spPr>
            <a:xfrm>
              <a:off x="1669097" y="4105559"/>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t>
              </a:r>
              <a:endParaRPr sz="1800"/>
            </a:p>
          </p:txBody>
        </p:sp>
      </p:grpSp>
      <p:sp>
        <p:nvSpPr>
          <p:cNvPr id="1473" name="Google Shape;1473;p71"/>
          <p:cNvSpPr/>
          <p:nvPr/>
        </p:nvSpPr>
        <p:spPr>
          <a:xfrm>
            <a:off x="1322800" y="4236850"/>
            <a:ext cx="435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t>
            </a:r>
            <a:endParaRPr sz="1800"/>
          </a:p>
        </p:txBody>
      </p:sp>
      <p:sp>
        <p:nvSpPr>
          <p:cNvPr id="1474" name="Google Shape;1474;p71"/>
          <p:cNvSpPr/>
          <p:nvPr/>
        </p:nvSpPr>
        <p:spPr>
          <a:xfrm>
            <a:off x="2970563" y="4202913"/>
            <a:ext cx="648600" cy="288600"/>
          </a:xfrm>
          <a:prstGeom prst="roundRect">
            <a:avLst>
              <a:gd name="adj" fmla="val 16667"/>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 S</a:t>
            </a:r>
            <a:endParaRPr sz="1800"/>
          </a:p>
        </p:txBody>
      </p:sp>
      <p:cxnSp>
        <p:nvCxnSpPr>
          <p:cNvPr id="1475" name="Google Shape;1475;p71"/>
          <p:cNvCxnSpPr/>
          <p:nvPr/>
        </p:nvCxnSpPr>
        <p:spPr>
          <a:xfrm>
            <a:off x="8300" y="3919700"/>
            <a:ext cx="9158700" cy="0"/>
          </a:xfrm>
          <a:prstGeom prst="straightConnector1">
            <a:avLst/>
          </a:prstGeom>
          <a:noFill/>
          <a:ln w="9525" cap="flat" cmpd="sng">
            <a:solidFill>
              <a:schemeClr val="dk2"/>
            </a:solidFill>
            <a:prstDash val="dash"/>
            <a:round/>
            <a:headEnd type="none" w="med" len="med"/>
            <a:tailEnd type="none" w="med" len="med"/>
          </a:ln>
        </p:spPr>
      </p:cxnSp>
      <p:cxnSp>
        <p:nvCxnSpPr>
          <p:cNvPr id="1476" name="Google Shape;1476;p71"/>
          <p:cNvCxnSpPr/>
          <p:nvPr/>
        </p:nvCxnSpPr>
        <p:spPr>
          <a:xfrm rot="10800000" flipH="1">
            <a:off x="1924667" y="2013375"/>
            <a:ext cx="830700" cy="479400"/>
          </a:xfrm>
          <a:prstGeom prst="straightConnector1">
            <a:avLst/>
          </a:prstGeom>
          <a:noFill/>
          <a:ln w="19050" cap="flat" cmpd="sng">
            <a:solidFill>
              <a:srgbClr val="BE0712"/>
            </a:solidFill>
            <a:prstDash val="solid"/>
            <a:round/>
            <a:headEnd type="none" w="med" len="med"/>
            <a:tailEnd type="triangle" w="med" len="med"/>
          </a:ln>
        </p:spPr>
      </p:cxnSp>
      <p:sp>
        <p:nvSpPr>
          <p:cNvPr id="1477" name="Google Shape;1477;p71"/>
          <p:cNvSpPr txBox="1"/>
          <p:nvPr/>
        </p:nvSpPr>
        <p:spPr>
          <a:xfrm>
            <a:off x="-24900" y="35936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LLRB World</a:t>
            </a:r>
            <a:endParaRPr/>
          </a:p>
        </p:txBody>
      </p:sp>
      <p:sp>
        <p:nvSpPr>
          <p:cNvPr id="1478" name="Google Shape;1478;p71"/>
          <p:cNvSpPr txBox="1"/>
          <p:nvPr/>
        </p:nvSpPr>
        <p:spPr>
          <a:xfrm>
            <a:off x="-24900" y="4660478"/>
            <a:ext cx="12609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World 2-3</a:t>
            </a:r>
            <a:endParaRPr/>
          </a:p>
        </p:txBody>
      </p:sp>
      <p:sp>
        <p:nvSpPr>
          <p:cNvPr id="1479" name="Google Shape;1479;p71"/>
          <p:cNvSpPr txBox="1"/>
          <p:nvPr/>
        </p:nvSpPr>
        <p:spPr>
          <a:xfrm rot="-1799961">
            <a:off x="1859592" y="1758124"/>
            <a:ext cx="1390828" cy="4093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add(E)</a:t>
            </a:r>
            <a:endParaRPr/>
          </a:p>
        </p:txBody>
      </p:sp>
      <p:sp>
        <p:nvSpPr>
          <p:cNvPr id="1480" name="Google Shape;1480;p71"/>
          <p:cNvSpPr txBox="1"/>
          <p:nvPr/>
        </p:nvSpPr>
        <p:spPr>
          <a:xfrm rot="1798948">
            <a:off x="1783449" y="2960760"/>
            <a:ext cx="1390937" cy="4093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add(E)</a:t>
            </a:r>
            <a:endParaRPr/>
          </a:p>
        </p:txBody>
      </p:sp>
      <p:sp>
        <p:nvSpPr>
          <p:cNvPr id="1481" name="Google Shape;1481;p71"/>
          <p:cNvSpPr txBox="1"/>
          <p:nvPr/>
        </p:nvSpPr>
        <p:spPr>
          <a:xfrm>
            <a:off x="2000881" y="4019801"/>
            <a:ext cx="13908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add(E)</a:t>
            </a:r>
            <a:endParaRPr/>
          </a:p>
        </p:txBody>
      </p:sp>
    </p:spTree>
  </p:cSld>
  <p:clrMapOvr>
    <a:masterClrMapping/>
  </p:clrMapOvr>
</p:sld>
</file>

<file path=ppt/theme/theme1.xml><?xml version="1.0" encoding="utf-8"?>
<a:theme xmlns:a="http://schemas.openxmlformats.org/drawingml/2006/main"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9717</Words>
  <Application>Microsoft Macintosh PowerPoint</Application>
  <PresentationFormat>全屏显示(16:9)</PresentationFormat>
  <Paragraphs>2760</Paragraphs>
  <Slides>137</Slides>
  <Notes>137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137</vt:i4>
      </vt:variant>
    </vt:vector>
  </HeadingPairs>
  <TitlesOfParts>
    <vt:vector size="144" baseType="lpstr">
      <vt:lpstr>Roboto Medium</vt:lpstr>
      <vt:lpstr>Arial</vt:lpstr>
      <vt:lpstr>Roboto Light</vt:lpstr>
      <vt:lpstr>Roboto</vt:lpstr>
      <vt:lpstr>Calibri</vt:lpstr>
      <vt:lpstr>Consolas</vt:lpstr>
      <vt:lpstr>Simple Lecture</vt:lpstr>
      <vt:lpstr>B-Trees (and 2-3 and 2-3-4 Trees)</vt:lpstr>
      <vt:lpstr>BST Height, Big O vs. Worst Case Big Theta</vt:lpstr>
      <vt:lpstr>BST Tree Height</vt:lpstr>
      <vt:lpstr>BST Height</vt:lpstr>
      <vt:lpstr>The Usefulness of Big O</vt:lpstr>
      <vt:lpstr>BST Height</vt:lpstr>
      <vt:lpstr>Worst Case Performance</vt:lpstr>
      <vt:lpstr>Height and Depth</vt:lpstr>
      <vt:lpstr>Height, Depth and Runtime</vt:lpstr>
      <vt:lpstr>BSTs in Practice</vt:lpstr>
      <vt:lpstr>Important Question: What about Real World BSTs?</vt:lpstr>
      <vt:lpstr>Randomized Trees: Mathematical Analysis</vt:lpstr>
      <vt:lpstr>Important Question: What about Real World BSTs?</vt:lpstr>
      <vt:lpstr>Good News and Bad News</vt:lpstr>
      <vt:lpstr>Splitting Juicy Nodes</vt:lpstr>
      <vt:lpstr>Avoiding Imbalance</vt:lpstr>
      <vt:lpstr>Avoiding Imbalance through Overstuffing</vt:lpstr>
      <vt:lpstr>Avoiding Imbalance through Overstuffing</vt:lpstr>
      <vt:lpstr>Revising Our Overstuffed Tree Approach</vt:lpstr>
      <vt:lpstr>Revising Our Overstuffed Tree Approach</vt:lpstr>
      <vt:lpstr>Revising Our Overstuffed Tree Approach: Node Splitting </vt:lpstr>
      <vt:lpstr>Revising Our Overstuffed Tree Approach: Node Splitting </vt:lpstr>
      <vt:lpstr>add Understanding Check</vt:lpstr>
      <vt:lpstr>Chain Reaction Splitting</vt:lpstr>
      <vt:lpstr>add: Chain Reaction</vt:lpstr>
      <vt:lpstr>What Happens If The Root Is Too Full?</vt:lpstr>
      <vt:lpstr>What Happens If The Root Is Too Full?</vt:lpstr>
      <vt:lpstr>B-Tree Terminology</vt:lpstr>
      <vt:lpstr>Perfect Balance</vt:lpstr>
      <vt:lpstr>The Real Name for Splitting Trees is “B Trees”</vt:lpstr>
      <vt:lpstr>A note on Terminology</vt:lpstr>
      <vt:lpstr>Worst Case Performance</vt:lpstr>
      <vt:lpstr>Height of a B-Tree with Limit L</vt:lpstr>
      <vt:lpstr>B-Tree Deletion (Bonus)</vt:lpstr>
      <vt:lpstr>Deletion Operations</vt:lpstr>
      <vt:lpstr>Deletion from a Regular BST (Review)</vt:lpstr>
      <vt:lpstr>Deletion from a 2-3 Tree</vt:lpstr>
      <vt:lpstr>Multi-Key Leaves vs. Single-Key Leaves</vt:lpstr>
      <vt:lpstr>Multi-Key Leaves vs. Single-Key Leaves</vt:lpstr>
      <vt:lpstr>Multi-Key Leaves vs. Single-Key Leaves</vt:lpstr>
      <vt:lpstr>Filling in Empty Nodes (FIEN)</vt:lpstr>
      <vt:lpstr>FIEN Case 1A: Multi-Key Sibling</vt:lpstr>
      <vt:lpstr>FIEN Case 1A: Multi-Key Sibling</vt:lpstr>
      <vt:lpstr>FIEN Case 1A: Multi-Key Sibling</vt:lpstr>
      <vt:lpstr>FIEN Case 1A: Multi-Key Sibling</vt:lpstr>
      <vt:lpstr>FIEN Case 2A: Multi-Key Parent</vt:lpstr>
      <vt:lpstr>FIEN Case 2A: Multi-Key Parent</vt:lpstr>
      <vt:lpstr>FIEN Case 2A Exercise</vt:lpstr>
      <vt:lpstr>FIEN Case 2A Exercise</vt:lpstr>
      <vt:lpstr>FIEN Case 3: Single-Key Parent and Sibling</vt:lpstr>
      <vt:lpstr>FIEN Case 3 Exercise</vt:lpstr>
      <vt:lpstr>FIEN Case 3 Exercise</vt:lpstr>
      <vt:lpstr>FIEN Case 3 Exercise #2</vt:lpstr>
      <vt:lpstr>FIEN Case 3 Exercise #2</vt:lpstr>
      <vt:lpstr>Tree Rotation and Red-Black Trees</vt:lpstr>
      <vt:lpstr>B-Trees Are Ugly to Implement</vt:lpstr>
      <vt:lpstr>The Bad News</vt:lpstr>
      <vt:lpstr>Definition of Tree Rotation</vt:lpstr>
      <vt:lpstr>BSTs</vt:lpstr>
      <vt:lpstr>Tree Rotation Definition (Demo)</vt:lpstr>
      <vt:lpstr>Tree Rotation Definition (Demo) </vt:lpstr>
      <vt:lpstr>Tree Rotation Definition (Demo) </vt:lpstr>
      <vt:lpstr>Tree Rotation Definition (Demo) </vt:lpstr>
      <vt:lpstr>Tree Rotation Definition (Demo) </vt:lpstr>
      <vt:lpstr>Tree Rotation Definition (Demo) </vt:lpstr>
      <vt:lpstr>Tree Rotation Definition (All in One Slide)</vt:lpstr>
      <vt:lpstr>Tree Rotation Definition (Alternate Interpretation)</vt:lpstr>
      <vt:lpstr>Your Turn</vt:lpstr>
      <vt:lpstr>Your Turn</vt:lpstr>
      <vt:lpstr>Your Turn</vt:lpstr>
      <vt:lpstr>Tree Balancing</vt:lpstr>
      <vt:lpstr>BSTs</vt:lpstr>
      <vt:lpstr>BSTs</vt:lpstr>
      <vt:lpstr>Rotation for Balance</vt:lpstr>
      <vt:lpstr>Rotation for Balance</vt:lpstr>
      <vt:lpstr>Rotation: An Alternate Approach to Balance</vt:lpstr>
      <vt:lpstr>The 2-3 Tree Isometry</vt:lpstr>
      <vt:lpstr>Search Trees</vt:lpstr>
      <vt:lpstr>Representing a 2-3 Tree as a BST</vt:lpstr>
      <vt:lpstr>Representing a 2-3 Tree as a BST: Dealing with 3-Nodes</vt:lpstr>
      <vt:lpstr>Representing a 2-3 Tree as a BST: Dealing with 3-Nodes</vt:lpstr>
      <vt:lpstr>Left-Leaning Red Black Binary Search Tree (LLRB)</vt:lpstr>
      <vt:lpstr>LLRB Properties</vt:lpstr>
      <vt:lpstr>Left-Leaning Red Black Binary Search Tree (LLRB)</vt:lpstr>
      <vt:lpstr>Left-Leaning Red Black Binary Search Tree (LLRB)</vt:lpstr>
      <vt:lpstr>Left-Leaning Red Black Binary Search Tree (LLRB)</vt:lpstr>
      <vt:lpstr>LLRB Problem #1: yellkey.com/stage</vt:lpstr>
      <vt:lpstr>LLRB Problem #1: yellkey.com/person</vt:lpstr>
      <vt:lpstr>LLRB Problem #2: yellkey.com/outside</vt:lpstr>
      <vt:lpstr>LLRB Problem #2: yellkey.com/leave</vt:lpstr>
      <vt:lpstr>LLRB Balance</vt:lpstr>
      <vt:lpstr>LLRB Height</vt:lpstr>
      <vt:lpstr>LLRB Height</vt:lpstr>
      <vt:lpstr>Left-Leaning Red Black Binary Search Tree (LLRB) Properties</vt:lpstr>
      <vt:lpstr>Left-Leaning Red Black Binary Search Tree (LLRB) Properties</vt:lpstr>
      <vt:lpstr>Maintaining Isometry with Rotations</vt:lpstr>
      <vt:lpstr>LLRB Construction</vt:lpstr>
      <vt:lpstr>The 1-1 Mapping</vt:lpstr>
      <vt:lpstr>Design Task #1: Insertion Color</vt:lpstr>
      <vt:lpstr>Design Task #1: Insertion Color</vt:lpstr>
      <vt:lpstr>Design Task #2: Insertion on the Right</vt:lpstr>
      <vt:lpstr>Design Task #2: Insertion on the Right</vt:lpstr>
      <vt:lpstr>New Rule: Representation of Temporary 4-Nodes</vt:lpstr>
      <vt:lpstr>Design Task #3: Double Insertion on the Left</vt:lpstr>
      <vt:lpstr>Design Task #3: Double Insertion on the Left</vt:lpstr>
      <vt:lpstr>Design Task #4: Splitting Temporary 4-Nodes</vt:lpstr>
      <vt:lpstr>Design Task #4: Splitting Temporary 4-Nodes</vt:lpstr>
      <vt:lpstr>… and That’s It!</vt:lpstr>
      <vt:lpstr>Cascading Balance Example</vt:lpstr>
      <vt:lpstr>Cascading Balance Example</vt:lpstr>
      <vt:lpstr>Optional Exercise</vt:lpstr>
      <vt:lpstr>Insertion of 7 through 1</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LLRB / 2-3 Tree Insertion Demo</vt:lpstr>
      <vt:lpstr>Runtime and Implementation</vt:lpstr>
      <vt:lpstr>LLRB Runtime</vt:lpstr>
      <vt:lpstr>LLRB Implementation</vt:lpstr>
      <vt:lpstr>Search Tree Summary</vt:lpstr>
      <vt:lpstr>Search Trees</vt:lpstr>
      <vt:lpstr>… and Beyond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 (and 2-3 and 2-3-4 Trees)</dc:title>
  <cp:lastModifiedBy>史豪</cp:lastModifiedBy>
  <cp:revision>12</cp:revision>
  <dcterms:modified xsi:type="dcterms:W3CDTF">2023-04-07T02:01:03Z</dcterms:modified>
</cp:coreProperties>
</file>