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45" r:id="rId69"/>
    <p:sldId id="346" r:id="rId70"/>
    <p:sldId id="347" r:id="rId71"/>
    <p:sldId id="348" r:id="rId72"/>
    <p:sldId id="349" r:id="rId73"/>
    <p:sldId id="350" r:id="rId74"/>
    <p:sldId id="351" r:id="rId75"/>
    <p:sldId id="352" r:id="rId76"/>
    <p:sldId id="353" r:id="rId77"/>
    <p:sldId id="354" r:id="rId7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721292-D8FA-4D87-AB4D-6CDDD6387EFB}">
  <a:tblStyle styleId="{82721292-D8FA-4D87-AB4D-6CDDD6387E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4694"/>
  </p:normalViewPr>
  <p:slideViewPr>
    <p:cSldViewPr snapToGrid="0">
      <p:cViewPr varScale="1">
        <p:scale>
          <a:sx n="161" d="100"/>
          <a:sy n="161" d="100"/>
        </p:scale>
        <p:origin x="1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409413421_0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409413421_0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35cce7ef_0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35cce7ef_0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2624185f6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2624185f6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2624185f6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2624185f6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2624185f6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2624185f6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2624185f6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2624185f6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2624185f6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2624185f6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2624185f6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2624185f6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2624185f6_0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2624185f6_0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2624185f6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2624185f6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2624185f6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2624185f6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2624185f6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52624185f6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2624185f6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2624185f6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2624185f6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2624185f6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2624185f6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2624185f6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2624185f6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2624185f6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2624185f6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2624185f6_2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2624185f6_2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2624185f6_2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2624185f6_2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2624185f6_2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2624185f6_2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2624185f6_2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2624185f6_2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2624185f6_2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2624185f6_2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2624185f6_2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52624185f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52624185f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2624185f6_2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2624185f6_2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2624185f6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2624185f6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2624185f6_2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2624185f6_2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2624185f6_2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2624185f6_2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2624185f6_2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2624185f6_2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2624185f6_2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2624185f6_2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2624185f6_2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52624185f6_2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2624185f6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2624185f6_2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35cce7ef_0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35cce7ef_0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435cce7ef_0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435cce7ef_0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624185f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2624185f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52624185f6_2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52624185f6_2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2624185f6_2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2624185f6_2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2624185f6_2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2624185f6_2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52624185f6_2_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52624185f6_2_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52624185f6_2_3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52624185f6_2_3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2624185f6_2_3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2624185f6_2_3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52624185f6_2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52624185f6_2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435cce7ef_0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435cce7ef_0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2624185f6_2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2624185f6_2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52624185f6_2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52624185f6_2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2624185f6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2624185f6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52624185f6_2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52624185f6_2_1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52624185f6_2_1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52624185f6_2_1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52624185f6_2_1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52624185f6_2_1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52624185f6_2_1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52624185f6_2_1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52624185f6_2_1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52624185f6_2_1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52624185f6_2_2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52624185f6_2_2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52624185f6_2_2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52624185f6_2_2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52624185f6_2_2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52624185f6_2_2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52624185f6_2_2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52624185f6_2_2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2624185f6_2_2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2624185f6_2_2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2624185f6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2624185f6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52624185f6_2_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52624185f6_2_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2624185f6_2_2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2624185f6_2_2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52624185f6_2_2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52624185f6_2_2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52624185f6_2_2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52624185f6_2_2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52624185f6_2_2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52624185f6_2_2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52624185f6_2_2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52624185f6_2_2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52624185f6_2_2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52624185f6_2_2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52624185f6_2_3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52624185f6_2_3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52624185f6_2_3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52624185f6_2_3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52624185f6_2_3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52624185f6_2_3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2624185f6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2624185f6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52624185f6_2_3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52624185f6_2_3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374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2624185f6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2624185f6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2624185f6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2624185f6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7988CA-544B-8317-CD68-2AF7CF20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HashFunction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HashFunction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en.wikipedia.org/wiki/Pigeonhole_principle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8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816" y="162059"/>
            <a:ext cx="3785212" cy="248360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"/>
          <p:cNvSpPr txBox="1">
            <a:spLocks noGrp="1"/>
          </p:cNvSpPr>
          <p:nvPr>
            <p:ph type="subTitle" idx="1"/>
          </p:nvPr>
        </p:nvSpPr>
        <p:spPr>
          <a:xfrm>
            <a:off x="88773" y="2066733"/>
            <a:ext cx="7544400" cy="16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  </a:t>
            </a:r>
            <a:r>
              <a:rPr lang="en" sz="3200" dirty="0">
                <a:solidFill>
                  <a:srgbClr val="C00000"/>
                </a:solidFill>
              </a:rPr>
              <a:t>Hashing</a:t>
            </a:r>
            <a:endParaRPr dirty="0">
              <a:solidFill>
                <a:srgbClr val="C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Set Implementations, </a:t>
            </a:r>
            <a:r>
              <a:rPr lang="en" dirty="0" err="1"/>
              <a:t>DataIndexedIntegerSet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Integer Representations of Strings, Integer Overflow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Hash Tables and Handling Collisions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Hash Table Performance and Resizing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Extra Topic =)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DataIndexedIntegerSet Implementation</a:t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7816900" y="676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7816900" y="904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7816900" y="1133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7816900" y="1362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7816900" y="15907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7816900" y="1819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7816900" y="2047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7816900" y="2276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7816900" y="2513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7816900" y="2742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7816900" y="29707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7816900" y="3199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7816900" y="3427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7816900" y="3656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7816900" y="3885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7816900" y="41137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8101652" y="600680"/>
            <a:ext cx="4524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6508450" y="4749150"/>
            <a:ext cx="23577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containing 0, 5, 10, 11</a:t>
            </a: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7814150" y="436540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21" name="Google Shape;221;p17"/>
          <p:cNvSpPr txBox="1"/>
          <p:nvPr/>
        </p:nvSpPr>
        <p:spPr>
          <a:xfrm>
            <a:off x="170700" y="670375"/>
            <a:ext cx="5377500" cy="4302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DataIndexedIntegerSet 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8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present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DataIndexedIntegerSet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present 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2000000000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lang="en" sz="18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present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boolean </a:t>
            </a:r>
            <a:r>
              <a:rPr lang="en" sz="18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en" sz="18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present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DataIndexedIntegerSet Implementation</a:t>
            </a:r>
            <a:endParaRPr/>
          </a:p>
        </p:txBody>
      </p:sp>
      <p:sp>
        <p:nvSpPr>
          <p:cNvPr id="227" name="Google Shape;227;p18"/>
          <p:cNvSpPr txBox="1"/>
          <p:nvPr/>
        </p:nvSpPr>
        <p:spPr>
          <a:xfrm>
            <a:off x="170700" y="670375"/>
            <a:ext cx="5377500" cy="4302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DataIndexedIntegerSet 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8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present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DataIndexedIntegerSet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present 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2000000000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lang="en" sz="18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present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boolean </a:t>
            </a:r>
            <a:r>
              <a:rPr lang="en" sz="18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en" sz="18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present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28" name="Google Shape;228;p18"/>
          <p:cNvGraphicFramePr/>
          <p:nvPr/>
        </p:nvGraphicFramePr>
        <p:xfrm>
          <a:off x="4702973" y="2467941"/>
          <a:ext cx="4150375" cy="2377260"/>
        </p:xfrm>
        <a:graphic>
          <a:graphicData uri="http://schemas.openxmlformats.org/drawingml/2006/table">
            <a:tbl>
              <a:tblPr>
                <a:noFill/>
                <a:tableStyleId>{82721292-D8FA-4D87-AB4D-6CDDD6387EFB}</a:tableStyleId>
              </a:tblPr>
              <a:tblGrid>
                <a:gridCol w="17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ArraySet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2-3 Tree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LLRB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DataIndexedArray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 as an Index</a:t>
            </a:r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extreme approach: Create an array of booleans indexed by data!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Initially all values are false.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an item is added, set appropriate index to true.</a:t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7664500" y="1057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7664500" y="1285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7664500" y="1514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7664500" y="1743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7664500" y="19717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7664500" y="2200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7664500" y="2428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7664500" y="2657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7664500" y="2894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7664500" y="3123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7664500" y="33517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7664500" y="3580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7664500" y="3808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7664500" y="4037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7664500" y="4266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7664500" y="44947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7949252" y="981680"/>
            <a:ext cx="4524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5264800" y="4199200"/>
            <a:ext cx="23577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containing 0, 5, 10, 11</a:t>
            </a:r>
            <a:endParaRPr/>
          </a:p>
        </p:txBody>
      </p:sp>
      <p:sp>
        <p:nvSpPr>
          <p:cNvPr id="253" name="Google Shape;253;p19"/>
          <p:cNvSpPr txBox="1"/>
          <p:nvPr/>
        </p:nvSpPr>
        <p:spPr>
          <a:xfrm>
            <a:off x="7661750" y="474640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54" name="Google Shape;254;p19"/>
          <p:cNvSpPr txBox="1"/>
          <p:nvPr/>
        </p:nvSpPr>
        <p:spPr>
          <a:xfrm>
            <a:off x="418350" y="3360175"/>
            <a:ext cx="4096200" cy="1693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DataIndexedIntegerSet diis;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 = new DataIndexedIntegerSet();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diis.add(0);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diis.add(5);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diis.add(10);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diis.add(11);</a:t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243000" y="1851175"/>
            <a:ext cx="7100100" cy="14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Downsides of this approach (that we will try to address):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Extremely wasteful of memory. To support checking presence of all positive integers, we need &gt; 2 billion booleans.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some way to generalize beyond integers.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/>
        </p:nvSpPr>
        <p:spPr>
          <a:xfrm>
            <a:off x="681900" y="2068350"/>
            <a:ext cx="77802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DataIndexedEnglishWordSet</a:t>
            </a:r>
            <a:endParaRPr sz="4800" b="1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the DataIndexedIntegerSet Idea</a:t>
            </a:r>
            <a:endParaRPr/>
          </a:p>
        </p:txBody>
      </p:sp>
      <p:sp>
        <p:nvSpPr>
          <p:cNvPr id="266" name="Google Shape;266;p2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73227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add(“</a:t>
            </a:r>
            <a:r>
              <a:rPr lang="en">
                <a:solidFill>
                  <a:srgbClr val="8E7CC3"/>
                </a:solidFill>
              </a:rPr>
              <a:t>cat</a:t>
            </a:r>
            <a:r>
              <a:rPr lang="en"/>
              <a:t>”)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key question: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is the </a:t>
            </a:r>
            <a:r>
              <a:rPr lang="en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r>
              <a:rPr lang="en"/>
              <a:t>th element of a list?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One idea: Use the first letter of the word as an index.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solidFill>
                  <a:srgbClr val="8E7CC3"/>
                </a:solidFill>
              </a:rPr>
              <a:t>a</a:t>
            </a:r>
            <a:r>
              <a:rPr lang="en"/>
              <a:t> = 1, </a:t>
            </a:r>
            <a:r>
              <a:rPr lang="en">
                <a:solidFill>
                  <a:srgbClr val="8E7CC3"/>
                </a:solidFill>
              </a:rPr>
              <a:t>b</a:t>
            </a:r>
            <a:r>
              <a:rPr lang="en"/>
              <a:t> = 2, </a:t>
            </a:r>
            <a:r>
              <a:rPr lang="en">
                <a:solidFill>
                  <a:srgbClr val="8E7CC3"/>
                </a:solidFill>
              </a:rPr>
              <a:t>c</a:t>
            </a:r>
            <a:r>
              <a:rPr lang="en"/>
              <a:t> = 3, …, </a:t>
            </a:r>
            <a:r>
              <a:rPr lang="en">
                <a:solidFill>
                  <a:srgbClr val="8E7CC3"/>
                </a:solidFill>
              </a:rPr>
              <a:t>z</a:t>
            </a:r>
            <a:r>
              <a:rPr lang="en"/>
              <a:t> = 26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What’s wrong with this approach?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 words start with </a:t>
            </a:r>
            <a:r>
              <a:rPr lang="en">
                <a:solidFill>
                  <a:srgbClr val="8E7CC3"/>
                </a:solidFill>
              </a:rPr>
              <a:t>c</a:t>
            </a:r>
            <a:r>
              <a:rPr lang="en"/>
              <a:t>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contains(“chupacabra”) : true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Can’t store “=98yae98fwyawef”</a:t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7979971" y="676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7979971" y="904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7979971" y="1133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7979971" y="13621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8296725" y="797250"/>
            <a:ext cx="3354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7571414" y="579325"/>
            <a:ext cx="644700" cy="2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7979975" y="1819375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7979971" y="1593779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5" name="Google Shape;275;p21"/>
          <p:cNvCxnSpPr/>
          <p:nvPr/>
        </p:nvCxnSpPr>
        <p:spPr>
          <a:xfrm flipH="1">
            <a:off x="3708625" y="3813850"/>
            <a:ext cx="829200" cy="146400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6" name="Google Shape;276;p21"/>
          <p:cNvSpPr txBox="1"/>
          <p:nvPr/>
        </p:nvSpPr>
        <p:spPr>
          <a:xfrm>
            <a:off x="4570950" y="3548900"/>
            <a:ext cx="3189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“chupacabra” </a:t>
            </a:r>
            <a:r>
              <a:rPr lang="en" b="1">
                <a:solidFill>
                  <a:srgbClr val="AC2020"/>
                </a:solidFill>
              </a:rPr>
              <a:t>collides with</a:t>
            </a:r>
            <a:r>
              <a:rPr lang="en">
                <a:solidFill>
                  <a:srgbClr val="AC2020"/>
                </a:solidFill>
              </a:rPr>
              <a:t> “cat”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7979971" y="2257213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7979971" y="2494213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Collisions</a:t>
            </a:r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7191000" cy="41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all digits by multiplying each by a power of 27.</a:t>
            </a:r>
            <a:endParaRPr/>
          </a:p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rgbClr val="8E7CC3"/>
                </a:solidFill>
              </a:rPr>
              <a:t>a</a:t>
            </a:r>
            <a:r>
              <a:rPr lang="en"/>
              <a:t> = 1, </a:t>
            </a:r>
            <a:r>
              <a:rPr lang="en">
                <a:solidFill>
                  <a:srgbClr val="8E7CC3"/>
                </a:solidFill>
              </a:rPr>
              <a:t>b</a:t>
            </a:r>
            <a:r>
              <a:rPr lang="en"/>
              <a:t> = 2, </a:t>
            </a:r>
            <a:r>
              <a:rPr lang="en">
                <a:solidFill>
                  <a:srgbClr val="8E7CC3"/>
                </a:solidFill>
              </a:rPr>
              <a:t>c</a:t>
            </a:r>
            <a:r>
              <a:rPr lang="en"/>
              <a:t> = 3, …, </a:t>
            </a:r>
            <a:r>
              <a:rPr lang="en">
                <a:solidFill>
                  <a:srgbClr val="8E7CC3"/>
                </a:solidFill>
              </a:rPr>
              <a:t>z</a:t>
            </a:r>
            <a:r>
              <a:rPr lang="en"/>
              <a:t> = 26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Thus the index of “cat” is </a:t>
            </a:r>
            <a:r>
              <a:rPr lang="en" sz="2400"/>
              <a:t>(</a:t>
            </a:r>
            <a:r>
              <a:rPr lang="en" sz="2400">
                <a:solidFill>
                  <a:srgbClr val="8E7CC3"/>
                </a:solidFill>
              </a:rPr>
              <a:t>3</a:t>
            </a:r>
            <a:r>
              <a:rPr lang="en" sz="2400"/>
              <a:t> x 27</a:t>
            </a:r>
            <a:r>
              <a:rPr lang="en" sz="2400" b="1" baseline="30000">
                <a:solidFill>
                  <a:srgbClr val="CC0000"/>
                </a:solidFill>
              </a:rPr>
              <a:t>2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1</a:t>
            </a:r>
            <a:r>
              <a:rPr lang="en" sz="2400"/>
              <a:t> x 27</a:t>
            </a:r>
            <a:r>
              <a:rPr lang="en" sz="2400" b="1" baseline="30000">
                <a:solidFill>
                  <a:srgbClr val="CC0000"/>
                </a:solidFill>
              </a:rPr>
              <a:t>1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20</a:t>
            </a:r>
            <a:r>
              <a:rPr lang="en" sz="2400"/>
              <a:t> x 27</a:t>
            </a:r>
            <a:r>
              <a:rPr lang="en" sz="2400" b="1" baseline="30000">
                <a:solidFill>
                  <a:srgbClr val="CC0000"/>
                </a:solidFill>
              </a:rPr>
              <a:t>0</a:t>
            </a:r>
            <a:r>
              <a:rPr lang="en" sz="2400"/>
              <a:t>) = 2234.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this specific pattern?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review how numbers are represented in decimal.</a:t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 rot="-5400000">
            <a:off x="5169159" y="-43950"/>
            <a:ext cx="266700" cy="37542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7979971" y="676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7979971" y="904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8296725" y="797250"/>
            <a:ext cx="710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cas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cat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cau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7363700" y="579325"/>
            <a:ext cx="656700" cy="4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25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26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2233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2234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2235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7979975" y="392555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7979971" y="3193979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22"/>
          <p:cNvSpPr txBox="1"/>
          <p:nvPr/>
        </p:nvSpPr>
        <p:spPr>
          <a:xfrm>
            <a:off x="7979975" y="2726425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7979971" y="3430979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7979971" y="3667979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22"/>
          <p:cNvSpPr/>
          <p:nvPr/>
        </p:nvSpPr>
        <p:spPr>
          <a:xfrm>
            <a:off x="7979971" y="1133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22"/>
          <p:cNvSpPr/>
          <p:nvPr/>
        </p:nvSpPr>
        <p:spPr>
          <a:xfrm>
            <a:off x="7979971" y="1362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22"/>
          <p:cNvSpPr txBox="1"/>
          <p:nvPr/>
        </p:nvSpPr>
        <p:spPr>
          <a:xfrm>
            <a:off x="7979975" y="1819375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7979971" y="2257213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7979971" y="2494213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7979971" y="1593779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5203801" y="1964775"/>
            <a:ext cx="199800" cy="1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3030651" y="3023977"/>
            <a:ext cx="199800" cy="1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3" name="Google Shape;303;p22"/>
          <p:cNvCxnSpPr>
            <a:stCxn id="302" idx="3"/>
            <a:endCxn id="301" idx="2"/>
          </p:cNvCxnSpPr>
          <p:nvPr/>
        </p:nvCxnSpPr>
        <p:spPr>
          <a:xfrm rot="10800000" flipH="1">
            <a:off x="3230451" y="2101327"/>
            <a:ext cx="2073300" cy="9909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the DataIndexedIntegerSet Idea</a:t>
            </a:r>
            <a:endParaRPr/>
          </a:p>
        </p:txBody>
      </p:sp>
      <p:sp>
        <p:nvSpPr>
          <p:cNvPr id="309" name="Google Shape;309;p2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73227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Ideally, we want a data indexed set that can store arbitrary types.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previous idea only supports integers!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Let’s talk about storing Strings.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Will get to generic types later.</a:t>
            </a:r>
            <a:endParaRPr/>
          </a:p>
        </p:txBody>
      </p:sp>
      <p:pic>
        <p:nvPicPr>
          <p:cNvPr id="310" name="Google Shape;3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275" y="2759625"/>
            <a:ext cx="3802651" cy="21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3"/>
          <p:cNvSpPr txBox="1"/>
          <p:nvPr/>
        </p:nvSpPr>
        <p:spPr>
          <a:xfrm>
            <a:off x="370000" y="1175725"/>
            <a:ext cx="4085100" cy="1806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DataIndexedSet</a:t>
            </a:r>
            <a:r>
              <a:rPr lang="en" sz="1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dis </a:t>
            </a:r>
            <a:r>
              <a:rPr lang="en" sz="1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DataIndexedSet</a:t>
            </a:r>
            <a:r>
              <a:rPr lang="en" sz="1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&lt;&gt;();</a:t>
            </a:r>
            <a:endParaRPr sz="1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dis</a:t>
            </a:r>
            <a:r>
              <a:rPr lang="en" sz="1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"cat"</a:t>
            </a:r>
            <a:r>
              <a:rPr lang="en" sz="1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dis</a:t>
            </a:r>
            <a:r>
              <a:rPr lang="en" sz="1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"bee"</a:t>
            </a:r>
            <a:r>
              <a:rPr lang="en" sz="1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dis</a:t>
            </a:r>
            <a:r>
              <a:rPr lang="en" sz="1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"dog"</a:t>
            </a:r>
            <a:r>
              <a:rPr lang="en" sz="19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endParaRPr sz="19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23"/>
          <p:cNvSpPr txBox="1"/>
          <p:nvPr/>
        </p:nvSpPr>
        <p:spPr>
          <a:xfrm>
            <a:off x="5126555" y="3710780"/>
            <a:ext cx="6180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A4400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cat</a:t>
            </a:r>
            <a:endParaRPr sz="1600"/>
          </a:p>
        </p:txBody>
      </p:sp>
      <p:sp>
        <p:nvSpPr>
          <p:cNvPr id="313" name="Google Shape;313;p23"/>
          <p:cNvSpPr txBox="1"/>
          <p:nvPr/>
        </p:nvSpPr>
        <p:spPr>
          <a:xfrm>
            <a:off x="5465750" y="3880575"/>
            <a:ext cx="6756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A4400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1600"/>
          </a:p>
        </p:txBody>
      </p:sp>
      <p:sp>
        <p:nvSpPr>
          <p:cNvPr id="314" name="Google Shape;314;p23"/>
          <p:cNvSpPr/>
          <p:nvPr/>
        </p:nvSpPr>
        <p:spPr>
          <a:xfrm>
            <a:off x="7969300" y="752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7969300" y="981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7969300" y="12097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7969300" y="1438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7969300" y="1666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23"/>
          <p:cNvSpPr txBox="1"/>
          <p:nvPr/>
        </p:nvSpPr>
        <p:spPr>
          <a:xfrm>
            <a:off x="8254050" y="676877"/>
            <a:ext cx="4524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23"/>
          <p:cNvSpPr/>
          <p:nvPr/>
        </p:nvSpPr>
        <p:spPr>
          <a:xfrm>
            <a:off x="7969300" y="1895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7969300" y="2124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23"/>
          <p:cNvSpPr txBox="1"/>
          <p:nvPr/>
        </p:nvSpPr>
        <p:spPr>
          <a:xfrm>
            <a:off x="7979975" y="2304966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7969300" y="1895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23"/>
          <p:cNvSpPr txBox="1"/>
          <p:nvPr/>
        </p:nvSpPr>
        <p:spPr>
          <a:xfrm>
            <a:off x="5465825" y="1476450"/>
            <a:ext cx="19500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Where do cat, bee, and dog go???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25" name="Google Shape;325;p23"/>
          <p:cNvCxnSpPr/>
          <p:nvPr/>
        </p:nvCxnSpPr>
        <p:spPr>
          <a:xfrm rot="10800000" flipH="1">
            <a:off x="7188075" y="1623425"/>
            <a:ext cx="624000" cy="1707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23"/>
          <p:cNvSpPr txBox="1"/>
          <p:nvPr/>
        </p:nvSpPr>
        <p:spPr>
          <a:xfrm>
            <a:off x="4726750" y="3540550"/>
            <a:ext cx="6756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A4400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bee</a:t>
            </a:r>
            <a:endParaRPr sz="1600"/>
          </a:p>
        </p:txBody>
      </p:sp>
      <p:pic>
        <p:nvPicPr>
          <p:cNvPr id="327" name="Google Shape;327;p23"/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-3502720">
            <a:off x="6455252" y="3656869"/>
            <a:ext cx="202700" cy="62565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3"/>
          <p:cNvSpPr txBox="1"/>
          <p:nvPr/>
        </p:nvSpPr>
        <p:spPr>
          <a:xfrm rot="-3508826">
            <a:off x="5885731" y="3572166"/>
            <a:ext cx="525068" cy="23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highlight>
                  <a:srgbClr val="FFFFFF"/>
                </a:highlight>
              </a:rPr>
              <a:t>???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Decimal Number System vs. Our System for Strings</a:t>
            </a:r>
            <a:endParaRPr/>
          </a:p>
        </p:txBody>
      </p:sp>
      <p:sp>
        <p:nvSpPr>
          <p:cNvPr id="334" name="Google Shape;334;p2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8056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decimal number system, we have 10 digits: 0, 1, 2, 3, 4, 5, 6, 7, 8, 9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Want numbers larger than 9? Use a sequence of digits.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7091 in base 10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8E7CC3"/>
                </a:solidFill>
              </a:rPr>
              <a:t>7091</a:t>
            </a:r>
            <a:r>
              <a:rPr lang="en" sz="2400" baseline="-25000"/>
              <a:t>10 </a:t>
            </a:r>
            <a:r>
              <a:rPr lang="en" sz="2400"/>
              <a:t>= (</a:t>
            </a:r>
            <a:r>
              <a:rPr lang="en" sz="2400">
                <a:solidFill>
                  <a:srgbClr val="8E7CC3"/>
                </a:solidFill>
              </a:rPr>
              <a:t>7</a:t>
            </a:r>
            <a:r>
              <a:rPr lang="en" sz="2400"/>
              <a:t> x 10</a:t>
            </a:r>
            <a:r>
              <a:rPr lang="en" sz="2400" b="1" baseline="30000">
                <a:solidFill>
                  <a:srgbClr val="CC0000"/>
                </a:solidFill>
              </a:rPr>
              <a:t>3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0</a:t>
            </a:r>
            <a:r>
              <a:rPr lang="en" sz="2400"/>
              <a:t> x 10</a:t>
            </a:r>
            <a:r>
              <a:rPr lang="en" sz="2400" b="1" baseline="30000">
                <a:solidFill>
                  <a:srgbClr val="CC0000"/>
                </a:solidFill>
              </a:rPr>
              <a:t>2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9</a:t>
            </a:r>
            <a:r>
              <a:rPr lang="en" sz="2400"/>
              <a:t> x 10</a:t>
            </a:r>
            <a:r>
              <a:rPr lang="en" sz="2400" b="1" baseline="30000">
                <a:solidFill>
                  <a:srgbClr val="CC0000"/>
                </a:solidFill>
              </a:rPr>
              <a:t>1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1</a:t>
            </a:r>
            <a:r>
              <a:rPr lang="en" sz="2400"/>
              <a:t> x 10</a:t>
            </a:r>
            <a:r>
              <a:rPr lang="en" sz="2400" b="1" baseline="30000">
                <a:solidFill>
                  <a:srgbClr val="CC0000"/>
                </a:solidFill>
              </a:rPr>
              <a:t>0</a:t>
            </a:r>
            <a:r>
              <a:rPr lang="en" sz="2400"/>
              <a:t>)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system for strings is almost the same, but with letters.</a:t>
            </a:r>
            <a:endParaRPr sz="180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Understanding</a:t>
            </a:r>
            <a:endParaRPr/>
          </a:p>
        </p:txBody>
      </p:sp>
      <p:sp>
        <p:nvSpPr>
          <p:cNvPr id="340" name="Google Shape;340;p2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Convert the word “bee” into a number by using our “powers of 27” strategy.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Reminder: </a:t>
            </a:r>
            <a:r>
              <a:rPr lang="en" sz="2400">
                <a:solidFill>
                  <a:srgbClr val="8E7CC3"/>
                </a:solidFill>
              </a:rPr>
              <a:t>cat</a:t>
            </a:r>
            <a:r>
              <a:rPr lang="en" sz="2400" baseline="-25000"/>
              <a:t>27 </a:t>
            </a:r>
            <a:r>
              <a:rPr lang="en" sz="2400"/>
              <a:t>= (</a:t>
            </a:r>
            <a:r>
              <a:rPr lang="en" sz="2400">
                <a:solidFill>
                  <a:srgbClr val="8E7CC3"/>
                </a:solidFill>
              </a:rPr>
              <a:t>3</a:t>
            </a:r>
            <a:r>
              <a:rPr lang="en" sz="2400"/>
              <a:t> x 27</a:t>
            </a:r>
            <a:r>
              <a:rPr lang="en" sz="2400" b="1" baseline="30000">
                <a:solidFill>
                  <a:srgbClr val="CC0000"/>
                </a:solidFill>
              </a:rPr>
              <a:t>2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1</a:t>
            </a:r>
            <a:r>
              <a:rPr lang="en" sz="2400"/>
              <a:t> x 27</a:t>
            </a:r>
            <a:r>
              <a:rPr lang="en" sz="2400" b="1" baseline="30000">
                <a:solidFill>
                  <a:srgbClr val="CC0000"/>
                </a:solidFill>
              </a:rPr>
              <a:t>1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20</a:t>
            </a:r>
            <a:r>
              <a:rPr lang="en" sz="2400"/>
              <a:t> x 27</a:t>
            </a:r>
            <a:r>
              <a:rPr lang="en" sz="2400" b="1" baseline="30000">
                <a:solidFill>
                  <a:srgbClr val="CC0000"/>
                </a:solidFill>
              </a:rPr>
              <a:t>0</a:t>
            </a:r>
            <a:r>
              <a:rPr lang="en" sz="2400"/>
              <a:t>) = 2234</a:t>
            </a:r>
            <a:r>
              <a:rPr lang="en" sz="2400" baseline="-25000"/>
              <a:t>10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Hint: ‘b’ is letter 2, and ‘e’ is letter 5.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Understanding</a:t>
            </a:r>
            <a:endParaRPr/>
          </a:p>
        </p:txBody>
      </p:sp>
      <p:sp>
        <p:nvSpPr>
          <p:cNvPr id="346" name="Google Shape;346;p2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Convert the word “bee” into a number by using our “powers of 27” strategy.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Reminder: </a:t>
            </a:r>
            <a:r>
              <a:rPr lang="en" sz="2400">
                <a:solidFill>
                  <a:srgbClr val="8E7CC3"/>
                </a:solidFill>
              </a:rPr>
              <a:t>cat</a:t>
            </a:r>
            <a:r>
              <a:rPr lang="en" sz="2400" baseline="-25000"/>
              <a:t>27 </a:t>
            </a:r>
            <a:r>
              <a:rPr lang="en" sz="2400"/>
              <a:t>= (</a:t>
            </a:r>
            <a:r>
              <a:rPr lang="en" sz="2400">
                <a:solidFill>
                  <a:srgbClr val="8E7CC3"/>
                </a:solidFill>
              </a:rPr>
              <a:t>3</a:t>
            </a:r>
            <a:r>
              <a:rPr lang="en" sz="2400"/>
              <a:t> x 27</a:t>
            </a:r>
            <a:r>
              <a:rPr lang="en" sz="2400" b="1" baseline="30000">
                <a:solidFill>
                  <a:srgbClr val="CC0000"/>
                </a:solidFill>
              </a:rPr>
              <a:t>2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1</a:t>
            </a:r>
            <a:r>
              <a:rPr lang="en" sz="2400"/>
              <a:t> x 27</a:t>
            </a:r>
            <a:r>
              <a:rPr lang="en" sz="2400" b="1" baseline="30000">
                <a:solidFill>
                  <a:srgbClr val="CC0000"/>
                </a:solidFill>
              </a:rPr>
              <a:t>1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20</a:t>
            </a:r>
            <a:r>
              <a:rPr lang="en" sz="2400"/>
              <a:t> x 27</a:t>
            </a:r>
            <a:r>
              <a:rPr lang="en" sz="2400" b="1" baseline="30000">
                <a:solidFill>
                  <a:srgbClr val="CC0000"/>
                </a:solidFill>
              </a:rPr>
              <a:t>0</a:t>
            </a:r>
            <a:r>
              <a:rPr lang="en" sz="2400"/>
              <a:t>) = 2234</a:t>
            </a:r>
            <a:r>
              <a:rPr lang="en" sz="2400" baseline="-25000"/>
              <a:t>10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Hint: ‘b’ is letter 2, and ‘e’ is letter 5.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400">
                <a:solidFill>
                  <a:srgbClr val="8E7CC3"/>
                </a:solidFill>
              </a:rPr>
              <a:t>bee</a:t>
            </a:r>
            <a:r>
              <a:rPr lang="en" sz="2400" baseline="-25000"/>
              <a:t>27 </a:t>
            </a:r>
            <a:r>
              <a:rPr lang="en" sz="2400"/>
              <a:t>= (</a:t>
            </a:r>
            <a:r>
              <a:rPr lang="en" sz="2400">
                <a:solidFill>
                  <a:srgbClr val="8E7CC3"/>
                </a:solidFill>
              </a:rPr>
              <a:t>2</a:t>
            </a:r>
            <a:r>
              <a:rPr lang="en" sz="2400"/>
              <a:t> x 27</a:t>
            </a:r>
            <a:r>
              <a:rPr lang="en" sz="2400" b="1" baseline="30000">
                <a:solidFill>
                  <a:srgbClr val="CC0000"/>
                </a:solidFill>
              </a:rPr>
              <a:t>2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5</a:t>
            </a:r>
            <a:r>
              <a:rPr lang="en" sz="2400"/>
              <a:t> x 27</a:t>
            </a:r>
            <a:r>
              <a:rPr lang="en" sz="2400" b="1" baseline="30000">
                <a:solidFill>
                  <a:srgbClr val="CC0000"/>
                </a:solidFill>
              </a:rPr>
              <a:t>1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5</a:t>
            </a:r>
            <a:r>
              <a:rPr lang="en" sz="2400"/>
              <a:t> x 27</a:t>
            </a:r>
            <a:r>
              <a:rPr lang="en" sz="2400" b="1" baseline="30000">
                <a:solidFill>
                  <a:srgbClr val="CC0000"/>
                </a:solidFill>
              </a:rPr>
              <a:t>0</a:t>
            </a:r>
            <a:r>
              <a:rPr lang="en" sz="2400"/>
              <a:t>) = 1598</a:t>
            </a:r>
            <a:r>
              <a:rPr lang="en" sz="2400" baseline="-25000"/>
              <a:t>10</a:t>
            </a:r>
            <a:endParaRPr sz="2400"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53350" y="2134050"/>
            <a:ext cx="7780200" cy="8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Data Indexed Arrays</a:t>
            </a:r>
            <a:endParaRPr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Uniqueness</a:t>
            </a:r>
            <a:endParaRPr/>
          </a:p>
        </p:txBody>
      </p:sp>
      <p:sp>
        <p:nvSpPr>
          <p:cNvPr id="352" name="Google Shape;352;p2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8E7CC3"/>
                </a:solidFill>
              </a:rPr>
              <a:t>cat</a:t>
            </a:r>
            <a:r>
              <a:rPr lang="en" sz="2400" baseline="-25000"/>
              <a:t>27 </a:t>
            </a:r>
            <a:r>
              <a:rPr lang="en" sz="2400"/>
              <a:t>= (</a:t>
            </a:r>
            <a:r>
              <a:rPr lang="en" sz="2400">
                <a:solidFill>
                  <a:srgbClr val="8E7CC3"/>
                </a:solidFill>
              </a:rPr>
              <a:t>3</a:t>
            </a:r>
            <a:r>
              <a:rPr lang="en" sz="2400"/>
              <a:t> x 27</a:t>
            </a:r>
            <a:r>
              <a:rPr lang="en" sz="2400" b="1" baseline="30000">
                <a:solidFill>
                  <a:srgbClr val="CC0000"/>
                </a:solidFill>
              </a:rPr>
              <a:t>2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1</a:t>
            </a:r>
            <a:r>
              <a:rPr lang="en" sz="2400"/>
              <a:t> x 27</a:t>
            </a:r>
            <a:r>
              <a:rPr lang="en" sz="2400" b="1" baseline="30000">
                <a:solidFill>
                  <a:srgbClr val="CC0000"/>
                </a:solidFill>
              </a:rPr>
              <a:t>1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20</a:t>
            </a:r>
            <a:r>
              <a:rPr lang="en" sz="2400"/>
              <a:t> x 27</a:t>
            </a:r>
            <a:r>
              <a:rPr lang="en" sz="2400" b="1" baseline="30000">
                <a:solidFill>
                  <a:srgbClr val="CC0000"/>
                </a:solidFill>
              </a:rPr>
              <a:t>0</a:t>
            </a:r>
            <a:r>
              <a:rPr lang="en" sz="2400"/>
              <a:t>) = 2234</a:t>
            </a:r>
            <a:r>
              <a:rPr lang="en" sz="2400" baseline="-25000"/>
              <a:t>10</a:t>
            </a:r>
            <a:endParaRPr sz="2400">
              <a:solidFill>
                <a:srgbClr val="8E7CC3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>
                <a:solidFill>
                  <a:srgbClr val="8E7CC3"/>
                </a:solidFill>
              </a:rPr>
              <a:t>bee</a:t>
            </a:r>
            <a:r>
              <a:rPr lang="en" sz="2400" baseline="-25000"/>
              <a:t>27 </a:t>
            </a:r>
            <a:r>
              <a:rPr lang="en" sz="2400"/>
              <a:t>= (</a:t>
            </a:r>
            <a:r>
              <a:rPr lang="en" sz="2400">
                <a:solidFill>
                  <a:srgbClr val="8E7CC3"/>
                </a:solidFill>
              </a:rPr>
              <a:t>2</a:t>
            </a:r>
            <a:r>
              <a:rPr lang="en" sz="2400"/>
              <a:t> x 27</a:t>
            </a:r>
            <a:r>
              <a:rPr lang="en" sz="2400" b="1" baseline="30000">
                <a:solidFill>
                  <a:srgbClr val="CC0000"/>
                </a:solidFill>
              </a:rPr>
              <a:t>2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5</a:t>
            </a:r>
            <a:r>
              <a:rPr lang="en" sz="2400"/>
              <a:t> x 27</a:t>
            </a:r>
            <a:r>
              <a:rPr lang="en" sz="2400" b="1" baseline="30000">
                <a:solidFill>
                  <a:srgbClr val="CC0000"/>
                </a:solidFill>
              </a:rPr>
              <a:t>1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5</a:t>
            </a:r>
            <a:r>
              <a:rPr lang="en" sz="2400"/>
              <a:t> x 27</a:t>
            </a:r>
            <a:r>
              <a:rPr lang="en" sz="2400" b="1" baseline="30000">
                <a:solidFill>
                  <a:srgbClr val="CC0000"/>
                </a:solidFill>
              </a:rPr>
              <a:t>0</a:t>
            </a:r>
            <a:r>
              <a:rPr lang="en" sz="2400"/>
              <a:t>) = 1598</a:t>
            </a:r>
            <a:r>
              <a:rPr lang="en" sz="2400" baseline="-25000"/>
              <a:t>10</a:t>
            </a:r>
            <a:endParaRPr sz="2400" baseline="-25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baseline="-25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long as we pick a base ≥ 26, this algorithm is guaranteed to give each lowercase English word a unique number!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Using base 27, no other words will get the number 1598.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other words: Guaranteed that we will never have a collision.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write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englishToInt</a:t>
            </a:r>
            <a:r>
              <a:rPr lang="en"/>
              <a:t> function (see two hidden slides that follow this one).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englishToInt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(optional)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Optional exercise: Try to write a function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englishToInt</a:t>
            </a:r>
            <a:r>
              <a:rPr lang="en"/>
              <a:t> that can convert English strings to integers by adding characters scaled by powers of 27.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a: 1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z: 26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aa: 28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bee: 1598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cat: 2234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dog: 3328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potato: 237,949,071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englishToInt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(optional) (solution)</a:t>
            </a:r>
            <a:endParaRPr/>
          </a:p>
        </p:txBody>
      </p:sp>
      <p:sp>
        <p:nvSpPr>
          <p:cNvPr id="364" name="Google Shape;364;p29"/>
          <p:cNvSpPr txBox="1"/>
          <p:nvPr/>
        </p:nvSpPr>
        <p:spPr>
          <a:xfrm>
            <a:off x="1201500" y="682550"/>
            <a:ext cx="6885300" cy="4366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Converts ith character of String to a letter number.</a:t>
            </a:r>
            <a:br>
              <a:rPr lang="en" sz="1600" b="1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1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* e.g. 'a' -&gt; 1, 'b' -&gt; 2, 'z' -&gt; 26 */</a:t>
            </a:r>
            <a:endParaRPr sz="1600" b="1">
              <a:solidFill>
                <a:srgbClr val="A64D79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letterNum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 s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ithChar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charAt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ithChar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|| 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ithChar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throw 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IllegalArgumentException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(); }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ithChar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englishToInt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 s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intRep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	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intRep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intRep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27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intRep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intRep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letterNum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intRep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111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DataIndexedEnglishWordSet Implementation</a:t>
            </a:r>
            <a:endParaRPr/>
          </a:p>
        </p:txBody>
      </p:sp>
      <p:sp>
        <p:nvSpPr>
          <p:cNvPr id="370" name="Google Shape;370;p30"/>
          <p:cNvSpPr txBox="1"/>
          <p:nvPr/>
        </p:nvSpPr>
        <p:spPr>
          <a:xfrm>
            <a:off x="170700" y="670375"/>
            <a:ext cx="5377500" cy="4302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DataIndexedEnglishWordSet 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8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present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DataIndexedEnglishWordSet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present 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2000000000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lang="en" sz="18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present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englishToInt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)] =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boolean </a:t>
            </a:r>
            <a:r>
              <a:rPr lang="en" sz="18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en" sz="18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present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englishToInt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)];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1" name="Google Shape;371;p30"/>
          <p:cNvSpPr/>
          <p:nvPr/>
        </p:nvSpPr>
        <p:spPr>
          <a:xfrm>
            <a:off x="7979971" y="676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30"/>
          <p:cNvSpPr/>
          <p:nvPr/>
        </p:nvSpPr>
        <p:spPr>
          <a:xfrm>
            <a:off x="7979971" y="904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30"/>
          <p:cNvSpPr txBox="1"/>
          <p:nvPr/>
        </p:nvSpPr>
        <p:spPr>
          <a:xfrm>
            <a:off x="8296725" y="797250"/>
            <a:ext cx="710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cas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cat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cau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30"/>
          <p:cNvSpPr txBox="1"/>
          <p:nvPr/>
        </p:nvSpPr>
        <p:spPr>
          <a:xfrm>
            <a:off x="7363700" y="579325"/>
            <a:ext cx="656700" cy="4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25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26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2233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2234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2235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7979975" y="392555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7979971" y="3193979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30"/>
          <p:cNvSpPr txBox="1"/>
          <p:nvPr/>
        </p:nvSpPr>
        <p:spPr>
          <a:xfrm>
            <a:off x="7979975" y="2726425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78" name="Google Shape;378;p30"/>
          <p:cNvSpPr/>
          <p:nvPr/>
        </p:nvSpPr>
        <p:spPr>
          <a:xfrm>
            <a:off x="7979971" y="3430979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30"/>
          <p:cNvSpPr/>
          <p:nvPr/>
        </p:nvSpPr>
        <p:spPr>
          <a:xfrm>
            <a:off x="7979971" y="3667979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30"/>
          <p:cNvSpPr/>
          <p:nvPr/>
        </p:nvSpPr>
        <p:spPr>
          <a:xfrm>
            <a:off x="7979971" y="1133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30"/>
          <p:cNvSpPr/>
          <p:nvPr/>
        </p:nvSpPr>
        <p:spPr>
          <a:xfrm>
            <a:off x="7979971" y="1362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30"/>
          <p:cNvSpPr txBox="1"/>
          <p:nvPr/>
        </p:nvSpPr>
        <p:spPr>
          <a:xfrm>
            <a:off x="7979975" y="1819375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383" name="Google Shape;383;p30"/>
          <p:cNvSpPr/>
          <p:nvPr/>
        </p:nvSpPr>
        <p:spPr>
          <a:xfrm>
            <a:off x="7979971" y="2257213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7979971" y="2494213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7979971" y="1593779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30"/>
          <p:cNvSpPr txBox="1"/>
          <p:nvPr/>
        </p:nvSpPr>
        <p:spPr>
          <a:xfrm>
            <a:off x="6889450" y="4368150"/>
            <a:ext cx="17259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containing “cat”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/>
          <p:nvPr/>
        </p:nvSpPr>
        <p:spPr>
          <a:xfrm>
            <a:off x="681900" y="2068350"/>
            <a:ext cx="77802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DataIndexedStringSet</a:t>
            </a:r>
            <a:endParaRPr sz="4800" b="1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DataIndexedStringSet</a:t>
            </a:r>
            <a:endParaRPr/>
          </a:p>
        </p:txBody>
      </p:sp>
      <p:sp>
        <p:nvSpPr>
          <p:cNvPr id="397" name="Google Shape;397;p3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3373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only lowercase English characters is too restrictive.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if we want to store strings like “2pac” or “eGg!”?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understand what value we need to use for our base, let’s discuss briefly discuss the ASCII standard.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692" y="2131325"/>
            <a:ext cx="610908" cy="271268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3" name="Google Shape;4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955" y="2131325"/>
            <a:ext cx="571676" cy="270708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4" name="Google Shape;40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9986" y="2131325"/>
            <a:ext cx="588490" cy="271829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5" name="Google Shape;40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2831" y="2131325"/>
            <a:ext cx="599699" cy="272389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6" name="Google Shape;40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6885" y="2131325"/>
            <a:ext cx="588490" cy="239882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7" name="Google Shape;407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49800" y="2131325"/>
            <a:ext cx="644536" cy="272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 Characters</a:t>
            </a:r>
            <a:endParaRPr/>
          </a:p>
        </p:txBody>
      </p:sp>
      <p:sp>
        <p:nvSpPr>
          <p:cNvPr id="409" name="Google Shape;409;p3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most basic character set used by most computers is ASCII format.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possible character is assigned a value between 0 and 127.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Characters 33 - 126 are “printable”, and are shown below.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example, 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 = ’D’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is equivalent to 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 = 68</a:t>
            </a:r>
            <a:r>
              <a:rPr lang="en"/>
              <a:t>.</a:t>
            </a:r>
            <a:endParaRPr/>
          </a:p>
        </p:txBody>
      </p:sp>
      <p:cxnSp>
        <p:nvCxnSpPr>
          <p:cNvPr id="410" name="Google Shape;410;p33"/>
          <p:cNvCxnSpPr/>
          <p:nvPr/>
        </p:nvCxnSpPr>
        <p:spPr>
          <a:xfrm rot="10800000">
            <a:off x="7371575" y="4568275"/>
            <a:ext cx="351000" cy="251400"/>
          </a:xfrm>
          <a:prstGeom prst="straightConnector1">
            <a:avLst/>
          </a:prstGeom>
          <a:noFill/>
          <a:ln w="9525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1" name="Google Shape;411;p33"/>
          <p:cNvSpPr txBox="1"/>
          <p:nvPr/>
        </p:nvSpPr>
        <p:spPr>
          <a:xfrm>
            <a:off x="6845525" y="4762200"/>
            <a:ext cx="24573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biggest value is 126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DataIndexedStringSet</a:t>
            </a:r>
            <a:endParaRPr/>
          </a:p>
        </p:txBody>
      </p:sp>
      <p:sp>
        <p:nvSpPr>
          <p:cNvPr id="417" name="Google Shape;417;p3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3373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only lowercase English characters is too restrictive.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if we want to store strings like “2pac”  or “eGg!”?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Maximum possible value for english-only text including punctuation is 126, so let’s use 126 as our base in order to ensure unique values for all possible strings.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8E7CC3"/>
                </a:solidFill>
              </a:rPr>
              <a:t>bee</a:t>
            </a:r>
            <a:r>
              <a:rPr lang="en" sz="2400" baseline="-25000"/>
              <a:t>126</a:t>
            </a:r>
            <a:r>
              <a:rPr lang="en" sz="2400"/>
              <a:t>= (</a:t>
            </a:r>
            <a:r>
              <a:rPr lang="en" sz="2400">
                <a:solidFill>
                  <a:srgbClr val="8E7CC3"/>
                </a:solidFill>
              </a:rPr>
              <a:t>98</a:t>
            </a:r>
            <a:r>
              <a:rPr lang="en" sz="2400"/>
              <a:t> x 126</a:t>
            </a:r>
            <a:r>
              <a:rPr lang="en" sz="2400" b="1" baseline="30000">
                <a:solidFill>
                  <a:srgbClr val="CC0000"/>
                </a:solidFill>
              </a:rPr>
              <a:t>2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101</a:t>
            </a:r>
            <a:r>
              <a:rPr lang="en" sz="2400"/>
              <a:t> x 126</a:t>
            </a:r>
            <a:r>
              <a:rPr lang="en" sz="2400" b="1" baseline="30000">
                <a:solidFill>
                  <a:srgbClr val="CC0000"/>
                </a:solidFill>
              </a:rPr>
              <a:t>1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101</a:t>
            </a:r>
            <a:r>
              <a:rPr lang="en" sz="2400"/>
              <a:t> x 126</a:t>
            </a:r>
            <a:r>
              <a:rPr lang="en" sz="2400" b="1" baseline="30000">
                <a:solidFill>
                  <a:srgbClr val="CC0000"/>
                </a:solidFill>
              </a:rPr>
              <a:t>0</a:t>
            </a:r>
            <a:r>
              <a:rPr lang="en" sz="2400"/>
              <a:t>) = 1,568,675</a:t>
            </a:r>
            <a:endParaRPr sz="24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400">
                <a:solidFill>
                  <a:srgbClr val="8E7CC3"/>
                </a:solidFill>
              </a:rPr>
              <a:t>2pac</a:t>
            </a:r>
            <a:r>
              <a:rPr lang="en" sz="2400" baseline="-25000"/>
              <a:t>126</a:t>
            </a:r>
            <a:r>
              <a:rPr lang="en" sz="2400"/>
              <a:t>= (</a:t>
            </a:r>
            <a:r>
              <a:rPr lang="en" sz="2400">
                <a:solidFill>
                  <a:srgbClr val="8E7CC3"/>
                </a:solidFill>
              </a:rPr>
              <a:t>50</a:t>
            </a:r>
            <a:r>
              <a:rPr lang="en" sz="2400"/>
              <a:t> x 126</a:t>
            </a:r>
            <a:r>
              <a:rPr lang="en" sz="2400" b="1" baseline="30000">
                <a:solidFill>
                  <a:srgbClr val="CC0000"/>
                </a:solidFill>
              </a:rPr>
              <a:t>3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112</a:t>
            </a:r>
            <a:r>
              <a:rPr lang="en" sz="2400"/>
              <a:t> x 126</a:t>
            </a:r>
            <a:r>
              <a:rPr lang="en" sz="2400" b="1" baseline="30000">
                <a:solidFill>
                  <a:srgbClr val="CC0000"/>
                </a:solidFill>
              </a:rPr>
              <a:t>2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97</a:t>
            </a:r>
            <a:r>
              <a:rPr lang="en" sz="2400"/>
              <a:t> x 126</a:t>
            </a:r>
            <a:r>
              <a:rPr lang="en" sz="2400" b="1" baseline="30000">
                <a:solidFill>
                  <a:srgbClr val="CC0000"/>
                </a:solidFill>
              </a:rPr>
              <a:t>1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99</a:t>
            </a:r>
            <a:r>
              <a:rPr lang="en" sz="2400"/>
              <a:t> x 126</a:t>
            </a:r>
            <a:r>
              <a:rPr lang="en" sz="2400" b="1" baseline="30000">
                <a:solidFill>
                  <a:srgbClr val="CC0000"/>
                </a:solidFill>
              </a:rPr>
              <a:t>0</a:t>
            </a:r>
            <a:r>
              <a:rPr lang="en" sz="2400"/>
              <a:t>) = 101,809,233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8E7CC3"/>
                </a:solidFill>
              </a:rPr>
              <a:t>eGg!</a:t>
            </a:r>
            <a:r>
              <a:rPr lang="en" sz="2400" baseline="-25000"/>
              <a:t>126</a:t>
            </a:r>
            <a:r>
              <a:rPr lang="en" sz="2400"/>
              <a:t>= (</a:t>
            </a:r>
            <a:r>
              <a:rPr lang="en" sz="2400">
                <a:solidFill>
                  <a:srgbClr val="8E7CC3"/>
                </a:solidFill>
              </a:rPr>
              <a:t>98</a:t>
            </a:r>
            <a:r>
              <a:rPr lang="en" sz="2400"/>
              <a:t> x 126</a:t>
            </a:r>
            <a:r>
              <a:rPr lang="en" sz="2400" b="1" baseline="30000">
                <a:solidFill>
                  <a:srgbClr val="CC0000"/>
                </a:solidFill>
              </a:rPr>
              <a:t>3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71</a:t>
            </a:r>
            <a:r>
              <a:rPr lang="en" sz="2400"/>
              <a:t> x 126</a:t>
            </a:r>
            <a:r>
              <a:rPr lang="en" sz="2400" b="1" baseline="30000">
                <a:solidFill>
                  <a:srgbClr val="CC0000"/>
                </a:solidFill>
              </a:rPr>
              <a:t>2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98</a:t>
            </a:r>
            <a:r>
              <a:rPr lang="en" sz="2400"/>
              <a:t> x 126</a:t>
            </a:r>
            <a:r>
              <a:rPr lang="en" sz="2400" b="1" baseline="30000">
                <a:solidFill>
                  <a:srgbClr val="CC0000"/>
                </a:solidFill>
              </a:rPr>
              <a:t>1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33</a:t>
            </a:r>
            <a:r>
              <a:rPr lang="en" sz="2400"/>
              <a:t> x 126</a:t>
            </a:r>
            <a:r>
              <a:rPr lang="en" sz="2400" b="1" baseline="30000">
                <a:solidFill>
                  <a:srgbClr val="CC0000"/>
                </a:solidFill>
              </a:rPr>
              <a:t>0</a:t>
            </a:r>
            <a:r>
              <a:rPr lang="en" sz="2400"/>
              <a:t>) = 203,178,213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asciiToInt</a:t>
            </a:r>
            <a:endParaRPr/>
          </a:p>
        </p:txBody>
      </p:sp>
      <p:sp>
        <p:nvSpPr>
          <p:cNvPr id="423" name="Google Shape;423;p3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corresponding integer conversion function is actually even simpler than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englishToInt</a:t>
            </a:r>
            <a:r>
              <a:rPr lang="en"/>
              <a:t> from </a:t>
            </a:r>
            <a:r>
              <a:rPr lang="en" u="sng">
                <a:solidFill>
                  <a:schemeClr val="hlink"/>
                </a:solidFill>
                <a:hlinkClick r:id="rId3" action="ppaction://hlinksldjump"/>
              </a:rPr>
              <a:t>the hidden slides</a:t>
            </a:r>
            <a:r>
              <a:rPr lang="en"/>
              <a:t>. Using the raw character value means we avoid the need for a helper method.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want to use characters beyond ASCII?</a:t>
            </a:r>
            <a:endParaRPr/>
          </a:p>
        </p:txBody>
      </p:sp>
      <p:sp>
        <p:nvSpPr>
          <p:cNvPr id="424" name="Google Shape;424;p35"/>
          <p:cNvSpPr txBox="1"/>
          <p:nvPr/>
        </p:nvSpPr>
        <p:spPr>
          <a:xfrm>
            <a:off x="1201500" y="1845150"/>
            <a:ext cx="6885300" cy="2120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asciiToInt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 s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intRep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	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intRep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intRep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126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intRep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intRep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charAt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intRep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66111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Beyond ASCII</a:t>
            </a:r>
            <a:endParaRPr/>
          </a:p>
        </p:txBody>
      </p:sp>
      <p:sp>
        <p:nvSpPr>
          <p:cNvPr id="430" name="Google Shape;430;p3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chars in Java also support character sets for other languages and symbols.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 = ’</a:t>
            </a:r>
            <a:r>
              <a:rPr lang="en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☂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is equivalent to 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 = 9730</a:t>
            </a:r>
            <a:r>
              <a:rPr lang="en"/>
              <a:t>.</a:t>
            </a:r>
            <a:endParaRPr b="1">
              <a:solidFill>
                <a:srgbClr val="000066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 = ’</a:t>
            </a:r>
            <a:r>
              <a:rPr lang="en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鳌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is equivalent to 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 = 40140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 = ’</a:t>
            </a:r>
            <a:r>
              <a:rPr lang="en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혜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is equivalent to </a:t>
            </a:r>
            <a:r>
              <a:rPr lang="en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 = 54812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encoding is known as Unicode. Table is too big to list.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1" name="Google Shape;431;p36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1525" y="1036950"/>
            <a:ext cx="1787520" cy="1340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</a:t>
            </a:r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Several implementations of the Set (or Map) ADT.</a:t>
            </a:r>
            <a:endParaRPr dirty="0"/>
          </a:p>
        </p:txBody>
      </p:sp>
      <p:sp>
        <p:nvSpPr>
          <p:cNvPr id="45" name="Google Shape;45;p10"/>
          <p:cNvSpPr/>
          <p:nvPr/>
        </p:nvSpPr>
        <p:spPr>
          <a:xfrm>
            <a:off x="3111499" y="1127100"/>
            <a:ext cx="905400" cy="401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Set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1580975" y="2033950"/>
            <a:ext cx="1390500" cy="4011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ArraySet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" name="Google Shape;47;p10"/>
          <p:cNvSpPr/>
          <p:nvPr/>
        </p:nvSpPr>
        <p:spPr>
          <a:xfrm>
            <a:off x="3111492" y="2033950"/>
            <a:ext cx="1390500" cy="4011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BST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4642008" y="2033950"/>
            <a:ext cx="1390500" cy="4011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2-3 Tree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" name="Google Shape;49;p10"/>
          <p:cNvSpPr/>
          <p:nvPr/>
        </p:nvSpPr>
        <p:spPr>
          <a:xfrm>
            <a:off x="6172525" y="2033950"/>
            <a:ext cx="1390500" cy="4011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LLRB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5127099" y="1127100"/>
            <a:ext cx="905400" cy="401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Map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" name="Google Shape;51;p10"/>
          <p:cNvCxnSpPr>
            <a:stCxn id="45" idx="2"/>
            <a:endCxn id="46" idx="0"/>
          </p:cNvCxnSpPr>
          <p:nvPr/>
        </p:nvCxnSpPr>
        <p:spPr>
          <a:xfrm flipH="1">
            <a:off x="2276299" y="1528200"/>
            <a:ext cx="1287900" cy="50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10"/>
          <p:cNvCxnSpPr>
            <a:stCxn id="45" idx="2"/>
            <a:endCxn id="47" idx="0"/>
          </p:cNvCxnSpPr>
          <p:nvPr/>
        </p:nvCxnSpPr>
        <p:spPr>
          <a:xfrm>
            <a:off x="3564199" y="1528200"/>
            <a:ext cx="242400" cy="50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0"/>
          <p:cNvCxnSpPr>
            <a:stCxn id="45" idx="2"/>
            <a:endCxn id="48" idx="0"/>
          </p:cNvCxnSpPr>
          <p:nvPr/>
        </p:nvCxnSpPr>
        <p:spPr>
          <a:xfrm>
            <a:off x="3564199" y="1528200"/>
            <a:ext cx="1773000" cy="50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0"/>
          <p:cNvCxnSpPr>
            <a:stCxn id="45" idx="2"/>
            <a:endCxn id="49" idx="0"/>
          </p:cNvCxnSpPr>
          <p:nvPr/>
        </p:nvCxnSpPr>
        <p:spPr>
          <a:xfrm>
            <a:off x="3564199" y="1528200"/>
            <a:ext cx="3303600" cy="50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0"/>
          <p:cNvCxnSpPr>
            <a:stCxn id="50" idx="2"/>
            <a:endCxn id="46" idx="0"/>
          </p:cNvCxnSpPr>
          <p:nvPr/>
        </p:nvCxnSpPr>
        <p:spPr>
          <a:xfrm flipH="1">
            <a:off x="2276199" y="1528200"/>
            <a:ext cx="3303600" cy="50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0"/>
          <p:cNvCxnSpPr>
            <a:stCxn id="50" idx="2"/>
            <a:endCxn id="47" idx="0"/>
          </p:cNvCxnSpPr>
          <p:nvPr/>
        </p:nvCxnSpPr>
        <p:spPr>
          <a:xfrm flipH="1">
            <a:off x="3806799" y="1528200"/>
            <a:ext cx="1773000" cy="50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10"/>
          <p:cNvCxnSpPr>
            <a:stCxn id="50" idx="2"/>
            <a:endCxn id="48" idx="0"/>
          </p:cNvCxnSpPr>
          <p:nvPr/>
        </p:nvCxnSpPr>
        <p:spPr>
          <a:xfrm flipH="1">
            <a:off x="5337399" y="1528200"/>
            <a:ext cx="242400" cy="50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0"/>
          <p:cNvCxnSpPr>
            <a:stCxn id="50" idx="2"/>
            <a:endCxn id="49" idx="0"/>
          </p:cNvCxnSpPr>
          <p:nvPr/>
        </p:nvCxnSpPr>
        <p:spPr>
          <a:xfrm>
            <a:off x="5579799" y="1528200"/>
            <a:ext cx="1287900" cy="50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9" name="Google Shape;59;p10"/>
          <p:cNvGraphicFramePr/>
          <p:nvPr/>
        </p:nvGraphicFramePr>
        <p:xfrm>
          <a:off x="396675" y="2770241"/>
          <a:ext cx="8115075" cy="1981050"/>
        </p:xfrm>
        <a:graphic>
          <a:graphicData uri="http://schemas.openxmlformats.org/drawingml/2006/table">
            <a:tbl>
              <a:tblPr>
                <a:noFill/>
                <a:tableStyleId>{82721292-D8FA-4D87-AB4D-6CDDD6387EFB}</a:tableStyleId>
              </a:tblPr>
              <a:tblGrid>
                <a:gridCol w="9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ArraySet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BST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trees are Θ(log N).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2-3 Tree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Beautiful idea. Very hard to implement.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LLRB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Maintains bijection with 2-3 tree. Hard to implement.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" name="Google Shape;60;p10"/>
          <p:cNvSpPr txBox="1"/>
          <p:nvPr/>
        </p:nvSpPr>
        <p:spPr>
          <a:xfrm>
            <a:off x="2044720" y="2524847"/>
            <a:ext cx="17922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Worst case runtimes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Computing Unique Representations of Chinese</a:t>
            </a:r>
            <a:endParaRPr/>
          </a:p>
        </p:txBody>
      </p:sp>
      <p:sp>
        <p:nvSpPr>
          <p:cNvPr id="437" name="Google Shape;437;p3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largest possible value for Chinese characters is 40,959*, so we’d need to use this as our base if we want to have a unique representation for all possible strings of Chinese characters.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rgbClr val="8E7CC3"/>
                </a:solidFill>
              </a:rPr>
              <a:t>守门员</a:t>
            </a:r>
            <a:r>
              <a:rPr lang="en" baseline="-25000"/>
              <a:t>40959</a:t>
            </a:r>
            <a:r>
              <a:rPr lang="en"/>
              <a:t> = </a:t>
            </a:r>
            <a:r>
              <a:rPr lang="en" sz="2400"/>
              <a:t>(</a:t>
            </a:r>
            <a:r>
              <a:rPr lang="en" sz="2400">
                <a:solidFill>
                  <a:srgbClr val="8E7CC3"/>
                </a:solidFill>
              </a:rPr>
              <a:t>23432</a:t>
            </a:r>
            <a:r>
              <a:rPr lang="en" sz="2400"/>
              <a:t> x 40959</a:t>
            </a:r>
            <a:r>
              <a:rPr lang="en" sz="2400" b="1" baseline="30000">
                <a:solidFill>
                  <a:srgbClr val="CC0000"/>
                </a:solidFill>
              </a:rPr>
              <a:t>2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38376</a:t>
            </a:r>
            <a:r>
              <a:rPr lang="en" sz="2400"/>
              <a:t> x 40959</a:t>
            </a:r>
            <a:r>
              <a:rPr lang="en" sz="2400" b="1" baseline="30000">
                <a:solidFill>
                  <a:srgbClr val="CC0000"/>
                </a:solidFill>
              </a:rPr>
              <a:t>1</a:t>
            </a:r>
            <a:r>
              <a:rPr lang="en" sz="2400"/>
              <a:t>) + (</a:t>
            </a:r>
            <a:r>
              <a:rPr lang="en" sz="2400">
                <a:solidFill>
                  <a:srgbClr val="8E7CC3"/>
                </a:solidFill>
              </a:rPr>
              <a:t>21592</a:t>
            </a:r>
            <a:r>
              <a:rPr lang="en" sz="2400"/>
              <a:t> x 40959</a:t>
            </a:r>
            <a:r>
              <a:rPr lang="en" sz="2400" b="1" baseline="30000">
                <a:solidFill>
                  <a:srgbClr val="CC0000"/>
                </a:solidFill>
              </a:rPr>
              <a:t>0</a:t>
            </a:r>
            <a:r>
              <a:rPr lang="en" sz="2400"/>
              <a:t>) = 39,312,024,869,368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7"/>
          <p:cNvSpPr/>
          <p:nvPr/>
        </p:nvSpPr>
        <p:spPr>
          <a:xfrm>
            <a:off x="7302821" y="4525500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37"/>
          <p:cNvSpPr txBox="1"/>
          <p:nvPr/>
        </p:nvSpPr>
        <p:spPr>
          <a:xfrm>
            <a:off x="7619575" y="3960575"/>
            <a:ext cx="8262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守门呗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守门员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守门呙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37"/>
          <p:cNvSpPr txBox="1"/>
          <p:nvPr/>
        </p:nvSpPr>
        <p:spPr>
          <a:xfrm>
            <a:off x="5311800" y="3971250"/>
            <a:ext cx="20082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39,3120,2486,9367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39,3120,2486,9368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39,3120,2486,9369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37"/>
          <p:cNvSpPr txBox="1"/>
          <p:nvPr/>
        </p:nvSpPr>
        <p:spPr>
          <a:xfrm>
            <a:off x="7302825" y="4691814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42" name="Google Shape;442;p37"/>
          <p:cNvSpPr/>
          <p:nvPr/>
        </p:nvSpPr>
        <p:spPr>
          <a:xfrm>
            <a:off x="7302821" y="4059900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7302825" y="3701214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44" name="Google Shape;444;p37"/>
          <p:cNvSpPr/>
          <p:nvPr/>
        </p:nvSpPr>
        <p:spPr>
          <a:xfrm>
            <a:off x="7302821" y="4296900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5" name="Google Shape;445;p37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6700" y="4566425"/>
            <a:ext cx="335400" cy="3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7"/>
          <p:cNvSpPr txBox="1"/>
          <p:nvPr/>
        </p:nvSpPr>
        <p:spPr>
          <a:xfrm>
            <a:off x="243000" y="4451675"/>
            <a:ext cx="41859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*If you’re curious, the last character is: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/>
          <p:nvPr/>
        </p:nvSpPr>
        <p:spPr>
          <a:xfrm>
            <a:off x="1168650" y="2068350"/>
            <a:ext cx="68067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Integer Overflow and Hash Codes</a:t>
            </a:r>
            <a:endParaRPr sz="4800" b="1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Problem: Integer Overflow</a:t>
            </a:r>
            <a:endParaRPr/>
          </a:p>
        </p:txBody>
      </p:sp>
      <p:sp>
        <p:nvSpPr>
          <p:cNvPr id="457" name="Google Shape;457;p3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Java, the largest possible integer is 2,147,483,647.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you go over this limit, you overflow, starting back over at the smallest integer, which is -2,147,483,648.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other words, the next number after 2,147,483,647 is -2,147,483,648.</a:t>
            </a:r>
            <a:endParaRPr/>
          </a:p>
        </p:txBody>
      </p:sp>
      <p:sp>
        <p:nvSpPr>
          <p:cNvPr id="458" name="Google Shape;458;p39"/>
          <p:cNvSpPr txBox="1"/>
          <p:nvPr/>
        </p:nvSpPr>
        <p:spPr>
          <a:xfrm>
            <a:off x="1805150" y="2405875"/>
            <a:ext cx="4376194" cy="1024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" sz="19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 dirty="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2147483647</a:t>
            </a:r>
            <a:r>
              <a:rPr lang="en" sz="19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 b="1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 b="1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 b="1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 dirty="0" err="1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 b="1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 b="1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 dirty="0" err="1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9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 dirty="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 b="1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EFEFEF"/>
              </a:highlight>
            </a:endParaRPr>
          </a:p>
        </p:txBody>
      </p:sp>
      <p:sp>
        <p:nvSpPr>
          <p:cNvPr id="459" name="Google Shape;459;p39"/>
          <p:cNvSpPr txBox="1"/>
          <p:nvPr/>
        </p:nvSpPr>
        <p:spPr>
          <a:xfrm>
            <a:off x="2660250" y="3493127"/>
            <a:ext cx="3609300" cy="121317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 err="1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javac</a:t>
            </a:r>
            <a:r>
              <a:rPr lang="en" sz="1600" dirty="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 err="1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BiggestPlusOne.java</a:t>
            </a:r>
            <a:endParaRPr lang="en-US" sz="1600" dirty="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 </a:t>
            </a:r>
            <a:r>
              <a:rPr lang="en-US" sz="1600" dirty="0" err="1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BiggestPlusOne</a:t>
            </a:r>
            <a:endParaRPr lang="en-US" sz="1600" dirty="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2147483647</a:t>
            </a:r>
            <a:endParaRPr sz="1600" dirty="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-2147483648</a:t>
            </a:r>
            <a:endParaRPr sz="1600" dirty="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Consequence of Overflow: Collisions</a:t>
            </a:r>
            <a:endParaRPr/>
          </a:p>
        </p:txBody>
      </p:sp>
      <p:sp>
        <p:nvSpPr>
          <p:cNvPr id="465" name="Google Shape;465;p4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Because Java has a maximum integer, we won’t get the numbers we expect!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With base 126, we will run into overflow even for short strings.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</a:t>
            </a:r>
            <a:r>
              <a:rPr lang="en" sz="2400">
                <a:solidFill>
                  <a:srgbClr val="8E7CC3"/>
                </a:solidFill>
              </a:rPr>
              <a:t>omens</a:t>
            </a:r>
            <a:r>
              <a:rPr lang="en" sz="2400" baseline="-25000"/>
              <a:t>126</a:t>
            </a:r>
            <a:r>
              <a:rPr lang="en" sz="2400"/>
              <a:t>= 28,196,917,171</a:t>
            </a:r>
            <a:r>
              <a:rPr lang="en"/>
              <a:t>, which is much greater than the maximum integer!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asciiToInt</a:t>
            </a:r>
            <a:r>
              <a:rPr lang="en" sz="16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(’omens’)</a:t>
            </a:r>
            <a:r>
              <a:rPr lang="en"/>
              <a:t> will give us -1,867,853,901 instead.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Consequence of Overflow: Collisions</a:t>
            </a:r>
            <a:endParaRPr/>
          </a:p>
        </p:txBody>
      </p:sp>
      <p:sp>
        <p:nvSpPr>
          <p:cNvPr id="471" name="Google Shape;471;p4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Because Java has a maximum integer, we won’t get the numbers we expect!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With base 126, we will run into overflow even for short strings.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</a:t>
            </a:r>
            <a:r>
              <a:rPr lang="en" sz="2400">
                <a:solidFill>
                  <a:srgbClr val="8E7CC3"/>
                </a:solidFill>
              </a:rPr>
              <a:t>omens</a:t>
            </a:r>
            <a:r>
              <a:rPr lang="en" sz="2400" baseline="-25000"/>
              <a:t>126</a:t>
            </a:r>
            <a:r>
              <a:rPr lang="en" sz="2400"/>
              <a:t>= 28,196,917,171</a:t>
            </a:r>
            <a:r>
              <a:rPr lang="en"/>
              <a:t>, which is much greater than the maximum integer!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asciiToInt</a:t>
            </a:r>
            <a:r>
              <a:rPr lang="en" sz="1600">
                <a:solidFill>
                  <a:srgbClr val="00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(’omens’)</a:t>
            </a:r>
            <a:r>
              <a:rPr lang="en"/>
              <a:t> will give us -1,867,853,901 instead.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 can result in </a:t>
            </a:r>
            <a:r>
              <a:rPr lang="en" b="1"/>
              <a:t>collisions</a:t>
            </a:r>
            <a:r>
              <a:rPr lang="en"/>
              <a:t>, causing incorrect answers.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1"/>
          <p:cNvSpPr txBox="1"/>
          <p:nvPr/>
        </p:nvSpPr>
        <p:spPr>
          <a:xfrm>
            <a:off x="794675" y="3070725"/>
            <a:ext cx="6606000" cy="1587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moo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DataIndexedStringSet disi 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DataIndexedStringSet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disi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"melt banana"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disi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A44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"subterrestrial anticosmetic"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//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asciiToInt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 these strings is 839099497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66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3" name="Google Shape;473;p41"/>
          <p:cNvCxnSpPr/>
          <p:nvPr/>
        </p:nvCxnSpPr>
        <p:spPr>
          <a:xfrm rot="10800000">
            <a:off x="6221050" y="4064000"/>
            <a:ext cx="1423500" cy="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4" name="Google Shape;474;p41"/>
          <p:cNvSpPr txBox="1"/>
          <p:nvPr/>
        </p:nvSpPr>
        <p:spPr>
          <a:xfrm>
            <a:off x="7704875" y="3846398"/>
            <a:ext cx="1311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returns true!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Codes and the Pigeonhole Principle</a:t>
            </a:r>
            <a:endParaRPr/>
          </a:p>
        </p:txBody>
      </p:sp>
      <p:sp>
        <p:nvSpPr>
          <p:cNvPr id="480" name="Google Shape;480;p4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official term for the number we’re computing is “hash code”.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Via </a:t>
            </a:r>
            <a:r>
              <a:rPr lang="en" u="sng">
                <a:solidFill>
                  <a:schemeClr val="hlink"/>
                </a:solidFill>
                <a:hlinkClick r:id="rId3"/>
              </a:rPr>
              <a:t>Wolfram Alpha</a:t>
            </a:r>
            <a:r>
              <a:rPr lang="en"/>
              <a:t>: a hash code “projects a value from a set with many (or even an infinite number of) members to a value from a set with a fixed number of (fewer) members.”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Here, our target set is the set of Java integers, which is of size 4294967296.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Codes and the Pigeonhole Principle</a:t>
            </a:r>
            <a:endParaRPr/>
          </a:p>
        </p:txBody>
      </p:sp>
      <p:sp>
        <p:nvSpPr>
          <p:cNvPr id="486" name="Google Shape;486;p4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official term for the number we’re computing is “hash code”.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Via </a:t>
            </a:r>
            <a:r>
              <a:rPr lang="en" u="sng">
                <a:solidFill>
                  <a:schemeClr val="hlink"/>
                </a:solidFill>
                <a:hlinkClick r:id="rId3"/>
              </a:rPr>
              <a:t>Wolfram Alpha</a:t>
            </a:r>
            <a:r>
              <a:rPr lang="en"/>
              <a:t>: a hash code “projects a value from a set with many (or even an infinite number of) members to a value from a set with a fixed number of (fewer) members.”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Here, our target set is the set of Java integers, which is of size 4294967296.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Pigeonhole principle</a:t>
            </a:r>
            <a:r>
              <a:rPr lang="en"/>
              <a:t> tells us that if there are more than 4294967296 possible items, multiple items will share the same hash code.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 are more than 4294967296 planets.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Each has mass, xPos, yPos, xVel, yVel, imgName.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 are more than 4294967296 strings.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“one”, “two”, … “nineteen quadrillion”, ...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Bottom line: Collisions are inevitable.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7" name="Google Shape;487;p43"/>
          <p:cNvPicPr preferRelativeResize="0"/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2950" y="2830600"/>
            <a:ext cx="2523200" cy="20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Fundamental Challenges</a:t>
            </a:r>
            <a:endParaRPr/>
          </a:p>
        </p:txBody>
      </p:sp>
      <p:sp>
        <p:nvSpPr>
          <p:cNvPr id="493" name="Google Shape;493;p4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283900" cy="4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fundamental challenges: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do we resolve hashCode collisions (“melt banana” vs.                  “subterrestrial anticosmetic”)?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We’ll call this </a:t>
            </a:r>
            <a:r>
              <a:rPr lang="en" b="1" i="1"/>
              <a:t>collision handling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do we compute a hash code for arbitrary objects?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We’ll call this </a:t>
            </a:r>
            <a:r>
              <a:rPr lang="en" b="1" i="1"/>
              <a:t>computing a hashCode</a:t>
            </a:r>
            <a:r>
              <a:rPr lang="en"/>
              <a:t>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Our hashCode for “melt banana” was 839099497.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Strings, this was relatively straightforward (treat as a base 27 or base 126 or base 40959 number).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"/>
          <p:cNvSpPr txBox="1">
            <a:spLocks noGrp="1"/>
          </p:cNvSpPr>
          <p:nvPr>
            <p:ph type="title"/>
          </p:nvPr>
        </p:nvSpPr>
        <p:spPr>
          <a:xfrm>
            <a:off x="681900" y="1797900"/>
            <a:ext cx="7780200" cy="15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Hash Tables: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Handling Collisions</a:t>
            </a:r>
            <a:endParaRPr sz="4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Resolving Ambiguity</a:t>
            </a:r>
            <a:endParaRPr/>
          </a:p>
        </p:txBody>
      </p:sp>
      <p:sp>
        <p:nvSpPr>
          <p:cNvPr id="504" name="Google Shape;504;p46"/>
          <p:cNvSpPr txBox="1">
            <a:spLocks noGrp="1"/>
          </p:cNvSpPr>
          <p:nvPr>
            <p:ph type="body" idx="1"/>
          </p:nvPr>
        </p:nvSpPr>
        <p:spPr>
          <a:xfrm>
            <a:off x="243000" y="570625"/>
            <a:ext cx="8732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Pigeonhole principle tells us that collisions are inevitable due to integer overflow.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hash code for “moo” and “Ñep” might both be 718.</a:t>
            </a:r>
            <a:endParaRPr/>
          </a:p>
        </p:txBody>
      </p:sp>
      <p:sp>
        <p:nvSpPr>
          <p:cNvPr id="505" name="Google Shape;505;p46"/>
          <p:cNvSpPr/>
          <p:nvPr/>
        </p:nvSpPr>
        <p:spPr>
          <a:xfrm>
            <a:off x="6227371" y="3038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46"/>
          <p:cNvSpPr txBox="1"/>
          <p:nvPr/>
        </p:nvSpPr>
        <p:spPr>
          <a:xfrm>
            <a:off x="5672702" y="2956123"/>
            <a:ext cx="656700" cy="18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717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718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719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7" name="Google Shape;507;p46"/>
          <p:cNvSpPr txBox="1"/>
          <p:nvPr/>
        </p:nvSpPr>
        <p:spPr>
          <a:xfrm>
            <a:off x="6227375" y="323975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08" name="Google Shape;508;p46"/>
          <p:cNvSpPr/>
          <p:nvPr/>
        </p:nvSpPr>
        <p:spPr>
          <a:xfrm>
            <a:off x="6227371" y="3727379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9" name="Google Shape;509;p46"/>
          <p:cNvSpPr/>
          <p:nvPr/>
        </p:nvSpPr>
        <p:spPr>
          <a:xfrm>
            <a:off x="6227371" y="3964379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46"/>
          <p:cNvSpPr/>
          <p:nvPr/>
        </p:nvSpPr>
        <p:spPr>
          <a:xfrm>
            <a:off x="6227371" y="4201379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46"/>
          <p:cNvSpPr txBox="1"/>
          <p:nvPr/>
        </p:nvSpPr>
        <p:spPr>
          <a:xfrm>
            <a:off x="6227375" y="4333975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pSp>
        <p:nvGrpSpPr>
          <p:cNvPr id="512" name="Google Shape;512;p46"/>
          <p:cNvGrpSpPr/>
          <p:nvPr/>
        </p:nvGrpSpPr>
        <p:grpSpPr>
          <a:xfrm>
            <a:off x="6955120" y="2956123"/>
            <a:ext cx="2321877" cy="1849800"/>
            <a:chOff x="6955120" y="2956123"/>
            <a:chExt cx="2321877" cy="1849800"/>
          </a:xfrm>
        </p:grpSpPr>
        <p:sp>
          <p:nvSpPr>
            <p:cNvPr id="513" name="Google Shape;513;p46"/>
            <p:cNvSpPr txBox="1"/>
            <p:nvPr/>
          </p:nvSpPr>
          <p:spPr>
            <a:xfrm>
              <a:off x="6955120" y="2956123"/>
              <a:ext cx="656700" cy="18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   0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 717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 718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Consolas"/>
                  <a:ea typeface="Consolas"/>
                  <a:cs typeface="Consolas"/>
                  <a:sym typeface="Consolas"/>
                </a:rPr>
                <a:t> 719</a:t>
              </a:r>
              <a:endParaRPr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14" name="Google Shape;514;p46"/>
            <p:cNvSpPr txBox="1"/>
            <p:nvPr/>
          </p:nvSpPr>
          <p:spPr>
            <a:xfrm>
              <a:off x="7527600" y="3239750"/>
              <a:ext cx="3354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515" name="Google Shape;515;p46"/>
            <p:cNvSpPr txBox="1"/>
            <p:nvPr/>
          </p:nvSpPr>
          <p:spPr>
            <a:xfrm>
              <a:off x="7527600" y="4333975"/>
              <a:ext cx="3354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7527609" y="4197175"/>
              <a:ext cx="335400" cy="2370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7527609" y="3731575"/>
              <a:ext cx="335400" cy="2370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7527609" y="3968575"/>
              <a:ext cx="335400" cy="2370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19" name="Google Shape;519;p46"/>
            <p:cNvCxnSpPr/>
            <p:nvPr/>
          </p:nvCxnSpPr>
          <p:spPr>
            <a:xfrm rot="10800000" flipH="1">
              <a:off x="7528367" y="3748011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46"/>
            <p:cNvCxnSpPr/>
            <p:nvPr/>
          </p:nvCxnSpPr>
          <p:spPr>
            <a:xfrm rot="10800000" flipH="1">
              <a:off x="7528367" y="421461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1" name="Google Shape;521;p46"/>
            <p:cNvSpPr/>
            <p:nvPr/>
          </p:nvSpPr>
          <p:spPr>
            <a:xfrm>
              <a:off x="7527609" y="3045775"/>
              <a:ext cx="335400" cy="2370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2" name="Google Shape;522;p46"/>
            <p:cNvCxnSpPr/>
            <p:nvPr/>
          </p:nvCxnSpPr>
          <p:spPr>
            <a:xfrm rot="10800000" flipH="1">
              <a:off x="7528367" y="3062211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46"/>
            <p:cNvCxnSpPr/>
            <p:nvPr/>
          </p:nvCxnSpPr>
          <p:spPr>
            <a:xfrm>
              <a:off x="7696499" y="4087750"/>
              <a:ext cx="56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4" name="Google Shape;524;p46"/>
            <p:cNvSpPr/>
            <p:nvPr/>
          </p:nvSpPr>
          <p:spPr>
            <a:xfrm>
              <a:off x="8249100" y="3605702"/>
              <a:ext cx="804384" cy="728460"/>
            </a:xfrm>
            <a:prstGeom prst="cloud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6"/>
            <p:cNvSpPr txBox="1"/>
            <p:nvPr/>
          </p:nvSpPr>
          <p:spPr>
            <a:xfrm rot="-2239086">
              <a:off x="8223399" y="3559526"/>
              <a:ext cx="736343" cy="316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moo</a:t>
              </a:r>
              <a:endParaRPr/>
            </a:p>
          </p:txBody>
        </p:sp>
        <p:sp>
          <p:nvSpPr>
            <p:cNvPr id="526" name="Google Shape;526;p46"/>
            <p:cNvSpPr txBox="1"/>
            <p:nvPr/>
          </p:nvSpPr>
          <p:spPr>
            <a:xfrm rot="1250582">
              <a:off x="8508762" y="3901612"/>
              <a:ext cx="736069" cy="316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Ñep</a:t>
              </a:r>
              <a:endParaRPr/>
            </a:p>
          </p:txBody>
        </p:sp>
      </p:grpSp>
      <p:sp>
        <p:nvSpPr>
          <p:cNvPr id="527" name="Google Shape;527;p46"/>
          <p:cNvSpPr txBox="1"/>
          <p:nvPr/>
        </p:nvSpPr>
        <p:spPr>
          <a:xfrm>
            <a:off x="238350" y="1524000"/>
            <a:ext cx="8444700" cy="1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N items have the same numerical representation h: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storing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position h, store a “bucket” of these N items at position h.</a:t>
            </a:r>
            <a:endParaRPr/>
          </a:p>
        </p:txBody>
      </p:sp>
      <p:sp>
        <p:nvSpPr>
          <p:cNvPr id="528" name="Google Shape;528;p46"/>
          <p:cNvSpPr txBox="1"/>
          <p:nvPr/>
        </p:nvSpPr>
        <p:spPr>
          <a:xfrm>
            <a:off x="228600" y="2757000"/>
            <a:ext cx="54171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implement a “bucket”?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Conceptually simplest way: LinkedList.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also use ArrayLists.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also use an ArraySet.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see it doesn’t really matter what you do.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5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Limits of Search Tree Based Sets</a:t>
            </a: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Our search tree based sets require items to be comparable.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Need to be able to ask “is X &lt; Y?” Not true of all types.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Could we somehow avoid the need for objects to be comparable?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Our search tree sets have excellent performance, but could maybe be better?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 err="1"/>
              <a:t>Θ</a:t>
            </a:r>
            <a:r>
              <a:rPr lang="en" dirty="0"/>
              <a:t>(log N) is amazing. 1 billion items is still only height ~30.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Could we somehow do better than </a:t>
            </a:r>
            <a:r>
              <a:rPr lang="en" dirty="0" err="1"/>
              <a:t>Θ</a:t>
            </a:r>
            <a:r>
              <a:rPr lang="en" dirty="0"/>
              <a:t>(log N)?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Today we’ll see the answer to both of the questions above is yes.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Separate Chaining Data Indexed Array</a:t>
            </a:r>
            <a:endParaRPr/>
          </a:p>
        </p:txBody>
      </p:sp>
      <p:sp>
        <p:nvSpPr>
          <p:cNvPr id="534" name="Google Shape;534;p4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99900" cy="2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Each bucket in our array is initially empty. When an item x gets added at index h: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bucket h is empty, we create a new list containing x and store it at index h.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bucket h is already a list, we add x to this list if it is not already present.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We might call this a “separate chaining data indexed array”.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Bucket #h is a “separate chain” of all items that have hash code h.</a:t>
            </a:r>
            <a:endParaRPr/>
          </a:p>
        </p:txBody>
      </p:sp>
      <p:sp>
        <p:nvSpPr>
          <p:cNvPr id="535" name="Google Shape;535;p47"/>
          <p:cNvSpPr/>
          <p:nvPr/>
        </p:nvSpPr>
        <p:spPr>
          <a:xfrm>
            <a:off x="4559621" y="422070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6" name="Google Shape;536;p47"/>
          <p:cNvSpPr txBox="1"/>
          <p:nvPr/>
        </p:nvSpPr>
        <p:spPr>
          <a:xfrm>
            <a:off x="2568600" y="3666450"/>
            <a:ext cx="20082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7" name="Google Shape;537;p47"/>
          <p:cNvSpPr txBox="1"/>
          <p:nvPr/>
        </p:nvSpPr>
        <p:spPr>
          <a:xfrm>
            <a:off x="4559625" y="4387014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38" name="Google Shape;538;p47"/>
          <p:cNvSpPr/>
          <p:nvPr/>
        </p:nvSpPr>
        <p:spPr>
          <a:xfrm>
            <a:off x="4559621" y="375510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9" name="Google Shape;539;p47"/>
          <p:cNvSpPr txBox="1"/>
          <p:nvPr/>
        </p:nvSpPr>
        <p:spPr>
          <a:xfrm>
            <a:off x="4559625" y="3396414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40" name="Google Shape;540;p47"/>
          <p:cNvSpPr/>
          <p:nvPr/>
        </p:nvSpPr>
        <p:spPr>
          <a:xfrm>
            <a:off x="4559621" y="399210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47"/>
          <p:cNvSpPr/>
          <p:nvPr/>
        </p:nvSpPr>
        <p:spPr>
          <a:xfrm>
            <a:off x="4559621" y="303775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2" name="Google Shape;542;p47"/>
          <p:cNvSpPr/>
          <p:nvPr/>
        </p:nvSpPr>
        <p:spPr>
          <a:xfrm>
            <a:off x="4559621" y="327475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3" name="Google Shape;543;p47"/>
          <p:cNvSpPr txBox="1"/>
          <p:nvPr/>
        </p:nvSpPr>
        <p:spPr>
          <a:xfrm>
            <a:off x="4227510" y="2957265"/>
            <a:ext cx="3354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4" name="Google Shape;544;p47"/>
          <p:cNvCxnSpPr/>
          <p:nvPr/>
        </p:nvCxnSpPr>
        <p:spPr>
          <a:xfrm rot="10800000" flipH="1">
            <a:off x="4564780" y="3055061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47"/>
          <p:cNvCxnSpPr/>
          <p:nvPr/>
        </p:nvCxnSpPr>
        <p:spPr>
          <a:xfrm rot="10800000" flipH="1">
            <a:off x="4564780" y="3292979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47"/>
          <p:cNvCxnSpPr/>
          <p:nvPr/>
        </p:nvCxnSpPr>
        <p:spPr>
          <a:xfrm rot="10800000" flipH="1">
            <a:off x="4560380" y="3771536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47"/>
          <p:cNvCxnSpPr/>
          <p:nvPr/>
        </p:nvCxnSpPr>
        <p:spPr>
          <a:xfrm rot="10800000" flipH="1">
            <a:off x="4560380" y="4238143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47"/>
          <p:cNvCxnSpPr/>
          <p:nvPr/>
        </p:nvCxnSpPr>
        <p:spPr>
          <a:xfrm rot="10800000" flipH="1">
            <a:off x="4560380" y="4009543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9" name="Google Shape;549;p47"/>
          <p:cNvSpPr txBox="1"/>
          <p:nvPr/>
        </p:nvSpPr>
        <p:spPr>
          <a:xfrm>
            <a:off x="5110875" y="3335500"/>
            <a:ext cx="25716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Initially all buckets are empty.</a:t>
            </a:r>
            <a:endParaRPr/>
          </a:p>
        </p:txBody>
      </p:sp>
      <p:sp>
        <p:nvSpPr>
          <p:cNvPr id="550" name="Google Shape;550;p47"/>
          <p:cNvSpPr/>
          <p:nvPr/>
        </p:nvSpPr>
        <p:spPr>
          <a:xfrm>
            <a:off x="5022375" y="3058875"/>
            <a:ext cx="232800" cy="13989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Separate Chaining Data Indexed Array</a:t>
            </a:r>
            <a:endParaRPr/>
          </a:p>
        </p:txBody>
      </p:sp>
      <p:sp>
        <p:nvSpPr>
          <p:cNvPr id="556" name="Google Shape;556;p4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99900" cy="43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Each bucket in our array is initially empty. When an item x gets added at index h: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bucket h is empty, we create a new list containing x and store it at index h.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bucket h is already a list, we add x to this list if it is not already present.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We might call this a “separate chaining data indexed array”.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Bucket #h is a “separate chain” of all items that have hash code h.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add(“a”)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8"/>
          <p:cNvSpPr/>
          <p:nvPr/>
        </p:nvSpPr>
        <p:spPr>
          <a:xfrm>
            <a:off x="4559621" y="422070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8" name="Google Shape;558;p48"/>
          <p:cNvSpPr txBox="1"/>
          <p:nvPr/>
        </p:nvSpPr>
        <p:spPr>
          <a:xfrm>
            <a:off x="2568600" y="3666450"/>
            <a:ext cx="20082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9" name="Google Shape;559;p48"/>
          <p:cNvSpPr txBox="1"/>
          <p:nvPr/>
        </p:nvSpPr>
        <p:spPr>
          <a:xfrm>
            <a:off x="4559625" y="4387014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60" name="Google Shape;560;p48"/>
          <p:cNvSpPr/>
          <p:nvPr/>
        </p:nvSpPr>
        <p:spPr>
          <a:xfrm>
            <a:off x="4559621" y="375510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1" name="Google Shape;561;p48"/>
          <p:cNvSpPr txBox="1"/>
          <p:nvPr/>
        </p:nvSpPr>
        <p:spPr>
          <a:xfrm>
            <a:off x="4559625" y="3396414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62" name="Google Shape;562;p48"/>
          <p:cNvSpPr/>
          <p:nvPr/>
        </p:nvSpPr>
        <p:spPr>
          <a:xfrm>
            <a:off x="4559621" y="399210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3" name="Google Shape;563;p48"/>
          <p:cNvSpPr/>
          <p:nvPr/>
        </p:nvSpPr>
        <p:spPr>
          <a:xfrm>
            <a:off x="4559621" y="303775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4" name="Google Shape;564;p48"/>
          <p:cNvSpPr/>
          <p:nvPr/>
        </p:nvSpPr>
        <p:spPr>
          <a:xfrm>
            <a:off x="4559621" y="327475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48"/>
          <p:cNvSpPr txBox="1"/>
          <p:nvPr/>
        </p:nvSpPr>
        <p:spPr>
          <a:xfrm>
            <a:off x="4227510" y="2957265"/>
            <a:ext cx="3354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6" name="Google Shape;566;p48"/>
          <p:cNvCxnSpPr/>
          <p:nvPr/>
        </p:nvCxnSpPr>
        <p:spPr>
          <a:xfrm rot="10800000" flipH="1">
            <a:off x="4564780" y="3055061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48"/>
          <p:cNvCxnSpPr/>
          <p:nvPr/>
        </p:nvCxnSpPr>
        <p:spPr>
          <a:xfrm rot="10800000" flipH="1">
            <a:off x="4560380" y="3771536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48"/>
          <p:cNvCxnSpPr/>
          <p:nvPr/>
        </p:nvCxnSpPr>
        <p:spPr>
          <a:xfrm rot="10800000" flipH="1">
            <a:off x="4560380" y="4238143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48"/>
          <p:cNvCxnSpPr/>
          <p:nvPr/>
        </p:nvCxnSpPr>
        <p:spPr>
          <a:xfrm rot="10800000" flipH="1">
            <a:off x="4560380" y="4009543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48"/>
          <p:cNvCxnSpPr>
            <a:endCxn id="571" idx="1"/>
          </p:cNvCxnSpPr>
          <p:nvPr/>
        </p:nvCxnSpPr>
        <p:spPr>
          <a:xfrm>
            <a:off x="4712774" y="3399300"/>
            <a:ext cx="5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1" name="Google Shape;571;p48"/>
          <p:cNvSpPr/>
          <p:nvPr/>
        </p:nvSpPr>
        <p:spPr>
          <a:xfrm>
            <a:off x="5277974" y="3272100"/>
            <a:ext cx="299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72" name="Google Shape;572;p48"/>
          <p:cNvSpPr txBox="1"/>
          <p:nvPr/>
        </p:nvSpPr>
        <p:spPr>
          <a:xfrm>
            <a:off x="5208371" y="2900576"/>
            <a:ext cx="3657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Bucket 1 now has a length 1 list.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99900" cy="43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Each bucket in our array is initially empty. When an item x gets added at index h: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bucket h is empty, we create a new list containing x and store it at index h.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bucket h is already a list, we add x to this list if it is not already present.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We might call this a “separate chaining data indexed array”.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Bucket #h is a “separate chain” of all items that have hash code h.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add(“a”)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add(“abomamora”)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9"/>
          <p:cNvSpPr/>
          <p:nvPr/>
        </p:nvSpPr>
        <p:spPr>
          <a:xfrm>
            <a:off x="4559621" y="422070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49"/>
          <p:cNvSpPr txBox="1"/>
          <p:nvPr/>
        </p:nvSpPr>
        <p:spPr>
          <a:xfrm>
            <a:off x="2568600" y="3666450"/>
            <a:ext cx="20082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0" name="Google Shape;580;p49"/>
          <p:cNvSpPr txBox="1"/>
          <p:nvPr/>
        </p:nvSpPr>
        <p:spPr>
          <a:xfrm>
            <a:off x="4559625" y="4387014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81" name="Google Shape;581;p49"/>
          <p:cNvSpPr/>
          <p:nvPr/>
        </p:nvSpPr>
        <p:spPr>
          <a:xfrm>
            <a:off x="4559621" y="375510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2" name="Google Shape;582;p49"/>
          <p:cNvSpPr txBox="1"/>
          <p:nvPr/>
        </p:nvSpPr>
        <p:spPr>
          <a:xfrm>
            <a:off x="4559625" y="3396414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83" name="Google Shape;583;p49"/>
          <p:cNvSpPr/>
          <p:nvPr/>
        </p:nvSpPr>
        <p:spPr>
          <a:xfrm>
            <a:off x="4559621" y="399210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49"/>
          <p:cNvSpPr/>
          <p:nvPr/>
        </p:nvSpPr>
        <p:spPr>
          <a:xfrm>
            <a:off x="4559621" y="303775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5" name="Google Shape;585;p49"/>
          <p:cNvSpPr/>
          <p:nvPr/>
        </p:nvSpPr>
        <p:spPr>
          <a:xfrm>
            <a:off x="4559621" y="327475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6" name="Google Shape;586;p49"/>
          <p:cNvSpPr txBox="1"/>
          <p:nvPr/>
        </p:nvSpPr>
        <p:spPr>
          <a:xfrm>
            <a:off x="4227510" y="2957265"/>
            <a:ext cx="3354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7" name="Google Shape;587;p49"/>
          <p:cNvCxnSpPr/>
          <p:nvPr/>
        </p:nvCxnSpPr>
        <p:spPr>
          <a:xfrm rot="10800000" flipH="1">
            <a:off x="4564780" y="3055061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49"/>
          <p:cNvCxnSpPr/>
          <p:nvPr/>
        </p:nvCxnSpPr>
        <p:spPr>
          <a:xfrm rot="10800000" flipH="1">
            <a:off x="4560380" y="4238143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9" name="Google Shape;589;p49"/>
          <p:cNvCxnSpPr/>
          <p:nvPr/>
        </p:nvCxnSpPr>
        <p:spPr>
          <a:xfrm rot="10800000" flipH="1">
            <a:off x="4560380" y="4009543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49"/>
          <p:cNvCxnSpPr>
            <a:endCxn id="591" idx="1"/>
          </p:cNvCxnSpPr>
          <p:nvPr/>
        </p:nvCxnSpPr>
        <p:spPr>
          <a:xfrm>
            <a:off x="4712774" y="3399300"/>
            <a:ext cx="5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1" name="Google Shape;591;p49"/>
          <p:cNvSpPr/>
          <p:nvPr/>
        </p:nvSpPr>
        <p:spPr>
          <a:xfrm>
            <a:off x="5277974" y="3272100"/>
            <a:ext cx="299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92" name="Google Shape;592;p49"/>
          <p:cNvSpPr/>
          <p:nvPr/>
        </p:nvSpPr>
        <p:spPr>
          <a:xfrm>
            <a:off x="5220825" y="3755127"/>
            <a:ext cx="11520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abomamora</a:t>
            </a:r>
            <a:endParaRPr/>
          </a:p>
        </p:txBody>
      </p:sp>
      <p:cxnSp>
        <p:nvCxnSpPr>
          <p:cNvPr id="593" name="Google Shape;593;p49"/>
          <p:cNvCxnSpPr>
            <a:endCxn id="592" idx="1"/>
          </p:cNvCxnSpPr>
          <p:nvPr/>
        </p:nvCxnSpPr>
        <p:spPr>
          <a:xfrm>
            <a:off x="4712025" y="3882327"/>
            <a:ext cx="50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4" name="Google Shape;594;p4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Separate Chaining Data Indexed Array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99900" cy="43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Each bucket in our array is initially empty. When an item x gets added at index h: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bucket h is empty, we create a new list containing x and store it at index h.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bucket h is already a list, we add x to this list if it is not already present.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We might call this a “separate chaining data indexed array”.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Bucket #h is a “separate chain” of all items that have hash code h.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add(“a”)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add(“abomamora”)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add(“adevilish”)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0"/>
          <p:cNvSpPr/>
          <p:nvPr/>
        </p:nvSpPr>
        <p:spPr>
          <a:xfrm>
            <a:off x="4559621" y="422070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1" name="Google Shape;601;p50"/>
          <p:cNvSpPr txBox="1"/>
          <p:nvPr/>
        </p:nvSpPr>
        <p:spPr>
          <a:xfrm>
            <a:off x="2568600" y="3666450"/>
            <a:ext cx="20082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2" name="Google Shape;602;p50"/>
          <p:cNvSpPr txBox="1"/>
          <p:nvPr/>
        </p:nvSpPr>
        <p:spPr>
          <a:xfrm>
            <a:off x="4559625" y="4387014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03" name="Google Shape;603;p50"/>
          <p:cNvSpPr/>
          <p:nvPr/>
        </p:nvSpPr>
        <p:spPr>
          <a:xfrm>
            <a:off x="4559621" y="375510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Google Shape;604;p50"/>
          <p:cNvSpPr txBox="1"/>
          <p:nvPr/>
        </p:nvSpPr>
        <p:spPr>
          <a:xfrm>
            <a:off x="4559625" y="3396414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05" name="Google Shape;605;p50"/>
          <p:cNvSpPr/>
          <p:nvPr/>
        </p:nvSpPr>
        <p:spPr>
          <a:xfrm>
            <a:off x="4559621" y="399210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6" name="Google Shape;606;p50"/>
          <p:cNvSpPr/>
          <p:nvPr/>
        </p:nvSpPr>
        <p:spPr>
          <a:xfrm>
            <a:off x="4559621" y="303775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50"/>
          <p:cNvSpPr/>
          <p:nvPr/>
        </p:nvSpPr>
        <p:spPr>
          <a:xfrm>
            <a:off x="4559621" y="327475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8" name="Google Shape;608;p50"/>
          <p:cNvSpPr txBox="1"/>
          <p:nvPr/>
        </p:nvSpPr>
        <p:spPr>
          <a:xfrm>
            <a:off x="4227510" y="2957265"/>
            <a:ext cx="3354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9" name="Google Shape;609;p50"/>
          <p:cNvCxnSpPr/>
          <p:nvPr/>
        </p:nvCxnSpPr>
        <p:spPr>
          <a:xfrm rot="10800000" flipH="1">
            <a:off x="4564780" y="3055061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610;p50"/>
          <p:cNvCxnSpPr/>
          <p:nvPr/>
        </p:nvCxnSpPr>
        <p:spPr>
          <a:xfrm rot="10800000" flipH="1">
            <a:off x="4560380" y="4238143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50"/>
          <p:cNvCxnSpPr/>
          <p:nvPr/>
        </p:nvCxnSpPr>
        <p:spPr>
          <a:xfrm rot="10800000" flipH="1">
            <a:off x="4560380" y="4009543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50"/>
          <p:cNvCxnSpPr>
            <a:endCxn id="613" idx="1"/>
          </p:cNvCxnSpPr>
          <p:nvPr/>
        </p:nvCxnSpPr>
        <p:spPr>
          <a:xfrm>
            <a:off x="4712774" y="3399300"/>
            <a:ext cx="5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3" name="Google Shape;613;p50"/>
          <p:cNvSpPr/>
          <p:nvPr/>
        </p:nvSpPr>
        <p:spPr>
          <a:xfrm>
            <a:off x="5277974" y="3272100"/>
            <a:ext cx="299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14" name="Google Shape;614;p50"/>
          <p:cNvSpPr/>
          <p:nvPr/>
        </p:nvSpPr>
        <p:spPr>
          <a:xfrm>
            <a:off x="5220825" y="3755127"/>
            <a:ext cx="11520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abomamora</a:t>
            </a:r>
            <a:endParaRPr/>
          </a:p>
        </p:txBody>
      </p:sp>
      <p:cxnSp>
        <p:nvCxnSpPr>
          <p:cNvPr id="615" name="Google Shape;615;p50"/>
          <p:cNvCxnSpPr>
            <a:endCxn id="614" idx="1"/>
          </p:cNvCxnSpPr>
          <p:nvPr/>
        </p:nvCxnSpPr>
        <p:spPr>
          <a:xfrm>
            <a:off x="4712025" y="3882327"/>
            <a:ext cx="50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6" name="Google Shape;616;p50"/>
          <p:cNvSpPr/>
          <p:nvPr/>
        </p:nvSpPr>
        <p:spPr>
          <a:xfrm>
            <a:off x="6729405" y="3755127"/>
            <a:ext cx="9396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adevilish</a:t>
            </a:r>
            <a:endParaRPr/>
          </a:p>
        </p:txBody>
      </p:sp>
      <p:cxnSp>
        <p:nvCxnSpPr>
          <p:cNvPr id="617" name="Google Shape;617;p50"/>
          <p:cNvCxnSpPr>
            <a:endCxn id="616" idx="1"/>
          </p:cNvCxnSpPr>
          <p:nvPr/>
        </p:nvCxnSpPr>
        <p:spPr>
          <a:xfrm>
            <a:off x="6367305" y="3882327"/>
            <a:ext cx="36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8" name="Google Shape;618;p50"/>
          <p:cNvSpPr/>
          <p:nvPr/>
        </p:nvSpPr>
        <p:spPr>
          <a:xfrm rot="-5400000">
            <a:off x="6410775" y="2953250"/>
            <a:ext cx="78000" cy="24579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50"/>
          <p:cNvSpPr txBox="1"/>
          <p:nvPr/>
        </p:nvSpPr>
        <p:spPr>
          <a:xfrm>
            <a:off x="5170775" y="4142525"/>
            <a:ext cx="29349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Both have hash code 111239444 using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englishToInt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Google Shape;620;p5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Separate Chaining Data Indexed Array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99900" cy="43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Each bucket in our array is initially empty. When an item x gets added at index h: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bucket h is empty, we create a new list containing x and store it at index h.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bucket h is already a list, we add x to this list </a:t>
            </a:r>
            <a:r>
              <a:rPr lang="en" b="1" u="sng"/>
              <a:t>if it is not already present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We might call this a “separate chaining data indexed array”.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Bucket #h is a “separate chain” of all items that have hash code h.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add(“a”)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add(“abomamora”)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add(“adevilish”)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add(“abomamora”)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51"/>
          <p:cNvSpPr/>
          <p:nvPr/>
        </p:nvSpPr>
        <p:spPr>
          <a:xfrm>
            <a:off x="4559621" y="422070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7" name="Google Shape;627;p51"/>
          <p:cNvSpPr txBox="1"/>
          <p:nvPr/>
        </p:nvSpPr>
        <p:spPr>
          <a:xfrm>
            <a:off x="2568600" y="3666450"/>
            <a:ext cx="20082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Google Shape;628;p51"/>
          <p:cNvSpPr txBox="1"/>
          <p:nvPr/>
        </p:nvSpPr>
        <p:spPr>
          <a:xfrm>
            <a:off x="4559625" y="4387014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29" name="Google Shape;629;p51"/>
          <p:cNvSpPr/>
          <p:nvPr/>
        </p:nvSpPr>
        <p:spPr>
          <a:xfrm>
            <a:off x="4559621" y="375510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0" name="Google Shape;630;p51"/>
          <p:cNvSpPr txBox="1"/>
          <p:nvPr/>
        </p:nvSpPr>
        <p:spPr>
          <a:xfrm>
            <a:off x="4559625" y="3396414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31" name="Google Shape;631;p51"/>
          <p:cNvSpPr/>
          <p:nvPr/>
        </p:nvSpPr>
        <p:spPr>
          <a:xfrm>
            <a:off x="4559621" y="399210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2" name="Google Shape;632;p51"/>
          <p:cNvSpPr/>
          <p:nvPr/>
        </p:nvSpPr>
        <p:spPr>
          <a:xfrm>
            <a:off x="4559621" y="303775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3" name="Google Shape;633;p51"/>
          <p:cNvSpPr/>
          <p:nvPr/>
        </p:nvSpPr>
        <p:spPr>
          <a:xfrm>
            <a:off x="4559621" y="327475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4" name="Google Shape;634;p51"/>
          <p:cNvSpPr txBox="1"/>
          <p:nvPr/>
        </p:nvSpPr>
        <p:spPr>
          <a:xfrm>
            <a:off x="4227510" y="2957265"/>
            <a:ext cx="3354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35" name="Google Shape;635;p51"/>
          <p:cNvCxnSpPr/>
          <p:nvPr/>
        </p:nvCxnSpPr>
        <p:spPr>
          <a:xfrm rot="10800000" flipH="1">
            <a:off x="4564780" y="3055061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6" name="Google Shape;636;p51"/>
          <p:cNvCxnSpPr/>
          <p:nvPr/>
        </p:nvCxnSpPr>
        <p:spPr>
          <a:xfrm rot="10800000" flipH="1">
            <a:off x="4560380" y="4238143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7" name="Google Shape;637;p51"/>
          <p:cNvCxnSpPr/>
          <p:nvPr/>
        </p:nvCxnSpPr>
        <p:spPr>
          <a:xfrm rot="10800000" flipH="1">
            <a:off x="4560380" y="4009543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8" name="Google Shape;638;p51"/>
          <p:cNvCxnSpPr>
            <a:endCxn id="639" idx="1"/>
          </p:cNvCxnSpPr>
          <p:nvPr/>
        </p:nvCxnSpPr>
        <p:spPr>
          <a:xfrm>
            <a:off x="4712774" y="3399300"/>
            <a:ext cx="5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9" name="Google Shape;639;p51"/>
          <p:cNvSpPr/>
          <p:nvPr/>
        </p:nvSpPr>
        <p:spPr>
          <a:xfrm>
            <a:off x="5277974" y="3272100"/>
            <a:ext cx="299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40" name="Google Shape;640;p51"/>
          <p:cNvSpPr/>
          <p:nvPr/>
        </p:nvSpPr>
        <p:spPr>
          <a:xfrm>
            <a:off x="5220825" y="3755127"/>
            <a:ext cx="11520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abomamora</a:t>
            </a:r>
            <a:endParaRPr/>
          </a:p>
        </p:txBody>
      </p:sp>
      <p:cxnSp>
        <p:nvCxnSpPr>
          <p:cNvPr id="641" name="Google Shape;641;p51"/>
          <p:cNvCxnSpPr>
            <a:endCxn id="640" idx="1"/>
          </p:cNvCxnSpPr>
          <p:nvPr/>
        </p:nvCxnSpPr>
        <p:spPr>
          <a:xfrm>
            <a:off x="4712025" y="3882327"/>
            <a:ext cx="50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2" name="Google Shape;642;p51"/>
          <p:cNvSpPr/>
          <p:nvPr/>
        </p:nvSpPr>
        <p:spPr>
          <a:xfrm>
            <a:off x="6729405" y="3755127"/>
            <a:ext cx="9396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adevilish</a:t>
            </a:r>
            <a:endParaRPr/>
          </a:p>
        </p:txBody>
      </p:sp>
      <p:cxnSp>
        <p:nvCxnSpPr>
          <p:cNvPr id="643" name="Google Shape;643;p51"/>
          <p:cNvCxnSpPr>
            <a:endCxn id="642" idx="1"/>
          </p:cNvCxnSpPr>
          <p:nvPr/>
        </p:nvCxnSpPr>
        <p:spPr>
          <a:xfrm>
            <a:off x="6367305" y="3882327"/>
            <a:ext cx="36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4" name="Google Shape;644;p51"/>
          <p:cNvSpPr/>
          <p:nvPr/>
        </p:nvSpPr>
        <p:spPr>
          <a:xfrm rot="-5400000">
            <a:off x="6410775" y="2953250"/>
            <a:ext cx="78000" cy="24579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51"/>
          <p:cNvSpPr txBox="1"/>
          <p:nvPr/>
        </p:nvSpPr>
        <p:spPr>
          <a:xfrm>
            <a:off x="5170775" y="4142525"/>
            <a:ext cx="29349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Both have hash code 111239444 using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englishToInt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6" name="Google Shape;646;p5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Separate Chaining Data Indexed Array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99900" cy="43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Each bucket in our array is initially empty. When an item x gets added at index h: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bucket h is empty, we create a new list containing x and store it at index h.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bucket h is already a list, we add x to this list if it is not already present.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We might call this a “separate chaining data indexed array”.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Bucket #h is a “separate chain” of all items that have hash code h.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add(“a”)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add(“abomamora”)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add(“adevilish”)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add(“abomamora”)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contains(“adevilish”)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Look at all items in bucket 111239443 to see if “adevilish” is present.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52"/>
          <p:cNvSpPr/>
          <p:nvPr/>
        </p:nvSpPr>
        <p:spPr>
          <a:xfrm>
            <a:off x="4559621" y="422070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3" name="Google Shape;653;p52"/>
          <p:cNvSpPr txBox="1"/>
          <p:nvPr/>
        </p:nvSpPr>
        <p:spPr>
          <a:xfrm>
            <a:off x="2568600" y="3666450"/>
            <a:ext cx="20082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4" name="Google Shape;654;p52"/>
          <p:cNvSpPr txBox="1"/>
          <p:nvPr/>
        </p:nvSpPr>
        <p:spPr>
          <a:xfrm>
            <a:off x="4559625" y="4387014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55" name="Google Shape;655;p52"/>
          <p:cNvSpPr/>
          <p:nvPr/>
        </p:nvSpPr>
        <p:spPr>
          <a:xfrm>
            <a:off x="4559621" y="375510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6" name="Google Shape;656;p52"/>
          <p:cNvSpPr txBox="1"/>
          <p:nvPr/>
        </p:nvSpPr>
        <p:spPr>
          <a:xfrm>
            <a:off x="4559625" y="3396414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57" name="Google Shape;657;p52"/>
          <p:cNvSpPr/>
          <p:nvPr/>
        </p:nvSpPr>
        <p:spPr>
          <a:xfrm>
            <a:off x="4559621" y="399210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8" name="Google Shape;658;p52"/>
          <p:cNvSpPr/>
          <p:nvPr/>
        </p:nvSpPr>
        <p:spPr>
          <a:xfrm>
            <a:off x="4559621" y="303775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9" name="Google Shape;659;p52"/>
          <p:cNvSpPr/>
          <p:nvPr/>
        </p:nvSpPr>
        <p:spPr>
          <a:xfrm>
            <a:off x="4559621" y="3274750"/>
            <a:ext cx="335400" cy="2370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0" name="Google Shape;660;p52"/>
          <p:cNvSpPr txBox="1"/>
          <p:nvPr/>
        </p:nvSpPr>
        <p:spPr>
          <a:xfrm>
            <a:off x="4227510" y="2957265"/>
            <a:ext cx="3354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1" name="Google Shape;661;p52"/>
          <p:cNvCxnSpPr/>
          <p:nvPr/>
        </p:nvCxnSpPr>
        <p:spPr>
          <a:xfrm rot="10800000" flipH="1">
            <a:off x="4564780" y="3055061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2" name="Google Shape;662;p52"/>
          <p:cNvCxnSpPr/>
          <p:nvPr/>
        </p:nvCxnSpPr>
        <p:spPr>
          <a:xfrm rot="10800000" flipH="1">
            <a:off x="4560380" y="4238143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" name="Google Shape;663;p52"/>
          <p:cNvCxnSpPr/>
          <p:nvPr/>
        </p:nvCxnSpPr>
        <p:spPr>
          <a:xfrm rot="10800000" flipH="1">
            <a:off x="4560380" y="4009543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52"/>
          <p:cNvCxnSpPr>
            <a:endCxn id="665" idx="1"/>
          </p:cNvCxnSpPr>
          <p:nvPr/>
        </p:nvCxnSpPr>
        <p:spPr>
          <a:xfrm>
            <a:off x="4712774" y="3399300"/>
            <a:ext cx="5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5" name="Google Shape;665;p52"/>
          <p:cNvSpPr/>
          <p:nvPr/>
        </p:nvSpPr>
        <p:spPr>
          <a:xfrm>
            <a:off x="5277974" y="3272100"/>
            <a:ext cx="299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666" name="Google Shape;666;p52"/>
          <p:cNvSpPr/>
          <p:nvPr/>
        </p:nvSpPr>
        <p:spPr>
          <a:xfrm>
            <a:off x="5220825" y="3755127"/>
            <a:ext cx="11520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abomamora</a:t>
            </a:r>
            <a:endParaRPr/>
          </a:p>
        </p:txBody>
      </p:sp>
      <p:cxnSp>
        <p:nvCxnSpPr>
          <p:cNvPr id="667" name="Google Shape;667;p52"/>
          <p:cNvCxnSpPr>
            <a:endCxn id="666" idx="1"/>
          </p:cNvCxnSpPr>
          <p:nvPr/>
        </p:nvCxnSpPr>
        <p:spPr>
          <a:xfrm>
            <a:off x="4712025" y="3882327"/>
            <a:ext cx="50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8" name="Google Shape;668;p52"/>
          <p:cNvSpPr/>
          <p:nvPr/>
        </p:nvSpPr>
        <p:spPr>
          <a:xfrm>
            <a:off x="6729405" y="3755127"/>
            <a:ext cx="9396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adevilish</a:t>
            </a:r>
            <a:endParaRPr/>
          </a:p>
        </p:txBody>
      </p:sp>
      <p:cxnSp>
        <p:nvCxnSpPr>
          <p:cNvPr id="669" name="Google Shape;669;p52"/>
          <p:cNvCxnSpPr>
            <a:endCxn id="668" idx="1"/>
          </p:cNvCxnSpPr>
          <p:nvPr/>
        </p:nvCxnSpPr>
        <p:spPr>
          <a:xfrm>
            <a:off x="6367305" y="3882327"/>
            <a:ext cx="36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0" name="Google Shape;670;p5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Separate Chaining Data Indexed Array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Chaining Performance</a:t>
            </a:r>
            <a:endParaRPr/>
          </a:p>
        </p:txBody>
      </p:sp>
      <p:sp>
        <p:nvSpPr>
          <p:cNvPr id="676" name="Google Shape;676;p5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364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Observation: Worst case runtime will be proportional to length of longest list.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77" name="Google Shape;677;p53"/>
          <p:cNvGraphicFramePr/>
          <p:nvPr/>
        </p:nvGraphicFramePr>
        <p:xfrm>
          <a:off x="4740975" y="1389100"/>
          <a:ext cx="3866025" cy="1798200"/>
        </p:xfrm>
        <a:graphic>
          <a:graphicData uri="http://schemas.openxmlformats.org/drawingml/2006/table">
            <a:tbl>
              <a:tblPr>
                <a:noFill/>
                <a:tableStyleId>{82721292-D8FA-4D87-AB4D-6CDDD6387EFB}</a:tableStyleId>
              </a:tblPr>
              <a:tblGrid>
                <a:gridCol w="158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Worst case time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Bushy BSTs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DataIndexedArray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Separate Chaining Data Indexed 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Θ(Q)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Θ(Q)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8" name="Google Shape;678;p53"/>
          <p:cNvSpPr txBox="1"/>
          <p:nvPr/>
        </p:nvSpPr>
        <p:spPr>
          <a:xfrm>
            <a:off x="4714900" y="3114900"/>
            <a:ext cx="23319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Length of longest list</a:t>
            </a:r>
            <a:endParaRPr/>
          </a:p>
        </p:txBody>
      </p:sp>
      <p:grpSp>
        <p:nvGrpSpPr>
          <p:cNvPr id="679" name="Google Shape;679;p53"/>
          <p:cNvGrpSpPr/>
          <p:nvPr/>
        </p:nvGrpSpPr>
        <p:grpSpPr>
          <a:xfrm>
            <a:off x="7080745" y="3067625"/>
            <a:ext cx="1806900" cy="472700"/>
            <a:chOff x="7080745" y="3448625"/>
            <a:chExt cx="1806900" cy="472700"/>
          </a:xfrm>
        </p:grpSpPr>
        <p:cxnSp>
          <p:nvCxnSpPr>
            <p:cNvPr id="680" name="Google Shape;680;p53"/>
            <p:cNvCxnSpPr/>
            <p:nvPr/>
          </p:nvCxnSpPr>
          <p:spPr>
            <a:xfrm rot="10800000" flipH="1">
              <a:off x="7822950" y="3448625"/>
              <a:ext cx="264300" cy="152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81" name="Google Shape;681;p53"/>
            <p:cNvSpPr txBox="1"/>
            <p:nvPr/>
          </p:nvSpPr>
          <p:spPr>
            <a:xfrm>
              <a:off x="7080745" y="3536425"/>
              <a:ext cx="1806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Why Q and not 1?</a:t>
              </a:r>
              <a:endParaRPr/>
            </a:p>
          </p:txBody>
        </p:sp>
      </p:grpSp>
      <p:sp>
        <p:nvSpPr>
          <p:cNvPr id="682" name="Google Shape;682;p53"/>
          <p:cNvSpPr/>
          <p:nvPr/>
        </p:nvSpPr>
        <p:spPr>
          <a:xfrm>
            <a:off x="1911775" y="245515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83" name="Google Shape;683;p53"/>
          <p:cNvCxnSpPr>
            <a:endCxn id="684" idx="1"/>
          </p:cNvCxnSpPr>
          <p:nvPr/>
        </p:nvCxnSpPr>
        <p:spPr>
          <a:xfrm>
            <a:off x="2035424" y="2569350"/>
            <a:ext cx="5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5" name="Google Shape;685;p53"/>
          <p:cNvSpPr txBox="1"/>
          <p:nvPr/>
        </p:nvSpPr>
        <p:spPr>
          <a:xfrm>
            <a:off x="781975" y="1228075"/>
            <a:ext cx="11298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1598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2234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3328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6" name="Google Shape;686;p53"/>
          <p:cNvSpPr/>
          <p:nvPr/>
        </p:nvSpPr>
        <p:spPr>
          <a:xfrm>
            <a:off x="2586475" y="3140100"/>
            <a:ext cx="6219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687" name="Google Shape;687;p53"/>
          <p:cNvSpPr/>
          <p:nvPr/>
        </p:nvSpPr>
        <p:spPr>
          <a:xfrm>
            <a:off x="2558225" y="3817875"/>
            <a:ext cx="6501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684" name="Google Shape;684;p53"/>
          <p:cNvSpPr/>
          <p:nvPr/>
        </p:nvSpPr>
        <p:spPr>
          <a:xfrm>
            <a:off x="2600624" y="2442150"/>
            <a:ext cx="6078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</a:t>
            </a:r>
            <a:endParaRPr/>
          </a:p>
        </p:txBody>
      </p:sp>
      <p:sp>
        <p:nvSpPr>
          <p:cNvPr id="688" name="Google Shape;688;p53"/>
          <p:cNvSpPr/>
          <p:nvPr/>
        </p:nvSpPr>
        <p:spPr>
          <a:xfrm>
            <a:off x="1911775" y="178860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9" name="Google Shape;689;p53"/>
          <p:cNvSpPr/>
          <p:nvPr/>
        </p:nvSpPr>
        <p:spPr>
          <a:xfrm>
            <a:off x="1911775" y="315035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0" name="Google Shape;690;p53"/>
          <p:cNvSpPr/>
          <p:nvPr/>
        </p:nvSpPr>
        <p:spPr>
          <a:xfrm>
            <a:off x="1911775" y="381590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53"/>
          <p:cNvSpPr/>
          <p:nvPr/>
        </p:nvSpPr>
        <p:spPr>
          <a:xfrm>
            <a:off x="1911775" y="451070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53"/>
          <p:cNvSpPr/>
          <p:nvPr/>
        </p:nvSpPr>
        <p:spPr>
          <a:xfrm>
            <a:off x="1911775" y="4741686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3" name="Google Shape;693;p53"/>
          <p:cNvCxnSpPr/>
          <p:nvPr/>
        </p:nvCxnSpPr>
        <p:spPr>
          <a:xfrm rot="10800000" flipH="1">
            <a:off x="1922234" y="1810433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53"/>
          <p:cNvCxnSpPr/>
          <p:nvPr/>
        </p:nvCxnSpPr>
        <p:spPr>
          <a:xfrm rot="10800000" flipH="1">
            <a:off x="1912534" y="4769960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53"/>
          <p:cNvCxnSpPr>
            <a:endCxn id="687" idx="1"/>
          </p:cNvCxnSpPr>
          <p:nvPr/>
        </p:nvCxnSpPr>
        <p:spPr>
          <a:xfrm>
            <a:off x="2049425" y="3945075"/>
            <a:ext cx="50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6" name="Google Shape;696;p53"/>
          <p:cNvCxnSpPr>
            <a:endCxn id="686" idx="1"/>
          </p:cNvCxnSpPr>
          <p:nvPr/>
        </p:nvCxnSpPr>
        <p:spPr>
          <a:xfrm>
            <a:off x="2063575" y="3267300"/>
            <a:ext cx="522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7" name="Google Shape;697;p53"/>
          <p:cNvSpPr txBox="1"/>
          <p:nvPr/>
        </p:nvSpPr>
        <p:spPr>
          <a:xfrm>
            <a:off x="1911775" y="1976321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98" name="Google Shape;698;p53"/>
          <p:cNvSpPr txBox="1"/>
          <p:nvPr/>
        </p:nvSpPr>
        <p:spPr>
          <a:xfrm>
            <a:off x="1911775" y="268178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699" name="Google Shape;699;p53"/>
          <p:cNvSpPr txBox="1"/>
          <p:nvPr/>
        </p:nvSpPr>
        <p:spPr>
          <a:xfrm>
            <a:off x="1911775" y="3381721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00" name="Google Shape;700;p53"/>
          <p:cNvSpPr txBox="1"/>
          <p:nvPr/>
        </p:nvSpPr>
        <p:spPr>
          <a:xfrm>
            <a:off x="1911775" y="4065145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01" name="Google Shape;701;p53"/>
          <p:cNvSpPr/>
          <p:nvPr/>
        </p:nvSpPr>
        <p:spPr>
          <a:xfrm>
            <a:off x="2558225" y="4493477"/>
            <a:ext cx="11520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abomamora</a:t>
            </a:r>
            <a:endParaRPr/>
          </a:p>
        </p:txBody>
      </p:sp>
      <p:sp>
        <p:nvSpPr>
          <p:cNvPr id="702" name="Google Shape;702;p53"/>
          <p:cNvSpPr/>
          <p:nvPr/>
        </p:nvSpPr>
        <p:spPr>
          <a:xfrm>
            <a:off x="4072325" y="4493477"/>
            <a:ext cx="9396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adevilish</a:t>
            </a:r>
            <a:endParaRPr/>
          </a:p>
        </p:txBody>
      </p:sp>
      <p:cxnSp>
        <p:nvCxnSpPr>
          <p:cNvPr id="703" name="Google Shape;703;p53"/>
          <p:cNvCxnSpPr>
            <a:stCxn id="701" idx="3"/>
            <a:endCxn id="702" idx="1"/>
          </p:cNvCxnSpPr>
          <p:nvPr/>
        </p:nvCxnSpPr>
        <p:spPr>
          <a:xfrm>
            <a:off x="3710225" y="4620677"/>
            <a:ext cx="36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4" name="Google Shape;704;p53"/>
          <p:cNvCxnSpPr>
            <a:endCxn id="701" idx="1"/>
          </p:cNvCxnSpPr>
          <p:nvPr/>
        </p:nvCxnSpPr>
        <p:spPr>
          <a:xfrm>
            <a:off x="2049425" y="4620677"/>
            <a:ext cx="50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Memory Using Separate Chaining</a:t>
            </a:r>
            <a:endParaRPr/>
          </a:p>
        </p:txBody>
      </p:sp>
      <p:sp>
        <p:nvSpPr>
          <p:cNvPr id="710" name="Google Shape;710;p5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364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Observation: We don’t really need billions of buckets.</a:t>
            </a:r>
            <a:endParaRPr/>
          </a:p>
        </p:txBody>
      </p:sp>
      <p:sp>
        <p:nvSpPr>
          <p:cNvPr id="711" name="Google Shape;711;p54"/>
          <p:cNvSpPr/>
          <p:nvPr/>
        </p:nvSpPr>
        <p:spPr>
          <a:xfrm>
            <a:off x="5730316" y="3302278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12" name="Google Shape;712;p54"/>
          <p:cNvGrpSpPr/>
          <p:nvPr/>
        </p:nvGrpSpPr>
        <p:grpSpPr>
          <a:xfrm>
            <a:off x="5730316" y="3536660"/>
            <a:ext cx="335400" cy="237000"/>
            <a:chOff x="1911775" y="4636234"/>
            <a:chExt cx="335400" cy="237000"/>
          </a:xfrm>
        </p:grpSpPr>
        <p:sp>
          <p:nvSpPr>
            <p:cNvPr id="713" name="Google Shape;713;p54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14" name="Google Shape;714;p54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5" name="Google Shape;715;p54"/>
          <p:cNvGrpSpPr/>
          <p:nvPr/>
        </p:nvGrpSpPr>
        <p:grpSpPr>
          <a:xfrm>
            <a:off x="5730316" y="3074073"/>
            <a:ext cx="335400" cy="237000"/>
            <a:chOff x="1911775" y="4636234"/>
            <a:chExt cx="335400" cy="237000"/>
          </a:xfrm>
        </p:grpSpPr>
        <p:sp>
          <p:nvSpPr>
            <p:cNvPr id="716" name="Google Shape;716;p54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17" name="Google Shape;717;p54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8" name="Google Shape;718;p54"/>
          <p:cNvGrpSpPr/>
          <p:nvPr/>
        </p:nvGrpSpPr>
        <p:grpSpPr>
          <a:xfrm>
            <a:off x="5730316" y="2840218"/>
            <a:ext cx="335400" cy="237000"/>
            <a:chOff x="1911775" y="4636234"/>
            <a:chExt cx="335400" cy="237000"/>
          </a:xfrm>
        </p:grpSpPr>
        <p:sp>
          <p:nvSpPr>
            <p:cNvPr id="719" name="Google Shape;719;p54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20" name="Google Shape;720;p54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1" name="Google Shape;721;p54"/>
          <p:cNvGrpSpPr/>
          <p:nvPr/>
        </p:nvGrpSpPr>
        <p:grpSpPr>
          <a:xfrm>
            <a:off x="5730316" y="2599794"/>
            <a:ext cx="335400" cy="237000"/>
            <a:chOff x="1911775" y="4636234"/>
            <a:chExt cx="335400" cy="237000"/>
          </a:xfrm>
        </p:grpSpPr>
        <p:sp>
          <p:nvSpPr>
            <p:cNvPr id="722" name="Google Shape;722;p54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23" name="Google Shape;723;p54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4" name="Google Shape;724;p54"/>
          <p:cNvGrpSpPr/>
          <p:nvPr/>
        </p:nvGrpSpPr>
        <p:grpSpPr>
          <a:xfrm>
            <a:off x="5730316" y="2365939"/>
            <a:ext cx="335400" cy="237000"/>
            <a:chOff x="1911775" y="4636234"/>
            <a:chExt cx="335400" cy="237000"/>
          </a:xfrm>
        </p:grpSpPr>
        <p:sp>
          <p:nvSpPr>
            <p:cNvPr id="725" name="Google Shape;725;p54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26" name="Google Shape;726;p54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7" name="Google Shape;727;p54"/>
          <p:cNvSpPr txBox="1"/>
          <p:nvPr/>
        </p:nvSpPr>
        <p:spPr>
          <a:xfrm>
            <a:off x="4591975" y="2318526"/>
            <a:ext cx="1129800" cy="25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28" name="Google Shape;728;p54"/>
          <p:cNvCxnSpPr/>
          <p:nvPr/>
        </p:nvCxnSpPr>
        <p:spPr>
          <a:xfrm rot="10800000" flipH="1">
            <a:off x="5731066" y="3336334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9" name="Google Shape;729;p54"/>
          <p:cNvSpPr txBox="1"/>
          <p:nvPr/>
        </p:nvSpPr>
        <p:spPr>
          <a:xfrm>
            <a:off x="4552325" y="1348150"/>
            <a:ext cx="33699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If we use the 10 buckets on the right, where should our five items go? </a:t>
            </a:r>
            <a:endParaRPr/>
          </a:p>
        </p:txBody>
      </p:sp>
      <p:sp>
        <p:nvSpPr>
          <p:cNvPr id="730" name="Google Shape;730;p54"/>
          <p:cNvSpPr/>
          <p:nvPr/>
        </p:nvSpPr>
        <p:spPr>
          <a:xfrm>
            <a:off x="5730316" y="4240326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31" name="Google Shape;731;p54"/>
          <p:cNvGrpSpPr/>
          <p:nvPr/>
        </p:nvGrpSpPr>
        <p:grpSpPr>
          <a:xfrm>
            <a:off x="5730316" y="4474708"/>
            <a:ext cx="335400" cy="237000"/>
            <a:chOff x="1911775" y="4636234"/>
            <a:chExt cx="335400" cy="237000"/>
          </a:xfrm>
        </p:grpSpPr>
        <p:sp>
          <p:nvSpPr>
            <p:cNvPr id="732" name="Google Shape;732;p54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33" name="Google Shape;733;p54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4" name="Google Shape;734;p54"/>
          <p:cNvGrpSpPr/>
          <p:nvPr/>
        </p:nvGrpSpPr>
        <p:grpSpPr>
          <a:xfrm>
            <a:off x="5730316" y="4000297"/>
            <a:ext cx="335400" cy="237000"/>
            <a:chOff x="1911775" y="4636234"/>
            <a:chExt cx="335400" cy="237000"/>
          </a:xfrm>
        </p:grpSpPr>
        <p:sp>
          <p:nvSpPr>
            <p:cNvPr id="735" name="Google Shape;735;p54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36" name="Google Shape;736;p54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7" name="Google Shape;737;p54"/>
          <p:cNvGrpSpPr/>
          <p:nvPr/>
        </p:nvGrpSpPr>
        <p:grpSpPr>
          <a:xfrm>
            <a:off x="5730316" y="3766442"/>
            <a:ext cx="335400" cy="237000"/>
            <a:chOff x="1911775" y="4636234"/>
            <a:chExt cx="335400" cy="237000"/>
          </a:xfrm>
        </p:grpSpPr>
        <p:sp>
          <p:nvSpPr>
            <p:cNvPr id="738" name="Google Shape;738;p54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39" name="Google Shape;739;p54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40" name="Google Shape;740;p54"/>
          <p:cNvCxnSpPr/>
          <p:nvPr/>
        </p:nvCxnSpPr>
        <p:spPr>
          <a:xfrm rot="10800000" flipH="1">
            <a:off x="5731066" y="4274382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1" name="Google Shape;741;p54"/>
          <p:cNvSpPr/>
          <p:nvPr/>
        </p:nvSpPr>
        <p:spPr>
          <a:xfrm>
            <a:off x="1911775" y="245515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42" name="Google Shape;742;p54"/>
          <p:cNvCxnSpPr>
            <a:endCxn id="743" idx="1"/>
          </p:cNvCxnSpPr>
          <p:nvPr/>
        </p:nvCxnSpPr>
        <p:spPr>
          <a:xfrm>
            <a:off x="2035424" y="2569350"/>
            <a:ext cx="5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4" name="Google Shape;744;p54"/>
          <p:cNvSpPr txBox="1"/>
          <p:nvPr/>
        </p:nvSpPr>
        <p:spPr>
          <a:xfrm>
            <a:off x="781975" y="1228075"/>
            <a:ext cx="11298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1598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2234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3328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54"/>
          <p:cNvSpPr/>
          <p:nvPr/>
        </p:nvSpPr>
        <p:spPr>
          <a:xfrm>
            <a:off x="2586475" y="3140100"/>
            <a:ext cx="6219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746" name="Google Shape;746;p54"/>
          <p:cNvSpPr/>
          <p:nvPr/>
        </p:nvSpPr>
        <p:spPr>
          <a:xfrm>
            <a:off x="2558225" y="3817875"/>
            <a:ext cx="6501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743" name="Google Shape;743;p54"/>
          <p:cNvSpPr/>
          <p:nvPr/>
        </p:nvSpPr>
        <p:spPr>
          <a:xfrm>
            <a:off x="2600624" y="2442150"/>
            <a:ext cx="6078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</a:t>
            </a:r>
            <a:endParaRPr/>
          </a:p>
        </p:txBody>
      </p:sp>
      <p:sp>
        <p:nvSpPr>
          <p:cNvPr id="747" name="Google Shape;747;p54"/>
          <p:cNvSpPr/>
          <p:nvPr/>
        </p:nvSpPr>
        <p:spPr>
          <a:xfrm>
            <a:off x="1911775" y="178860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8" name="Google Shape;748;p54"/>
          <p:cNvSpPr/>
          <p:nvPr/>
        </p:nvSpPr>
        <p:spPr>
          <a:xfrm>
            <a:off x="1911775" y="315035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9" name="Google Shape;749;p54"/>
          <p:cNvSpPr/>
          <p:nvPr/>
        </p:nvSpPr>
        <p:spPr>
          <a:xfrm>
            <a:off x="1911775" y="381590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0" name="Google Shape;750;p54"/>
          <p:cNvSpPr/>
          <p:nvPr/>
        </p:nvSpPr>
        <p:spPr>
          <a:xfrm>
            <a:off x="1911775" y="451070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1" name="Google Shape;751;p54"/>
          <p:cNvSpPr/>
          <p:nvPr/>
        </p:nvSpPr>
        <p:spPr>
          <a:xfrm>
            <a:off x="1911775" y="4741686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52" name="Google Shape;752;p54"/>
          <p:cNvCxnSpPr/>
          <p:nvPr/>
        </p:nvCxnSpPr>
        <p:spPr>
          <a:xfrm rot="10800000" flipH="1">
            <a:off x="1922234" y="1810433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3" name="Google Shape;753;p54"/>
          <p:cNvCxnSpPr/>
          <p:nvPr/>
        </p:nvCxnSpPr>
        <p:spPr>
          <a:xfrm rot="10800000" flipH="1">
            <a:off x="1912534" y="4769960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4" name="Google Shape;754;p54"/>
          <p:cNvCxnSpPr>
            <a:endCxn id="746" idx="1"/>
          </p:cNvCxnSpPr>
          <p:nvPr/>
        </p:nvCxnSpPr>
        <p:spPr>
          <a:xfrm>
            <a:off x="2049425" y="3945075"/>
            <a:ext cx="50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5" name="Google Shape;755;p54"/>
          <p:cNvCxnSpPr>
            <a:endCxn id="745" idx="1"/>
          </p:cNvCxnSpPr>
          <p:nvPr/>
        </p:nvCxnSpPr>
        <p:spPr>
          <a:xfrm>
            <a:off x="2063575" y="3267300"/>
            <a:ext cx="522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6" name="Google Shape;756;p54"/>
          <p:cNvSpPr txBox="1"/>
          <p:nvPr/>
        </p:nvSpPr>
        <p:spPr>
          <a:xfrm>
            <a:off x="1911775" y="1976321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57" name="Google Shape;757;p54"/>
          <p:cNvSpPr txBox="1"/>
          <p:nvPr/>
        </p:nvSpPr>
        <p:spPr>
          <a:xfrm>
            <a:off x="1911775" y="268178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58" name="Google Shape;758;p54"/>
          <p:cNvSpPr txBox="1"/>
          <p:nvPr/>
        </p:nvSpPr>
        <p:spPr>
          <a:xfrm>
            <a:off x="1911775" y="3381721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59" name="Google Shape;759;p54"/>
          <p:cNvSpPr txBox="1"/>
          <p:nvPr/>
        </p:nvSpPr>
        <p:spPr>
          <a:xfrm>
            <a:off x="1911775" y="4065145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60" name="Google Shape;760;p54"/>
          <p:cNvSpPr/>
          <p:nvPr/>
        </p:nvSpPr>
        <p:spPr>
          <a:xfrm>
            <a:off x="2558225" y="4493477"/>
            <a:ext cx="11520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abomamora</a:t>
            </a:r>
            <a:endParaRPr/>
          </a:p>
        </p:txBody>
      </p:sp>
      <p:sp>
        <p:nvSpPr>
          <p:cNvPr id="761" name="Google Shape;761;p54"/>
          <p:cNvSpPr/>
          <p:nvPr/>
        </p:nvSpPr>
        <p:spPr>
          <a:xfrm>
            <a:off x="4072325" y="4493477"/>
            <a:ext cx="9396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adevilish</a:t>
            </a:r>
            <a:endParaRPr/>
          </a:p>
        </p:txBody>
      </p:sp>
      <p:cxnSp>
        <p:nvCxnSpPr>
          <p:cNvPr id="762" name="Google Shape;762;p54"/>
          <p:cNvCxnSpPr>
            <a:stCxn id="760" idx="3"/>
            <a:endCxn id="761" idx="1"/>
          </p:cNvCxnSpPr>
          <p:nvPr/>
        </p:nvCxnSpPr>
        <p:spPr>
          <a:xfrm>
            <a:off x="3710225" y="4620677"/>
            <a:ext cx="36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3" name="Google Shape;763;p54"/>
          <p:cNvCxnSpPr>
            <a:endCxn id="760" idx="1"/>
          </p:cNvCxnSpPr>
          <p:nvPr/>
        </p:nvCxnSpPr>
        <p:spPr>
          <a:xfrm>
            <a:off x="2049425" y="4620677"/>
            <a:ext cx="50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5"/>
          <p:cNvSpPr/>
          <p:nvPr/>
        </p:nvSpPr>
        <p:spPr>
          <a:xfrm>
            <a:off x="1911775" y="245515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69" name="Google Shape;769;p55"/>
          <p:cNvCxnSpPr>
            <a:endCxn id="770" idx="1"/>
          </p:cNvCxnSpPr>
          <p:nvPr/>
        </p:nvCxnSpPr>
        <p:spPr>
          <a:xfrm>
            <a:off x="2035424" y="2569350"/>
            <a:ext cx="5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1" name="Google Shape;771;p5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Memory Using Separate Chaining and Modulus</a:t>
            </a:r>
            <a:endParaRPr/>
          </a:p>
        </p:txBody>
      </p:sp>
      <p:sp>
        <p:nvSpPr>
          <p:cNvPr id="772" name="Google Shape;772;p5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364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Observation: Can use modulus of hashcode to reduce bucket count.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Downside: Lists will be longer.</a:t>
            </a:r>
            <a:endParaRPr/>
          </a:p>
        </p:txBody>
      </p:sp>
      <p:sp>
        <p:nvSpPr>
          <p:cNvPr id="773" name="Google Shape;773;p55"/>
          <p:cNvSpPr txBox="1"/>
          <p:nvPr/>
        </p:nvSpPr>
        <p:spPr>
          <a:xfrm>
            <a:off x="781975" y="1228075"/>
            <a:ext cx="11298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1598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2234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3328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111239442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4" name="Google Shape;774;p55"/>
          <p:cNvSpPr/>
          <p:nvPr/>
        </p:nvSpPr>
        <p:spPr>
          <a:xfrm>
            <a:off x="2586475" y="3140100"/>
            <a:ext cx="6219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sp>
        <p:nvSpPr>
          <p:cNvPr id="775" name="Google Shape;775;p55"/>
          <p:cNvSpPr/>
          <p:nvPr/>
        </p:nvSpPr>
        <p:spPr>
          <a:xfrm>
            <a:off x="2558225" y="3817875"/>
            <a:ext cx="6501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770" name="Google Shape;770;p55"/>
          <p:cNvSpPr/>
          <p:nvPr/>
        </p:nvSpPr>
        <p:spPr>
          <a:xfrm>
            <a:off x="2600624" y="2442150"/>
            <a:ext cx="6078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</a:t>
            </a:r>
            <a:endParaRPr/>
          </a:p>
        </p:txBody>
      </p:sp>
      <p:sp>
        <p:nvSpPr>
          <p:cNvPr id="776" name="Google Shape;776;p55"/>
          <p:cNvSpPr/>
          <p:nvPr/>
        </p:nvSpPr>
        <p:spPr>
          <a:xfrm>
            <a:off x="1911775" y="178860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7" name="Google Shape;777;p55"/>
          <p:cNvSpPr/>
          <p:nvPr/>
        </p:nvSpPr>
        <p:spPr>
          <a:xfrm>
            <a:off x="1911775" y="315035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8" name="Google Shape;778;p55"/>
          <p:cNvSpPr/>
          <p:nvPr/>
        </p:nvSpPr>
        <p:spPr>
          <a:xfrm>
            <a:off x="1911775" y="381590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9" name="Google Shape;779;p55"/>
          <p:cNvSpPr/>
          <p:nvPr/>
        </p:nvSpPr>
        <p:spPr>
          <a:xfrm>
            <a:off x="1911775" y="451070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0" name="Google Shape;780;p55"/>
          <p:cNvSpPr/>
          <p:nvPr/>
        </p:nvSpPr>
        <p:spPr>
          <a:xfrm>
            <a:off x="1911775" y="4741686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1" name="Google Shape;781;p55"/>
          <p:cNvCxnSpPr/>
          <p:nvPr/>
        </p:nvCxnSpPr>
        <p:spPr>
          <a:xfrm rot="10800000" flipH="1">
            <a:off x="1922234" y="1810433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2" name="Google Shape;782;p55"/>
          <p:cNvCxnSpPr/>
          <p:nvPr/>
        </p:nvCxnSpPr>
        <p:spPr>
          <a:xfrm rot="10800000" flipH="1">
            <a:off x="1912534" y="4769960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3" name="Google Shape;783;p55"/>
          <p:cNvCxnSpPr>
            <a:endCxn id="775" idx="1"/>
          </p:cNvCxnSpPr>
          <p:nvPr/>
        </p:nvCxnSpPr>
        <p:spPr>
          <a:xfrm>
            <a:off x="2049425" y="3945075"/>
            <a:ext cx="50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4" name="Google Shape;784;p55"/>
          <p:cNvCxnSpPr>
            <a:endCxn id="774" idx="1"/>
          </p:cNvCxnSpPr>
          <p:nvPr/>
        </p:nvCxnSpPr>
        <p:spPr>
          <a:xfrm>
            <a:off x="2063575" y="3267300"/>
            <a:ext cx="522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5" name="Google Shape;785;p55"/>
          <p:cNvSpPr txBox="1"/>
          <p:nvPr/>
        </p:nvSpPr>
        <p:spPr>
          <a:xfrm>
            <a:off x="1911775" y="1976321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86" name="Google Shape;786;p55"/>
          <p:cNvSpPr txBox="1"/>
          <p:nvPr/>
        </p:nvSpPr>
        <p:spPr>
          <a:xfrm>
            <a:off x="1911775" y="268178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87" name="Google Shape;787;p55"/>
          <p:cNvSpPr txBox="1"/>
          <p:nvPr/>
        </p:nvSpPr>
        <p:spPr>
          <a:xfrm>
            <a:off x="1911775" y="3381721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88" name="Google Shape;788;p55"/>
          <p:cNvSpPr txBox="1"/>
          <p:nvPr/>
        </p:nvSpPr>
        <p:spPr>
          <a:xfrm>
            <a:off x="1911775" y="4065145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89" name="Google Shape;789;p55"/>
          <p:cNvSpPr/>
          <p:nvPr/>
        </p:nvSpPr>
        <p:spPr>
          <a:xfrm>
            <a:off x="2558225" y="4493477"/>
            <a:ext cx="11520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abomamora</a:t>
            </a:r>
            <a:endParaRPr/>
          </a:p>
        </p:txBody>
      </p:sp>
      <p:sp>
        <p:nvSpPr>
          <p:cNvPr id="790" name="Google Shape;790;p55"/>
          <p:cNvSpPr/>
          <p:nvPr/>
        </p:nvSpPr>
        <p:spPr>
          <a:xfrm>
            <a:off x="4072325" y="4493477"/>
            <a:ext cx="9396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adevilish</a:t>
            </a:r>
            <a:endParaRPr/>
          </a:p>
        </p:txBody>
      </p:sp>
      <p:cxnSp>
        <p:nvCxnSpPr>
          <p:cNvPr id="791" name="Google Shape;791;p55"/>
          <p:cNvCxnSpPr>
            <a:stCxn id="789" idx="3"/>
            <a:endCxn id="790" idx="1"/>
          </p:cNvCxnSpPr>
          <p:nvPr/>
        </p:nvCxnSpPr>
        <p:spPr>
          <a:xfrm>
            <a:off x="3710225" y="4620677"/>
            <a:ext cx="36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2" name="Google Shape;792;p55"/>
          <p:cNvCxnSpPr>
            <a:endCxn id="789" idx="1"/>
          </p:cNvCxnSpPr>
          <p:nvPr/>
        </p:nvCxnSpPr>
        <p:spPr>
          <a:xfrm>
            <a:off x="2049425" y="4620677"/>
            <a:ext cx="50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3" name="Google Shape;793;p55"/>
          <p:cNvSpPr/>
          <p:nvPr/>
        </p:nvSpPr>
        <p:spPr>
          <a:xfrm>
            <a:off x="5730316" y="3302278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94" name="Google Shape;794;p55"/>
          <p:cNvGrpSpPr/>
          <p:nvPr/>
        </p:nvGrpSpPr>
        <p:grpSpPr>
          <a:xfrm>
            <a:off x="5730316" y="3536660"/>
            <a:ext cx="335400" cy="237000"/>
            <a:chOff x="1911775" y="4636234"/>
            <a:chExt cx="335400" cy="237000"/>
          </a:xfrm>
        </p:grpSpPr>
        <p:sp>
          <p:nvSpPr>
            <p:cNvPr id="795" name="Google Shape;795;p55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96" name="Google Shape;796;p55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7" name="Google Shape;797;p55"/>
          <p:cNvGrpSpPr/>
          <p:nvPr/>
        </p:nvGrpSpPr>
        <p:grpSpPr>
          <a:xfrm>
            <a:off x="5730316" y="2840218"/>
            <a:ext cx="335400" cy="237000"/>
            <a:chOff x="1911775" y="4636234"/>
            <a:chExt cx="335400" cy="237000"/>
          </a:xfrm>
        </p:grpSpPr>
        <p:sp>
          <p:nvSpPr>
            <p:cNvPr id="798" name="Google Shape;798;p55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99" name="Google Shape;799;p55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0" name="Google Shape;800;p55"/>
          <p:cNvGrpSpPr/>
          <p:nvPr/>
        </p:nvGrpSpPr>
        <p:grpSpPr>
          <a:xfrm>
            <a:off x="5730316" y="2599794"/>
            <a:ext cx="335400" cy="237000"/>
            <a:chOff x="1911775" y="4636234"/>
            <a:chExt cx="335400" cy="237000"/>
          </a:xfrm>
        </p:grpSpPr>
        <p:sp>
          <p:nvSpPr>
            <p:cNvPr id="801" name="Google Shape;801;p55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02" name="Google Shape;802;p55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3" name="Google Shape;803;p55"/>
          <p:cNvSpPr/>
          <p:nvPr/>
        </p:nvSpPr>
        <p:spPr>
          <a:xfrm>
            <a:off x="5730316" y="3074073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04" name="Google Shape;804;p55"/>
          <p:cNvGrpSpPr/>
          <p:nvPr/>
        </p:nvGrpSpPr>
        <p:grpSpPr>
          <a:xfrm>
            <a:off x="5730316" y="2365939"/>
            <a:ext cx="335400" cy="237000"/>
            <a:chOff x="1911775" y="4636234"/>
            <a:chExt cx="335400" cy="237000"/>
          </a:xfrm>
        </p:grpSpPr>
        <p:sp>
          <p:nvSpPr>
            <p:cNvPr id="805" name="Google Shape;805;p55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06" name="Google Shape;806;p55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7" name="Google Shape;807;p55"/>
          <p:cNvSpPr txBox="1"/>
          <p:nvPr/>
        </p:nvSpPr>
        <p:spPr>
          <a:xfrm>
            <a:off x="4591975" y="2318526"/>
            <a:ext cx="1129800" cy="25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8" name="Google Shape;808;p55"/>
          <p:cNvSpPr/>
          <p:nvPr/>
        </p:nvSpPr>
        <p:spPr>
          <a:xfrm>
            <a:off x="5730316" y="4240326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09" name="Google Shape;809;p55"/>
          <p:cNvGrpSpPr/>
          <p:nvPr/>
        </p:nvGrpSpPr>
        <p:grpSpPr>
          <a:xfrm>
            <a:off x="5730316" y="4474708"/>
            <a:ext cx="335400" cy="237000"/>
            <a:chOff x="1911775" y="4636234"/>
            <a:chExt cx="335400" cy="237000"/>
          </a:xfrm>
        </p:grpSpPr>
        <p:sp>
          <p:nvSpPr>
            <p:cNvPr id="810" name="Google Shape;810;p55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11" name="Google Shape;811;p55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2" name="Google Shape;812;p55"/>
          <p:cNvGrpSpPr/>
          <p:nvPr/>
        </p:nvGrpSpPr>
        <p:grpSpPr>
          <a:xfrm>
            <a:off x="5730316" y="4000297"/>
            <a:ext cx="335400" cy="237000"/>
            <a:chOff x="1911775" y="4636234"/>
            <a:chExt cx="335400" cy="237000"/>
          </a:xfrm>
        </p:grpSpPr>
        <p:sp>
          <p:nvSpPr>
            <p:cNvPr id="813" name="Google Shape;813;p55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14" name="Google Shape;814;p55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5" name="Google Shape;815;p55"/>
          <p:cNvGrpSpPr/>
          <p:nvPr/>
        </p:nvGrpSpPr>
        <p:grpSpPr>
          <a:xfrm>
            <a:off x="5730316" y="3766442"/>
            <a:ext cx="335400" cy="237000"/>
            <a:chOff x="1911775" y="4636234"/>
            <a:chExt cx="335400" cy="237000"/>
          </a:xfrm>
        </p:grpSpPr>
        <p:sp>
          <p:nvSpPr>
            <p:cNvPr id="816" name="Google Shape;816;p55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17" name="Google Shape;817;p55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8" name="Google Shape;818;p55"/>
          <p:cNvSpPr/>
          <p:nvPr/>
        </p:nvSpPr>
        <p:spPr>
          <a:xfrm>
            <a:off x="6405501" y="3299525"/>
            <a:ext cx="6078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</p:txBody>
      </p:sp>
      <p:cxnSp>
        <p:nvCxnSpPr>
          <p:cNvPr id="819" name="Google Shape;819;p55"/>
          <p:cNvCxnSpPr>
            <a:endCxn id="818" idx="1"/>
          </p:cNvCxnSpPr>
          <p:nvPr/>
        </p:nvCxnSpPr>
        <p:spPr>
          <a:xfrm>
            <a:off x="5882601" y="3426725"/>
            <a:ext cx="522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0" name="Google Shape;820;p55"/>
          <p:cNvCxnSpPr>
            <a:endCxn id="821" idx="1"/>
          </p:cNvCxnSpPr>
          <p:nvPr/>
        </p:nvCxnSpPr>
        <p:spPr>
          <a:xfrm>
            <a:off x="5901402" y="4357825"/>
            <a:ext cx="5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1" name="Google Shape;821;p55"/>
          <p:cNvSpPr/>
          <p:nvPr/>
        </p:nvSpPr>
        <p:spPr>
          <a:xfrm>
            <a:off x="6466602" y="4230625"/>
            <a:ext cx="5466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</a:t>
            </a:r>
            <a:endParaRPr/>
          </a:p>
        </p:txBody>
      </p:sp>
      <p:sp>
        <p:nvSpPr>
          <p:cNvPr id="822" name="Google Shape;822;p55"/>
          <p:cNvSpPr/>
          <p:nvPr/>
        </p:nvSpPr>
        <p:spPr>
          <a:xfrm>
            <a:off x="7454700" y="4231625"/>
            <a:ext cx="6078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cxnSp>
        <p:nvCxnSpPr>
          <p:cNvPr id="823" name="Google Shape;823;p55"/>
          <p:cNvCxnSpPr>
            <a:endCxn id="822" idx="1"/>
          </p:cNvCxnSpPr>
          <p:nvPr/>
        </p:nvCxnSpPr>
        <p:spPr>
          <a:xfrm>
            <a:off x="6945900" y="4358825"/>
            <a:ext cx="50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4" name="Google Shape;824;p55"/>
          <p:cNvSpPr/>
          <p:nvPr/>
        </p:nvSpPr>
        <p:spPr>
          <a:xfrm>
            <a:off x="6406154" y="3069278"/>
            <a:ext cx="11520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abomamora</a:t>
            </a:r>
            <a:endParaRPr/>
          </a:p>
        </p:txBody>
      </p:sp>
      <p:sp>
        <p:nvSpPr>
          <p:cNvPr id="825" name="Google Shape;825;p55"/>
          <p:cNvSpPr/>
          <p:nvPr/>
        </p:nvSpPr>
        <p:spPr>
          <a:xfrm>
            <a:off x="7920254" y="3069278"/>
            <a:ext cx="9396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adevilish</a:t>
            </a:r>
            <a:endParaRPr/>
          </a:p>
        </p:txBody>
      </p:sp>
      <p:cxnSp>
        <p:nvCxnSpPr>
          <p:cNvPr id="826" name="Google Shape;826;p55"/>
          <p:cNvCxnSpPr>
            <a:stCxn id="824" idx="3"/>
            <a:endCxn id="825" idx="1"/>
          </p:cNvCxnSpPr>
          <p:nvPr/>
        </p:nvCxnSpPr>
        <p:spPr>
          <a:xfrm>
            <a:off x="7558154" y="3196478"/>
            <a:ext cx="36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7" name="Google Shape;827;p55"/>
          <p:cNvCxnSpPr>
            <a:endCxn id="824" idx="1"/>
          </p:cNvCxnSpPr>
          <p:nvPr/>
        </p:nvCxnSpPr>
        <p:spPr>
          <a:xfrm>
            <a:off x="5897354" y="3196478"/>
            <a:ext cx="50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8" name="Google Shape;828;p55"/>
          <p:cNvSpPr txBox="1"/>
          <p:nvPr/>
        </p:nvSpPr>
        <p:spPr>
          <a:xfrm>
            <a:off x="4552325" y="1348150"/>
            <a:ext cx="33699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If we use the 10 buckets on the right, where should our five items go?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Put in bucket = hashCode % 10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Hash Table</a:t>
            </a:r>
            <a:endParaRPr/>
          </a:p>
        </p:txBody>
      </p:sp>
      <p:sp>
        <p:nvSpPr>
          <p:cNvPr id="834" name="Google Shape;834;p5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2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we’ve just created here is called a </a:t>
            </a:r>
            <a:r>
              <a:rPr lang="en" b="1"/>
              <a:t>hash table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i="1"/>
              <a:t>Data</a:t>
            </a:r>
            <a:r>
              <a:rPr lang="en"/>
              <a:t> is converted by a </a:t>
            </a:r>
            <a:r>
              <a:rPr lang="en" b="1"/>
              <a:t>hash function</a:t>
            </a:r>
            <a:r>
              <a:rPr lang="en"/>
              <a:t> into an integer representation called a </a:t>
            </a:r>
            <a:r>
              <a:rPr lang="en" b="1"/>
              <a:t>hash code</a:t>
            </a:r>
            <a:r>
              <a:rPr lang="en"/>
              <a:t>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</a:t>
            </a:r>
            <a:r>
              <a:rPr lang="en" b="1"/>
              <a:t>hash code</a:t>
            </a:r>
            <a:r>
              <a:rPr lang="en"/>
              <a:t> is then </a:t>
            </a:r>
            <a:r>
              <a:rPr lang="en" b="1"/>
              <a:t>reduced</a:t>
            </a:r>
            <a:r>
              <a:rPr lang="en"/>
              <a:t> to a valid </a:t>
            </a:r>
            <a:r>
              <a:rPr lang="en" i="1"/>
              <a:t>index</a:t>
            </a:r>
            <a:r>
              <a:rPr lang="en"/>
              <a:t>, usually using the modulus operator, e.g. 2348762878 % 10 = 8.</a:t>
            </a:r>
            <a:endParaRPr/>
          </a:p>
        </p:txBody>
      </p:sp>
      <p:sp>
        <p:nvSpPr>
          <p:cNvPr id="835" name="Google Shape;835;p56"/>
          <p:cNvSpPr/>
          <p:nvPr/>
        </p:nvSpPr>
        <p:spPr>
          <a:xfrm>
            <a:off x="5273116" y="3302278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6" name="Google Shape;836;p56"/>
          <p:cNvSpPr/>
          <p:nvPr/>
        </p:nvSpPr>
        <p:spPr>
          <a:xfrm>
            <a:off x="5273116" y="3536660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37" name="Google Shape;837;p56"/>
          <p:cNvGrpSpPr/>
          <p:nvPr/>
        </p:nvGrpSpPr>
        <p:grpSpPr>
          <a:xfrm>
            <a:off x="5273116" y="3074073"/>
            <a:ext cx="335400" cy="237000"/>
            <a:chOff x="1911775" y="4636234"/>
            <a:chExt cx="335400" cy="237000"/>
          </a:xfrm>
        </p:grpSpPr>
        <p:sp>
          <p:nvSpPr>
            <p:cNvPr id="838" name="Google Shape;838;p56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39" name="Google Shape;839;p56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0" name="Google Shape;840;p56"/>
          <p:cNvGrpSpPr/>
          <p:nvPr/>
        </p:nvGrpSpPr>
        <p:grpSpPr>
          <a:xfrm>
            <a:off x="5273116" y="2840218"/>
            <a:ext cx="335400" cy="237000"/>
            <a:chOff x="1911775" y="4636234"/>
            <a:chExt cx="335400" cy="237000"/>
          </a:xfrm>
        </p:grpSpPr>
        <p:sp>
          <p:nvSpPr>
            <p:cNvPr id="841" name="Google Shape;841;p56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42" name="Google Shape;842;p56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3" name="Google Shape;843;p56"/>
          <p:cNvGrpSpPr/>
          <p:nvPr/>
        </p:nvGrpSpPr>
        <p:grpSpPr>
          <a:xfrm>
            <a:off x="5273116" y="2599794"/>
            <a:ext cx="335400" cy="237000"/>
            <a:chOff x="1911775" y="4636234"/>
            <a:chExt cx="335400" cy="237000"/>
          </a:xfrm>
        </p:grpSpPr>
        <p:sp>
          <p:nvSpPr>
            <p:cNvPr id="844" name="Google Shape;844;p56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45" name="Google Shape;845;p56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6" name="Google Shape;846;p56"/>
          <p:cNvSpPr/>
          <p:nvPr/>
        </p:nvSpPr>
        <p:spPr>
          <a:xfrm>
            <a:off x="5273116" y="2365939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56"/>
          <p:cNvSpPr txBox="1"/>
          <p:nvPr/>
        </p:nvSpPr>
        <p:spPr>
          <a:xfrm>
            <a:off x="4825850" y="2318525"/>
            <a:ext cx="438600" cy="25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8" name="Google Shape;848;p56"/>
          <p:cNvSpPr/>
          <p:nvPr/>
        </p:nvSpPr>
        <p:spPr>
          <a:xfrm>
            <a:off x="5273116" y="4240326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49" name="Google Shape;849;p56"/>
          <p:cNvGrpSpPr/>
          <p:nvPr/>
        </p:nvGrpSpPr>
        <p:grpSpPr>
          <a:xfrm>
            <a:off x="5273116" y="4000297"/>
            <a:ext cx="335400" cy="237000"/>
            <a:chOff x="1911775" y="4636234"/>
            <a:chExt cx="335400" cy="237000"/>
          </a:xfrm>
        </p:grpSpPr>
        <p:sp>
          <p:nvSpPr>
            <p:cNvPr id="850" name="Google Shape;850;p56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51" name="Google Shape;851;p56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52" name="Google Shape;852;p56"/>
          <p:cNvGrpSpPr/>
          <p:nvPr/>
        </p:nvGrpSpPr>
        <p:grpSpPr>
          <a:xfrm>
            <a:off x="5273116" y="3766442"/>
            <a:ext cx="335400" cy="237000"/>
            <a:chOff x="1911775" y="4636234"/>
            <a:chExt cx="335400" cy="237000"/>
          </a:xfrm>
        </p:grpSpPr>
        <p:sp>
          <p:nvSpPr>
            <p:cNvPr id="853" name="Google Shape;853;p56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54" name="Google Shape;854;p56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55" name="Google Shape;855;p56"/>
          <p:cNvCxnSpPr>
            <a:endCxn id="856" idx="1"/>
          </p:cNvCxnSpPr>
          <p:nvPr/>
        </p:nvCxnSpPr>
        <p:spPr>
          <a:xfrm rot="10800000" flipH="1">
            <a:off x="5428625" y="4358825"/>
            <a:ext cx="378000" cy="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7" name="Google Shape;857;p56"/>
          <p:cNvSpPr/>
          <p:nvPr/>
        </p:nvSpPr>
        <p:spPr>
          <a:xfrm>
            <a:off x="5273116" y="4474708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58" name="Google Shape;858;p56"/>
          <p:cNvCxnSpPr>
            <a:endCxn id="859" idx="1"/>
          </p:cNvCxnSpPr>
          <p:nvPr/>
        </p:nvCxnSpPr>
        <p:spPr>
          <a:xfrm>
            <a:off x="5437925" y="4590174"/>
            <a:ext cx="36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0" name="Google Shape;860;p56"/>
          <p:cNvCxnSpPr>
            <a:endCxn id="861" idx="1"/>
          </p:cNvCxnSpPr>
          <p:nvPr/>
        </p:nvCxnSpPr>
        <p:spPr>
          <a:xfrm rot="10800000" flipH="1">
            <a:off x="5437928" y="2484450"/>
            <a:ext cx="3687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6" name="Google Shape;856;p56"/>
          <p:cNvSpPr/>
          <p:nvPr/>
        </p:nvSpPr>
        <p:spPr>
          <a:xfrm>
            <a:off x="5806625" y="4240325"/>
            <a:ext cx="7449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</a:t>
            </a:r>
            <a:endParaRPr/>
          </a:p>
        </p:txBody>
      </p:sp>
      <p:sp>
        <p:nvSpPr>
          <p:cNvPr id="861" name="Google Shape;861;p56"/>
          <p:cNvSpPr/>
          <p:nvPr/>
        </p:nvSpPr>
        <p:spPr>
          <a:xfrm>
            <a:off x="5806628" y="2357250"/>
            <a:ext cx="4782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hug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2" name="Google Shape;862;p56"/>
          <p:cNvSpPr/>
          <p:nvPr/>
        </p:nvSpPr>
        <p:spPr>
          <a:xfrm>
            <a:off x="6609624" y="2357250"/>
            <a:ext cx="5559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抱抱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63" name="Google Shape;863;p56"/>
          <p:cNvCxnSpPr>
            <a:stCxn id="861" idx="3"/>
            <a:endCxn id="862" idx="1"/>
          </p:cNvCxnSpPr>
          <p:nvPr/>
        </p:nvCxnSpPr>
        <p:spPr>
          <a:xfrm>
            <a:off x="6284828" y="2484450"/>
            <a:ext cx="32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9" name="Google Shape;859;p56"/>
          <p:cNvSpPr/>
          <p:nvPr/>
        </p:nvSpPr>
        <p:spPr>
          <a:xfrm>
            <a:off x="5806625" y="4471674"/>
            <a:ext cx="7449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están</a:t>
            </a:r>
            <a:endParaRPr/>
          </a:p>
        </p:txBody>
      </p:sp>
      <p:sp>
        <p:nvSpPr>
          <p:cNvPr id="864" name="Google Shape;864;p56"/>
          <p:cNvSpPr txBox="1"/>
          <p:nvPr/>
        </p:nvSpPr>
        <p:spPr>
          <a:xfrm>
            <a:off x="631975" y="2949850"/>
            <a:ext cx="576900" cy="32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抱抱</a:t>
            </a:r>
            <a:endParaRPr/>
          </a:p>
        </p:txBody>
      </p:sp>
      <p:sp>
        <p:nvSpPr>
          <p:cNvPr id="865" name="Google Shape;865;p56"/>
          <p:cNvSpPr txBox="1"/>
          <p:nvPr/>
        </p:nvSpPr>
        <p:spPr>
          <a:xfrm>
            <a:off x="1526825" y="2949850"/>
            <a:ext cx="1385400" cy="3261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unicodeToInt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66" name="Google Shape;866;p56"/>
          <p:cNvCxnSpPr>
            <a:stCxn id="864" idx="3"/>
            <a:endCxn id="865" idx="1"/>
          </p:cNvCxnSpPr>
          <p:nvPr/>
        </p:nvCxnSpPr>
        <p:spPr>
          <a:xfrm>
            <a:off x="1208875" y="3112900"/>
            <a:ext cx="31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7" name="Google Shape;867;p56"/>
          <p:cNvSpPr txBox="1"/>
          <p:nvPr/>
        </p:nvSpPr>
        <p:spPr>
          <a:xfrm>
            <a:off x="3215350" y="2949850"/>
            <a:ext cx="1333200" cy="326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1034854400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68" name="Google Shape;868;p56"/>
          <p:cNvCxnSpPr>
            <a:stCxn id="865" idx="3"/>
            <a:endCxn id="867" idx="1"/>
          </p:cNvCxnSpPr>
          <p:nvPr/>
        </p:nvCxnSpPr>
        <p:spPr>
          <a:xfrm>
            <a:off x="2912225" y="3112900"/>
            <a:ext cx="303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9" name="Google Shape;869;p56"/>
          <p:cNvSpPr txBox="1"/>
          <p:nvPr/>
        </p:nvSpPr>
        <p:spPr>
          <a:xfrm>
            <a:off x="1012975" y="3926050"/>
            <a:ext cx="610200" cy="3261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10</a:t>
            </a:r>
            <a:endParaRPr/>
          </a:p>
        </p:txBody>
      </p:sp>
      <p:sp>
        <p:nvSpPr>
          <p:cNvPr id="870" name="Google Shape;870;p56"/>
          <p:cNvSpPr txBox="1"/>
          <p:nvPr/>
        </p:nvSpPr>
        <p:spPr>
          <a:xfrm>
            <a:off x="2336725" y="3926050"/>
            <a:ext cx="610200" cy="326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71" name="Google Shape;871;p56"/>
          <p:cNvCxnSpPr>
            <a:stCxn id="867" idx="2"/>
            <a:endCxn id="869" idx="1"/>
          </p:cNvCxnSpPr>
          <p:nvPr/>
        </p:nvCxnSpPr>
        <p:spPr>
          <a:xfrm rot="5400000">
            <a:off x="2040850" y="2248150"/>
            <a:ext cx="813300" cy="2868900"/>
          </a:xfrm>
          <a:prstGeom prst="bentConnector4">
            <a:avLst>
              <a:gd name="adj1" fmla="val 39967"/>
              <a:gd name="adj2" fmla="val 10830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2" name="Google Shape;872;p56"/>
          <p:cNvCxnSpPr>
            <a:stCxn id="869" idx="3"/>
            <a:endCxn id="870" idx="1"/>
          </p:cNvCxnSpPr>
          <p:nvPr/>
        </p:nvCxnSpPr>
        <p:spPr>
          <a:xfrm>
            <a:off x="1623175" y="4089100"/>
            <a:ext cx="713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3" name="Google Shape;873;p56"/>
          <p:cNvSpPr txBox="1"/>
          <p:nvPr/>
        </p:nvSpPr>
        <p:spPr>
          <a:xfrm>
            <a:off x="631975" y="2629800"/>
            <a:ext cx="5769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data</a:t>
            </a:r>
            <a:endParaRPr i="1"/>
          </a:p>
        </p:txBody>
      </p:sp>
      <p:sp>
        <p:nvSpPr>
          <p:cNvPr id="874" name="Google Shape;874;p56"/>
          <p:cNvSpPr txBox="1"/>
          <p:nvPr/>
        </p:nvSpPr>
        <p:spPr>
          <a:xfrm>
            <a:off x="3215350" y="2629800"/>
            <a:ext cx="11025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hash code</a:t>
            </a:r>
            <a:endParaRPr b="1"/>
          </a:p>
        </p:txBody>
      </p:sp>
      <p:sp>
        <p:nvSpPr>
          <p:cNvPr id="875" name="Google Shape;875;p56"/>
          <p:cNvSpPr txBox="1"/>
          <p:nvPr/>
        </p:nvSpPr>
        <p:spPr>
          <a:xfrm>
            <a:off x="1474550" y="2629800"/>
            <a:ext cx="13854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hash function</a:t>
            </a:r>
            <a:endParaRPr b="1"/>
          </a:p>
        </p:txBody>
      </p:sp>
      <p:sp>
        <p:nvSpPr>
          <p:cNvPr id="876" name="Google Shape;876;p56"/>
          <p:cNvSpPr txBox="1"/>
          <p:nvPr/>
        </p:nvSpPr>
        <p:spPr>
          <a:xfrm>
            <a:off x="915275" y="4215028"/>
            <a:ext cx="7992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reduce</a:t>
            </a:r>
            <a:endParaRPr b="1"/>
          </a:p>
        </p:txBody>
      </p:sp>
      <p:sp>
        <p:nvSpPr>
          <p:cNvPr id="877" name="Google Shape;877;p56"/>
          <p:cNvSpPr txBox="1"/>
          <p:nvPr/>
        </p:nvSpPr>
        <p:spPr>
          <a:xfrm>
            <a:off x="2336725" y="4215028"/>
            <a:ext cx="6102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index</a:t>
            </a:r>
            <a:endParaRPr i="1"/>
          </a:p>
        </p:txBody>
      </p:sp>
      <p:sp>
        <p:nvSpPr>
          <p:cNvPr id="878" name="Google Shape;878;p56"/>
          <p:cNvSpPr/>
          <p:nvPr/>
        </p:nvSpPr>
        <p:spPr>
          <a:xfrm rot="5400000">
            <a:off x="6599025" y="3447175"/>
            <a:ext cx="177000" cy="27819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AC20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56"/>
          <p:cNvSpPr txBox="1"/>
          <p:nvPr/>
        </p:nvSpPr>
        <p:spPr>
          <a:xfrm>
            <a:off x="4375430" y="4824875"/>
            <a:ext cx="13854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hash table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880" name="Google Shape;880;p56"/>
          <p:cNvSpPr/>
          <p:nvPr/>
        </p:nvSpPr>
        <p:spPr>
          <a:xfrm>
            <a:off x="6901625" y="4232975"/>
            <a:ext cx="7449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81" name="Google Shape;881;p56"/>
          <p:cNvCxnSpPr>
            <a:endCxn id="880" idx="1"/>
          </p:cNvCxnSpPr>
          <p:nvPr/>
        </p:nvCxnSpPr>
        <p:spPr>
          <a:xfrm>
            <a:off x="6551525" y="4358675"/>
            <a:ext cx="350100" cy="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2" name="Google Shape;882;p56"/>
          <p:cNvCxnSpPr>
            <a:endCxn id="883" idx="1"/>
          </p:cNvCxnSpPr>
          <p:nvPr/>
        </p:nvCxnSpPr>
        <p:spPr>
          <a:xfrm rot="10800000" flipH="1">
            <a:off x="5415276" y="3421850"/>
            <a:ext cx="378000" cy="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3" name="Google Shape;883;p56"/>
          <p:cNvSpPr/>
          <p:nvPr/>
        </p:nvSpPr>
        <p:spPr>
          <a:xfrm>
            <a:off x="5793276" y="3303350"/>
            <a:ext cx="7449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الطبيعة</a:t>
            </a:r>
            <a:endParaRPr/>
          </a:p>
        </p:txBody>
      </p:sp>
      <p:sp>
        <p:nvSpPr>
          <p:cNvPr id="884" name="Google Shape;884;p56"/>
          <p:cNvSpPr/>
          <p:nvPr/>
        </p:nvSpPr>
        <p:spPr>
          <a:xfrm>
            <a:off x="6901625" y="4471674"/>
            <a:ext cx="7449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शानदार</a:t>
            </a:r>
            <a:endParaRPr/>
          </a:p>
        </p:txBody>
      </p:sp>
      <p:cxnSp>
        <p:nvCxnSpPr>
          <p:cNvPr id="885" name="Google Shape;885;p56"/>
          <p:cNvCxnSpPr>
            <a:stCxn id="859" idx="3"/>
            <a:endCxn id="884" idx="1"/>
          </p:cNvCxnSpPr>
          <p:nvPr/>
        </p:nvCxnSpPr>
        <p:spPr>
          <a:xfrm>
            <a:off x="6551525" y="4590174"/>
            <a:ext cx="35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6" name="Google Shape;886;p56"/>
          <p:cNvCxnSpPr/>
          <p:nvPr/>
        </p:nvCxnSpPr>
        <p:spPr>
          <a:xfrm rot="10800000" flipH="1">
            <a:off x="5273875" y="3556404"/>
            <a:ext cx="333900" cy="19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7" name="Google Shape;887;p56"/>
          <p:cNvSpPr/>
          <p:nvPr/>
        </p:nvSpPr>
        <p:spPr>
          <a:xfrm>
            <a:off x="7490424" y="2359650"/>
            <a:ext cx="5559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포옹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88" name="Google Shape;888;p56"/>
          <p:cNvCxnSpPr>
            <a:endCxn id="887" idx="1"/>
          </p:cNvCxnSpPr>
          <p:nvPr/>
        </p:nvCxnSpPr>
        <p:spPr>
          <a:xfrm>
            <a:off x="7165524" y="2486850"/>
            <a:ext cx="324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9" name="Google Shape;889;p56"/>
          <p:cNvCxnSpPr/>
          <p:nvPr/>
        </p:nvCxnSpPr>
        <p:spPr>
          <a:xfrm rot="10800000">
            <a:off x="1526075" y="4563200"/>
            <a:ext cx="316800" cy="1854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" name="Google Shape;890;p56"/>
          <p:cNvSpPr txBox="1"/>
          <p:nvPr/>
        </p:nvSpPr>
        <p:spPr>
          <a:xfrm>
            <a:off x="1803875" y="4541300"/>
            <a:ext cx="21843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 Java there’s a caveat here. Will revisit later.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 as an Index</a:t>
            </a: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extreme approach: Create an array of booleans indexed by data!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Initially all values are false.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an item is added, set appropriate index to true.</a:t>
            </a:r>
            <a:endParaRPr/>
          </a:p>
        </p:txBody>
      </p:sp>
      <p:sp>
        <p:nvSpPr>
          <p:cNvPr id="73" name="Google Shape;73;p12"/>
          <p:cNvSpPr/>
          <p:nvPr/>
        </p:nvSpPr>
        <p:spPr>
          <a:xfrm>
            <a:off x="7664500" y="1057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2"/>
          <p:cNvSpPr/>
          <p:nvPr/>
        </p:nvSpPr>
        <p:spPr>
          <a:xfrm>
            <a:off x="7664500" y="1285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7664500" y="1514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7664500" y="1743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7664500" y="19717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7664500" y="2200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7664500" y="2428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7664500" y="2657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7664500" y="2894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7664500" y="3123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7664500" y="33517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7664500" y="3580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7664500" y="3808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7664500" y="4037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7664500" y="4266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664500" y="44947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7949252" y="981680"/>
            <a:ext cx="4524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5264800" y="4199200"/>
            <a:ext cx="23577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containing nothing</a:t>
            </a:r>
            <a:endParaRPr/>
          </a:p>
        </p:txBody>
      </p:sp>
      <p:sp>
        <p:nvSpPr>
          <p:cNvPr id="91" name="Google Shape;91;p12"/>
          <p:cNvSpPr txBox="1"/>
          <p:nvPr/>
        </p:nvSpPr>
        <p:spPr>
          <a:xfrm>
            <a:off x="7661750" y="474640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2" name="Google Shape;92;p12"/>
          <p:cNvSpPr txBox="1"/>
          <p:nvPr/>
        </p:nvSpPr>
        <p:spPr>
          <a:xfrm>
            <a:off x="418350" y="3131575"/>
            <a:ext cx="4096200" cy="1693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DataIndexedIntegerSet diis;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 = new DataIndexedIntegerSet();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diis.add(0);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7"/>
          <p:cNvSpPr txBox="1">
            <a:spLocks noGrp="1"/>
          </p:cNvSpPr>
          <p:nvPr>
            <p:ph type="title"/>
          </p:nvPr>
        </p:nvSpPr>
        <p:spPr>
          <a:xfrm>
            <a:off x="681900" y="2164050"/>
            <a:ext cx="7780200" cy="81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Hash Table Performance</a:t>
            </a:r>
            <a:endParaRPr sz="4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5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Runtime</a:t>
            </a:r>
            <a:endParaRPr/>
          </a:p>
        </p:txBody>
      </p:sp>
      <p:sp>
        <p:nvSpPr>
          <p:cNvPr id="901" name="Google Shape;901;p58"/>
          <p:cNvSpPr txBox="1">
            <a:spLocks noGrp="1"/>
          </p:cNvSpPr>
          <p:nvPr>
            <p:ph type="body" idx="1"/>
          </p:nvPr>
        </p:nvSpPr>
        <p:spPr>
          <a:xfrm>
            <a:off x="243000" y="3747650"/>
            <a:ext cx="8443800" cy="9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good news: We use way less memory and can now handle arbitrary data.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bad news: Worst case runtime is now Θ(Q), where Q is the length of the longest list.</a:t>
            </a:r>
            <a:endParaRPr/>
          </a:p>
        </p:txBody>
      </p:sp>
      <p:sp>
        <p:nvSpPr>
          <p:cNvPr id="902" name="Google Shape;902;p58"/>
          <p:cNvSpPr/>
          <p:nvPr/>
        </p:nvSpPr>
        <p:spPr>
          <a:xfrm>
            <a:off x="1033400" y="137586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3" name="Google Shape;903;p58"/>
          <p:cNvSpPr/>
          <p:nvPr/>
        </p:nvSpPr>
        <p:spPr>
          <a:xfrm>
            <a:off x="1603650" y="18426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58"/>
          <p:cNvSpPr/>
          <p:nvPr/>
        </p:nvSpPr>
        <p:spPr>
          <a:xfrm>
            <a:off x="1033400" y="183792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5" name="Google Shape;905;p58"/>
          <p:cNvCxnSpPr>
            <a:endCxn id="903" idx="1"/>
          </p:cNvCxnSpPr>
          <p:nvPr/>
        </p:nvCxnSpPr>
        <p:spPr>
          <a:xfrm>
            <a:off x="1226250" y="196261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6" name="Google Shape;906;p58"/>
          <p:cNvSpPr/>
          <p:nvPr/>
        </p:nvSpPr>
        <p:spPr>
          <a:xfrm>
            <a:off x="1033400" y="160972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7" name="Google Shape;907;p58"/>
          <p:cNvSpPr/>
          <p:nvPr/>
        </p:nvSpPr>
        <p:spPr>
          <a:xfrm>
            <a:off x="1033400" y="1135443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8" name="Google Shape;908;p58"/>
          <p:cNvSpPr/>
          <p:nvPr/>
        </p:nvSpPr>
        <p:spPr>
          <a:xfrm>
            <a:off x="1033400" y="901588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9" name="Google Shape;909;p58"/>
          <p:cNvSpPr/>
          <p:nvPr/>
        </p:nvSpPr>
        <p:spPr>
          <a:xfrm>
            <a:off x="1603650" y="1604749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0" name="Google Shape;910;p58"/>
          <p:cNvCxnSpPr>
            <a:endCxn id="909" idx="1"/>
          </p:cNvCxnSpPr>
          <p:nvPr/>
        </p:nvCxnSpPr>
        <p:spPr>
          <a:xfrm>
            <a:off x="1226250" y="1724749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1" name="Google Shape;911;p58"/>
          <p:cNvSpPr/>
          <p:nvPr/>
        </p:nvSpPr>
        <p:spPr>
          <a:xfrm>
            <a:off x="1603650" y="1361933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2" name="Google Shape;912;p58"/>
          <p:cNvCxnSpPr>
            <a:endCxn id="911" idx="1"/>
          </p:cNvCxnSpPr>
          <p:nvPr/>
        </p:nvCxnSpPr>
        <p:spPr>
          <a:xfrm>
            <a:off x="1226250" y="1481933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3" name="Google Shape;913;p58"/>
          <p:cNvSpPr/>
          <p:nvPr/>
        </p:nvSpPr>
        <p:spPr>
          <a:xfrm>
            <a:off x="1603650" y="111911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4" name="Google Shape;914;p58"/>
          <p:cNvCxnSpPr>
            <a:endCxn id="913" idx="1"/>
          </p:cNvCxnSpPr>
          <p:nvPr/>
        </p:nvCxnSpPr>
        <p:spPr>
          <a:xfrm>
            <a:off x="1226250" y="123911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5" name="Google Shape;915;p58"/>
          <p:cNvSpPr/>
          <p:nvPr/>
        </p:nvSpPr>
        <p:spPr>
          <a:xfrm>
            <a:off x="1603650" y="88745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6" name="Google Shape;916;p58"/>
          <p:cNvCxnSpPr>
            <a:endCxn id="915" idx="1"/>
          </p:cNvCxnSpPr>
          <p:nvPr/>
        </p:nvCxnSpPr>
        <p:spPr>
          <a:xfrm>
            <a:off x="1226250" y="100745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7" name="Google Shape;917;p58"/>
          <p:cNvSpPr/>
          <p:nvPr/>
        </p:nvSpPr>
        <p:spPr>
          <a:xfrm>
            <a:off x="3395790" y="1614685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58"/>
          <p:cNvSpPr/>
          <p:nvPr/>
        </p:nvSpPr>
        <p:spPr>
          <a:xfrm>
            <a:off x="3935440" y="1605220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58"/>
          <p:cNvSpPr/>
          <p:nvPr/>
        </p:nvSpPr>
        <p:spPr>
          <a:xfrm>
            <a:off x="3395790" y="1371869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58"/>
          <p:cNvSpPr/>
          <p:nvPr/>
        </p:nvSpPr>
        <p:spPr>
          <a:xfrm>
            <a:off x="3395916" y="1129053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1" name="Google Shape;921;p58"/>
          <p:cNvCxnSpPr>
            <a:stCxn id="922" idx="3"/>
            <a:endCxn id="920" idx="1"/>
          </p:cNvCxnSpPr>
          <p:nvPr/>
        </p:nvCxnSpPr>
        <p:spPr>
          <a:xfrm>
            <a:off x="3145791" y="1252494"/>
            <a:ext cx="2502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3" name="Google Shape;923;p58"/>
          <p:cNvCxnSpPr>
            <a:stCxn id="924" idx="3"/>
            <a:endCxn id="919" idx="1"/>
          </p:cNvCxnSpPr>
          <p:nvPr/>
        </p:nvCxnSpPr>
        <p:spPr>
          <a:xfrm>
            <a:off x="3145791" y="1495310"/>
            <a:ext cx="2499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5" name="Google Shape;925;p58"/>
          <p:cNvCxnSpPr>
            <a:stCxn id="926" idx="3"/>
            <a:endCxn id="917" idx="1"/>
          </p:cNvCxnSpPr>
          <p:nvPr/>
        </p:nvCxnSpPr>
        <p:spPr>
          <a:xfrm>
            <a:off x="3145791" y="1738127"/>
            <a:ext cx="2499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7" name="Google Shape;927;p58"/>
          <p:cNvCxnSpPr>
            <a:endCxn id="918" idx="1"/>
          </p:cNvCxnSpPr>
          <p:nvPr/>
        </p:nvCxnSpPr>
        <p:spPr>
          <a:xfrm>
            <a:off x="3647140" y="1729270"/>
            <a:ext cx="28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8" name="Google Shape;928;p58"/>
          <p:cNvSpPr txBox="1"/>
          <p:nvPr/>
        </p:nvSpPr>
        <p:spPr>
          <a:xfrm>
            <a:off x="750922" y="804675"/>
            <a:ext cx="288300" cy="14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9" name="Google Shape;929;p58"/>
          <p:cNvSpPr/>
          <p:nvPr/>
        </p:nvSpPr>
        <p:spPr>
          <a:xfrm>
            <a:off x="2249319" y="18426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0" name="Google Shape;930;p58"/>
          <p:cNvCxnSpPr>
            <a:stCxn id="903" idx="3"/>
            <a:endCxn id="929" idx="1"/>
          </p:cNvCxnSpPr>
          <p:nvPr/>
        </p:nvCxnSpPr>
        <p:spPr>
          <a:xfrm>
            <a:off x="1855050" y="1962610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1" name="Google Shape;931;p58"/>
          <p:cNvSpPr/>
          <p:nvPr/>
        </p:nvSpPr>
        <p:spPr>
          <a:xfrm>
            <a:off x="2249319" y="1604749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2" name="Google Shape;932;p58"/>
          <p:cNvCxnSpPr>
            <a:stCxn id="909" idx="3"/>
            <a:endCxn id="931" idx="1"/>
          </p:cNvCxnSpPr>
          <p:nvPr/>
        </p:nvCxnSpPr>
        <p:spPr>
          <a:xfrm>
            <a:off x="1855050" y="1724749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3" name="Google Shape;933;p58"/>
          <p:cNvSpPr/>
          <p:nvPr/>
        </p:nvSpPr>
        <p:spPr>
          <a:xfrm>
            <a:off x="2249319" y="1361933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4" name="Google Shape;934;p58"/>
          <p:cNvCxnSpPr>
            <a:stCxn id="911" idx="3"/>
            <a:endCxn id="933" idx="1"/>
          </p:cNvCxnSpPr>
          <p:nvPr/>
        </p:nvCxnSpPr>
        <p:spPr>
          <a:xfrm>
            <a:off x="1855050" y="1481933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5" name="Google Shape;935;p58"/>
          <p:cNvSpPr/>
          <p:nvPr/>
        </p:nvSpPr>
        <p:spPr>
          <a:xfrm>
            <a:off x="2249319" y="111911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6" name="Google Shape;936;p58"/>
          <p:cNvCxnSpPr>
            <a:stCxn id="913" idx="3"/>
            <a:endCxn id="935" idx="1"/>
          </p:cNvCxnSpPr>
          <p:nvPr/>
        </p:nvCxnSpPr>
        <p:spPr>
          <a:xfrm>
            <a:off x="1855050" y="1239117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7" name="Google Shape;937;p58"/>
          <p:cNvSpPr/>
          <p:nvPr/>
        </p:nvSpPr>
        <p:spPr>
          <a:xfrm>
            <a:off x="2249319" y="88745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8" name="Google Shape;938;p58"/>
          <p:cNvCxnSpPr>
            <a:stCxn id="915" idx="3"/>
            <a:endCxn id="937" idx="1"/>
          </p:cNvCxnSpPr>
          <p:nvPr/>
        </p:nvCxnSpPr>
        <p:spPr>
          <a:xfrm>
            <a:off x="1855050" y="1007450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9" name="Google Shape;939;p58"/>
          <p:cNvSpPr/>
          <p:nvPr/>
        </p:nvSpPr>
        <p:spPr>
          <a:xfrm>
            <a:off x="2894391" y="185598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0" name="Google Shape;940;p58"/>
          <p:cNvCxnSpPr/>
          <p:nvPr/>
        </p:nvCxnSpPr>
        <p:spPr>
          <a:xfrm>
            <a:off x="2503014" y="197598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6" name="Google Shape;926;p58"/>
          <p:cNvSpPr/>
          <p:nvPr/>
        </p:nvSpPr>
        <p:spPr>
          <a:xfrm>
            <a:off x="2894391" y="161812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1" name="Google Shape;941;p58"/>
          <p:cNvCxnSpPr/>
          <p:nvPr/>
        </p:nvCxnSpPr>
        <p:spPr>
          <a:xfrm>
            <a:off x="2503014" y="173812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4" name="Google Shape;924;p58"/>
          <p:cNvSpPr/>
          <p:nvPr/>
        </p:nvSpPr>
        <p:spPr>
          <a:xfrm>
            <a:off x="2894391" y="13753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2" name="Google Shape;942;p58"/>
          <p:cNvCxnSpPr/>
          <p:nvPr/>
        </p:nvCxnSpPr>
        <p:spPr>
          <a:xfrm>
            <a:off x="2503014" y="149531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2" name="Google Shape;922;p58"/>
          <p:cNvSpPr/>
          <p:nvPr/>
        </p:nvSpPr>
        <p:spPr>
          <a:xfrm>
            <a:off x="2894391" y="1132494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3" name="Google Shape;943;p58"/>
          <p:cNvCxnSpPr/>
          <p:nvPr/>
        </p:nvCxnSpPr>
        <p:spPr>
          <a:xfrm>
            <a:off x="2503014" y="1252494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4" name="Google Shape;944;p58"/>
          <p:cNvSpPr/>
          <p:nvPr/>
        </p:nvSpPr>
        <p:spPr>
          <a:xfrm>
            <a:off x="2894391" y="90082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5" name="Google Shape;945;p58"/>
          <p:cNvCxnSpPr/>
          <p:nvPr/>
        </p:nvCxnSpPr>
        <p:spPr>
          <a:xfrm>
            <a:off x="2503014" y="102082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6" name="Google Shape;946;p58"/>
          <p:cNvSpPr txBox="1"/>
          <p:nvPr/>
        </p:nvSpPr>
        <p:spPr>
          <a:xfrm>
            <a:off x="5115877" y="2641906"/>
            <a:ext cx="23319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Length of longest list</a:t>
            </a:r>
            <a:endParaRPr/>
          </a:p>
        </p:txBody>
      </p:sp>
      <p:graphicFrame>
        <p:nvGraphicFramePr>
          <p:cNvPr id="947" name="Google Shape;947;p58"/>
          <p:cNvGraphicFramePr/>
          <p:nvPr/>
        </p:nvGraphicFramePr>
        <p:xfrm>
          <a:off x="5200800" y="917150"/>
          <a:ext cx="3736700" cy="1798200"/>
        </p:xfrm>
        <a:graphic>
          <a:graphicData uri="http://schemas.openxmlformats.org/drawingml/2006/table">
            <a:tbl>
              <a:tblPr>
                <a:noFill/>
                <a:tableStyleId>{82721292-D8FA-4D87-AB4D-6CDDD6387EFB}</a:tableStyleId>
              </a:tblPr>
              <a:tblGrid>
                <a:gridCol w="151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Bushy BSTs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DataIndexedArray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Separate Chaining Hash Table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Θ(Q)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Θ(Q)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8" name="Google Shape;948;p58"/>
          <p:cNvSpPr txBox="1"/>
          <p:nvPr/>
        </p:nvSpPr>
        <p:spPr>
          <a:xfrm>
            <a:off x="5200800" y="671750"/>
            <a:ext cx="20967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runtimes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6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Hash Table </a:t>
            </a:r>
            <a:endParaRPr/>
          </a:p>
        </p:txBody>
      </p:sp>
      <p:sp>
        <p:nvSpPr>
          <p:cNvPr id="1065" name="Google Shape;1065;p61"/>
          <p:cNvSpPr/>
          <p:nvPr/>
        </p:nvSpPr>
        <p:spPr>
          <a:xfrm>
            <a:off x="1033400" y="137586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6" name="Google Shape;1066;p61"/>
          <p:cNvSpPr/>
          <p:nvPr/>
        </p:nvSpPr>
        <p:spPr>
          <a:xfrm>
            <a:off x="1603650" y="18426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61"/>
          <p:cNvSpPr/>
          <p:nvPr/>
        </p:nvSpPr>
        <p:spPr>
          <a:xfrm>
            <a:off x="1033400" y="183792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68" name="Google Shape;1068;p61"/>
          <p:cNvCxnSpPr>
            <a:endCxn id="1066" idx="1"/>
          </p:cNvCxnSpPr>
          <p:nvPr/>
        </p:nvCxnSpPr>
        <p:spPr>
          <a:xfrm>
            <a:off x="1226250" y="196261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9" name="Google Shape;1069;p61"/>
          <p:cNvSpPr/>
          <p:nvPr/>
        </p:nvSpPr>
        <p:spPr>
          <a:xfrm>
            <a:off x="1033400" y="160972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0" name="Google Shape;1070;p61"/>
          <p:cNvSpPr/>
          <p:nvPr/>
        </p:nvSpPr>
        <p:spPr>
          <a:xfrm>
            <a:off x="1033400" y="1135443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1" name="Google Shape;1071;p61"/>
          <p:cNvSpPr/>
          <p:nvPr/>
        </p:nvSpPr>
        <p:spPr>
          <a:xfrm>
            <a:off x="1033400" y="901588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2" name="Google Shape;1072;p61"/>
          <p:cNvSpPr/>
          <p:nvPr/>
        </p:nvSpPr>
        <p:spPr>
          <a:xfrm>
            <a:off x="1603650" y="1604749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3" name="Google Shape;1073;p61"/>
          <p:cNvCxnSpPr>
            <a:endCxn id="1072" idx="1"/>
          </p:cNvCxnSpPr>
          <p:nvPr/>
        </p:nvCxnSpPr>
        <p:spPr>
          <a:xfrm>
            <a:off x="1226250" y="1724749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4" name="Google Shape;1074;p61"/>
          <p:cNvSpPr/>
          <p:nvPr/>
        </p:nvSpPr>
        <p:spPr>
          <a:xfrm>
            <a:off x="1603650" y="1361933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5" name="Google Shape;1075;p61"/>
          <p:cNvCxnSpPr>
            <a:endCxn id="1074" idx="1"/>
          </p:cNvCxnSpPr>
          <p:nvPr/>
        </p:nvCxnSpPr>
        <p:spPr>
          <a:xfrm>
            <a:off x="1226250" y="1481933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6" name="Google Shape;1076;p61"/>
          <p:cNvSpPr/>
          <p:nvPr/>
        </p:nvSpPr>
        <p:spPr>
          <a:xfrm>
            <a:off x="1603650" y="111911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7" name="Google Shape;1077;p61"/>
          <p:cNvCxnSpPr>
            <a:endCxn id="1076" idx="1"/>
          </p:cNvCxnSpPr>
          <p:nvPr/>
        </p:nvCxnSpPr>
        <p:spPr>
          <a:xfrm>
            <a:off x="1226250" y="123911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8" name="Google Shape;1078;p61"/>
          <p:cNvSpPr/>
          <p:nvPr/>
        </p:nvSpPr>
        <p:spPr>
          <a:xfrm>
            <a:off x="1603650" y="88745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9" name="Google Shape;1079;p61"/>
          <p:cNvCxnSpPr>
            <a:endCxn id="1078" idx="1"/>
          </p:cNvCxnSpPr>
          <p:nvPr/>
        </p:nvCxnSpPr>
        <p:spPr>
          <a:xfrm>
            <a:off x="1226250" y="100745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0" name="Google Shape;1080;p61"/>
          <p:cNvSpPr/>
          <p:nvPr/>
        </p:nvSpPr>
        <p:spPr>
          <a:xfrm>
            <a:off x="3395790" y="1614685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61"/>
          <p:cNvSpPr/>
          <p:nvPr/>
        </p:nvSpPr>
        <p:spPr>
          <a:xfrm>
            <a:off x="3935440" y="1605220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61"/>
          <p:cNvSpPr/>
          <p:nvPr/>
        </p:nvSpPr>
        <p:spPr>
          <a:xfrm>
            <a:off x="3395790" y="1371869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61"/>
          <p:cNvSpPr/>
          <p:nvPr/>
        </p:nvSpPr>
        <p:spPr>
          <a:xfrm>
            <a:off x="3395916" y="1129053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4" name="Google Shape;1084;p61"/>
          <p:cNvCxnSpPr>
            <a:stCxn id="1085" idx="3"/>
            <a:endCxn id="1083" idx="1"/>
          </p:cNvCxnSpPr>
          <p:nvPr/>
        </p:nvCxnSpPr>
        <p:spPr>
          <a:xfrm>
            <a:off x="3145791" y="1252494"/>
            <a:ext cx="2502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6" name="Google Shape;1086;p61"/>
          <p:cNvCxnSpPr>
            <a:stCxn id="1087" idx="3"/>
            <a:endCxn id="1082" idx="1"/>
          </p:cNvCxnSpPr>
          <p:nvPr/>
        </p:nvCxnSpPr>
        <p:spPr>
          <a:xfrm>
            <a:off x="3145791" y="1495310"/>
            <a:ext cx="2499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8" name="Google Shape;1088;p61"/>
          <p:cNvCxnSpPr>
            <a:stCxn id="1089" idx="3"/>
            <a:endCxn id="1080" idx="1"/>
          </p:cNvCxnSpPr>
          <p:nvPr/>
        </p:nvCxnSpPr>
        <p:spPr>
          <a:xfrm>
            <a:off x="3145791" y="1738127"/>
            <a:ext cx="2499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0" name="Google Shape;1090;p61"/>
          <p:cNvCxnSpPr>
            <a:endCxn id="1081" idx="1"/>
          </p:cNvCxnSpPr>
          <p:nvPr/>
        </p:nvCxnSpPr>
        <p:spPr>
          <a:xfrm>
            <a:off x="3647140" y="1729270"/>
            <a:ext cx="28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1" name="Google Shape;1091;p61"/>
          <p:cNvSpPr txBox="1"/>
          <p:nvPr/>
        </p:nvSpPr>
        <p:spPr>
          <a:xfrm>
            <a:off x="750922" y="804675"/>
            <a:ext cx="288300" cy="14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2" name="Google Shape;1092;p61"/>
          <p:cNvSpPr/>
          <p:nvPr/>
        </p:nvSpPr>
        <p:spPr>
          <a:xfrm>
            <a:off x="2249319" y="18426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3" name="Google Shape;1093;p61"/>
          <p:cNvCxnSpPr>
            <a:stCxn id="1066" idx="3"/>
            <a:endCxn id="1092" idx="1"/>
          </p:cNvCxnSpPr>
          <p:nvPr/>
        </p:nvCxnSpPr>
        <p:spPr>
          <a:xfrm>
            <a:off x="1855050" y="1962610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4" name="Google Shape;1094;p61"/>
          <p:cNvSpPr/>
          <p:nvPr/>
        </p:nvSpPr>
        <p:spPr>
          <a:xfrm>
            <a:off x="2249319" y="1604749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5" name="Google Shape;1095;p61"/>
          <p:cNvCxnSpPr>
            <a:stCxn id="1072" idx="3"/>
            <a:endCxn id="1094" idx="1"/>
          </p:cNvCxnSpPr>
          <p:nvPr/>
        </p:nvCxnSpPr>
        <p:spPr>
          <a:xfrm>
            <a:off x="1855050" y="1724749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6" name="Google Shape;1096;p61"/>
          <p:cNvSpPr/>
          <p:nvPr/>
        </p:nvSpPr>
        <p:spPr>
          <a:xfrm>
            <a:off x="2249319" y="1361933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7" name="Google Shape;1097;p61"/>
          <p:cNvCxnSpPr>
            <a:stCxn id="1074" idx="3"/>
            <a:endCxn id="1096" idx="1"/>
          </p:cNvCxnSpPr>
          <p:nvPr/>
        </p:nvCxnSpPr>
        <p:spPr>
          <a:xfrm>
            <a:off x="1855050" y="1481933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8" name="Google Shape;1098;p61"/>
          <p:cNvSpPr/>
          <p:nvPr/>
        </p:nvSpPr>
        <p:spPr>
          <a:xfrm>
            <a:off x="2249319" y="111911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9" name="Google Shape;1099;p61"/>
          <p:cNvCxnSpPr>
            <a:stCxn id="1076" idx="3"/>
            <a:endCxn id="1098" idx="1"/>
          </p:cNvCxnSpPr>
          <p:nvPr/>
        </p:nvCxnSpPr>
        <p:spPr>
          <a:xfrm>
            <a:off x="1855050" y="1239117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0" name="Google Shape;1100;p61"/>
          <p:cNvSpPr/>
          <p:nvPr/>
        </p:nvSpPr>
        <p:spPr>
          <a:xfrm>
            <a:off x="2249319" y="88745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1" name="Google Shape;1101;p61"/>
          <p:cNvCxnSpPr>
            <a:stCxn id="1078" idx="3"/>
            <a:endCxn id="1100" idx="1"/>
          </p:cNvCxnSpPr>
          <p:nvPr/>
        </p:nvCxnSpPr>
        <p:spPr>
          <a:xfrm>
            <a:off x="1855050" y="1007450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2" name="Google Shape;1102;p61"/>
          <p:cNvSpPr/>
          <p:nvPr/>
        </p:nvSpPr>
        <p:spPr>
          <a:xfrm>
            <a:off x="2894391" y="185598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3" name="Google Shape;1103;p61"/>
          <p:cNvCxnSpPr/>
          <p:nvPr/>
        </p:nvCxnSpPr>
        <p:spPr>
          <a:xfrm>
            <a:off x="2503014" y="197598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9" name="Google Shape;1089;p61"/>
          <p:cNvSpPr/>
          <p:nvPr/>
        </p:nvSpPr>
        <p:spPr>
          <a:xfrm>
            <a:off x="2894391" y="161812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4" name="Google Shape;1104;p61"/>
          <p:cNvCxnSpPr/>
          <p:nvPr/>
        </p:nvCxnSpPr>
        <p:spPr>
          <a:xfrm>
            <a:off x="2503014" y="173812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7" name="Google Shape;1087;p61"/>
          <p:cNvSpPr/>
          <p:nvPr/>
        </p:nvSpPr>
        <p:spPr>
          <a:xfrm>
            <a:off x="2894391" y="13753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5" name="Google Shape;1105;p61"/>
          <p:cNvCxnSpPr/>
          <p:nvPr/>
        </p:nvCxnSpPr>
        <p:spPr>
          <a:xfrm>
            <a:off x="2503014" y="149531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5" name="Google Shape;1085;p61"/>
          <p:cNvSpPr/>
          <p:nvPr/>
        </p:nvSpPr>
        <p:spPr>
          <a:xfrm>
            <a:off x="2894391" y="1132494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6" name="Google Shape;1106;p61"/>
          <p:cNvCxnSpPr/>
          <p:nvPr/>
        </p:nvCxnSpPr>
        <p:spPr>
          <a:xfrm>
            <a:off x="2503014" y="1252494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7" name="Google Shape;1107;p61"/>
          <p:cNvSpPr/>
          <p:nvPr/>
        </p:nvSpPr>
        <p:spPr>
          <a:xfrm>
            <a:off x="2894391" y="90082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8" name="Google Shape;1108;p61"/>
          <p:cNvCxnSpPr/>
          <p:nvPr/>
        </p:nvCxnSpPr>
        <p:spPr>
          <a:xfrm>
            <a:off x="2503014" y="102082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9" name="Google Shape;1109;p61"/>
          <p:cNvSpPr txBox="1"/>
          <p:nvPr/>
        </p:nvSpPr>
        <p:spPr>
          <a:xfrm>
            <a:off x="5115877" y="2641906"/>
            <a:ext cx="23319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Length of longest list</a:t>
            </a:r>
            <a:endParaRPr/>
          </a:p>
        </p:txBody>
      </p:sp>
      <p:graphicFrame>
        <p:nvGraphicFramePr>
          <p:cNvPr id="1110" name="Google Shape;1110;p61"/>
          <p:cNvGraphicFramePr/>
          <p:nvPr/>
        </p:nvGraphicFramePr>
        <p:xfrm>
          <a:off x="5200800" y="917150"/>
          <a:ext cx="3736700" cy="1798200"/>
        </p:xfrm>
        <a:graphic>
          <a:graphicData uri="http://schemas.openxmlformats.org/drawingml/2006/table">
            <a:tbl>
              <a:tblPr>
                <a:noFill/>
                <a:tableStyleId>{82721292-D8FA-4D87-AB4D-6CDDD6387EFB}</a:tableStyleId>
              </a:tblPr>
              <a:tblGrid>
                <a:gridCol w="151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Bushy BSTs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DataIndexedArray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Separate Chaining Hash Table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Θ(Q)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Θ(Q)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11" name="Google Shape;1111;p61"/>
          <p:cNvSpPr txBox="1"/>
          <p:nvPr/>
        </p:nvSpPr>
        <p:spPr>
          <a:xfrm>
            <a:off x="5200800" y="671750"/>
            <a:ext cx="20967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runtimes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61"/>
          <p:cNvSpPr txBox="1"/>
          <p:nvPr/>
        </p:nvSpPr>
        <p:spPr>
          <a:xfrm>
            <a:off x="243000" y="2299850"/>
            <a:ext cx="4872900" cy="12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we have: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fixed number of buckets M.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increasing number of items N.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61"/>
          <p:cNvSpPr txBox="1"/>
          <p:nvPr/>
        </p:nvSpPr>
        <p:spPr>
          <a:xfrm>
            <a:off x="218625" y="3552875"/>
            <a:ext cx="89037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Major problem: Even if items are spread out evenly, lists are of length Q = N/M.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For M = 5, that means Q = Θ(N). Results in linear time operations.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 question: How can we improve our design to guarantee that N/M is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(1)?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6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Runtime</a:t>
            </a:r>
            <a:endParaRPr/>
          </a:p>
        </p:txBody>
      </p:sp>
      <p:sp>
        <p:nvSpPr>
          <p:cNvPr id="1119" name="Google Shape;1119;p62"/>
          <p:cNvSpPr txBox="1">
            <a:spLocks noGrp="1"/>
          </p:cNvSpPr>
          <p:nvPr>
            <p:ph type="body" idx="1"/>
          </p:nvPr>
        </p:nvSpPr>
        <p:spPr>
          <a:xfrm>
            <a:off x="243000" y="2299850"/>
            <a:ext cx="4872900" cy="12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rgbClr val="FF0000"/>
                </a:solidFill>
              </a:rPr>
              <a:t>An increasing number</a:t>
            </a:r>
            <a:r>
              <a:rPr lang="en"/>
              <a:t> of buckets M.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 increasing number of items N.</a:t>
            </a:r>
            <a:endParaRPr/>
          </a:p>
        </p:txBody>
      </p:sp>
      <p:sp>
        <p:nvSpPr>
          <p:cNvPr id="1120" name="Google Shape;1120;p62"/>
          <p:cNvSpPr txBox="1"/>
          <p:nvPr/>
        </p:nvSpPr>
        <p:spPr>
          <a:xfrm>
            <a:off x="5115877" y="2641906"/>
            <a:ext cx="23319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Length of longest list</a:t>
            </a:r>
            <a:endParaRPr/>
          </a:p>
        </p:txBody>
      </p:sp>
      <p:sp>
        <p:nvSpPr>
          <p:cNvPr id="1121" name="Google Shape;1121;p62"/>
          <p:cNvSpPr txBox="1"/>
          <p:nvPr/>
        </p:nvSpPr>
        <p:spPr>
          <a:xfrm>
            <a:off x="5200800" y="671750"/>
            <a:ext cx="20967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runtimes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62"/>
          <p:cNvSpPr/>
          <p:nvPr/>
        </p:nvSpPr>
        <p:spPr>
          <a:xfrm>
            <a:off x="1033400" y="137586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3" name="Google Shape;1123;p62"/>
          <p:cNvSpPr/>
          <p:nvPr/>
        </p:nvSpPr>
        <p:spPr>
          <a:xfrm>
            <a:off x="1603650" y="18426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62"/>
          <p:cNvSpPr/>
          <p:nvPr/>
        </p:nvSpPr>
        <p:spPr>
          <a:xfrm>
            <a:off x="1033400" y="183792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25" name="Google Shape;1125;p62"/>
          <p:cNvCxnSpPr>
            <a:endCxn id="1123" idx="1"/>
          </p:cNvCxnSpPr>
          <p:nvPr/>
        </p:nvCxnSpPr>
        <p:spPr>
          <a:xfrm>
            <a:off x="1226250" y="196261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6" name="Google Shape;1126;p62"/>
          <p:cNvSpPr/>
          <p:nvPr/>
        </p:nvSpPr>
        <p:spPr>
          <a:xfrm>
            <a:off x="1033400" y="160972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7" name="Google Shape;1127;p62"/>
          <p:cNvSpPr/>
          <p:nvPr/>
        </p:nvSpPr>
        <p:spPr>
          <a:xfrm>
            <a:off x="1033400" y="1135443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8" name="Google Shape;1128;p62"/>
          <p:cNvSpPr/>
          <p:nvPr/>
        </p:nvSpPr>
        <p:spPr>
          <a:xfrm>
            <a:off x="1033400" y="901588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9" name="Google Shape;1129;p62"/>
          <p:cNvSpPr/>
          <p:nvPr/>
        </p:nvSpPr>
        <p:spPr>
          <a:xfrm>
            <a:off x="1603650" y="1604749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0" name="Google Shape;1130;p62"/>
          <p:cNvCxnSpPr>
            <a:endCxn id="1129" idx="1"/>
          </p:cNvCxnSpPr>
          <p:nvPr/>
        </p:nvCxnSpPr>
        <p:spPr>
          <a:xfrm>
            <a:off x="1226250" y="1724749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1" name="Google Shape;1131;p62"/>
          <p:cNvSpPr/>
          <p:nvPr/>
        </p:nvSpPr>
        <p:spPr>
          <a:xfrm>
            <a:off x="1603650" y="1361933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2" name="Google Shape;1132;p62"/>
          <p:cNvCxnSpPr>
            <a:endCxn id="1131" idx="1"/>
          </p:cNvCxnSpPr>
          <p:nvPr/>
        </p:nvCxnSpPr>
        <p:spPr>
          <a:xfrm>
            <a:off x="1226250" y="1481933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3" name="Google Shape;1133;p62"/>
          <p:cNvSpPr/>
          <p:nvPr/>
        </p:nvSpPr>
        <p:spPr>
          <a:xfrm>
            <a:off x="1603650" y="111911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4" name="Google Shape;1134;p62"/>
          <p:cNvCxnSpPr>
            <a:endCxn id="1133" idx="1"/>
          </p:cNvCxnSpPr>
          <p:nvPr/>
        </p:nvCxnSpPr>
        <p:spPr>
          <a:xfrm>
            <a:off x="1226250" y="123911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5" name="Google Shape;1135;p62"/>
          <p:cNvSpPr/>
          <p:nvPr/>
        </p:nvSpPr>
        <p:spPr>
          <a:xfrm>
            <a:off x="1603650" y="88745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6" name="Google Shape;1136;p62"/>
          <p:cNvCxnSpPr>
            <a:endCxn id="1135" idx="1"/>
          </p:cNvCxnSpPr>
          <p:nvPr/>
        </p:nvCxnSpPr>
        <p:spPr>
          <a:xfrm>
            <a:off x="1226250" y="100745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7" name="Google Shape;1137;p62"/>
          <p:cNvSpPr/>
          <p:nvPr/>
        </p:nvSpPr>
        <p:spPr>
          <a:xfrm>
            <a:off x="3395790" y="1614685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62"/>
          <p:cNvSpPr/>
          <p:nvPr/>
        </p:nvSpPr>
        <p:spPr>
          <a:xfrm>
            <a:off x="3935440" y="1605220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62"/>
          <p:cNvSpPr/>
          <p:nvPr/>
        </p:nvSpPr>
        <p:spPr>
          <a:xfrm>
            <a:off x="3395790" y="1371869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62"/>
          <p:cNvSpPr/>
          <p:nvPr/>
        </p:nvSpPr>
        <p:spPr>
          <a:xfrm>
            <a:off x="3395916" y="1129053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1" name="Google Shape;1141;p62"/>
          <p:cNvCxnSpPr>
            <a:stCxn id="1142" idx="3"/>
            <a:endCxn id="1140" idx="1"/>
          </p:cNvCxnSpPr>
          <p:nvPr/>
        </p:nvCxnSpPr>
        <p:spPr>
          <a:xfrm>
            <a:off x="3145791" y="1252494"/>
            <a:ext cx="2502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3" name="Google Shape;1143;p62"/>
          <p:cNvCxnSpPr>
            <a:stCxn id="1144" idx="3"/>
            <a:endCxn id="1139" idx="1"/>
          </p:cNvCxnSpPr>
          <p:nvPr/>
        </p:nvCxnSpPr>
        <p:spPr>
          <a:xfrm>
            <a:off x="3145791" y="1495310"/>
            <a:ext cx="2499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5" name="Google Shape;1145;p62"/>
          <p:cNvCxnSpPr>
            <a:stCxn id="1146" idx="3"/>
            <a:endCxn id="1137" idx="1"/>
          </p:cNvCxnSpPr>
          <p:nvPr/>
        </p:nvCxnSpPr>
        <p:spPr>
          <a:xfrm>
            <a:off x="3145791" y="1738127"/>
            <a:ext cx="2499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7" name="Google Shape;1147;p62"/>
          <p:cNvCxnSpPr>
            <a:endCxn id="1138" idx="1"/>
          </p:cNvCxnSpPr>
          <p:nvPr/>
        </p:nvCxnSpPr>
        <p:spPr>
          <a:xfrm>
            <a:off x="3647140" y="1729270"/>
            <a:ext cx="28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8" name="Google Shape;1148;p62"/>
          <p:cNvSpPr txBox="1"/>
          <p:nvPr/>
        </p:nvSpPr>
        <p:spPr>
          <a:xfrm>
            <a:off x="750922" y="804675"/>
            <a:ext cx="288300" cy="14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9" name="Google Shape;1149;p62"/>
          <p:cNvSpPr/>
          <p:nvPr/>
        </p:nvSpPr>
        <p:spPr>
          <a:xfrm>
            <a:off x="2249319" y="18426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0" name="Google Shape;1150;p62"/>
          <p:cNvCxnSpPr>
            <a:stCxn id="1123" idx="3"/>
            <a:endCxn id="1149" idx="1"/>
          </p:cNvCxnSpPr>
          <p:nvPr/>
        </p:nvCxnSpPr>
        <p:spPr>
          <a:xfrm>
            <a:off x="1855050" y="1962610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1" name="Google Shape;1151;p62"/>
          <p:cNvSpPr/>
          <p:nvPr/>
        </p:nvSpPr>
        <p:spPr>
          <a:xfrm>
            <a:off x="2249319" y="1604749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2" name="Google Shape;1152;p62"/>
          <p:cNvCxnSpPr>
            <a:stCxn id="1129" idx="3"/>
            <a:endCxn id="1151" idx="1"/>
          </p:cNvCxnSpPr>
          <p:nvPr/>
        </p:nvCxnSpPr>
        <p:spPr>
          <a:xfrm>
            <a:off x="1855050" y="1724749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3" name="Google Shape;1153;p62"/>
          <p:cNvSpPr/>
          <p:nvPr/>
        </p:nvSpPr>
        <p:spPr>
          <a:xfrm>
            <a:off x="2249319" y="1361933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4" name="Google Shape;1154;p62"/>
          <p:cNvCxnSpPr>
            <a:stCxn id="1131" idx="3"/>
            <a:endCxn id="1153" idx="1"/>
          </p:cNvCxnSpPr>
          <p:nvPr/>
        </p:nvCxnSpPr>
        <p:spPr>
          <a:xfrm>
            <a:off x="1855050" y="1481933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5" name="Google Shape;1155;p62"/>
          <p:cNvSpPr/>
          <p:nvPr/>
        </p:nvSpPr>
        <p:spPr>
          <a:xfrm>
            <a:off x="2249319" y="111911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6" name="Google Shape;1156;p62"/>
          <p:cNvCxnSpPr>
            <a:stCxn id="1133" idx="3"/>
            <a:endCxn id="1155" idx="1"/>
          </p:cNvCxnSpPr>
          <p:nvPr/>
        </p:nvCxnSpPr>
        <p:spPr>
          <a:xfrm>
            <a:off x="1855050" y="1239117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7" name="Google Shape;1157;p62"/>
          <p:cNvSpPr/>
          <p:nvPr/>
        </p:nvSpPr>
        <p:spPr>
          <a:xfrm>
            <a:off x="2249319" y="88745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8" name="Google Shape;1158;p62"/>
          <p:cNvCxnSpPr>
            <a:stCxn id="1135" idx="3"/>
            <a:endCxn id="1157" idx="1"/>
          </p:cNvCxnSpPr>
          <p:nvPr/>
        </p:nvCxnSpPr>
        <p:spPr>
          <a:xfrm>
            <a:off x="1855050" y="1007450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9" name="Google Shape;1159;p62"/>
          <p:cNvSpPr/>
          <p:nvPr/>
        </p:nvSpPr>
        <p:spPr>
          <a:xfrm>
            <a:off x="2894391" y="185598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0" name="Google Shape;1160;p62"/>
          <p:cNvCxnSpPr/>
          <p:nvPr/>
        </p:nvCxnSpPr>
        <p:spPr>
          <a:xfrm>
            <a:off x="2503014" y="197598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6" name="Google Shape;1146;p62"/>
          <p:cNvSpPr/>
          <p:nvPr/>
        </p:nvSpPr>
        <p:spPr>
          <a:xfrm>
            <a:off x="2894391" y="161812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1" name="Google Shape;1161;p62"/>
          <p:cNvCxnSpPr/>
          <p:nvPr/>
        </p:nvCxnSpPr>
        <p:spPr>
          <a:xfrm>
            <a:off x="2503014" y="173812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4" name="Google Shape;1144;p62"/>
          <p:cNvSpPr/>
          <p:nvPr/>
        </p:nvSpPr>
        <p:spPr>
          <a:xfrm>
            <a:off x="2894391" y="13753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2" name="Google Shape;1162;p62"/>
          <p:cNvCxnSpPr/>
          <p:nvPr/>
        </p:nvCxnSpPr>
        <p:spPr>
          <a:xfrm>
            <a:off x="2503014" y="149531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2" name="Google Shape;1142;p62"/>
          <p:cNvSpPr/>
          <p:nvPr/>
        </p:nvSpPr>
        <p:spPr>
          <a:xfrm>
            <a:off x="2894391" y="1132494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3" name="Google Shape;1163;p62"/>
          <p:cNvCxnSpPr/>
          <p:nvPr/>
        </p:nvCxnSpPr>
        <p:spPr>
          <a:xfrm>
            <a:off x="2503014" y="1252494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4" name="Google Shape;1164;p62"/>
          <p:cNvSpPr/>
          <p:nvPr/>
        </p:nvSpPr>
        <p:spPr>
          <a:xfrm>
            <a:off x="2894391" y="90082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5" name="Google Shape;1165;p62"/>
          <p:cNvCxnSpPr/>
          <p:nvPr/>
        </p:nvCxnSpPr>
        <p:spPr>
          <a:xfrm>
            <a:off x="2503014" y="102082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166" name="Google Shape;1166;p62"/>
          <p:cNvGraphicFramePr/>
          <p:nvPr/>
        </p:nvGraphicFramePr>
        <p:xfrm>
          <a:off x="5200800" y="917150"/>
          <a:ext cx="3736700" cy="1798200"/>
        </p:xfrm>
        <a:graphic>
          <a:graphicData uri="http://schemas.openxmlformats.org/drawingml/2006/table">
            <a:tbl>
              <a:tblPr>
                <a:noFill/>
                <a:tableStyleId>{82721292-D8FA-4D87-AB4D-6CDDD6387EFB}</a:tableStyleId>
              </a:tblPr>
              <a:tblGrid>
                <a:gridCol w="151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Bushy BSTs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DataIndexedArray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Separate Chaining Hash Table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Θ(Q)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Θ(Q)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67" name="Google Shape;1167;p62"/>
          <p:cNvSpPr txBox="1"/>
          <p:nvPr/>
        </p:nvSpPr>
        <p:spPr>
          <a:xfrm>
            <a:off x="218625" y="3552875"/>
            <a:ext cx="89037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Major problem: Even if items are spread out evenly, lists are of length Q = N/M.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For M = 5, that means Q = Θ(N). Results in linear time operations.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 question: How can we improve our design to guarantee that N/M is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(1)?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6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Runtime</a:t>
            </a:r>
            <a:endParaRPr/>
          </a:p>
        </p:txBody>
      </p:sp>
      <p:sp>
        <p:nvSpPr>
          <p:cNvPr id="1173" name="Google Shape;1173;p63"/>
          <p:cNvSpPr/>
          <p:nvPr/>
        </p:nvSpPr>
        <p:spPr>
          <a:xfrm>
            <a:off x="1033400" y="137586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4" name="Google Shape;1174;p63"/>
          <p:cNvSpPr/>
          <p:nvPr/>
        </p:nvSpPr>
        <p:spPr>
          <a:xfrm>
            <a:off x="1603650" y="18426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63"/>
          <p:cNvSpPr/>
          <p:nvPr/>
        </p:nvSpPr>
        <p:spPr>
          <a:xfrm>
            <a:off x="1033400" y="183792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76" name="Google Shape;1176;p63"/>
          <p:cNvCxnSpPr>
            <a:endCxn id="1174" idx="1"/>
          </p:cNvCxnSpPr>
          <p:nvPr/>
        </p:nvCxnSpPr>
        <p:spPr>
          <a:xfrm>
            <a:off x="1226250" y="196261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7" name="Google Shape;1177;p63"/>
          <p:cNvSpPr/>
          <p:nvPr/>
        </p:nvSpPr>
        <p:spPr>
          <a:xfrm>
            <a:off x="1033400" y="160972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8" name="Google Shape;1178;p63"/>
          <p:cNvSpPr/>
          <p:nvPr/>
        </p:nvSpPr>
        <p:spPr>
          <a:xfrm>
            <a:off x="1033400" y="1135443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9" name="Google Shape;1179;p63"/>
          <p:cNvSpPr/>
          <p:nvPr/>
        </p:nvSpPr>
        <p:spPr>
          <a:xfrm>
            <a:off x="1033400" y="901588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0" name="Google Shape;1180;p63"/>
          <p:cNvSpPr/>
          <p:nvPr/>
        </p:nvSpPr>
        <p:spPr>
          <a:xfrm>
            <a:off x="1603650" y="1604749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1" name="Google Shape;1181;p63"/>
          <p:cNvCxnSpPr>
            <a:endCxn id="1180" idx="1"/>
          </p:cNvCxnSpPr>
          <p:nvPr/>
        </p:nvCxnSpPr>
        <p:spPr>
          <a:xfrm>
            <a:off x="1226250" y="1724749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2" name="Google Shape;1182;p63"/>
          <p:cNvSpPr/>
          <p:nvPr/>
        </p:nvSpPr>
        <p:spPr>
          <a:xfrm>
            <a:off x="1603650" y="1361933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3" name="Google Shape;1183;p63"/>
          <p:cNvCxnSpPr>
            <a:endCxn id="1182" idx="1"/>
          </p:cNvCxnSpPr>
          <p:nvPr/>
        </p:nvCxnSpPr>
        <p:spPr>
          <a:xfrm>
            <a:off x="1226250" y="1481933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4" name="Google Shape;1184;p63"/>
          <p:cNvSpPr/>
          <p:nvPr/>
        </p:nvSpPr>
        <p:spPr>
          <a:xfrm>
            <a:off x="1603650" y="111911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5" name="Google Shape;1185;p63"/>
          <p:cNvCxnSpPr>
            <a:endCxn id="1184" idx="1"/>
          </p:cNvCxnSpPr>
          <p:nvPr/>
        </p:nvCxnSpPr>
        <p:spPr>
          <a:xfrm>
            <a:off x="1226250" y="123911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6" name="Google Shape;1186;p63"/>
          <p:cNvSpPr/>
          <p:nvPr/>
        </p:nvSpPr>
        <p:spPr>
          <a:xfrm>
            <a:off x="1603650" y="88745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7" name="Google Shape;1187;p63"/>
          <p:cNvCxnSpPr>
            <a:endCxn id="1186" idx="1"/>
          </p:cNvCxnSpPr>
          <p:nvPr/>
        </p:nvCxnSpPr>
        <p:spPr>
          <a:xfrm>
            <a:off x="1226250" y="100745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8" name="Google Shape;1188;p63"/>
          <p:cNvSpPr/>
          <p:nvPr/>
        </p:nvSpPr>
        <p:spPr>
          <a:xfrm>
            <a:off x="3395790" y="1614685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63"/>
          <p:cNvSpPr/>
          <p:nvPr/>
        </p:nvSpPr>
        <p:spPr>
          <a:xfrm>
            <a:off x="3935440" y="1605220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63"/>
          <p:cNvSpPr/>
          <p:nvPr/>
        </p:nvSpPr>
        <p:spPr>
          <a:xfrm>
            <a:off x="3395790" y="1371869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63"/>
          <p:cNvSpPr/>
          <p:nvPr/>
        </p:nvSpPr>
        <p:spPr>
          <a:xfrm>
            <a:off x="3395916" y="1129053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2" name="Google Shape;1192;p63"/>
          <p:cNvCxnSpPr>
            <a:stCxn id="1193" idx="3"/>
            <a:endCxn id="1191" idx="1"/>
          </p:cNvCxnSpPr>
          <p:nvPr/>
        </p:nvCxnSpPr>
        <p:spPr>
          <a:xfrm>
            <a:off x="3145791" y="1252494"/>
            <a:ext cx="2502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4" name="Google Shape;1194;p63"/>
          <p:cNvCxnSpPr>
            <a:stCxn id="1195" idx="3"/>
            <a:endCxn id="1190" idx="1"/>
          </p:cNvCxnSpPr>
          <p:nvPr/>
        </p:nvCxnSpPr>
        <p:spPr>
          <a:xfrm>
            <a:off x="3145791" y="1495310"/>
            <a:ext cx="2499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6" name="Google Shape;1196;p63"/>
          <p:cNvCxnSpPr>
            <a:stCxn id="1197" idx="3"/>
            <a:endCxn id="1188" idx="1"/>
          </p:cNvCxnSpPr>
          <p:nvPr/>
        </p:nvCxnSpPr>
        <p:spPr>
          <a:xfrm>
            <a:off x="3145791" y="1738127"/>
            <a:ext cx="2499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8" name="Google Shape;1198;p63"/>
          <p:cNvCxnSpPr>
            <a:endCxn id="1189" idx="1"/>
          </p:cNvCxnSpPr>
          <p:nvPr/>
        </p:nvCxnSpPr>
        <p:spPr>
          <a:xfrm>
            <a:off x="3647140" y="1729270"/>
            <a:ext cx="28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9" name="Google Shape;1199;p63"/>
          <p:cNvSpPr txBox="1"/>
          <p:nvPr/>
        </p:nvSpPr>
        <p:spPr>
          <a:xfrm>
            <a:off x="750922" y="804675"/>
            <a:ext cx="288300" cy="14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0" name="Google Shape;1200;p63"/>
          <p:cNvSpPr/>
          <p:nvPr/>
        </p:nvSpPr>
        <p:spPr>
          <a:xfrm>
            <a:off x="2249319" y="18426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1" name="Google Shape;1201;p63"/>
          <p:cNvCxnSpPr>
            <a:stCxn id="1174" idx="3"/>
            <a:endCxn id="1200" idx="1"/>
          </p:cNvCxnSpPr>
          <p:nvPr/>
        </p:nvCxnSpPr>
        <p:spPr>
          <a:xfrm>
            <a:off x="1855050" y="1962610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2" name="Google Shape;1202;p63"/>
          <p:cNvSpPr/>
          <p:nvPr/>
        </p:nvSpPr>
        <p:spPr>
          <a:xfrm>
            <a:off x="2249319" y="1604749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3" name="Google Shape;1203;p63"/>
          <p:cNvCxnSpPr>
            <a:stCxn id="1180" idx="3"/>
            <a:endCxn id="1202" idx="1"/>
          </p:cNvCxnSpPr>
          <p:nvPr/>
        </p:nvCxnSpPr>
        <p:spPr>
          <a:xfrm>
            <a:off x="1855050" y="1724749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4" name="Google Shape;1204;p63"/>
          <p:cNvSpPr/>
          <p:nvPr/>
        </p:nvSpPr>
        <p:spPr>
          <a:xfrm>
            <a:off x="2249319" y="1361933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5" name="Google Shape;1205;p63"/>
          <p:cNvCxnSpPr>
            <a:stCxn id="1182" idx="3"/>
            <a:endCxn id="1204" idx="1"/>
          </p:cNvCxnSpPr>
          <p:nvPr/>
        </p:nvCxnSpPr>
        <p:spPr>
          <a:xfrm>
            <a:off x="1855050" y="1481933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6" name="Google Shape;1206;p63"/>
          <p:cNvSpPr/>
          <p:nvPr/>
        </p:nvSpPr>
        <p:spPr>
          <a:xfrm>
            <a:off x="2249319" y="111911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7" name="Google Shape;1207;p63"/>
          <p:cNvCxnSpPr>
            <a:stCxn id="1184" idx="3"/>
            <a:endCxn id="1206" idx="1"/>
          </p:cNvCxnSpPr>
          <p:nvPr/>
        </p:nvCxnSpPr>
        <p:spPr>
          <a:xfrm>
            <a:off x="1855050" y="1239117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8" name="Google Shape;1208;p63"/>
          <p:cNvSpPr/>
          <p:nvPr/>
        </p:nvSpPr>
        <p:spPr>
          <a:xfrm>
            <a:off x="2249319" y="88745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9" name="Google Shape;1209;p63"/>
          <p:cNvCxnSpPr>
            <a:stCxn id="1186" idx="3"/>
            <a:endCxn id="1208" idx="1"/>
          </p:cNvCxnSpPr>
          <p:nvPr/>
        </p:nvCxnSpPr>
        <p:spPr>
          <a:xfrm>
            <a:off x="1855050" y="1007450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0" name="Google Shape;1210;p63"/>
          <p:cNvSpPr/>
          <p:nvPr/>
        </p:nvSpPr>
        <p:spPr>
          <a:xfrm>
            <a:off x="2894391" y="185598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1" name="Google Shape;1211;p63"/>
          <p:cNvCxnSpPr/>
          <p:nvPr/>
        </p:nvCxnSpPr>
        <p:spPr>
          <a:xfrm>
            <a:off x="2503014" y="197598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7" name="Google Shape;1197;p63"/>
          <p:cNvSpPr/>
          <p:nvPr/>
        </p:nvSpPr>
        <p:spPr>
          <a:xfrm>
            <a:off x="2894391" y="161812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2" name="Google Shape;1212;p63"/>
          <p:cNvCxnSpPr/>
          <p:nvPr/>
        </p:nvCxnSpPr>
        <p:spPr>
          <a:xfrm>
            <a:off x="2503014" y="173812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5" name="Google Shape;1195;p63"/>
          <p:cNvSpPr/>
          <p:nvPr/>
        </p:nvSpPr>
        <p:spPr>
          <a:xfrm>
            <a:off x="2894391" y="13753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3" name="Google Shape;1213;p63"/>
          <p:cNvCxnSpPr/>
          <p:nvPr/>
        </p:nvCxnSpPr>
        <p:spPr>
          <a:xfrm>
            <a:off x="2503014" y="149531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3" name="Google Shape;1193;p63"/>
          <p:cNvSpPr/>
          <p:nvPr/>
        </p:nvSpPr>
        <p:spPr>
          <a:xfrm>
            <a:off x="2894391" y="1132494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4" name="Google Shape;1214;p63"/>
          <p:cNvCxnSpPr/>
          <p:nvPr/>
        </p:nvCxnSpPr>
        <p:spPr>
          <a:xfrm>
            <a:off x="2503014" y="1252494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5" name="Google Shape;1215;p63"/>
          <p:cNvSpPr/>
          <p:nvPr/>
        </p:nvSpPr>
        <p:spPr>
          <a:xfrm>
            <a:off x="2894391" y="90082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6" name="Google Shape;1216;p63"/>
          <p:cNvCxnSpPr/>
          <p:nvPr/>
        </p:nvCxnSpPr>
        <p:spPr>
          <a:xfrm>
            <a:off x="2503014" y="102082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7" name="Google Shape;1217;p63"/>
          <p:cNvSpPr txBox="1">
            <a:spLocks noGrp="1"/>
          </p:cNvSpPr>
          <p:nvPr>
            <p:ph type="body" idx="1"/>
          </p:nvPr>
        </p:nvSpPr>
        <p:spPr>
          <a:xfrm>
            <a:off x="4521225" y="592200"/>
            <a:ext cx="46755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rgbClr val="FF0000"/>
                </a:solidFill>
              </a:rPr>
              <a:t>An increasing number</a:t>
            </a:r>
            <a:r>
              <a:rPr lang="en"/>
              <a:t> of buckets M.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 increasing number of items N.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long as M = Θ(N), then O(N/M) = O(1).</a:t>
            </a:r>
            <a:endParaRPr/>
          </a:p>
        </p:txBody>
      </p:sp>
      <p:sp>
        <p:nvSpPr>
          <p:cNvPr id="1218" name="Google Shape;1218;p63"/>
          <p:cNvSpPr txBox="1">
            <a:spLocks noGrp="1"/>
          </p:cNvSpPr>
          <p:nvPr>
            <p:ph type="body" idx="1"/>
          </p:nvPr>
        </p:nvSpPr>
        <p:spPr>
          <a:xfrm>
            <a:off x="412475" y="2733125"/>
            <a:ext cx="82296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example strategy: When N/M is ≥ 1.5, then double M.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often call this process of increasing M “resizing”.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N/M is often called the “load factor”. It represents how full the hash table is.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rule ensures that the average list is never more than 1.5 items long!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6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Resizing Example</a:t>
            </a:r>
            <a:endParaRPr/>
          </a:p>
        </p:txBody>
      </p:sp>
      <p:sp>
        <p:nvSpPr>
          <p:cNvPr id="1224" name="Google Shape;1224;p6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39100" cy="19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When N/M is ≥ 1.5, then double M.</a:t>
            </a:r>
            <a:endParaRPr/>
          </a:p>
        </p:txBody>
      </p:sp>
      <p:sp>
        <p:nvSpPr>
          <p:cNvPr id="1225" name="Google Shape;1225;p64"/>
          <p:cNvSpPr/>
          <p:nvPr/>
        </p:nvSpPr>
        <p:spPr>
          <a:xfrm>
            <a:off x="459800" y="3713868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6" name="Google Shape;1226;p64"/>
          <p:cNvSpPr/>
          <p:nvPr/>
        </p:nvSpPr>
        <p:spPr>
          <a:xfrm>
            <a:off x="459800" y="4162301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7" name="Google Shape;1227;p64"/>
          <p:cNvSpPr/>
          <p:nvPr/>
        </p:nvSpPr>
        <p:spPr>
          <a:xfrm>
            <a:off x="459800" y="3269484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8" name="Google Shape;1228;p64"/>
          <p:cNvSpPr txBox="1"/>
          <p:nvPr/>
        </p:nvSpPr>
        <p:spPr>
          <a:xfrm>
            <a:off x="187975" y="28344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9" name="Google Shape;1229;p64"/>
          <p:cNvSpPr/>
          <p:nvPr/>
        </p:nvSpPr>
        <p:spPr>
          <a:xfrm>
            <a:off x="459800" y="2821050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0" name="Google Shape;1230;p64"/>
          <p:cNvSpPr txBox="1"/>
          <p:nvPr/>
        </p:nvSpPr>
        <p:spPr>
          <a:xfrm>
            <a:off x="326525" y="2286550"/>
            <a:ext cx="4139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0  	M = 4 	N / M = 0</a:t>
            </a:r>
            <a:endParaRPr/>
          </a:p>
        </p:txBody>
      </p:sp>
      <p:cxnSp>
        <p:nvCxnSpPr>
          <p:cNvPr id="1231" name="Google Shape;1231;p64"/>
          <p:cNvCxnSpPr/>
          <p:nvPr/>
        </p:nvCxnSpPr>
        <p:spPr>
          <a:xfrm rot="10800000" flipH="1">
            <a:off x="459809" y="3734433"/>
            <a:ext cx="481200" cy="419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2" name="Google Shape;1232;p64"/>
          <p:cNvCxnSpPr/>
          <p:nvPr/>
        </p:nvCxnSpPr>
        <p:spPr>
          <a:xfrm rot="10800000" flipH="1">
            <a:off x="465809" y="3285008"/>
            <a:ext cx="481200" cy="419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3" name="Google Shape;1233;p64"/>
          <p:cNvCxnSpPr/>
          <p:nvPr/>
        </p:nvCxnSpPr>
        <p:spPr>
          <a:xfrm rot="10800000" flipH="1">
            <a:off x="465809" y="2839633"/>
            <a:ext cx="481200" cy="419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4" name="Google Shape;1234;p64"/>
          <p:cNvCxnSpPr/>
          <p:nvPr/>
        </p:nvCxnSpPr>
        <p:spPr>
          <a:xfrm rot="10800000" flipH="1">
            <a:off x="464685" y="4178982"/>
            <a:ext cx="481200" cy="419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6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Resizing Example</a:t>
            </a:r>
            <a:endParaRPr/>
          </a:p>
        </p:txBody>
      </p:sp>
      <p:sp>
        <p:nvSpPr>
          <p:cNvPr id="1240" name="Google Shape;1240;p6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39100" cy="19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When N/M is ≥ 1.5, then double M.</a:t>
            </a:r>
            <a:endParaRPr/>
          </a:p>
        </p:txBody>
      </p:sp>
      <p:sp>
        <p:nvSpPr>
          <p:cNvPr id="1241" name="Google Shape;1241;p65"/>
          <p:cNvSpPr/>
          <p:nvPr/>
        </p:nvSpPr>
        <p:spPr>
          <a:xfrm>
            <a:off x="459800" y="3713868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2" name="Google Shape;1242;p65"/>
          <p:cNvSpPr/>
          <p:nvPr/>
        </p:nvSpPr>
        <p:spPr>
          <a:xfrm>
            <a:off x="459800" y="4162301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3" name="Google Shape;1243;p65"/>
          <p:cNvSpPr/>
          <p:nvPr/>
        </p:nvSpPr>
        <p:spPr>
          <a:xfrm>
            <a:off x="459800" y="3269484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44" name="Google Shape;124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763" y="4205048"/>
            <a:ext cx="4095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65"/>
          <p:cNvSpPr txBox="1"/>
          <p:nvPr/>
        </p:nvSpPr>
        <p:spPr>
          <a:xfrm>
            <a:off x="187975" y="28344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6" name="Google Shape;1246;p65"/>
          <p:cNvSpPr/>
          <p:nvPr/>
        </p:nvSpPr>
        <p:spPr>
          <a:xfrm>
            <a:off x="459800" y="2821050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7" name="Google Shape;1247;p65"/>
          <p:cNvSpPr txBox="1"/>
          <p:nvPr/>
        </p:nvSpPr>
        <p:spPr>
          <a:xfrm>
            <a:off x="1024264" y="4063672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248" name="Google Shape;1248;p65"/>
          <p:cNvCxnSpPr>
            <a:endCxn id="1244" idx="1"/>
          </p:cNvCxnSpPr>
          <p:nvPr/>
        </p:nvCxnSpPr>
        <p:spPr>
          <a:xfrm>
            <a:off x="732963" y="4390786"/>
            <a:ext cx="535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9" name="Google Shape;1249;p65"/>
          <p:cNvSpPr txBox="1"/>
          <p:nvPr/>
        </p:nvSpPr>
        <p:spPr>
          <a:xfrm>
            <a:off x="326525" y="2286550"/>
            <a:ext cx="4139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1  	M = 4 	N / M = 0.25</a:t>
            </a:r>
            <a:endParaRPr/>
          </a:p>
        </p:txBody>
      </p:sp>
      <p:cxnSp>
        <p:nvCxnSpPr>
          <p:cNvPr id="1250" name="Google Shape;1250;p65"/>
          <p:cNvCxnSpPr/>
          <p:nvPr/>
        </p:nvCxnSpPr>
        <p:spPr>
          <a:xfrm rot="10800000" flipH="1">
            <a:off x="459809" y="3734433"/>
            <a:ext cx="481200" cy="419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1" name="Google Shape;1251;p65"/>
          <p:cNvCxnSpPr/>
          <p:nvPr/>
        </p:nvCxnSpPr>
        <p:spPr>
          <a:xfrm rot="10800000" flipH="1">
            <a:off x="465809" y="3285008"/>
            <a:ext cx="481200" cy="419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2" name="Google Shape;1252;p65"/>
          <p:cNvCxnSpPr/>
          <p:nvPr/>
        </p:nvCxnSpPr>
        <p:spPr>
          <a:xfrm rot="10800000" flipH="1">
            <a:off x="465809" y="2839633"/>
            <a:ext cx="481200" cy="419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6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Resizing Example</a:t>
            </a:r>
            <a:endParaRPr/>
          </a:p>
        </p:txBody>
      </p:sp>
      <p:sp>
        <p:nvSpPr>
          <p:cNvPr id="1258" name="Google Shape;1258;p6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39100" cy="19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When N/M is ≥ 1.5, then double M.</a:t>
            </a:r>
            <a:endParaRPr/>
          </a:p>
        </p:txBody>
      </p:sp>
      <p:sp>
        <p:nvSpPr>
          <p:cNvPr id="1259" name="Google Shape;1259;p66"/>
          <p:cNvSpPr/>
          <p:nvPr/>
        </p:nvSpPr>
        <p:spPr>
          <a:xfrm>
            <a:off x="459800" y="3713868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0" name="Google Shape;1260;p66"/>
          <p:cNvSpPr/>
          <p:nvPr/>
        </p:nvSpPr>
        <p:spPr>
          <a:xfrm>
            <a:off x="459800" y="4162301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1" name="Google Shape;1261;p66"/>
          <p:cNvSpPr/>
          <p:nvPr/>
        </p:nvSpPr>
        <p:spPr>
          <a:xfrm>
            <a:off x="459800" y="3269484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62" name="Google Shape;126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763" y="4205048"/>
            <a:ext cx="4095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3" name="Google Shape;126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702" y="2858132"/>
            <a:ext cx="3524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66"/>
          <p:cNvSpPr txBox="1"/>
          <p:nvPr/>
        </p:nvSpPr>
        <p:spPr>
          <a:xfrm>
            <a:off x="187975" y="28344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5" name="Google Shape;1265;p66"/>
          <p:cNvSpPr/>
          <p:nvPr/>
        </p:nvSpPr>
        <p:spPr>
          <a:xfrm>
            <a:off x="459800" y="2821050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66" name="Google Shape;1266;p66"/>
          <p:cNvCxnSpPr>
            <a:endCxn id="1263" idx="1"/>
          </p:cNvCxnSpPr>
          <p:nvPr/>
        </p:nvCxnSpPr>
        <p:spPr>
          <a:xfrm>
            <a:off x="697702" y="3044395"/>
            <a:ext cx="576000" cy="9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7" name="Google Shape;1267;p66"/>
          <p:cNvSpPr txBox="1"/>
          <p:nvPr/>
        </p:nvSpPr>
        <p:spPr>
          <a:xfrm>
            <a:off x="951121" y="2694381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16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268" name="Google Shape;1268;p66"/>
          <p:cNvSpPr txBox="1"/>
          <p:nvPr/>
        </p:nvSpPr>
        <p:spPr>
          <a:xfrm>
            <a:off x="1024264" y="4063672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269" name="Google Shape;1269;p66"/>
          <p:cNvCxnSpPr>
            <a:endCxn id="1262" idx="1"/>
          </p:cNvCxnSpPr>
          <p:nvPr/>
        </p:nvCxnSpPr>
        <p:spPr>
          <a:xfrm>
            <a:off x="732963" y="4390786"/>
            <a:ext cx="535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0" name="Google Shape;1270;p66"/>
          <p:cNvSpPr txBox="1"/>
          <p:nvPr/>
        </p:nvSpPr>
        <p:spPr>
          <a:xfrm>
            <a:off x="326525" y="2286550"/>
            <a:ext cx="4139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2  	M = 4 	N / M = 0.5</a:t>
            </a:r>
            <a:endParaRPr/>
          </a:p>
        </p:txBody>
      </p:sp>
      <p:cxnSp>
        <p:nvCxnSpPr>
          <p:cNvPr id="1271" name="Google Shape;1271;p66"/>
          <p:cNvCxnSpPr/>
          <p:nvPr/>
        </p:nvCxnSpPr>
        <p:spPr>
          <a:xfrm rot="10800000" flipH="1">
            <a:off x="459809" y="3734433"/>
            <a:ext cx="481200" cy="419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2" name="Google Shape;1272;p66"/>
          <p:cNvCxnSpPr/>
          <p:nvPr/>
        </p:nvCxnSpPr>
        <p:spPr>
          <a:xfrm rot="10800000" flipH="1">
            <a:off x="465809" y="3285008"/>
            <a:ext cx="481200" cy="419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6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Resizing Example</a:t>
            </a:r>
            <a:endParaRPr/>
          </a:p>
        </p:txBody>
      </p:sp>
      <p:sp>
        <p:nvSpPr>
          <p:cNvPr id="1278" name="Google Shape;1278;p6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39100" cy="19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When N/M is ≥ 1.5, then double M.</a:t>
            </a:r>
            <a:endParaRPr/>
          </a:p>
        </p:txBody>
      </p:sp>
      <p:sp>
        <p:nvSpPr>
          <p:cNvPr id="1279" name="Google Shape;1279;p67"/>
          <p:cNvSpPr/>
          <p:nvPr/>
        </p:nvSpPr>
        <p:spPr>
          <a:xfrm>
            <a:off x="459800" y="3713868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0" name="Google Shape;1280;p67"/>
          <p:cNvSpPr/>
          <p:nvPr/>
        </p:nvSpPr>
        <p:spPr>
          <a:xfrm>
            <a:off x="459800" y="4162301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1" name="Google Shape;1281;p67"/>
          <p:cNvSpPr/>
          <p:nvPr/>
        </p:nvSpPr>
        <p:spPr>
          <a:xfrm>
            <a:off x="459800" y="3269484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82" name="Google Shape;128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763" y="4205048"/>
            <a:ext cx="4095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3" name="Google Shape;128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702" y="2858132"/>
            <a:ext cx="3524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Google Shape;1284;p67"/>
          <p:cNvSpPr txBox="1"/>
          <p:nvPr/>
        </p:nvSpPr>
        <p:spPr>
          <a:xfrm>
            <a:off x="187975" y="28344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5" name="Google Shape;1285;p67"/>
          <p:cNvSpPr/>
          <p:nvPr/>
        </p:nvSpPr>
        <p:spPr>
          <a:xfrm>
            <a:off x="459800" y="2821050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86" name="Google Shape;1286;p67"/>
          <p:cNvCxnSpPr>
            <a:endCxn id="1283" idx="1"/>
          </p:cNvCxnSpPr>
          <p:nvPr/>
        </p:nvCxnSpPr>
        <p:spPr>
          <a:xfrm>
            <a:off x="697702" y="3044395"/>
            <a:ext cx="576000" cy="9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7" name="Google Shape;1287;p67"/>
          <p:cNvSpPr txBox="1"/>
          <p:nvPr/>
        </p:nvSpPr>
        <p:spPr>
          <a:xfrm>
            <a:off x="951121" y="2694381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16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288" name="Google Shape;1288;p67"/>
          <p:cNvSpPr txBox="1"/>
          <p:nvPr/>
        </p:nvSpPr>
        <p:spPr>
          <a:xfrm>
            <a:off x="1024264" y="4063672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289" name="Google Shape;1289;p67"/>
          <p:cNvCxnSpPr>
            <a:endCxn id="1282" idx="1"/>
          </p:cNvCxnSpPr>
          <p:nvPr/>
        </p:nvCxnSpPr>
        <p:spPr>
          <a:xfrm>
            <a:off x="732963" y="4390786"/>
            <a:ext cx="535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90" name="Google Shape;1290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4125" y="4182773"/>
            <a:ext cx="409575" cy="40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1" name="Google Shape;1291;p67"/>
          <p:cNvCxnSpPr>
            <a:stCxn id="1282" idx="3"/>
            <a:endCxn id="1290" idx="1"/>
          </p:cNvCxnSpPr>
          <p:nvPr/>
        </p:nvCxnSpPr>
        <p:spPr>
          <a:xfrm rot="10800000" flipH="1">
            <a:off x="1678338" y="4387486"/>
            <a:ext cx="315900" cy="3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2" name="Google Shape;1292;p67"/>
          <p:cNvSpPr txBox="1"/>
          <p:nvPr/>
        </p:nvSpPr>
        <p:spPr>
          <a:xfrm>
            <a:off x="1776340" y="4057696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293" name="Google Shape;1293;p67"/>
          <p:cNvSpPr txBox="1"/>
          <p:nvPr/>
        </p:nvSpPr>
        <p:spPr>
          <a:xfrm>
            <a:off x="326525" y="2286550"/>
            <a:ext cx="4139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3  	M = 4 	N / M = 0.75</a:t>
            </a:r>
            <a:endParaRPr/>
          </a:p>
        </p:txBody>
      </p:sp>
      <p:cxnSp>
        <p:nvCxnSpPr>
          <p:cNvPr id="1294" name="Google Shape;1294;p67"/>
          <p:cNvCxnSpPr/>
          <p:nvPr/>
        </p:nvCxnSpPr>
        <p:spPr>
          <a:xfrm rot="10800000" flipH="1">
            <a:off x="459809" y="3734433"/>
            <a:ext cx="481200" cy="419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5" name="Google Shape;1295;p67"/>
          <p:cNvCxnSpPr/>
          <p:nvPr/>
        </p:nvCxnSpPr>
        <p:spPr>
          <a:xfrm rot="10800000" flipH="1">
            <a:off x="465809" y="3285008"/>
            <a:ext cx="481200" cy="419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6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Resizing Example</a:t>
            </a:r>
            <a:endParaRPr/>
          </a:p>
        </p:txBody>
      </p:sp>
      <p:sp>
        <p:nvSpPr>
          <p:cNvPr id="1301" name="Google Shape;1301;p6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39100" cy="19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When N/M is ≥ 1.5, then double M.</a:t>
            </a:r>
            <a:endParaRPr/>
          </a:p>
        </p:txBody>
      </p:sp>
      <p:sp>
        <p:nvSpPr>
          <p:cNvPr id="1302" name="Google Shape;1302;p68"/>
          <p:cNvSpPr/>
          <p:nvPr/>
        </p:nvSpPr>
        <p:spPr>
          <a:xfrm>
            <a:off x="459800" y="3713868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3" name="Google Shape;1303;p68"/>
          <p:cNvSpPr/>
          <p:nvPr/>
        </p:nvSpPr>
        <p:spPr>
          <a:xfrm>
            <a:off x="459800" y="4162301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4" name="Google Shape;1304;p68"/>
          <p:cNvSpPr/>
          <p:nvPr/>
        </p:nvSpPr>
        <p:spPr>
          <a:xfrm>
            <a:off x="459800" y="3269484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05" name="Google Shape;130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763" y="4205048"/>
            <a:ext cx="4095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6" name="Google Shape;130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702" y="2858132"/>
            <a:ext cx="3524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68"/>
          <p:cNvSpPr txBox="1"/>
          <p:nvPr/>
        </p:nvSpPr>
        <p:spPr>
          <a:xfrm>
            <a:off x="187975" y="28344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8" name="Google Shape;1308;p68"/>
          <p:cNvSpPr/>
          <p:nvPr/>
        </p:nvSpPr>
        <p:spPr>
          <a:xfrm>
            <a:off x="459800" y="2821050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09" name="Google Shape;1309;p68"/>
          <p:cNvCxnSpPr>
            <a:endCxn id="1306" idx="1"/>
          </p:cNvCxnSpPr>
          <p:nvPr/>
        </p:nvCxnSpPr>
        <p:spPr>
          <a:xfrm>
            <a:off x="697702" y="3044395"/>
            <a:ext cx="576000" cy="9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0" name="Google Shape;1310;p68"/>
          <p:cNvSpPr txBox="1"/>
          <p:nvPr/>
        </p:nvSpPr>
        <p:spPr>
          <a:xfrm>
            <a:off x="951121" y="2694381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16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311" name="Google Shape;1311;p68"/>
          <p:cNvSpPr txBox="1"/>
          <p:nvPr/>
        </p:nvSpPr>
        <p:spPr>
          <a:xfrm>
            <a:off x="1024264" y="4063672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312" name="Google Shape;1312;p68"/>
          <p:cNvCxnSpPr>
            <a:endCxn id="1305" idx="1"/>
          </p:cNvCxnSpPr>
          <p:nvPr/>
        </p:nvCxnSpPr>
        <p:spPr>
          <a:xfrm>
            <a:off x="732963" y="4390786"/>
            <a:ext cx="535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13" name="Google Shape;1313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0737" y="4203440"/>
            <a:ext cx="381000" cy="366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4125" y="4182773"/>
            <a:ext cx="409575" cy="40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5" name="Google Shape;1315;p68"/>
          <p:cNvCxnSpPr>
            <a:stCxn id="1305" idx="3"/>
            <a:endCxn id="1314" idx="1"/>
          </p:cNvCxnSpPr>
          <p:nvPr/>
        </p:nvCxnSpPr>
        <p:spPr>
          <a:xfrm rot="10800000" flipH="1">
            <a:off x="1678338" y="4387486"/>
            <a:ext cx="315900" cy="3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6" name="Google Shape;1316;p68"/>
          <p:cNvCxnSpPr>
            <a:stCxn id="1314" idx="3"/>
            <a:endCxn id="1313" idx="1"/>
          </p:cNvCxnSpPr>
          <p:nvPr/>
        </p:nvCxnSpPr>
        <p:spPr>
          <a:xfrm rot="10800000" flipH="1">
            <a:off x="2403700" y="4386961"/>
            <a:ext cx="317100" cy="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7" name="Google Shape;1317;p68"/>
          <p:cNvSpPr txBox="1"/>
          <p:nvPr/>
        </p:nvSpPr>
        <p:spPr>
          <a:xfrm>
            <a:off x="1776340" y="4057696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318" name="Google Shape;1318;p68"/>
          <p:cNvSpPr txBox="1"/>
          <p:nvPr/>
        </p:nvSpPr>
        <p:spPr>
          <a:xfrm>
            <a:off x="2441588" y="4058967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319" name="Google Shape;1319;p68"/>
          <p:cNvSpPr txBox="1"/>
          <p:nvPr/>
        </p:nvSpPr>
        <p:spPr>
          <a:xfrm>
            <a:off x="326525" y="2286550"/>
            <a:ext cx="4139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4  	M = 4 	N / M = 1</a:t>
            </a:r>
            <a:endParaRPr/>
          </a:p>
        </p:txBody>
      </p:sp>
      <p:cxnSp>
        <p:nvCxnSpPr>
          <p:cNvPr id="1320" name="Google Shape;1320;p68"/>
          <p:cNvCxnSpPr/>
          <p:nvPr/>
        </p:nvCxnSpPr>
        <p:spPr>
          <a:xfrm rot="10800000" flipH="1">
            <a:off x="459809" y="3734433"/>
            <a:ext cx="481200" cy="419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1" name="Google Shape;1321;p68"/>
          <p:cNvCxnSpPr/>
          <p:nvPr/>
        </p:nvCxnSpPr>
        <p:spPr>
          <a:xfrm rot="10800000" flipH="1">
            <a:off x="465809" y="3285008"/>
            <a:ext cx="481200" cy="419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 as an Index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extreme approach: Create an array of booleans indexed by data!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Initially all values are false.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an item is added, set appropriate index to true.</a:t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7664500" y="1057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7664500" y="1285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7664500" y="1514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7664500" y="1743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664500" y="19717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7664500" y="2200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7664500" y="2428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7664500" y="2657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7664500" y="2894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664500" y="3123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7664500" y="33517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7664500" y="3580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7664500" y="3808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7664500" y="4037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7664500" y="4266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7664500" y="44947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7949252" y="981680"/>
            <a:ext cx="4524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5264800" y="4199200"/>
            <a:ext cx="23577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containing 0</a:t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7661750" y="474640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418350" y="3131575"/>
            <a:ext cx="4096200" cy="1693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DataIndexedIntegerSet diis;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 = new DataIndexedIntegerSet();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diis.add(0);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6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Resizing Example</a:t>
            </a:r>
            <a:endParaRPr/>
          </a:p>
        </p:txBody>
      </p:sp>
      <p:sp>
        <p:nvSpPr>
          <p:cNvPr id="1327" name="Google Shape;1327;p6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39100" cy="19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When N/M is ≥ 1.5, then double M.</a:t>
            </a:r>
            <a:endParaRPr/>
          </a:p>
        </p:txBody>
      </p:sp>
      <p:sp>
        <p:nvSpPr>
          <p:cNvPr id="1328" name="Google Shape;1328;p69"/>
          <p:cNvSpPr/>
          <p:nvPr/>
        </p:nvSpPr>
        <p:spPr>
          <a:xfrm>
            <a:off x="459800" y="3713868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9" name="Google Shape;1329;p69"/>
          <p:cNvSpPr/>
          <p:nvPr/>
        </p:nvSpPr>
        <p:spPr>
          <a:xfrm>
            <a:off x="459800" y="4162301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0" name="Google Shape;1330;p69"/>
          <p:cNvSpPr/>
          <p:nvPr/>
        </p:nvSpPr>
        <p:spPr>
          <a:xfrm>
            <a:off x="459800" y="3269484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31" name="Google Shape;133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763" y="4205048"/>
            <a:ext cx="4095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Google Shape;133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702" y="2858132"/>
            <a:ext cx="3524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" name="Google Shape;133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0602" y="2867657"/>
            <a:ext cx="3810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Google Shape;1334;p69"/>
          <p:cNvSpPr txBox="1"/>
          <p:nvPr/>
        </p:nvSpPr>
        <p:spPr>
          <a:xfrm>
            <a:off x="187975" y="28344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5" name="Google Shape;1335;p69"/>
          <p:cNvSpPr/>
          <p:nvPr/>
        </p:nvSpPr>
        <p:spPr>
          <a:xfrm>
            <a:off x="459800" y="2821050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36" name="Google Shape;1336;p69"/>
          <p:cNvCxnSpPr>
            <a:endCxn id="1332" idx="1"/>
          </p:cNvCxnSpPr>
          <p:nvPr/>
        </p:nvCxnSpPr>
        <p:spPr>
          <a:xfrm>
            <a:off x="697702" y="3044395"/>
            <a:ext cx="576000" cy="9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7" name="Google Shape;1337;p69"/>
          <p:cNvCxnSpPr>
            <a:stCxn id="1332" idx="3"/>
            <a:endCxn id="1333" idx="1"/>
          </p:cNvCxnSpPr>
          <p:nvPr/>
        </p:nvCxnSpPr>
        <p:spPr>
          <a:xfrm>
            <a:off x="1626127" y="3053395"/>
            <a:ext cx="3945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8" name="Google Shape;1338;p69"/>
          <p:cNvSpPr txBox="1"/>
          <p:nvPr/>
        </p:nvSpPr>
        <p:spPr>
          <a:xfrm>
            <a:off x="951121" y="2694381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16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339" name="Google Shape;1339;p69"/>
          <p:cNvSpPr txBox="1"/>
          <p:nvPr/>
        </p:nvSpPr>
        <p:spPr>
          <a:xfrm>
            <a:off x="1699211" y="2692564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20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340" name="Google Shape;1340;p69"/>
          <p:cNvSpPr txBox="1"/>
          <p:nvPr/>
        </p:nvSpPr>
        <p:spPr>
          <a:xfrm>
            <a:off x="1024264" y="4063672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341" name="Google Shape;1341;p69"/>
          <p:cNvCxnSpPr>
            <a:endCxn id="1331" idx="1"/>
          </p:cNvCxnSpPr>
          <p:nvPr/>
        </p:nvCxnSpPr>
        <p:spPr>
          <a:xfrm>
            <a:off x="732963" y="4390786"/>
            <a:ext cx="535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42" name="Google Shape;1342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0737" y="4203440"/>
            <a:ext cx="381000" cy="366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3" name="Google Shape;1343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94125" y="4182773"/>
            <a:ext cx="409575" cy="40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4" name="Google Shape;1344;p69"/>
          <p:cNvCxnSpPr>
            <a:stCxn id="1331" idx="3"/>
            <a:endCxn id="1343" idx="1"/>
          </p:cNvCxnSpPr>
          <p:nvPr/>
        </p:nvCxnSpPr>
        <p:spPr>
          <a:xfrm rot="10800000" flipH="1">
            <a:off x="1678338" y="4387486"/>
            <a:ext cx="315900" cy="3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5" name="Google Shape;1345;p69"/>
          <p:cNvCxnSpPr>
            <a:stCxn id="1343" idx="3"/>
            <a:endCxn id="1342" idx="1"/>
          </p:cNvCxnSpPr>
          <p:nvPr/>
        </p:nvCxnSpPr>
        <p:spPr>
          <a:xfrm rot="10800000" flipH="1">
            <a:off x="2403700" y="4386961"/>
            <a:ext cx="317100" cy="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6" name="Google Shape;1346;p69"/>
          <p:cNvSpPr txBox="1"/>
          <p:nvPr/>
        </p:nvSpPr>
        <p:spPr>
          <a:xfrm>
            <a:off x="1776340" y="4057696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347" name="Google Shape;1347;p69"/>
          <p:cNvSpPr txBox="1"/>
          <p:nvPr/>
        </p:nvSpPr>
        <p:spPr>
          <a:xfrm>
            <a:off x="2441588" y="4058967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348" name="Google Shape;1348;p69"/>
          <p:cNvSpPr txBox="1"/>
          <p:nvPr/>
        </p:nvSpPr>
        <p:spPr>
          <a:xfrm>
            <a:off x="326525" y="2286550"/>
            <a:ext cx="4139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5  	M = 4 	N / M = 1.25</a:t>
            </a:r>
            <a:endParaRPr/>
          </a:p>
        </p:txBody>
      </p:sp>
      <p:cxnSp>
        <p:nvCxnSpPr>
          <p:cNvPr id="1349" name="Google Shape;1349;p69"/>
          <p:cNvCxnSpPr/>
          <p:nvPr/>
        </p:nvCxnSpPr>
        <p:spPr>
          <a:xfrm rot="10800000" flipH="1">
            <a:off x="459809" y="3734433"/>
            <a:ext cx="481200" cy="419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69"/>
          <p:cNvCxnSpPr/>
          <p:nvPr/>
        </p:nvCxnSpPr>
        <p:spPr>
          <a:xfrm rot="10800000" flipH="1">
            <a:off x="465809" y="3285008"/>
            <a:ext cx="481200" cy="419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7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Resizing Example</a:t>
            </a:r>
            <a:endParaRPr/>
          </a:p>
        </p:txBody>
      </p:sp>
      <p:sp>
        <p:nvSpPr>
          <p:cNvPr id="1356" name="Google Shape;1356;p7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39100" cy="19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When N/M is ≥ 1.5, then double M.</a:t>
            </a:r>
            <a:endParaRPr sz="2000"/>
          </a:p>
        </p:txBody>
      </p:sp>
      <p:sp>
        <p:nvSpPr>
          <p:cNvPr id="1357" name="Google Shape;1357;p70"/>
          <p:cNvSpPr/>
          <p:nvPr/>
        </p:nvSpPr>
        <p:spPr>
          <a:xfrm>
            <a:off x="459800" y="3713868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8" name="Google Shape;1358;p70"/>
          <p:cNvSpPr/>
          <p:nvPr/>
        </p:nvSpPr>
        <p:spPr>
          <a:xfrm>
            <a:off x="459800" y="4162301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9" name="Google Shape;1359;p70"/>
          <p:cNvSpPr/>
          <p:nvPr/>
        </p:nvSpPr>
        <p:spPr>
          <a:xfrm>
            <a:off x="459800" y="3269484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60" name="Google Shape;136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775" y="3329675"/>
            <a:ext cx="4095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1" name="Google Shape;1361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763" y="4205048"/>
            <a:ext cx="4095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2" name="Google Shape;1362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702" y="2858132"/>
            <a:ext cx="3524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Google Shape;1363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0602" y="2867657"/>
            <a:ext cx="3810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p70"/>
          <p:cNvSpPr txBox="1"/>
          <p:nvPr/>
        </p:nvSpPr>
        <p:spPr>
          <a:xfrm>
            <a:off x="187975" y="28344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5" name="Google Shape;1365;p70"/>
          <p:cNvSpPr/>
          <p:nvPr/>
        </p:nvSpPr>
        <p:spPr>
          <a:xfrm>
            <a:off x="459800" y="2821050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66" name="Google Shape;1366;p70"/>
          <p:cNvCxnSpPr>
            <a:endCxn id="1362" idx="1"/>
          </p:cNvCxnSpPr>
          <p:nvPr/>
        </p:nvCxnSpPr>
        <p:spPr>
          <a:xfrm>
            <a:off x="697702" y="3044395"/>
            <a:ext cx="576000" cy="9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7" name="Google Shape;1367;p70"/>
          <p:cNvCxnSpPr>
            <a:stCxn id="1362" idx="3"/>
            <a:endCxn id="1363" idx="1"/>
          </p:cNvCxnSpPr>
          <p:nvPr/>
        </p:nvCxnSpPr>
        <p:spPr>
          <a:xfrm>
            <a:off x="1626127" y="3053395"/>
            <a:ext cx="3945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8" name="Google Shape;1368;p70"/>
          <p:cNvSpPr txBox="1"/>
          <p:nvPr/>
        </p:nvSpPr>
        <p:spPr>
          <a:xfrm>
            <a:off x="951121" y="2694381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16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369" name="Google Shape;1369;p70"/>
          <p:cNvSpPr txBox="1"/>
          <p:nvPr/>
        </p:nvSpPr>
        <p:spPr>
          <a:xfrm>
            <a:off x="938383" y="3164420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370" name="Google Shape;1370;p70"/>
          <p:cNvSpPr txBox="1"/>
          <p:nvPr/>
        </p:nvSpPr>
        <p:spPr>
          <a:xfrm>
            <a:off x="1699211" y="2692564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20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371" name="Google Shape;1371;p70"/>
          <p:cNvSpPr txBox="1"/>
          <p:nvPr/>
        </p:nvSpPr>
        <p:spPr>
          <a:xfrm>
            <a:off x="1024264" y="4063672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372" name="Google Shape;1372;p70"/>
          <p:cNvCxnSpPr>
            <a:endCxn id="1360" idx="1"/>
          </p:cNvCxnSpPr>
          <p:nvPr/>
        </p:nvCxnSpPr>
        <p:spPr>
          <a:xfrm>
            <a:off x="709575" y="3520175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3" name="Google Shape;1373;p70"/>
          <p:cNvCxnSpPr>
            <a:endCxn id="1361" idx="1"/>
          </p:cNvCxnSpPr>
          <p:nvPr/>
        </p:nvCxnSpPr>
        <p:spPr>
          <a:xfrm>
            <a:off x="732963" y="4390786"/>
            <a:ext cx="535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74" name="Google Shape;1374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20737" y="4203440"/>
            <a:ext cx="381000" cy="366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94125" y="4182773"/>
            <a:ext cx="409575" cy="40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6" name="Google Shape;1376;p70"/>
          <p:cNvCxnSpPr>
            <a:stCxn id="1361" idx="3"/>
            <a:endCxn id="1375" idx="1"/>
          </p:cNvCxnSpPr>
          <p:nvPr/>
        </p:nvCxnSpPr>
        <p:spPr>
          <a:xfrm rot="10800000" flipH="1">
            <a:off x="1678338" y="4387486"/>
            <a:ext cx="315900" cy="3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7" name="Google Shape;1377;p70"/>
          <p:cNvCxnSpPr>
            <a:stCxn id="1375" idx="3"/>
            <a:endCxn id="1374" idx="1"/>
          </p:cNvCxnSpPr>
          <p:nvPr/>
        </p:nvCxnSpPr>
        <p:spPr>
          <a:xfrm rot="10800000" flipH="1">
            <a:off x="2403700" y="4386961"/>
            <a:ext cx="317100" cy="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8" name="Google Shape;1378;p70"/>
          <p:cNvSpPr txBox="1"/>
          <p:nvPr/>
        </p:nvSpPr>
        <p:spPr>
          <a:xfrm>
            <a:off x="1776340" y="4057696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379" name="Google Shape;1379;p70"/>
          <p:cNvSpPr txBox="1"/>
          <p:nvPr/>
        </p:nvSpPr>
        <p:spPr>
          <a:xfrm>
            <a:off x="2441588" y="4058967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380" name="Google Shape;1380;p70"/>
          <p:cNvSpPr txBox="1"/>
          <p:nvPr/>
        </p:nvSpPr>
        <p:spPr>
          <a:xfrm>
            <a:off x="326525" y="2286550"/>
            <a:ext cx="4139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6  	M = 4 	</a:t>
            </a:r>
            <a:r>
              <a:rPr lang="en">
                <a:solidFill>
                  <a:srgbClr val="FF0000"/>
                </a:solidFill>
              </a:rPr>
              <a:t>N / M = 1.5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381" name="Google Shape;1381;p70"/>
          <p:cNvCxnSpPr/>
          <p:nvPr/>
        </p:nvCxnSpPr>
        <p:spPr>
          <a:xfrm rot="10800000" flipH="1">
            <a:off x="459809" y="3734433"/>
            <a:ext cx="481200" cy="419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2" name="Google Shape;1382;p70"/>
          <p:cNvSpPr/>
          <p:nvPr/>
        </p:nvSpPr>
        <p:spPr>
          <a:xfrm>
            <a:off x="3710150" y="2388925"/>
            <a:ext cx="448500" cy="2187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70"/>
          <p:cNvSpPr txBox="1"/>
          <p:nvPr/>
        </p:nvSpPr>
        <p:spPr>
          <a:xfrm>
            <a:off x="3991100" y="2789975"/>
            <a:ext cx="14919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N/M is too large. Time to double!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7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Resizing Example</a:t>
            </a:r>
            <a:endParaRPr/>
          </a:p>
        </p:txBody>
      </p:sp>
      <p:sp>
        <p:nvSpPr>
          <p:cNvPr id="1389" name="Google Shape;1389;p7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39100" cy="19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When N/M is ≥ 1.5, then double M.</a:t>
            </a: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Yellkey question: Where will the bucket go?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Or: </a:t>
            </a:r>
            <a:r>
              <a:rPr lang="en" sz="2000"/>
              <a:t>Draw the results after doubling M.</a:t>
            </a:r>
            <a:endParaRPr sz="20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71"/>
          <p:cNvSpPr/>
          <p:nvPr/>
        </p:nvSpPr>
        <p:spPr>
          <a:xfrm>
            <a:off x="459800" y="3713868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1" name="Google Shape;1391;p71"/>
          <p:cNvSpPr/>
          <p:nvPr/>
        </p:nvSpPr>
        <p:spPr>
          <a:xfrm>
            <a:off x="459800" y="4162301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2" name="Google Shape;1392;p71"/>
          <p:cNvSpPr/>
          <p:nvPr/>
        </p:nvSpPr>
        <p:spPr>
          <a:xfrm>
            <a:off x="459800" y="3269484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93" name="Google Shape;139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775" y="3329675"/>
            <a:ext cx="4095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4" name="Google Shape;139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763" y="4205048"/>
            <a:ext cx="4095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5" name="Google Shape;1395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702" y="2858132"/>
            <a:ext cx="3524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6" name="Google Shape;1396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0602" y="2867657"/>
            <a:ext cx="3810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71"/>
          <p:cNvSpPr txBox="1"/>
          <p:nvPr/>
        </p:nvSpPr>
        <p:spPr>
          <a:xfrm>
            <a:off x="187975" y="28344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8" name="Google Shape;1398;p71"/>
          <p:cNvSpPr/>
          <p:nvPr/>
        </p:nvSpPr>
        <p:spPr>
          <a:xfrm>
            <a:off x="459800" y="2821050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99" name="Google Shape;1399;p71"/>
          <p:cNvCxnSpPr>
            <a:endCxn id="1395" idx="1"/>
          </p:cNvCxnSpPr>
          <p:nvPr/>
        </p:nvCxnSpPr>
        <p:spPr>
          <a:xfrm>
            <a:off x="697702" y="3044395"/>
            <a:ext cx="576000" cy="9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0" name="Google Shape;1400;p71"/>
          <p:cNvCxnSpPr>
            <a:stCxn id="1395" idx="3"/>
            <a:endCxn id="1396" idx="1"/>
          </p:cNvCxnSpPr>
          <p:nvPr/>
        </p:nvCxnSpPr>
        <p:spPr>
          <a:xfrm>
            <a:off x="1626127" y="3053395"/>
            <a:ext cx="3945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1" name="Google Shape;1401;p71"/>
          <p:cNvSpPr txBox="1"/>
          <p:nvPr/>
        </p:nvSpPr>
        <p:spPr>
          <a:xfrm>
            <a:off x="951121" y="2694381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16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402" name="Google Shape;1402;p71"/>
          <p:cNvSpPr txBox="1"/>
          <p:nvPr/>
        </p:nvSpPr>
        <p:spPr>
          <a:xfrm>
            <a:off x="938383" y="3164420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403" name="Google Shape;1403;p71"/>
          <p:cNvSpPr txBox="1"/>
          <p:nvPr/>
        </p:nvSpPr>
        <p:spPr>
          <a:xfrm>
            <a:off x="1699211" y="2692564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20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404" name="Google Shape;1404;p71"/>
          <p:cNvSpPr txBox="1"/>
          <p:nvPr/>
        </p:nvSpPr>
        <p:spPr>
          <a:xfrm>
            <a:off x="1024264" y="4063672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405" name="Google Shape;1405;p71"/>
          <p:cNvCxnSpPr>
            <a:endCxn id="1393" idx="1"/>
          </p:cNvCxnSpPr>
          <p:nvPr/>
        </p:nvCxnSpPr>
        <p:spPr>
          <a:xfrm>
            <a:off x="709575" y="3520175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6" name="Google Shape;1406;p71"/>
          <p:cNvCxnSpPr>
            <a:endCxn id="1394" idx="1"/>
          </p:cNvCxnSpPr>
          <p:nvPr/>
        </p:nvCxnSpPr>
        <p:spPr>
          <a:xfrm>
            <a:off x="732963" y="4390786"/>
            <a:ext cx="535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07" name="Google Shape;1407;p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20737" y="4203440"/>
            <a:ext cx="381000" cy="366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Google Shape;1408;p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94125" y="4182773"/>
            <a:ext cx="409575" cy="40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9" name="Google Shape;1409;p71"/>
          <p:cNvCxnSpPr>
            <a:stCxn id="1394" idx="3"/>
            <a:endCxn id="1408" idx="1"/>
          </p:cNvCxnSpPr>
          <p:nvPr/>
        </p:nvCxnSpPr>
        <p:spPr>
          <a:xfrm rot="10800000" flipH="1">
            <a:off x="1678338" y="4387486"/>
            <a:ext cx="315900" cy="3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0" name="Google Shape;1410;p71"/>
          <p:cNvCxnSpPr>
            <a:stCxn id="1408" idx="3"/>
            <a:endCxn id="1407" idx="1"/>
          </p:cNvCxnSpPr>
          <p:nvPr/>
        </p:nvCxnSpPr>
        <p:spPr>
          <a:xfrm rot="10800000" flipH="1">
            <a:off x="2403700" y="4386961"/>
            <a:ext cx="317100" cy="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1" name="Google Shape;1411;p71"/>
          <p:cNvSpPr txBox="1"/>
          <p:nvPr/>
        </p:nvSpPr>
        <p:spPr>
          <a:xfrm>
            <a:off x="1776340" y="4057696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412" name="Google Shape;1412;p71"/>
          <p:cNvSpPr txBox="1"/>
          <p:nvPr/>
        </p:nvSpPr>
        <p:spPr>
          <a:xfrm>
            <a:off x="2441588" y="4058967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413" name="Google Shape;1413;p71"/>
          <p:cNvSpPr txBox="1"/>
          <p:nvPr/>
        </p:nvSpPr>
        <p:spPr>
          <a:xfrm>
            <a:off x="326525" y="2286550"/>
            <a:ext cx="4139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6  	M = 4 	</a:t>
            </a:r>
            <a:r>
              <a:rPr lang="en">
                <a:solidFill>
                  <a:srgbClr val="FF0000"/>
                </a:solidFill>
              </a:rPr>
              <a:t>N / M = 1.5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14" name="Google Shape;1414;p71"/>
          <p:cNvCxnSpPr/>
          <p:nvPr/>
        </p:nvCxnSpPr>
        <p:spPr>
          <a:xfrm rot="10800000" flipH="1">
            <a:off x="459809" y="3734433"/>
            <a:ext cx="481200" cy="419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5" name="Google Shape;1415;p71"/>
          <p:cNvSpPr/>
          <p:nvPr/>
        </p:nvSpPr>
        <p:spPr>
          <a:xfrm>
            <a:off x="3710150" y="2388925"/>
            <a:ext cx="448500" cy="2187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71"/>
          <p:cNvSpPr txBox="1"/>
          <p:nvPr/>
        </p:nvSpPr>
        <p:spPr>
          <a:xfrm>
            <a:off x="3991100" y="2789975"/>
            <a:ext cx="14919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N/M is too large. Time to double!</a:t>
            </a:r>
            <a:endParaRPr/>
          </a:p>
        </p:txBody>
      </p:sp>
      <p:sp>
        <p:nvSpPr>
          <p:cNvPr id="1417" name="Google Shape;1417;p71"/>
          <p:cNvSpPr/>
          <p:nvPr/>
        </p:nvSpPr>
        <p:spPr>
          <a:xfrm>
            <a:off x="6062825" y="2261493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71"/>
          <p:cNvSpPr/>
          <p:nvPr/>
        </p:nvSpPr>
        <p:spPr>
          <a:xfrm>
            <a:off x="6062825" y="2709926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71"/>
          <p:cNvSpPr/>
          <p:nvPr/>
        </p:nvSpPr>
        <p:spPr>
          <a:xfrm>
            <a:off x="6062825" y="1817109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p71"/>
          <p:cNvSpPr txBox="1"/>
          <p:nvPr/>
        </p:nvSpPr>
        <p:spPr>
          <a:xfrm>
            <a:off x="5791000" y="1382048"/>
            <a:ext cx="288300" cy="3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1" name="Google Shape;1421;p71"/>
          <p:cNvSpPr/>
          <p:nvPr/>
        </p:nvSpPr>
        <p:spPr>
          <a:xfrm>
            <a:off x="6062825" y="1368675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71"/>
          <p:cNvSpPr/>
          <p:nvPr/>
        </p:nvSpPr>
        <p:spPr>
          <a:xfrm>
            <a:off x="6062825" y="4057243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71"/>
          <p:cNvSpPr/>
          <p:nvPr/>
        </p:nvSpPr>
        <p:spPr>
          <a:xfrm>
            <a:off x="6062825" y="4505676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71"/>
          <p:cNvSpPr/>
          <p:nvPr/>
        </p:nvSpPr>
        <p:spPr>
          <a:xfrm>
            <a:off x="6062825" y="3612859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71"/>
          <p:cNvSpPr/>
          <p:nvPr/>
        </p:nvSpPr>
        <p:spPr>
          <a:xfrm>
            <a:off x="6062825" y="3164425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6" name="Google Shape;1426;p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5213" y="1084491"/>
            <a:ext cx="381000" cy="366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7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Resizing Example</a:t>
            </a:r>
            <a:endParaRPr/>
          </a:p>
        </p:txBody>
      </p:sp>
      <p:sp>
        <p:nvSpPr>
          <p:cNvPr id="1432" name="Google Shape;1432;p7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39100" cy="19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When N/M is ≥ 1.5, then double M.</a:t>
            </a:r>
            <a:endParaRPr sz="2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Draw the results after doubling M.</a:t>
            </a:r>
            <a:endParaRPr sz="2000"/>
          </a:p>
        </p:txBody>
      </p:sp>
      <p:sp>
        <p:nvSpPr>
          <p:cNvPr id="1433" name="Google Shape;1433;p72"/>
          <p:cNvSpPr/>
          <p:nvPr/>
        </p:nvSpPr>
        <p:spPr>
          <a:xfrm>
            <a:off x="459800" y="3713868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4" name="Google Shape;1434;p72"/>
          <p:cNvSpPr/>
          <p:nvPr/>
        </p:nvSpPr>
        <p:spPr>
          <a:xfrm>
            <a:off x="459800" y="4162301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5" name="Google Shape;1435;p72"/>
          <p:cNvSpPr/>
          <p:nvPr/>
        </p:nvSpPr>
        <p:spPr>
          <a:xfrm>
            <a:off x="459800" y="3269484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36" name="Google Shape;143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775" y="3329675"/>
            <a:ext cx="4095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7" name="Google Shape;1437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763" y="4205048"/>
            <a:ext cx="4095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8" name="Google Shape;1438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702" y="2858132"/>
            <a:ext cx="3524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9" name="Google Shape;1439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0602" y="2867657"/>
            <a:ext cx="3810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0" name="Google Shape;1440;p72"/>
          <p:cNvSpPr txBox="1"/>
          <p:nvPr/>
        </p:nvSpPr>
        <p:spPr>
          <a:xfrm>
            <a:off x="187975" y="2834427"/>
            <a:ext cx="2883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1" name="Google Shape;1441;p72"/>
          <p:cNvSpPr/>
          <p:nvPr/>
        </p:nvSpPr>
        <p:spPr>
          <a:xfrm>
            <a:off x="459800" y="2821050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42" name="Google Shape;1442;p72"/>
          <p:cNvCxnSpPr>
            <a:endCxn id="1438" idx="1"/>
          </p:cNvCxnSpPr>
          <p:nvPr/>
        </p:nvCxnSpPr>
        <p:spPr>
          <a:xfrm>
            <a:off x="697702" y="3044395"/>
            <a:ext cx="576000" cy="9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3" name="Google Shape;1443;p72"/>
          <p:cNvCxnSpPr>
            <a:stCxn id="1438" idx="3"/>
            <a:endCxn id="1439" idx="1"/>
          </p:cNvCxnSpPr>
          <p:nvPr/>
        </p:nvCxnSpPr>
        <p:spPr>
          <a:xfrm>
            <a:off x="1626127" y="3053395"/>
            <a:ext cx="3945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4" name="Google Shape;1444;p72"/>
          <p:cNvSpPr txBox="1"/>
          <p:nvPr/>
        </p:nvSpPr>
        <p:spPr>
          <a:xfrm>
            <a:off x="951121" y="2694381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16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445" name="Google Shape;1445;p72"/>
          <p:cNvSpPr txBox="1"/>
          <p:nvPr/>
        </p:nvSpPr>
        <p:spPr>
          <a:xfrm>
            <a:off x="938383" y="3164420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446" name="Google Shape;1446;p72"/>
          <p:cNvSpPr txBox="1"/>
          <p:nvPr/>
        </p:nvSpPr>
        <p:spPr>
          <a:xfrm>
            <a:off x="1699211" y="2692564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20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447" name="Google Shape;1447;p72"/>
          <p:cNvSpPr txBox="1"/>
          <p:nvPr/>
        </p:nvSpPr>
        <p:spPr>
          <a:xfrm>
            <a:off x="1024264" y="4063672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448" name="Google Shape;1448;p72"/>
          <p:cNvCxnSpPr>
            <a:endCxn id="1436" idx="1"/>
          </p:cNvCxnSpPr>
          <p:nvPr/>
        </p:nvCxnSpPr>
        <p:spPr>
          <a:xfrm>
            <a:off x="709575" y="3520175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9" name="Google Shape;1449;p72"/>
          <p:cNvCxnSpPr>
            <a:endCxn id="1437" idx="1"/>
          </p:cNvCxnSpPr>
          <p:nvPr/>
        </p:nvCxnSpPr>
        <p:spPr>
          <a:xfrm>
            <a:off x="732963" y="4390786"/>
            <a:ext cx="535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50" name="Google Shape;1450;p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20737" y="4203440"/>
            <a:ext cx="381000" cy="366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1" name="Google Shape;1451;p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94125" y="4182773"/>
            <a:ext cx="409575" cy="40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2" name="Google Shape;1452;p72"/>
          <p:cNvCxnSpPr>
            <a:stCxn id="1437" idx="3"/>
            <a:endCxn id="1451" idx="1"/>
          </p:cNvCxnSpPr>
          <p:nvPr/>
        </p:nvCxnSpPr>
        <p:spPr>
          <a:xfrm rot="10800000" flipH="1">
            <a:off x="1678338" y="4387486"/>
            <a:ext cx="315900" cy="3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3" name="Google Shape;1453;p72"/>
          <p:cNvCxnSpPr>
            <a:stCxn id="1451" idx="3"/>
            <a:endCxn id="1450" idx="1"/>
          </p:cNvCxnSpPr>
          <p:nvPr/>
        </p:nvCxnSpPr>
        <p:spPr>
          <a:xfrm rot="10800000" flipH="1">
            <a:off x="2403700" y="4386961"/>
            <a:ext cx="317100" cy="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4" name="Google Shape;1454;p72"/>
          <p:cNvSpPr txBox="1"/>
          <p:nvPr/>
        </p:nvSpPr>
        <p:spPr>
          <a:xfrm>
            <a:off x="1776340" y="4057696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455" name="Google Shape;1455;p72"/>
          <p:cNvSpPr txBox="1"/>
          <p:nvPr/>
        </p:nvSpPr>
        <p:spPr>
          <a:xfrm>
            <a:off x="2441588" y="4058967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456" name="Google Shape;1456;p72"/>
          <p:cNvSpPr txBox="1"/>
          <p:nvPr/>
        </p:nvSpPr>
        <p:spPr>
          <a:xfrm>
            <a:off x="326525" y="2286550"/>
            <a:ext cx="4139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6  	M = 4 	</a:t>
            </a:r>
            <a:r>
              <a:rPr lang="en">
                <a:solidFill>
                  <a:srgbClr val="FF0000"/>
                </a:solidFill>
              </a:rPr>
              <a:t>N / M = 1.5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57" name="Google Shape;1457;p72"/>
          <p:cNvCxnSpPr/>
          <p:nvPr/>
        </p:nvCxnSpPr>
        <p:spPr>
          <a:xfrm rot="10800000" flipH="1">
            <a:off x="459809" y="3734433"/>
            <a:ext cx="481200" cy="419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8" name="Google Shape;1458;p72"/>
          <p:cNvSpPr/>
          <p:nvPr/>
        </p:nvSpPr>
        <p:spPr>
          <a:xfrm>
            <a:off x="3710150" y="2388925"/>
            <a:ext cx="448500" cy="2187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72"/>
          <p:cNvSpPr txBox="1"/>
          <p:nvPr/>
        </p:nvSpPr>
        <p:spPr>
          <a:xfrm>
            <a:off x="3991100" y="2789975"/>
            <a:ext cx="14919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N/M is too large. Time to double!</a:t>
            </a:r>
            <a:endParaRPr/>
          </a:p>
        </p:txBody>
      </p:sp>
      <p:sp>
        <p:nvSpPr>
          <p:cNvPr id="1460" name="Google Shape;1460;p72"/>
          <p:cNvSpPr/>
          <p:nvPr/>
        </p:nvSpPr>
        <p:spPr>
          <a:xfrm>
            <a:off x="6062825" y="2261493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1" name="Google Shape;1461;p72"/>
          <p:cNvSpPr/>
          <p:nvPr/>
        </p:nvSpPr>
        <p:spPr>
          <a:xfrm>
            <a:off x="6062825" y="2709926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2" name="Google Shape;1462;p72"/>
          <p:cNvSpPr/>
          <p:nvPr/>
        </p:nvSpPr>
        <p:spPr>
          <a:xfrm>
            <a:off x="6062825" y="1817109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3" name="Google Shape;1463;p72"/>
          <p:cNvSpPr txBox="1"/>
          <p:nvPr/>
        </p:nvSpPr>
        <p:spPr>
          <a:xfrm>
            <a:off x="5791000" y="1382048"/>
            <a:ext cx="288300" cy="3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4" name="Google Shape;1464;p72"/>
          <p:cNvSpPr/>
          <p:nvPr/>
        </p:nvSpPr>
        <p:spPr>
          <a:xfrm>
            <a:off x="6062825" y="1368675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p72"/>
          <p:cNvSpPr/>
          <p:nvPr/>
        </p:nvSpPr>
        <p:spPr>
          <a:xfrm>
            <a:off x="6062825" y="4057243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p72"/>
          <p:cNvSpPr/>
          <p:nvPr/>
        </p:nvSpPr>
        <p:spPr>
          <a:xfrm>
            <a:off x="6062825" y="4505676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7" name="Google Shape;1467;p72"/>
          <p:cNvSpPr/>
          <p:nvPr/>
        </p:nvSpPr>
        <p:spPr>
          <a:xfrm>
            <a:off x="6062825" y="3612859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72"/>
          <p:cNvSpPr/>
          <p:nvPr/>
        </p:nvSpPr>
        <p:spPr>
          <a:xfrm>
            <a:off x="6062825" y="3164425"/>
            <a:ext cx="493200" cy="4545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9" name="Google Shape;1469;p72"/>
          <p:cNvSpPr txBox="1"/>
          <p:nvPr/>
        </p:nvSpPr>
        <p:spPr>
          <a:xfrm>
            <a:off x="6027075" y="969275"/>
            <a:ext cx="30801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6  	M = 8 	N / M = 0.75</a:t>
            </a:r>
            <a:endParaRPr/>
          </a:p>
        </p:txBody>
      </p:sp>
      <p:pic>
        <p:nvPicPr>
          <p:cNvPr id="1470" name="Google Shape;1470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0377" y="1406345"/>
            <a:ext cx="352425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1" name="Google Shape;1471;p72"/>
          <p:cNvCxnSpPr>
            <a:endCxn id="1470" idx="1"/>
          </p:cNvCxnSpPr>
          <p:nvPr/>
        </p:nvCxnSpPr>
        <p:spPr>
          <a:xfrm>
            <a:off x="6347777" y="1601607"/>
            <a:ext cx="582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2" name="Google Shape;1472;p72"/>
          <p:cNvSpPr txBox="1"/>
          <p:nvPr/>
        </p:nvSpPr>
        <p:spPr>
          <a:xfrm>
            <a:off x="6607796" y="1242593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16</a:t>
            </a:r>
            <a:endParaRPr>
              <a:solidFill>
                <a:srgbClr val="BE0712"/>
              </a:solidFill>
            </a:endParaRPr>
          </a:p>
        </p:txBody>
      </p:sp>
      <p:pic>
        <p:nvPicPr>
          <p:cNvPr id="1473" name="Google Shape;1473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0428" y="3225170"/>
            <a:ext cx="381000" cy="37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4" name="Google Shape;1474;p72"/>
          <p:cNvCxnSpPr/>
          <p:nvPr/>
        </p:nvCxnSpPr>
        <p:spPr>
          <a:xfrm>
            <a:off x="6347725" y="3415774"/>
            <a:ext cx="582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5" name="Google Shape;1475;p72"/>
          <p:cNvSpPr txBox="1"/>
          <p:nvPr/>
        </p:nvSpPr>
        <p:spPr>
          <a:xfrm>
            <a:off x="6607796" y="3056767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20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476" name="Google Shape;1476;p72"/>
          <p:cNvCxnSpPr/>
          <p:nvPr/>
        </p:nvCxnSpPr>
        <p:spPr>
          <a:xfrm>
            <a:off x="6347725" y="3880199"/>
            <a:ext cx="582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77" name="Google Shape;147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200" y="3696725"/>
            <a:ext cx="4095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8" name="Google Shape;1478;p72"/>
          <p:cNvSpPr txBox="1"/>
          <p:nvPr/>
        </p:nvSpPr>
        <p:spPr>
          <a:xfrm>
            <a:off x="6607808" y="3531470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13</a:t>
            </a:r>
            <a:endParaRPr>
              <a:solidFill>
                <a:srgbClr val="BE0712"/>
              </a:solidFill>
            </a:endParaRPr>
          </a:p>
        </p:txBody>
      </p:sp>
      <p:pic>
        <p:nvPicPr>
          <p:cNvPr id="1479" name="Google Shape;147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5401" y="4562120"/>
            <a:ext cx="4095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72"/>
          <p:cNvSpPr txBox="1"/>
          <p:nvPr/>
        </p:nvSpPr>
        <p:spPr>
          <a:xfrm>
            <a:off x="6640903" y="4420743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7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481" name="Google Shape;1481;p72"/>
          <p:cNvCxnSpPr>
            <a:endCxn id="1479" idx="1"/>
          </p:cNvCxnSpPr>
          <p:nvPr/>
        </p:nvCxnSpPr>
        <p:spPr>
          <a:xfrm>
            <a:off x="6349601" y="4747857"/>
            <a:ext cx="535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82" name="Google Shape;1482;p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54760" y="2775077"/>
            <a:ext cx="381000" cy="366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3" name="Google Shape;1483;p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28148" y="2754410"/>
            <a:ext cx="409575" cy="40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4" name="Google Shape;1484;p72"/>
          <p:cNvCxnSpPr>
            <a:endCxn id="1483" idx="1"/>
          </p:cNvCxnSpPr>
          <p:nvPr/>
        </p:nvCxnSpPr>
        <p:spPr>
          <a:xfrm>
            <a:off x="6328148" y="2954398"/>
            <a:ext cx="600000" cy="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5" name="Google Shape;1485;p72"/>
          <p:cNvCxnSpPr>
            <a:stCxn id="1483" idx="3"/>
            <a:endCxn id="1482" idx="1"/>
          </p:cNvCxnSpPr>
          <p:nvPr/>
        </p:nvCxnSpPr>
        <p:spPr>
          <a:xfrm rot="10800000" flipH="1">
            <a:off x="7337723" y="2958598"/>
            <a:ext cx="317100" cy="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6" name="Google Shape;1486;p72"/>
          <p:cNvSpPr txBox="1"/>
          <p:nvPr/>
        </p:nvSpPr>
        <p:spPr>
          <a:xfrm>
            <a:off x="6710362" y="2629334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3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487" name="Google Shape;1487;p72"/>
          <p:cNvSpPr txBox="1"/>
          <p:nvPr/>
        </p:nvSpPr>
        <p:spPr>
          <a:xfrm>
            <a:off x="7375610" y="2630604"/>
            <a:ext cx="4095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11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7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Hash Table Runtime</a:t>
            </a:r>
            <a:endParaRPr/>
          </a:p>
        </p:txBody>
      </p:sp>
      <p:sp>
        <p:nvSpPr>
          <p:cNvPr id="1493" name="Google Shape;1493;p73"/>
          <p:cNvSpPr/>
          <p:nvPr/>
        </p:nvSpPr>
        <p:spPr>
          <a:xfrm>
            <a:off x="1033400" y="137586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4" name="Google Shape;1494;p73"/>
          <p:cNvSpPr/>
          <p:nvPr/>
        </p:nvSpPr>
        <p:spPr>
          <a:xfrm>
            <a:off x="1603650" y="18426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73"/>
          <p:cNvSpPr/>
          <p:nvPr/>
        </p:nvSpPr>
        <p:spPr>
          <a:xfrm>
            <a:off x="1033400" y="183792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96" name="Google Shape;1496;p73"/>
          <p:cNvCxnSpPr>
            <a:endCxn id="1494" idx="1"/>
          </p:cNvCxnSpPr>
          <p:nvPr/>
        </p:nvCxnSpPr>
        <p:spPr>
          <a:xfrm>
            <a:off x="1226250" y="196261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7" name="Google Shape;1497;p73"/>
          <p:cNvSpPr/>
          <p:nvPr/>
        </p:nvSpPr>
        <p:spPr>
          <a:xfrm>
            <a:off x="1033400" y="160972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8" name="Google Shape;1498;p73"/>
          <p:cNvSpPr/>
          <p:nvPr/>
        </p:nvSpPr>
        <p:spPr>
          <a:xfrm>
            <a:off x="1033400" y="1135443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9" name="Google Shape;1499;p73"/>
          <p:cNvSpPr/>
          <p:nvPr/>
        </p:nvSpPr>
        <p:spPr>
          <a:xfrm>
            <a:off x="1033400" y="901588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0" name="Google Shape;1500;p73"/>
          <p:cNvSpPr/>
          <p:nvPr/>
        </p:nvSpPr>
        <p:spPr>
          <a:xfrm>
            <a:off x="1603650" y="1604749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1" name="Google Shape;1501;p73"/>
          <p:cNvCxnSpPr>
            <a:endCxn id="1500" idx="1"/>
          </p:cNvCxnSpPr>
          <p:nvPr/>
        </p:nvCxnSpPr>
        <p:spPr>
          <a:xfrm>
            <a:off x="1226250" y="1724749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2" name="Google Shape;1502;p73"/>
          <p:cNvSpPr/>
          <p:nvPr/>
        </p:nvSpPr>
        <p:spPr>
          <a:xfrm>
            <a:off x="1603650" y="1361933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3" name="Google Shape;1503;p73"/>
          <p:cNvCxnSpPr>
            <a:endCxn id="1502" idx="1"/>
          </p:cNvCxnSpPr>
          <p:nvPr/>
        </p:nvCxnSpPr>
        <p:spPr>
          <a:xfrm>
            <a:off x="1226250" y="1481933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4" name="Google Shape;1504;p73"/>
          <p:cNvSpPr/>
          <p:nvPr/>
        </p:nvSpPr>
        <p:spPr>
          <a:xfrm>
            <a:off x="1603650" y="111911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5" name="Google Shape;1505;p73"/>
          <p:cNvCxnSpPr>
            <a:endCxn id="1504" idx="1"/>
          </p:cNvCxnSpPr>
          <p:nvPr/>
        </p:nvCxnSpPr>
        <p:spPr>
          <a:xfrm>
            <a:off x="1226250" y="123911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6" name="Google Shape;1506;p73"/>
          <p:cNvSpPr/>
          <p:nvPr/>
        </p:nvSpPr>
        <p:spPr>
          <a:xfrm>
            <a:off x="1603650" y="88745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7" name="Google Shape;1507;p73"/>
          <p:cNvCxnSpPr>
            <a:endCxn id="1506" idx="1"/>
          </p:cNvCxnSpPr>
          <p:nvPr/>
        </p:nvCxnSpPr>
        <p:spPr>
          <a:xfrm>
            <a:off x="1226250" y="100745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8" name="Google Shape;1508;p73"/>
          <p:cNvSpPr/>
          <p:nvPr/>
        </p:nvSpPr>
        <p:spPr>
          <a:xfrm>
            <a:off x="3395790" y="1614685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73"/>
          <p:cNvSpPr/>
          <p:nvPr/>
        </p:nvSpPr>
        <p:spPr>
          <a:xfrm>
            <a:off x="3935440" y="1605220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73"/>
          <p:cNvSpPr/>
          <p:nvPr/>
        </p:nvSpPr>
        <p:spPr>
          <a:xfrm>
            <a:off x="3395790" y="1371869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73"/>
          <p:cNvSpPr/>
          <p:nvPr/>
        </p:nvSpPr>
        <p:spPr>
          <a:xfrm>
            <a:off x="3395916" y="1129053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2" name="Google Shape;1512;p73"/>
          <p:cNvCxnSpPr>
            <a:stCxn id="1513" idx="3"/>
            <a:endCxn id="1511" idx="1"/>
          </p:cNvCxnSpPr>
          <p:nvPr/>
        </p:nvCxnSpPr>
        <p:spPr>
          <a:xfrm>
            <a:off x="3145791" y="1252494"/>
            <a:ext cx="2502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4" name="Google Shape;1514;p73"/>
          <p:cNvCxnSpPr>
            <a:stCxn id="1515" idx="3"/>
            <a:endCxn id="1510" idx="1"/>
          </p:cNvCxnSpPr>
          <p:nvPr/>
        </p:nvCxnSpPr>
        <p:spPr>
          <a:xfrm>
            <a:off x="3145791" y="1495310"/>
            <a:ext cx="2499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6" name="Google Shape;1516;p73"/>
          <p:cNvCxnSpPr>
            <a:stCxn id="1517" idx="3"/>
            <a:endCxn id="1508" idx="1"/>
          </p:cNvCxnSpPr>
          <p:nvPr/>
        </p:nvCxnSpPr>
        <p:spPr>
          <a:xfrm>
            <a:off x="3145791" y="1738127"/>
            <a:ext cx="2499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8" name="Google Shape;1518;p73"/>
          <p:cNvCxnSpPr>
            <a:endCxn id="1509" idx="1"/>
          </p:cNvCxnSpPr>
          <p:nvPr/>
        </p:nvCxnSpPr>
        <p:spPr>
          <a:xfrm>
            <a:off x="3647140" y="1729270"/>
            <a:ext cx="28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9" name="Google Shape;1519;p73"/>
          <p:cNvSpPr txBox="1"/>
          <p:nvPr/>
        </p:nvSpPr>
        <p:spPr>
          <a:xfrm>
            <a:off x="750922" y="804675"/>
            <a:ext cx="288300" cy="14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0" name="Google Shape;1520;p73"/>
          <p:cNvSpPr/>
          <p:nvPr/>
        </p:nvSpPr>
        <p:spPr>
          <a:xfrm>
            <a:off x="2249319" y="18426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1" name="Google Shape;1521;p73"/>
          <p:cNvCxnSpPr>
            <a:stCxn id="1494" idx="3"/>
            <a:endCxn id="1520" idx="1"/>
          </p:cNvCxnSpPr>
          <p:nvPr/>
        </p:nvCxnSpPr>
        <p:spPr>
          <a:xfrm>
            <a:off x="1855050" y="1962610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2" name="Google Shape;1522;p73"/>
          <p:cNvSpPr/>
          <p:nvPr/>
        </p:nvSpPr>
        <p:spPr>
          <a:xfrm>
            <a:off x="2249319" y="1604749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3" name="Google Shape;1523;p73"/>
          <p:cNvCxnSpPr>
            <a:stCxn id="1500" idx="3"/>
            <a:endCxn id="1522" idx="1"/>
          </p:cNvCxnSpPr>
          <p:nvPr/>
        </p:nvCxnSpPr>
        <p:spPr>
          <a:xfrm>
            <a:off x="1855050" y="1724749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4" name="Google Shape;1524;p73"/>
          <p:cNvSpPr/>
          <p:nvPr/>
        </p:nvSpPr>
        <p:spPr>
          <a:xfrm>
            <a:off x="2249319" y="1361933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5" name="Google Shape;1525;p73"/>
          <p:cNvCxnSpPr>
            <a:stCxn id="1502" idx="3"/>
            <a:endCxn id="1524" idx="1"/>
          </p:cNvCxnSpPr>
          <p:nvPr/>
        </p:nvCxnSpPr>
        <p:spPr>
          <a:xfrm>
            <a:off x="1855050" y="1481933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6" name="Google Shape;1526;p73"/>
          <p:cNvSpPr/>
          <p:nvPr/>
        </p:nvSpPr>
        <p:spPr>
          <a:xfrm>
            <a:off x="2249319" y="111911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7" name="Google Shape;1527;p73"/>
          <p:cNvCxnSpPr>
            <a:stCxn id="1504" idx="3"/>
            <a:endCxn id="1526" idx="1"/>
          </p:cNvCxnSpPr>
          <p:nvPr/>
        </p:nvCxnSpPr>
        <p:spPr>
          <a:xfrm>
            <a:off x="1855050" y="1239117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8" name="Google Shape;1528;p73"/>
          <p:cNvSpPr/>
          <p:nvPr/>
        </p:nvSpPr>
        <p:spPr>
          <a:xfrm>
            <a:off x="2249319" y="88745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9" name="Google Shape;1529;p73"/>
          <p:cNvCxnSpPr>
            <a:stCxn id="1506" idx="3"/>
            <a:endCxn id="1528" idx="1"/>
          </p:cNvCxnSpPr>
          <p:nvPr/>
        </p:nvCxnSpPr>
        <p:spPr>
          <a:xfrm>
            <a:off x="1855050" y="1007450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0" name="Google Shape;1530;p73"/>
          <p:cNvSpPr/>
          <p:nvPr/>
        </p:nvSpPr>
        <p:spPr>
          <a:xfrm>
            <a:off x="2894391" y="185598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1" name="Google Shape;1531;p73"/>
          <p:cNvCxnSpPr/>
          <p:nvPr/>
        </p:nvCxnSpPr>
        <p:spPr>
          <a:xfrm>
            <a:off x="2503014" y="197598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7" name="Google Shape;1517;p73"/>
          <p:cNvSpPr/>
          <p:nvPr/>
        </p:nvSpPr>
        <p:spPr>
          <a:xfrm>
            <a:off x="2894391" y="161812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2" name="Google Shape;1532;p73"/>
          <p:cNvCxnSpPr/>
          <p:nvPr/>
        </p:nvCxnSpPr>
        <p:spPr>
          <a:xfrm>
            <a:off x="2503014" y="173812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5" name="Google Shape;1515;p73"/>
          <p:cNvSpPr/>
          <p:nvPr/>
        </p:nvSpPr>
        <p:spPr>
          <a:xfrm>
            <a:off x="2894391" y="13753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3" name="Google Shape;1533;p73"/>
          <p:cNvCxnSpPr/>
          <p:nvPr/>
        </p:nvCxnSpPr>
        <p:spPr>
          <a:xfrm>
            <a:off x="2503014" y="149531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3" name="Google Shape;1513;p73"/>
          <p:cNvSpPr/>
          <p:nvPr/>
        </p:nvSpPr>
        <p:spPr>
          <a:xfrm>
            <a:off x="2894391" y="1132494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4" name="Google Shape;1534;p73"/>
          <p:cNvCxnSpPr/>
          <p:nvPr/>
        </p:nvCxnSpPr>
        <p:spPr>
          <a:xfrm>
            <a:off x="2503014" y="1252494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5" name="Google Shape;1535;p73"/>
          <p:cNvSpPr/>
          <p:nvPr/>
        </p:nvSpPr>
        <p:spPr>
          <a:xfrm>
            <a:off x="2894391" y="90082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6" name="Google Shape;1536;p73"/>
          <p:cNvCxnSpPr/>
          <p:nvPr/>
        </p:nvCxnSpPr>
        <p:spPr>
          <a:xfrm>
            <a:off x="2503014" y="102082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7" name="Google Shape;1537;p73"/>
          <p:cNvSpPr txBox="1">
            <a:spLocks noGrp="1"/>
          </p:cNvSpPr>
          <p:nvPr>
            <p:ph type="body" idx="1"/>
          </p:nvPr>
        </p:nvSpPr>
        <p:spPr>
          <a:xfrm>
            <a:off x="4521225" y="592200"/>
            <a:ext cx="46755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rgbClr val="FF0000"/>
                </a:solidFill>
              </a:rPr>
              <a:t>An increasing number</a:t>
            </a:r>
            <a:r>
              <a:rPr lang="en"/>
              <a:t> of buckets M.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 increasing number of items N.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long as M = Θ(N), then O(N/M) = O(1).</a:t>
            </a:r>
            <a:endParaRPr/>
          </a:p>
        </p:txBody>
      </p:sp>
      <p:sp>
        <p:nvSpPr>
          <p:cNvPr id="1538" name="Google Shape;1538;p73"/>
          <p:cNvSpPr txBox="1">
            <a:spLocks noGrp="1"/>
          </p:cNvSpPr>
          <p:nvPr>
            <p:ph type="body" idx="1"/>
          </p:nvPr>
        </p:nvSpPr>
        <p:spPr>
          <a:xfrm>
            <a:off x="412475" y="2656925"/>
            <a:ext cx="82296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/>
              <a:t>Assuming items are evenly distributed</a:t>
            </a:r>
            <a:r>
              <a:rPr lang="en"/>
              <a:t> (as above), lists will be approximately N/M items long, resulting in Θ(N/M) runtimes.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Our doubling strategy ensures that N/M = O(1).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Thus, worst case runtime for all operations is Θ(N/M) = Θ(1).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… unless that operation causes a resize.</a:t>
            </a:r>
            <a:endParaRPr/>
          </a:p>
        </p:txBody>
      </p:sp>
      <p:sp>
        <p:nvSpPr>
          <p:cNvPr id="1539" name="Google Shape;1539;p73"/>
          <p:cNvSpPr txBox="1"/>
          <p:nvPr/>
        </p:nvSpPr>
        <p:spPr>
          <a:xfrm>
            <a:off x="936125" y="2134150"/>
            <a:ext cx="4139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19  	M = 5 	N / M = 3.8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7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Hash Table Runtime</a:t>
            </a:r>
            <a:endParaRPr/>
          </a:p>
        </p:txBody>
      </p:sp>
      <p:sp>
        <p:nvSpPr>
          <p:cNvPr id="1545" name="Google Shape;1545;p74"/>
          <p:cNvSpPr/>
          <p:nvPr/>
        </p:nvSpPr>
        <p:spPr>
          <a:xfrm>
            <a:off x="1033400" y="137586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6" name="Google Shape;1546;p74"/>
          <p:cNvSpPr/>
          <p:nvPr/>
        </p:nvSpPr>
        <p:spPr>
          <a:xfrm>
            <a:off x="1603650" y="18426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74"/>
          <p:cNvSpPr/>
          <p:nvPr/>
        </p:nvSpPr>
        <p:spPr>
          <a:xfrm>
            <a:off x="1033400" y="183792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48" name="Google Shape;1548;p74"/>
          <p:cNvCxnSpPr>
            <a:endCxn id="1546" idx="1"/>
          </p:cNvCxnSpPr>
          <p:nvPr/>
        </p:nvCxnSpPr>
        <p:spPr>
          <a:xfrm>
            <a:off x="1226250" y="196261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9" name="Google Shape;1549;p74"/>
          <p:cNvSpPr/>
          <p:nvPr/>
        </p:nvSpPr>
        <p:spPr>
          <a:xfrm>
            <a:off x="1033400" y="160972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0" name="Google Shape;1550;p74"/>
          <p:cNvSpPr/>
          <p:nvPr/>
        </p:nvSpPr>
        <p:spPr>
          <a:xfrm>
            <a:off x="1033400" y="1135443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1" name="Google Shape;1551;p74"/>
          <p:cNvSpPr/>
          <p:nvPr/>
        </p:nvSpPr>
        <p:spPr>
          <a:xfrm>
            <a:off x="1033400" y="901588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2" name="Google Shape;1552;p74"/>
          <p:cNvSpPr/>
          <p:nvPr/>
        </p:nvSpPr>
        <p:spPr>
          <a:xfrm>
            <a:off x="1603650" y="1604749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3" name="Google Shape;1553;p74"/>
          <p:cNvCxnSpPr>
            <a:endCxn id="1552" idx="1"/>
          </p:cNvCxnSpPr>
          <p:nvPr/>
        </p:nvCxnSpPr>
        <p:spPr>
          <a:xfrm>
            <a:off x="1226250" y="1724749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4" name="Google Shape;1554;p74"/>
          <p:cNvSpPr/>
          <p:nvPr/>
        </p:nvSpPr>
        <p:spPr>
          <a:xfrm>
            <a:off x="1603650" y="1361933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5" name="Google Shape;1555;p74"/>
          <p:cNvCxnSpPr>
            <a:endCxn id="1554" idx="1"/>
          </p:cNvCxnSpPr>
          <p:nvPr/>
        </p:nvCxnSpPr>
        <p:spPr>
          <a:xfrm>
            <a:off x="1226250" y="1481933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6" name="Google Shape;1556;p74"/>
          <p:cNvSpPr/>
          <p:nvPr/>
        </p:nvSpPr>
        <p:spPr>
          <a:xfrm>
            <a:off x="1603650" y="111911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7" name="Google Shape;1557;p74"/>
          <p:cNvCxnSpPr>
            <a:endCxn id="1556" idx="1"/>
          </p:cNvCxnSpPr>
          <p:nvPr/>
        </p:nvCxnSpPr>
        <p:spPr>
          <a:xfrm>
            <a:off x="1226250" y="123911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8" name="Google Shape;1558;p74"/>
          <p:cNvSpPr/>
          <p:nvPr/>
        </p:nvSpPr>
        <p:spPr>
          <a:xfrm>
            <a:off x="1603650" y="88745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9" name="Google Shape;1559;p74"/>
          <p:cNvCxnSpPr>
            <a:endCxn id="1558" idx="1"/>
          </p:cNvCxnSpPr>
          <p:nvPr/>
        </p:nvCxnSpPr>
        <p:spPr>
          <a:xfrm>
            <a:off x="1226250" y="100745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0" name="Google Shape;1560;p74"/>
          <p:cNvSpPr/>
          <p:nvPr/>
        </p:nvSpPr>
        <p:spPr>
          <a:xfrm>
            <a:off x="3395790" y="1614685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74"/>
          <p:cNvSpPr/>
          <p:nvPr/>
        </p:nvSpPr>
        <p:spPr>
          <a:xfrm>
            <a:off x="3935440" y="1605220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74"/>
          <p:cNvSpPr/>
          <p:nvPr/>
        </p:nvSpPr>
        <p:spPr>
          <a:xfrm>
            <a:off x="3395790" y="1371869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74"/>
          <p:cNvSpPr/>
          <p:nvPr/>
        </p:nvSpPr>
        <p:spPr>
          <a:xfrm>
            <a:off x="3395916" y="1129053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64" name="Google Shape;1564;p74"/>
          <p:cNvCxnSpPr>
            <a:stCxn id="1565" idx="3"/>
            <a:endCxn id="1563" idx="1"/>
          </p:cNvCxnSpPr>
          <p:nvPr/>
        </p:nvCxnSpPr>
        <p:spPr>
          <a:xfrm>
            <a:off x="3145791" y="1252494"/>
            <a:ext cx="2502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6" name="Google Shape;1566;p74"/>
          <p:cNvCxnSpPr>
            <a:stCxn id="1567" idx="3"/>
            <a:endCxn id="1562" idx="1"/>
          </p:cNvCxnSpPr>
          <p:nvPr/>
        </p:nvCxnSpPr>
        <p:spPr>
          <a:xfrm>
            <a:off x="3145791" y="1495310"/>
            <a:ext cx="2499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8" name="Google Shape;1568;p74"/>
          <p:cNvCxnSpPr>
            <a:stCxn id="1569" idx="3"/>
            <a:endCxn id="1560" idx="1"/>
          </p:cNvCxnSpPr>
          <p:nvPr/>
        </p:nvCxnSpPr>
        <p:spPr>
          <a:xfrm>
            <a:off x="3145791" y="1738127"/>
            <a:ext cx="2499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0" name="Google Shape;1570;p74"/>
          <p:cNvCxnSpPr>
            <a:endCxn id="1561" idx="1"/>
          </p:cNvCxnSpPr>
          <p:nvPr/>
        </p:nvCxnSpPr>
        <p:spPr>
          <a:xfrm>
            <a:off x="3647140" y="1729270"/>
            <a:ext cx="28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1" name="Google Shape;1571;p74"/>
          <p:cNvSpPr txBox="1"/>
          <p:nvPr/>
        </p:nvSpPr>
        <p:spPr>
          <a:xfrm>
            <a:off x="750922" y="804675"/>
            <a:ext cx="288300" cy="14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2" name="Google Shape;1572;p74"/>
          <p:cNvSpPr/>
          <p:nvPr/>
        </p:nvSpPr>
        <p:spPr>
          <a:xfrm>
            <a:off x="2249319" y="18426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3" name="Google Shape;1573;p74"/>
          <p:cNvCxnSpPr>
            <a:stCxn id="1546" idx="3"/>
            <a:endCxn id="1572" idx="1"/>
          </p:cNvCxnSpPr>
          <p:nvPr/>
        </p:nvCxnSpPr>
        <p:spPr>
          <a:xfrm>
            <a:off x="1855050" y="1962610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4" name="Google Shape;1574;p74"/>
          <p:cNvSpPr/>
          <p:nvPr/>
        </p:nvSpPr>
        <p:spPr>
          <a:xfrm>
            <a:off x="2249319" y="1604749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5" name="Google Shape;1575;p74"/>
          <p:cNvCxnSpPr>
            <a:stCxn id="1552" idx="3"/>
            <a:endCxn id="1574" idx="1"/>
          </p:cNvCxnSpPr>
          <p:nvPr/>
        </p:nvCxnSpPr>
        <p:spPr>
          <a:xfrm>
            <a:off x="1855050" y="1724749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6" name="Google Shape;1576;p74"/>
          <p:cNvSpPr/>
          <p:nvPr/>
        </p:nvSpPr>
        <p:spPr>
          <a:xfrm>
            <a:off x="2249319" y="1361933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7" name="Google Shape;1577;p74"/>
          <p:cNvCxnSpPr>
            <a:stCxn id="1554" idx="3"/>
            <a:endCxn id="1576" idx="1"/>
          </p:cNvCxnSpPr>
          <p:nvPr/>
        </p:nvCxnSpPr>
        <p:spPr>
          <a:xfrm>
            <a:off x="1855050" y="1481933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8" name="Google Shape;1578;p74"/>
          <p:cNvSpPr/>
          <p:nvPr/>
        </p:nvSpPr>
        <p:spPr>
          <a:xfrm>
            <a:off x="2249319" y="111911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9" name="Google Shape;1579;p74"/>
          <p:cNvCxnSpPr>
            <a:stCxn id="1556" idx="3"/>
            <a:endCxn id="1578" idx="1"/>
          </p:cNvCxnSpPr>
          <p:nvPr/>
        </p:nvCxnSpPr>
        <p:spPr>
          <a:xfrm>
            <a:off x="1855050" y="1239117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0" name="Google Shape;1580;p74"/>
          <p:cNvSpPr/>
          <p:nvPr/>
        </p:nvSpPr>
        <p:spPr>
          <a:xfrm>
            <a:off x="2249319" y="88745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1" name="Google Shape;1581;p74"/>
          <p:cNvCxnSpPr>
            <a:stCxn id="1558" idx="3"/>
            <a:endCxn id="1580" idx="1"/>
          </p:cNvCxnSpPr>
          <p:nvPr/>
        </p:nvCxnSpPr>
        <p:spPr>
          <a:xfrm>
            <a:off x="1855050" y="1007450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2" name="Google Shape;1582;p74"/>
          <p:cNvSpPr/>
          <p:nvPr/>
        </p:nvSpPr>
        <p:spPr>
          <a:xfrm>
            <a:off x="2894391" y="185598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3" name="Google Shape;1583;p74"/>
          <p:cNvCxnSpPr/>
          <p:nvPr/>
        </p:nvCxnSpPr>
        <p:spPr>
          <a:xfrm>
            <a:off x="2503014" y="197598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9" name="Google Shape;1569;p74"/>
          <p:cNvSpPr/>
          <p:nvPr/>
        </p:nvSpPr>
        <p:spPr>
          <a:xfrm>
            <a:off x="2894391" y="161812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4" name="Google Shape;1584;p74"/>
          <p:cNvCxnSpPr/>
          <p:nvPr/>
        </p:nvCxnSpPr>
        <p:spPr>
          <a:xfrm>
            <a:off x="2503014" y="173812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7" name="Google Shape;1567;p74"/>
          <p:cNvSpPr/>
          <p:nvPr/>
        </p:nvSpPr>
        <p:spPr>
          <a:xfrm>
            <a:off x="2894391" y="13753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5" name="Google Shape;1585;p74"/>
          <p:cNvCxnSpPr/>
          <p:nvPr/>
        </p:nvCxnSpPr>
        <p:spPr>
          <a:xfrm>
            <a:off x="2503014" y="149531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5" name="Google Shape;1565;p74"/>
          <p:cNvSpPr/>
          <p:nvPr/>
        </p:nvSpPr>
        <p:spPr>
          <a:xfrm>
            <a:off x="2894391" y="1132494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6" name="Google Shape;1586;p74"/>
          <p:cNvCxnSpPr/>
          <p:nvPr/>
        </p:nvCxnSpPr>
        <p:spPr>
          <a:xfrm>
            <a:off x="2503014" y="1252494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7" name="Google Shape;1587;p74"/>
          <p:cNvSpPr/>
          <p:nvPr/>
        </p:nvSpPr>
        <p:spPr>
          <a:xfrm>
            <a:off x="2894391" y="90082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8" name="Google Shape;1588;p74"/>
          <p:cNvCxnSpPr/>
          <p:nvPr/>
        </p:nvCxnSpPr>
        <p:spPr>
          <a:xfrm>
            <a:off x="2503014" y="102082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9" name="Google Shape;1589;p74"/>
          <p:cNvSpPr txBox="1">
            <a:spLocks noGrp="1"/>
          </p:cNvSpPr>
          <p:nvPr>
            <p:ph type="body" idx="1"/>
          </p:nvPr>
        </p:nvSpPr>
        <p:spPr>
          <a:xfrm>
            <a:off x="4521225" y="592200"/>
            <a:ext cx="46755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rgbClr val="FF0000"/>
                </a:solidFill>
              </a:rPr>
              <a:t>An increasing number</a:t>
            </a:r>
            <a:r>
              <a:rPr lang="en"/>
              <a:t> of buckets M.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 increasing number of items N.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long as M = Θ(N), then O(N/M) = O(1).</a:t>
            </a:r>
            <a:endParaRPr/>
          </a:p>
        </p:txBody>
      </p:sp>
      <p:sp>
        <p:nvSpPr>
          <p:cNvPr id="1590" name="Google Shape;1590;p74"/>
          <p:cNvSpPr txBox="1">
            <a:spLocks noGrp="1"/>
          </p:cNvSpPr>
          <p:nvPr>
            <p:ph type="body" idx="1"/>
          </p:nvPr>
        </p:nvSpPr>
        <p:spPr>
          <a:xfrm>
            <a:off x="412475" y="2656925"/>
            <a:ext cx="82296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important thing to consider is the cost of the resize operation.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Resizing takes Θ(N) time. Have to redistribute all items!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Most add operations will be Θ(1). Some will be Θ(N) time (to resize).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Similar to our ALists, as long as we resize by a multiplicative factor, the average runtime will still be Θ(1).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Note: We will eventually analyze this in more detail.</a:t>
            </a:r>
            <a:endParaRPr/>
          </a:p>
        </p:txBody>
      </p:sp>
      <p:sp>
        <p:nvSpPr>
          <p:cNvPr id="1591" name="Google Shape;1591;p74"/>
          <p:cNvSpPr txBox="1"/>
          <p:nvPr/>
        </p:nvSpPr>
        <p:spPr>
          <a:xfrm>
            <a:off x="936125" y="2134150"/>
            <a:ext cx="41394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19  	M = 5 	N / M = 3.8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7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Runtime</a:t>
            </a:r>
            <a:endParaRPr/>
          </a:p>
        </p:txBody>
      </p:sp>
      <p:sp>
        <p:nvSpPr>
          <p:cNvPr id="1597" name="Google Shape;1597;p75"/>
          <p:cNvSpPr txBox="1"/>
          <p:nvPr/>
        </p:nvSpPr>
        <p:spPr>
          <a:xfrm>
            <a:off x="5200800" y="671750"/>
            <a:ext cx="20967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runtimes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8" name="Google Shape;1598;p75"/>
          <p:cNvSpPr/>
          <p:nvPr/>
        </p:nvSpPr>
        <p:spPr>
          <a:xfrm>
            <a:off x="1033400" y="137586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9" name="Google Shape;1599;p75"/>
          <p:cNvSpPr/>
          <p:nvPr/>
        </p:nvSpPr>
        <p:spPr>
          <a:xfrm>
            <a:off x="1603650" y="18426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75"/>
          <p:cNvSpPr/>
          <p:nvPr/>
        </p:nvSpPr>
        <p:spPr>
          <a:xfrm>
            <a:off x="1033400" y="183792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01" name="Google Shape;1601;p75"/>
          <p:cNvCxnSpPr>
            <a:endCxn id="1599" idx="1"/>
          </p:cNvCxnSpPr>
          <p:nvPr/>
        </p:nvCxnSpPr>
        <p:spPr>
          <a:xfrm>
            <a:off x="1226250" y="196261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2" name="Google Shape;1602;p75"/>
          <p:cNvSpPr/>
          <p:nvPr/>
        </p:nvSpPr>
        <p:spPr>
          <a:xfrm>
            <a:off x="1033400" y="160972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3" name="Google Shape;1603;p75"/>
          <p:cNvSpPr/>
          <p:nvPr/>
        </p:nvSpPr>
        <p:spPr>
          <a:xfrm>
            <a:off x="1033400" y="1135443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4" name="Google Shape;1604;p75"/>
          <p:cNvSpPr/>
          <p:nvPr/>
        </p:nvSpPr>
        <p:spPr>
          <a:xfrm>
            <a:off x="1033400" y="901588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5" name="Google Shape;1605;p75"/>
          <p:cNvSpPr/>
          <p:nvPr/>
        </p:nvSpPr>
        <p:spPr>
          <a:xfrm>
            <a:off x="1603650" y="1604749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06" name="Google Shape;1606;p75"/>
          <p:cNvCxnSpPr>
            <a:endCxn id="1605" idx="1"/>
          </p:cNvCxnSpPr>
          <p:nvPr/>
        </p:nvCxnSpPr>
        <p:spPr>
          <a:xfrm>
            <a:off x="1226250" y="1724749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7" name="Google Shape;1607;p75"/>
          <p:cNvSpPr/>
          <p:nvPr/>
        </p:nvSpPr>
        <p:spPr>
          <a:xfrm>
            <a:off x="1603650" y="1361933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08" name="Google Shape;1608;p75"/>
          <p:cNvCxnSpPr>
            <a:endCxn id="1607" idx="1"/>
          </p:cNvCxnSpPr>
          <p:nvPr/>
        </p:nvCxnSpPr>
        <p:spPr>
          <a:xfrm>
            <a:off x="1226250" y="1481933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9" name="Google Shape;1609;p75"/>
          <p:cNvSpPr/>
          <p:nvPr/>
        </p:nvSpPr>
        <p:spPr>
          <a:xfrm>
            <a:off x="1603650" y="111911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10" name="Google Shape;1610;p75"/>
          <p:cNvCxnSpPr>
            <a:endCxn id="1609" idx="1"/>
          </p:cNvCxnSpPr>
          <p:nvPr/>
        </p:nvCxnSpPr>
        <p:spPr>
          <a:xfrm>
            <a:off x="1226250" y="123911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1" name="Google Shape;1611;p75"/>
          <p:cNvSpPr/>
          <p:nvPr/>
        </p:nvSpPr>
        <p:spPr>
          <a:xfrm>
            <a:off x="1603650" y="88745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12" name="Google Shape;1612;p75"/>
          <p:cNvCxnSpPr>
            <a:endCxn id="1611" idx="1"/>
          </p:cNvCxnSpPr>
          <p:nvPr/>
        </p:nvCxnSpPr>
        <p:spPr>
          <a:xfrm>
            <a:off x="1226250" y="100745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3" name="Google Shape;1613;p75"/>
          <p:cNvSpPr/>
          <p:nvPr/>
        </p:nvSpPr>
        <p:spPr>
          <a:xfrm>
            <a:off x="3395790" y="1614685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75"/>
          <p:cNvSpPr/>
          <p:nvPr/>
        </p:nvSpPr>
        <p:spPr>
          <a:xfrm>
            <a:off x="3935440" y="1605220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75"/>
          <p:cNvSpPr/>
          <p:nvPr/>
        </p:nvSpPr>
        <p:spPr>
          <a:xfrm>
            <a:off x="3395790" y="1371869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75"/>
          <p:cNvSpPr/>
          <p:nvPr/>
        </p:nvSpPr>
        <p:spPr>
          <a:xfrm>
            <a:off x="3395916" y="1129053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17" name="Google Shape;1617;p75"/>
          <p:cNvCxnSpPr>
            <a:stCxn id="1618" idx="3"/>
            <a:endCxn id="1616" idx="1"/>
          </p:cNvCxnSpPr>
          <p:nvPr/>
        </p:nvCxnSpPr>
        <p:spPr>
          <a:xfrm>
            <a:off x="3145791" y="1252494"/>
            <a:ext cx="2502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9" name="Google Shape;1619;p75"/>
          <p:cNvCxnSpPr>
            <a:stCxn id="1620" idx="3"/>
            <a:endCxn id="1615" idx="1"/>
          </p:cNvCxnSpPr>
          <p:nvPr/>
        </p:nvCxnSpPr>
        <p:spPr>
          <a:xfrm>
            <a:off x="3145791" y="1495310"/>
            <a:ext cx="2499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1" name="Google Shape;1621;p75"/>
          <p:cNvCxnSpPr>
            <a:stCxn id="1622" idx="3"/>
            <a:endCxn id="1613" idx="1"/>
          </p:cNvCxnSpPr>
          <p:nvPr/>
        </p:nvCxnSpPr>
        <p:spPr>
          <a:xfrm>
            <a:off x="3145791" y="1738127"/>
            <a:ext cx="249900" cy="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3" name="Google Shape;1623;p75"/>
          <p:cNvCxnSpPr>
            <a:endCxn id="1614" idx="1"/>
          </p:cNvCxnSpPr>
          <p:nvPr/>
        </p:nvCxnSpPr>
        <p:spPr>
          <a:xfrm>
            <a:off x="3647140" y="1729270"/>
            <a:ext cx="28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4" name="Google Shape;1624;p75"/>
          <p:cNvSpPr txBox="1"/>
          <p:nvPr/>
        </p:nvSpPr>
        <p:spPr>
          <a:xfrm>
            <a:off x="750922" y="804675"/>
            <a:ext cx="288300" cy="14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5" name="Google Shape;1625;p75"/>
          <p:cNvSpPr/>
          <p:nvPr/>
        </p:nvSpPr>
        <p:spPr>
          <a:xfrm>
            <a:off x="2249319" y="18426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26" name="Google Shape;1626;p75"/>
          <p:cNvCxnSpPr>
            <a:stCxn id="1599" idx="3"/>
            <a:endCxn id="1625" idx="1"/>
          </p:cNvCxnSpPr>
          <p:nvPr/>
        </p:nvCxnSpPr>
        <p:spPr>
          <a:xfrm>
            <a:off x="1855050" y="1962610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7" name="Google Shape;1627;p75"/>
          <p:cNvSpPr/>
          <p:nvPr/>
        </p:nvSpPr>
        <p:spPr>
          <a:xfrm>
            <a:off x="2249319" y="1604749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28" name="Google Shape;1628;p75"/>
          <p:cNvCxnSpPr>
            <a:stCxn id="1605" idx="3"/>
            <a:endCxn id="1627" idx="1"/>
          </p:cNvCxnSpPr>
          <p:nvPr/>
        </p:nvCxnSpPr>
        <p:spPr>
          <a:xfrm>
            <a:off x="1855050" y="1724749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9" name="Google Shape;1629;p75"/>
          <p:cNvSpPr/>
          <p:nvPr/>
        </p:nvSpPr>
        <p:spPr>
          <a:xfrm>
            <a:off x="2249319" y="1361933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30" name="Google Shape;1630;p75"/>
          <p:cNvCxnSpPr>
            <a:stCxn id="1607" idx="3"/>
            <a:endCxn id="1629" idx="1"/>
          </p:cNvCxnSpPr>
          <p:nvPr/>
        </p:nvCxnSpPr>
        <p:spPr>
          <a:xfrm>
            <a:off x="1855050" y="1481933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1" name="Google Shape;1631;p75"/>
          <p:cNvSpPr/>
          <p:nvPr/>
        </p:nvSpPr>
        <p:spPr>
          <a:xfrm>
            <a:off x="2249319" y="111911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32" name="Google Shape;1632;p75"/>
          <p:cNvCxnSpPr>
            <a:stCxn id="1609" idx="3"/>
            <a:endCxn id="1631" idx="1"/>
          </p:cNvCxnSpPr>
          <p:nvPr/>
        </p:nvCxnSpPr>
        <p:spPr>
          <a:xfrm>
            <a:off x="1855050" y="1239117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3" name="Google Shape;1633;p75"/>
          <p:cNvSpPr/>
          <p:nvPr/>
        </p:nvSpPr>
        <p:spPr>
          <a:xfrm>
            <a:off x="2249319" y="88745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34" name="Google Shape;1634;p75"/>
          <p:cNvCxnSpPr>
            <a:stCxn id="1611" idx="3"/>
            <a:endCxn id="1633" idx="1"/>
          </p:cNvCxnSpPr>
          <p:nvPr/>
        </p:nvCxnSpPr>
        <p:spPr>
          <a:xfrm>
            <a:off x="1855050" y="1007450"/>
            <a:ext cx="39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5" name="Google Shape;1635;p75"/>
          <p:cNvSpPr/>
          <p:nvPr/>
        </p:nvSpPr>
        <p:spPr>
          <a:xfrm>
            <a:off x="2894391" y="185598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36" name="Google Shape;1636;p75"/>
          <p:cNvCxnSpPr/>
          <p:nvPr/>
        </p:nvCxnSpPr>
        <p:spPr>
          <a:xfrm>
            <a:off x="2503014" y="197598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2" name="Google Shape;1622;p75"/>
          <p:cNvSpPr/>
          <p:nvPr/>
        </p:nvSpPr>
        <p:spPr>
          <a:xfrm>
            <a:off x="2894391" y="161812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37" name="Google Shape;1637;p75"/>
          <p:cNvCxnSpPr/>
          <p:nvPr/>
        </p:nvCxnSpPr>
        <p:spPr>
          <a:xfrm>
            <a:off x="2503014" y="173812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0" name="Google Shape;1620;p75"/>
          <p:cNvSpPr/>
          <p:nvPr/>
        </p:nvSpPr>
        <p:spPr>
          <a:xfrm>
            <a:off x="2894391" y="1375310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38" name="Google Shape;1638;p75"/>
          <p:cNvCxnSpPr/>
          <p:nvPr/>
        </p:nvCxnSpPr>
        <p:spPr>
          <a:xfrm>
            <a:off x="2503014" y="149531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8" name="Google Shape;1618;p75"/>
          <p:cNvSpPr/>
          <p:nvPr/>
        </p:nvSpPr>
        <p:spPr>
          <a:xfrm>
            <a:off x="2894391" y="1132494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39" name="Google Shape;1639;p75"/>
          <p:cNvCxnSpPr/>
          <p:nvPr/>
        </p:nvCxnSpPr>
        <p:spPr>
          <a:xfrm>
            <a:off x="2503014" y="1252494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0" name="Google Shape;1640;p75"/>
          <p:cNvSpPr/>
          <p:nvPr/>
        </p:nvSpPr>
        <p:spPr>
          <a:xfrm>
            <a:off x="2894391" y="900827"/>
            <a:ext cx="251400" cy="240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41" name="Google Shape;1641;p75"/>
          <p:cNvCxnSpPr/>
          <p:nvPr/>
        </p:nvCxnSpPr>
        <p:spPr>
          <a:xfrm>
            <a:off x="2503014" y="1020827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2" name="Google Shape;1642;p75"/>
          <p:cNvSpPr txBox="1">
            <a:spLocks noGrp="1"/>
          </p:cNvSpPr>
          <p:nvPr>
            <p:ph type="body" idx="1"/>
          </p:nvPr>
        </p:nvSpPr>
        <p:spPr>
          <a:xfrm>
            <a:off x="262500" y="3003225"/>
            <a:ext cx="4861500" cy="19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Hash table operations are on average constant time if: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double M to ensure constant average bucket length.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Items are evenly distributed.</a:t>
            </a:r>
            <a:endParaRPr/>
          </a:p>
        </p:txBody>
      </p:sp>
      <p:sp>
        <p:nvSpPr>
          <p:cNvPr id="1643" name="Google Shape;1643;p75"/>
          <p:cNvSpPr txBox="1"/>
          <p:nvPr/>
        </p:nvSpPr>
        <p:spPr>
          <a:xfrm>
            <a:off x="5255625" y="3261975"/>
            <a:ext cx="31740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Indicates “on average”.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†: Assuming items are evenly spread.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44" name="Google Shape;1644;p75"/>
          <p:cNvGraphicFramePr/>
          <p:nvPr/>
        </p:nvGraphicFramePr>
        <p:xfrm>
          <a:off x="5200800" y="917150"/>
          <a:ext cx="3736700" cy="2407770"/>
        </p:xfrm>
        <a:graphic>
          <a:graphicData uri="http://schemas.openxmlformats.org/drawingml/2006/table">
            <a:tbl>
              <a:tblPr>
                <a:noFill/>
                <a:tableStyleId>{82721292-D8FA-4D87-AB4D-6CDDD6387EFB}</a:tableStyleId>
              </a:tblPr>
              <a:tblGrid>
                <a:gridCol w="151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Bushy BSTs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DataIndexedArray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Separate Chaining Hash Table With No Resizing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 With Resizing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Θ(1)*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45" name="Google Shape;1645;p75"/>
          <p:cNvCxnSpPr/>
          <p:nvPr/>
        </p:nvCxnSpPr>
        <p:spPr>
          <a:xfrm>
            <a:off x="4378075" y="2384050"/>
            <a:ext cx="819000" cy="1218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6" name="Google Shape;1646;p75"/>
          <p:cNvSpPr txBox="1"/>
          <p:nvPr/>
        </p:nvSpPr>
        <p:spPr>
          <a:xfrm>
            <a:off x="2705825" y="2150025"/>
            <a:ext cx="16677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Because Q = Θ(N)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647" name="Google Shape;1647;p75"/>
          <p:cNvCxnSpPr/>
          <p:nvPr/>
        </p:nvCxnSpPr>
        <p:spPr>
          <a:xfrm>
            <a:off x="4305000" y="2960600"/>
            <a:ext cx="819000" cy="1218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8" name="Google Shape;1648;p75"/>
          <p:cNvSpPr txBox="1"/>
          <p:nvPr/>
        </p:nvSpPr>
        <p:spPr>
          <a:xfrm>
            <a:off x="2651326" y="2690025"/>
            <a:ext cx="16677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Because Q = Θ(1)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76"/>
          <p:cNvSpPr/>
          <p:nvPr/>
        </p:nvSpPr>
        <p:spPr>
          <a:xfrm>
            <a:off x="5930675" y="3833967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4" name="Google Shape;1654;p7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Regarding Even Distribution</a:t>
            </a:r>
            <a:endParaRPr/>
          </a:p>
        </p:txBody>
      </p:sp>
      <p:sp>
        <p:nvSpPr>
          <p:cNvPr id="1655" name="Google Shape;1655;p7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08400" cy="24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Even distribution of item is critical for good hash table performance.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Both tables below have load factor of N/M = 1.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Left table is much worse!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Contains is </a:t>
            </a:r>
            <a:r>
              <a:rPr lang="en" dirty="0" err="1"/>
              <a:t>Θ</a:t>
            </a:r>
            <a:r>
              <a:rPr lang="en" dirty="0"/>
              <a:t>(N) for x.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How to ensure even distribution?</a:t>
            </a:r>
            <a:endParaRPr dirty="0"/>
          </a:p>
        </p:txBody>
      </p:sp>
      <p:sp>
        <p:nvSpPr>
          <p:cNvPr id="1656" name="Google Shape;1656;p76"/>
          <p:cNvSpPr/>
          <p:nvPr/>
        </p:nvSpPr>
        <p:spPr>
          <a:xfrm>
            <a:off x="6500925" y="4332828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76"/>
          <p:cNvSpPr/>
          <p:nvPr/>
        </p:nvSpPr>
        <p:spPr>
          <a:xfrm>
            <a:off x="5930675" y="4319675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58" name="Google Shape;1658;p76"/>
          <p:cNvCxnSpPr>
            <a:endCxn id="1656" idx="1"/>
          </p:cNvCxnSpPr>
          <p:nvPr/>
        </p:nvCxnSpPr>
        <p:spPr>
          <a:xfrm>
            <a:off x="6123525" y="4456878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9" name="Google Shape;1659;p76"/>
          <p:cNvSpPr/>
          <p:nvPr/>
        </p:nvSpPr>
        <p:spPr>
          <a:xfrm>
            <a:off x="5930675" y="456588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0" name="Google Shape;1660;p76"/>
          <p:cNvSpPr/>
          <p:nvPr/>
        </p:nvSpPr>
        <p:spPr>
          <a:xfrm>
            <a:off x="5930675" y="4079646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1" name="Google Shape;1661;p76"/>
          <p:cNvSpPr/>
          <p:nvPr/>
        </p:nvSpPr>
        <p:spPr>
          <a:xfrm>
            <a:off x="5930675" y="3593543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2" name="Google Shape;1662;p76"/>
          <p:cNvSpPr/>
          <p:nvPr/>
        </p:nvSpPr>
        <p:spPr>
          <a:xfrm>
            <a:off x="5930675" y="3347864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3" name="Google Shape;1663;p76"/>
          <p:cNvSpPr/>
          <p:nvPr/>
        </p:nvSpPr>
        <p:spPr>
          <a:xfrm>
            <a:off x="6500925" y="4086968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4" name="Google Shape;1664;p76"/>
          <p:cNvCxnSpPr>
            <a:endCxn id="1663" idx="1"/>
          </p:cNvCxnSpPr>
          <p:nvPr/>
        </p:nvCxnSpPr>
        <p:spPr>
          <a:xfrm>
            <a:off x="6123525" y="4211018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5" name="Google Shape;1665;p76"/>
          <p:cNvSpPr/>
          <p:nvPr/>
        </p:nvSpPr>
        <p:spPr>
          <a:xfrm>
            <a:off x="6500925" y="3835986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6" name="Google Shape;1666;p76"/>
          <p:cNvCxnSpPr>
            <a:endCxn id="1665" idx="1"/>
          </p:cNvCxnSpPr>
          <p:nvPr/>
        </p:nvCxnSpPr>
        <p:spPr>
          <a:xfrm>
            <a:off x="6123525" y="3960036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7" name="Google Shape;1667;p76"/>
          <p:cNvSpPr/>
          <p:nvPr/>
        </p:nvSpPr>
        <p:spPr>
          <a:xfrm>
            <a:off x="6500925" y="3585004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8" name="Google Shape;1668;p76"/>
          <p:cNvCxnSpPr>
            <a:endCxn id="1667" idx="1"/>
          </p:cNvCxnSpPr>
          <p:nvPr/>
        </p:nvCxnSpPr>
        <p:spPr>
          <a:xfrm>
            <a:off x="6123525" y="3709054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9" name="Google Shape;1669;p76"/>
          <p:cNvSpPr/>
          <p:nvPr/>
        </p:nvSpPr>
        <p:spPr>
          <a:xfrm>
            <a:off x="6500925" y="3345546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70" name="Google Shape;1670;p76"/>
          <p:cNvCxnSpPr>
            <a:endCxn id="1669" idx="1"/>
          </p:cNvCxnSpPr>
          <p:nvPr/>
        </p:nvCxnSpPr>
        <p:spPr>
          <a:xfrm>
            <a:off x="6123525" y="3469596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1" name="Google Shape;1671;p76"/>
          <p:cNvSpPr/>
          <p:nvPr/>
        </p:nvSpPr>
        <p:spPr>
          <a:xfrm>
            <a:off x="6500925" y="4555639"/>
            <a:ext cx="251400" cy="248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1672" name="Google Shape;1672;p76"/>
          <p:cNvCxnSpPr>
            <a:endCxn id="1671" idx="1"/>
          </p:cNvCxnSpPr>
          <p:nvPr/>
        </p:nvCxnSpPr>
        <p:spPr>
          <a:xfrm>
            <a:off x="6123525" y="4679689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3" name="Google Shape;1673;p76"/>
          <p:cNvSpPr/>
          <p:nvPr/>
        </p:nvSpPr>
        <p:spPr>
          <a:xfrm>
            <a:off x="1643825" y="4264600"/>
            <a:ext cx="251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76"/>
          <p:cNvSpPr/>
          <p:nvPr/>
        </p:nvSpPr>
        <p:spPr>
          <a:xfrm>
            <a:off x="2167325" y="4264600"/>
            <a:ext cx="251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76"/>
          <p:cNvSpPr/>
          <p:nvPr/>
        </p:nvSpPr>
        <p:spPr>
          <a:xfrm>
            <a:off x="2690825" y="4264600"/>
            <a:ext cx="251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76" name="Google Shape;1676;p76"/>
          <p:cNvCxnSpPr>
            <a:stCxn id="1673" idx="3"/>
            <a:endCxn id="1674" idx="1"/>
          </p:cNvCxnSpPr>
          <p:nvPr/>
        </p:nvCxnSpPr>
        <p:spPr>
          <a:xfrm>
            <a:off x="1895225" y="4391800"/>
            <a:ext cx="27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7" name="Google Shape;1677;p76"/>
          <p:cNvCxnSpPr>
            <a:stCxn id="1674" idx="3"/>
            <a:endCxn id="1675" idx="1"/>
          </p:cNvCxnSpPr>
          <p:nvPr/>
        </p:nvCxnSpPr>
        <p:spPr>
          <a:xfrm>
            <a:off x="2418725" y="4391800"/>
            <a:ext cx="27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8" name="Google Shape;1678;p76"/>
          <p:cNvSpPr/>
          <p:nvPr/>
        </p:nvSpPr>
        <p:spPr>
          <a:xfrm>
            <a:off x="1073575" y="4249452"/>
            <a:ext cx="335400" cy="237000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79" name="Google Shape;1679;p76"/>
          <p:cNvCxnSpPr>
            <a:endCxn id="1673" idx="1"/>
          </p:cNvCxnSpPr>
          <p:nvPr/>
        </p:nvCxnSpPr>
        <p:spPr>
          <a:xfrm>
            <a:off x="1266425" y="4391800"/>
            <a:ext cx="377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680" name="Google Shape;1680;p76"/>
          <p:cNvGrpSpPr/>
          <p:nvPr/>
        </p:nvGrpSpPr>
        <p:grpSpPr>
          <a:xfrm>
            <a:off x="1073575" y="4483834"/>
            <a:ext cx="335400" cy="237000"/>
            <a:chOff x="1911775" y="4636234"/>
            <a:chExt cx="335400" cy="237000"/>
          </a:xfrm>
        </p:grpSpPr>
        <p:sp>
          <p:nvSpPr>
            <p:cNvPr id="1681" name="Google Shape;1681;p76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82" name="Google Shape;1682;p76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83" name="Google Shape;1683;p76"/>
          <p:cNvGrpSpPr/>
          <p:nvPr/>
        </p:nvGrpSpPr>
        <p:grpSpPr>
          <a:xfrm>
            <a:off x="1073575" y="4009423"/>
            <a:ext cx="335400" cy="237000"/>
            <a:chOff x="1911775" y="4636234"/>
            <a:chExt cx="335400" cy="237000"/>
          </a:xfrm>
        </p:grpSpPr>
        <p:sp>
          <p:nvSpPr>
            <p:cNvPr id="1684" name="Google Shape;1684;p76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85" name="Google Shape;1685;p76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86" name="Google Shape;1686;p76"/>
          <p:cNvGrpSpPr/>
          <p:nvPr/>
        </p:nvGrpSpPr>
        <p:grpSpPr>
          <a:xfrm>
            <a:off x="1073575" y="3775568"/>
            <a:ext cx="335400" cy="237000"/>
            <a:chOff x="1911775" y="4636234"/>
            <a:chExt cx="335400" cy="237000"/>
          </a:xfrm>
        </p:grpSpPr>
        <p:sp>
          <p:nvSpPr>
            <p:cNvPr id="1687" name="Google Shape;1687;p76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88" name="Google Shape;1688;p76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89" name="Google Shape;1689;p76"/>
          <p:cNvGrpSpPr/>
          <p:nvPr/>
        </p:nvGrpSpPr>
        <p:grpSpPr>
          <a:xfrm>
            <a:off x="1073575" y="3535144"/>
            <a:ext cx="335400" cy="237000"/>
            <a:chOff x="1911775" y="4636234"/>
            <a:chExt cx="335400" cy="237000"/>
          </a:xfrm>
        </p:grpSpPr>
        <p:sp>
          <p:nvSpPr>
            <p:cNvPr id="1690" name="Google Shape;1690;p76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91" name="Google Shape;1691;p76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92" name="Google Shape;1692;p76"/>
          <p:cNvGrpSpPr/>
          <p:nvPr/>
        </p:nvGrpSpPr>
        <p:grpSpPr>
          <a:xfrm>
            <a:off x="1073575" y="3301289"/>
            <a:ext cx="335400" cy="237000"/>
            <a:chOff x="1911775" y="4636234"/>
            <a:chExt cx="335400" cy="237000"/>
          </a:xfrm>
        </p:grpSpPr>
        <p:sp>
          <p:nvSpPr>
            <p:cNvPr id="1693" name="Google Shape;1693;p76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94" name="Google Shape;1694;p76"/>
            <p:cNvCxnSpPr/>
            <p:nvPr/>
          </p:nvCxnSpPr>
          <p:spPr>
            <a:xfrm rot="10800000" flipH="1">
              <a:off x="1912534" y="4664508"/>
              <a:ext cx="333900" cy="1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95" name="Google Shape;1695;p76"/>
          <p:cNvSpPr/>
          <p:nvPr/>
        </p:nvSpPr>
        <p:spPr>
          <a:xfrm>
            <a:off x="3234125" y="4264600"/>
            <a:ext cx="251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76"/>
          <p:cNvSpPr/>
          <p:nvPr/>
        </p:nvSpPr>
        <p:spPr>
          <a:xfrm>
            <a:off x="3757625" y="4264600"/>
            <a:ext cx="251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7" name="Google Shape;1697;p76"/>
          <p:cNvCxnSpPr>
            <a:stCxn id="1675" idx="3"/>
            <a:endCxn id="1695" idx="1"/>
          </p:cNvCxnSpPr>
          <p:nvPr/>
        </p:nvCxnSpPr>
        <p:spPr>
          <a:xfrm>
            <a:off x="2942225" y="4391800"/>
            <a:ext cx="29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8" name="Google Shape;1698;p76"/>
          <p:cNvCxnSpPr>
            <a:stCxn id="1695" idx="3"/>
            <a:endCxn id="1696" idx="1"/>
          </p:cNvCxnSpPr>
          <p:nvPr/>
        </p:nvCxnSpPr>
        <p:spPr>
          <a:xfrm>
            <a:off x="3485525" y="4391800"/>
            <a:ext cx="27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9" name="Google Shape;1699;p76"/>
          <p:cNvSpPr/>
          <p:nvPr/>
        </p:nvSpPr>
        <p:spPr>
          <a:xfrm>
            <a:off x="4267575" y="4264600"/>
            <a:ext cx="251400" cy="254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1700" name="Google Shape;1700;p76"/>
          <p:cNvCxnSpPr>
            <a:stCxn id="1696" idx="3"/>
            <a:endCxn id="1699" idx="1"/>
          </p:cNvCxnSpPr>
          <p:nvPr/>
        </p:nvCxnSpPr>
        <p:spPr>
          <a:xfrm>
            <a:off x="4009025" y="4391800"/>
            <a:ext cx="258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97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Summary</a:t>
            </a:r>
            <a:endParaRPr sz="4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9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Hash Tables in Java</a:t>
            </a:r>
            <a:endParaRPr dirty="0"/>
          </a:p>
        </p:txBody>
      </p:sp>
      <p:sp>
        <p:nvSpPr>
          <p:cNvPr id="1963" name="Google Shape;1963;p9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8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Hash tables: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i="1" dirty="0"/>
              <a:t>Data</a:t>
            </a:r>
            <a:r>
              <a:rPr lang="en" dirty="0"/>
              <a:t> is converted into a hash code.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The </a:t>
            </a:r>
            <a:r>
              <a:rPr lang="en" b="1" dirty="0"/>
              <a:t>hash code</a:t>
            </a:r>
            <a:r>
              <a:rPr lang="en" dirty="0"/>
              <a:t> is then </a:t>
            </a:r>
            <a:r>
              <a:rPr lang="en" b="1" dirty="0"/>
              <a:t>reduced</a:t>
            </a:r>
            <a:r>
              <a:rPr lang="en" dirty="0"/>
              <a:t> to a valid </a:t>
            </a:r>
            <a:r>
              <a:rPr lang="en" i="1" dirty="0"/>
              <a:t>index</a:t>
            </a:r>
            <a:r>
              <a:rPr lang="en" dirty="0"/>
              <a:t>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i="1" dirty="0"/>
              <a:t>Data </a:t>
            </a:r>
            <a:r>
              <a:rPr lang="en" dirty="0"/>
              <a:t>is then stored in a bucket corresponding to that </a:t>
            </a:r>
            <a:r>
              <a:rPr lang="en" i="1" dirty="0"/>
              <a:t>index</a:t>
            </a:r>
            <a:r>
              <a:rPr lang="en" dirty="0"/>
              <a:t>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Resize when load factor N/M exceeds some constant.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If items are spread out nicely, you get </a:t>
            </a:r>
            <a:r>
              <a:rPr lang="en" dirty="0" err="1"/>
              <a:t>Θ</a:t>
            </a:r>
            <a:r>
              <a:rPr lang="en" dirty="0"/>
              <a:t>(1) average runtime.</a:t>
            </a:r>
            <a:endParaRPr dirty="0"/>
          </a:p>
        </p:txBody>
      </p:sp>
      <p:sp>
        <p:nvSpPr>
          <p:cNvPr id="1964" name="Google Shape;1964;p98"/>
          <p:cNvSpPr txBox="1"/>
          <p:nvPr/>
        </p:nvSpPr>
        <p:spPr>
          <a:xfrm>
            <a:off x="326500" y="3330850"/>
            <a:ext cx="882300" cy="32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đậu hũ</a:t>
            </a:r>
            <a:endParaRPr/>
          </a:p>
        </p:txBody>
      </p:sp>
      <p:sp>
        <p:nvSpPr>
          <p:cNvPr id="1965" name="Google Shape;1965;p98"/>
          <p:cNvSpPr txBox="1"/>
          <p:nvPr/>
        </p:nvSpPr>
        <p:spPr>
          <a:xfrm>
            <a:off x="1526825" y="3330850"/>
            <a:ext cx="1385400" cy="3261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hashCode()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66" name="Google Shape;1966;p98"/>
          <p:cNvCxnSpPr>
            <a:stCxn id="1964" idx="3"/>
            <a:endCxn id="1965" idx="1"/>
          </p:cNvCxnSpPr>
          <p:nvPr/>
        </p:nvCxnSpPr>
        <p:spPr>
          <a:xfrm>
            <a:off x="1208800" y="3493900"/>
            <a:ext cx="31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7" name="Google Shape;1967;p98"/>
          <p:cNvSpPr txBox="1"/>
          <p:nvPr/>
        </p:nvSpPr>
        <p:spPr>
          <a:xfrm>
            <a:off x="3215350" y="3330850"/>
            <a:ext cx="1333200" cy="326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-2108180664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68" name="Google Shape;1968;p98"/>
          <p:cNvCxnSpPr>
            <a:stCxn id="1965" idx="3"/>
            <a:endCxn id="1967" idx="1"/>
          </p:cNvCxnSpPr>
          <p:nvPr/>
        </p:nvCxnSpPr>
        <p:spPr>
          <a:xfrm>
            <a:off x="2912225" y="3493900"/>
            <a:ext cx="303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9" name="Google Shape;1969;p98"/>
          <p:cNvSpPr txBox="1"/>
          <p:nvPr/>
        </p:nvSpPr>
        <p:spPr>
          <a:xfrm>
            <a:off x="1012975" y="4307050"/>
            <a:ext cx="2202300" cy="3261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Math.floorMod(x, 4)</a:t>
            </a:r>
            <a:endParaRPr/>
          </a:p>
        </p:txBody>
      </p:sp>
      <p:sp>
        <p:nvSpPr>
          <p:cNvPr id="1970" name="Google Shape;1970;p98"/>
          <p:cNvSpPr txBox="1"/>
          <p:nvPr/>
        </p:nvSpPr>
        <p:spPr>
          <a:xfrm>
            <a:off x="3936925" y="4307050"/>
            <a:ext cx="610200" cy="326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71" name="Google Shape;1971;p98"/>
          <p:cNvCxnSpPr>
            <a:stCxn id="1967" idx="2"/>
            <a:endCxn id="1969" idx="1"/>
          </p:cNvCxnSpPr>
          <p:nvPr/>
        </p:nvCxnSpPr>
        <p:spPr>
          <a:xfrm rot="5400000">
            <a:off x="2040850" y="2629150"/>
            <a:ext cx="813300" cy="2868900"/>
          </a:xfrm>
          <a:prstGeom prst="bentConnector4">
            <a:avLst>
              <a:gd name="adj1" fmla="val 39967"/>
              <a:gd name="adj2" fmla="val 10830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2" name="Google Shape;1972;p98"/>
          <p:cNvCxnSpPr>
            <a:stCxn id="1969" idx="3"/>
            <a:endCxn id="1970" idx="1"/>
          </p:cNvCxnSpPr>
          <p:nvPr/>
        </p:nvCxnSpPr>
        <p:spPr>
          <a:xfrm>
            <a:off x="3215275" y="4470100"/>
            <a:ext cx="721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3" name="Google Shape;1973;p98"/>
          <p:cNvSpPr txBox="1"/>
          <p:nvPr/>
        </p:nvSpPr>
        <p:spPr>
          <a:xfrm>
            <a:off x="479575" y="3010800"/>
            <a:ext cx="5769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data</a:t>
            </a:r>
            <a:endParaRPr i="1"/>
          </a:p>
        </p:txBody>
      </p:sp>
      <p:sp>
        <p:nvSpPr>
          <p:cNvPr id="1974" name="Google Shape;1974;p98"/>
          <p:cNvSpPr txBox="1"/>
          <p:nvPr/>
        </p:nvSpPr>
        <p:spPr>
          <a:xfrm>
            <a:off x="3215350" y="3010800"/>
            <a:ext cx="11025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hash code</a:t>
            </a:r>
            <a:endParaRPr b="1"/>
          </a:p>
        </p:txBody>
      </p:sp>
      <p:sp>
        <p:nvSpPr>
          <p:cNvPr id="1975" name="Google Shape;1975;p98"/>
          <p:cNvSpPr txBox="1"/>
          <p:nvPr/>
        </p:nvSpPr>
        <p:spPr>
          <a:xfrm>
            <a:off x="1474550" y="3010800"/>
            <a:ext cx="13854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hash function</a:t>
            </a:r>
            <a:endParaRPr b="1"/>
          </a:p>
        </p:txBody>
      </p:sp>
      <p:sp>
        <p:nvSpPr>
          <p:cNvPr id="1976" name="Google Shape;1976;p98"/>
          <p:cNvSpPr txBox="1"/>
          <p:nvPr/>
        </p:nvSpPr>
        <p:spPr>
          <a:xfrm>
            <a:off x="915275" y="4596028"/>
            <a:ext cx="7992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reduce</a:t>
            </a:r>
            <a:endParaRPr b="1"/>
          </a:p>
        </p:txBody>
      </p:sp>
      <p:sp>
        <p:nvSpPr>
          <p:cNvPr id="1977" name="Google Shape;1977;p98"/>
          <p:cNvSpPr txBox="1"/>
          <p:nvPr/>
        </p:nvSpPr>
        <p:spPr>
          <a:xfrm>
            <a:off x="3936925" y="4596028"/>
            <a:ext cx="6102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index</a:t>
            </a:r>
            <a:endParaRPr i="1"/>
          </a:p>
        </p:txBody>
      </p:sp>
      <p:sp>
        <p:nvSpPr>
          <p:cNvPr id="1978" name="Google Shape;1978;p98"/>
          <p:cNvSpPr txBox="1"/>
          <p:nvPr/>
        </p:nvSpPr>
        <p:spPr>
          <a:xfrm>
            <a:off x="5255625" y="4557375"/>
            <a:ext cx="31740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Indicates “on average”.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†: Assuming items are evenly spread.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79" name="Google Shape;1979;p98"/>
          <p:cNvGraphicFramePr/>
          <p:nvPr/>
        </p:nvGraphicFramePr>
        <p:xfrm>
          <a:off x="5200800" y="2655555"/>
          <a:ext cx="3736700" cy="2011560"/>
        </p:xfrm>
        <a:graphic>
          <a:graphicData uri="http://schemas.openxmlformats.org/drawingml/2006/table">
            <a:tbl>
              <a:tblPr>
                <a:noFill/>
                <a:tableStyleId>{82721292-D8FA-4D87-AB4D-6CDDD6387EFB}</a:tableStyleId>
              </a:tblPr>
              <a:tblGrid>
                <a:gridCol w="151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contains(x)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add(x)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Bushy BSTs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Separate Chaining Hash Table With No Resizing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 With Resizing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Θ(1)*</a:t>
                      </a:r>
                      <a:r>
                        <a:rPr lang="en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†</a:t>
                      </a:r>
                      <a:endParaRPr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 as an Index</a:t>
            </a:r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extreme approach: Create an array of booleans indexed by data!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Initially all values are false.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an item is added, set appropriate index to true.</a:t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7664500" y="1057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7664500" y="1285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7664500" y="1514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7664500" y="1743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7664500" y="19717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7664500" y="2200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7664500" y="2428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7664500" y="2657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7664500" y="2894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7664500" y="3123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7664500" y="33517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7664500" y="35803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7664500" y="3808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7664500" y="4037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7664500" y="4266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7664500" y="44947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7949252" y="981680"/>
            <a:ext cx="4524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5264800" y="4199200"/>
            <a:ext cx="23577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containing 0, 5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7661750" y="474640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418350" y="3131575"/>
            <a:ext cx="4096200" cy="1693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DataIndexedIntegerSet diis;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 = new DataIndexedIntegerSet();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diis.add(0);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diis.add(5);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So, What’s Hash?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3626486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21C65DD-91FE-AD3C-7C2C-DD70C0313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0" y="1543878"/>
            <a:ext cx="4445000" cy="3276600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9309922B-169B-BCC1-D25F-A71C1A4C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6486785-FB32-7208-DF99-A4C342AEE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Click Download </a:t>
            </a:r>
            <a:r>
              <a:rPr lang="en-US" altLang="zh-CN" dirty="0" err="1"/>
              <a:t>Botton</a:t>
            </a:r>
            <a:endParaRPr lang="en-US" altLang="zh-CN" dirty="0"/>
          </a:p>
          <a:p>
            <a:r>
              <a:rPr lang="en-US" altLang="zh-CN" dirty="0"/>
              <a:t>Use SHA-256 to hash the downloaded files</a:t>
            </a:r>
          </a:p>
          <a:p>
            <a:r>
              <a:rPr lang="en-US" altLang="zh-CN" dirty="0"/>
              <a:t>Compare them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662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309922B-169B-BCC1-D25F-A71C1A4C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 Function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6486785-FB32-7208-DF99-A4C342AEE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hash function takes an arbitrary-length input (a file, a message, a video, and so on) and produces a fixed length output (for example, 256 bits for SHA-256). Hashing the same input produces the same hash(digest).</a:t>
            </a:r>
          </a:p>
          <a:p>
            <a:r>
              <a:rPr lang="en-US" altLang="zh-CN" dirty="0"/>
              <a:t>The input of this function can be of any size(even empty). The output is always of the same length and deterministic: it always produces the same result if given the same input.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5F3206-5A0C-4F87-1CD7-BDC56A09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0" y="2915754"/>
            <a:ext cx="45593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121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AB926-F3EB-8A60-99BE-C0F07447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Command Line Show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B35578-70F9-862C-0466-3B9B926AB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echo -n "hello, world" | </a:t>
            </a:r>
            <a:r>
              <a:rPr kumimoji="1" lang="en-US" altLang="zh-CN" dirty="0" err="1"/>
              <a:t>openssl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dgst</a:t>
            </a:r>
            <a:r>
              <a:rPr kumimoji="1" lang="en-US" altLang="zh-CN" dirty="0"/>
              <a:t> -sha256</a:t>
            </a:r>
          </a:p>
          <a:p>
            <a:r>
              <a:rPr kumimoji="1" lang="en-US" altLang="zh-CN" dirty="0"/>
              <a:t>echo -n "hello, world" | </a:t>
            </a:r>
            <a:r>
              <a:rPr kumimoji="1" lang="en-US" altLang="zh-CN" dirty="0" err="1"/>
              <a:t>openssl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dgst</a:t>
            </a:r>
            <a:r>
              <a:rPr kumimoji="1" lang="en-US" altLang="zh-CN" dirty="0"/>
              <a:t> -sha256</a:t>
            </a:r>
          </a:p>
          <a:p>
            <a:r>
              <a:rPr kumimoji="1" lang="en-US" altLang="zh-CN" dirty="0"/>
              <a:t>echo -n "Hello, world" | </a:t>
            </a:r>
            <a:r>
              <a:rPr kumimoji="1" lang="en-US" altLang="zh-CN" dirty="0" err="1"/>
              <a:t>openssl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dgst</a:t>
            </a:r>
            <a:r>
              <a:rPr kumimoji="1" lang="en-US" altLang="zh-CN" dirty="0"/>
              <a:t> -sha256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4757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0BDDDC-C017-CD15-A1DA-09916E51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99" y="2841423"/>
            <a:ext cx="2135765" cy="17455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6E7BFE-A8CC-99FC-1A0B-A2A031875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100363"/>
            <a:ext cx="2135765" cy="18687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1BB353A-0C36-8014-63AD-0DBB5A25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 Security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C2F2D0-44B2-2526-4E2B-6327B3FD0C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Pre-Image Resistance</a:t>
            </a:r>
          </a:p>
          <a:p>
            <a:pPr lvl="1"/>
            <a:r>
              <a:rPr kumimoji="1" lang="en-US" altLang="zh-CN" dirty="0"/>
              <a:t>no one should be able to reverse the hash function in order to recover the input given an output.</a:t>
            </a:r>
          </a:p>
          <a:p>
            <a:pPr lvl="1"/>
            <a:endParaRPr kumimoji="1" lang="en-US" altLang="zh-CN" dirty="0"/>
          </a:p>
          <a:p>
            <a:pPr marL="5588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Second Pre-Image Resistance</a:t>
            </a:r>
          </a:p>
          <a:p>
            <a:pPr lvl="1"/>
            <a:r>
              <a:rPr kumimoji="1" lang="en-US" altLang="zh-CN" dirty="0"/>
              <a:t>given an input and the digest it hashes to, we should not be able to find a different input that hashes to the same digest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Collision Resistance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5FD662-9F8B-C196-468E-EBC0A01E2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451" y="3326632"/>
            <a:ext cx="2122297" cy="172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091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BF5D8-92E4-AFB5-0CBE-99B72998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Standardized hash functions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5059FA-8E9D-1F8A-B1A5-C653F351A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MD5</a:t>
            </a:r>
          </a:p>
          <a:p>
            <a:r>
              <a:rPr kumimoji="1" lang="en-US" altLang="zh-CN" dirty="0"/>
              <a:t>SHA-1 SHA-2 SHA-3</a:t>
            </a:r>
          </a:p>
          <a:p>
            <a:r>
              <a:rPr kumimoji="1" lang="en-US" altLang="zh-CN" dirty="0"/>
              <a:t>…</a:t>
            </a:r>
          </a:p>
          <a:p>
            <a:pPr marL="10160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9695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18CE8-AE03-DB41-791D-E2F72747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Application?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1AA2CC-99F5-9A1B-DEFC-099B368EA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Commitments</a:t>
            </a:r>
          </a:p>
          <a:p>
            <a:r>
              <a:rPr kumimoji="1" lang="en-US" altLang="zh-CN" dirty="0"/>
              <a:t>Resource integrity</a:t>
            </a:r>
          </a:p>
          <a:p>
            <a:r>
              <a:rPr kumimoji="1" lang="en-US" altLang="zh-CN" dirty="0"/>
              <a:t>BitTorrent</a:t>
            </a:r>
          </a:p>
          <a:p>
            <a:r>
              <a:rPr kumimoji="1" lang="en-US" altLang="zh-CN" dirty="0"/>
              <a:t>Password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5045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6C1976-3314-745A-687C-FF95507E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End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3274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 as an Index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extreme approach: Create an array of booleans indexed by data!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Initially all values are false.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an item is added, set appropriate index to true.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664500" y="1057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7664500" y="1285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7664500" y="1514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7664500" y="1743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7664500" y="19717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7664500" y="2200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664500" y="2428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7664500" y="2657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7664500" y="2894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7664500" y="3123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7664500" y="33517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7664500" y="3580375"/>
            <a:ext cx="335400" cy="2370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7664500" y="3808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7664500" y="4037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7664500" y="4266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7664500" y="44947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7949252" y="981680"/>
            <a:ext cx="4524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5264800" y="4199200"/>
            <a:ext cx="23577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containing 0, 5, 10</a:t>
            </a:r>
            <a:endParaRPr/>
          </a:p>
        </p:txBody>
      </p:sp>
      <p:sp>
        <p:nvSpPr>
          <p:cNvPr id="169" name="Google Shape;169;p15"/>
          <p:cNvSpPr txBox="1"/>
          <p:nvPr/>
        </p:nvSpPr>
        <p:spPr>
          <a:xfrm>
            <a:off x="7661750" y="474640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70" name="Google Shape;170;p15"/>
          <p:cNvSpPr txBox="1"/>
          <p:nvPr/>
        </p:nvSpPr>
        <p:spPr>
          <a:xfrm>
            <a:off x="418350" y="3131575"/>
            <a:ext cx="4096200" cy="1693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DataIndexedIntegerSet diis;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 = new DataIndexedIntegerSet();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diis.add(0);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diis.add(5);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diis.add(10);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 as an Index</a:t>
            </a:r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extreme approach: Create an array of booleans indexed by data!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Initially all values are false.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an item is added, set appropriate index to true.</a:t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7664500" y="1057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7664500" y="1285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7664500" y="1514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7664500" y="1743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7664500" y="19717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7664500" y="2200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7664500" y="2428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7664500" y="2657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7664500" y="2894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7664500" y="3123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7664500" y="33517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7664500" y="3580375"/>
            <a:ext cx="335400" cy="237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7664500" y="38089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7664500" y="40375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7664500" y="42661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7664500" y="4494775"/>
            <a:ext cx="335400" cy="237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7949252" y="981680"/>
            <a:ext cx="452400" cy="3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5264800" y="4199200"/>
            <a:ext cx="23577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containing 0, 5, 10, 11</a:t>
            </a:r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7661750" y="4746400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96" name="Google Shape;196;p16"/>
          <p:cNvSpPr txBox="1"/>
          <p:nvPr/>
        </p:nvSpPr>
        <p:spPr>
          <a:xfrm>
            <a:off x="418350" y="3131575"/>
            <a:ext cx="4096200" cy="1693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DataIndexedIntegerSet diis;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 = new DataIndexedIntegerSet();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diis.add(0);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diis.add(5);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diis.add(10);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diis.add(11);</a:t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6082</Words>
  <Application>Microsoft Macintosh PowerPoint</Application>
  <PresentationFormat>全屏显示(16:9)</PresentationFormat>
  <Paragraphs>1404</Paragraphs>
  <Slides>77</Slides>
  <Notes>70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1" baseType="lpstr">
      <vt:lpstr>Arial</vt:lpstr>
      <vt:lpstr>Calibri</vt:lpstr>
      <vt:lpstr>Consolas</vt:lpstr>
      <vt:lpstr>Custom</vt:lpstr>
      <vt:lpstr>PowerPoint 演示文稿</vt:lpstr>
      <vt:lpstr>Data Indexed Arrays</vt:lpstr>
      <vt:lpstr>Sets</vt:lpstr>
      <vt:lpstr>Limits of Search Tree Based Sets</vt:lpstr>
      <vt:lpstr>Using Data as an Index</vt:lpstr>
      <vt:lpstr>Using Data as an Index</vt:lpstr>
      <vt:lpstr>Using Data as an Index</vt:lpstr>
      <vt:lpstr>Using Data as an Index</vt:lpstr>
      <vt:lpstr>Using Data as an Index</vt:lpstr>
      <vt:lpstr>DataIndexedIntegerSet Implementation</vt:lpstr>
      <vt:lpstr>DataIndexedIntegerSet Implementation</vt:lpstr>
      <vt:lpstr>Using Data as an Index</vt:lpstr>
      <vt:lpstr>PowerPoint 演示文稿</vt:lpstr>
      <vt:lpstr>Generalizing the DataIndexedIntegerSet Idea</vt:lpstr>
      <vt:lpstr>Avoiding Collisions</vt:lpstr>
      <vt:lpstr>Generalizing the DataIndexedIntegerSet Idea</vt:lpstr>
      <vt:lpstr>The Decimal Number System vs. Our System for Strings</vt:lpstr>
      <vt:lpstr>Test Your Understanding</vt:lpstr>
      <vt:lpstr>Test Your Understanding</vt:lpstr>
      <vt:lpstr>Uniqueness</vt:lpstr>
      <vt:lpstr>Implementing englishToInt (optional)</vt:lpstr>
      <vt:lpstr>Implementing englishToInt (optional) (solution)</vt:lpstr>
      <vt:lpstr>DataIndexedEnglishWordSet Implementation</vt:lpstr>
      <vt:lpstr>PowerPoint 演示文稿</vt:lpstr>
      <vt:lpstr>DataIndexedStringSet</vt:lpstr>
      <vt:lpstr>ASCII Characters</vt:lpstr>
      <vt:lpstr>DataIndexedStringSet</vt:lpstr>
      <vt:lpstr>Implementing asciiToInt</vt:lpstr>
      <vt:lpstr>Going Beyond ASCII</vt:lpstr>
      <vt:lpstr>Example: Computing Unique Representations of Chinese</vt:lpstr>
      <vt:lpstr>PowerPoint 演示文稿</vt:lpstr>
      <vt:lpstr>Major Problem: Integer Overflow</vt:lpstr>
      <vt:lpstr>Consequence of Overflow: Collisions</vt:lpstr>
      <vt:lpstr>Consequence of Overflow: Collisions</vt:lpstr>
      <vt:lpstr>Hash Codes and the Pigeonhole Principle</vt:lpstr>
      <vt:lpstr>Hash Codes and the Pigeonhole Principle</vt:lpstr>
      <vt:lpstr>Two Fundamental Challenges</vt:lpstr>
      <vt:lpstr>Hash Tables: Handling Collisions</vt:lpstr>
      <vt:lpstr>Resolving Ambiguity</vt:lpstr>
      <vt:lpstr>The Separate Chaining Data Indexed Array</vt:lpstr>
      <vt:lpstr>The Separate Chaining Data Indexed Array</vt:lpstr>
      <vt:lpstr>The Separate Chaining Data Indexed Array</vt:lpstr>
      <vt:lpstr>The Separate Chaining Data Indexed Array</vt:lpstr>
      <vt:lpstr>The Separate Chaining Data Indexed Array</vt:lpstr>
      <vt:lpstr>The Separate Chaining Data Indexed Array</vt:lpstr>
      <vt:lpstr>Separate Chaining Performance</vt:lpstr>
      <vt:lpstr>Saving Memory Using Separate Chaining</vt:lpstr>
      <vt:lpstr>Saving Memory Using Separate Chaining and Modulus</vt:lpstr>
      <vt:lpstr>The Hash Table</vt:lpstr>
      <vt:lpstr>Hash Table Performance</vt:lpstr>
      <vt:lpstr>Hash Table Runtime</vt:lpstr>
      <vt:lpstr>Improving the Hash Table </vt:lpstr>
      <vt:lpstr>Hash Table Runtime</vt:lpstr>
      <vt:lpstr>Hash Table Runtime</vt:lpstr>
      <vt:lpstr>Hash Table Resizing Example</vt:lpstr>
      <vt:lpstr>Hash Table Resizing Example</vt:lpstr>
      <vt:lpstr>Hash Table Resizing Example</vt:lpstr>
      <vt:lpstr>Hash Table Resizing Example</vt:lpstr>
      <vt:lpstr>Hash Table Resizing Example</vt:lpstr>
      <vt:lpstr>Hash Table Resizing Example</vt:lpstr>
      <vt:lpstr>Hash Table Resizing Example</vt:lpstr>
      <vt:lpstr>Hash Table Resizing Example</vt:lpstr>
      <vt:lpstr>Hash Table Resizing Example</vt:lpstr>
      <vt:lpstr>Resizing Hash Table Runtime</vt:lpstr>
      <vt:lpstr>Resizing Hash Table Runtime</vt:lpstr>
      <vt:lpstr>Hash Table Runtime</vt:lpstr>
      <vt:lpstr>Regarding Even Distribution</vt:lpstr>
      <vt:lpstr>Summary</vt:lpstr>
      <vt:lpstr>Hash Tables in Java</vt:lpstr>
      <vt:lpstr>So, What’s Hash?</vt:lpstr>
      <vt:lpstr>Example</vt:lpstr>
      <vt:lpstr>Hash Function</vt:lpstr>
      <vt:lpstr>Command Line Show</vt:lpstr>
      <vt:lpstr>For Security</vt:lpstr>
      <vt:lpstr>Standardized hash functions</vt:lpstr>
      <vt:lpstr>Application?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史豪</cp:lastModifiedBy>
  <cp:revision>8</cp:revision>
  <dcterms:modified xsi:type="dcterms:W3CDTF">2023-04-07T02:00:48Z</dcterms:modified>
</cp:coreProperties>
</file>