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AutoNum type="arabicPeriod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un container avec image du hub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AutoNum type="arabicPeriod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une image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AutoNum type="arabicPeriod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https://docs.docker.com/engine/article-img/architecture.svg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5F5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94750" y="4811875"/>
            <a:ext cx="182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8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BDWA SAS 2017 / </a:t>
            </a:r>
            <a:r>
              <a:rPr lang="fr" sz="8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T. Izzo - Octree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5F5F5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55" name="Shape 55"/>
          <p:cNvSpPr txBox="1"/>
          <p:nvPr/>
        </p:nvSpPr>
        <p:spPr>
          <a:xfrm>
            <a:off x="94750" y="4811875"/>
            <a:ext cx="182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8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BDWA SAS 2017 / T. Izzo - Octree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ore.docker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docker.com/engine/reference/ru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ker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dropbox.com/request/qxMqxOh2NJCGUs2U5tI2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buntu.com/" TargetMode="External"/><Relationship Id="rId4" Type="http://schemas.openxmlformats.org/officeDocument/2006/relationships/hyperlink" Target="https://www.virtualbox.org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Environnement de travail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Serveurs, Architecture et Sécurité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Docker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60650" y="1596875"/>
            <a:ext cx="6172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Un Linux à disposition en 5s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Environnement de travail facile à installer et configurer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Pas besoin de chambouler tout son système hôte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Développement facilité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Environnement identique pour tout le monde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Plus simple à mettre à disposition sur Internet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575" y="2794275"/>
            <a:ext cx="2251200" cy="21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ça marche</a:t>
            </a:r>
          </a:p>
        </p:txBody>
      </p:sp>
      <p:pic>
        <p:nvPicPr>
          <p:cNvPr descr="Docker image container RUN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38" y="1614475"/>
            <a:ext cx="45815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311700" y="2072688"/>
            <a:ext cx="1770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Une image qui contient le </a:t>
            </a: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minimum</a:t>
            </a: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 de fichiers constituant l’OS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137525" y="2072675"/>
            <a:ext cx="1770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Un container est un OS léger auquel on peut accéder en ligne de commande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063325" y="3650025"/>
            <a:ext cx="32784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Proxima Nova"/>
              <a:buChar char="-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Espace de stockage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Proxima Nova"/>
              <a:buChar char="-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Adresse IP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Proxima Nova"/>
              <a:buChar char="-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Processus</a:t>
            </a:r>
          </a:p>
          <a:p>
            <a:pPr indent="-228600" lvl="0" marL="457200" rtl="0">
              <a:spcBef>
                <a:spcPts val="0"/>
              </a:spcBef>
              <a:buFont typeface="Proxima Nova"/>
              <a:buChar char="-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Partage le CPU et la RAM de l’hôte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images disponibles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site Docker Hub (Docker Store) rassemble des images de base (Debian, Ubuntu, Windows server...) ainsi que des images créées par la communauté pour faire à peu près tout.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pull ubuntu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pull ubuntu:16.04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https://store.docker.com/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un container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Quand on a une image, on peut créer un container en un instant :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ubuntu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commande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fr"/>
              <a:t> possède beaucoup d’options :</a:t>
            </a:r>
          </a:p>
          <a:p>
            <a:pPr lvl="0">
              <a:spcBef>
                <a:spcPts val="0"/>
              </a:spcBef>
              <a:buNone/>
            </a:pPr>
            <a:r>
              <a:rPr lang="fr" sz="14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-d -v /home/sika:/root -p 80:80 --name testUbuntu ubuntu:16.04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400" u="sng">
                <a:solidFill>
                  <a:schemeClr val="hlink"/>
                </a:solidFill>
                <a:hlinkClick r:id="rId3"/>
              </a:rPr>
              <a:t>https://docs.docker.com/engine/reference/run/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Installation de Docker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=&gt;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https://docker.com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Windows: avec la console PowerShell (et pas cmd)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macOs: avec le Terminal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Il y a une édition </a:t>
            </a:r>
            <a:r>
              <a:rPr i="1" lang="fr"/>
              <a:t>Entreprise</a:t>
            </a:r>
            <a:r>
              <a:rPr lang="fr"/>
              <a:t> (payante) et une édition </a:t>
            </a:r>
            <a:r>
              <a:rPr i="1" lang="fr"/>
              <a:t>Community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Si la commande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info</a:t>
            </a:r>
            <a:r>
              <a:rPr lang="fr"/>
              <a:t> fonctionne, vous avez Docker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Utilisation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Télécharger une image :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pull ghost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Lister les images téléchargées :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images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Lancer un container :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-d -p 8080:2368 ghost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Lister les containers en cours :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ps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Lister tous les containers :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ps -a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Supprimer un container :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rm -f nom_container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Supprimer une image :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rmi ghost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Voir ce qu’affiche un container : </a:t>
            </a: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logs -f nom_container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 connecter à un container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suivante permet de se connecter sur un container déjà en route 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exec -it nom_container bash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Comme si on était en SSH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En général </a:t>
            </a:r>
            <a:r>
              <a:rPr i="1" lang="fr"/>
              <a:t>bash</a:t>
            </a:r>
            <a:r>
              <a:rPr lang="fr"/>
              <a:t> mais selon l’image utilisée, cela peut être juste </a:t>
            </a:r>
            <a:r>
              <a:rPr i="1" lang="fr"/>
              <a:t>sh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fr"/>
              <a:t>En général, on est connecté avec l’utilisateur root mais cela est limité au container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variables d’environnement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Sur Unix, chaque chaque session possède un ensemble de variables d’environnement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Ces variables sont accessibles dans tous les terminaux et depuis les applications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Docker utilise énormément ces variables pour la configuration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Pour voir les disponibles : </a:t>
            </a:r>
            <a:r>
              <a:rPr lang="fr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env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Connecter une base de données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/>
              <a:t>Un container = Un serveur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Mais comment faire pour avoir Wordpress (serveur Apache + serveur MySQL) dans Docker 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On crée un container MySQL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On crée un container Apache et on le </a:t>
            </a:r>
            <a:r>
              <a:rPr b="1" lang="fr"/>
              <a:t>lie</a:t>
            </a:r>
            <a:r>
              <a:rPr lang="fr"/>
              <a:t> avec le container MySQL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un Wordpress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600">
                <a:solidFill>
                  <a:srgbClr val="666666"/>
                </a:solidFill>
              </a:rPr>
              <a:t>Lancement et configuration de la base de données 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-d --name srv-mysql -e MYSQL_ROOT_PASSWORD=</a:t>
            </a:r>
            <a:r>
              <a:rPr b="1" lang="fr" sz="1400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rootpass</a:t>
            </a:r>
            <a:r>
              <a:rPr lang="fr" sz="1400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-e MYSQL_USER=</a:t>
            </a:r>
            <a:r>
              <a:rPr b="1" lang="fr" sz="1400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lang="fr" sz="1400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-e MYSQL_PASSWORD=</a:t>
            </a:r>
            <a:r>
              <a:rPr b="1" lang="fr" sz="1400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userpass</a:t>
            </a:r>
            <a:r>
              <a:rPr lang="fr" sz="1400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-e MYSQL_DATABASE=</a:t>
            </a:r>
            <a:r>
              <a:rPr b="1" lang="fr" sz="1400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wordpress</a:t>
            </a:r>
            <a:r>
              <a:rPr lang="fr" sz="1400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mysql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600"/>
              <a:t>Lancement d’un serveur Apache avec Wordpress déjà prêt 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-d --name srv-wp </a:t>
            </a:r>
            <a:r>
              <a:rPr b="1" lang="fr" sz="14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--link srv-mysql:db</a:t>
            </a:r>
            <a:r>
              <a:rPr lang="fr" sz="14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-p 8080:80 wordpress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600"/>
              <a:t>Puis installation directement dans la navigateur sur http://localhost:8080</a:t>
            </a:r>
            <a:br>
              <a:rPr lang="fr" sz="1600"/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Virtualisation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Mettre des fichiers dans le container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017725"/>
            <a:ext cx="3673500" cy="321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600"/>
              <a:t>Le container possède ses propres fichiers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600"/>
              <a:t>Par défaut, il n’a pas accès aux fichiers de l’hôte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600"/>
              <a:t>L’option </a:t>
            </a:r>
            <a:r>
              <a:rPr i="1" lang="fr" sz="1600"/>
              <a:t>-v</a:t>
            </a:r>
            <a:r>
              <a:rPr lang="fr" sz="1600"/>
              <a:t> permet de </a:t>
            </a:r>
            <a:r>
              <a:rPr i="1" lang="fr" sz="1600"/>
              <a:t>mapper</a:t>
            </a:r>
            <a:r>
              <a:rPr lang="fr" sz="1600"/>
              <a:t> un dossier de l’hôte dans le container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600"/>
              <a:t>Modifier l’un, modifie l’autre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fr" sz="1600"/>
              <a:t>Écrase si le dossier existe déjà dans le container</a:t>
            </a:r>
          </a:p>
        </p:txBody>
      </p:sp>
      <p:pic>
        <p:nvPicPr>
          <p:cNvPr descr="Volume mapping(1)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250" y="1152475"/>
            <a:ext cx="3978400" cy="29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275275" y="4196825"/>
            <a:ext cx="8103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</a:t>
            </a:r>
            <a:r>
              <a:rPr b="1" lang="fr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-v /home/deer/mon-site:/var/www/html</a:t>
            </a:r>
            <a:r>
              <a:rPr lang="fr">
                <a:solidFill>
                  <a:srgbClr val="66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wordpress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une image Docker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Une image doit être la plus légère possible et ne contenir que le strict minimum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Une image est toujours basée sur une autre image par dessus laquelle elle rajoute des </a:t>
            </a:r>
            <a:r>
              <a:rPr i="1" lang="fr"/>
              <a:t>couches</a:t>
            </a:r>
            <a:r>
              <a:rPr lang="fr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Exemple: L’image </a:t>
            </a:r>
            <a:r>
              <a:rPr i="1" lang="fr"/>
              <a:t>Wordpress</a:t>
            </a:r>
            <a:r>
              <a:rPr lang="fr"/>
              <a:t> se base sur l’image </a:t>
            </a:r>
            <a:r>
              <a:rPr i="1" lang="fr"/>
              <a:t>Apache</a:t>
            </a:r>
            <a:r>
              <a:rPr lang="fr"/>
              <a:t> et ajoute les fichiers d’installation Wordpress + les dépendances nécessaires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Dockerfile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10800" y="1362350"/>
            <a:ext cx="7922400" cy="251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FROM ubuntu:16.04</a:t>
            </a:r>
          </a:p>
          <a:p>
            <a:pPr lvl="0">
              <a:spcBef>
                <a:spcPts val="0"/>
              </a:spcBef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RUN apt-get update &amp;&amp; apt-get install -y apache2</a:t>
            </a:r>
          </a:p>
          <a:p>
            <a:pPr lvl="0">
              <a:spcBef>
                <a:spcPts val="0"/>
              </a:spcBef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COPY apache.config /etc/apache2/apache2.conf</a:t>
            </a:r>
          </a:p>
          <a:p>
            <a:pPr lvl="0">
              <a:spcBef>
                <a:spcPts val="0"/>
              </a:spcBef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WORKDIR /var/www/html</a:t>
            </a:r>
          </a:p>
          <a:p>
            <a:pPr lvl="0">
              <a:spcBef>
                <a:spcPts val="0"/>
              </a:spcBef>
              <a:buNone/>
            </a:pP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CMD /etc/init.d/apache2 start &amp;&amp; tail -f /var/log/apache2/*.log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une image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À partir d’un fichier Dockerfile et d’éventuels scripts, on peut créer une image Docker 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-t mon-image -f Dockerfile 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fr"/>
              <a:t>Docker va lire chaque ligne une à une et effectuer les actions. Une fois terminé, la nouvelle image peut être utilisée pour lancer des containers.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tags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Une image peut avoir plusieurs </a:t>
            </a:r>
            <a:r>
              <a:rPr i="1" lang="fr"/>
              <a:t>tags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Par défaut, elle prend le tag </a:t>
            </a:r>
            <a:r>
              <a:rPr i="1" lang="fr"/>
              <a:t>latest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Cela permet d’avoir plusieurs version d’une image =&gt; plusieurs versions d’un programme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exple: php:latest (php 7.2), php:7.1, php5.6 …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Il est possible de voir les différents tags d’une image sur Docker store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Pour utiliser un autre que tag que </a:t>
            </a:r>
            <a:r>
              <a:rPr i="1" lang="fr"/>
              <a:t>latest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docker tag nom-image nom-image:alpine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-t mon-image:alpine 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 de cours - Pratique 3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"/>
              <a:t>Lancer un container avec Apache pour publier un fichier </a:t>
            </a:r>
            <a:r>
              <a:rPr i="1" lang="fr"/>
              <a:t>index.html</a:t>
            </a:r>
            <a:r>
              <a:rPr lang="fr"/>
              <a:t> que vous créez sur votre ordinateur (peu importe son contenu)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"/>
              <a:t>Utiliser Docker pour installer un Wordpress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"/>
              <a:t>Qu’est-ce que l’image Docker </a:t>
            </a:r>
            <a:r>
              <a:rPr i="1" lang="fr"/>
              <a:t>alpine</a:t>
            </a:r>
            <a:r>
              <a:rPr lang="fr"/>
              <a:t> et en quoi est-elle utile ? Notez bien où vous avez trouvé des informations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fr"/>
              <a:t>Comment faire pour avoir une image Docker permettant de lancer en une commande simple votre site web ?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Votre rapport est à rendre avant le 26 novembre minuit sur </a:t>
            </a:r>
            <a:r>
              <a:rPr lang="f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https://www.dropbox.com/request/qxMqxOh2NJCGUs2U5tI2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 de cours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Si vous voulez aller plus loin: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Documentez vous sur </a:t>
            </a:r>
            <a:r>
              <a:rPr i="1" lang="fr"/>
              <a:t>docker-compose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Faites un fichier docker-compose.yml permettant de lancer un Wordpress avec un serveur MySQL associé en une commande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À faire uniquement </a:t>
            </a:r>
            <a:r>
              <a:rPr b="1" lang="fr"/>
              <a:t>si vous voulez</a:t>
            </a:r>
            <a:r>
              <a:rPr lang="fr"/>
              <a:t> découvrir Docker plus en profondeur. Ceci ne sera pas évalué.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virtualisation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3374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Plusieurs OS sur un seul hardware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Plusieurs types d’OS sur le même hardware (exple: Windows, Linux)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Optimisation de l’espace et des ressources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Base du cloud-computing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fr"/>
              <a:t>Un OS virtualisé =&gt; Machine Virtuelle ou VM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800" y="1147763"/>
            <a:ext cx="5152799" cy="284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virtualiser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Utilisation optimale des ressources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Économies (entretien, électricité, espace)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Facilité de déplacement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Facilité de test (on peut tout casser et remonter rapidement)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Avoir plusieurs OS a disposition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Mais attention…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Si le hardware lâche, plusieurs systèmes sont impactés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Ajoute de la complexité (installation, connexions)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fr"/>
              <a:t>Perte de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virtualiser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08675" y="1545900"/>
            <a:ext cx="6848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Tester des nouvelles choses (exple: distributions Linux)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Tester ses sites sur d’autres systèmes / navigateurs (exple: IE)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fr"/>
              <a:t>Utiliser des logiciels propres à un OS sur un autre système (exple: Photoshop)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475" y="2794275"/>
            <a:ext cx="2251200" cy="21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Comment virtualiser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En utilisant un </a:t>
            </a:r>
            <a:r>
              <a:rPr i="1" lang="fr"/>
              <a:t>hyperviseur</a:t>
            </a:r>
            <a:r>
              <a:rPr lang="fr"/>
              <a:t> (virtualiseur)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VMware </a:t>
            </a:r>
            <a:r>
              <a:rPr lang="fr" sz="1200"/>
              <a:t>vSphere Hypervisor</a:t>
            </a:r>
          </a:p>
          <a:p>
            <a:pPr indent="-342900" lvl="0" marL="914400" rtl="0">
              <a:spcBef>
                <a:spcPts val="0"/>
              </a:spcBef>
              <a:buChar char="-"/>
            </a:pPr>
            <a:r>
              <a:rPr lang="fr"/>
              <a:t>VirtualBox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Et une image d’OS (.iso)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Windows, il faut une licence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Linux, c’est gratuit</a:t>
            </a:r>
          </a:p>
          <a:p>
            <a:pPr indent="-342900" lvl="0" marL="914400" rtl="0">
              <a:spcBef>
                <a:spcPts val="0"/>
              </a:spcBef>
              <a:buChar char="-"/>
            </a:pPr>
            <a:r>
              <a:rPr lang="fr"/>
              <a:t>macOs, ce n’est pas possible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https://www.ubuntu.com/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175" y="445025"/>
            <a:ext cx="1955350" cy="19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5000" y="2790325"/>
            <a:ext cx="1601700" cy="1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VirtualBox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2587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Multi-plateformes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Simple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Possibilité de faire des snapshots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fr"/>
              <a:t>Installer les Guest Additions pour plus d’options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974" y="568275"/>
            <a:ext cx="6013875" cy="4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375" y="186438"/>
            <a:ext cx="623575" cy="6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Docker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Docker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Virtualisation extrêment légère et rapide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Pas d’interface graphique =&gt; ligne de commande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Introduit le concept de </a:t>
            </a:r>
            <a:r>
              <a:rPr i="1" lang="fr"/>
              <a:t>conteneur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Ouvre plein de nouvelles possibilités (DevOps)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Une application peut être </a:t>
            </a:r>
            <a:r>
              <a:rPr lang="fr"/>
              <a:t>déplacée</a:t>
            </a:r>
            <a:r>
              <a:rPr lang="fr"/>
              <a:t> avec son propre OS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fr"/>
              <a:t>En grande partie Open-source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150" y="2623288"/>
            <a:ext cx="27241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