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753600" cy="7315200"/>
  <p:notesSz cx="6858000" cy="9144000"/>
  <p:embeddedFontLst>
    <p:embeddedFont>
      <p:font typeface="Mr Dafoe" panose="020B0604020202020204" charset="0"/>
      <p:regular r:id="rId11"/>
    </p:embeddedFont>
    <p:embeddedFont>
      <p:font typeface="Rosario Italics" panose="020B0604020202020204" charset="0"/>
      <p:regular r:id="rId12"/>
    </p:embeddedFont>
    <p:embeddedFont>
      <p:font typeface="Canva Sans Bold" panose="020B0604020202020204" charset="0"/>
      <p:regular r:id="rId13"/>
    </p:embeddedFont>
    <p:embeddedFont>
      <p:font typeface="Canva Sans" panose="020B0604020202020204" charset="0"/>
      <p:regular r:id="rId14"/>
    </p:embeddedFont>
    <p:embeddedFont>
      <p:font typeface="Arimo Bold" panose="020B0604020202020204" charset="0"/>
      <p:regular r:id="rId15"/>
    </p:embeddedFont>
    <p:embeddedFont>
      <p:font typeface="Calibri" panose="020F0502020204030204" pitchFamily="34" charset="0"/>
      <p:regular r:id="rId16"/>
      <p:bold r:id="rId17"/>
      <p:italic r:id="rId18"/>
      <p:boldItalic r:id="rId19"/>
    </p:embeddedFont>
    <p:embeddedFont>
      <p:font typeface="Arimo" panose="020B0604020202020204" charset="0"/>
      <p:regular r:id="rId20"/>
    </p:embeddedFont>
    <p:embeddedFont>
      <p:font typeface="Rosario Bold Italics" panose="020B0604020202020204" charset="0"/>
      <p:regular r:id="rId21"/>
    </p:embeddedFont>
    <p:embeddedFont>
      <p:font typeface="Rosario" panose="020B0604020202020204" charset="0"/>
      <p:regular r:id="rId22"/>
    </p:embeddedFont>
    <p:embeddedFont>
      <p:font typeface="Gagalin" panose="020B0604020202020204" charset="0"/>
      <p:regular r:id="rId23"/>
    </p:embeddedFont>
    <p:embeddedFont>
      <p:font typeface="Rosario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60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41993-DA76-4786-87D8-C34C28523425}" type="datetimeFigureOut">
              <a:rPr lang="en-GB" smtClean="0"/>
              <a:t>10/05/2023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5C529-49C5-4137-A095-94A30EF69EC8}" type="slidenum">
              <a:rPr lang="en-GB" smtClean="0"/>
              <a:t>‹#›</a:t>
            </a:fld>
            <a:endParaRPr lang="en-GB"/>
          </a:p>
        </p:txBody>
      </p:sp>
    </p:spTree>
    <p:extLst>
      <p:ext uri="{BB962C8B-B14F-4D97-AF65-F5344CB8AC3E}">
        <p14:creationId xmlns:p14="http://schemas.microsoft.com/office/powerpoint/2010/main" val="426720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A5C529-49C5-4137-A095-94A30EF69EC8}" type="slidenum">
              <a:rPr lang="en-GB" smtClean="0"/>
              <a:t>6</a:t>
            </a:fld>
            <a:endParaRPr lang="en-GB"/>
          </a:p>
        </p:txBody>
      </p:sp>
    </p:spTree>
    <p:extLst>
      <p:ext uri="{BB962C8B-B14F-4D97-AF65-F5344CB8AC3E}">
        <p14:creationId xmlns:p14="http://schemas.microsoft.com/office/powerpoint/2010/main" val="84595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6.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6.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A57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847922" y="-1905000"/>
            <a:ext cx="11136705" cy="14270410"/>
          </a:xfrm>
          <a:prstGeom prst="rect">
            <a:avLst/>
          </a:prstGeom>
        </p:spPr>
      </p:pic>
      <p:sp>
        <p:nvSpPr>
          <p:cNvPr id="3" name="TextBox 3"/>
          <p:cNvSpPr txBox="1"/>
          <p:nvPr/>
        </p:nvSpPr>
        <p:spPr>
          <a:xfrm>
            <a:off x="1439927" y="2644800"/>
            <a:ext cx="7126145" cy="2953982"/>
          </a:xfrm>
          <a:prstGeom prst="rect">
            <a:avLst/>
          </a:prstGeom>
        </p:spPr>
        <p:txBody>
          <a:bodyPr lIns="0" tIns="0" rIns="0" bIns="0" rtlCol="0" anchor="t">
            <a:spAutoFit/>
          </a:bodyPr>
          <a:lstStyle/>
          <a:p>
            <a:pPr>
              <a:lnSpc>
                <a:spcPts val="11584"/>
              </a:lnSpc>
            </a:pPr>
            <a:r>
              <a:rPr lang="en-US" sz="10161">
                <a:solidFill>
                  <a:srgbClr val="FAFFF5"/>
                </a:solidFill>
                <a:latin typeface="Gagalin"/>
              </a:rPr>
              <a:t>      The AeroGrower</a:t>
            </a:r>
          </a:p>
        </p:txBody>
      </p:sp>
      <p:sp>
        <p:nvSpPr>
          <p:cNvPr id="4" name="TextBox 4"/>
          <p:cNvSpPr txBox="1"/>
          <p:nvPr/>
        </p:nvSpPr>
        <p:spPr>
          <a:xfrm>
            <a:off x="878274" y="6273351"/>
            <a:ext cx="6419850" cy="301236"/>
          </a:xfrm>
          <a:prstGeom prst="rect">
            <a:avLst/>
          </a:prstGeom>
        </p:spPr>
        <p:txBody>
          <a:bodyPr lIns="0" tIns="0" rIns="0" bIns="0" rtlCol="0" anchor="t">
            <a:spAutoFit/>
          </a:bodyPr>
          <a:lstStyle/>
          <a:p>
            <a:pPr>
              <a:lnSpc>
                <a:spcPts val="2316"/>
              </a:lnSpc>
            </a:pPr>
            <a:r>
              <a:rPr lang="en-US" sz="2032" spc="264">
                <a:solidFill>
                  <a:srgbClr val="FAFFF5"/>
                </a:solidFill>
                <a:latin typeface="Rosario"/>
              </a:rPr>
              <a:t>AEROPONIC MISTER</a:t>
            </a:r>
          </a:p>
        </p:txBody>
      </p:sp>
      <p:sp>
        <p:nvSpPr>
          <p:cNvPr id="5" name="TextBox 5"/>
          <p:cNvSpPr txBox="1"/>
          <p:nvPr/>
        </p:nvSpPr>
        <p:spPr>
          <a:xfrm>
            <a:off x="878274" y="757745"/>
            <a:ext cx="8249450" cy="812223"/>
          </a:xfrm>
          <a:prstGeom prst="rect">
            <a:avLst/>
          </a:prstGeom>
        </p:spPr>
        <p:txBody>
          <a:bodyPr lIns="0" tIns="0" rIns="0" bIns="0" rtlCol="0" anchor="t">
            <a:spAutoFit/>
          </a:bodyPr>
          <a:lstStyle/>
          <a:p>
            <a:pPr algn="r">
              <a:lnSpc>
                <a:spcPts val="3209"/>
              </a:lnSpc>
            </a:pPr>
            <a:r>
              <a:rPr lang="en-US" sz="2817" spc="140">
                <a:solidFill>
                  <a:srgbClr val="FAFFF5"/>
                </a:solidFill>
                <a:latin typeface="Rosario Bold"/>
              </a:rPr>
              <a:t>DESIGN SHOWCASE CELEBRATION</a:t>
            </a:r>
          </a:p>
          <a:p>
            <a:pPr algn="r">
              <a:lnSpc>
                <a:spcPts val="3211"/>
              </a:lnSpc>
            </a:pPr>
            <a:r>
              <a:rPr lang="en-US" sz="2817" spc="140">
                <a:solidFill>
                  <a:srgbClr val="FAFFF5"/>
                </a:solidFill>
                <a:latin typeface="Rosario Bold"/>
              </a:rPr>
              <a:t>2023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A57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98052" y="-557239"/>
            <a:ext cx="8795756" cy="1128402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32674" y="6476794"/>
            <a:ext cx="8882945" cy="28575"/>
          </a:xfrm>
          <a:prstGeom prst="rect">
            <a:avLst/>
          </a:prstGeom>
        </p:spPr>
      </p:pic>
      <p:pic>
        <p:nvPicPr>
          <p:cNvPr id="4" name="Picture 4"/>
          <p:cNvPicPr>
            <a:picLocks noChangeAspect="1"/>
          </p:cNvPicPr>
          <p:nvPr/>
        </p:nvPicPr>
        <p:blipFill>
          <a:blip r:embed="rId6"/>
          <a:srcRect/>
          <a:stretch>
            <a:fillRect/>
          </a:stretch>
        </p:blipFill>
        <p:spPr>
          <a:xfrm>
            <a:off x="2030650" y="180042"/>
            <a:ext cx="5196962" cy="6929282"/>
          </a:xfrm>
          <a:prstGeom prst="rect">
            <a:avLst/>
          </a:prstGeom>
        </p:spPr>
      </p:pic>
      <p:sp>
        <p:nvSpPr>
          <p:cNvPr id="5" name="TextBox 5"/>
          <p:cNvSpPr txBox="1"/>
          <p:nvPr/>
        </p:nvSpPr>
        <p:spPr>
          <a:xfrm>
            <a:off x="2658235" y="6611534"/>
            <a:ext cx="6622570" cy="342252"/>
          </a:xfrm>
          <a:prstGeom prst="rect">
            <a:avLst/>
          </a:prstGeom>
        </p:spPr>
        <p:txBody>
          <a:bodyPr lIns="0" tIns="0" rIns="0" bIns="0" rtlCol="0" anchor="t">
            <a:spAutoFit/>
          </a:bodyPr>
          <a:lstStyle/>
          <a:p>
            <a:pPr algn="r">
              <a:lnSpc>
                <a:spcPts val="2753"/>
              </a:lnSpc>
            </a:pPr>
            <a:r>
              <a:rPr lang="en-US" sz="2415">
                <a:solidFill>
                  <a:srgbClr val="FAFFF5"/>
                </a:solidFill>
                <a:latin typeface="Mr Dafoe"/>
              </a:rPr>
              <a:t>Aerogrower</a:t>
            </a:r>
          </a:p>
        </p:txBody>
      </p:sp>
      <p:sp>
        <p:nvSpPr>
          <p:cNvPr id="6" name="TextBox 6"/>
          <p:cNvSpPr txBox="1"/>
          <p:nvPr/>
        </p:nvSpPr>
        <p:spPr>
          <a:xfrm>
            <a:off x="157922" y="6765382"/>
            <a:ext cx="5000625" cy="180651"/>
          </a:xfrm>
          <a:prstGeom prst="rect">
            <a:avLst/>
          </a:prstGeom>
        </p:spPr>
        <p:txBody>
          <a:bodyPr lIns="0" tIns="0" rIns="0" bIns="0" rtlCol="0" anchor="t">
            <a:spAutoFit/>
          </a:bodyPr>
          <a:lstStyle/>
          <a:p>
            <a:pPr>
              <a:lnSpc>
                <a:spcPts val="1376"/>
              </a:lnSpc>
            </a:pPr>
            <a:r>
              <a:rPr lang="en-US" sz="1207" spc="253">
                <a:solidFill>
                  <a:srgbClr val="FAFFF5"/>
                </a:solidFill>
                <a:latin typeface="Rosario Bold"/>
              </a:rPr>
              <a:t>TECH DESIGN SHOWCASE 2023</a:t>
            </a:r>
          </a:p>
        </p:txBody>
      </p:sp>
      <p:sp>
        <p:nvSpPr>
          <p:cNvPr id="7" name="TextBox 7"/>
          <p:cNvSpPr txBox="1"/>
          <p:nvPr/>
        </p:nvSpPr>
        <p:spPr>
          <a:xfrm>
            <a:off x="157922" y="227667"/>
            <a:ext cx="8191500" cy="1055332"/>
          </a:xfrm>
          <a:prstGeom prst="rect">
            <a:avLst/>
          </a:prstGeom>
        </p:spPr>
        <p:txBody>
          <a:bodyPr lIns="0" tIns="0" rIns="0" bIns="0" rtlCol="0" anchor="t">
            <a:spAutoFit/>
          </a:bodyPr>
          <a:lstStyle/>
          <a:p>
            <a:pPr>
              <a:lnSpc>
                <a:spcPts val="8259"/>
              </a:lnSpc>
            </a:pPr>
            <a:r>
              <a:rPr lang="en-US" sz="7244">
                <a:solidFill>
                  <a:srgbClr val="FAFFF5"/>
                </a:solidFill>
                <a:latin typeface="Mr Dafoe"/>
              </a:rPr>
              <a:t>The aerogrower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A57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98052" y="-557239"/>
            <a:ext cx="8795756" cy="1128402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32674" y="6476794"/>
            <a:ext cx="8882945" cy="28575"/>
          </a:xfrm>
          <a:prstGeom prst="rect">
            <a:avLst/>
          </a:prstGeom>
        </p:spPr>
      </p:pic>
      <p:pic>
        <p:nvPicPr>
          <p:cNvPr id="4" name="Picture 4"/>
          <p:cNvPicPr>
            <a:picLocks noChangeAspect="1"/>
          </p:cNvPicPr>
          <p:nvPr/>
        </p:nvPicPr>
        <p:blipFill>
          <a:blip r:embed="rId6"/>
          <a:srcRect/>
          <a:stretch>
            <a:fillRect/>
          </a:stretch>
        </p:blipFill>
        <p:spPr>
          <a:xfrm>
            <a:off x="5078782" y="1282998"/>
            <a:ext cx="4674818" cy="4674818"/>
          </a:xfrm>
          <a:prstGeom prst="rect">
            <a:avLst/>
          </a:prstGeom>
        </p:spPr>
      </p:pic>
      <p:sp>
        <p:nvSpPr>
          <p:cNvPr id="5" name="TextBox 5"/>
          <p:cNvSpPr txBox="1"/>
          <p:nvPr/>
        </p:nvSpPr>
        <p:spPr>
          <a:xfrm>
            <a:off x="2658235" y="6611534"/>
            <a:ext cx="6622570" cy="342252"/>
          </a:xfrm>
          <a:prstGeom prst="rect">
            <a:avLst/>
          </a:prstGeom>
        </p:spPr>
        <p:txBody>
          <a:bodyPr lIns="0" tIns="0" rIns="0" bIns="0" rtlCol="0" anchor="t">
            <a:spAutoFit/>
          </a:bodyPr>
          <a:lstStyle/>
          <a:p>
            <a:pPr algn="r">
              <a:lnSpc>
                <a:spcPts val="2753"/>
              </a:lnSpc>
            </a:pPr>
            <a:r>
              <a:rPr lang="en-US" sz="2415">
                <a:solidFill>
                  <a:srgbClr val="FAFFF5"/>
                </a:solidFill>
                <a:latin typeface="Mr Dafoe"/>
              </a:rPr>
              <a:t>Aerogrower</a:t>
            </a:r>
          </a:p>
        </p:txBody>
      </p:sp>
      <p:sp>
        <p:nvSpPr>
          <p:cNvPr id="6" name="TextBox 6"/>
          <p:cNvSpPr txBox="1"/>
          <p:nvPr/>
        </p:nvSpPr>
        <p:spPr>
          <a:xfrm>
            <a:off x="458953" y="6662157"/>
            <a:ext cx="5000625" cy="180651"/>
          </a:xfrm>
          <a:prstGeom prst="rect">
            <a:avLst/>
          </a:prstGeom>
        </p:spPr>
        <p:txBody>
          <a:bodyPr lIns="0" tIns="0" rIns="0" bIns="0" rtlCol="0" anchor="t">
            <a:spAutoFit/>
          </a:bodyPr>
          <a:lstStyle/>
          <a:p>
            <a:pPr>
              <a:lnSpc>
                <a:spcPts val="1376"/>
              </a:lnSpc>
            </a:pPr>
            <a:r>
              <a:rPr lang="en-US" sz="1207" spc="253">
                <a:solidFill>
                  <a:srgbClr val="FAFFF5"/>
                </a:solidFill>
                <a:latin typeface="Rosario Bold"/>
              </a:rPr>
              <a:t>TECH DESIGN SHOWCASE 2023</a:t>
            </a:r>
          </a:p>
        </p:txBody>
      </p:sp>
      <p:sp>
        <p:nvSpPr>
          <p:cNvPr id="7" name="TextBox 7"/>
          <p:cNvSpPr txBox="1"/>
          <p:nvPr/>
        </p:nvSpPr>
        <p:spPr>
          <a:xfrm>
            <a:off x="918546" y="1329280"/>
            <a:ext cx="3958254" cy="5061790"/>
          </a:xfrm>
          <a:prstGeom prst="rect">
            <a:avLst/>
          </a:prstGeom>
        </p:spPr>
        <p:txBody>
          <a:bodyPr lIns="0" tIns="0" rIns="0" bIns="0" rtlCol="0" anchor="t">
            <a:spAutoFit/>
          </a:bodyPr>
          <a:lstStyle/>
          <a:p>
            <a:pPr>
              <a:lnSpc>
                <a:spcPts val="2918"/>
              </a:lnSpc>
            </a:pPr>
            <a:r>
              <a:rPr lang="en-US" sz="2146" spc="107">
                <a:solidFill>
                  <a:srgbClr val="FAFFF5"/>
                </a:solidFill>
                <a:latin typeface="Rosario"/>
              </a:rPr>
              <a:t>Aeroponics is the process of growing plants without a growth medium (such as soil), similar to Hydroponics the only difference is that Aeroponics has plant roots </a:t>
            </a:r>
            <a:r>
              <a:rPr lang="en-US" sz="2146" spc="107">
                <a:solidFill>
                  <a:srgbClr val="FAFFF5"/>
                </a:solidFill>
                <a:latin typeface="Rosario Italics"/>
              </a:rPr>
              <a:t>in </a:t>
            </a:r>
            <a:r>
              <a:rPr lang="en-US" sz="2146" spc="107">
                <a:solidFill>
                  <a:srgbClr val="FAFFF5"/>
                </a:solidFill>
                <a:latin typeface="Rosario Bold Italics"/>
              </a:rPr>
              <a:t>air</a:t>
            </a:r>
            <a:r>
              <a:rPr lang="en-US" sz="2146" spc="107">
                <a:solidFill>
                  <a:srgbClr val="FAFFF5"/>
                </a:solidFill>
                <a:latin typeface="Rosario Italics"/>
              </a:rPr>
              <a:t>,</a:t>
            </a:r>
            <a:r>
              <a:rPr lang="en-US" sz="2146" spc="107">
                <a:solidFill>
                  <a:srgbClr val="FAFFF5"/>
                </a:solidFill>
                <a:latin typeface="Rosario"/>
              </a:rPr>
              <a:t> which are then fed water and nutrients. Hydroponics, on the other hand is when the roots are placed </a:t>
            </a:r>
            <a:r>
              <a:rPr lang="en-US" sz="2146" spc="107">
                <a:solidFill>
                  <a:srgbClr val="FAFFF5"/>
                </a:solidFill>
                <a:latin typeface="Rosario Italics"/>
              </a:rPr>
              <a:t>in </a:t>
            </a:r>
            <a:r>
              <a:rPr lang="en-US" sz="2146" spc="107">
                <a:solidFill>
                  <a:srgbClr val="FAFFF5"/>
                </a:solidFill>
                <a:latin typeface="Rosario Bold Italics"/>
              </a:rPr>
              <a:t>water</a:t>
            </a:r>
            <a:r>
              <a:rPr lang="en-US" sz="2146" spc="107">
                <a:solidFill>
                  <a:srgbClr val="FAFFF5"/>
                </a:solidFill>
                <a:latin typeface="Rosario Italics"/>
              </a:rPr>
              <a:t>. In a conventional aeroponics setup, the water an nutrients is either dripfed or sprayed onto the roots.</a:t>
            </a:r>
          </a:p>
        </p:txBody>
      </p:sp>
      <p:sp>
        <p:nvSpPr>
          <p:cNvPr id="8" name="TextBox 8"/>
          <p:cNvSpPr txBox="1"/>
          <p:nvPr/>
        </p:nvSpPr>
        <p:spPr>
          <a:xfrm>
            <a:off x="1271693" y="197186"/>
            <a:ext cx="8835054" cy="933412"/>
          </a:xfrm>
          <a:prstGeom prst="rect">
            <a:avLst/>
          </a:prstGeom>
        </p:spPr>
        <p:txBody>
          <a:bodyPr lIns="0" tIns="0" rIns="0" bIns="0" rtlCol="0" anchor="t">
            <a:spAutoFit/>
          </a:bodyPr>
          <a:lstStyle/>
          <a:p>
            <a:pPr>
              <a:lnSpc>
                <a:spcPts val="7119"/>
              </a:lnSpc>
            </a:pPr>
            <a:r>
              <a:rPr lang="en-US" sz="6245">
                <a:solidFill>
                  <a:srgbClr val="FAFFF5"/>
                </a:solidFill>
                <a:latin typeface="Arimo"/>
              </a:rPr>
              <a:t>What is Aeroponics?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A57C"/>
        </a:solidFill>
        <a:effectLst/>
      </p:bgPr>
    </p:bg>
    <p:spTree>
      <p:nvGrpSpPr>
        <p:cNvPr id="1" name=""/>
        <p:cNvGrpSpPr/>
        <p:nvPr/>
      </p:nvGrpSpPr>
      <p:grpSpPr>
        <a:xfrm>
          <a:off x="0" y="0"/>
          <a:ext cx="0" cy="0"/>
          <a:chOff x="0" y="0"/>
          <a:chExt cx="0" cy="0"/>
        </a:xfrm>
      </p:grpSpPr>
      <p:sp>
        <p:nvSpPr>
          <p:cNvPr id="2" name="TextBox 2"/>
          <p:cNvSpPr txBox="1"/>
          <p:nvPr/>
        </p:nvSpPr>
        <p:spPr>
          <a:xfrm>
            <a:off x="1510206" y="454692"/>
            <a:ext cx="6733188" cy="1265243"/>
          </a:xfrm>
          <a:prstGeom prst="rect">
            <a:avLst/>
          </a:prstGeom>
        </p:spPr>
        <p:txBody>
          <a:bodyPr lIns="0" tIns="0" rIns="0" bIns="0" rtlCol="0" anchor="t">
            <a:spAutoFit/>
          </a:bodyPr>
          <a:lstStyle/>
          <a:p>
            <a:pPr algn="ctr">
              <a:lnSpc>
                <a:spcPts val="4797"/>
              </a:lnSpc>
            </a:pPr>
            <a:r>
              <a:rPr lang="en-US" sz="5050" spc="-252">
                <a:solidFill>
                  <a:srgbClr val="FAFFF5"/>
                </a:solidFill>
                <a:latin typeface="Arimo Bold"/>
              </a:rPr>
              <a:t>What are the benefits of aeroponics?</a:t>
            </a:r>
          </a:p>
        </p:txBody>
      </p:sp>
      <p:sp>
        <p:nvSpPr>
          <p:cNvPr id="3" name="TextBox 3"/>
          <p:cNvSpPr txBox="1"/>
          <p:nvPr/>
        </p:nvSpPr>
        <p:spPr>
          <a:xfrm>
            <a:off x="442632" y="1815186"/>
            <a:ext cx="7194050" cy="4696942"/>
          </a:xfrm>
          <a:prstGeom prst="rect">
            <a:avLst/>
          </a:prstGeom>
        </p:spPr>
        <p:txBody>
          <a:bodyPr lIns="0" tIns="0" rIns="0" bIns="0" rtlCol="0" anchor="t">
            <a:spAutoFit/>
          </a:bodyPr>
          <a:lstStyle/>
          <a:p>
            <a:pPr marL="849604" lvl="1" indent="-424802">
              <a:lnSpc>
                <a:spcPts val="3738"/>
              </a:lnSpc>
              <a:buFont typeface="Arial"/>
              <a:buChar char="•"/>
            </a:pPr>
            <a:r>
              <a:rPr lang="en-US" sz="3935" spc="-196">
                <a:solidFill>
                  <a:srgbClr val="FAFFF5"/>
                </a:solidFill>
                <a:latin typeface="Canva Sans"/>
              </a:rPr>
              <a:t>Saves up to </a:t>
            </a:r>
            <a:r>
              <a:rPr lang="en-US" sz="3935" spc="-196">
                <a:solidFill>
                  <a:srgbClr val="FAFFF5"/>
                </a:solidFill>
                <a:latin typeface="Canva Sans Bold"/>
              </a:rPr>
              <a:t>95%</a:t>
            </a:r>
            <a:r>
              <a:rPr lang="en-US" sz="3935" spc="-196">
                <a:solidFill>
                  <a:srgbClr val="FAFFF5"/>
                </a:solidFill>
                <a:latin typeface="Canva Sans"/>
              </a:rPr>
              <a:t> less land</a:t>
            </a:r>
          </a:p>
          <a:p>
            <a:pPr marL="849604" lvl="1" indent="-424802">
              <a:lnSpc>
                <a:spcPts val="3738"/>
              </a:lnSpc>
              <a:buFont typeface="Arial"/>
              <a:buChar char="•"/>
            </a:pPr>
            <a:r>
              <a:rPr lang="en-US" sz="3935" spc="-196">
                <a:solidFill>
                  <a:srgbClr val="FAFFF5"/>
                </a:solidFill>
                <a:latin typeface="Canva Sans Bold"/>
              </a:rPr>
              <a:t>98%</a:t>
            </a:r>
            <a:r>
              <a:rPr lang="en-US" sz="3935" spc="-196">
                <a:solidFill>
                  <a:srgbClr val="FAFFF5"/>
                </a:solidFill>
                <a:latin typeface="Canva Sans"/>
              </a:rPr>
              <a:t> less water</a:t>
            </a:r>
          </a:p>
          <a:p>
            <a:pPr marL="849604" lvl="1" indent="-424802">
              <a:lnSpc>
                <a:spcPts val="3738"/>
              </a:lnSpc>
              <a:buFont typeface="Arial"/>
              <a:buChar char="•"/>
            </a:pPr>
            <a:r>
              <a:rPr lang="en-US" sz="3935" spc="-196">
                <a:solidFill>
                  <a:srgbClr val="FAFFF5"/>
                </a:solidFill>
                <a:latin typeface="Canva Sans"/>
              </a:rPr>
              <a:t>can be set up anywhere</a:t>
            </a:r>
          </a:p>
          <a:p>
            <a:pPr marL="849604" lvl="1" indent="-424802">
              <a:lnSpc>
                <a:spcPts val="3738"/>
              </a:lnSpc>
              <a:buFont typeface="Arial"/>
              <a:buChar char="•"/>
            </a:pPr>
            <a:r>
              <a:rPr lang="en-US" sz="3935" spc="-196">
                <a:solidFill>
                  <a:srgbClr val="FAFFF5"/>
                </a:solidFill>
                <a:latin typeface="Canva Sans"/>
              </a:rPr>
              <a:t>can be grown closer to the consumer, prolonging life of produce</a:t>
            </a:r>
          </a:p>
          <a:p>
            <a:pPr marL="849604" lvl="1" indent="-424802">
              <a:lnSpc>
                <a:spcPts val="3738"/>
              </a:lnSpc>
              <a:buFont typeface="Arial"/>
              <a:buChar char="•"/>
            </a:pPr>
            <a:r>
              <a:rPr lang="en-US" sz="3935" spc="-196">
                <a:solidFill>
                  <a:srgbClr val="FAFFF5"/>
                </a:solidFill>
                <a:latin typeface="Canva Sans"/>
              </a:rPr>
              <a:t>small scale</a:t>
            </a:r>
          </a:p>
          <a:p>
            <a:pPr marL="849604" lvl="1" indent="-424802">
              <a:lnSpc>
                <a:spcPts val="3738"/>
              </a:lnSpc>
              <a:buFont typeface="Arial"/>
              <a:buChar char="•"/>
            </a:pPr>
            <a:r>
              <a:rPr lang="en-US" sz="3935" spc="-196">
                <a:solidFill>
                  <a:srgbClr val="FAFFF5"/>
                </a:solidFill>
                <a:latin typeface="Canva Sans"/>
              </a:rPr>
              <a:t>plants tend to be </a:t>
            </a:r>
            <a:r>
              <a:rPr lang="en-US" sz="3935" spc="-196">
                <a:solidFill>
                  <a:srgbClr val="FAFFF5"/>
                </a:solidFill>
                <a:latin typeface="Canva Sans Bold"/>
              </a:rPr>
              <a:t>2-3</a:t>
            </a:r>
            <a:r>
              <a:rPr lang="en-US" sz="3935" spc="-196">
                <a:solidFill>
                  <a:srgbClr val="FAFFF5"/>
                </a:solidFill>
                <a:latin typeface="Canva Sans"/>
              </a:rPr>
              <a:t> times bigger</a:t>
            </a:r>
          </a:p>
          <a:p>
            <a:pPr marL="849604" lvl="1" indent="-424802" algn="l">
              <a:lnSpc>
                <a:spcPts val="3738"/>
              </a:lnSpc>
              <a:buFont typeface="Arial"/>
              <a:buChar char="•"/>
            </a:pPr>
            <a:r>
              <a:rPr lang="en-US" sz="3935" spc="-196">
                <a:solidFill>
                  <a:srgbClr val="FAFFF5"/>
                </a:solidFill>
                <a:latin typeface="Canva Sans"/>
              </a:rPr>
              <a:t>Helps the environment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A57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4057"/>
          <a:stretch>
            <a:fillRect/>
          </a:stretch>
        </p:blipFill>
        <p:spPr>
          <a:xfrm>
            <a:off x="5128744" y="1618059"/>
            <a:ext cx="3669233" cy="4831563"/>
          </a:xfrm>
          <a:prstGeom prst="rect">
            <a:avLst/>
          </a:prstGeom>
        </p:spPr>
      </p:pic>
      <p:sp>
        <p:nvSpPr>
          <p:cNvPr id="3" name="TextBox 3"/>
          <p:cNvSpPr txBox="1"/>
          <p:nvPr/>
        </p:nvSpPr>
        <p:spPr>
          <a:xfrm>
            <a:off x="227341" y="1627584"/>
            <a:ext cx="4178596" cy="4586654"/>
          </a:xfrm>
          <a:prstGeom prst="rect">
            <a:avLst/>
          </a:prstGeom>
        </p:spPr>
        <p:txBody>
          <a:bodyPr lIns="0" tIns="0" rIns="0" bIns="0" rtlCol="0" anchor="t">
            <a:spAutoFit/>
          </a:bodyPr>
          <a:lstStyle/>
          <a:p>
            <a:pPr algn="ctr">
              <a:lnSpc>
                <a:spcPts val="3617"/>
              </a:lnSpc>
              <a:spcBef>
                <a:spcPct val="0"/>
              </a:spcBef>
            </a:pPr>
            <a:r>
              <a:rPr lang="en-US" sz="3173">
                <a:solidFill>
                  <a:srgbClr val="FAFFF5"/>
                </a:solidFill>
                <a:latin typeface="Rosario Italics"/>
              </a:rPr>
              <a:t>In the aerogrower I have used a piezoelectric disk instead of a sprayer to provide a mist, this means that plant roots can be placed anywhere in the chamber without the necessity of an additional mister as the mist reaches all areas of the chamber.</a:t>
            </a:r>
          </a:p>
        </p:txBody>
      </p:sp>
      <p:sp>
        <p:nvSpPr>
          <p:cNvPr id="4" name="TextBox 4"/>
          <p:cNvSpPr txBox="1"/>
          <p:nvPr/>
        </p:nvSpPr>
        <p:spPr>
          <a:xfrm>
            <a:off x="1913632" y="160020"/>
            <a:ext cx="5926336" cy="1028700"/>
          </a:xfrm>
          <a:prstGeom prst="rect">
            <a:avLst/>
          </a:prstGeom>
        </p:spPr>
        <p:txBody>
          <a:bodyPr lIns="0" tIns="0" rIns="0" bIns="0" rtlCol="0" anchor="t">
            <a:spAutoFit/>
          </a:bodyPr>
          <a:lstStyle/>
          <a:p>
            <a:pPr algn="ctr">
              <a:lnSpc>
                <a:spcPts val="8400"/>
              </a:lnSpc>
            </a:pPr>
            <a:r>
              <a:rPr lang="en-US" sz="6000">
                <a:solidFill>
                  <a:srgbClr val="FAFFF5"/>
                </a:solidFill>
                <a:latin typeface="Canva Sans Bold"/>
              </a:rPr>
              <a:t>The Aerogrower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A57C"/>
        </a:solidFill>
        <a:effectLst/>
      </p:bgPr>
    </p:bg>
    <p:spTree>
      <p:nvGrpSpPr>
        <p:cNvPr id="1" name=""/>
        <p:cNvGrpSpPr/>
        <p:nvPr/>
      </p:nvGrpSpPr>
      <p:grpSpPr>
        <a:xfrm>
          <a:off x="0" y="0"/>
          <a:ext cx="0" cy="0"/>
          <a:chOff x="0" y="0"/>
          <a:chExt cx="0" cy="0"/>
        </a:xfrm>
      </p:grpSpPr>
      <p:sp>
        <p:nvSpPr>
          <p:cNvPr id="8" name="TextBox 8"/>
          <p:cNvSpPr txBox="1"/>
          <p:nvPr/>
        </p:nvSpPr>
        <p:spPr>
          <a:xfrm>
            <a:off x="2836389" y="128988"/>
            <a:ext cx="4080822" cy="820738"/>
          </a:xfrm>
          <a:prstGeom prst="rect">
            <a:avLst/>
          </a:prstGeom>
        </p:spPr>
        <p:txBody>
          <a:bodyPr wrap="square" lIns="0" tIns="0" rIns="0" bIns="0" rtlCol="0" anchor="t">
            <a:spAutoFit/>
          </a:bodyPr>
          <a:lstStyle/>
          <a:p>
            <a:pPr algn="ctr">
              <a:lnSpc>
                <a:spcPts val="6424"/>
              </a:lnSpc>
            </a:pPr>
            <a:r>
              <a:rPr lang="en-US" sz="4589" dirty="0">
                <a:solidFill>
                  <a:srgbClr val="FAFFF5"/>
                </a:solidFill>
                <a:latin typeface="Canva Sans Bold"/>
              </a:rPr>
              <a:t>Components</a:t>
            </a:r>
          </a:p>
        </p:txBody>
      </p:sp>
      <p:grpSp>
        <p:nvGrpSpPr>
          <p:cNvPr id="13" name="Group 12"/>
          <p:cNvGrpSpPr/>
          <p:nvPr/>
        </p:nvGrpSpPr>
        <p:grpSpPr>
          <a:xfrm>
            <a:off x="381000" y="1070532"/>
            <a:ext cx="2971800" cy="2568431"/>
            <a:chOff x="762000" y="1001301"/>
            <a:chExt cx="2971800" cy="2568431"/>
          </a:xfrm>
        </p:grpSpPr>
        <p:pic>
          <p:nvPicPr>
            <p:cNvPr id="3" name="Picture 3" descr="Raspberry Pi" title="Raspberry Pi"/>
            <p:cNvPicPr>
              <a:picLocks noChangeAspect="1"/>
            </p:cNvPicPr>
            <p:nvPr/>
          </p:nvPicPr>
          <p:blipFill>
            <a:blip r:embed="rId3"/>
            <a:srcRect l="6477"/>
            <a:stretch>
              <a:fillRect/>
            </a:stretch>
          </p:blipFill>
          <p:spPr>
            <a:xfrm>
              <a:off x="765707" y="1001301"/>
              <a:ext cx="2956141" cy="2133600"/>
            </a:xfrm>
            <a:prstGeom prst="rect">
              <a:avLst/>
            </a:prstGeom>
          </p:spPr>
        </p:pic>
        <p:sp>
          <p:nvSpPr>
            <p:cNvPr id="9" name="TextBox 8"/>
            <p:cNvSpPr txBox="1"/>
            <p:nvPr/>
          </p:nvSpPr>
          <p:spPr>
            <a:xfrm>
              <a:off x="762000" y="3200400"/>
              <a:ext cx="2971800" cy="369332"/>
            </a:xfrm>
            <a:prstGeom prst="rect">
              <a:avLst/>
            </a:prstGeom>
            <a:noFill/>
          </p:spPr>
          <p:txBody>
            <a:bodyPr wrap="square" rtlCol="0" anchor="ctr">
              <a:spAutoFit/>
            </a:bodyPr>
            <a:lstStyle/>
            <a:p>
              <a:pPr algn="ctr"/>
              <a:r>
                <a:rPr lang="en-US" dirty="0" smtClean="0">
                  <a:solidFill>
                    <a:schemeClr val="bg1"/>
                  </a:solidFill>
                </a:rPr>
                <a:t>Raspberry Pi</a:t>
              </a:r>
              <a:endParaRPr lang="en-GB" dirty="0">
                <a:solidFill>
                  <a:schemeClr val="bg1"/>
                </a:solidFill>
              </a:endParaRPr>
            </a:p>
          </p:txBody>
        </p:sp>
      </p:gr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1070532"/>
            <a:ext cx="2233835" cy="2233835"/>
          </a:xfrm>
          <a:prstGeom prst="rect">
            <a:avLst/>
          </a:prstGeom>
        </p:spPr>
      </p:pic>
      <p:sp>
        <p:nvSpPr>
          <p:cNvPr id="11" name="TextBox 10"/>
          <p:cNvSpPr txBox="1"/>
          <p:nvPr/>
        </p:nvSpPr>
        <p:spPr>
          <a:xfrm>
            <a:off x="3962400" y="3346745"/>
            <a:ext cx="2233835" cy="369332"/>
          </a:xfrm>
          <a:prstGeom prst="rect">
            <a:avLst/>
          </a:prstGeom>
          <a:noFill/>
        </p:spPr>
        <p:txBody>
          <a:bodyPr wrap="square" rtlCol="0" anchor="ctr">
            <a:spAutoFit/>
          </a:bodyPr>
          <a:lstStyle/>
          <a:p>
            <a:pPr algn="ctr"/>
            <a:r>
              <a:rPr lang="en-US" dirty="0" smtClean="0">
                <a:solidFill>
                  <a:schemeClr val="bg1"/>
                </a:solidFill>
              </a:rPr>
              <a:t>Bread Board</a:t>
            </a:r>
            <a:endParaRPr lang="en-GB" dirty="0">
              <a:solidFill>
                <a:schemeClr val="bg1"/>
              </a:solidFill>
            </a:endParaRPr>
          </a:p>
        </p:txBody>
      </p:sp>
      <p:pic>
        <p:nvPicPr>
          <p:cNvPr id="1026" name="Picture 2" descr="Image result for piezoelectric mis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7999" y="1062842"/>
            <a:ext cx="2150203" cy="22415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857999" y="3375648"/>
            <a:ext cx="2233835" cy="369332"/>
          </a:xfrm>
          <a:prstGeom prst="rect">
            <a:avLst/>
          </a:prstGeom>
          <a:noFill/>
        </p:spPr>
        <p:txBody>
          <a:bodyPr wrap="square" rtlCol="0" anchor="ctr">
            <a:spAutoFit/>
          </a:bodyPr>
          <a:lstStyle/>
          <a:p>
            <a:pPr algn="ctr"/>
            <a:r>
              <a:rPr lang="en-US" dirty="0" smtClean="0">
                <a:solidFill>
                  <a:schemeClr val="bg1"/>
                </a:solidFill>
              </a:rPr>
              <a:t>Piezoelectric Disc</a:t>
            </a:r>
            <a:endParaRPr lang="en-GB" dirty="0">
              <a:solidFill>
                <a:schemeClr val="bg1"/>
              </a:solidFill>
            </a:endParaRPr>
          </a:p>
        </p:txBody>
      </p:sp>
      <p:grpSp>
        <p:nvGrpSpPr>
          <p:cNvPr id="18" name="Group 17"/>
          <p:cNvGrpSpPr/>
          <p:nvPr/>
        </p:nvGrpSpPr>
        <p:grpSpPr>
          <a:xfrm>
            <a:off x="1862777" y="3994139"/>
            <a:ext cx="2381459" cy="2729871"/>
            <a:chOff x="1862777" y="3994139"/>
            <a:chExt cx="2381459" cy="2729871"/>
          </a:xfrm>
        </p:grpSpPr>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2777" y="3994139"/>
              <a:ext cx="2381459" cy="2381459"/>
            </a:xfrm>
            <a:prstGeom prst="rect">
              <a:avLst/>
            </a:prstGeom>
          </p:spPr>
        </p:pic>
        <p:sp>
          <p:nvSpPr>
            <p:cNvPr id="20" name="TextBox 19"/>
            <p:cNvSpPr txBox="1"/>
            <p:nvPr/>
          </p:nvSpPr>
          <p:spPr>
            <a:xfrm>
              <a:off x="1862777" y="6354678"/>
              <a:ext cx="2381459" cy="369332"/>
            </a:xfrm>
            <a:prstGeom prst="rect">
              <a:avLst/>
            </a:prstGeom>
            <a:noFill/>
          </p:spPr>
          <p:txBody>
            <a:bodyPr wrap="square" rtlCol="0" anchor="ctr">
              <a:spAutoFit/>
            </a:bodyPr>
            <a:lstStyle/>
            <a:p>
              <a:pPr algn="ctr"/>
              <a:r>
                <a:rPr lang="en-US" dirty="0" smtClean="0">
                  <a:solidFill>
                    <a:schemeClr val="bg1"/>
                  </a:solidFill>
                </a:rPr>
                <a:t>5v Relay</a:t>
              </a:r>
              <a:endParaRPr lang="en-GB" dirty="0">
                <a:solidFill>
                  <a:schemeClr val="bg1"/>
                </a:solidFill>
              </a:endParaRPr>
            </a:p>
          </p:txBody>
        </p:sp>
      </p:grpSp>
      <p:grpSp>
        <p:nvGrpSpPr>
          <p:cNvPr id="19" name="Group 18"/>
          <p:cNvGrpSpPr/>
          <p:nvPr/>
        </p:nvGrpSpPr>
        <p:grpSpPr>
          <a:xfrm>
            <a:off x="5434249" y="3994139"/>
            <a:ext cx="2438817" cy="2832780"/>
            <a:chOff x="5434249" y="3994139"/>
            <a:chExt cx="2438817" cy="2832780"/>
          </a:xfrm>
        </p:grpSpPr>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4249" y="3994139"/>
              <a:ext cx="2438817" cy="2438817"/>
            </a:xfrm>
            <a:prstGeom prst="rect">
              <a:avLst/>
            </a:prstGeom>
          </p:spPr>
        </p:pic>
        <p:sp>
          <p:nvSpPr>
            <p:cNvPr id="22" name="TextBox 21"/>
            <p:cNvSpPr txBox="1"/>
            <p:nvPr/>
          </p:nvSpPr>
          <p:spPr>
            <a:xfrm>
              <a:off x="5434249" y="6457587"/>
              <a:ext cx="2438817" cy="369332"/>
            </a:xfrm>
            <a:prstGeom prst="rect">
              <a:avLst/>
            </a:prstGeom>
            <a:noFill/>
          </p:spPr>
          <p:txBody>
            <a:bodyPr wrap="square" rtlCol="0" anchor="ctr">
              <a:spAutoFit/>
            </a:bodyPr>
            <a:lstStyle/>
            <a:p>
              <a:pPr algn="ctr"/>
              <a:r>
                <a:rPr lang="en-US" dirty="0" smtClean="0">
                  <a:solidFill>
                    <a:schemeClr val="bg1"/>
                  </a:solidFill>
                </a:rPr>
                <a:t>Soil moisture Sensor</a:t>
              </a:r>
              <a:endParaRPr lang="en-GB" dirty="0">
                <a:solidFill>
                  <a:schemeClr val="bg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A57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579004" y="731520"/>
            <a:ext cx="3925269" cy="5233692"/>
          </a:xfrm>
          <a:prstGeom prst="rect">
            <a:avLst/>
          </a:prstGeom>
        </p:spPr>
      </p:pic>
      <p:sp>
        <p:nvSpPr>
          <p:cNvPr id="3" name="TextBox 3"/>
          <p:cNvSpPr txBox="1"/>
          <p:nvPr/>
        </p:nvSpPr>
        <p:spPr>
          <a:xfrm>
            <a:off x="731520" y="329247"/>
            <a:ext cx="3598742" cy="6561456"/>
          </a:xfrm>
          <a:prstGeom prst="rect">
            <a:avLst/>
          </a:prstGeom>
        </p:spPr>
        <p:txBody>
          <a:bodyPr lIns="0" tIns="0" rIns="0" bIns="0" rtlCol="0" anchor="t">
            <a:spAutoFit/>
          </a:bodyPr>
          <a:lstStyle/>
          <a:p>
            <a:pPr algn="ctr">
              <a:lnSpc>
                <a:spcPts val="5459"/>
              </a:lnSpc>
            </a:pPr>
            <a:r>
              <a:rPr lang="en-US" sz="3899">
                <a:solidFill>
                  <a:srgbClr val="FAFFF5"/>
                </a:solidFill>
                <a:latin typeface="Arimo Bold"/>
              </a:rPr>
              <a:t>Setup</a:t>
            </a:r>
          </a:p>
          <a:p>
            <a:pPr algn="ctr">
              <a:lnSpc>
                <a:spcPts val="3079"/>
              </a:lnSpc>
            </a:pPr>
            <a:r>
              <a:rPr lang="en-US" sz="2199">
                <a:solidFill>
                  <a:srgbClr val="FAFFF5"/>
                </a:solidFill>
                <a:latin typeface="Canva Sans"/>
              </a:rPr>
              <a:t>The plant roots are kept in a chamber where they are constantly exposed to air, a humidistat determines the amount of humidity. Under this chamber the water and nutrients solution is placed. An Ultrasonic Piezo electric disk (mister) is placed on top of the solution tank. Therefore it sprays its mist into the roots chamber.</a:t>
            </a:r>
          </a:p>
          <a:p>
            <a:pPr algn="ctr">
              <a:lnSpc>
                <a:spcPts val="3079"/>
              </a:lnSpc>
            </a:pPr>
            <a:endParaRPr lang="en-US" sz="2199">
              <a:solidFill>
                <a:srgbClr val="FAFFF5"/>
              </a:solidFill>
              <a:latin typeface="Canva Sans"/>
            </a:endParaRPr>
          </a:p>
          <a:p>
            <a:pPr algn="ctr">
              <a:lnSpc>
                <a:spcPts val="3079"/>
              </a:lnSpc>
            </a:pPr>
            <a:endParaRPr lang="en-US" sz="2199">
              <a:solidFill>
                <a:srgbClr val="FAFFF5"/>
              </a:solidFill>
              <a:latin typeface="Canva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A57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71" b="1271"/>
          <a:stretch>
            <a:fillRect/>
          </a:stretch>
        </p:blipFill>
        <p:spPr>
          <a:xfrm>
            <a:off x="1908040" y="3405352"/>
            <a:ext cx="5937520" cy="3657600"/>
          </a:xfrm>
          <a:prstGeom prst="rect">
            <a:avLst/>
          </a:prstGeom>
        </p:spPr>
      </p:pic>
      <p:sp>
        <p:nvSpPr>
          <p:cNvPr id="3" name="TextBox 3"/>
          <p:cNvSpPr txBox="1"/>
          <p:nvPr/>
        </p:nvSpPr>
        <p:spPr>
          <a:xfrm>
            <a:off x="0" y="207174"/>
            <a:ext cx="9753600" cy="3517901"/>
          </a:xfrm>
          <a:prstGeom prst="rect">
            <a:avLst/>
          </a:prstGeom>
        </p:spPr>
        <p:txBody>
          <a:bodyPr lIns="0" tIns="0" rIns="0" bIns="0" rtlCol="0" anchor="t">
            <a:spAutoFit/>
          </a:bodyPr>
          <a:lstStyle/>
          <a:p>
            <a:pPr algn="ctr">
              <a:lnSpc>
                <a:spcPts val="6019"/>
              </a:lnSpc>
            </a:pPr>
            <a:r>
              <a:rPr lang="en-US" sz="4299">
                <a:solidFill>
                  <a:srgbClr val="FAFFF5"/>
                </a:solidFill>
                <a:latin typeface="Arimo Bold"/>
              </a:rPr>
              <a:t>How does it work</a:t>
            </a:r>
          </a:p>
          <a:p>
            <a:pPr marL="474979" lvl="1" indent="-237490">
              <a:lnSpc>
                <a:spcPts val="3079"/>
              </a:lnSpc>
              <a:buFont typeface="Arial"/>
              <a:buChar char="•"/>
            </a:pPr>
            <a:r>
              <a:rPr lang="en-US" sz="2199">
                <a:solidFill>
                  <a:srgbClr val="FAFFF5"/>
                </a:solidFill>
                <a:latin typeface="Canva Sans"/>
              </a:rPr>
              <a:t>The Raspberry Pi monitors the Humidity through the Humidistat. </a:t>
            </a:r>
          </a:p>
          <a:p>
            <a:pPr marL="474979" lvl="1" indent="-237490">
              <a:lnSpc>
                <a:spcPts val="3079"/>
              </a:lnSpc>
              <a:buFont typeface="Arial"/>
              <a:buChar char="•"/>
            </a:pPr>
            <a:r>
              <a:rPr lang="en-US" sz="2199">
                <a:solidFill>
                  <a:srgbClr val="FAFFF5"/>
                </a:solidFill>
                <a:latin typeface="Canva Sans"/>
              </a:rPr>
              <a:t>When it detects a low amount of humidity, it turns ON the Piezo electric mister giving the plant the moisture and the nutrients that it needs.</a:t>
            </a:r>
          </a:p>
          <a:p>
            <a:pPr marL="474979" lvl="1" indent="-237490">
              <a:lnSpc>
                <a:spcPts val="3079"/>
              </a:lnSpc>
              <a:buFont typeface="Arial"/>
              <a:buChar char="•"/>
            </a:pPr>
            <a:r>
              <a:rPr lang="en-US" sz="2199">
                <a:solidFill>
                  <a:srgbClr val="FAFFF5"/>
                </a:solidFill>
                <a:latin typeface="Canva Sans"/>
              </a:rPr>
              <a:t>When the humidity is back to required levels, it turns OFF the Piezo electric mister and thus stops providing the mist.</a:t>
            </a:r>
          </a:p>
          <a:p>
            <a:pPr algn="ctr">
              <a:lnSpc>
                <a:spcPts val="3079"/>
              </a:lnSpc>
            </a:pPr>
            <a:endParaRPr lang="en-US" sz="2199">
              <a:solidFill>
                <a:srgbClr val="FAFFF5"/>
              </a:solidFill>
              <a:latin typeface="Canva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335</Words>
  <Application>Microsoft Office PowerPoint</Application>
  <PresentationFormat>Custom</PresentationFormat>
  <Paragraphs>34</Paragraphs>
  <Slides>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Mr Dafoe</vt:lpstr>
      <vt:lpstr>Rosario Italics</vt:lpstr>
      <vt:lpstr>Canva Sans Bold</vt:lpstr>
      <vt:lpstr>Arial</vt:lpstr>
      <vt:lpstr>Canva Sans</vt:lpstr>
      <vt:lpstr>Arimo Bold</vt:lpstr>
      <vt:lpstr>Calibri</vt:lpstr>
      <vt:lpstr>Arimo</vt:lpstr>
      <vt:lpstr>Rosario Bold Italics</vt:lpstr>
      <vt:lpstr>Rosario</vt:lpstr>
      <vt:lpstr>Gagalin</vt:lpstr>
      <vt:lpstr>Rosario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AeroGrower</dc:title>
  <cp:lastModifiedBy>Microsoft account</cp:lastModifiedBy>
  <cp:revision>5</cp:revision>
  <dcterms:created xsi:type="dcterms:W3CDTF">2006-08-16T00:00:00Z</dcterms:created>
  <dcterms:modified xsi:type="dcterms:W3CDTF">2023-05-10T19:42:25Z</dcterms:modified>
  <dc:identifier>DAFidIuCOH4</dc:identifier>
</cp:coreProperties>
</file>