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4E33164-9F20-464C-965C-6F3808CDACE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03E18F7-1820-44F9-B1E3-EF28670685F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1B96CE-7378-4101-ACB4-B6CE7234A6D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1798F2A-A3F4-46AB-A29C-AC443A3058F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6E440D6-A7AC-4548-BB1D-053F3998414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ED960E7-88CA-4D74-BD13-371A7054B00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D2F209E-A173-4E04-BDF4-11A66F0063D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36F8EB-FF60-4882-A9A1-C660C89A00E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BE83F22-6208-4734-9EFB-716127B6B5C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4365525-5C58-48EF-B182-3AAF1190AA4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C26405C-8D06-41C6-8BE8-42CC3B22D47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8749492-DC7B-4CA8-8F77-9D87C90F6ED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400" spc="-1" strike="noStrike">
                <a:solidFill>
                  <a:srgbClr val="ffffff"/>
                </a:solidFill>
                <a:latin typeface="Arial"/>
              </a:rPr>
              <a:t>&lt;date/time&gt;</a:t>
            </a:r>
            <a:endParaRPr b="0" lang="en-US"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US" sz="1400" spc="-1" strike="noStrike">
                <a:solidFill>
                  <a:srgbClr val="ffffff"/>
                </a:solidFill>
                <a:latin typeface="Arial"/>
              </a:rPr>
              <a:t>&lt;footer&gt;</a:t>
            </a:r>
            <a:endParaRPr b="0" lang="en-US"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13499D36-F35D-47D0-8CDD-D913263891EA}" type="slidenum">
              <a:rPr b="0" lang="en-US" sz="1400" spc="-1" strike="noStrike">
                <a:solidFill>
                  <a:srgbClr val="ffffff"/>
                </a:solidFill>
                <a:latin typeface="Arial"/>
              </a:rPr>
              <a:t>&lt;number&gt;</a:t>
            </a:fld>
            <a:endParaRPr b="0" lang="en-US"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Arial"/>
              </a:defRPr>
            </a:lvl1pPr>
          </a:lstStyle>
          <a:p>
            <a:pPr algn="ctr">
              <a:lnSpc>
                <a:spcPct val="100000"/>
              </a:lnSpc>
              <a:buNone/>
            </a:pPr>
            <a:r>
              <a:rPr b="0" lang="en-US" sz="1400" spc="-1" strike="noStrike">
                <a:solidFill>
                  <a:srgbClr val="ffffff"/>
                </a:solidFill>
                <a:latin typeface="Arial"/>
              </a:rPr>
              <a:t>&lt;footer&gt;</a:t>
            </a:r>
            <a:endParaRPr b="0" lang="en-US"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ffffff"/>
                </a:solidFill>
                <a:latin typeface="Arial"/>
              </a:defRPr>
            </a:lvl1pPr>
          </a:lstStyle>
          <a:p>
            <a:pPr algn="r">
              <a:lnSpc>
                <a:spcPct val="100000"/>
              </a:lnSpc>
              <a:buNone/>
            </a:pPr>
            <a:fld id="{E8E247F7-BA1F-45EB-9877-BAA6C20923BC}" type="slidenum">
              <a:rPr b="0" lang="en-US" sz="1400" spc="-1" strike="noStrike">
                <a:solidFill>
                  <a:srgbClr val="ffffff"/>
                </a:solidFill>
                <a:latin typeface="Arial"/>
              </a:rPr>
              <a:t>&lt;number&gt;</a:t>
            </a:fld>
            <a:endParaRPr b="0" lang="en-US"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01200" y="1620000"/>
            <a:ext cx="8999640" cy="1079640"/>
          </a:xfrm>
          <a:prstGeom prst="rect">
            <a:avLst/>
          </a:prstGeom>
          <a:noFill/>
          <a:ln w="0">
            <a:noFill/>
          </a:ln>
        </p:spPr>
        <p:txBody>
          <a:bodyPr lIns="0" rIns="0" tIns="0" bIns="0" anchor="ctr">
            <a:noAutofit/>
          </a:bodyPr>
          <a:p>
            <a:pPr algn="ctr">
              <a:lnSpc>
                <a:spcPct val="100000"/>
              </a:lnSpc>
              <a:buNone/>
            </a:pPr>
            <a:r>
              <a:rPr b="0" lang="zxx" sz="3300" spc="-1" strike="noStrike">
                <a:solidFill>
                  <a:srgbClr val="c9211e"/>
                </a:solidFill>
                <a:latin typeface="Arial"/>
              </a:rPr>
              <a:t>Przetwarzanie i przechowywanie opisu siatki trójkątnej na płaszczyźnie</a:t>
            </a:r>
            <a:endParaRPr b="0" lang="zxx" sz="3300" spc="-1" strike="noStrike">
              <a:latin typeface="Arial"/>
            </a:endParaRPr>
          </a:p>
        </p:txBody>
      </p:sp>
      <p:sp>
        <p:nvSpPr>
          <p:cNvPr id="86" name=""/>
          <p:cNvSpPr/>
          <p:nvPr/>
        </p:nvSpPr>
        <p:spPr>
          <a:xfrm>
            <a:off x="3258000" y="2860920"/>
            <a:ext cx="3630960" cy="3391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fld id="{3118AB5B-E573-49F9-BE47-6DA1EAB753FD}" type="author">
              <a:rPr b="0" lang="zxx" sz="1800" spc="-1" strike="noStrike">
                <a:solidFill>
                  <a:srgbClr val="c9211e"/>
                </a:solidFill>
                <a:latin typeface="Arial"/>
              </a:rPr>
              <a:t> </a:t>
            </a:fld>
            <a:r>
              <a:rPr b="0" lang="zxx" sz="1800" spc="-1" strike="noStrike">
                <a:solidFill>
                  <a:srgbClr val="c9211e"/>
                </a:solidFill>
                <a:latin typeface="Arial"/>
              </a:rPr>
              <a:t>Mateusz Zając, Błażej Kapkowski</a:t>
            </a:r>
            <a:endParaRPr b="0" lang="zxx"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3. operacja</a:t>
            </a:r>
            <a:endParaRPr b="0" lang="zxx" sz="3300" spc="-1" strike="noStrike">
              <a:latin typeface="Arial"/>
            </a:endParaRPr>
          </a:p>
        </p:txBody>
      </p:sp>
      <p:pic>
        <p:nvPicPr>
          <p:cNvPr id="104" name="" descr=""/>
          <p:cNvPicPr/>
          <p:nvPr/>
        </p:nvPicPr>
        <p:blipFill>
          <a:blip r:embed="rId1"/>
          <a:stretch/>
        </p:blipFill>
        <p:spPr>
          <a:xfrm>
            <a:off x="2337120" y="976680"/>
            <a:ext cx="5448240" cy="4084200"/>
          </a:xfrm>
          <a:prstGeom prst="rect">
            <a:avLst/>
          </a:prstGeom>
          <a:ln w="0">
            <a:noFill/>
          </a:ln>
        </p:spPr>
      </p:pic>
      <p:sp>
        <p:nvSpPr>
          <p:cNvPr id="3" name="PlaceHolder 2"/>
          <p:cNvSpPr>
            <a:spLocks noGrp="1"/>
          </p:cNvSpPr>
          <p:nvPr>
            <p:ph type="sldNum" idx="2"/>
          </p:nvPr>
        </p:nvSpPr>
        <p:spPr/>
        <p:txBody>
          <a:bodyPr/>
          <a:p>
            <a:fld id="{56D6A8FE-DC87-4E80-B050-FD3F38DE962D}" type="slidenum">
              <a:t>10</a:t>
            </a:fld>
          </a:p>
        </p:txBody>
      </p:sp>
      <p:sp>
        <p:nvSpPr>
          <p:cNvPr id="4" name="PlaceHolder 3"/>
          <p:cNvSpPr>
            <a:spLocks noGrp="1"/>
          </p:cNvSpPr>
          <p:nvPr>
            <p:ph type="dt" idx="3"/>
          </p:nvPr>
        </p:nvSpPr>
        <p:spPr/>
        <p:txBody>
          <a:bodyPr/>
          <a:p>
            <a:fld id="{57465D20-C192-4B45-9B13-4F104675E0C9}" type="datetime1">
              <a:rPr lang="en-US"/>
              <a:t>01/07/2024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Struktura Half Edge</a:t>
            </a:r>
            <a:endParaRPr b="0" lang="zxx" sz="3300" spc="-1" strike="noStrike">
              <a:latin typeface="Arial"/>
            </a:endParaRPr>
          </a:p>
        </p:txBody>
      </p:sp>
      <p:sp>
        <p:nvSpPr>
          <p:cNvPr id="10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Struktura Half Edge (lub też Double Connected Edge List) dzieli każdą nieskierowaną krawędź na dwie skierowane.</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Każda taka krawędź ma wskaźnik do drugiej krawędzi z pary.</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Poza tym, każda krawędź wskaźnik na następną oraz poprzednią krawędź należącą do trójkąta – trzy kolejne krawędzie tworzą cykl.</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Krawędź zawiera też indeks wierzchołka, z którego wychodzi, a także indeks trójkąta, z którym sąsiaduje (lub None, jeśli z żadnym)</a:t>
            </a:r>
            <a:endParaRPr b="0" lang="zxx" sz="2400" spc="-1" strike="noStrike">
              <a:latin typeface="Arial"/>
            </a:endParaRPr>
          </a:p>
        </p:txBody>
      </p:sp>
      <p:sp>
        <p:nvSpPr>
          <p:cNvPr id="4" name="PlaceHolder 3"/>
          <p:cNvSpPr>
            <a:spLocks noGrp="1"/>
          </p:cNvSpPr>
          <p:nvPr>
            <p:ph type="sldNum" idx="2"/>
          </p:nvPr>
        </p:nvSpPr>
        <p:spPr/>
        <p:txBody>
          <a:bodyPr/>
          <a:p>
            <a:fld id="{4E1548D0-A15F-45FC-ADB3-B845B844879B}" type="slidenum">
              <a:t>11</a:t>
            </a:fld>
          </a:p>
        </p:txBody>
      </p:sp>
      <p:sp>
        <p:nvSpPr>
          <p:cNvPr id="5" name="PlaceHolder 4"/>
          <p:cNvSpPr>
            <a:spLocks noGrp="1"/>
          </p:cNvSpPr>
          <p:nvPr>
            <p:ph type="dt" idx="3"/>
          </p:nvPr>
        </p:nvSpPr>
        <p:spPr/>
        <p:txBody>
          <a:bodyPr/>
          <a:p>
            <a:fld id="{AD1C5B36-7D5D-40F8-8A74-B604CBFD8542}" type="datetime1">
              <a:rPr lang="en-US"/>
              <a:t>01/07/2024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Struktura Half Edge</a:t>
            </a:r>
            <a:endParaRPr b="0" lang="zxx" sz="3300" spc="-1" strike="noStrike">
              <a:latin typeface="Arial"/>
            </a:endParaRPr>
          </a:p>
        </p:txBody>
      </p:sp>
      <p:pic>
        <p:nvPicPr>
          <p:cNvPr id="108" name="" descr=""/>
          <p:cNvPicPr/>
          <p:nvPr/>
        </p:nvPicPr>
        <p:blipFill>
          <a:blip r:embed="rId1"/>
          <a:stretch/>
        </p:blipFill>
        <p:spPr>
          <a:xfrm>
            <a:off x="2553120" y="949680"/>
            <a:ext cx="5037840" cy="3799800"/>
          </a:xfrm>
          <a:prstGeom prst="rect">
            <a:avLst/>
          </a:prstGeom>
          <a:ln w="18000">
            <a:noFill/>
          </a:ln>
        </p:spPr>
      </p:pic>
      <p:sp>
        <p:nvSpPr>
          <p:cNvPr id="3" name="PlaceHolder 2"/>
          <p:cNvSpPr>
            <a:spLocks noGrp="1"/>
          </p:cNvSpPr>
          <p:nvPr>
            <p:ph type="sldNum" idx="2"/>
          </p:nvPr>
        </p:nvSpPr>
        <p:spPr/>
        <p:txBody>
          <a:bodyPr/>
          <a:p>
            <a:fld id="{A68F2AC2-2D16-4EE0-BBDB-0AF974FFB907}" type="slidenum">
              <a:t>12</a:t>
            </a:fld>
          </a:p>
        </p:txBody>
      </p:sp>
      <p:sp>
        <p:nvSpPr>
          <p:cNvPr id="4" name="PlaceHolder 3"/>
          <p:cNvSpPr>
            <a:spLocks noGrp="1"/>
          </p:cNvSpPr>
          <p:nvPr>
            <p:ph type="dt" idx="3"/>
          </p:nvPr>
        </p:nvSpPr>
        <p:spPr/>
        <p:txBody>
          <a:bodyPr/>
          <a:p>
            <a:fld id="{015158CA-6433-44D4-BFB2-A532E2006F02}" type="datetime1">
              <a:rPr lang="en-US"/>
              <a:t>01/07/2024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zxx" sz="3300" spc="-1" strike="noStrike">
                <a:solidFill>
                  <a:srgbClr val="ffffff"/>
                </a:solidFill>
                <a:latin typeface="arial"/>
              </a:rPr>
              <a:t>Struktura Half Edge</a:t>
            </a:r>
            <a:endParaRPr b="0" lang="zxx" sz="3300" spc="-1" strike="noStrike">
              <a:solidFill>
                <a:srgbClr val="ffffff"/>
              </a:solidFill>
              <a:latin typeface="arial"/>
            </a:endParaRPr>
          </a:p>
        </p:txBody>
      </p:sp>
      <p:sp>
        <p:nvSpPr>
          <p:cNvPr id="110" name="PlaceHolder 2"/>
          <p:cNvSpPr>
            <a:spLocks noGrp="1"/>
          </p:cNvSpPr>
          <p:nvPr>
            <p:ph type="subTitle"/>
          </p:nvPr>
        </p:nvSpPr>
        <p:spPr>
          <a:xfrm>
            <a:off x="360000" y="1080000"/>
            <a:ext cx="9359640" cy="3599640"/>
          </a:xfrm>
          <a:prstGeom prst="rect">
            <a:avLst/>
          </a:prstGeom>
          <a:noFill/>
          <a:ln w="0">
            <a:noFill/>
          </a:ln>
        </p:spPr>
        <p:txBody>
          <a:bodyPr lIns="0" rIns="0" tIns="0" bIns="0" anchor="t">
            <a:noAutofit/>
          </a:bodyPr>
          <a:p>
            <a:pPr algn="just">
              <a:buNone/>
            </a:pPr>
            <a:r>
              <a:rPr b="0" lang="zxx" sz="2400" spc="-1" strike="noStrike">
                <a:solidFill>
                  <a:srgbClr val="009bdd"/>
                </a:solidFill>
                <a:latin typeface="arial"/>
              </a:rPr>
              <a:t>Ponadto, do każdego wierzchołka przypisano jedną, dowolną krawędź, która z niego wychodzi.</a:t>
            </a:r>
            <a:endParaRPr b="0" lang="zxx" sz="2400" spc="-1" strike="noStrike">
              <a:solidFill>
                <a:srgbClr val="009bdd"/>
              </a:solidFill>
              <a:latin typeface="arial"/>
            </a:endParaRPr>
          </a:p>
          <a:p>
            <a:pPr algn="just">
              <a:buNone/>
            </a:pPr>
            <a:r>
              <a:rPr b="0" lang="zxx" sz="2400" spc="-1" strike="noStrike">
                <a:solidFill>
                  <a:srgbClr val="009bdd"/>
                </a:solidFill>
                <a:latin typeface="arial"/>
              </a:rPr>
              <a:t>Do każdego trójkąta zaś przypisano jedną, dowolną krawędź, która do niego należy.</a:t>
            </a:r>
            <a:endParaRPr b="0" lang="zxx" sz="2400" spc="-1" strike="noStrike">
              <a:solidFill>
                <a:srgbClr val="009bdd"/>
              </a:solidFill>
              <a:latin typeface="arial"/>
            </a:endParaRPr>
          </a:p>
          <a:p>
            <a:pPr algn="just">
              <a:buNone/>
            </a:pPr>
            <a:r>
              <a:rPr b="0" lang="zxx" sz="2400" spc="-1" strike="noStrike">
                <a:solidFill>
                  <a:srgbClr val="009bdd"/>
                </a:solidFill>
                <a:latin typeface="arial"/>
              </a:rPr>
              <a:t>Dzięki temu, podczas wyznaczania sąsiednich wierzchołków lub trójkątów, mając indeks tego, z którego się zaczyna, można od razu przejść do związanej z obiektem krawędzi. </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6B58CB63-4194-4A09-B4EB-CD9E06E90081}" type="slidenum">
              <a:t>13</a:t>
            </a:fld>
          </a:p>
        </p:txBody>
      </p:sp>
      <p:sp>
        <p:nvSpPr>
          <p:cNvPr id="5" name="PlaceHolder 4"/>
          <p:cNvSpPr>
            <a:spLocks noGrp="1"/>
          </p:cNvSpPr>
          <p:nvPr>
            <p:ph type="dt" idx="3"/>
          </p:nvPr>
        </p:nvSpPr>
        <p:spPr/>
        <p:txBody>
          <a:bodyPr/>
          <a:p>
            <a:fld id="{229ADC58-656C-4F62-9955-26FA1BA6CB38}" type="datetime1">
              <a:rPr lang="en-US"/>
              <a:t>01/07/2024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zxx" sz="3300" spc="-1" strike="noStrike">
                <a:solidFill>
                  <a:srgbClr val="ffffff"/>
                </a:solidFill>
                <a:latin typeface="arial"/>
              </a:rPr>
              <a:t>Half Edge - konstrukcja</a:t>
            </a:r>
            <a:endParaRPr b="0" lang="zxx" sz="3300" spc="-1" strike="noStrike">
              <a:latin typeface="Arial"/>
            </a:endParaRPr>
          </a:p>
        </p:txBody>
      </p:sp>
      <p:sp>
        <p:nvSpPr>
          <p:cNvPr id="11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Do konstrukcji struktury wykorzystano słownik. Kluczami były krotki, w których na 1. miejscu jest indeks tego wierzchołka, z którego krawędź wychodzi, a na 2. indeks tego, do którego wchodzi. Wpierw iteruje się po wszystkich trójkątach i tworzy się na ich podstawie krawędzie. Jeśli w słowniku umieszczona była już jedna z krawędzi trójkąta, wszystkie jego krawędzi się odwraca. Tworząc krawędzi trójkąta, przypisuje się jedną z nich do tego trójkąta, a także po jednej do każdego jego wierzchołka, jeśli jeszcze jej nie przypisano. Każde trzy krawędzie z trójkąta łączy się w cykl: do każdej przypisuje się poprzednią.</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4EA3D068-1B74-48E6-BB0A-6AA29BD79AE7}" type="slidenum">
              <a:t>14</a:t>
            </a:fld>
          </a:p>
        </p:txBody>
      </p:sp>
      <p:sp>
        <p:nvSpPr>
          <p:cNvPr id="5" name="PlaceHolder 4"/>
          <p:cNvSpPr>
            <a:spLocks noGrp="1"/>
          </p:cNvSpPr>
          <p:nvPr>
            <p:ph type="dt" idx="3"/>
          </p:nvPr>
        </p:nvSpPr>
        <p:spPr/>
        <p:txBody>
          <a:bodyPr/>
          <a:p>
            <a:fld id="{F56E4583-FD43-4ECF-A7FA-8D6456E48B50}" type="datetime1">
              <a:rPr lang="en-US"/>
              <a:t>01/07/2024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zxx" sz="3300" spc="-1" strike="noStrike">
                <a:solidFill>
                  <a:srgbClr val="ffffff"/>
                </a:solidFill>
                <a:latin typeface="arial"/>
              </a:rPr>
              <a:t>Half Edge – tworzenie krawędzi</a:t>
            </a:r>
            <a:endParaRPr b="0" lang="en-US" sz="3300" spc="-1" strike="noStrike">
              <a:latin typeface="Arial"/>
            </a:endParaRPr>
          </a:p>
        </p:txBody>
      </p:sp>
      <p:pic>
        <p:nvPicPr>
          <p:cNvPr id="114" name="" descr=""/>
          <p:cNvPicPr/>
          <p:nvPr/>
        </p:nvPicPr>
        <p:blipFill>
          <a:blip r:embed="rId1"/>
          <a:stretch/>
        </p:blipFill>
        <p:spPr>
          <a:xfrm>
            <a:off x="362160" y="1181520"/>
            <a:ext cx="4438440" cy="3161880"/>
          </a:xfrm>
          <a:prstGeom prst="rect">
            <a:avLst/>
          </a:prstGeom>
          <a:ln w="0">
            <a:noFill/>
          </a:ln>
        </p:spPr>
      </p:pic>
      <p:pic>
        <p:nvPicPr>
          <p:cNvPr id="115" name="" descr=""/>
          <p:cNvPicPr/>
          <p:nvPr/>
        </p:nvPicPr>
        <p:blipFill>
          <a:blip r:embed="rId2"/>
          <a:stretch/>
        </p:blipFill>
        <p:spPr>
          <a:xfrm>
            <a:off x="4962960" y="1049040"/>
            <a:ext cx="4638240" cy="3294360"/>
          </a:xfrm>
          <a:prstGeom prst="rect">
            <a:avLst/>
          </a:prstGeom>
          <a:ln w="0">
            <a:noFill/>
          </a:ln>
        </p:spPr>
      </p:pic>
      <p:sp>
        <p:nvSpPr>
          <p:cNvPr id="3" name="PlaceHolder 2"/>
          <p:cNvSpPr>
            <a:spLocks noGrp="1"/>
          </p:cNvSpPr>
          <p:nvPr>
            <p:ph type="sldNum" idx="2"/>
          </p:nvPr>
        </p:nvSpPr>
        <p:spPr/>
        <p:txBody>
          <a:bodyPr/>
          <a:p>
            <a:fld id="{6DB4529A-C50C-4848-B588-D944BBFC92B0}" type="slidenum">
              <a:t>15</a:t>
            </a:fld>
          </a:p>
        </p:txBody>
      </p:sp>
      <p:sp>
        <p:nvSpPr>
          <p:cNvPr id="4" name="PlaceHolder 3"/>
          <p:cNvSpPr>
            <a:spLocks noGrp="1"/>
          </p:cNvSpPr>
          <p:nvPr>
            <p:ph type="dt" idx="3"/>
          </p:nvPr>
        </p:nvSpPr>
        <p:spPr/>
        <p:txBody>
          <a:bodyPr/>
          <a:p>
            <a:fld id="{188904F7-CE2A-4F5D-8C07-CC66E4927FEA}" type="datetime1">
              <a:rPr lang="en-US"/>
              <a:t>01/07/2024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zxx" sz="3300" spc="-1" strike="noStrike">
                <a:solidFill>
                  <a:srgbClr val="ffffff"/>
                </a:solidFill>
                <a:latin typeface="arial"/>
              </a:rPr>
              <a:t>Half Edge – konstrukcja cd.</a:t>
            </a:r>
            <a:endParaRPr b="0" lang="zxx" sz="3300" spc="-1" strike="noStrike">
              <a:latin typeface="Arial"/>
            </a:endParaRPr>
          </a:p>
        </p:txBody>
      </p:sp>
      <p:sp>
        <p:nvSpPr>
          <p:cNvPr id="117" name="PlaceHolder 2"/>
          <p:cNvSpPr>
            <a:spLocks noGrp="1"/>
          </p:cNvSpPr>
          <p:nvPr>
            <p:ph/>
          </p:nvPr>
        </p:nvSpPr>
        <p:spPr>
          <a:xfrm>
            <a:off x="360000" y="1080000"/>
            <a:ext cx="9359640" cy="3599640"/>
          </a:xfrm>
          <a:prstGeom prst="rect">
            <a:avLst/>
          </a:prstGeom>
          <a:noFill/>
          <a:ln w="0">
            <a:noFill/>
          </a:ln>
        </p:spPr>
        <p:txBody>
          <a:bodyPr lIns="0" rIns="0" tIns="0" bIns="0" anchor="t">
            <a:normAutofit fontScale="91000"/>
          </a:bodyPr>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Następnie iteruje się po kluczach słownika. Dla każdej krotki </a:t>
            </a:r>
            <a:r>
              <a:rPr b="0" lang="zxx" sz="2400" spc="-1" strike="noStrike">
                <a:solidFill>
                  <a:srgbClr val="009bdd"/>
                </a:solidFill>
                <a:latin typeface="Arial"/>
              </a:rPr>
              <a:t>postaci (start, end), sprawdza się, czy krotka (end, start) </a:t>
            </a:r>
            <a:r>
              <a:rPr b="0" lang="zxx" sz="2400" spc="-1" strike="noStrike">
                <a:solidFill>
                  <a:srgbClr val="009bdd"/>
                </a:solidFill>
                <a:latin typeface="Arial"/>
              </a:rPr>
              <a:t>występuje w słowniku. Jeśli nie, tworzy się krawędź wychodzącą </a:t>
            </a:r>
            <a:r>
              <a:rPr b="0" lang="zxx" sz="2400" spc="-1" strike="noStrike">
                <a:solidFill>
                  <a:srgbClr val="009bdd"/>
                </a:solidFill>
                <a:latin typeface="Arial"/>
              </a:rPr>
              <a:t>z end, ale zamiast trójkąta, przypisuje się do niej wartość None. </a:t>
            </a:r>
            <a:r>
              <a:rPr b="0" lang="zxx" sz="2400" spc="-1" strike="noStrike">
                <a:solidFill>
                  <a:srgbClr val="009bdd"/>
                </a:solidFill>
                <a:latin typeface="Arial"/>
              </a:rPr>
              <a:t>Wszystkie takie krawędzi zbiera się do osobnej listy.</a:t>
            </a:r>
            <a:endParaRPr b="0" lang="zxx" sz="2400" spc="-1" strike="noStrike">
              <a:solidFill>
                <a:srgbClr val="009bdd"/>
              </a:solidFill>
              <a:latin typeface="Arial"/>
            </a:endParaRPr>
          </a:p>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Tworzy się słownik, w którym kluczami są wierzchołki początkowe </a:t>
            </a:r>
            <a:r>
              <a:rPr b="0" lang="zxx" sz="2400" spc="-1" strike="noStrike">
                <a:solidFill>
                  <a:srgbClr val="009bdd"/>
                </a:solidFill>
                <a:latin typeface="Arial"/>
              </a:rPr>
              <a:t>krawędzi bez żadnego trójkąta, a wartościami ich wierzchołki </a:t>
            </a:r>
            <a:r>
              <a:rPr b="0" lang="zxx" sz="2400" spc="-1" strike="noStrike">
                <a:solidFill>
                  <a:srgbClr val="009bdd"/>
                </a:solidFill>
                <a:latin typeface="Arial"/>
              </a:rPr>
              <a:t>końcowe. Czyta się kolejne początkowe wierzchołki: current = </a:t>
            </a:r>
            <a:r>
              <a:rPr b="0" lang="zxx" sz="2400" spc="-1" strike="noStrike">
                <a:solidFill>
                  <a:srgbClr val="009bdd"/>
                </a:solidFill>
                <a:latin typeface="Arial"/>
              </a:rPr>
              <a:t>empty_edges[current]. Iterując w ten sposób po słowniku, można </a:t>
            </a:r>
            <a:r>
              <a:rPr b="0" lang="zxx" sz="2400" spc="-1" strike="noStrike">
                <a:solidFill>
                  <a:srgbClr val="009bdd"/>
                </a:solidFill>
                <a:latin typeface="Arial"/>
              </a:rPr>
              <a:t>uporządkować krawędzie w kolejności, w jakiej występują w </a:t>
            </a:r>
            <a:r>
              <a:rPr b="0" lang="zxx" sz="2400" spc="-1" strike="noStrike">
                <a:solidFill>
                  <a:srgbClr val="009bdd"/>
                </a:solidFill>
                <a:latin typeface="Arial"/>
              </a:rPr>
              <a:t>cyklu, a następnie połączyć, tak jak poprzednio krawędzi </a:t>
            </a:r>
            <a:r>
              <a:rPr b="0" lang="zxx" sz="2400" spc="-1" strike="noStrike">
                <a:solidFill>
                  <a:srgbClr val="009bdd"/>
                </a:solidFill>
                <a:latin typeface="Arial"/>
              </a:rPr>
              <a:t>trójkątów.</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4D024CBE-3568-49B8-921C-69D0E45EDCB9}" type="slidenum">
              <a:t>16</a:t>
            </a:fld>
          </a:p>
        </p:txBody>
      </p:sp>
      <p:sp>
        <p:nvSpPr>
          <p:cNvPr id="5" name="PlaceHolder 4"/>
          <p:cNvSpPr>
            <a:spLocks noGrp="1"/>
          </p:cNvSpPr>
          <p:nvPr>
            <p:ph type="dt" idx="3"/>
          </p:nvPr>
        </p:nvSpPr>
        <p:spPr/>
        <p:txBody>
          <a:bodyPr/>
          <a:p>
            <a:fld id="{77D3F842-CF8B-4C1D-BE17-E8DC01A3CD02}" type="datetime1">
              <a:rPr lang="en-US"/>
              <a:t>01/07/2024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zxx" sz="3300" spc="-1" strike="noStrike">
                <a:solidFill>
                  <a:srgbClr val="ffffff"/>
                </a:solidFill>
                <a:latin typeface="arial"/>
              </a:rPr>
              <a:t>Half Edge – krawędzi zewnętrzne</a:t>
            </a:r>
            <a:endParaRPr b="0" lang="en-US" sz="3300" spc="-1" strike="noStrike">
              <a:latin typeface="Arial"/>
            </a:endParaRPr>
          </a:p>
        </p:txBody>
      </p:sp>
      <p:pic>
        <p:nvPicPr>
          <p:cNvPr id="119" name="" descr=""/>
          <p:cNvPicPr/>
          <p:nvPr/>
        </p:nvPicPr>
        <p:blipFill>
          <a:blip r:embed="rId1"/>
          <a:stretch/>
        </p:blipFill>
        <p:spPr>
          <a:xfrm>
            <a:off x="2286000" y="914400"/>
            <a:ext cx="5943600" cy="3672720"/>
          </a:xfrm>
          <a:prstGeom prst="rect">
            <a:avLst/>
          </a:prstGeom>
          <a:ln w="0">
            <a:noFill/>
          </a:ln>
        </p:spPr>
      </p:pic>
      <p:sp>
        <p:nvSpPr>
          <p:cNvPr id="3" name="PlaceHolder 2"/>
          <p:cNvSpPr>
            <a:spLocks noGrp="1"/>
          </p:cNvSpPr>
          <p:nvPr>
            <p:ph type="sldNum" idx="2"/>
          </p:nvPr>
        </p:nvSpPr>
        <p:spPr/>
        <p:txBody>
          <a:bodyPr/>
          <a:p>
            <a:fld id="{56752C49-FE30-4A64-89AB-6A82E5CFA972}" type="slidenum">
              <a:t>17</a:t>
            </a:fld>
          </a:p>
        </p:txBody>
      </p:sp>
      <p:sp>
        <p:nvSpPr>
          <p:cNvPr id="4" name="PlaceHolder 3"/>
          <p:cNvSpPr>
            <a:spLocks noGrp="1"/>
          </p:cNvSpPr>
          <p:nvPr>
            <p:ph type="dt" idx="3"/>
          </p:nvPr>
        </p:nvSpPr>
        <p:spPr/>
        <p:txBody>
          <a:bodyPr/>
          <a:p>
            <a:fld id="{80C51176-7EB5-40C0-A941-3C1BDEAF4054}" type="datetime1">
              <a:rPr lang="en-US"/>
              <a:t>01/07/2024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1. operacja</a:t>
            </a:r>
            <a:endParaRPr b="0" lang="zxx" sz="3300" spc="-1" strike="noStrike">
              <a:latin typeface="Arial"/>
            </a:endParaRPr>
          </a:p>
        </p:txBody>
      </p:sp>
      <p:sp>
        <p:nvSpPr>
          <p:cNvPr id="121"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Podstawą algorytmu jest sposób przechodzenia po sąsiadujących wierzchołkach. Zaczyna się od krawędzi v.edge wychodzącej z wierzchołka v. Następnie ustawia się zmienną current = v.edge.</a:t>
            </a:r>
            <a:endParaRPr b="0" lang="zxx" sz="2400" spc="-1" strike="noStrike">
              <a:solidFill>
                <a:srgbClr val="009bdd"/>
              </a:solidFill>
              <a:latin typeface="Arial"/>
            </a:endParaRPr>
          </a:p>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Dopóki current != v.edge, po kolejnych krawędziach iteruje się za pomocą operacji:</a:t>
            </a:r>
            <a:endParaRPr b="0" lang="zxx" sz="2400" spc="-1" strike="noStrike">
              <a:solidFill>
                <a:srgbClr val="009bdd"/>
              </a:solidFill>
              <a:latin typeface="Arial"/>
            </a:endParaRPr>
          </a:p>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current = current.prev.twin</a:t>
            </a:r>
            <a:endParaRPr b="0" lang="zxx" sz="2400" spc="-1" strike="noStrike">
              <a:solidFill>
                <a:srgbClr val="009bdd"/>
              </a:solidFill>
              <a:latin typeface="Arial"/>
            </a:endParaRPr>
          </a:p>
          <a:p>
            <a:pPr marL="432000" indent="-324000">
              <a:spcBef>
                <a:spcPts val="1417"/>
              </a:spcBef>
              <a:buClr>
                <a:srgbClr val="000000"/>
              </a:buClr>
              <a:buSzPct val="45000"/>
              <a:buFont typeface="Wingdings" charset="2"/>
              <a:buChar char=""/>
            </a:pPr>
            <a:r>
              <a:rPr b="0" lang="zxx" sz="2400" spc="-1" strike="noStrike">
                <a:solidFill>
                  <a:srgbClr val="009bdd"/>
                </a:solidFill>
                <a:latin typeface="Arial"/>
              </a:rPr>
              <a:t>W ten sposób znajduje się wszystkie krawędzi wychodzące z wierzchołka v.</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F73EA01E-A327-4AE0-9241-20F9A65B171E}" type="slidenum">
              <a:t>18</a:t>
            </a:fld>
          </a:p>
        </p:txBody>
      </p:sp>
      <p:sp>
        <p:nvSpPr>
          <p:cNvPr id="5" name="PlaceHolder 4"/>
          <p:cNvSpPr>
            <a:spLocks noGrp="1"/>
          </p:cNvSpPr>
          <p:nvPr>
            <p:ph type="dt" idx="3"/>
          </p:nvPr>
        </p:nvSpPr>
        <p:spPr/>
        <p:txBody>
          <a:bodyPr/>
          <a:p>
            <a:fld id="{733B01ED-3E67-42F6-9480-A56449CCD036}" type="datetime1">
              <a:rPr lang="en-US"/>
              <a:t>01/07/2024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1. operacja – sposób iteracji</a:t>
            </a:r>
            <a:endParaRPr b="0" lang="zxx" sz="3300" spc="-1" strike="noStrike">
              <a:latin typeface="Arial"/>
            </a:endParaRPr>
          </a:p>
        </p:txBody>
      </p:sp>
      <p:pic>
        <p:nvPicPr>
          <p:cNvPr id="123" name="" descr=""/>
          <p:cNvPicPr/>
          <p:nvPr/>
        </p:nvPicPr>
        <p:blipFill>
          <a:blip r:embed="rId1"/>
          <a:stretch/>
        </p:blipFill>
        <p:spPr>
          <a:xfrm>
            <a:off x="228600" y="1314720"/>
            <a:ext cx="3066840" cy="2571480"/>
          </a:xfrm>
          <a:prstGeom prst="rect">
            <a:avLst/>
          </a:prstGeom>
          <a:ln w="0">
            <a:noFill/>
          </a:ln>
        </p:spPr>
      </p:pic>
      <p:pic>
        <p:nvPicPr>
          <p:cNvPr id="124" name="" descr=""/>
          <p:cNvPicPr/>
          <p:nvPr/>
        </p:nvPicPr>
        <p:blipFill>
          <a:blip r:embed="rId2"/>
          <a:stretch/>
        </p:blipFill>
        <p:spPr>
          <a:xfrm>
            <a:off x="3429000" y="1314720"/>
            <a:ext cx="3209400" cy="2695320"/>
          </a:xfrm>
          <a:prstGeom prst="rect">
            <a:avLst/>
          </a:prstGeom>
          <a:ln w="0">
            <a:noFill/>
          </a:ln>
        </p:spPr>
      </p:pic>
      <p:pic>
        <p:nvPicPr>
          <p:cNvPr id="125" name="" descr=""/>
          <p:cNvPicPr/>
          <p:nvPr/>
        </p:nvPicPr>
        <p:blipFill>
          <a:blip r:embed="rId3"/>
          <a:stretch/>
        </p:blipFill>
        <p:spPr>
          <a:xfrm>
            <a:off x="6638400" y="1314720"/>
            <a:ext cx="3276360" cy="2437920"/>
          </a:xfrm>
          <a:prstGeom prst="rect">
            <a:avLst/>
          </a:prstGeom>
          <a:ln w="0">
            <a:noFill/>
          </a:ln>
        </p:spPr>
      </p:pic>
      <p:sp>
        <p:nvSpPr>
          <p:cNvPr id="3" name="PlaceHolder 2"/>
          <p:cNvSpPr>
            <a:spLocks noGrp="1"/>
          </p:cNvSpPr>
          <p:nvPr>
            <p:ph type="sldNum" idx="2"/>
          </p:nvPr>
        </p:nvSpPr>
        <p:spPr/>
        <p:txBody>
          <a:bodyPr/>
          <a:p>
            <a:fld id="{8EEE321A-AA07-4DEA-BD71-CDD3BE2D4A41}" type="slidenum">
              <a:t>19</a:t>
            </a:fld>
          </a:p>
        </p:txBody>
      </p:sp>
      <p:sp>
        <p:nvSpPr>
          <p:cNvPr id="4" name="PlaceHolder 3"/>
          <p:cNvSpPr>
            <a:spLocks noGrp="1"/>
          </p:cNvSpPr>
          <p:nvPr>
            <p:ph type="dt" idx="3"/>
          </p:nvPr>
        </p:nvSpPr>
        <p:spPr/>
        <p:txBody>
          <a:bodyPr/>
          <a:p>
            <a:fld id="{FE126C8E-90CB-4CDC-B7D0-74402CAB2734}" type="datetime1">
              <a:rPr lang="en-US"/>
              <a:t>01/07/2024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Opis problemu</a:t>
            </a:r>
            <a:endParaRPr b="0" lang="zxx" sz="3300" spc="-1" strike="noStrike">
              <a:latin typeface="Arial"/>
            </a:endParaRPr>
          </a:p>
        </p:txBody>
      </p:sp>
      <p:sp>
        <p:nvSpPr>
          <p:cNvPr id="8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Najczęstszy sposób przechowywania siatki to użycie 2 list – listy wierzchołków (czyli współrzędnych) oraz listy trójkątów (czyli indeksów wierzchołków tworzących trójkąt)</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Taka struktura ułatwia odczyt i zapis siatek, ale utrudnia operacje na nich.</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zxx" sz="2400" spc="-1" strike="noStrike">
                <a:solidFill>
                  <a:srgbClr val="009bdd"/>
                </a:solidFill>
                <a:latin typeface="Arial"/>
              </a:rPr>
              <a:t>Dlatego, do pewnych operacji, stosuje się strukturę Half Edge.</a:t>
            </a:r>
            <a:endParaRPr b="0" lang="zxx" sz="2400" spc="-1" strike="noStrike">
              <a:latin typeface="Arial"/>
            </a:endParaRPr>
          </a:p>
        </p:txBody>
      </p:sp>
      <p:sp>
        <p:nvSpPr>
          <p:cNvPr id="4" name="PlaceHolder 3"/>
          <p:cNvSpPr>
            <a:spLocks noGrp="1"/>
          </p:cNvSpPr>
          <p:nvPr>
            <p:ph type="sldNum" idx="2"/>
          </p:nvPr>
        </p:nvSpPr>
        <p:spPr/>
        <p:txBody>
          <a:bodyPr/>
          <a:p>
            <a:fld id="{5936DD4C-8D24-4CA2-9D1F-FCFB60D715B2}" type="slidenum">
              <a:t>2</a:t>
            </a:fld>
          </a:p>
        </p:txBody>
      </p:sp>
      <p:sp>
        <p:nvSpPr>
          <p:cNvPr id="5" name="PlaceHolder 4"/>
          <p:cNvSpPr>
            <a:spLocks noGrp="1"/>
          </p:cNvSpPr>
          <p:nvPr>
            <p:ph type="dt" idx="3"/>
          </p:nvPr>
        </p:nvSpPr>
        <p:spPr/>
        <p:txBody>
          <a:bodyPr/>
          <a:p>
            <a:fld id="{7AEA6083-2BD0-447A-AA38-02E17FCE9B29}" type="datetime1">
              <a:rPr lang="en-US"/>
              <a:t>01/07/2024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1. operacja</a:t>
            </a:r>
            <a:endParaRPr b="0" lang="zxx" sz="3300" spc="-1" strike="noStrike">
              <a:latin typeface="Arial"/>
            </a:endParaRPr>
          </a:p>
        </p:txBody>
      </p:sp>
      <p:sp>
        <p:nvSpPr>
          <p:cNvPr id="127"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Następnie tworzy się listę zbiorów, gdzie każdy zbiór odpowiada kolejnej warstwie, począwszy od zerowej, zawierającej pierwszy wierzchołek. Iteruje się po sąsiadach każdego wierzchołka należącego do zbioru na pozycji x w liście. Jeśli wierzchołek nie został umieszczony w żadnym poprzednim zbiorze, dodaje się go do zbioru na pozycji x+1.</a:t>
            </a:r>
            <a:endParaRPr b="0" lang="zxx" sz="2400" spc="-1" strike="noStrike">
              <a:solidFill>
                <a:srgbClr val="009bdd"/>
              </a:solidFill>
              <a:latin typeface="Arial"/>
            </a:endParaRPr>
          </a:p>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Zwracana przez funkcję lista zbiorów to lista kolejnych warstw otoczenia wierzchołka.</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65F5507A-68FB-4779-A7AA-D908AD7FAB7B}" type="slidenum">
              <a:t>20</a:t>
            </a:fld>
          </a:p>
        </p:txBody>
      </p:sp>
      <p:sp>
        <p:nvSpPr>
          <p:cNvPr id="5" name="PlaceHolder 4"/>
          <p:cNvSpPr>
            <a:spLocks noGrp="1"/>
          </p:cNvSpPr>
          <p:nvPr>
            <p:ph type="dt" idx="3"/>
          </p:nvPr>
        </p:nvSpPr>
        <p:spPr/>
        <p:txBody>
          <a:bodyPr/>
          <a:p>
            <a:fld id="{12FAB97F-75D5-43B6-8C12-188850DC4D73}" type="datetime1">
              <a:rPr lang="en-US"/>
              <a:t>01/07/2024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2. operacja</a:t>
            </a:r>
            <a:endParaRPr b="0" lang="zxx" sz="3300" spc="-1" strike="noStrike">
              <a:latin typeface="Arial"/>
            </a:endParaRPr>
          </a:p>
        </p:txBody>
      </p:sp>
      <p:sp>
        <p:nvSpPr>
          <p:cNvPr id="12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Żeby móc iterować po wszystkich sąsiadach trójkąta, najpierw </a:t>
            </a:r>
            <a:r>
              <a:rPr b="0" lang="zxx" sz="2400" spc="-1" strike="noStrike">
                <a:solidFill>
                  <a:srgbClr val="009bdd"/>
                </a:solidFill>
                <a:latin typeface="Arial"/>
              </a:rPr>
              <a:t>trzeba umieć iterować po jego krawędziach. Zaczyna się od </a:t>
            </a:r>
            <a:r>
              <a:rPr b="0" lang="zxx" sz="2400" spc="-1" strike="noStrike">
                <a:solidFill>
                  <a:srgbClr val="009bdd"/>
                </a:solidFill>
                <a:latin typeface="Arial"/>
              </a:rPr>
              <a:t>krawędzi t.edge należącej do trójkąta t. Tworzy się zmienną </a:t>
            </a:r>
            <a:r>
              <a:rPr b="0" lang="zxx" sz="2400" spc="-1" strike="noStrike">
                <a:solidFill>
                  <a:srgbClr val="009bdd"/>
                </a:solidFill>
                <a:latin typeface="Arial"/>
              </a:rPr>
              <a:t>current = t.edge. Następnie, iteruje się po krawędziach za </a:t>
            </a:r>
            <a:r>
              <a:rPr b="0" lang="zxx" sz="2400" spc="-1" strike="noStrike">
                <a:solidFill>
                  <a:srgbClr val="009bdd"/>
                </a:solidFill>
                <a:latin typeface="Arial"/>
              </a:rPr>
              <a:t>pomocą: current = current.prev.</a:t>
            </a:r>
            <a:endParaRPr b="0" lang="zxx" sz="2400" spc="-1" strike="noStrike">
              <a:latin typeface="Arial"/>
            </a:endParaRPr>
          </a:p>
          <a:p>
            <a:pPr marL="432000" indent="-324000">
              <a:spcBef>
                <a:spcPts val="1417"/>
              </a:spcBef>
              <a:buClr>
                <a:srgbClr val="000000"/>
              </a:buClr>
              <a:buSzPct val="45000"/>
              <a:buFont typeface="Wingdings" charset="2"/>
              <a:buChar char=""/>
            </a:pPr>
            <a:r>
              <a:rPr b="0" lang="zxx" sz="3200" spc="-1" strike="noStrike">
                <a:latin typeface="Arial"/>
              </a:rPr>
              <a:t> </a:t>
            </a:r>
            <a:endParaRPr b="0" lang="zxx" sz="3200" spc="-1" strike="noStrike">
              <a:latin typeface="Arial"/>
            </a:endParaRPr>
          </a:p>
        </p:txBody>
      </p:sp>
      <p:sp>
        <p:nvSpPr>
          <p:cNvPr id="4" name="PlaceHolder 3"/>
          <p:cNvSpPr>
            <a:spLocks noGrp="1"/>
          </p:cNvSpPr>
          <p:nvPr>
            <p:ph type="sldNum" idx="2"/>
          </p:nvPr>
        </p:nvSpPr>
        <p:spPr/>
        <p:txBody>
          <a:bodyPr/>
          <a:p>
            <a:fld id="{A9BEB492-E7D8-4E4B-94E8-389F1F6AFCDF}" type="slidenum">
              <a:t>21</a:t>
            </a:fld>
          </a:p>
        </p:txBody>
      </p:sp>
      <p:sp>
        <p:nvSpPr>
          <p:cNvPr id="5" name="PlaceHolder 4"/>
          <p:cNvSpPr>
            <a:spLocks noGrp="1"/>
          </p:cNvSpPr>
          <p:nvPr>
            <p:ph type="dt" idx="3"/>
          </p:nvPr>
        </p:nvSpPr>
        <p:spPr/>
        <p:txBody>
          <a:bodyPr/>
          <a:p>
            <a:fld id="{02D21076-1470-4976-97AF-63915DEBF6CF}" type="datetime1">
              <a:rPr lang="en-US"/>
              <a:t>01/07/2024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2. operacja – sposób iteracji</a:t>
            </a:r>
            <a:endParaRPr b="0" lang="zxx" sz="3300" spc="-1" strike="noStrike">
              <a:latin typeface="Arial"/>
            </a:endParaRPr>
          </a:p>
        </p:txBody>
      </p:sp>
      <p:pic>
        <p:nvPicPr>
          <p:cNvPr id="131" name="" descr=""/>
          <p:cNvPicPr/>
          <p:nvPr/>
        </p:nvPicPr>
        <p:blipFill>
          <a:blip r:embed="rId1"/>
          <a:stretch/>
        </p:blipFill>
        <p:spPr>
          <a:xfrm>
            <a:off x="228600" y="1167120"/>
            <a:ext cx="2923560" cy="2490480"/>
          </a:xfrm>
          <a:prstGeom prst="rect">
            <a:avLst/>
          </a:prstGeom>
          <a:ln w="0">
            <a:noFill/>
          </a:ln>
        </p:spPr>
      </p:pic>
      <p:pic>
        <p:nvPicPr>
          <p:cNvPr id="132" name="" descr=""/>
          <p:cNvPicPr/>
          <p:nvPr/>
        </p:nvPicPr>
        <p:blipFill>
          <a:blip r:embed="rId2"/>
          <a:stretch/>
        </p:blipFill>
        <p:spPr>
          <a:xfrm>
            <a:off x="3571560" y="1167120"/>
            <a:ext cx="3172680" cy="2490480"/>
          </a:xfrm>
          <a:prstGeom prst="rect">
            <a:avLst/>
          </a:prstGeom>
          <a:ln w="0">
            <a:noFill/>
          </a:ln>
        </p:spPr>
      </p:pic>
      <p:pic>
        <p:nvPicPr>
          <p:cNvPr id="133" name="" descr=""/>
          <p:cNvPicPr/>
          <p:nvPr/>
        </p:nvPicPr>
        <p:blipFill>
          <a:blip r:embed="rId3"/>
          <a:stretch/>
        </p:blipFill>
        <p:spPr>
          <a:xfrm>
            <a:off x="6904080" y="1143000"/>
            <a:ext cx="2925720" cy="2514600"/>
          </a:xfrm>
          <a:prstGeom prst="rect">
            <a:avLst/>
          </a:prstGeom>
          <a:ln w="0">
            <a:noFill/>
          </a:ln>
        </p:spPr>
      </p:pic>
      <p:sp>
        <p:nvSpPr>
          <p:cNvPr id="3" name="PlaceHolder 2"/>
          <p:cNvSpPr>
            <a:spLocks noGrp="1"/>
          </p:cNvSpPr>
          <p:nvPr>
            <p:ph type="sldNum" idx="2"/>
          </p:nvPr>
        </p:nvSpPr>
        <p:spPr/>
        <p:txBody>
          <a:bodyPr/>
          <a:p>
            <a:fld id="{30C4FA0E-38BA-4DBF-96E3-74B9A19CEE3E}" type="slidenum">
              <a:t>22</a:t>
            </a:fld>
          </a:p>
        </p:txBody>
      </p:sp>
      <p:sp>
        <p:nvSpPr>
          <p:cNvPr id="4" name="PlaceHolder 3"/>
          <p:cNvSpPr>
            <a:spLocks noGrp="1"/>
          </p:cNvSpPr>
          <p:nvPr>
            <p:ph type="dt" idx="3"/>
          </p:nvPr>
        </p:nvSpPr>
        <p:spPr/>
        <p:txBody>
          <a:bodyPr/>
          <a:p>
            <a:fld id="{701622F2-4AC4-452A-8259-E4D6E5FCE6D1}" type="datetime1">
              <a:rPr lang="en-US"/>
              <a:t>01/07/2024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2. operacja</a:t>
            </a:r>
            <a:endParaRPr b="0" lang="zxx" sz="3300" spc="-1" strike="noStrike">
              <a:latin typeface="Arial"/>
            </a:endParaRPr>
          </a:p>
        </p:txBody>
      </p:sp>
      <p:sp>
        <p:nvSpPr>
          <p:cNvPr id="135"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Żeby otrzymać sąsiedni trójkąt, należy odnieść się do sąsiedniej krawędzi, a potem do przypisanego do niej trójkąta: current.twin.triangle.</a:t>
            </a:r>
            <a:endParaRPr b="0" lang="zxx" sz="2400" spc="-1" strike="noStrike">
              <a:solidFill>
                <a:srgbClr val="009bdd"/>
              </a:solidFill>
              <a:latin typeface="Arial"/>
            </a:endParaRPr>
          </a:p>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Sam sposób wyznaczania kolejnych warstw jest taki sam jak przy pierwszej operacji. Używa się listy zbiorów, gdzie każdy zbiór przechowuje indeksy trójkątów z danej warstwy otoczenia.</a:t>
            </a:r>
            <a:endParaRPr b="0" lang="zxx" sz="2400" spc="-1" strike="noStrike">
              <a:solidFill>
                <a:srgbClr val="009bdd"/>
              </a:solidFill>
              <a:latin typeface="Arial"/>
            </a:endParaRPr>
          </a:p>
          <a:p>
            <a:pPr marL="432000" indent="-324000" algn="just">
              <a:spcBef>
                <a:spcPts val="1417"/>
              </a:spcBef>
              <a:buClr>
                <a:srgbClr val="000000"/>
              </a:buClr>
              <a:buSzPct val="45000"/>
              <a:buFont typeface="Wingdings" charset="2"/>
              <a:buChar char=""/>
            </a:pP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4BD16508-EB1C-4F30-BE22-D5C6E311B88F}" type="slidenum">
              <a:t>23</a:t>
            </a:fld>
          </a:p>
        </p:txBody>
      </p:sp>
      <p:sp>
        <p:nvSpPr>
          <p:cNvPr id="5" name="PlaceHolder 4"/>
          <p:cNvSpPr>
            <a:spLocks noGrp="1"/>
          </p:cNvSpPr>
          <p:nvPr>
            <p:ph type="dt" idx="3"/>
          </p:nvPr>
        </p:nvSpPr>
        <p:spPr/>
        <p:txBody>
          <a:bodyPr/>
          <a:p>
            <a:fld id="{2591ECC8-2A09-4061-A286-63245EC1C708}" type="datetime1">
              <a:rPr lang="en-US"/>
              <a:t>01/07/2024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2. operacja – odwiedzenie trójkąta</a:t>
            </a:r>
            <a:endParaRPr b="0" lang="zxx" sz="3300" spc="-1" strike="noStrike">
              <a:latin typeface="Arial"/>
            </a:endParaRPr>
          </a:p>
        </p:txBody>
      </p:sp>
      <p:pic>
        <p:nvPicPr>
          <p:cNvPr id="137" name="" descr=""/>
          <p:cNvPicPr/>
          <p:nvPr/>
        </p:nvPicPr>
        <p:blipFill>
          <a:blip r:embed="rId1"/>
          <a:stretch/>
        </p:blipFill>
        <p:spPr>
          <a:xfrm>
            <a:off x="1828800" y="909360"/>
            <a:ext cx="2743200" cy="3891240"/>
          </a:xfrm>
          <a:prstGeom prst="rect">
            <a:avLst/>
          </a:prstGeom>
          <a:ln w="0">
            <a:noFill/>
          </a:ln>
        </p:spPr>
      </p:pic>
      <p:pic>
        <p:nvPicPr>
          <p:cNvPr id="138" name="" descr=""/>
          <p:cNvPicPr/>
          <p:nvPr/>
        </p:nvPicPr>
        <p:blipFill>
          <a:blip r:embed="rId2"/>
          <a:stretch/>
        </p:blipFill>
        <p:spPr>
          <a:xfrm>
            <a:off x="4800600" y="914400"/>
            <a:ext cx="3393720" cy="3886200"/>
          </a:xfrm>
          <a:prstGeom prst="rect">
            <a:avLst/>
          </a:prstGeom>
          <a:ln w="0">
            <a:noFill/>
          </a:ln>
        </p:spPr>
      </p:pic>
      <p:sp>
        <p:nvSpPr>
          <p:cNvPr id="3" name="PlaceHolder 2"/>
          <p:cNvSpPr>
            <a:spLocks noGrp="1"/>
          </p:cNvSpPr>
          <p:nvPr>
            <p:ph type="sldNum" idx="2"/>
          </p:nvPr>
        </p:nvSpPr>
        <p:spPr/>
        <p:txBody>
          <a:bodyPr/>
          <a:p>
            <a:fld id="{F5914ED6-3B51-4AAC-A7E1-32A015C3934B}" type="slidenum">
              <a:t>24</a:t>
            </a:fld>
          </a:p>
        </p:txBody>
      </p:sp>
      <p:sp>
        <p:nvSpPr>
          <p:cNvPr id="4" name="PlaceHolder 3"/>
          <p:cNvSpPr>
            <a:spLocks noGrp="1"/>
          </p:cNvSpPr>
          <p:nvPr>
            <p:ph type="dt" idx="3"/>
          </p:nvPr>
        </p:nvSpPr>
        <p:spPr/>
        <p:txBody>
          <a:bodyPr/>
          <a:p>
            <a:fld id="{DCD52BE9-B366-48B0-BB99-051243E29691}" type="datetime1">
              <a:rPr lang="en-US"/>
              <a:t>01/07/2024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Half Edge, 3. operacja</a:t>
            </a:r>
            <a:endParaRPr b="0" lang="zxx" sz="3300" spc="-1" strike="noStrike">
              <a:latin typeface="Arial"/>
            </a:endParaRPr>
          </a:p>
        </p:txBody>
      </p:sp>
      <p:sp>
        <p:nvSpPr>
          <p:cNvPr id="140"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zxx" sz="2400" spc="-1" strike="noStrike">
                <a:solidFill>
                  <a:srgbClr val="009bdd"/>
                </a:solidFill>
                <a:latin typeface="Arial"/>
              </a:rPr>
              <a:t>Trzecia operacja działa na bazie poprzedniej. Wyznacza się kolejne warstwy otoczenia trójkąta tak długo, jak któryś z trójkątów należących do otoczenia będzie zawierał poszukiwany wierzchołek. Tak więc, przed wpisaniem wierzchołka do jednego ze zbiorów, sprawdza się czy jest tym poszukiwanym przez funkcję.</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237AB0A8-D8DF-4A3F-A423-10C2CC91A13E}" type="slidenum">
              <a:t>25</a:t>
            </a:fld>
          </a:p>
        </p:txBody>
      </p:sp>
      <p:sp>
        <p:nvSpPr>
          <p:cNvPr id="5" name="PlaceHolder 4"/>
          <p:cNvSpPr>
            <a:spLocks noGrp="1"/>
          </p:cNvSpPr>
          <p:nvPr>
            <p:ph type="dt" idx="3"/>
          </p:nvPr>
        </p:nvSpPr>
        <p:spPr/>
        <p:txBody>
          <a:bodyPr/>
          <a:p>
            <a:fld id="{64150D2D-7377-445E-B23E-C90F6553AD59}" type="datetime1">
              <a:rPr lang="en-US"/>
              <a:t>01/07/2024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Bibliografia</a:t>
            </a:r>
            <a:endParaRPr b="0" lang="zxx" sz="3300" spc="-1" strike="noStrike">
              <a:latin typeface="Arial"/>
            </a:endParaRPr>
          </a:p>
        </p:txBody>
      </p:sp>
      <p:sp>
        <p:nvSpPr>
          <p:cNvPr id="14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29840" indent="-320040" algn="just">
              <a:spcBef>
                <a:spcPts val="1417"/>
              </a:spcBef>
              <a:buClr>
                <a:srgbClr val="77caee"/>
              </a:buClr>
              <a:buSzPct val="45000"/>
              <a:buFont typeface="Wingdings" charset="2"/>
              <a:buChar char=""/>
            </a:pPr>
            <a:r>
              <a:rPr b="0" lang="zxx" sz="2400" spc="-1" strike="noStrike">
                <a:solidFill>
                  <a:srgbClr val="009bdd"/>
                </a:solidFill>
                <a:latin typeface="Arial"/>
              </a:rPr>
              <a:t>https://jerryyin.info/geometry-processing-algorithms/half-edge/</a:t>
            </a:r>
            <a:endParaRPr b="0" lang="zxx" sz="2400" spc="-1" strike="noStrike">
              <a:solidFill>
                <a:srgbClr val="009bdd"/>
              </a:solidFill>
              <a:latin typeface="Arial"/>
            </a:endParaRPr>
          </a:p>
          <a:p>
            <a:pPr marL="429840" indent="-320040" algn="just">
              <a:spcBef>
                <a:spcPts val="1417"/>
              </a:spcBef>
              <a:buClr>
                <a:srgbClr val="77caee"/>
              </a:buClr>
              <a:buSzPct val="45000"/>
              <a:buFont typeface="Wingdings" charset="2"/>
              <a:buChar char=""/>
            </a:pPr>
            <a:r>
              <a:rPr b="0" lang="zxx" sz="2400" spc="-1" strike="noStrike">
                <a:solidFill>
                  <a:srgbClr val="009bdd"/>
                </a:solidFill>
                <a:latin typeface="Arial"/>
              </a:rPr>
              <a:t>https://cs184.eecs.berkeley.edu/sp19/article/15/the-half-edge-data-structure</a:t>
            </a:r>
            <a:endParaRPr b="0" lang="zxx" sz="2400" spc="-1" strike="noStrike">
              <a:solidFill>
                <a:srgbClr val="009bdd"/>
              </a:solidFill>
              <a:latin typeface="Arial"/>
            </a:endParaRPr>
          </a:p>
          <a:p>
            <a:pPr marL="429840" indent="-320040" algn="just">
              <a:spcBef>
                <a:spcPts val="1417"/>
              </a:spcBef>
              <a:buClr>
                <a:srgbClr val="77caee"/>
              </a:buClr>
              <a:buSzPct val="45000"/>
              <a:buFont typeface="Wingdings" charset="2"/>
              <a:buChar char=""/>
            </a:pPr>
            <a:r>
              <a:rPr b="0" lang="zxx" sz="2400" spc="-1" strike="noStrike">
                <a:solidFill>
                  <a:srgbClr val="009bdd"/>
                </a:solidFill>
                <a:latin typeface="Arial"/>
              </a:rPr>
              <a:t>https://stackoverflow.com/questions/15365471/initializing-half-edge-data-structure-from-vertices</a:t>
            </a:r>
            <a:endParaRPr b="0" lang="zxx" sz="2400" spc="-1" strike="noStrike">
              <a:solidFill>
                <a:srgbClr val="009bdd"/>
              </a:solidFill>
              <a:latin typeface="Arial"/>
            </a:endParaRPr>
          </a:p>
          <a:p>
            <a:pPr marL="429840" indent="-320040" algn="just">
              <a:spcBef>
                <a:spcPts val="1417"/>
              </a:spcBef>
              <a:buClr>
                <a:srgbClr val="77caee"/>
              </a:buClr>
              <a:buSzPct val="45000"/>
              <a:buFont typeface="Wingdings" charset="2"/>
              <a:buChar char=""/>
            </a:pPr>
            <a:r>
              <a:rPr b="0" lang="zxx" sz="2400" spc="-1" strike="noStrike">
                <a:solidFill>
                  <a:srgbClr val="009bdd"/>
                </a:solidFill>
                <a:latin typeface="Arial"/>
              </a:rPr>
              <a:t>https://kaba.hilvi.org/homepage/blog/halfedge/halfedge.htm</a:t>
            </a:r>
            <a:endParaRPr b="0" lang="zxx" sz="2400" spc="-1" strike="noStrike">
              <a:solidFill>
                <a:srgbClr val="009bdd"/>
              </a:solidFill>
              <a:latin typeface="Arial"/>
            </a:endParaRPr>
          </a:p>
          <a:p>
            <a:pPr marL="429840" indent="-320040" algn="just">
              <a:spcBef>
                <a:spcPts val="1417"/>
              </a:spcBef>
              <a:buClr>
                <a:srgbClr val="77caee"/>
              </a:buClr>
              <a:buSzPct val="45000"/>
              <a:buFont typeface="Wingdings" charset="2"/>
              <a:buChar char=""/>
            </a:pPr>
            <a:r>
              <a:rPr b="0" lang="zxx" sz="2400" spc="-1" strike="noStrike">
                <a:solidFill>
                  <a:srgbClr val="009bdd"/>
                </a:solidFill>
                <a:latin typeface="Arial"/>
              </a:rPr>
              <a:t>Mark de Berg – „Computational Geometry – Algorithms and Applications”</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51175183-497E-474C-9440-F04A1B390EA2}" type="slidenum">
              <a:t>26</a:t>
            </a:fld>
          </a:p>
        </p:txBody>
      </p:sp>
      <p:sp>
        <p:nvSpPr>
          <p:cNvPr id="5" name="PlaceHolder 4"/>
          <p:cNvSpPr>
            <a:spLocks noGrp="1"/>
          </p:cNvSpPr>
          <p:nvPr>
            <p:ph type="dt" idx="3"/>
          </p:nvPr>
        </p:nvSpPr>
        <p:spPr/>
        <p:txBody>
          <a:bodyPr/>
          <a:p>
            <a:fld id="{3E5ED842-15F6-4901-A88A-F4EB61CE78FF}" type="datetime1">
              <a:rPr lang="en-US"/>
              <a:t>01/07/2024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Koniec</a:t>
            </a:r>
            <a:endParaRPr b="0" lang="zxx" sz="3300" spc="-1" strike="noStrike">
              <a:latin typeface="Arial"/>
            </a:endParaRPr>
          </a:p>
        </p:txBody>
      </p:sp>
      <p:sp>
        <p:nvSpPr>
          <p:cNvPr id="144"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marL="432000" indent="-324000" algn="ctr">
              <a:spcBef>
                <a:spcPts val="1417"/>
              </a:spcBef>
              <a:buClr>
                <a:srgbClr val="000000"/>
              </a:buClr>
              <a:buSzPct val="45000"/>
              <a:buFont typeface="Wingdings" charset="2"/>
              <a:buChar char=""/>
            </a:pPr>
            <a:r>
              <a:rPr b="0" lang="zxx" sz="3200" spc="-1" strike="noStrike">
                <a:solidFill>
                  <a:srgbClr val="009bdd"/>
                </a:solidFill>
                <a:latin typeface="Arial"/>
              </a:rPr>
              <a:t>Dziękujemy za uwagę!</a:t>
            </a:r>
            <a:endParaRPr b="0" lang="zxx" sz="3200" spc="-1" strike="noStrike">
              <a:solidFill>
                <a:srgbClr val="009bdd"/>
              </a:solidFill>
              <a:latin typeface="Arial"/>
            </a:endParaRPr>
          </a:p>
        </p:txBody>
      </p:sp>
      <p:pic>
        <p:nvPicPr>
          <p:cNvPr id="145" name="" descr=""/>
          <p:cNvPicPr/>
          <p:nvPr/>
        </p:nvPicPr>
        <p:blipFill>
          <a:blip r:embed="rId1"/>
          <a:stretch/>
        </p:blipFill>
        <p:spPr>
          <a:xfrm>
            <a:off x="3429000" y="1828800"/>
            <a:ext cx="3657600" cy="2642760"/>
          </a:xfrm>
          <a:prstGeom prst="rect">
            <a:avLst/>
          </a:prstGeom>
          <a:ln w="0">
            <a:noFill/>
          </a:ln>
        </p:spPr>
      </p:pic>
      <p:sp>
        <p:nvSpPr>
          <p:cNvPr id="4" name="PlaceHolder 3"/>
          <p:cNvSpPr>
            <a:spLocks noGrp="1"/>
          </p:cNvSpPr>
          <p:nvPr>
            <p:ph type="sldNum" idx="2"/>
          </p:nvPr>
        </p:nvSpPr>
        <p:spPr/>
        <p:txBody>
          <a:bodyPr/>
          <a:p>
            <a:fld id="{748A3B1D-496A-4076-A854-D23E573F72B8}" type="slidenum">
              <a:t>27</a:t>
            </a:fld>
          </a:p>
        </p:txBody>
      </p:sp>
      <p:sp>
        <p:nvSpPr>
          <p:cNvPr id="5" name="PlaceHolder 4"/>
          <p:cNvSpPr>
            <a:spLocks noGrp="1"/>
          </p:cNvSpPr>
          <p:nvPr>
            <p:ph type="dt" idx="3"/>
          </p:nvPr>
        </p:nvSpPr>
        <p:spPr/>
        <p:txBody>
          <a:bodyPr/>
          <a:p>
            <a:fld id="{FC258502-F227-4197-BC02-F761C7694A6A}" type="datetime1">
              <a:rPr lang="en-US"/>
              <a:t>01/07/2024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Testowane operacje</a:t>
            </a:r>
            <a:endParaRPr b="0" lang="zxx" sz="3300" spc="-1" strike="noStrike">
              <a:latin typeface="Arial"/>
            </a:endParaRPr>
          </a:p>
        </p:txBody>
      </p:sp>
      <p:sp>
        <p:nvSpPr>
          <p:cNvPr id="9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gn="just">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Operacje, jakie wykonano na obu strukturach, a potem porównano, to:</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Wyznaczanie 1- i 2-warstwowego otoczenia wierzchołka, składającego się z sąsiednich wierzchołków.</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Wyznaczanie 1- i 2-warstwowego otoczenia trójkąta, składającego się z sąsiednich trójkątów.</a:t>
            </a:r>
            <a:endParaRPr b="0" lang="zxx" sz="2400" spc="-1" strike="noStrike">
              <a:latin typeface="Arial"/>
            </a:endParaRPr>
          </a:p>
          <a:p>
            <a:pPr marL="432000" indent="-324000" algn="just">
              <a:lnSpc>
                <a:spcPct val="100000"/>
              </a:lnSpc>
              <a:spcBef>
                <a:spcPts val="1060"/>
              </a:spcBef>
              <a:buClr>
                <a:srgbClr val="77caee"/>
              </a:buClr>
              <a:buSzPct val="45000"/>
              <a:buFont typeface="Wingdings" charset="2"/>
              <a:buChar char=""/>
            </a:pPr>
            <a:r>
              <a:rPr b="0" lang="en-US" sz="2400" spc="-1" strike="noStrike">
                <a:solidFill>
                  <a:srgbClr val="009bdd"/>
                </a:solidFill>
                <a:latin typeface="Arial"/>
              </a:rPr>
              <a:t>Przeszukiwanie sąsiednich trójkątów w poszukiwaniu wybranego wierzchołka, zaczynając od wybranego trójkąta.</a:t>
            </a:r>
            <a:endParaRPr b="0" lang="zxx" sz="2400" spc="-1" strike="noStrike">
              <a:latin typeface="Arial"/>
            </a:endParaRPr>
          </a:p>
        </p:txBody>
      </p:sp>
      <p:sp>
        <p:nvSpPr>
          <p:cNvPr id="4" name="PlaceHolder 3"/>
          <p:cNvSpPr>
            <a:spLocks noGrp="1"/>
          </p:cNvSpPr>
          <p:nvPr>
            <p:ph type="sldNum" idx="2"/>
          </p:nvPr>
        </p:nvSpPr>
        <p:spPr/>
        <p:txBody>
          <a:bodyPr/>
          <a:p>
            <a:fld id="{FAB5D901-4614-439F-9DCD-E2F12E8A8DFF}" type="slidenum">
              <a:t>3</a:t>
            </a:fld>
          </a:p>
        </p:txBody>
      </p:sp>
      <p:sp>
        <p:nvSpPr>
          <p:cNvPr id="5" name="PlaceHolder 4"/>
          <p:cNvSpPr>
            <a:spLocks noGrp="1"/>
          </p:cNvSpPr>
          <p:nvPr>
            <p:ph type="dt" idx="3"/>
          </p:nvPr>
        </p:nvSpPr>
        <p:spPr/>
        <p:txBody>
          <a:bodyPr/>
          <a:p>
            <a:fld id="{C9ADB031-9C6B-4AA0-936F-C90DA5591184}" type="datetime1">
              <a:rPr lang="en-US"/>
              <a:t>01/07/2024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Przyjęte założenia</a:t>
            </a:r>
            <a:endParaRPr b="0" lang="zxx" sz="3300" spc="-1" strike="noStrike">
              <a:latin typeface="Arial"/>
            </a:endParaRPr>
          </a:p>
        </p:txBody>
      </p:sp>
      <p:sp>
        <p:nvSpPr>
          <p:cNvPr id="92" name="PlaceHolder 2"/>
          <p:cNvSpPr>
            <a:spLocks noGrp="1"/>
          </p:cNvSpPr>
          <p:nvPr>
            <p:ph type="subTitle"/>
          </p:nvPr>
        </p:nvSpPr>
        <p:spPr>
          <a:xfrm>
            <a:off x="360000" y="1080000"/>
            <a:ext cx="9359640" cy="3599640"/>
          </a:xfrm>
          <a:prstGeom prst="rect">
            <a:avLst/>
          </a:prstGeom>
          <a:noFill/>
          <a:ln w="0">
            <a:noFill/>
          </a:ln>
        </p:spPr>
        <p:txBody>
          <a:bodyPr lIns="0" rIns="0" tIns="0" bIns="0" anchor="t">
            <a:noAutofit/>
          </a:bodyPr>
          <a:p>
            <a:pPr marL="429840" indent="-320040" algn="just">
              <a:spcBef>
                <a:spcPts val="1080"/>
              </a:spcBef>
              <a:buClr>
                <a:srgbClr val="77caee"/>
              </a:buClr>
              <a:buSzPct val="45000"/>
              <a:buFont typeface="Wingdings" charset="2"/>
              <a:buChar char=""/>
            </a:pPr>
            <a:r>
              <a:rPr b="0" lang="zxx" sz="2400" spc="-1" strike="noStrike">
                <a:solidFill>
                  <a:srgbClr val="009bdd"/>
                </a:solidFill>
                <a:latin typeface="Arial"/>
              </a:rPr>
              <a:t>Siatka to pewna triangulacja w 2D.</a:t>
            </a:r>
            <a:endParaRPr b="0" lang="zxx" sz="2400" spc="-1" strike="noStrike">
              <a:solidFill>
                <a:srgbClr val="009bdd"/>
              </a:solidFill>
              <a:latin typeface="Arial"/>
            </a:endParaRPr>
          </a:p>
          <a:p>
            <a:pPr marL="429840" indent="-320040" algn="just">
              <a:spcBef>
                <a:spcPts val="1080"/>
              </a:spcBef>
              <a:buClr>
                <a:srgbClr val="77caee"/>
              </a:buClr>
              <a:buSzPct val="45000"/>
              <a:buFont typeface="Wingdings" charset="2"/>
              <a:buChar char=""/>
            </a:pPr>
            <a:r>
              <a:rPr b="0" lang="zxx" sz="2400" spc="-1" strike="noStrike">
                <a:solidFill>
                  <a:srgbClr val="009bdd"/>
                </a:solidFill>
                <a:latin typeface="Arial"/>
              </a:rPr>
              <a:t>Przy trzeciej operacji (poszukiwaniu wierzchołka) nie użyto żadnych heurystyk, przechodzi się po prostu przez kolejne warstwy trójkątów.</a:t>
            </a:r>
            <a:endParaRPr b="0" lang="zxx" sz="2400" spc="-1" strike="noStrike">
              <a:solidFill>
                <a:srgbClr val="009bdd"/>
              </a:solidFill>
              <a:latin typeface="Arial"/>
            </a:endParaRPr>
          </a:p>
          <a:p>
            <a:pPr marL="429840" indent="-320040" algn="just">
              <a:spcBef>
                <a:spcPts val="1080"/>
              </a:spcBef>
              <a:buClr>
                <a:srgbClr val="77caee"/>
              </a:buClr>
              <a:buSzPct val="45000"/>
              <a:buFont typeface="Wingdings" charset="2"/>
              <a:buChar char=""/>
            </a:pPr>
            <a:r>
              <a:rPr b="0" lang="zxx" sz="2400" spc="-1" strike="noStrike">
                <a:solidFill>
                  <a:srgbClr val="009bdd"/>
                </a:solidFill>
                <a:latin typeface="Arial"/>
              </a:rPr>
              <a:t>Siatka nie może mieć dziur w środku, bo to znacznie utrudnia implementację Half Edge.</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C3DB3F4F-8547-4C16-8B4A-C7B1C2171777}" type="slidenum">
              <a:t>4</a:t>
            </a:fld>
          </a:p>
        </p:txBody>
      </p:sp>
      <p:sp>
        <p:nvSpPr>
          <p:cNvPr id="5" name="PlaceHolder 4"/>
          <p:cNvSpPr>
            <a:spLocks noGrp="1"/>
          </p:cNvSpPr>
          <p:nvPr>
            <p:ph type="dt" idx="3"/>
          </p:nvPr>
        </p:nvSpPr>
        <p:spPr/>
        <p:txBody>
          <a:bodyPr/>
          <a:p>
            <a:fld id="{A221D570-658F-4D3F-A879-D2AF6E55AB81}" type="datetime1">
              <a:rPr lang="en-US"/>
              <a:t>01/07/2024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1. operacja</a:t>
            </a:r>
            <a:endParaRPr b="0" lang="zxx" sz="3300" spc="-1" strike="noStrike">
              <a:latin typeface="Arial"/>
            </a:endParaRPr>
          </a:p>
        </p:txBody>
      </p:sp>
      <p:sp>
        <p:nvSpPr>
          <p:cNvPr id="9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algn="just">
              <a:spcBef>
                <a:spcPts val="1417"/>
              </a:spcBef>
              <a:buNone/>
            </a:pPr>
            <a:r>
              <a:rPr b="0" lang="zxx" sz="2400" spc="-1" strike="noStrike">
                <a:solidFill>
                  <a:srgbClr val="009bdd"/>
                </a:solidFill>
                <a:latin typeface="Arial"/>
                <a:ea typeface="Noto Sans CJK SC"/>
              </a:rPr>
              <a:t>Funkcja rozpoczyna się od inicjalizacji dwóch zbiorów do przechowywania incydentnych wierzchołków na pierwszej warstwie i wierzchołków na drugiej warstwie. Następnie algorytm iteruje przez wszystkie trójkąty w triangulacji. Jeśli wierzchołek v należy do trójkąta, to funkcja dodaje wszystkie wierzchołki tego trójkąta do piewszego zbioru (z wyłączeniem v). Dla każdego wierzchołka z pierwszego zbioru, funkcja iteruje ponownie przez wszystkie trójkąty w triangulacji. Jeśli sąsiedni wierzchołek nie należy do trójkąta i v nie należy do trójkąta, to dodaje wierzchołki tego trójkąta do drugiego zbioru.</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4C7712B6-AD2B-4801-BA3E-CF068AFA2B86}" type="slidenum">
              <a:t>5</a:t>
            </a:fld>
          </a:p>
        </p:txBody>
      </p:sp>
      <p:sp>
        <p:nvSpPr>
          <p:cNvPr id="5" name="PlaceHolder 4"/>
          <p:cNvSpPr>
            <a:spLocks noGrp="1"/>
          </p:cNvSpPr>
          <p:nvPr>
            <p:ph type="dt" idx="3"/>
          </p:nvPr>
        </p:nvSpPr>
        <p:spPr/>
        <p:txBody>
          <a:bodyPr/>
          <a:p>
            <a:fld id="{E6C58E06-A6BD-469A-AA5F-BD8F9B8092A7}" type="datetime1">
              <a:rPr lang="en-US"/>
              <a:t>01/07/2024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1. operacja</a:t>
            </a:r>
            <a:endParaRPr b="0" lang="zxx" sz="3300" spc="-1" strike="noStrike">
              <a:latin typeface="Arial"/>
            </a:endParaRPr>
          </a:p>
        </p:txBody>
      </p:sp>
      <p:pic>
        <p:nvPicPr>
          <p:cNvPr id="96" name="" descr=""/>
          <p:cNvPicPr/>
          <p:nvPr/>
        </p:nvPicPr>
        <p:blipFill>
          <a:blip r:embed="rId1"/>
          <a:stretch/>
        </p:blipFill>
        <p:spPr>
          <a:xfrm>
            <a:off x="2390400" y="956160"/>
            <a:ext cx="5341680" cy="4076640"/>
          </a:xfrm>
          <a:prstGeom prst="rect">
            <a:avLst/>
          </a:prstGeom>
          <a:ln w="0">
            <a:noFill/>
          </a:ln>
        </p:spPr>
      </p:pic>
      <p:sp>
        <p:nvSpPr>
          <p:cNvPr id="3" name="PlaceHolder 2"/>
          <p:cNvSpPr>
            <a:spLocks noGrp="1"/>
          </p:cNvSpPr>
          <p:nvPr>
            <p:ph type="sldNum" idx="2"/>
          </p:nvPr>
        </p:nvSpPr>
        <p:spPr/>
        <p:txBody>
          <a:bodyPr/>
          <a:p>
            <a:fld id="{DA108898-2FB2-4478-8F13-CE9B85BC8E9C}" type="slidenum">
              <a:t>6</a:t>
            </a:fld>
          </a:p>
        </p:txBody>
      </p:sp>
      <p:sp>
        <p:nvSpPr>
          <p:cNvPr id="4" name="PlaceHolder 3"/>
          <p:cNvSpPr>
            <a:spLocks noGrp="1"/>
          </p:cNvSpPr>
          <p:nvPr>
            <p:ph type="dt" idx="3"/>
          </p:nvPr>
        </p:nvSpPr>
        <p:spPr/>
        <p:txBody>
          <a:bodyPr/>
          <a:p>
            <a:fld id="{79AA9CC5-929A-4901-9F8B-3ADDFEDAD46A}" type="datetime1">
              <a:rPr lang="en-US"/>
              <a:t>01/07/2024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2. operacja</a:t>
            </a:r>
            <a:endParaRPr b="0" lang="zxx" sz="3300" spc="-1" strike="noStrike">
              <a:latin typeface="Arial"/>
            </a:endParaRPr>
          </a:p>
        </p:txBody>
      </p:sp>
      <p:sp>
        <p:nvSpPr>
          <p:cNvPr id="98" name="PlaceHolder 2"/>
          <p:cNvSpPr>
            <a:spLocks noGrp="1"/>
          </p:cNvSpPr>
          <p:nvPr>
            <p:ph type="subTitle"/>
          </p:nvPr>
        </p:nvSpPr>
        <p:spPr>
          <a:xfrm>
            <a:off x="360000" y="1080000"/>
            <a:ext cx="9359640" cy="3599640"/>
          </a:xfrm>
          <a:prstGeom prst="rect">
            <a:avLst/>
          </a:prstGeom>
          <a:noFill/>
          <a:ln w="0">
            <a:noFill/>
          </a:ln>
        </p:spPr>
        <p:txBody>
          <a:bodyPr lIns="0" rIns="0" tIns="0" bIns="0" anchor="t">
            <a:noAutofit/>
          </a:bodyPr>
          <a:p>
            <a:pPr algn="just">
              <a:buNone/>
            </a:pPr>
            <a:r>
              <a:rPr b="0" lang="zxx" sz="2400" spc="-1" strike="noStrike">
                <a:solidFill>
                  <a:srgbClr val="009bdd"/>
                </a:solidFill>
                <a:latin typeface="Arial"/>
                <a:ea typeface="Noto Sans CJK SC"/>
              </a:rPr>
              <a:t>Funkcja  służy do znajdowania sąsiednich trójkątów dla danego trójkąta w triangulacji. Algorytm inicjalizuje dwa zbiory: pierwszy dla jednowarstwowych sąsiadów i drugi dla dwuwarstwowych sąsiadów. Algorytm Iteruje przez wszystkie trójkąty w triangulacji. Jeśli trójkąt nie jest równy trójkątowi t i sąsiaduje z nim (co jest sprawdzane za pomocą osobnej funkcji), to dodaje go do pierwszego zbioru. Dla każdego trójkąta z pierwszego zbioru, iteruje ponownie przez wszystkie trójkąty w triangulacji. Jeśli trójkąt nie jest równy ani trójkątowi t, ani trójkątowi z pierwszego zbioru, i sąsiaduje z tym trójkątem, to dodaje go do drugiego zbioru. </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FFEA7C4B-E62D-4282-9051-81990880D070}" type="slidenum">
              <a:t>7</a:t>
            </a:fld>
          </a:p>
        </p:txBody>
      </p:sp>
      <p:sp>
        <p:nvSpPr>
          <p:cNvPr id="5" name="PlaceHolder 4"/>
          <p:cNvSpPr>
            <a:spLocks noGrp="1"/>
          </p:cNvSpPr>
          <p:nvPr>
            <p:ph type="dt" idx="3"/>
          </p:nvPr>
        </p:nvSpPr>
        <p:spPr/>
        <p:txBody>
          <a:bodyPr/>
          <a:p>
            <a:fld id="{F987381E-8C87-4C4A-AC35-841D8D529FBF}" type="datetime1">
              <a:rPr lang="en-US"/>
              <a:t>01/07/2024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2. operacja</a:t>
            </a:r>
            <a:endParaRPr b="0" lang="zxx" sz="3300" spc="-1" strike="noStrike">
              <a:latin typeface="Arial"/>
            </a:endParaRPr>
          </a:p>
        </p:txBody>
      </p:sp>
      <p:pic>
        <p:nvPicPr>
          <p:cNvPr id="100" name="" descr=""/>
          <p:cNvPicPr/>
          <p:nvPr/>
        </p:nvPicPr>
        <p:blipFill>
          <a:blip r:embed="rId1"/>
          <a:stretch/>
        </p:blipFill>
        <p:spPr>
          <a:xfrm>
            <a:off x="2397960" y="947160"/>
            <a:ext cx="5326200" cy="4046040"/>
          </a:xfrm>
          <a:prstGeom prst="rect">
            <a:avLst/>
          </a:prstGeom>
          <a:ln w="0">
            <a:noFill/>
          </a:ln>
        </p:spPr>
      </p:pic>
      <p:sp>
        <p:nvSpPr>
          <p:cNvPr id="3" name="PlaceHolder 2"/>
          <p:cNvSpPr>
            <a:spLocks noGrp="1"/>
          </p:cNvSpPr>
          <p:nvPr>
            <p:ph type="sldNum" idx="2"/>
          </p:nvPr>
        </p:nvSpPr>
        <p:spPr/>
        <p:txBody>
          <a:bodyPr/>
          <a:p>
            <a:fld id="{6CD4F984-AC17-45FA-9FF1-9E3922078524}" type="slidenum">
              <a:t>8</a:t>
            </a:fld>
          </a:p>
        </p:txBody>
      </p:sp>
      <p:sp>
        <p:nvSpPr>
          <p:cNvPr id="4" name="PlaceHolder 3"/>
          <p:cNvSpPr>
            <a:spLocks noGrp="1"/>
          </p:cNvSpPr>
          <p:nvPr>
            <p:ph type="dt" idx="3"/>
          </p:nvPr>
        </p:nvSpPr>
        <p:spPr/>
        <p:txBody>
          <a:bodyPr/>
          <a:p>
            <a:fld id="{373E6C1C-D2D4-4FD7-AAC6-7A072E7594DF}" type="datetime1">
              <a:rPr lang="en-US"/>
              <a:t>01/07/2024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zxx" sz="3300" spc="-1" strike="noStrike">
                <a:solidFill>
                  <a:srgbClr val="ffffff"/>
                </a:solidFill>
                <a:latin typeface="Arial"/>
              </a:rPr>
              <a:t>Prosta struktura, 3. operacja</a:t>
            </a:r>
            <a:endParaRPr b="0" lang="zxx" sz="3300" spc="-1" strike="noStrike">
              <a:latin typeface="Arial"/>
            </a:endParaRPr>
          </a:p>
        </p:txBody>
      </p:sp>
      <p:sp>
        <p:nvSpPr>
          <p:cNvPr id="102" name="PlaceHolder 2"/>
          <p:cNvSpPr>
            <a:spLocks noGrp="1"/>
          </p:cNvSpPr>
          <p:nvPr>
            <p:ph type="subTitle"/>
          </p:nvPr>
        </p:nvSpPr>
        <p:spPr>
          <a:xfrm>
            <a:off x="368280" y="1062000"/>
            <a:ext cx="9359640" cy="3599640"/>
          </a:xfrm>
          <a:prstGeom prst="rect">
            <a:avLst/>
          </a:prstGeom>
          <a:noFill/>
          <a:ln w="0">
            <a:noFill/>
          </a:ln>
        </p:spPr>
        <p:txBody>
          <a:bodyPr lIns="0" rIns="0" tIns="0" bIns="0" anchor="t">
            <a:noAutofit/>
          </a:bodyPr>
          <a:p>
            <a:pPr algn="just">
              <a:buNone/>
            </a:pPr>
            <a:r>
              <a:rPr b="0" lang="zxx" sz="2400" spc="-1" strike="noStrike">
                <a:solidFill>
                  <a:srgbClr val="009bdd"/>
                </a:solidFill>
                <a:latin typeface="Arial"/>
                <a:ea typeface="Noto Sans CJK SC"/>
              </a:rPr>
              <a:t>Algorytm zaczyna od trójkąta Start i zmierza do punktu docelowego Target. Inicjalizuje także zmienną pomocniczą dla trójkąta Current na wartość Start. Następnie wchodzi do pętli, która będzie powtarzana, dopóki Current nie zostanie znalezione, lub zostanie odwiedzony już wcześniej. Jeśli punkt Target znajduje się w trójkącie Current, algorytm zwraca ten trójkąt jako wynik. Dla trójkąta Current znajduje sąsiadujące trójkąty (takie, które mają przynajmniej 2 wspólne wierzchołki z Current). Spośród sąsiadujących trójkątów wybiera te, które nie zostały jeszcze odwiedzone, i ustawia Current na pierwszy z nich. </a:t>
            </a:r>
            <a:endParaRPr b="0" lang="zxx" sz="2400" spc="-1" strike="noStrike">
              <a:solidFill>
                <a:srgbClr val="009bdd"/>
              </a:solidFill>
              <a:latin typeface="Arial"/>
            </a:endParaRPr>
          </a:p>
        </p:txBody>
      </p:sp>
      <p:sp>
        <p:nvSpPr>
          <p:cNvPr id="4" name="PlaceHolder 3"/>
          <p:cNvSpPr>
            <a:spLocks noGrp="1"/>
          </p:cNvSpPr>
          <p:nvPr>
            <p:ph type="sldNum" idx="2"/>
          </p:nvPr>
        </p:nvSpPr>
        <p:spPr/>
        <p:txBody>
          <a:bodyPr/>
          <a:p>
            <a:fld id="{825C8403-EF4C-42A8-A4FD-8414ED8A1997}" type="slidenum">
              <a:t>9</a:t>
            </a:fld>
          </a:p>
        </p:txBody>
      </p:sp>
      <p:sp>
        <p:nvSpPr>
          <p:cNvPr id="5" name="PlaceHolder 4"/>
          <p:cNvSpPr>
            <a:spLocks noGrp="1"/>
          </p:cNvSpPr>
          <p:nvPr>
            <p:ph type="dt" idx="3"/>
          </p:nvPr>
        </p:nvSpPr>
        <p:spPr/>
        <p:txBody>
          <a:bodyPr/>
          <a:p>
            <a:fld id="{E52559EC-3549-4624-81D1-6F1021FB89F5}" type="datetime1">
              <a:rPr lang="en-US"/>
              <a:t>01/07/2024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2024-01-06T19:47:57Z</dcterms:created>
  <dc:creator/>
  <dc:description/>
  <dc:language>en-US</dc:language>
  <cp:lastModifiedBy/>
  <dcterms:modified xsi:type="dcterms:W3CDTF">2024-01-07T02:49:57Z</dcterms:modified>
  <cp:revision>6</cp:revision>
  <dc:subject/>
  <dc:title>Blue Curve</dc:title>
</cp:coreProperties>
</file>

<file path=docProps/custom.xml><?xml version="1.0" encoding="utf-8"?>
<Properties xmlns="http://schemas.openxmlformats.org/officeDocument/2006/custom-properties" xmlns:vt="http://schemas.openxmlformats.org/officeDocument/2006/docPropsVTypes"/>
</file>