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256" r:id="rId2"/>
    <p:sldId id="257" r:id="rId3"/>
    <p:sldId id="331" r:id="rId4"/>
    <p:sldId id="258" r:id="rId5"/>
    <p:sldId id="259" r:id="rId6"/>
    <p:sldId id="297" r:id="rId7"/>
    <p:sldId id="260" r:id="rId8"/>
    <p:sldId id="300" r:id="rId9"/>
    <p:sldId id="263" r:id="rId10"/>
    <p:sldId id="299" r:id="rId11"/>
    <p:sldId id="278" r:id="rId12"/>
    <p:sldId id="268" r:id="rId13"/>
    <p:sldId id="271" r:id="rId14"/>
    <p:sldId id="272" r:id="rId15"/>
    <p:sldId id="275" r:id="rId16"/>
    <p:sldId id="302" r:id="rId17"/>
    <p:sldId id="303" r:id="rId18"/>
    <p:sldId id="304" r:id="rId19"/>
    <p:sldId id="289" r:id="rId20"/>
    <p:sldId id="290" r:id="rId21"/>
    <p:sldId id="305" r:id="rId22"/>
    <p:sldId id="316" r:id="rId23"/>
    <p:sldId id="287" r:id="rId24"/>
    <p:sldId id="306" r:id="rId25"/>
    <p:sldId id="318" r:id="rId26"/>
    <p:sldId id="307" r:id="rId27"/>
    <p:sldId id="288" r:id="rId28"/>
    <p:sldId id="308" r:id="rId29"/>
    <p:sldId id="319" r:id="rId30"/>
    <p:sldId id="309" r:id="rId31"/>
    <p:sldId id="310" r:id="rId32"/>
    <p:sldId id="311" r:id="rId33"/>
    <p:sldId id="320" r:id="rId34"/>
    <p:sldId id="312" r:id="rId35"/>
    <p:sldId id="321" r:id="rId36"/>
    <p:sldId id="313" r:id="rId37"/>
    <p:sldId id="315" r:id="rId38"/>
    <p:sldId id="328" r:id="rId39"/>
    <p:sldId id="329" r:id="rId40"/>
    <p:sldId id="330" r:id="rId41"/>
    <p:sldId id="327" r:id="rId42"/>
    <p:sldId id="33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s>
</file>

<file path=ppt/diagrams/_rels/data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hyperlink" Target="https://www.flickr.com/photos/london-commodity-markets/8199184991/" TargetMode="External" /><Relationship Id="rId1" Type="http://schemas.openxmlformats.org/officeDocument/2006/relationships/image" Target="../media/image1.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hyperlink" Target="https://www.flickr.com/photos/london-commodity-markets/8199184991/" TargetMode="External" /><Relationship Id="rId1" Type="http://schemas.openxmlformats.org/officeDocument/2006/relationships/image" Target="../media/image1.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6E991-00EA-4E86-BC74-C951A63C7359}" type="doc">
      <dgm:prSet loTypeId="urn:microsoft.com/office/officeart/2008/layout/BubblePictureList" loCatId="picture" qsTypeId="urn:microsoft.com/office/officeart/2005/8/quickstyle/simple1" qsCatId="simple" csTypeId="urn:microsoft.com/office/officeart/2005/8/colors/accent1_2" csCatId="accent1" phldr="1"/>
      <dgm:spPr/>
    </dgm:pt>
    <dgm:pt modelId="{29107A60-FEF7-46E8-B677-7B6DBFDBB3D5}">
      <dgm:prSet phldrT="[Text]" custT="1"/>
      <dgm:spPr/>
      <dgm:t>
        <a:bodyPr/>
        <a:lstStyle/>
        <a:p>
          <a:r>
            <a:rPr lang="en-GB" sz="6600" dirty="0">
              <a:solidFill>
                <a:schemeClr val="accent2"/>
              </a:solidFill>
            </a:rPr>
            <a:t>Oil price</a:t>
          </a:r>
          <a:endParaRPr lang="en-IN" sz="6600" dirty="0">
            <a:solidFill>
              <a:schemeClr val="accent2"/>
            </a:solidFill>
          </a:endParaRPr>
        </a:p>
      </dgm:t>
    </dgm:pt>
    <dgm:pt modelId="{8FD55BD1-597F-4A81-96F5-E9B6F8F61DF1}" type="parTrans" cxnId="{B8FB3F36-2DA6-40EA-B3A7-752D4256E31A}">
      <dgm:prSet/>
      <dgm:spPr/>
      <dgm:t>
        <a:bodyPr/>
        <a:lstStyle/>
        <a:p>
          <a:endParaRPr lang="en-IN"/>
        </a:p>
      </dgm:t>
    </dgm:pt>
    <dgm:pt modelId="{3C35F7B7-BE63-4772-B3A9-64A1A8F8E5E2}" type="sibTrans" cxnId="{B8FB3F36-2DA6-40EA-B3A7-752D4256E31A}">
      <dgm:prSet/>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17000" r="-17000"/>
          </a:stretch>
        </a:blipFill>
      </dgm:spPr>
      <dgm:t>
        <a:bodyPr/>
        <a:lstStyle/>
        <a:p>
          <a:endParaRPr lang="en-IN"/>
        </a:p>
      </dgm:t>
    </dgm:pt>
    <dgm:pt modelId="{D8E46712-B959-4153-94E7-B13445825325}">
      <dgm:prSet phldrT="[Text]" custT="1"/>
      <dgm:spPr/>
      <dgm:t>
        <a:bodyPr/>
        <a:lstStyle/>
        <a:p>
          <a:r>
            <a:rPr lang="en-GB" sz="4400" dirty="0">
              <a:solidFill>
                <a:schemeClr val="accent2"/>
              </a:solidFill>
            </a:rPr>
            <a:t> Prediction</a:t>
          </a:r>
          <a:endParaRPr lang="en-IN" sz="4400" dirty="0">
            <a:solidFill>
              <a:schemeClr val="accent2"/>
            </a:solidFill>
          </a:endParaRPr>
        </a:p>
      </dgm:t>
    </dgm:pt>
    <dgm:pt modelId="{040E2D48-159F-4BE2-A93D-6DF8C5D15991}" type="parTrans" cxnId="{2E39593F-A5A4-4A0B-997C-2E6F2AC75C8E}">
      <dgm:prSet/>
      <dgm:spPr/>
      <dgm:t>
        <a:bodyPr/>
        <a:lstStyle/>
        <a:p>
          <a:endParaRPr lang="en-IN"/>
        </a:p>
      </dgm:t>
    </dgm:pt>
    <dgm:pt modelId="{724C42FC-7532-488C-9025-DC3FF5523AC9}" type="sibTrans" cxnId="{2E39593F-A5A4-4A0B-997C-2E6F2AC75C8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59000" r="-59000"/>
          </a:stretch>
        </a:blipFill>
      </dgm:spPr>
      <dgm:t>
        <a:bodyPr/>
        <a:lstStyle/>
        <a:p>
          <a:endParaRPr lang="en-IN"/>
        </a:p>
      </dgm:t>
    </dgm:pt>
    <dgm:pt modelId="{34C7DE80-1394-42A8-BD69-5F21CD834BFE}" type="pres">
      <dgm:prSet presAssocID="{7C56E991-00EA-4E86-BC74-C951A63C7359}" presName="Name0" presStyleCnt="0">
        <dgm:presLayoutVars>
          <dgm:chMax val="8"/>
          <dgm:chPref val="8"/>
          <dgm:dir/>
        </dgm:presLayoutVars>
      </dgm:prSet>
      <dgm:spPr/>
    </dgm:pt>
    <dgm:pt modelId="{AC5508B1-47EC-4599-9AF9-F522E152BAA0}" type="pres">
      <dgm:prSet presAssocID="{29107A60-FEF7-46E8-B677-7B6DBFDBB3D5}" presName="parent_text_1" presStyleLbl="revTx" presStyleIdx="0" presStyleCnt="2">
        <dgm:presLayoutVars>
          <dgm:chMax val="0"/>
          <dgm:chPref val="0"/>
          <dgm:bulletEnabled val="1"/>
        </dgm:presLayoutVars>
      </dgm:prSet>
      <dgm:spPr/>
    </dgm:pt>
    <dgm:pt modelId="{3D420982-AFE9-49F9-AD87-3B49C7FB7298}" type="pres">
      <dgm:prSet presAssocID="{29107A60-FEF7-46E8-B677-7B6DBFDBB3D5}" presName="image_accent_1" presStyleCnt="0"/>
      <dgm:spPr/>
    </dgm:pt>
    <dgm:pt modelId="{386EA881-BDD1-471F-BFCF-5394DF320BBC}" type="pres">
      <dgm:prSet presAssocID="{29107A60-FEF7-46E8-B677-7B6DBFDBB3D5}" presName="imageAccentRepeatNode" presStyleLbl="alignNode1" presStyleIdx="0" presStyleCnt="3"/>
      <dgm:spPr/>
    </dgm:pt>
    <dgm:pt modelId="{936C9A48-0C80-4618-9F12-C1F5CBCBA70C}" type="pres">
      <dgm:prSet presAssocID="{29107A60-FEF7-46E8-B677-7B6DBFDBB3D5}" presName="accent_1" presStyleLbl="alignNode1" presStyleIdx="1" presStyleCnt="3"/>
      <dgm:spPr/>
    </dgm:pt>
    <dgm:pt modelId="{D600DF4F-B65B-437F-95A8-E6725EC858D4}" type="pres">
      <dgm:prSet presAssocID="{3C35F7B7-BE63-4772-B3A9-64A1A8F8E5E2}" presName="image_1" presStyleCnt="0"/>
      <dgm:spPr/>
    </dgm:pt>
    <dgm:pt modelId="{25A7BE3E-6E63-466B-9F53-96AB908EB170}" type="pres">
      <dgm:prSet presAssocID="{3C35F7B7-BE63-4772-B3A9-64A1A8F8E5E2}" presName="imageRepeatNode" presStyleLbl="fgImgPlace1" presStyleIdx="0" presStyleCnt="2"/>
      <dgm:spPr/>
    </dgm:pt>
    <dgm:pt modelId="{34C2543A-CB3E-404D-95FB-D4008E402535}" type="pres">
      <dgm:prSet presAssocID="{D8E46712-B959-4153-94E7-B13445825325}" presName="parent_text_2" presStyleLbl="revTx" presStyleIdx="1" presStyleCnt="2">
        <dgm:presLayoutVars>
          <dgm:chMax val="0"/>
          <dgm:chPref val="0"/>
          <dgm:bulletEnabled val="1"/>
        </dgm:presLayoutVars>
      </dgm:prSet>
      <dgm:spPr/>
    </dgm:pt>
    <dgm:pt modelId="{2F9ADABE-8936-4CFD-8149-C89F43B931F1}" type="pres">
      <dgm:prSet presAssocID="{D8E46712-B959-4153-94E7-B13445825325}" presName="image_accent_2" presStyleCnt="0"/>
      <dgm:spPr/>
    </dgm:pt>
    <dgm:pt modelId="{FEF8FCCC-FC34-49B3-8172-144DFBAA6D17}" type="pres">
      <dgm:prSet presAssocID="{D8E46712-B959-4153-94E7-B13445825325}" presName="imageAccentRepeatNode" presStyleLbl="alignNode1" presStyleIdx="2" presStyleCnt="3"/>
      <dgm:spPr/>
    </dgm:pt>
    <dgm:pt modelId="{FC250E4A-220B-4855-ACCA-E645DE0FE9EF}" type="pres">
      <dgm:prSet presAssocID="{724C42FC-7532-488C-9025-DC3FF5523AC9}" presName="image_2" presStyleCnt="0"/>
      <dgm:spPr/>
    </dgm:pt>
    <dgm:pt modelId="{C814D9B6-179A-4E20-B8D5-8E085FB9B6CC}" type="pres">
      <dgm:prSet presAssocID="{724C42FC-7532-488C-9025-DC3FF5523AC9}" presName="imageRepeatNode" presStyleLbl="fgImgPlace1" presStyleIdx="1" presStyleCnt="2" custScaleX="109490" custScaleY="102766"/>
      <dgm:spPr/>
    </dgm:pt>
  </dgm:ptLst>
  <dgm:cxnLst>
    <dgm:cxn modelId="{B8FB3F36-2DA6-40EA-B3A7-752D4256E31A}" srcId="{7C56E991-00EA-4E86-BC74-C951A63C7359}" destId="{29107A60-FEF7-46E8-B677-7B6DBFDBB3D5}" srcOrd="0" destOrd="0" parTransId="{8FD55BD1-597F-4A81-96F5-E9B6F8F61DF1}" sibTransId="{3C35F7B7-BE63-4772-B3A9-64A1A8F8E5E2}"/>
    <dgm:cxn modelId="{2E39593F-A5A4-4A0B-997C-2E6F2AC75C8E}" srcId="{7C56E991-00EA-4E86-BC74-C951A63C7359}" destId="{D8E46712-B959-4153-94E7-B13445825325}" srcOrd="1" destOrd="0" parTransId="{040E2D48-159F-4BE2-A93D-6DF8C5D15991}" sibTransId="{724C42FC-7532-488C-9025-DC3FF5523AC9}"/>
    <dgm:cxn modelId="{C1387E5C-A06D-49E0-9B99-D4BE305C2ABA}" type="presOf" srcId="{D8E46712-B959-4153-94E7-B13445825325}" destId="{34C2543A-CB3E-404D-95FB-D4008E402535}" srcOrd="0" destOrd="0" presId="urn:microsoft.com/office/officeart/2008/layout/BubblePictureList"/>
    <dgm:cxn modelId="{3307DD5D-DE62-424D-AC3D-4A72C41D69F7}" type="presOf" srcId="{3C35F7B7-BE63-4772-B3A9-64A1A8F8E5E2}" destId="{25A7BE3E-6E63-466B-9F53-96AB908EB170}" srcOrd="0" destOrd="0" presId="urn:microsoft.com/office/officeart/2008/layout/BubblePictureList"/>
    <dgm:cxn modelId="{EDDBDB75-F797-49C0-BCFA-7E83553DCE49}" type="presOf" srcId="{7C56E991-00EA-4E86-BC74-C951A63C7359}" destId="{34C7DE80-1394-42A8-BD69-5F21CD834BFE}" srcOrd="0" destOrd="0" presId="urn:microsoft.com/office/officeart/2008/layout/BubblePictureList"/>
    <dgm:cxn modelId="{70712E78-4B7F-4EB3-A71E-FD9A043D8C43}" type="presOf" srcId="{724C42FC-7532-488C-9025-DC3FF5523AC9}" destId="{C814D9B6-179A-4E20-B8D5-8E085FB9B6CC}" srcOrd="0" destOrd="0" presId="urn:microsoft.com/office/officeart/2008/layout/BubblePictureList"/>
    <dgm:cxn modelId="{127C21E4-6BFD-4B70-8662-1799D54BF8B9}" type="presOf" srcId="{29107A60-FEF7-46E8-B677-7B6DBFDBB3D5}" destId="{AC5508B1-47EC-4599-9AF9-F522E152BAA0}" srcOrd="0" destOrd="0" presId="urn:microsoft.com/office/officeart/2008/layout/BubblePictureList"/>
    <dgm:cxn modelId="{05FBBDA5-4189-41FB-9938-8CB8D46F66B8}" type="presParOf" srcId="{34C7DE80-1394-42A8-BD69-5F21CD834BFE}" destId="{AC5508B1-47EC-4599-9AF9-F522E152BAA0}" srcOrd="0" destOrd="0" presId="urn:microsoft.com/office/officeart/2008/layout/BubblePictureList"/>
    <dgm:cxn modelId="{EEC67B48-A59E-4B03-B9C2-28418FC1A774}" type="presParOf" srcId="{34C7DE80-1394-42A8-BD69-5F21CD834BFE}" destId="{3D420982-AFE9-49F9-AD87-3B49C7FB7298}" srcOrd="1" destOrd="0" presId="urn:microsoft.com/office/officeart/2008/layout/BubblePictureList"/>
    <dgm:cxn modelId="{5DBE7230-D14A-4BA2-B5DF-D5AE48A63A82}" type="presParOf" srcId="{3D420982-AFE9-49F9-AD87-3B49C7FB7298}" destId="{386EA881-BDD1-471F-BFCF-5394DF320BBC}" srcOrd="0" destOrd="0" presId="urn:microsoft.com/office/officeart/2008/layout/BubblePictureList"/>
    <dgm:cxn modelId="{48B83092-0CF3-4DE6-A9AD-51AC22CC0A5A}" type="presParOf" srcId="{34C7DE80-1394-42A8-BD69-5F21CD834BFE}" destId="{936C9A48-0C80-4618-9F12-C1F5CBCBA70C}" srcOrd="2" destOrd="0" presId="urn:microsoft.com/office/officeart/2008/layout/BubblePictureList"/>
    <dgm:cxn modelId="{76191EE3-EF03-4C08-A763-DF939C6E2A6A}" type="presParOf" srcId="{34C7DE80-1394-42A8-BD69-5F21CD834BFE}" destId="{D600DF4F-B65B-437F-95A8-E6725EC858D4}" srcOrd="3" destOrd="0" presId="urn:microsoft.com/office/officeart/2008/layout/BubblePictureList"/>
    <dgm:cxn modelId="{26B2D171-A868-44EE-9573-8E5F4CAA979F}" type="presParOf" srcId="{D600DF4F-B65B-437F-95A8-E6725EC858D4}" destId="{25A7BE3E-6E63-466B-9F53-96AB908EB170}" srcOrd="0" destOrd="0" presId="urn:microsoft.com/office/officeart/2008/layout/BubblePictureList"/>
    <dgm:cxn modelId="{362A030A-AAFC-45F2-B649-4BFB34B886E4}" type="presParOf" srcId="{34C7DE80-1394-42A8-BD69-5F21CD834BFE}" destId="{34C2543A-CB3E-404D-95FB-D4008E402535}" srcOrd="4" destOrd="0" presId="urn:microsoft.com/office/officeart/2008/layout/BubblePictureList"/>
    <dgm:cxn modelId="{1808AD7A-1D41-4BB8-8798-50F5A088AA56}" type="presParOf" srcId="{34C7DE80-1394-42A8-BD69-5F21CD834BFE}" destId="{2F9ADABE-8936-4CFD-8149-C89F43B931F1}" srcOrd="5" destOrd="0" presId="urn:microsoft.com/office/officeart/2008/layout/BubblePictureList"/>
    <dgm:cxn modelId="{B7A61E6A-ADB5-4A79-8655-17241ED4187B}" type="presParOf" srcId="{2F9ADABE-8936-4CFD-8149-C89F43B931F1}" destId="{FEF8FCCC-FC34-49B3-8172-144DFBAA6D17}" srcOrd="0" destOrd="0" presId="urn:microsoft.com/office/officeart/2008/layout/BubblePictureList"/>
    <dgm:cxn modelId="{38354C2B-5180-41E3-A639-4B7723F0E61C}" type="presParOf" srcId="{34C7DE80-1394-42A8-BD69-5F21CD834BFE}" destId="{FC250E4A-220B-4855-ACCA-E645DE0FE9EF}" srcOrd="6" destOrd="0" presId="urn:microsoft.com/office/officeart/2008/layout/BubblePictureList"/>
    <dgm:cxn modelId="{3BDEF5CB-B139-4BD7-BFD7-B0473C6AC64C}" type="presParOf" srcId="{FC250E4A-220B-4855-ACCA-E645DE0FE9EF}" destId="{C814D9B6-179A-4E20-B8D5-8E085FB9B6CC}"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EA881-BDD1-471F-BFCF-5394DF320BBC}">
      <dsp:nvSpPr>
        <dsp:cNvPr id="0" name=""/>
        <dsp:cNvSpPr/>
      </dsp:nvSpPr>
      <dsp:spPr>
        <a:xfrm>
          <a:off x="2549434" y="2536245"/>
          <a:ext cx="2606039" cy="2606707"/>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C9A48-0C80-4618-9F12-C1F5CBCBA70C}">
      <dsp:nvSpPr>
        <dsp:cNvPr id="0" name=""/>
        <dsp:cNvSpPr/>
      </dsp:nvSpPr>
      <dsp:spPr>
        <a:xfrm>
          <a:off x="6875416" y="4426671"/>
          <a:ext cx="429985" cy="429564"/>
        </a:xfrm>
        <a:prstGeom prst="donut">
          <a:avLst>
            <a:gd name="adj" fmla="val 746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7BE3E-6E63-466B-9F53-96AB908EB170}">
      <dsp:nvSpPr>
        <dsp:cNvPr id="0" name=""/>
        <dsp:cNvSpPr/>
      </dsp:nvSpPr>
      <dsp:spPr>
        <a:xfrm>
          <a:off x="2649582" y="2636477"/>
          <a:ext cx="2406831" cy="2406243"/>
        </a:xfrm>
        <a:prstGeom prst="ellipse">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17000" r="-17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F8FCCC-FC34-49B3-8172-144DFBAA6D17}">
      <dsp:nvSpPr>
        <dsp:cNvPr id="0" name=""/>
        <dsp:cNvSpPr/>
      </dsp:nvSpPr>
      <dsp:spPr>
        <a:xfrm>
          <a:off x="5442856" y="3057519"/>
          <a:ext cx="1363979" cy="1363697"/>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4D9B6-179A-4E20-B8D5-8E085FB9B6CC}">
      <dsp:nvSpPr>
        <dsp:cNvPr id="0" name=""/>
        <dsp:cNvSpPr/>
      </dsp:nvSpPr>
      <dsp:spPr>
        <a:xfrm>
          <a:off x="5466335" y="3120997"/>
          <a:ext cx="1317023" cy="123640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9000" r="-5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5508B1-47EC-4599-9AF9-F522E152BAA0}">
      <dsp:nvSpPr>
        <dsp:cNvPr id="0" name=""/>
        <dsp:cNvSpPr/>
      </dsp:nvSpPr>
      <dsp:spPr>
        <a:xfrm>
          <a:off x="0" y="1733709"/>
          <a:ext cx="3867694" cy="73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 numCol="1" spcCol="1270" anchor="b" anchorCtr="0">
          <a:noAutofit/>
        </a:bodyPr>
        <a:lstStyle/>
        <a:p>
          <a:pPr marL="0" lvl="0" indent="0" algn="r" defTabSz="2933700">
            <a:lnSpc>
              <a:spcPct val="90000"/>
            </a:lnSpc>
            <a:spcBef>
              <a:spcPct val="0"/>
            </a:spcBef>
            <a:spcAft>
              <a:spcPct val="35000"/>
            </a:spcAft>
            <a:buNone/>
          </a:pPr>
          <a:r>
            <a:rPr lang="en-GB" sz="6600" kern="1200" dirty="0">
              <a:solidFill>
                <a:schemeClr val="accent2"/>
              </a:solidFill>
            </a:rPr>
            <a:t>Oil price</a:t>
          </a:r>
          <a:endParaRPr lang="en-IN" sz="6600" kern="1200" dirty="0">
            <a:solidFill>
              <a:schemeClr val="accent2"/>
            </a:solidFill>
          </a:endParaRPr>
        </a:p>
      </dsp:txBody>
      <dsp:txXfrm>
        <a:off x="0" y="1733709"/>
        <a:ext cx="3867694" cy="732987"/>
      </dsp:txXfrm>
    </dsp:sp>
    <dsp:sp modelId="{34C2543A-CB3E-404D-95FB-D4008E402535}">
      <dsp:nvSpPr>
        <dsp:cNvPr id="0" name=""/>
        <dsp:cNvSpPr/>
      </dsp:nvSpPr>
      <dsp:spPr>
        <a:xfrm>
          <a:off x="7018019" y="3137636"/>
          <a:ext cx="3867694" cy="1203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l" defTabSz="1955800">
            <a:lnSpc>
              <a:spcPct val="90000"/>
            </a:lnSpc>
            <a:spcBef>
              <a:spcPct val="0"/>
            </a:spcBef>
            <a:spcAft>
              <a:spcPct val="35000"/>
            </a:spcAft>
            <a:buNone/>
          </a:pPr>
          <a:r>
            <a:rPr lang="en-GB" sz="4400" kern="1200" dirty="0">
              <a:solidFill>
                <a:schemeClr val="accent2"/>
              </a:solidFill>
            </a:rPr>
            <a:t> Prediction</a:t>
          </a:r>
          <a:endParaRPr lang="en-IN" sz="4400" kern="1200" dirty="0">
            <a:solidFill>
              <a:schemeClr val="accent2"/>
            </a:solidFill>
          </a:endParaRPr>
        </a:p>
      </dsp:txBody>
      <dsp:txXfrm>
        <a:off x="7018019" y="3137636"/>
        <a:ext cx="3867694" cy="1203121"/>
      </dsp:txXfrm>
    </dsp:sp>
  </dsp:spTree>
</dsp:drawing>
</file>

<file path=ppt/diagrams/layout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51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02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7932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638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9056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49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186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067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81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1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47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746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98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89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52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20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552339"/>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9.jp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30.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2" Type="http://schemas.openxmlformats.org/officeDocument/2006/relationships/hyperlink" Target="https://www.lpcentre.com/london/oil-gas" TargetMode="Externa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E22E-2877-F34B-C294-BE0018AD6AC8}"/>
              </a:ext>
            </a:extLst>
          </p:cNvPr>
          <p:cNvSpPr>
            <a:spLocks noGrp="1"/>
          </p:cNvSpPr>
          <p:nvPr>
            <p:ph type="ctrTitle"/>
          </p:nvPr>
        </p:nvSpPr>
        <p:spPr>
          <a:xfrm flipV="1">
            <a:off x="145081" y="-1464906"/>
            <a:ext cx="7197726" cy="992071"/>
          </a:xfrm>
        </p:spPr>
        <p:txBody>
          <a:bodyPr>
            <a:normAutofit/>
          </a:bodyPr>
          <a:lstStyle/>
          <a:p>
            <a:endParaRPr lang="en-IN" sz="4000" dirty="0">
              <a:solidFill>
                <a:schemeClr val="accent2"/>
              </a:solidFill>
            </a:endParaRPr>
          </a:p>
        </p:txBody>
      </p:sp>
      <p:sp>
        <p:nvSpPr>
          <p:cNvPr id="3" name="Subtitle 2">
            <a:extLst>
              <a:ext uri="{FF2B5EF4-FFF2-40B4-BE49-F238E27FC236}">
                <a16:creationId xmlns:a16="http://schemas.microsoft.com/office/drawing/2014/main" id="{2F18C855-9489-CE01-41D8-EBBE387FA5A4}"/>
              </a:ext>
            </a:extLst>
          </p:cNvPr>
          <p:cNvSpPr>
            <a:spLocks noGrp="1"/>
          </p:cNvSpPr>
          <p:nvPr>
            <p:ph type="subTitle" idx="1"/>
          </p:nvPr>
        </p:nvSpPr>
        <p:spPr>
          <a:xfrm>
            <a:off x="1726896" y="4452430"/>
            <a:ext cx="7197726" cy="1405466"/>
          </a:xfrm>
        </p:spPr>
        <p:txBody>
          <a:bodyPr>
            <a:normAutofit/>
          </a:bodyPr>
          <a:lstStyle/>
          <a:p>
            <a:r>
              <a:rPr lang="en-US" sz="2400" dirty="0"/>
              <a:t>TEAM :- 3</a:t>
            </a:r>
            <a:endParaRPr lang="en-IN" sz="2400" dirty="0"/>
          </a:p>
        </p:txBody>
      </p:sp>
      <p:graphicFrame>
        <p:nvGraphicFramePr>
          <p:cNvPr id="7" name="Diagram 6">
            <a:extLst>
              <a:ext uri="{FF2B5EF4-FFF2-40B4-BE49-F238E27FC236}">
                <a16:creationId xmlns:a16="http://schemas.microsoft.com/office/drawing/2014/main" id="{61EA5C5E-7A19-390D-8D7C-3C77FBE1C976}"/>
              </a:ext>
            </a:extLst>
          </p:cNvPr>
          <p:cNvGraphicFramePr/>
          <p:nvPr>
            <p:extLst>
              <p:ext uri="{D42A27DB-BD31-4B8C-83A1-F6EECF244321}">
                <p14:modId xmlns:p14="http://schemas.microsoft.com/office/powerpoint/2010/main" val="388362563"/>
              </p:ext>
            </p:extLst>
          </p:nvPr>
        </p:nvGraphicFramePr>
        <p:xfrm>
          <a:off x="1306286" y="-121298"/>
          <a:ext cx="10885714" cy="6876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4484C0A-9C7E-0C48-2118-22DDEE7ADEAA}"/>
              </a:ext>
            </a:extLst>
          </p:cNvPr>
          <p:cNvSpPr txBox="1"/>
          <p:nvPr/>
        </p:nvSpPr>
        <p:spPr>
          <a:xfrm>
            <a:off x="1726896" y="4903694"/>
            <a:ext cx="1768433" cy="1477328"/>
          </a:xfrm>
          <a:prstGeom prst="rect">
            <a:avLst/>
          </a:prstGeom>
          <a:noFill/>
        </p:spPr>
        <p:txBody>
          <a:bodyPr wrap="none" rtlCol="0">
            <a:spAutoFit/>
          </a:bodyPr>
          <a:lstStyle/>
          <a:p>
            <a:r>
              <a:rPr lang="en-IN" dirty="0"/>
              <a:t>ABHISHEK</a:t>
            </a:r>
          </a:p>
          <a:p>
            <a:r>
              <a:rPr lang="en-IN" dirty="0"/>
              <a:t>SHALINI</a:t>
            </a:r>
          </a:p>
          <a:p>
            <a:r>
              <a:rPr lang="en-IN" dirty="0"/>
              <a:t>VISHAL </a:t>
            </a:r>
          </a:p>
          <a:p>
            <a:r>
              <a:rPr lang="en-IN" dirty="0"/>
              <a:t>LILLY</a:t>
            </a:r>
          </a:p>
          <a:p>
            <a:r>
              <a:rPr lang="en-IN" dirty="0"/>
              <a:t>SATISH KUMAR</a:t>
            </a:r>
          </a:p>
        </p:txBody>
      </p:sp>
    </p:spTree>
    <p:extLst>
      <p:ext uri="{BB962C8B-B14F-4D97-AF65-F5344CB8AC3E}">
        <p14:creationId xmlns:p14="http://schemas.microsoft.com/office/powerpoint/2010/main" val="195830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9CED-B05C-8D61-A720-C848362EDC27}"/>
              </a:ext>
            </a:extLst>
          </p:cNvPr>
          <p:cNvSpPr>
            <a:spLocks noGrp="1"/>
          </p:cNvSpPr>
          <p:nvPr>
            <p:ph type="title"/>
          </p:nvPr>
        </p:nvSpPr>
        <p:spPr>
          <a:xfrm>
            <a:off x="1556181" y="773400"/>
            <a:ext cx="8911687" cy="570208"/>
          </a:xfrm>
        </p:spPr>
        <p:txBody>
          <a:bodyPr>
            <a:noAutofit/>
          </a:bodyPr>
          <a:lstStyle/>
          <a:p>
            <a:r>
              <a:rPr lang="en-GB" sz="2400" b="1" i="0" dirty="0">
                <a:solidFill>
                  <a:schemeClr val="accent2"/>
                </a:solidFill>
                <a:effectLst/>
                <a:latin typeface="Arial" panose="020B0604020202020204" pitchFamily="34" charset="0"/>
                <a:cs typeface="Arial" panose="020B0604020202020204" pitchFamily="34" charset="0"/>
              </a:rPr>
              <a:t>Plot </a:t>
            </a:r>
            <a:r>
              <a:rPr lang="en-GB" sz="2400" b="1" i="0" dirty="0" err="1">
                <a:solidFill>
                  <a:schemeClr val="accent2"/>
                </a:solidFill>
                <a:effectLst/>
                <a:latin typeface="Arial" panose="020B0604020202020204" pitchFamily="34" charset="0"/>
                <a:cs typeface="Arial" panose="020B0604020202020204" pitchFamily="34" charset="0"/>
              </a:rPr>
              <a:t>Displot</a:t>
            </a:r>
            <a:r>
              <a:rPr lang="en-GB" sz="2400" b="1" i="0" dirty="0">
                <a:solidFill>
                  <a:schemeClr val="accent2"/>
                </a:solidFill>
                <a:effectLst/>
                <a:latin typeface="Arial" panose="020B0604020202020204" pitchFamily="34" charset="0"/>
                <a:cs typeface="Arial" panose="020B0604020202020204" pitchFamily="34" charset="0"/>
              </a:rPr>
              <a:t> Which Shows Price Data Distribution</a:t>
            </a:r>
            <a:br>
              <a:rPr lang="en-GB" sz="2400" b="1" i="0" dirty="0">
                <a:solidFill>
                  <a:schemeClr val="accent2"/>
                </a:solidFill>
                <a:effectLst/>
                <a:latin typeface="Arial" panose="020B0604020202020204" pitchFamily="34" charset="0"/>
                <a:cs typeface="Arial" panose="020B0604020202020204" pitchFamily="34" charset="0"/>
              </a:rPr>
            </a:br>
            <a:endParaRPr lang="en-IN" sz="2400" dirty="0">
              <a:solidFill>
                <a:schemeClr val="accent2"/>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D3E67EB1-AF90-FD6B-A6BF-2CEA000E0A27}"/>
              </a:ext>
            </a:extLst>
          </p:cNvPr>
          <p:cNvPicPr>
            <a:picLocks noGrp="1" noChangeAspect="1"/>
          </p:cNvPicPr>
          <p:nvPr>
            <p:ph idx="1"/>
          </p:nvPr>
        </p:nvPicPr>
        <p:blipFill>
          <a:blip r:embed="rId2"/>
          <a:stretch>
            <a:fillRect/>
          </a:stretch>
        </p:blipFill>
        <p:spPr>
          <a:xfrm>
            <a:off x="2699689" y="1455576"/>
            <a:ext cx="6624670" cy="5094514"/>
          </a:xfrm>
        </p:spPr>
      </p:pic>
    </p:spTree>
    <p:extLst>
      <p:ext uri="{BB962C8B-B14F-4D97-AF65-F5344CB8AC3E}">
        <p14:creationId xmlns:p14="http://schemas.microsoft.com/office/powerpoint/2010/main" val="345268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439E7-C4CE-6A5F-1CDD-4CDA002363AB}"/>
              </a:ext>
            </a:extLst>
          </p:cNvPr>
          <p:cNvSpPr txBox="1"/>
          <p:nvPr/>
        </p:nvSpPr>
        <p:spPr>
          <a:xfrm>
            <a:off x="1573215" y="678024"/>
            <a:ext cx="3223190" cy="461665"/>
          </a:xfrm>
          <a:prstGeom prst="rect">
            <a:avLst/>
          </a:prstGeom>
          <a:noFill/>
        </p:spPr>
        <p:txBody>
          <a:bodyPr wrap="none" rtlCol="0">
            <a:spAutoFit/>
          </a:bodyPr>
          <a:lstStyle/>
          <a:p>
            <a:r>
              <a:rPr lang="en-US" sz="2400" dirty="0">
                <a:solidFill>
                  <a:schemeClr val="accent2"/>
                </a:solidFill>
                <a:latin typeface="Arial" panose="020B0604020202020204" pitchFamily="34" charset="0"/>
                <a:cs typeface="Arial" panose="020B0604020202020204" pitchFamily="34" charset="0"/>
              </a:rPr>
              <a:t>Line Plot Of The Data.</a:t>
            </a:r>
            <a:endParaRPr lang="en-IN" sz="2400" dirty="0">
              <a:solidFill>
                <a:schemeClr val="accent2"/>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E651531C-90D2-94F5-8342-D19E442C4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9296399" cy="51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47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57E89-00FC-5C14-93DA-F5202ED17328}"/>
              </a:ext>
            </a:extLst>
          </p:cNvPr>
          <p:cNvSpPr txBox="1"/>
          <p:nvPr/>
        </p:nvSpPr>
        <p:spPr>
          <a:xfrm>
            <a:off x="1545138" y="809862"/>
            <a:ext cx="4104009" cy="400110"/>
          </a:xfrm>
          <a:prstGeom prst="rect">
            <a:avLst/>
          </a:prstGeom>
          <a:noFill/>
        </p:spPr>
        <p:txBody>
          <a:bodyPr wrap="none" rtlCol="0">
            <a:spAutoFit/>
          </a:bodyPr>
          <a:lstStyle/>
          <a:p>
            <a:r>
              <a:rPr lang="en-US" sz="2000" dirty="0"/>
              <a:t>Distribution plot of closing value</a:t>
            </a:r>
            <a:endParaRPr lang="en-IN" sz="2000" dirty="0"/>
          </a:p>
        </p:txBody>
      </p:sp>
      <p:sp>
        <p:nvSpPr>
          <p:cNvPr id="3" name="TextBox 2">
            <a:extLst>
              <a:ext uri="{FF2B5EF4-FFF2-40B4-BE49-F238E27FC236}">
                <a16:creationId xmlns:a16="http://schemas.microsoft.com/office/drawing/2014/main" id="{325EA8F9-9D18-7C75-7005-EEC39091C5B7}"/>
              </a:ext>
            </a:extLst>
          </p:cNvPr>
          <p:cNvSpPr txBox="1"/>
          <p:nvPr/>
        </p:nvSpPr>
        <p:spPr>
          <a:xfrm>
            <a:off x="6542855" y="809862"/>
            <a:ext cx="4572085" cy="400110"/>
          </a:xfrm>
          <a:prstGeom prst="rect">
            <a:avLst/>
          </a:prstGeom>
          <a:noFill/>
        </p:spPr>
        <p:txBody>
          <a:bodyPr wrap="none" rtlCol="0">
            <a:spAutoFit/>
          </a:bodyPr>
          <a:lstStyle/>
          <a:p>
            <a:r>
              <a:rPr lang="en-US" sz="2000" dirty="0"/>
              <a:t>Line Plot of Date and Closing Value</a:t>
            </a:r>
            <a:endParaRPr lang="en-IN" sz="2000" dirty="0"/>
          </a:p>
        </p:txBody>
      </p:sp>
      <p:pic>
        <p:nvPicPr>
          <p:cNvPr id="2050" name="Picture 2">
            <a:extLst>
              <a:ext uri="{FF2B5EF4-FFF2-40B4-BE49-F238E27FC236}">
                <a16:creationId xmlns:a16="http://schemas.microsoft.com/office/drawing/2014/main" id="{A179048C-C195-3426-D25F-2D9F6B276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38" y="1407319"/>
            <a:ext cx="4326269" cy="37744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5CA4A0D-D1EA-0595-95CC-A51B7A10C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595" y="1407319"/>
            <a:ext cx="5212042" cy="3744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919313-D89D-26BE-EE1F-607E3F61B47B}"/>
              </a:ext>
            </a:extLst>
          </p:cNvPr>
          <p:cNvSpPr txBox="1"/>
          <p:nvPr/>
        </p:nvSpPr>
        <p:spPr>
          <a:xfrm flipH="1">
            <a:off x="1422906" y="5379087"/>
            <a:ext cx="11091640" cy="338554"/>
          </a:xfrm>
          <a:prstGeom prst="rect">
            <a:avLst/>
          </a:prstGeom>
          <a:noFill/>
        </p:spPr>
        <p:txBody>
          <a:bodyPr wrap="square" rtlCol="0">
            <a:spAutoFit/>
          </a:bodyPr>
          <a:lstStyle/>
          <a:p>
            <a:pPr marL="342900" indent="-342900">
              <a:buFont typeface="Wingdings" panose="05000000000000000000" pitchFamily="2" charset="2"/>
              <a:buChar char="§"/>
            </a:pPr>
            <a:r>
              <a:rPr lang="en-US" sz="1600" dirty="0"/>
              <a:t>The line plot tells that in 2009 the oil price is higher .</a:t>
            </a:r>
            <a:endParaRPr lang="en-IN" sz="1600" dirty="0"/>
          </a:p>
        </p:txBody>
      </p:sp>
    </p:spTree>
    <p:extLst>
      <p:ext uri="{BB962C8B-B14F-4D97-AF65-F5344CB8AC3E}">
        <p14:creationId xmlns:p14="http://schemas.microsoft.com/office/powerpoint/2010/main" val="224385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22DBE-20DC-826F-FC07-3417E2F2F79A}"/>
              </a:ext>
            </a:extLst>
          </p:cNvPr>
          <p:cNvSpPr txBox="1"/>
          <p:nvPr/>
        </p:nvSpPr>
        <p:spPr>
          <a:xfrm>
            <a:off x="1544673" y="718092"/>
            <a:ext cx="5965351" cy="461665"/>
          </a:xfrm>
          <a:prstGeom prst="rect">
            <a:avLst/>
          </a:prstGeom>
          <a:noFill/>
        </p:spPr>
        <p:txBody>
          <a:bodyPr wrap="none" rtlCol="0">
            <a:spAutoFit/>
          </a:bodyPr>
          <a:lstStyle/>
          <a:p>
            <a:r>
              <a:rPr lang="en-US" sz="2400" dirty="0">
                <a:solidFill>
                  <a:schemeClr val="accent2"/>
                </a:solidFill>
                <a:latin typeface="Arial" panose="020B0604020202020204" pitchFamily="34" charset="0"/>
                <a:cs typeface="Arial" panose="020B0604020202020204" pitchFamily="34" charset="0"/>
              </a:rPr>
              <a:t>Bar Plot Between Date And Closing Value.</a:t>
            </a:r>
            <a:endParaRPr lang="en-IN" sz="2400" dirty="0">
              <a:solidFill>
                <a:schemeClr val="accent2"/>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294C0B29-3C9E-F27F-7FF8-0D7D6F404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172" y="1299517"/>
            <a:ext cx="9032535" cy="555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59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1B94764-BB7B-A3C7-5C88-6E14BACF2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575" y="1474237"/>
            <a:ext cx="9161931" cy="45202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FB562A-9C2C-E730-B3BD-B8C28ECC91A8}"/>
              </a:ext>
            </a:extLst>
          </p:cNvPr>
          <p:cNvSpPr txBox="1"/>
          <p:nvPr/>
        </p:nvSpPr>
        <p:spPr>
          <a:xfrm>
            <a:off x="1564737" y="782858"/>
            <a:ext cx="6976782" cy="400110"/>
          </a:xfrm>
          <a:prstGeom prst="rect">
            <a:avLst/>
          </a:prstGeom>
          <a:noFill/>
        </p:spPr>
        <p:txBody>
          <a:bodyPr wrap="none" rtlCol="0">
            <a:spAutoFit/>
          </a:bodyPr>
          <a:lstStyle/>
          <a:p>
            <a:r>
              <a:rPr lang="en-US" sz="2000" dirty="0">
                <a:solidFill>
                  <a:schemeClr val="accent2"/>
                </a:solidFill>
                <a:latin typeface="Arial" panose="020B0604020202020204" pitchFamily="34" charset="0"/>
                <a:cs typeface="Arial" panose="020B0604020202020204" pitchFamily="34" charset="0"/>
              </a:rPr>
              <a:t>Price Of Oil with actual value and difference in closing value</a:t>
            </a:r>
            <a:endParaRPr lang="en-IN" sz="2000" dirty="0">
              <a:solidFill>
                <a:schemeClr val="accent2"/>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08C7200-FC72-3426-AE0F-AADCE2CDF567}"/>
              </a:ext>
            </a:extLst>
          </p:cNvPr>
          <p:cNvSpPr txBox="1"/>
          <p:nvPr/>
        </p:nvSpPr>
        <p:spPr>
          <a:xfrm>
            <a:off x="1910396" y="6273225"/>
            <a:ext cx="10281604" cy="584775"/>
          </a:xfrm>
          <a:prstGeom prst="rect">
            <a:avLst/>
          </a:prstGeom>
          <a:noFill/>
        </p:spPr>
        <p:txBody>
          <a:bodyPr wrap="square" rtlCol="0">
            <a:spAutoFit/>
          </a:bodyPr>
          <a:lstStyle/>
          <a:p>
            <a:pPr marL="285750" indent="-285750">
              <a:buFont typeface="Wingdings" panose="05000000000000000000" pitchFamily="2" charset="2"/>
              <a:buChar char="§"/>
            </a:pPr>
            <a:r>
              <a:rPr lang="en-US" sz="1600" b="0" i="0" dirty="0">
                <a:effectLst/>
                <a:latin typeface="Roboto" panose="02000000000000000000" pitchFamily="2" charset="0"/>
              </a:rPr>
              <a:t>ACF is a statistical measure used in time series analysis to describe the correlation between a </a:t>
            </a:r>
            <a:r>
              <a:rPr lang="en-US" sz="1600" b="1" i="1" dirty="0">
                <a:effectLst/>
                <a:latin typeface="Roboto" panose="02000000000000000000" pitchFamily="2" charset="0"/>
              </a:rPr>
              <a:t>variable</a:t>
            </a:r>
            <a:r>
              <a:rPr lang="en-US" sz="1600" b="0" i="0" dirty="0">
                <a:effectLst/>
                <a:latin typeface="Roboto" panose="02000000000000000000" pitchFamily="2" charset="0"/>
              </a:rPr>
              <a:t> </a:t>
            </a:r>
          </a:p>
          <a:p>
            <a:r>
              <a:rPr lang="en-US" sz="1600" b="0" i="0" dirty="0">
                <a:effectLst/>
                <a:latin typeface="Roboto" panose="02000000000000000000" pitchFamily="2" charset="0"/>
              </a:rPr>
              <a:t>and its </a:t>
            </a:r>
            <a:r>
              <a:rPr lang="en-US" sz="1600" b="1" i="1" dirty="0">
                <a:effectLst/>
                <a:latin typeface="Roboto" panose="02000000000000000000" pitchFamily="2" charset="0"/>
              </a:rPr>
              <a:t>past</a:t>
            </a:r>
            <a:r>
              <a:rPr lang="en-US" sz="1600" b="0" i="0" dirty="0">
                <a:effectLst/>
                <a:latin typeface="Roboto" panose="02000000000000000000" pitchFamily="2" charset="0"/>
              </a:rPr>
              <a:t> values.</a:t>
            </a:r>
            <a:endParaRPr lang="en-IN" sz="1600" dirty="0"/>
          </a:p>
        </p:txBody>
      </p:sp>
    </p:spTree>
    <p:extLst>
      <p:ext uri="{BB962C8B-B14F-4D97-AF65-F5344CB8AC3E}">
        <p14:creationId xmlns:p14="http://schemas.microsoft.com/office/powerpoint/2010/main" val="330520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681CE90-C305-5F87-59A9-7BCEF8048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1" y="1334278"/>
            <a:ext cx="11728580" cy="5456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8632AE-4B25-36B4-5AA2-4372C9554795}"/>
              </a:ext>
            </a:extLst>
          </p:cNvPr>
          <p:cNvSpPr txBox="1"/>
          <p:nvPr/>
        </p:nvSpPr>
        <p:spPr>
          <a:xfrm>
            <a:off x="1571934" y="766573"/>
            <a:ext cx="10620066" cy="1015663"/>
          </a:xfrm>
          <a:prstGeom prst="rect">
            <a:avLst/>
          </a:prstGeom>
          <a:noFill/>
        </p:spPr>
        <p:txBody>
          <a:bodyPr wrap="square" rtlCol="0">
            <a:spAutoFit/>
          </a:bodyPr>
          <a:lstStyle/>
          <a:p>
            <a:r>
              <a:rPr lang="en-US" sz="2000" b="0" dirty="0">
                <a:solidFill>
                  <a:schemeClr val="accent2"/>
                </a:solidFill>
                <a:effectLst/>
                <a:latin typeface="Arial" panose="020B0604020202020204" pitchFamily="34" charset="0"/>
                <a:cs typeface="Arial" panose="020B0604020202020204" pitchFamily="34" charset="0"/>
              </a:rPr>
              <a:t>Plotting The Original Time Series, Trend, Seasonal, And</a:t>
            </a:r>
          </a:p>
          <a:p>
            <a:r>
              <a:rPr lang="en-US" sz="2000" b="0" dirty="0">
                <a:solidFill>
                  <a:schemeClr val="accent2"/>
                </a:solidFill>
                <a:effectLst/>
                <a:latin typeface="Arial" panose="020B0604020202020204" pitchFamily="34" charset="0"/>
                <a:cs typeface="Arial" panose="020B0604020202020204" pitchFamily="34" charset="0"/>
              </a:rPr>
              <a:t> Residual Components</a:t>
            </a:r>
            <a:r>
              <a:rPr lang="en-US" sz="2000" b="0" dirty="0">
                <a:effectLst/>
                <a:latin typeface="Courier New" panose="02070309020205020404" pitchFamily="49" charset="0"/>
              </a:rPr>
              <a:t>.</a:t>
            </a:r>
          </a:p>
          <a:p>
            <a:endParaRPr lang="en-IN" sz="2000" dirty="0"/>
          </a:p>
        </p:txBody>
      </p:sp>
    </p:spTree>
    <p:extLst>
      <p:ext uri="{BB962C8B-B14F-4D97-AF65-F5344CB8AC3E}">
        <p14:creationId xmlns:p14="http://schemas.microsoft.com/office/powerpoint/2010/main" val="221581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1839-128D-F83F-EC3A-6E1DE917B1A4}"/>
              </a:ext>
            </a:extLst>
          </p:cNvPr>
          <p:cNvSpPr>
            <a:spLocks noGrp="1"/>
          </p:cNvSpPr>
          <p:nvPr>
            <p:ph type="title"/>
          </p:nvPr>
        </p:nvSpPr>
        <p:spPr>
          <a:xfrm>
            <a:off x="1640155" y="782730"/>
            <a:ext cx="8911687" cy="523556"/>
          </a:xfrm>
        </p:spPr>
        <p:txBody>
          <a:bodyPr>
            <a:normAutofit/>
          </a:bodyPr>
          <a:lstStyle/>
          <a:p>
            <a:r>
              <a:rPr lang="en-GB" sz="2000" dirty="0"/>
              <a:t>Plot </a:t>
            </a:r>
            <a:r>
              <a:rPr lang="en-GB" sz="2000" dirty="0" err="1"/>
              <a:t>distpot</a:t>
            </a:r>
            <a:r>
              <a:rPr lang="en-GB" sz="2000" dirty="0"/>
              <a:t> which depicts the variation in the </a:t>
            </a:r>
            <a:r>
              <a:rPr lang="en-GB" sz="2000" dirty="0" err="1"/>
              <a:t>datadistribution</a:t>
            </a:r>
            <a:endParaRPr lang="en-IN" sz="2000" dirty="0"/>
          </a:p>
        </p:txBody>
      </p:sp>
      <p:pic>
        <p:nvPicPr>
          <p:cNvPr id="5" name="Content Placeholder 4">
            <a:extLst>
              <a:ext uri="{FF2B5EF4-FFF2-40B4-BE49-F238E27FC236}">
                <a16:creationId xmlns:a16="http://schemas.microsoft.com/office/drawing/2014/main" id="{B3410737-45DE-D5B1-D908-D00AC064047B}"/>
              </a:ext>
            </a:extLst>
          </p:cNvPr>
          <p:cNvPicPr>
            <a:picLocks noGrp="1" noChangeAspect="1"/>
          </p:cNvPicPr>
          <p:nvPr>
            <p:ph idx="1"/>
          </p:nvPr>
        </p:nvPicPr>
        <p:blipFill>
          <a:blip r:embed="rId2"/>
          <a:stretch>
            <a:fillRect/>
          </a:stretch>
        </p:blipFill>
        <p:spPr>
          <a:xfrm>
            <a:off x="3156970" y="1591664"/>
            <a:ext cx="7209340" cy="4557209"/>
          </a:xfrm>
        </p:spPr>
      </p:pic>
    </p:spTree>
    <p:extLst>
      <p:ext uri="{BB962C8B-B14F-4D97-AF65-F5344CB8AC3E}">
        <p14:creationId xmlns:p14="http://schemas.microsoft.com/office/powerpoint/2010/main" val="198649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4337-0F3C-9F6C-A846-D903A2C0DB1C}"/>
              </a:ext>
            </a:extLst>
          </p:cNvPr>
          <p:cNvSpPr>
            <a:spLocks noGrp="1"/>
          </p:cNvSpPr>
          <p:nvPr>
            <p:ph type="title"/>
          </p:nvPr>
        </p:nvSpPr>
        <p:spPr>
          <a:xfrm>
            <a:off x="1538566" y="624110"/>
            <a:ext cx="8911687" cy="616861"/>
          </a:xfrm>
        </p:spPr>
        <p:txBody>
          <a:bodyPr>
            <a:normAutofit/>
          </a:bodyPr>
          <a:lstStyle/>
          <a:p>
            <a:r>
              <a:rPr lang="en-GB" sz="2000" dirty="0"/>
              <a:t>Variation of Price as per Month</a:t>
            </a:r>
            <a:endParaRPr lang="en-IN" sz="2000" dirty="0"/>
          </a:p>
        </p:txBody>
      </p:sp>
      <p:pic>
        <p:nvPicPr>
          <p:cNvPr id="5" name="Content Placeholder 4">
            <a:extLst>
              <a:ext uri="{FF2B5EF4-FFF2-40B4-BE49-F238E27FC236}">
                <a16:creationId xmlns:a16="http://schemas.microsoft.com/office/drawing/2014/main" id="{7E6C2E5C-4234-55DC-C17C-47322E211CBF}"/>
              </a:ext>
            </a:extLst>
          </p:cNvPr>
          <p:cNvPicPr>
            <a:picLocks noGrp="1" noChangeAspect="1"/>
          </p:cNvPicPr>
          <p:nvPr>
            <p:ph idx="1"/>
          </p:nvPr>
        </p:nvPicPr>
        <p:blipFill>
          <a:blip r:embed="rId2"/>
          <a:stretch>
            <a:fillRect/>
          </a:stretch>
        </p:blipFill>
        <p:spPr>
          <a:xfrm>
            <a:off x="1642188" y="1017038"/>
            <a:ext cx="10235681" cy="5747656"/>
          </a:xfrm>
        </p:spPr>
      </p:pic>
    </p:spTree>
    <p:extLst>
      <p:ext uri="{BB962C8B-B14F-4D97-AF65-F5344CB8AC3E}">
        <p14:creationId xmlns:p14="http://schemas.microsoft.com/office/powerpoint/2010/main" val="1768341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4A15-5CE9-76AA-CE9B-42090ADD4458}"/>
              </a:ext>
            </a:extLst>
          </p:cNvPr>
          <p:cNvSpPr>
            <a:spLocks noGrp="1"/>
          </p:cNvSpPr>
          <p:nvPr>
            <p:ph type="title"/>
          </p:nvPr>
        </p:nvSpPr>
        <p:spPr>
          <a:xfrm>
            <a:off x="1547896" y="731412"/>
            <a:ext cx="8911687" cy="1280890"/>
          </a:xfrm>
        </p:spPr>
        <p:txBody>
          <a:bodyPr>
            <a:normAutofit/>
          </a:bodyPr>
          <a:lstStyle/>
          <a:p>
            <a:r>
              <a:rPr lang="en-GB" sz="2000" dirty="0"/>
              <a:t>Variation of Price over years</a:t>
            </a:r>
            <a:endParaRPr lang="en-IN" sz="2000" dirty="0"/>
          </a:p>
        </p:txBody>
      </p:sp>
      <p:pic>
        <p:nvPicPr>
          <p:cNvPr id="5" name="Content Placeholder 4">
            <a:extLst>
              <a:ext uri="{FF2B5EF4-FFF2-40B4-BE49-F238E27FC236}">
                <a16:creationId xmlns:a16="http://schemas.microsoft.com/office/drawing/2014/main" id="{6C380B24-6E27-CF76-5ADB-7ABF3B7C3D52}"/>
              </a:ext>
            </a:extLst>
          </p:cNvPr>
          <p:cNvPicPr>
            <a:picLocks noGrp="1" noChangeAspect="1"/>
          </p:cNvPicPr>
          <p:nvPr>
            <p:ph idx="1"/>
          </p:nvPr>
        </p:nvPicPr>
        <p:blipFill>
          <a:blip r:embed="rId2"/>
          <a:stretch>
            <a:fillRect/>
          </a:stretch>
        </p:blipFill>
        <p:spPr>
          <a:xfrm>
            <a:off x="1017037" y="1212978"/>
            <a:ext cx="11174963" cy="5551715"/>
          </a:xfrm>
        </p:spPr>
      </p:pic>
    </p:spTree>
    <p:extLst>
      <p:ext uri="{BB962C8B-B14F-4D97-AF65-F5344CB8AC3E}">
        <p14:creationId xmlns:p14="http://schemas.microsoft.com/office/powerpoint/2010/main" val="120594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E4683-AC93-EEAE-026E-2715948179E4}"/>
              </a:ext>
            </a:extLst>
          </p:cNvPr>
          <p:cNvSpPr txBox="1"/>
          <p:nvPr/>
        </p:nvSpPr>
        <p:spPr>
          <a:xfrm>
            <a:off x="1684451" y="827663"/>
            <a:ext cx="8498540" cy="3877985"/>
          </a:xfrm>
          <a:prstGeom prst="rect">
            <a:avLst/>
          </a:prstGeom>
          <a:noFill/>
        </p:spPr>
        <p:txBody>
          <a:bodyPr wrap="square">
            <a:spAutoFit/>
          </a:bodyPr>
          <a:lstStyle/>
          <a:p>
            <a:pPr algn="l"/>
            <a:r>
              <a:rPr lang="en-US" sz="2400" b="1" i="0" dirty="0">
                <a:solidFill>
                  <a:schemeClr val="accent2"/>
                </a:solidFill>
                <a:effectLst/>
                <a:latin typeface="Arial" panose="020B0604020202020204" pitchFamily="34" charset="0"/>
                <a:cs typeface="Arial" panose="020B0604020202020204" pitchFamily="34" charset="0"/>
              </a:rPr>
              <a:t>Autocorrelation Function (ACF)</a:t>
            </a:r>
          </a:p>
          <a:p>
            <a:pPr algn="just"/>
            <a:endParaRPr lang="en-US" sz="2400" b="1" i="0" dirty="0">
              <a:effectLst/>
              <a:latin typeface="-apple-system"/>
            </a:endParaRPr>
          </a:p>
          <a:p>
            <a:pPr marL="285750" indent="-285750" algn="just">
              <a:buFont typeface="Wingdings" panose="05000000000000000000" pitchFamily="2" charset="2"/>
              <a:buChar char="§"/>
            </a:pPr>
            <a:r>
              <a:rPr lang="en-US" b="0" i="0" dirty="0">
                <a:effectLst/>
                <a:latin typeface="-apple-system"/>
              </a:rPr>
              <a:t>The Pearson’s correlation coefficient is a number between -1 and 1 that describes a negative or positive correlation respectively. A value of zero indicates no correlation.</a:t>
            </a:r>
          </a:p>
          <a:p>
            <a:pPr marL="285750" indent="-285750" algn="just">
              <a:buFont typeface="Wingdings" panose="05000000000000000000" pitchFamily="2" charset="2"/>
              <a:buChar char="§"/>
            </a:pPr>
            <a:endParaRPr lang="en-US" b="0" i="0" dirty="0">
              <a:effectLst/>
              <a:latin typeface="-apple-system"/>
            </a:endParaRPr>
          </a:p>
          <a:p>
            <a:pPr marL="285750" indent="-285750" algn="just">
              <a:buFont typeface="Wingdings" panose="05000000000000000000" pitchFamily="2" charset="2"/>
              <a:buChar char="§"/>
            </a:pPr>
            <a:r>
              <a:rPr lang="en-US" b="0" i="0" dirty="0">
                <a:effectLst/>
                <a:latin typeface="-apple-system"/>
              </a:rPr>
              <a:t>I calculate the correlation for time series observations with observations with previous time steps, called lags. Because the correlation of the time series observations is calculated with values of the same series at previous times, this is called a serial correlation, or an autocorrelation.</a:t>
            </a:r>
          </a:p>
          <a:p>
            <a:pPr marL="285750" indent="-285750" algn="just">
              <a:buFont typeface="Wingdings" panose="05000000000000000000" pitchFamily="2" charset="2"/>
              <a:buChar char="§"/>
            </a:pPr>
            <a:endParaRPr lang="en-US" b="0" i="0" dirty="0">
              <a:effectLst/>
              <a:latin typeface="-apple-system"/>
            </a:endParaRPr>
          </a:p>
          <a:p>
            <a:pPr marL="285750" indent="-285750" algn="just">
              <a:buFont typeface="Wingdings" panose="05000000000000000000" pitchFamily="2" charset="2"/>
              <a:buChar char="§"/>
            </a:pPr>
            <a:r>
              <a:rPr lang="en-US" b="0" i="0" dirty="0">
                <a:effectLst/>
                <a:latin typeface="-apple-system"/>
              </a:rPr>
              <a:t>A plot of the autocorrelation of a time series by lag is called the </a:t>
            </a:r>
            <a:r>
              <a:rPr lang="en-US" b="0" i="0" dirty="0" err="1">
                <a:effectLst/>
                <a:latin typeface="-apple-system"/>
              </a:rPr>
              <a:t>AutoCorrelation</a:t>
            </a:r>
            <a:r>
              <a:rPr lang="en-US" b="0" i="0" dirty="0">
                <a:effectLst/>
                <a:latin typeface="-apple-system"/>
              </a:rPr>
              <a:t> Function, or the acronym ACF. This plot is sometimes called a correlogram or an autocorrelation plot.</a:t>
            </a:r>
          </a:p>
        </p:txBody>
      </p:sp>
    </p:spTree>
    <p:extLst>
      <p:ext uri="{BB962C8B-B14F-4D97-AF65-F5344CB8AC3E}">
        <p14:creationId xmlns:p14="http://schemas.microsoft.com/office/powerpoint/2010/main" val="110523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DF175-EC29-54AC-ECDB-2A10D31BB30A}"/>
              </a:ext>
            </a:extLst>
          </p:cNvPr>
          <p:cNvSpPr txBox="1"/>
          <p:nvPr/>
        </p:nvSpPr>
        <p:spPr>
          <a:xfrm>
            <a:off x="1613464" y="745039"/>
            <a:ext cx="2303836" cy="461665"/>
          </a:xfrm>
          <a:prstGeom prst="rect">
            <a:avLst/>
          </a:prstGeom>
          <a:noFill/>
        </p:spPr>
        <p:txBody>
          <a:bodyPr wrap="none" rtlCol="0">
            <a:spAutoFit/>
          </a:bodyPr>
          <a:lstStyle/>
          <a:p>
            <a:r>
              <a:rPr lang="en-US" sz="2400" dirty="0">
                <a:solidFill>
                  <a:schemeClr val="accent2"/>
                </a:solidFill>
                <a:latin typeface="Arial" panose="020B0604020202020204" pitchFamily="34" charset="0"/>
                <a:cs typeface="Arial" panose="020B0604020202020204" pitchFamily="34" charset="0"/>
              </a:rPr>
              <a:t>OBJECTIVE</a:t>
            </a:r>
            <a:r>
              <a:rPr lang="en-US" sz="2400" dirty="0">
                <a:latin typeface="Arial" panose="020B0604020202020204" pitchFamily="34" charset="0"/>
                <a:cs typeface="Arial" panose="020B0604020202020204" pitchFamily="34" charset="0"/>
              </a:rPr>
              <a:t> :- </a:t>
            </a:r>
            <a:endParaRPr lang="en-IN"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7C735E1-A6F0-CA2A-688D-A4FACF6295FD}"/>
              </a:ext>
            </a:extLst>
          </p:cNvPr>
          <p:cNvSpPr txBox="1"/>
          <p:nvPr/>
        </p:nvSpPr>
        <p:spPr>
          <a:xfrm>
            <a:off x="557721" y="1206704"/>
            <a:ext cx="11236173" cy="2339102"/>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a:t>
            </a:r>
          </a:p>
          <a:p>
            <a:pPr algn="just"/>
            <a:r>
              <a:rPr lang="en-IN" sz="2000" dirty="0">
                <a:latin typeface="Arial" panose="020B0604020202020204" pitchFamily="34" charset="0"/>
                <a:cs typeface="Arial" panose="020B0604020202020204" pitchFamily="34" charset="0"/>
              </a:rPr>
              <a:t>Oil is a product that goes completely in a different direction for a single market event as</a:t>
            </a:r>
          </a:p>
          <a:p>
            <a:pPr algn="just"/>
            <a:r>
              <a:rPr lang="en-IN" sz="2000" dirty="0">
                <a:latin typeface="Arial" panose="020B0604020202020204" pitchFamily="34" charset="0"/>
                <a:cs typeface="Arial" panose="020B0604020202020204" pitchFamily="34" charset="0"/>
              </a:rPr>
              <a:t>the oil prices are rarely based on real-time data, instead, it is driven by externalities making</a:t>
            </a:r>
          </a:p>
          <a:p>
            <a:pPr algn="just"/>
            <a:r>
              <a:rPr lang="en-IN" sz="2000" dirty="0">
                <a:latin typeface="Arial" panose="020B0604020202020204" pitchFamily="34" charset="0"/>
                <a:cs typeface="Arial" panose="020B0604020202020204" pitchFamily="34" charset="0"/>
              </a:rPr>
              <a:t>our  attempt to forecast it even more challenging</a:t>
            </a:r>
            <a:r>
              <a:rPr lang="en-IN" sz="2400" dirty="0"/>
              <a:t>.</a:t>
            </a:r>
          </a:p>
          <a:p>
            <a:endParaRPr lang="en-IN" sz="2400" dirty="0"/>
          </a:p>
          <a:p>
            <a:pPr algn="just"/>
            <a:r>
              <a:rPr lang="en-IN" sz="2000" dirty="0">
                <a:latin typeface="Arial" panose="020B0604020202020204" pitchFamily="34" charset="0"/>
                <a:cs typeface="Arial" panose="020B0604020202020204" pitchFamily="34" charset="0"/>
              </a:rPr>
              <a:t>As the economy will be highly affected by oil prices our  model will help to understand the</a:t>
            </a:r>
          </a:p>
          <a:p>
            <a:pPr algn="just"/>
            <a:r>
              <a:rPr lang="en-IN" sz="2000" dirty="0">
                <a:latin typeface="Arial" panose="020B0604020202020204" pitchFamily="34" charset="0"/>
                <a:cs typeface="Arial" panose="020B0604020202020204" pitchFamily="34" charset="0"/>
              </a:rPr>
              <a:t>Pattern in prices to help the customers and businesses to make smart decisions.</a:t>
            </a:r>
          </a:p>
        </p:txBody>
      </p:sp>
      <p:sp>
        <p:nvSpPr>
          <p:cNvPr id="5" name="TextBox 4">
            <a:extLst>
              <a:ext uri="{FF2B5EF4-FFF2-40B4-BE49-F238E27FC236}">
                <a16:creationId xmlns:a16="http://schemas.microsoft.com/office/drawing/2014/main" id="{EC714330-69B0-0AF1-8F55-48C8D4F2B054}"/>
              </a:ext>
            </a:extLst>
          </p:cNvPr>
          <p:cNvSpPr txBox="1"/>
          <p:nvPr/>
        </p:nvSpPr>
        <p:spPr>
          <a:xfrm>
            <a:off x="557721" y="3937791"/>
            <a:ext cx="11078467" cy="1754326"/>
          </a:xfrm>
          <a:prstGeom prst="rect">
            <a:avLst/>
          </a:prstGeom>
          <a:noFill/>
        </p:spPr>
        <p:txBody>
          <a:bodyPr wrap="square">
            <a:spAutoFit/>
          </a:bodyPr>
          <a:lstStyle/>
          <a:p>
            <a:pPr algn="just" rtl="0">
              <a:spcBef>
                <a:spcPts val="0"/>
              </a:spcBef>
              <a:spcAft>
                <a:spcPts val="0"/>
              </a:spcAft>
            </a:pPr>
            <a:r>
              <a:rPr lang="en-US" sz="1800" b="0" i="0" u="none" strike="noStrike" dirty="0">
                <a:solidFill>
                  <a:srgbClr val="000000"/>
                </a:solidFill>
                <a:effectLst/>
                <a:latin typeface="Verdana" panose="020B0604030504040204" pitchFamily="34" charset="0"/>
              </a:rPr>
              <a:t>The objective of the analysis is to predict the price of the oil and to emphasize the need for a reliable model that can understand price patterns. This model aims to help customers and businesses make smart decisions considering the significant impact of oil prices on the economy. </a:t>
            </a:r>
            <a:endParaRPr lang="en-US" b="0" dirty="0">
              <a:effectLst/>
            </a:endParaRPr>
          </a:p>
          <a:p>
            <a:br>
              <a:rPr lang="en-US" dirty="0"/>
            </a:br>
            <a:endParaRPr lang="en-IN" dirty="0"/>
          </a:p>
        </p:txBody>
      </p:sp>
    </p:spTree>
    <p:extLst>
      <p:ext uri="{BB962C8B-B14F-4D97-AF65-F5344CB8AC3E}">
        <p14:creationId xmlns:p14="http://schemas.microsoft.com/office/powerpoint/2010/main" val="313500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19F06-FF6E-347C-2E9D-B4A2671252B0}"/>
              </a:ext>
            </a:extLst>
          </p:cNvPr>
          <p:cNvSpPr txBox="1"/>
          <p:nvPr/>
        </p:nvSpPr>
        <p:spPr>
          <a:xfrm>
            <a:off x="1596448" y="684071"/>
            <a:ext cx="7862047" cy="3447098"/>
          </a:xfrm>
          <a:prstGeom prst="rect">
            <a:avLst/>
          </a:prstGeom>
          <a:noFill/>
        </p:spPr>
        <p:txBody>
          <a:bodyPr wrap="square">
            <a:spAutoFit/>
          </a:bodyPr>
          <a:lstStyle/>
          <a:p>
            <a:pPr algn="l"/>
            <a:r>
              <a:rPr lang="en-US" sz="2400" b="1" i="0" dirty="0">
                <a:solidFill>
                  <a:schemeClr val="accent2"/>
                </a:solidFill>
                <a:effectLst/>
                <a:latin typeface="Arial" panose="020B0604020202020204" pitchFamily="34" charset="0"/>
                <a:cs typeface="Arial" panose="020B0604020202020204" pitchFamily="34" charset="0"/>
              </a:rPr>
              <a:t>Partial </a:t>
            </a:r>
            <a:r>
              <a:rPr lang="en-US" sz="2400" b="1" i="0" dirty="0" err="1">
                <a:solidFill>
                  <a:schemeClr val="accent2"/>
                </a:solidFill>
                <a:effectLst/>
                <a:latin typeface="Arial" panose="020B0604020202020204" pitchFamily="34" charset="0"/>
                <a:cs typeface="Arial" panose="020B0604020202020204" pitchFamily="34" charset="0"/>
              </a:rPr>
              <a:t>AutoCorrelation</a:t>
            </a:r>
            <a:r>
              <a:rPr lang="en-US" sz="2400" b="1" i="0" dirty="0">
                <a:solidFill>
                  <a:schemeClr val="accent2"/>
                </a:solidFill>
                <a:effectLst/>
                <a:latin typeface="Arial" panose="020B0604020202020204" pitchFamily="34" charset="0"/>
                <a:cs typeface="Arial" panose="020B0604020202020204" pitchFamily="34" charset="0"/>
              </a:rPr>
              <a:t> Function (PCAF)</a:t>
            </a:r>
          </a:p>
          <a:p>
            <a:pPr algn="l"/>
            <a:endParaRPr lang="en-US" sz="2800" b="1" i="0" dirty="0">
              <a:effectLst/>
              <a:latin typeface="-apple-system"/>
            </a:endParaRPr>
          </a:p>
          <a:p>
            <a:pPr marL="285750" indent="-285750" algn="just">
              <a:buFont typeface="Wingdings" panose="05000000000000000000" pitchFamily="2" charset="2"/>
              <a:buChar char="§"/>
            </a:pPr>
            <a:r>
              <a:rPr lang="en-US" b="0" i="0" dirty="0">
                <a:effectLst/>
                <a:latin typeface="Google Sans"/>
              </a:rPr>
              <a:t>In time series analysis, the partial autocorrelation function (PACF) gives the partial correlation of a stationary time series with its own lagged values, regressed the values of the time series at all shorter lags. It contrasts with the autocorrelation function, which does not control for other lags.</a:t>
            </a:r>
          </a:p>
          <a:p>
            <a:pPr algn="just"/>
            <a:endParaRPr lang="en-US" b="0" i="0" dirty="0">
              <a:effectLst/>
              <a:latin typeface="Google Sans"/>
            </a:endParaRPr>
          </a:p>
          <a:p>
            <a:pPr marL="285750" indent="-285750" algn="just">
              <a:buFont typeface="Wingdings" panose="05000000000000000000" pitchFamily="2" charset="2"/>
              <a:buChar char="§"/>
            </a:pPr>
            <a:endParaRPr lang="en-US" b="1" i="0" dirty="0">
              <a:effectLst/>
              <a:latin typeface="-apple-system"/>
            </a:endParaRPr>
          </a:p>
          <a:p>
            <a:pPr marL="285750" indent="-285750" algn="just">
              <a:buFont typeface="Wingdings" panose="05000000000000000000" pitchFamily="2" charset="2"/>
              <a:buChar char="§"/>
            </a:pPr>
            <a:r>
              <a:rPr lang="en-US" b="0" i="0" dirty="0">
                <a:effectLst/>
                <a:latin typeface="-apple-system"/>
              </a:rPr>
              <a:t>A partial autocorrelation is a summary of the relationship between an observation in a time series with observations at prior time steps with the relationships of intervening observations removed.</a:t>
            </a:r>
          </a:p>
        </p:txBody>
      </p:sp>
    </p:spTree>
    <p:extLst>
      <p:ext uri="{BB962C8B-B14F-4D97-AF65-F5344CB8AC3E}">
        <p14:creationId xmlns:p14="http://schemas.microsoft.com/office/powerpoint/2010/main" val="399827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BA45-4826-14EE-70BE-90C01983FCD3}"/>
              </a:ext>
            </a:extLst>
          </p:cNvPr>
          <p:cNvSpPr>
            <a:spLocks noGrp="1"/>
          </p:cNvSpPr>
          <p:nvPr>
            <p:ph type="title"/>
          </p:nvPr>
        </p:nvSpPr>
        <p:spPr>
          <a:xfrm>
            <a:off x="1640156" y="736077"/>
            <a:ext cx="8911687" cy="514225"/>
          </a:xfrm>
        </p:spPr>
        <p:txBody>
          <a:bodyPr/>
          <a:lstStyle/>
          <a:p>
            <a:r>
              <a:rPr lang="en-IN" sz="2000" dirty="0"/>
              <a:t>ACF and PACF plot</a:t>
            </a:r>
          </a:p>
        </p:txBody>
      </p:sp>
      <p:pic>
        <p:nvPicPr>
          <p:cNvPr id="5" name="Content Placeholder 4">
            <a:extLst>
              <a:ext uri="{FF2B5EF4-FFF2-40B4-BE49-F238E27FC236}">
                <a16:creationId xmlns:a16="http://schemas.microsoft.com/office/drawing/2014/main" id="{6336A80C-55CC-7513-C166-2DB102DE1EEC}"/>
              </a:ext>
            </a:extLst>
          </p:cNvPr>
          <p:cNvPicPr>
            <a:picLocks noGrp="1" noChangeAspect="1"/>
          </p:cNvPicPr>
          <p:nvPr>
            <p:ph idx="1"/>
          </p:nvPr>
        </p:nvPicPr>
        <p:blipFill>
          <a:blip r:embed="rId2"/>
          <a:stretch>
            <a:fillRect/>
          </a:stretch>
        </p:blipFill>
        <p:spPr>
          <a:xfrm>
            <a:off x="1640156" y="1321838"/>
            <a:ext cx="4772985" cy="4453812"/>
          </a:xfrm>
        </p:spPr>
      </p:pic>
      <p:pic>
        <p:nvPicPr>
          <p:cNvPr id="7" name="Picture 6">
            <a:extLst>
              <a:ext uri="{FF2B5EF4-FFF2-40B4-BE49-F238E27FC236}">
                <a16:creationId xmlns:a16="http://schemas.microsoft.com/office/drawing/2014/main" id="{77288142-9659-2FEC-950A-634F10C81248}"/>
              </a:ext>
            </a:extLst>
          </p:cNvPr>
          <p:cNvPicPr>
            <a:picLocks noChangeAspect="1"/>
          </p:cNvPicPr>
          <p:nvPr/>
        </p:nvPicPr>
        <p:blipFill>
          <a:blip r:embed="rId3"/>
          <a:stretch>
            <a:fillRect/>
          </a:stretch>
        </p:blipFill>
        <p:spPr>
          <a:xfrm>
            <a:off x="6916809" y="1449319"/>
            <a:ext cx="5001778" cy="4139717"/>
          </a:xfrm>
          <a:prstGeom prst="rect">
            <a:avLst/>
          </a:prstGeom>
        </p:spPr>
      </p:pic>
    </p:spTree>
    <p:extLst>
      <p:ext uri="{BB962C8B-B14F-4D97-AF65-F5344CB8AC3E}">
        <p14:creationId xmlns:p14="http://schemas.microsoft.com/office/powerpoint/2010/main" val="3803273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6D6B-84F2-53D6-A017-1F03F14B9C34}"/>
              </a:ext>
            </a:extLst>
          </p:cNvPr>
          <p:cNvSpPr>
            <a:spLocks noGrp="1"/>
          </p:cNvSpPr>
          <p:nvPr>
            <p:ph type="title"/>
          </p:nvPr>
        </p:nvSpPr>
        <p:spPr>
          <a:xfrm>
            <a:off x="1640156" y="764069"/>
            <a:ext cx="8911687" cy="551547"/>
          </a:xfrm>
        </p:spPr>
        <p:txBody>
          <a:bodyPr>
            <a:normAutofit/>
          </a:bodyPr>
          <a:lstStyle/>
          <a:p>
            <a:r>
              <a:rPr lang="en-GB" sz="2400" dirty="0">
                <a:latin typeface="Arial" panose="020B0604020202020204" pitchFamily="34" charset="0"/>
                <a:cs typeface="Arial" panose="020B0604020202020204" pitchFamily="34" charset="0"/>
              </a:rPr>
              <a:t>Rolling Mean AND Rolling Std</a:t>
            </a:r>
            <a:endParaRPr lang="en-IN" sz="2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6E4BD95-5267-0174-4772-788FC1944AEF}"/>
              </a:ext>
            </a:extLst>
          </p:cNvPr>
          <p:cNvPicPr>
            <a:picLocks noGrp="1" noChangeAspect="1"/>
          </p:cNvPicPr>
          <p:nvPr>
            <p:ph idx="1"/>
          </p:nvPr>
        </p:nvPicPr>
        <p:blipFill>
          <a:blip r:embed="rId2"/>
          <a:stretch>
            <a:fillRect/>
          </a:stretch>
        </p:blipFill>
        <p:spPr>
          <a:xfrm>
            <a:off x="2527599" y="1418253"/>
            <a:ext cx="8911687" cy="5365102"/>
          </a:xfrm>
        </p:spPr>
      </p:pic>
    </p:spTree>
    <p:extLst>
      <p:ext uri="{BB962C8B-B14F-4D97-AF65-F5344CB8AC3E}">
        <p14:creationId xmlns:p14="http://schemas.microsoft.com/office/powerpoint/2010/main" val="50688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15276-0730-746E-446B-A4A8A0C3A6B8}"/>
              </a:ext>
            </a:extLst>
          </p:cNvPr>
          <p:cNvSpPr txBox="1"/>
          <p:nvPr/>
        </p:nvSpPr>
        <p:spPr>
          <a:xfrm>
            <a:off x="1527659" y="674400"/>
            <a:ext cx="8408895" cy="5509200"/>
          </a:xfrm>
          <a:prstGeom prst="rect">
            <a:avLst/>
          </a:prstGeom>
          <a:noFill/>
        </p:spPr>
        <p:txBody>
          <a:bodyPr wrap="square">
            <a:spAutoFit/>
          </a:bodyPr>
          <a:lstStyle/>
          <a:p>
            <a:pPr algn="l"/>
            <a:r>
              <a:rPr lang="en-US" sz="2000" b="1" i="0" dirty="0">
                <a:solidFill>
                  <a:schemeClr val="accent2"/>
                </a:solidFill>
                <a:effectLst/>
                <a:latin typeface="Arial" panose="020B0604020202020204" pitchFamily="34" charset="0"/>
                <a:cs typeface="Arial" panose="020B0604020202020204" pitchFamily="34" charset="0"/>
              </a:rPr>
              <a:t>Make a Time Series Stationary</a:t>
            </a:r>
          </a:p>
          <a:p>
            <a:pPr algn="l"/>
            <a:endParaRPr lang="en-US" b="1" i="0" dirty="0">
              <a:effectLst/>
              <a:latin typeface="-apple-system"/>
            </a:endParaRPr>
          </a:p>
          <a:p>
            <a:pPr marL="285750" indent="-285750" algn="just">
              <a:buFont typeface="Wingdings" panose="05000000000000000000" pitchFamily="2" charset="2"/>
              <a:buChar char="§"/>
            </a:pPr>
            <a:r>
              <a:rPr lang="en-US" b="0" i="0" dirty="0">
                <a:effectLst/>
                <a:latin typeface="-apple-system"/>
              </a:rPr>
              <a:t>There are 2 major reasons behind non-stationary of a TS:</a:t>
            </a:r>
          </a:p>
          <a:p>
            <a:pPr marL="285750" indent="-285750" algn="just">
              <a:buFont typeface="Wingdings" panose="05000000000000000000" pitchFamily="2" charset="2"/>
              <a:buChar char="§"/>
            </a:pPr>
            <a:endParaRPr lang="en-US" b="0" i="0" dirty="0">
              <a:effectLst/>
              <a:latin typeface="-apple-system"/>
            </a:endParaRPr>
          </a:p>
          <a:p>
            <a:pPr marL="285750" indent="-285750" algn="just">
              <a:buFont typeface="Wingdings" panose="05000000000000000000" pitchFamily="2" charset="2"/>
              <a:buChar char="§"/>
            </a:pPr>
            <a:r>
              <a:rPr lang="en-US" b="1" i="0" dirty="0">
                <a:effectLst/>
                <a:latin typeface="-apple-system"/>
              </a:rPr>
              <a:t>Trend</a:t>
            </a:r>
            <a:r>
              <a:rPr lang="en-US" b="0" i="0" dirty="0">
                <a:effectLst/>
                <a:latin typeface="-apple-system"/>
              </a:rPr>
              <a:t> – varying mean over time. For </a:t>
            </a:r>
            <a:r>
              <a:rPr lang="en-US" b="0" i="0" dirty="0" err="1">
                <a:effectLst/>
                <a:latin typeface="-apple-system"/>
              </a:rPr>
              <a:t>eg</a:t>
            </a:r>
            <a:r>
              <a:rPr lang="en-US" b="0" i="0" dirty="0">
                <a:effectLst/>
                <a:latin typeface="-apple-system"/>
              </a:rPr>
              <a:t>, in this case we saw that on average, the oil prices are growing over time.</a:t>
            </a:r>
          </a:p>
          <a:p>
            <a:pPr marL="285750" indent="-285750" algn="just">
              <a:buFont typeface="Wingdings" panose="05000000000000000000" pitchFamily="2" charset="2"/>
              <a:buChar char="§"/>
            </a:pPr>
            <a:endParaRPr lang="en-US" b="0" i="0" dirty="0">
              <a:effectLst/>
              <a:latin typeface="-apple-system"/>
            </a:endParaRPr>
          </a:p>
          <a:p>
            <a:pPr marL="285750" indent="-285750" algn="just">
              <a:buFont typeface="Wingdings" panose="05000000000000000000" pitchFamily="2" charset="2"/>
              <a:buChar char="§"/>
            </a:pPr>
            <a:r>
              <a:rPr lang="en-US" b="1" i="0" dirty="0">
                <a:effectLst/>
                <a:latin typeface="-apple-system"/>
              </a:rPr>
              <a:t>Seasonality</a:t>
            </a:r>
            <a:r>
              <a:rPr lang="en-US" b="0" i="0" dirty="0">
                <a:effectLst/>
                <a:latin typeface="-apple-system"/>
              </a:rPr>
              <a:t> – variations at specific time-frames.</a:t>
            </a:r>
          </a:p>
          <a:p>
            <a:pPr marL="285750" indent="-285750" algn="just">
              <a:buFont typeface="Wingdings" panose="05000000000000000000" pitchFamily="2" charset="2"/>
              <a:buChar char="§"/>
            </a:pPr>
            <a:endParaRPr lang="en-US" dirty="0">
              <a:latin typeface="-apple-system"/>
            </a:endParaRPr>
          </a:p>
          <a:p>
            <a:pPr marL="285750" indent="-285750" algn="just">
              <a:buFont typeface="Wingdings" panose="05000000000000000000" pitchFamily="2" charset="2"/>
              <a:buChar char="§"/>
            </a:pPr>
            <a:r>
              <a:rPr lang="en-US" sz="1800" b="0" i="0" dirty="0">
                <a:effectLst/>
                <a:latin typeface="-apple-system"/>
              </a:rPr>
              <a:t>A p-value below a threshold (such as 5% or 1%) suggests we reject the null hypothesis (stationary), otherwise a p-value above the threshold suggests we accept the null hypothesis (non-stationary).</a:t>
            </a:r>
          </a:p>
          <a:p>
            <a:pPr marL="285750" indent="-285750" algn="just">
              <a:buFont typeface="Wingdings" panose="05000000000000000000" pitchFamily="2" charset="2"/>
              <a:buChar char="§"/>
            </a:pPr>
            <a:endParaRPr lang="en-US" sz="1800" b="0" i="0" dirty="0">
              <a:effectLst/>
              <a:latin typeface="-apple-system"/>
            </a:endParaRPr>
          </a:p>
          <a:p>
            <a:pPr marL="285750" indent="-285750" algn="just">
              <a:buFont typeface="Wingdings" panose="05000000000000000000" pitchFamily="2" charset="2"/>
              <a:buChar char="§"/>
            </a:pPr>
            <a:r>
              <a:rPr lang="en-US" sz="1800" b="0" i="0" dirty="0">
                <a:effectLst/>
                <a:latin typeface="-apple-system"/>
              </a:rPr>
              <a:t>*</a:t>
            </a:r>
            <a:r>
              <a:rPr lang="en-US" sz="1800" b="1" i="0" dirty="0">
                <a:effectLst/>
                <a:latin typeface="-apple-system"/>
              </a:rPr>
              <a:t>p-value &gt; 0.05: </a:t>
            </a:r>
            <a:r>
              <a:rPr lang="en-US" sz="1800" b="0" i="0" dirty="0">
                <a:effectLst/>
                <a:latin typeface="-apple-system"/>
              </a:rPr>
              <a:t>* Accept the null hypothesis (H0), the data has a unit root and is non-stationary.</a:t>
            </a:r>
          </a:p>
          <a:p>
            <a:pPr marL="285750" indent="-285750" algn="just">
              <a:buFont typeface="Wingdings" panose="05000000000000000000" pitchFamily="2" charset="2"/>
              <a:buChar char="§"/>
            </a:pPr>
            <a:endParaRPr lang="en-US" sz="1800" b="0" i="0" dirty="0">
              <a:effectLst/>
              <a:latin typeface="-apple-system"/>
            </a:endParaRPr>
          </a:p>
          <a:p>
            <a:pPr marL="285750" indent="-285750" algn="just">
              <a:buFont typeface="Wingdings" panose="05000000000000000000" pitchFamily="2" charset="2"/>
              <a:buChar char="§"/>
            </a:pPr>
            <a:r>
              <a:rPr lang="en-US" sz="1800" b="0" i="0" dirty="0">
                <a:effectLst/>
                <a:latin typeface="-apple-system"/>
              </a:rPr>
              <a:t>*</a:t>
            </a:r>
            <a:r>
              <a:rPr lang="en-US" sz="1800" b="1" i="0" dirty="0">
                <a:effectLst/>
                <a:latin typeface="-apple-system"/>
              </a:rPr>
              <a:t>p-value &lt;= 0.05: </a:t>
            </a:r>
            <a:r>
              <a:rPr lang="en-US" sz="1800" b="0" i="0" dirty="0">
                <a:effectLst/>
                <a:latin typeface="-apple-system"/>
              </a:rPr>
              <a:t>* Reject the null hypothesis (H0), the data does not have a unit root and is stationary.</a:t>
            </a:r>
          </a:p>
          <a:p>
            <a:pPr marL="285750" indent="-285750" algn="l">
              <a:buFont typeface="Wingdings" panose="05000000000000000000" pitchFamily="2" charset="2"/>
              <a:buChar char="§"/>
            </a:pPr>
            <a:endParaRPr lang="en-US" b="0" i="0" dirty="0">
              <a:effectLst/>
              <a:latin typeface="-apple-system"/>
            </a:endParaRPr>
          </a:p>
        </p:txBody>
      </p:sp>
    </p:spTree>
    <p:extLst>
      <p:ext uri="{BB962C8B-B14F-4D97-AF65-F5344CB8AC3E}">
        <p14:creationId xmlns:p14="http://schemas.microsoft.com/office/powerpoint/2010/main" val="17981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AD-C479-E9A5-396D-77B9A39B9889}"/>
              </a:ext>
            </a:extLst>
          </p:cNvPr>
          <p:cNvSpPr>
            <a:spLocks noGrp="1"/>
          </p:cNvSpPr>
          <p:nvPr>
            <p:ph type="title"/>
          </p:nvPr>
        </p:nvSpPr>
        <p:spPr>
          <a:xfrm>
            <a:off x="1640156" y="801391"/>
            <a:ext cx="8911687" cy="576262"/>
          </a:xfrm>
        </p:spPr>
        <p:txBody>
          <a:bodyPr>
            <a:noAutofit/>
          </a:bodyPr>
          <a:lstStyle/>
          <a:p>
            <a:r>
              <a:rPr lang="en-GB" sz="2000" i="0" dirty="0">
                <a:solidFill>
                  <a:schemeClr val="accent2"/>
                </a:solidFill>
                <a:effectLst/>
                <a:latin typeface="Arial" panose="020B0604020202020204" pitchFamily="34" charset="0"/>
                <a:cs typeface="Arial" panose="020B0604020202020204" pitchFamily="34" charset="0"/>
              </a:rPr>
              <a:t>Check if data is stationary or not-  Not Stationary</a:t>
            </a:r>
            <a:br>
              <a:rPr lang="en-GB" sz="2000" i="0" dirty="0">
                <a:solidFill>
                  <a:schemeClr val="accent2"/>
                </a:solidFill>
                <a:effectLst/>
                <a:latin typeface="Arial" panose="020B0604020202020204" pitchFamily="34" charset="0"/>
                <a:cs typeface="Arial" panose="020B0604020202020204" pitchFamily="34" charset="0"/>
              </a:rPr>
            </a:br>
            <a:endParaRPr lang="en-IN" sz="2000" dirty="0">
              <a:solidFill>
                <a:schemeClr val="accent2"/>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6DD50E16-FF85-8AD3-8310-47C58DC1BB78}"/>
              </a:ext>
            </a:extLst>
          </p:cNvPr>
          <p:cNvSpPr>
            <a:spLocks noGrp="1"/>
          </p:cNvSpPr>
          <p:nvPr>
            <p:ph type="body" idx="1"/>
          </p:nvPr>
        </p:nvSpPr>
        <p:spPr>
          <a:xfrm>
            <a:off x="1838361" y="1991676"/>
            <a:ext cx="3992732" cy="576262"/>
          </a:xfrm>
        </p:spPr>
        <p:txBody>
          <a:bodyPr/>
          <a:lstStyle/>
          <a:p>
            <a:r>
              <a:rPr lang="en-IN" sz="1800" dirty="0">
                <a:solidFill>
                  <a:schemeClr val="accent2"/>
                </a:solidFill>
                <a:latin typeface="Arial" panose="020B0604020202020204" pitchFamily="34" charset="0"/>
                <a:cs typeface="Arial" panose="020B0604020202020204" pitchFamily="34" charset="0"/>
              </a:rPr>
              <a:t>D</a:t>
            </a:r>
            <a:r>
              <a:rPr lang="en-IN" sz="1800" i="0" dirty="0">
                <a:solidFill>
                  <a:schemeClr val="accent2"/>
                </a:solidFill>
                <a:effectLst/>
                <a:latin typeface="Arial" panose="020B0604020202020204" pitchFamily="34" charset="0"/>
                <a:cs typeface="Arial" panose="020B0604020202020204" pitchFamily="34" charset="0"/>
              </a:rPr>
              <a:t>ifference transformation</a:t>
            </a:r>
          </a:p>
          <a:p>
            <a:endParaRPr lang="en-IN" sz="1100" dirty="0">
              <a:latin typeface="Aptos" panose="020B0004020202020204" pitchFamily="34" charset="0"/>
            </a:endParaRPr>
          </a:p>
        </p:txBody>
      </p:sp>
      <p:sp>
        <p:nvSpPr>
          <p:cNvPr id="8" name="Rectangle 2">
            <a:extLst>
              <a:ext uri="{FF2B5EF4-FFF2-40B4-BE49-F238E27FC236}">
                <a16:creationId xmlns:a16="http://schemas.microsoft.com/office/drawing/2014/main" id="{33654F2C-2314-2CF4-BEBF-23E804EFBBC5}"/>
              </a:ext>
            </a:extLst>
          </p:cNvPr>
          <p:cNvSpPr>
            <a:spLocks noGrp="1" noChangeArrowheads="1"/>
          </p:cNvSpPr>
          <p:nvPr>
            <p:ph sz="half" idx="2"/>
          </p:nvPr>
        </p:nvSpPr>
        <p:spPr bwMode="auto">
          <a:xfrm>
            <a:off x="1940999" y="2279807"/>
            <a:ext cx="464867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ADF Statistic: -12.476835373523812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p-value: 3.1546381248643405e-23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Critical Values: {'1%': -3.4311497742409274,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'5%': -2.8618934439742927,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'10%': -2.5669581334442495}</a:t>
            </a:r>
            <a:r>
              <a:rPr kumimoji="0" lang="en-US" altLang="en-US" sz="1600" b="0" i="0" u="none" strike="noStrike" cap="none" normalizeH="0" baseline="0" dirty="0">
                <a:ln>
                  <a:noFill/>
                </a:ln>
                <a:solidFill>
                  <a:schemeClr val="tx1"/>
                </a:solidFill>
                <a:effectLst/>
              </a:rPr>
              <a:t> </a:t>
            </a:r>
          </a:p>
        </p:txBody>
      </p:sp>
      <p:sp>
        <p:nvSpPr>
          <p:cNvPr id="5" name="Text Placeholder 4">
            <a:extLst>
              <a:ext uri="{FF2B5EF4-FFF2-40B4-BE49-F238E27FC236}">
                <a16:creationId xmlns:a16="http://schemas.microsoft.com/office/drawing/2014/main" id="{0C23DFF8-B8E9-6522-AACB-EEFB07A09819}"/>
              </a:ext>
            </a:extLst>
          </p:cNvPr>
          <p:cNvSpPr>
            <a:spLocks noGrp="1"/>
          </p:cNvSpPr>
          <p:nvPr>
            <p:ph type="body" sz="quarter" idx="3"/>
          </p:nvPr>
        </p:nvSpPr>
        <p:spPr>
          <a:xfrm>
            <a:off x="7542067" y="1705888"/>
            <a:ext cx="3999001" cy="576262"/>
          </a:xfrm>
        </p:spPr>
        <p:txBody>
          <a:bodyPr/>
          <a:lstStyle/>
          <a:p>
            <a:r>
              <a:rPr lang="en-IN" sz="1800" dirty="0">
                <a:solidFill>
                  <a:schemeClr val="accent2"/>
                </a:solidFill>
                <a:latin typeface="Arial" panose="020B0604020202020204" pitchFamily="34" charset="0"/>
                <a:cs typeface="Arial" panose="020B0604020202020204" pitchFamily="34" charset="0"/>
              </a:rPr>
              <a:t>Log</a:t>
            </a:r>
            <a:r>
              <a:rPr lang="en-IN" sz="2000" b="1" i="1" dirty="0">
                <a:solidFill>
                  <a:schemeClr val="accent2"/>
                </a:solidFill>
                <a:latin typeface="Arial" panose="020B0604020202020204" pitchFamily="34" charset="0"/>
                <a:cs typeface="Arial" panose="020B0604020202020204" pitchFamily="34" charset="0"/>
              </a:rPr>
              <a:t> </a:t>
            </a:r>
            <a:r>
              <a:rPr lang="en-IN" sz="1800" dirty="0">
                <a:solidFill>
                  <a:schemeClr val="accent2"/>
                </a:solidFill>
                <a:latin typeface="Arial" panose="020B0604020202020204" pitchFamily="34" charset="0"/>
                <a:cs typeface="Arial" panose="020B0604020202020204" pitchFamily="34" charset="0"/>
              </a:rPr>
              <a:t>transformation</a:t>
            </a:r>
            <a:endParaRPr lang="en-IN" sz="2000" dirty="0">
              <a:solidFill>
                <a:schemeClr val="accent2"/>
              </a:solidFill>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7AAEA8D2-CE5A-998B-459F-B125DA2E7278}"/>
              </a:ext>
            </a:extLst>
          </p:cNvPr>
          <p:cNvSpPr>
            <a:spLocks noGrp="1" noChangeArrowheads="1"/>
          </p:cNvSpPr>
          <p:nvPr>
            <p:ph sz="quarter" idx="4"/>
          </p:nvPr>
        </p:nvSpPr>
        <p:spPr bwMode="auto">
          <a:xfrm>
            <a:off x="7542067" y="2279807"/>
            <a:ext cx="4342893"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ADF Statistic: -34.60047463669875 p-value: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Critical Values: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 -3.4311470447796366,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'5%': -2.86189223790612,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'10%': -2.566957491442524}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BFBCE7B-7B5D-5884-4385-B379D0639268}"/>
              </a:ext>
            </a:extLst>
          </p:cNvPr>
          <p:cNvSpPr>
            <a:spLocks noChangeArrowheads="1"/>
          </p:cNvSpPr>
          <p:nvPr/>
        </p:nvSpPr>
        <p:spPr bwMode="auto">
          <a:xfrm>
            <a:off x="8574579" y="3843289"/>
            <a:ext cx="227786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Data is stationary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6C5EE61-13AA-1397-8E82-1FA10A6BE98D}"/>
              </a:ext>
            </a:extLst>
          </p:cNvPr>
          <p:cNvSpPr>
            <a:spLocks noChangeArrowheads="1"/>
          </p:cNvSpPr>
          <p:nvPr/>
        </p:nvSpPr>
        <p:spPr bwMode="auto">
          <a:xfrm>
            <a:off x="2780754" y="3805522"/>
            <a:ext cx="314188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Data is likely stationary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701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8C39-7D0F-E406-B932-E05B6873813A}"/>
              </a:ext>
            </a:extLst>
          </p:cNvPr>
          <p:cNvSpPr>
            <a:spLocks noGrp="1"/>
          </p:cNvSpPr>
          <p:nvPr>
            <p:ph type="title"/>
          </p:nvPr>
        </p:nvSpPr>
        <p:spPr>
          <a:xfrm>
            <a:off x="1547895" y="661433"/>
            <a:ext cx="8911687" cy="672845"/>
          </a:xfrm>
        </p:spPr>
        <p:txBody>
          <a:bodyPr/>
          <a:lstStyle/>
          <a:p>
            <a:r>
              <a:rPr lang="en-GB" dirty="0"/>
              <a:t>LSTM MODEL</a:t>
            </a:r>
            <a:endParaRPr lang="en-IN" dirty="0"/>
          </a:p>
        </p:txBody>
      </p:sp>
      <p:sp>
        <p:nvSpPr>
          <p:cNvPr id="4" name="TextBox 3">
            <a:extLst>
              <a:ext uri="{FF2B5EF4-FFF2-40B4-BE49-F238E27FC236}">
                <a16:creationId xmlns:a16="http://schemas.microsoft.com/office/drawing/2014/main" id="{435BC2F8-D341-E44D-5D16-D2E696BF1470}"/>
              </a:ext>
            </a:extLst>
          </p:cNvPr>
          <p:cNvSpPr txBox="1"/>
          <p:nvPr/>
        </p:nvSpPr>
        <p:spPr>
          <a:xfrm>
            <a:off x="2668556" y="1634232"/>
            <a:ext cx="7896030" cy="3816429"/>
          </a:xfrm>
          <a:prstGeom prst="rect">
            <a:avLst/>
          </a:prstGeom>
          <a:noFill/>
        </p:spPr>
        <p:txBody>
          <a:bodyPr wrap="square">
            <a:spAutoFit/>
          </a:bodyPr>
          <a:lstStyle/>
          <a:p>
            <a:pPr algn="just"/>
            <a:r>
              <a:rPr lang="en-GB" sz="1600" b="0" i="0" dirty="0">
                <a:solidFill>
                  <a:srgbClr val="273239"/>
                </a:solidFill>
                <a:effectLst/>
                <a:latin typeface="Arial" panose="020B0604020202020204" pitchFamily="34" charset="0"/>
                <a:cs typeface="Arial" panose="020B0604020202020204" pitchFamily="34" charset="0"/>
              </a:rPr>
              <a:t>Long Short-Term Memory (LSTM) is a type of Recurrent Neural Network (RNN) that is specifically designed to handle sequential data, such as time series, speech, and text. LSTM networks are capable of learning long-term dependencies in sequential data, which makes them well suited for tasks such as language translation, speech recognition, and time series forecasting</a:t>
            </a:r>
            <a:r>
              <a:rPr lang="en-GB" b="0" i="0" dirty="0">
                <a:solidFill>
                  <a:srgbClr val="273239"/>
                </a:solidFill>
                <a:effectLst/>
                <a:latin typeface="Nunito" panose="020F0502020204030204" pitchFamily="2" charset="0"/>
              </a:rPr>
              <a:t>.</a:t>
            </a:r>
          </a:p>
          <a:p>
            <a:pPr algn="just"/>
            <a:r>
              <a:rPr lang="en-GB" sz="1600" b="0" i="0" dirty="0">
                <a:solidFill>
                  <a:srgbClr val="273239"/>
                </a:solidFill>
                <a:effectLst/>
                <a:latin typeface="Arial" panose="020B0604020202020204" pitchFamily="34" charset="0"/>
                <a:cs typeface="Arial" panose="020B0604020202020204" pitchFamily="34" charset="0"/>
              </a:rPr>
              <a:t>The basic difference between the architectures of RNNs and LSTMs is that the hidden layer of LSTM is a gated unit or gated cell. It consists of four layers that interact with one another in a way to produce the output of that cell along with the cell state. These two things are then passed onto the next hidden layer. Unlike RNNs which have got only a single neural net layer of tanh, LSTMs comprise three logistic sigmoid gates and one tanh layer. Gates have been introduced in order to limit the information that is passed through the cell. They determine which part of the information will be needed by the next cell and which part is to be discarded. The output is usually in the range of 0-1 where ‘0’ means ‘reject all’ and ‘1’ means ‘include all’.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812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B11F-2107-87BC-ADF0-7BEB17A7032D}"/>
              </a:ext>
            </a:extLst>
          </p:cNvPr>
          <p:cNvSpPr>
            <a:spLocks noGrp="1"/>
          </p:cNvSpPr>
          <p:nvPr>
            <p:ph type="title"/>
          </p:nvPr>
        </p:nvSpPr>
        <p:spPr>
          <a:xfrm>
            <a:off x="1510574" y="736078"/>
            <a:ext cx="8911687" cy="1280890"/>
          </a:xfrm>
        </p:spPr>
        <p:txBody>
          <a:bodyPr/>
          <a:lstStyle/>
          <a:p>
            <a:r>
              <a:rPr lang="en-IN" sz="2400" dirty="0">
                <a:solidFill>
                  <a:schemeClr val="accent2"/>
                </a:solidFill>
                <a:latin typeface="Arial" panose="020B0604020202020204" pitchFamily="34" charset="0"/>
                <a:cs typeface="Arial" panose="020B0604020202020204" pitchFamily="34" charset="0"/>
              </a:rPr>
              <a:t>MODEL BUILDING</a:t>
            </a:r>
            <a:r>
              <a:rPr lang="en-IN" sz="2000" dirty="0">
                <a:solidFill>
                  <a:schemeClr val="accent2"/>
                </a:solidFill>
                <a:latin typeface="Arial" panose="020B0604020202020204" pitchFamily="34" charset="0"/>
                <a:cs typeface="Arial" panose="020B0604020202020204" pitchFamily="34" charset="0"/>
              </a:rPr>
              <a:t>:</a:t>
            </a:r>
            <a:r>
              <a:rPr lang="en-IN" sz="2000" i="0" dirty="0">
                <a:solidFill>
                  <a:schemeClr val="accent2"/>
                </a:solidFill>
                <a:effectLst/>
                <a:latin typeface="Arial" panose="020B0604020202020204" pitchFamily="34" charset="0"/>
                <a:cs typeface="Arial" panose="020B0604020202020204" pitchFamily="34" charset="0"/>
              </a:rPr>
              <a:t>LSTM MODEL</a:t>
            </a:r>
            <a:br>
              <a:rPr lang="en-IN" b="1" i="0" dirty="0">
                <a:solidFill>
                  <a:schemeClr val="accent2"/>
                </a:solidFill>
                <a:effectLst/>
                <a:latin typeface="Arial" panose="020B0604020202020204" pitchFamily="34" charset="0"/>
                <a:cs typeface="Arial" panose="020B0604020202020204" pitchFamily="34" charset="0"/>
              </a:rPr>
            </a:br>
            <a:endParaRPr lang="en-IN" dirty="0">
              <a:solidFill>
                <a:schemeClr val="accent2"/>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39294B57-DDFE-C593-5738-1AEC75ECDBF4}"/>
              </a:ext>
            </a:extLst>
          </p:cNvPr>
          <p:cNvPicPr>
            <a:picLocks noGrp="1" noChangeAspect="1"/>
          </p:cNvPicPr>
          <p:nvPr>
            <p:ph idx="1"/>
          </p:nvPr>
        </p:nvPicPr>
        <p:blipFill>
          <a:blip r:embed="rId2"/>
          <a:stretch>
            <a:fillRect/>
          </a:stretch>
        </p:blipFill>
        <p:spPr>
          <a:xfrm>
            <a:off x="1287626" y="1349572"/>
            <a:ext cx="6232848" cy="5527090"/>
          </a:xfrm>
        </p:spPr>
      </p:pic>
      <p:sp>
        <p:nvSpPr>
          <p:cNvPr id="10" name="Rectangle 3">
            <a:extLst>
              <a:ext uri="{FF2B5EF4-FFF2-40B4-BE49-F238E27FC236}">
                <a16:creationId xmlns:a16="http://schemas.microsoft.com/office/drawing/2014/main" id="{5B2E2498-E33A-1DDA-0438-D78D59E497BF}"/>
              </a:ext>
            </a:extLst>
          </p:cNvPr>
          <p:cNvSpPr>
            <a:spLocks noChangeArrowheads="1"/>
          </p:cNvSpPr>
          <p:nvPr/>
        </p:nvSpPr>
        <p:spPr bwMode="auto">
          <a:xfrm>
            <a:off x="7794171" y="2883036"/>
            <a:ext cx="3965829"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a:solidFill>
                  <a:srgbClr val="000000"/>
                </a:solidFill>
                <a:latin typeface="Courier New" panose="02070309020205020404" pitchFamily="49" charset="0"/>
              </a:rPr>
              <a:t>rsme-lstm</a:t>
            </a:r>
            <a:r>
              <a:rPr lang="en-US" altLang="en-US" sz="28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urier New" panose="02070309020205020404" pitchFamily="49" charset="0"/>
              </a:rPr>
              <a:t>1.2281889902071457</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E458D0DB-D897-0332-2A75-9E1675678618}"/>
              </a:ext>
            </a:extLst>
          </p:cNvPr>
          <p:cNvSpPr>
            <a:spLocks noChangeArrowheads="1"/>
          </p:cNvSpPr>
          <p:nvPr/>
        </p:nvSpPr>
        <p:spPr bwMode="auto">
          <a:xfrm>
            <a:off x="7829436" y="4006597"/>
            <a:ext cx="3895297"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urier New" panose="02070309020205020404" pitchFamily="49" charset="0"/>
              </a:rPr>
              <a:t>mae-lstm</a:t>
            </a:r>
            <a:r>
              <a:rPr kumimoji="0" lang="en-US" altLang="en-US" sz="28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Courier New" panose="02070309020205020404" pitchFamily="49" charset="0"/>
              </a:rPr>
              <a:t>0.9519408949839916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427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D58D1-71E3-4181-0412-3EABD6D15A68}"/>
              </a:ext>
            </a:extLst>
          </p:cNvPr>
          <p:cNvSpPr txBox="1"/>
          <p:nvPr/>
        </p:nvSpPr>
        <p:spPr>
          <a:xfrm>
            <a:off x="1662953" y="710047"/>
            <a:ext cx="8866093" cy="4678204"/>
          </a:xfrm>
          <a:prstGeom prst="rect">
            <a:avLst/>
          </a:prstGeom>
          <a:noFill/>
        </p:spPr>
        <p:txBody>
          <a:bodyPr wrap="square">
            <a:spAutoFit/>
          </a:bodyPr>
          <a:lstStyle/>
          <a:p>
            <a:pPr algn="l"/>
            <a:r>
              <a:rPr lang="en-IN" sz="2800" b="1" i="0" dirty="0">
                <a:solidFill>
                  <a:schemeClr val="accent2"/>
                </a:solidFill>
                <a:effectLst/>
                <a:latin typeface="Arial" panose="020B0604020202020204" pitchFamily="34" charset="0"/>
                <a:cs typeface="Arial" panose="020B0604020202020204" pitchFamily="34" charset="0"/>
              </a:rPr>
              <a:t>Autoregressive Integrated </a:t>
            </a:r>
            <a:r>
              <a:rPr lang="en-IN" sz="2800" b="1" dirty="0">
                <a:solidFill>
                  <a:schemeClr val="accent2"/>
                </a:solidFill>
                <a:latin typeface="Arial" panose="020B0604020202020204" pitchFamily="34" charset="0"/>
                <a:cs typeface="Arial" panose="020B0604020202020204" pitchFamily="34" charset="0"/>
              </a:rPr>
              <a:t>M</a:t>
            </a:r>
            <a:r>
              <a:rPr lang="en-IN" sz="2800" b="1" i="0" dirty="0">
                <a:solidFill>
                  <a:schemeClr val="accent2"/>
                </a:solidFill>
                <a:effectLst/>
                <a:latin typeface="Arial" panose="020B0604020202020204" pitchFamily="34" charset="0"/>
                <a:cs typeface="Arial" panose="020B0604020202020204" pitchFamily="34" charset="0"/>
              </a:rPr>
              <a:t>oving </a:t>
            </a:r>
            <a:r>
              <a:rPr lang="en-IN" sz="2800" b="1" dirty="0">
                <a:solidFill>
                  <a:schemeClr val="accent2"/>
                </a:solidFill>
                <a:latin typeface="Arial" panose="020B0604020202020204" pitchFamily="34" charset="0"/>
                <a:cs typeface="Arial" panose="020B0604020202020204" pitchFamily="34" charset="0"/>
              </a:rPr>
              <a:t>A</a:t>
            </a:r>
            <a:r>
              <a:rPr lang="en-IN" sz="2800" b="1" i="0" dirty="0">
                <a:solidFill>
                  <a:schemeClr val="accent2"/>
                </a:solidFill>
                <a:effectLst/>
                <a:latin typeface="Arial" panose="020B0604020202020204" pitchFamily="34" charset="0"/>
                <a:cs typeface="Arial" panose="020B0604020202020204" pitchFamily="34" charset="0"/>
              </a:rPr>
              <a:t>verage(ARIMA)</a:t>
            </a:r>
          </a:p>
          <a:p>
            <a:pPr algn="l"/>
            <a:endParaRPr lang="en-IN" b="0" i="0" dirty="0">
              <a:effectLst/>
              <a:latin typeface="Google Sans"/>
            </a:endParaRPr>
          </a:p>
          <a:p>
            <a:pPr algn="l"/>
            <a:endParaRPr lang="en-IN" b="0" i="0" dirty="0">
              <a:effectLst/>
              <a:latin typeface="Google Sans"/>
            </a:endParaRPr>
          </a:p>
          <a:p>
            <a:pPr marL="285750" indent="-285750" algn="just">
              <a:buFont typeface="Wingdings" panose="05000000000000000000" pitchFamily="2" charset="2"/>
              <a:buChar char="§"/>
            </a:pPr>
            <a:r>
              <a:rPr lang="en-US" b="0" i="0" dirty="0">
                <a:effectLst/>
                <a:latin typeface="Google Sans"/>
              </a:rPr>
              <a:t>ARIMA is an acronym for “autoregressive integrated moving average.” It's a model used in statistics and econometrics to measure events that happen over a period of time. The model is used to understand past data or predict future data in a series.</a:t>
            </a:r>
          </a:p>
          <a:p>
            <a:pPr marL="285750" indent="-285750" algn="just">
              <a:buFont typeface="Wingdings" panose="05000000000000000000" pitchFamily="2" charset="2"/>
              <a:buChar char="§"/>
            </a:pPr>
            <a:endParaRPr lang="en-US" dirty="0">
              <a:latin typeface="Google Sans"/>
            </a:endParaRPr>
          </a:p>
          <a:p>
            <a:pPr marL="285750" indent="-285750" algn="just">
              <a:buFont typeface="Wingdings" panose="05000000000000000000" pitchFamily="2" charset="2"/>
              <a:buChar char="§"/>
            </a:pPr>
            <a:r>
              <a:rPr lang="en-IN" b="0" i="0" dirty="0">
                <a:effectLst/>
                <a:latin typeface="Google Sans"/>
              </a:rPr>
              <a:t>ARIMA is a method for forecasting or predicting future outcomes based on a historical time series. It is based on the statistical concept of serial correlation, where past data points influence future data points.</a:t>
            </a:r>
          </a:p>
          <a:p>
            <a:pPr algn="just"/>
            <a:endParaRPr lang="en-IN" b="0" i="0" dirty="0">
              <a:effectLst/>
              <a:latin typeface="arial" panose="020B0604020202020204" pitchFamily="34" charset="0"/>
            </a:endParaRPr>
          </a:p>
          <a:p>
            <a:pPr marL="285750" indent="-285750" algn="just">
              <a:buFont typeface="Wingdings" panose="05000000000000000000" pitchFamily="2" charset="2"/>
              <a:buChar char="§"/>
            </a:pPr>
            <a:r>
              <a:rPr lang="en-US" b="0" i="0" dirty="0">
                <a:effectLst/>
                <a:latin typeface="Google Sans"/>
              </a:rPr>
              <a:t>ARIMA models are a popular and powerful tool for forecasting time series data, such as sales, prices, or weather. ARIMA stands for </a:t>
            </a:r>
            <a:r>
              <a:rPr lang="en-US" b="0" i="0" dirty="0" err="1">
                <a:effectLst/>
                <a:latin typeface="Google Sans"/>
              </a:rPr>
              <a:t>AutoRegressive</a:t>
            </a:r>
            <a:r>
              <a:rPr lang="en-US" b="0" i="0" dirty="0">
                <a:effectLst/>
                <a:latin typeface="Google Sans"/>
              </a:rPr>
              <a:t> Integrated Moving Average, and it captures the patterns, trends, and seasonality of the data using a combination of past values, differences, and errors.</a:t>
            </a:r>
            <a:br>
              <a:rPr lang="en-IN" b="0" i="0" dirty="0">
                <a:effectLst/>
                <a:latin typeface="arial" panose="020B0604020202020204" pitchFamily="34" charset="0"/>
              </a:rPr>
            </a:br>
            <a:endParaRPr lang="en-IN" dirty="0"/>
          </a:p>
        </p:txBody>
      </p:sp>
    </p:spTree>
    <p:extLst>
      <p:ext uri="{BB962C8B-B14F-4D97-AF65-F5344CB8AC3E}">
        <p14:creationId xmlns:p14="http://schemas.microsoft.com/office/powerpoint/2010/main" val="521828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83EF-8174-5289-6E5A-DDC6E3C2540A}"/>
              </a:ext>
            </a:extLst>
          </p:cNvPr>
          <p:cNvSpPr>
            <a:spLocks noGrp="1"/>
          </p:cNvSpPr>
          <p:nvPr>
            <p:ph type="title"/>
          </p:nvPr>
        </p:nvSpPr>
        <p:spPr>
          <a:xfrm>
            <a:off x="1622542" y="754739"/>
            <a:ext cx="2604226" cy="560878"/>
          </a:xfrm>
        </p:spPr>
        <p:txBody>
          <a:bodyPr>
            <a:normAutofit/>
          </a:bodyPr>
          <a:lstStyle/>
          <a:p>
            <a:r>
              <a:rPr lang="en-GB" sz="2000" dirty="0">
                <a:latin typeface="Arial" panose="020B0604020202020204" pitchFamily="34" charset="0"/>
                <a:cs typeface="Arial" panose="020B0604020202020204" pitchFamily="34" charset="0"/>
              </a:rPr>
              <a:t>ARIMA</a:t>
            </a:r>
            <a:r>
              <a:rPr lang="en-GB" sz="2000" dirty="0"/>
              <a:t> </a:t>
            </a:r>
            <a:r>
              <a:rPr lang="en-GB" sz="2000" dirty="0">
                <a:latin typeface="Arial" panose="020B0604020202020204" pitchFamily="34" charset="0"/>
                <a:cs typeface="Arial" panose="020B0604020202020204" pitchFamily="34" charset="0"/>
              </a:rPr>
              <a:t>MODEL</a:t>
            </a:r>
            <a:endParaRPr lang="en-IN" sz="2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0BA56A1-F906-AC25-DB66-A6422079CAAD}"/>
              </a:ext>
            </a:extLst>
          </p:cNvPr>
          <p:cNvPicPr>
            <a:picLocks noGrp="1" noChangeAspect="1"/>
          </p:cNvPicPr>
          <p:nvPr>
            <p:ph idx="1"/>
          </p:nvPr>
        </p:nvPicPr>
        <p:blipFill>
          <a:blip r:embed="rId2"/>
          <a:stretch>
            <a:fillRect/>
          </a:stretch>
        </p:blipFill>
        <p:spPr>
          <a:xfrm>
            <a:off x="4574123" y="1164082"/>
            <a:ext cx="7527680" cy="5693918"/>
          </a:xfrm>
        </p:spPr>
      </p:pic>
      <p:sp>
        <p:nvSpPr>
          <p:cNvPr id="6" name="Rectangle 1">
            <a:extLst>
              <a:ext uri="{FF2B5EF4-FFF2-40B4-BE49-F238E27FC236}">
                <a16:creationId xmlns:a16="http://schemas.microsoft.com/office/drawing/2014/main" id="{989A4A45-DC2D-005B-762E-D76474F0C457}"/>
              </a:ext>
            </a:extLst>
          </p:cNvPr>
          <p:cNvSpPr>
            <a:spLocks noChangeArrowheads="1"/>
          </p:cNvSpPr>
          <p:nvPr/>
        </p:nvSpPr>
        <p:spPr bwMode="auto">
          <a:xfrm flipH="1">
            <a:off x="1728285" y="1315617"/>
            <a:ext cx="303245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RMSE: </a:t>
            </a:r>
            <a:r>
              <a:rPr kumimoji="0" lang="en-US" altLang="en-US" sz="2000" b="0" i="0" u="none" strike="noStrike" cap="none" normalizeH="0" baseline="0" dirty="0">
                <a:ln>
                  <a:noFill/>
                </a:ln>
                <a:solidFill>
                  <a:schemeClr val="accent2"/>
                </a:solidFill>
                <a:effectLst/>
                <a:latin typeface="Courier New" panose="02070309020205020404" pitchFamily="49" charset="0"/>
              </a:rPr>
              <a:t>23.62872458433875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223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096E-D49D-80C8-531F-FA239C010A97}"/>
              </a:ext>
            </a:extLst>
          </p:cNvPr>
          <p:cNvSpPr>
            <a:spLocks noGrp="1"/>
          </p:cNvSpPr>
          <p:nvPr>
            <p:ph type="title"/>
          </p:nvPr>
        </p:nvSpPr>
        <p:spPr>
          <a:xfrm>
            <a:off x="1566557" y="624110"/>
            <a:ext cx="8911687" cy="626192"/>
          </a:xfrm>
        </p:spPr>
        <p:txBody>
          <a:bodyPr>
            <a:normAutofit fontScale="90000"/>
          </a:bodyPr>
          <a:lstStyle/>
          <a:p>
            <a:r>
              <a:rPr lang="en-IN" sz="3600" dirty="0">
                <a:latin typeface="Arial" panose="020B0604020202020204" pitchFamily="34" charset="0"/>
                <a:cs typeface="Arial" panose="020B0604020202020204" pitchFamily="34" charset="0"/>
              </a:rPr>
              <a:t>Holt-winters model</a:t>
            </a:r>
            <a:endParaRPr lang="en-IN" dirty="0"/>
          </a:p>
        </p:txBody>
      </p:sp>
      <p:sp>
        <p:nvSpPr>
          <p:cNvPr id="4" name="TextBox 3">
            <a:extLst>
              <a:ext uri="{FF2B5EF4-FFF2-40B4-BE49-F238E27FC236}">
                <a16:creationId xmlns:a16="http://schemas.microsoft.com/office/drawing/2014/main" id="{25B31421-58E8-23B5-542E-0E4FBDFD8DF6}"/>
              </a:ext>
            </a:extLst>
          </p:cNvPr>
          <p:cNvSpPr txBox="1"/>
          <p:nvPr/>
        </p:nvSpPr>
        <p:spPr>
          <a:xfrm>
            <a:off x="1566557" y="1382305"/>
            <a:ext cx="10516586" cy="5324535"/>
          </a:xfrm>
          <a:prstGeom prst="rect">
            <a:avLst/>
          </a:prstGeom>
          <a:noFill/>
        </p:spPr>
        <p:txBody>
          <a:bodyPr wrap="square">
            <a:spAutoFit/>
          </a:bodyPr>
          <a:lstStyle/>
          <a:p>
            <a:pPr algn="just"/>
            <a:r>
              <a:rPr lang="en-GB" sz="2000" b="0" i="0" dirty="0">
                <a:solidFill>
                  <a:srgbClr val="242424"/>
                </a:solidFill>
                <a:effectLst/>
                <a:latin typeface="source-serif-pro"/>
              </a:rPr>
              <a:t>The Holt-Winters method is a very common time series forecasting procedure capable of including both trend and seasonality. The Holt-Winters method itself is a combination of 3 other much simpler components, all of which are smoothing methods:</a:t>
            </a:r>
          </a:p>
          <a:p>
            <a:pPr algn="just"/>
            <a:endParaRPr lang="en-GB" sz="2000" b="0" i="0" dirty="0">
              <a:solidFill>
                <a:srgbClr val="242424"/>
              </a:solidFill>
              <a:effectLst/>
              <a:latin typeface="source-serif-pro"/>
            </a:endParaRPr>
          </a:p>
          <a:p>
            <a:pPr algn="just">
              <a:buFont typeface="Arial" panose="020B0604020202020204" pitchFamily="34" charset="0"/>
              <a:buChar char="•"/>
            </a:pPr>
            <a:r>
              <a:rPr lang="en-GB" sz="2000" b="1" i="0" dirty="0">
                <a:solidFill>
                  <a:srgbClr val="242424"/>
                </a:solidFill>
                <a:effectLst/>
                <a:latin typeface="source-serif-pro"/>
              </a:rPr>
              <a:t>Simple Exponential Smoothing (SES):</a:t>
            </a:r>
            <a:r>
              <a:rPr lang="en-GB" sz="2000" b="0" i="0" dirty="0">
                <a:solidFill>
                  <a:srgbClr val="242424"/>
                </a:solidFill>
                <a:effectLst/>
                <a:latin typeface="source-serif-pro"/>
              </a:rPr>
              <a:t> Simple exponential smoothing assumes that the time series has no change in level. Thus, it can not be used with series that contain trend, seasonality, or both.</a:t>
            </a:r>
          </a:p>
          <a:p>
            <a:pPr algn="just">
              <a:buFont typeface="Arial" panose="020B0604020202020204" pitchFamily="34" charset="0"/>
              <a:buChar char="•"/>
            </a:pPr>
            <a:r>
              <a:rPr lang="en-GB" sz="2000" b="1" i="0" dirty="0">
                <a:solidFill>
                  <a:srgbClr val="242424"/>
                </a:solidFill>
                <a:effectLst/>
                <a:latin typeface="source-serif-pro"/>
              </a:rPr>
              <a:t>Holt’s Exponential Smoothing (HES):</a:t>
            </a:r>
            <a:r>
              <a:rPr lang="en-GB" sz="2000" b="0" i="0" dirty="0">
                <a:solidFill>
                  <a:srgbClr val="242424"/>
                </a:solidFill>
                <a:effectLst/>
                <a:latin typeface="source-serif-pro"/>
              </a:rPr>
              <a:t> Holt’s exponential smoothing is one step above simple exponential smoothing, as it allows the time series data to have a trend component. Holt’s exponential smoothing is still incapable of cope with seasonal data.</a:t>
            </a:r>
          </a:p>
          <a:p>
            <a:pPr algn="just">
              <a:buFont typeface="Arial" panose="020B0604020202020204" pitchFamily="34" charset="0"/>
              <a:buChar char="•"/>
            </a:pPr>
            <a:r>
              <a:rPr lang="en-GB" sz="2000" b="1" i="0" dirty="0">
                <a:solidFill>
                  <a:srgbClr val="242424"/>
                </a:solidFill>
                <a:effectLst/>
                <a:latin typeface="source-serif-pro"/>
              </a:rPr>
              <a:t>Winter’s Exponential Smoothing (WES): </a:t>
            </a:r>
            <a:r>
              <a:rPr lang="en-GB" sz="2000" b="0" i="0" dirty="0">
                <a:solidFill>
                  <a:srgbClr val="242424"/>
                </a:solidFill>
                <a:effectLst/>
                <a:latin typeface="source-serif-pro"/>
              </a:rPr>
              <a:t>Winter’s exponential smoothing is an extension to Holt’s exponential smoothing that finally allows for the inclusion of seasonality. Winter’s exponential smoothing is what is referred to as the Holt-Winters method.</a:t>
            </a:r>
          </a:p>
          <a:p>
            <a:pPr algn="just"/>
            <a:r>
              <a:rPr lang="en-GB" sz="2000" b="0" i="0" dirty="0">
                <a:solidFill>
                  <a:srgbClr val="242424"/>
                </a:solidFill>
                <a:effectLst/>
                <a:latin typeface="source-serif-pro"/>
              </a:rPr>
              <a:t>The Holt-Winters method therefore is often referred to as triple exponential smoothing, as it is literally the combination of 3 smoothing methods built on top of each-other.</a:t>
            </a:r>
          </a:p>
          <a:p>
            <a:pPr algn="just"/>
            <a:endParaRPr lang="en-GB" sz="2000" b="0" i="0" dirty="0">
              <a:solidFill>
                <a:srgbClr val="242424"/>
              </a:solidFill>
              <a:effectLst/>
              <a:latin typeface="source-serif-pro"/>
            </a:endParaRPr>
          </a:p>
          <a:p>
            <a:pPr algn="just"/>
            <a:br>
              <a:rPr lang="en-GB" sz="2000" b="0" i="0" dirty="0">
                <a:effectLst/>
                <a:latin typeface="medium-content-sans-serif-font"/>
              </a:rPr>
            </a:br>
            <a:endParaRPr lang="en-IN" sz="2000" dirty="0"/>
          </a:p>
        </p:txBody>
      </p:sp>
    </p:spTree>
    <p:extLst>
      <p:ext uri="{BB962C8B-B14F-4D97-AF65-F5344CB8AC3E}">
        <p14:creationId xmlns:p14="http://schemas.microsoft.com/office/powerpoint/2010/main" val="373985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28521-576A-D6FB-EBC6-EEFCAD08DD39}"/>
              </a:ext>
            </a:extLst>
          </p:cNvPr>
          <p:cNvSpPr txBox="1"/>
          <p:nvPr/>
        </p:nvSpPr>
        <p:spPr>
          <a:xfrm>
            <a:off x="1927412" y="663387"/>
            <a:ext cx="5572359" cy="646331"/>
          </a:xfrm>
          <a:prstGeom prst="rect">
            <a:avLst/>
          </a:prstGeom>
          <a:noFill/>
        </p:spPr>
        <p:txBody>
          <a:bodyPr wrap="none" rtlCol="0">
            <a:spAutoFit/>
          </a:bodyPr>
          <a:lstStyle/>
          <a:p>
            <a:r>
              <a:rPr lang="en-IN" sz="3600" dirty="0">
                <a:solidFill>
                  <a:schemeClr val="accent2"/>
                </a:solidFill>
              </a:rPr>
              <a:t>PROJECT ARCHITECTURE</a:t>
            </a:r>
          </a:p>
        </p:txBody>
      </p:sp>
      <p:sp>
        <p:nvSpPr>
          <p:cNvPr id="3" name="TextBox 2">
            <a:extLst>
              <a:ext uri="{FF2B5EF4-FFF2-40B4-BE49-F238E27FC236}">
                <a16:creationId xmlns:a16="http://schemas.microsoft.com/office/drawing/2014/main" id="{C0595AF7-92BB-D645-FE1A-85D9306EE87D}"/>
              </a:ext>
            </a:extLst>
          </p:cNvPr>
          <p:cNvSpPr txBox="1"/>
          <p:nvPr/>
        </p:nvSpPr>
        <p:spPr>
          <a:xfrm>
            <a:off x="1927412" y="1990165"/>
            <a:ext cx="4354077" cy="3539430"/>
          </a:xfrm>
          <a:prstGeom prst="rect">
            <a:avLst/>
          </a:prstGeom>
          <a:noFill/>
        </p:spPr>
        <p:txBody>
          <a:bodyPr wrap="none" rtlCol="0">
            <a:spAutoFit/>
          </a:bodyPr>
          <a:lstStyle/>
          <a:p>
            <a:pPr marL="457200" indent="-457200">
              <a:buFont typeface="Arial" panose="020B0604020202020204" pitchFamily="34" charset="0"/>
              <a:buChar char="•"/>
            </a:pPr>
            <a:r>
              <a:rPr lang="en-IN" sz="2800" dirty="0"/>
              <a:t>Data Collecting</a:t>
            </a:r>
          </a:p>
          <a:p>
            <a:pPr marL="457200" indent="-457200">
              <a:buFont typeface="Arial" panose="020B0604020202020204" pitchFamily="34" charset="0"/>
              <a:buChar char="•"/>
            </a:pPr>
            <a:r>
              <a:rPr lang="en-IN" sz="2800" dirty="0"/>
              <a:t>Data Processing</a:t>
            </a:r>
          </a:p>
          <a:p>
            <a:pPr marL="457200" indent="-457200">
              <a:buFont typeface="Arial" panose="020B0604020202020204" pitchFamily="34" charset="0"/>
              <a:buChar char="•"/>
            </a:pPr>
            <a:r>
              <a:rPr lang="en-IN" sz="2800" dirty="0"/>
              <a:t>EDA &amp; Visualization</a:t>
            </a:r>
          </a:p>
          <a:p>
            <a:pPr marL="457200" indent="-457200">
              <a:buFont typeface="Arial" panose="020B0604020202020204" pitchFamily="34" charset="0"/>
              <a:buChar char="•"/>
            </a:pPr>
            <a:r>
              <a:rPr lang="en-IN" sz="2800" dirty="0"/>
              <a:t>Model Building</a:t>
            </a:r>
          </a:p>
          <a:p>
            <a:pPr marL="457200" indent="-457200">
              <a:buFont typeface="Arial" panose="020B0604020202020204" pitchFamily="34" charset="0"/>
              <a:buChar char="•"/>
            </a:pPr>
            <a:r>
              <a:rPr lang="en-IN" sz="2800" dirty="0"/>
              <a:t>Model Evaluation</a:t>
            </a:r>
          </a:p>
          <a:p>
            <a:pPr marL="457200" indent="-457200">
              <a:buFont typeface="Arial" panose="020B0604020202020204" pitchFamily="34" charset="0"/>
              <a:buChar char="•"/>
            </a:pPr>
            <a:r>
              <a:rPr lang="en-IN" sz="2800" dirty="0"/>
              <a:t>Prediction</a:t>
            </a:r>
          </a:p>
          <a:p>
            <a:pPr marL="457200" indent="-457200">
              <a:buFont typeface="Arial" panose="020B0604020202020204" pitchFamily="34" charset="0"/>
              <a:buChar char="•"/>
            </a:pPr>
            <a:r>
              <a:rPr lang="en-IN" sz="2800" dirty="0"/>
              <a:t>Forecast Visualization</a:t>
            </a:r>
          </a:p>
          <a:p>
            <a:pPr marL="457200" indent="-457200">
              <a:buFont typeface="Arial" panose="020B0604020202020204" pitchFamily="34" charset="0"/>
              <a:buChar char="•"/>
            </a:pPr>
            <a:r>
              <a:rPr lang="en-IN" sz="2800" dirty="0"/>
              <a:t>Deployment</a:t>
            </a:r>
          </a:p>
        </p:txBody>
      </p:sp>
    </p:spTree>
    <p:extLst>
      <p:ext uri="{BB962C8B-B14F-4D97-AF65-F5344CB8AC3E}">
        <p14:creationId xmlns:p14="http://schemas.microsoft.com/office/powerpoint/2010/main" val="296111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9598-D817-921B-4F1F-02CC612F7DB5}"/>
              </a:ext>
            </a:extLst>
          </p:cNvPr>
          <p:cNvSpPr>
            <a:spLocks noGrp="1"/>
          </p:cNvSpPr>
          <p:nvPr>
            <p:ph type="title"/>
          </p:nvPr>
        </p:nvSpPr>
        <p:spPr>
          <a:xfrm>
            <a:off x="1640156" y="754738"/>
            <a:ext cx="8911687" cy="579539"/>
          </a:xfrm>
        </p:spPr>
        <p:txBody>
          <a:bodyPr>
            <a:normAutofit/>
          </a:bodyPr>
          <a:lstStyle/>
          <a:p>
            <a:r>
              <a:rPr lang="en-IN" sz="2400" dirty="0">
                <a:latin typeface="Arial" panose="020B0604020202020204" pitchFamily="34" charset="0"/>
                <a:cs typeface="Arial" panose="020B0604020202020204" pitchFamily="34" charset="0"/>
              </a:rPr>
              <a:t>Holt-winters model</a:t>
            </a:r>
          </a:p>
        </p:txBody>
      </p:sp>
      <p:pic>
        <p:nvPicPr>
          <p:cNvPr id="5" name="Content Placeholder 4">
            <a:extLst>
              <a:ext uri="{FF2B5EF4-FFF2-40B4-BE49-F238E27FC236}">
                <a16:creationId xmlns:a16="http://schemas.microsoft.com/office/drawing/2014/main" id="{E2EF2840-3175-2756-9349-4F7CFAB8FF4C}"/>
              </a:ext>
            </a:extLst>
          </p:cNvPr>
          <p:cNvPicPr>
            <a:picLocks noGrp="1" noChangeAspect="1"/>
          </p:cNvPicPr>
          <p:nvPr>
            <p:ph idx="1"/>
          </p:nvPr>
        </p:nvPicPr>
        <p:blipFill>
          <a:blip r:embed="rId2"/>
          <a:stretch>
            <a:fillRect/>
          </a:stretch>
        </p:blipFill>
        <p:spPr>
          <a:xfrm>
            <a:off x="4100571" y="2133600"/>
            <a:ext cx="5892683" cy="3778250"/>
          </a:xfrm>
        </p:spPr>
      </p:pic>
      <p:sp>
        <p:nvSpPr>
          <p:cNvPr id="6" name="Rectangle 1">
            <a:extLst>
              <a:ext uri="{FF2B5EF4-FFF2-40B4-BE49-F238E27FC236}">
                <a16:creationId xmlns:a16="http://schemas.microsoft.com/office/drawing/2014/main" id="{ABDBF472-2FC6-E514-8D52-0DA80A871CFF}"/>
              </a:ext>
            </a:extLst>
          </p:cNvPr>
          <p:cNvSpPr>
            <a:spLocks noChangeArrowheads="1"/>
          </p:cNvSpPr>
          <p:nvPr/>
        </p:nvSpPr>
        <p:spPr bwMode="auto">
          <a:xfrm>
            <a:off x="4185916" y="1161794"/>
            <a:ext cx="37638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RMSE: </a:t>
            </a:r>
            <a:r>
              <a:rPr kumimoji="0" lang="en-US" altLang="en-US" sz="2000" b="0" i="0" u="none" strike="noStrike" cap="none" normalizeH="0" baseline="0" dirty="0">
                <a:ln>
                  <a:noFill/>
                </a:ln>
                <a:solidFill>
                  <a:schemeClr val="accent2"/>
                </a:solidFill>
                <a:effectLst/>
                <a:latin typeface="Courier New" panose="02070309020205020404" pitchFamily="49" charset="0"/>
              </a:rPr>
              <a:t>23.701450901462923</a:t>
            </a:r>
            <a:r>
              <a:rPr kumimoji="0" lang="en-US" altLang="en-US" sz="2000" b="0" i="0" u="none" strike="noStrike" cap="none" normalizeH="0" baseline="0" dirty="0">
                <a:ln>
                  <a:noFill/>
                </a:ln>
                <a:solidFill>
                  <a:schemeClr val="accent2"/>
                </a:solidFill>
                <a:effectLst/>
              </a:rPr>
              <a:t> </a:t>
            </a:r>
            <a:endParaRPr kumimoji="0" lang="en-US" altLang="en-US" sz="20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201810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B775-BA19-995C-3BB7-3126538F077D}"/>
              </a:ext>
            </a:extLst>
          </p:cNvPr>
          <p:cNvSpPr>
            <a:spLocks noGrp="1"/>
          </p:cNvSpPr>
          <p:nvPr>
            <p:ph type="title"/>
          </p:nvPr>
        </p:nvSpPr>
        <p:spPr>
          <a:xfrm>
            <a:off x="1547897" y="754738"/>
            <a:ext cx="5711320" cy="542217"/>
          </a:xfrm>
        </p:spPr>
        <p:txBody>
          <a:bodyPr>
            <a:normAutofit fontScale="90000"/>
          </a:bodyPr>
          <a:lstStyle/>
          <a:p>
            <a:r>
              <a:rPr lang="en-IN" sz="2400" i="0" dirty="0">
                <a:solidFill>
                  <a:schemeClr val="accent2"/>
                </a:solidFill>
                <a:effectLst/>
                <a:latin typeface="Arial" panose="020B0604020202020204" pitchFamily="34" charset="0"/>
                <a:cs typeface="Arial" panose="020B0604020202020204" pitchFamily="34" charset="0"/>
              </a:rPr>
              <a:t>Holts/Double Exponential Method</a:t>
            </a:r>
            <a:br>
              <a:rPr lang="en-IN" b="1" i="0" dirty="0">
                <a:solidFill>
                  <a:schemeClr val="accent2"/>
                </a:solidFill>
                <a:effectLst/>
                <a:latin typeface="Arial" panose="020B0604020202020204" pitchFamily="34" charset="0"/>
                <a:cs typeface="Arial" panose="020B0604020202020204" pitchFamily="34" charset="0"/>
              </a:rPr>
            </a:br>
            <a:endParaRPr lang="en-IN" dirty="0">
              <a:solidFill>
                <a:schemeClr val="accent2"/>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1EE620C-64E3-CC3C-C4F4-D237E2851E7D}"/>
              </a:ext>
            </a:extLst>
          </p:cNvPr>
          <p:cNvPicPr>
            <a:picLocks noGrp="1" noChangeAspect="1"/>
          </p:cNvPicPr>
          <p:nvPr>
            <p:ph idx="1"/>
          </p:nvPr>
        </p:nvPicPr>
        <p:blipFill>
          <a:blip r:embed="rId2"/>
          <a:stretch>
            <a:fillRect/>
          </a:stretch>
        </p:blipFill>
        <p:spPr>
          <a:xfrm>
            <a:off x="4100571" y="2133600"/>
            <a:ext cx="5892683" cy="3778250"/>
          </a:xfrm>
        </p:spPr>
      </p:pic>
      <p:sp>
        <p:nvSpPr>
          <p:cNvPr id="6" name="Rectangle 1">
            <a:extLst>
              <a:ext uri="{FF2B5EF4-FFF2-40B4-BE49-F238E27FC236}">
                <a16:creationId xmlns:a16="http://schemas.microsoft.com/office/drawing/2014/main" id="{DC306F1D-979D-E3A4-917A-5A60E1366A17}"/>
              </a:ext>
            </a:extLst>
          </p:cNvPr>
          <p:cNvSpPr>
            <a:spLocks noChangeArrowheads="1"/>
          </p:cNvSpPr>
          <p:nvPr/>
        </p:nvSpPr>
        <p:spPr bwMode="auto">
          <a:xfrm>
            <a:off x="4245429" y="1219524"/>
            <a:ext cx="289342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rPr>
              <a:t>RSME</a:t>
            </a:r>
            <a:r>
              <a:rPr kumimoji="0" lang="en-US" altLang="en-US" sz="1600" b="0" i="0" u="none" strike="noStrike" cap="none" normalizeH="0" baseline="0" dirty="0">
                <a:ln>
                  <a:noFill/>
                </a:ln>
                <a:solidFill>
                  <a:schemeClr val="accent2"/>
                </a:solidFill>
                <a:effectLst/>
                <a:latin typeface="Courier New" panose="02070309020205020404" pitchFamily="49" charset="0"/>
              </a:rPr>
              <a:t>:23.66224366714792</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599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96A7-901E-7E5B-A4F4-96155C4C464F}"/>
              </a:ext>
            </a:extLst>
          </p:cNvPr>
          <p:cNvSpPr>
            <a:spLocks noGrp="1"/>
          </p:cNvSpPr>
          <p:nvPr>
            <p:ph type="title"/>
          </p:nvPr>
        </p:nvSpPr>
        <p:spPr>
          <a:xfrm>
            <a:off x="1566557" y="810722"/>
            <a:ext cx="8911687" cy="514225"/>
          </a:xfrm>
        </p:spPr>
        <p:txBody>
          <a:bodyPr>
            <a:normAutofit fontScale="90000"/>
          </a:bodyPr>
          <a:lstStyle/>
          <a:p>
            <a:r>
              <a:rPr lang="en-IN" sz="2400" i="0" dirty="0">
                <a:solidFill>
                  <a:schemeClr val="accent2"/>
                </a:solidFill>
                <a:effectLst/>
                <a:latin typeface="Arial" panose="020B0604020202020204" pitchFamily="34" charset="0"/>
                <a:cs typeface="Arial" panose="020B0604020202020204" pitchFamily="34" charset="0"/>
              </a:rPr>
              <a:t>Simple Exponential Smoothing</a:t>
            </a:r>
            <a:br>
              <a:rPr lang="en-IN" b="1" i="0" dirty="0">
                <a:solidFill>
                  <a:schemeClr val="accent2"/>
                </a:solidFill>
                <a:effectLst/>
                <a:latin typeface="Helvetica Neue"/>
              </a:rPr>
            </a:br>
            <a:endParaRPr lang="en-IN" dirty="0">
              <a:solidFill>
                <a:schemeClr val="accent2"/>
              </a:solidFill>
            </a:endParaRPr>
          </a:p>
        </p:txBody>
      </p:sp>
      <p:pic>
        <p:nvPicPr>
          <p:cNvPr id="5" name="Content Placeholder 4">
            <a:extLst>
              <a:ext uri="{FF2B5EF4-FFF2-40B4-BE49-F238E27FC236}">
                <a16:creationId xmlns:a16="http://schemas.microsoft.com/office/drawing/2014/main" id="{EE834DF8-CFFA-0FC1-BD52-9B86DF283858}"/>
              </a:ext>
            </a:extLst>
          </p:cNvPr>
          <p:cNvPicPr>
            <a:picLocks noGrp="1" noChangeAspect="1"/>
          </p:cNvPicPr>
          <p:nvPr>
            <p:ph idx="1"/>
          </p:nvPr>
        </p:nvPicPr>
        <p:blipFill>
          <a:blip r:embed="rId2"/>
          <a:stretch>
            <a:fillRect/>
          </a:stretch>
        </p:blipFill>
        <p:spPr>
          <a:xfrm>
            <a:off x="2043404" y="1651519"/>
            <a:ext cx="9358603" cy="4945224"/>
          </a:xfrm>
        </p:spPr>
      </p:pic>
      <p:sp>
        <p:nvSpPr>
          <p:cNvPr id="6" name="Rectangle 1">
            <a:extLst>
              <a:ext uri="{FF2B5EF4-FFF2-40B4-BE49-F238E27FC236}">
                <a16:creationId xmlns:a16="http://schemas.microsoft.com/office/drawing/2014/main" id="{8D4B0485-CBDC-2080-EFB5-D1D096CC5791}"/>
              </a:ext>
            </a:extLst>
          </p:cNvPr>
          <p:cNvSpPr>
            <a:spLocks noChangeArrowheads="1"/>
          </p:cNvSpPr>
          <p:nvPr/>
        </p:nvSpPr>
        <p:spPr bwMode="auto">
          <a:xfrm>
            <a:off x="2332653" y="1365122"/>
            <a:ext cx="289502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RMSE: </a:t>
            </a:r>
            <a:r>
              <a:rPr kumimoji="0" lang="en-US" altLang="en-US" sz="1600" b="0" i="0" u="none" strike="noStrike" cap="none" normalizeH="0" baseline="0" dirty="0">
                <a:ln>
                  <a:noFill/>
                </a:ln>
                <a:solidFill>
                  <a:schemeClr val="accent2"/>
                </a:solidFill>
                <a:effectLst/>
                <a:latin typeface="Courier New" panose="02070309020205020404" pitchFamily="49" charset="0"/>
              </a:rPr>
              <a:t>37.66563319278634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8227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4A94-38E3-556A-0CD0-0C5C21555CE3}"/>
              </a:ext>
            </a:extLst>
          </p:cNvPr>
          <p:cNvSpPr>
            <a:spLocks noGrp="1"/>
          </p:cNvSpPr>
          <p:nvPr>
            <p:ph type="title"/>
          </p:nvPr>
        </p:nvSpPr>
        <p:spPr>
          <a:xfrm>
            <a:off x="1640156" y="661433"/>
            <a:ext cx="8911687" cy="1280890"/>
          </a:xfrm>
        </p:spPr>
        <p:txBody>
          <a:bodyPr/>
          <a:lstStyle/>
          <a:p>
            <a:r>
              <a:rPr lang="en-IN" sz="3600" i="0" dirty="0">
                <a:solidFill>
                  <a:schemeClr val="accent2"/>
                </a:solidFill>
                <a:effectLst/>
                <a:latin typeface="Arial" panose="020B0604020202020204" pitchFamily="34" charset="0"/>
                <a:cs typeface="Arial" panose="020B0604020202020204" pitchFamily="34" charset="0"/>
              </a:rPr>
              <a:t>Support Vector Regression</a:t>
            </a:r>
            <a:br>
              <a:rPr lang="en-IN" b="1" i="0" dirty="0">
                <a:solidFill>
                  <a:schemeClr val="accent2"/>
                </a:solidFill>
                <a:effectLst/>
                <a:latin typeface="Helvetica Neue"/>
              </a:rPr>
            </a:br>
            <a:endParaRPr lang="en-IN" dirty="0">
              <a:solidFill>
                <a:schemeClr val="accent2"/>
              </a:solidFill>
            </a:endParaRPr>
          </a:p>
        </p:txBody>
      </p:sp>
      <p:sp>
        <p:nvSpPr>
          <p:cNvPr id="4" name="TextBox 3">
            <a:extLst>
              <a:ext uri="{FF2B5EF4-FFF2-40B4-BE49-F238E27FC236}">
                <a16:creationId xmlns:a16="http://schemas.microsoft.com/office/drawing/2014/main" id="{415B502D-B170-7275-7DDE-EE4F5914438F}"/>
              </a:ext>
            </a:extLst>
          </p:cNvPr>
          <p:cNvSpPr txBox="1"/>
          <p:nvPr/>
        </p:nvSpPr>
        <p:spPr>
          <a:xfrm>
            <a:off x="3571593" y="1703095"/>
            <a:ext cx="7506176" cy="5078313"/>
          </a:xfrm>
          <a:prstGeom prst="rect">
            <a:avLst/>
          </a:prstGeom>
          <a:noFill/>
        </p:spPr>
        <p:txBody>
          <a:bodyPr wrap="square">
            <a:spAutoFit/>
          </a:bodyPr>
          <a:lstStyle/>
          <a:p>
            <a:pPr algn="just" fontAlgn="base"/>
            <a:r>
              <a:rPr lang="en-GB" b="0" i="0" dirty="0">
                <a:solidFill>
                  <a:srgbClr val="273239"/>
                </a:solidFill>
                <a:effectLst/>
                <a:latin typeface="Arial" panose="020B0604020202020204" pitchFamily="34" charset="0"/>
                <a:cs typeface="Arial" panose="020B0604020202020204" pitchFamily="34" charset="0"/>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a:t>
            </a:r>
          </a:p>
          <a:p>
            <a:pPr algn="just" fontAlgn="base"/>
            <a:r>
              <a:rPr lang="en-GB" b="0" i="0" dirty="0">
                <a:solidFill>
                  <a:srgbClr val="273239"/>
                </a:solidFill>
                <a:effectLst/>
                <a:latin typeface="Arial" panose="020B0604020202020204" pitchFamily="34" charset="0"/>
                <a:cs typeface="Arial" panose="020B0604020202020204" pitchFamily="34" charset="0"/>
              </a:rPr>
              <a:t>SVM algorithms are very effective as we try to find the maximum separating hyperplane between the different classes available in the target feature.</a:t>
            </a:r>
          </a:p>
          <a:p>
            <a:pPr algn="just" fontAlgn="base"/>
            <a:r>
              <a:rPr lang="en-GB" b="1" i="0" dirty="0">
                <a:solidFill>
                  <a:srgbClr val="273239"/>
                </a:solidFill>
                <a:effectLst/>
                <a:latin typeface="Arial" panose="020B0604020202020204" pitchFamily="34" charset="0"/>
                <a:cs typeface="Arial" panose="020B0604020202020204" pitchFamily="34" charset="0"/>
              </a:rPr>
              <a:t>Advantages of SVM</a:t>
            </a:r>
          </a:p>
          <a:p>
            <a:pPr algn="just" fontAlgn="base">
              <a:buFont typeface="Arial" panose="020B0604020202020204" pitchFamily="34" charset="0"/>
              <a:buChar char="•"/>
            </a:pPr>
            <a:r>
              <a:rPr lang="en-GB" b="0" i="0" dirty="0">
                <a:solidFill>
                  <a:srgbClr val="273239"/>
                </a:solidFill>
                <a:effectLst/>
                <a:latin typeface="Arial" panose="020B0604020202020204" pitchFamily="34" charset="0"/>
                <a:cs typeface="Arial" panose="020B0604020202020204" pitchFamily="34" charset="0"/>
              </a:rPr>
              <a:t>Effective in high-dimensional cases.</a:t>
            </a:r>
          </a:p>
          <a:p>
            <a:pPr algn="just" fontAlgn="base">
              <a:buFont typeface="Arial" panose="020B0604020202020204" pitchFamily="34" charset="0"/>
              <a:buChar char="•"/>
            </a:pPr>
            <a:r>
              <a:rPr lang="en-GB" b="0" i="0" dirty="0">
                <a:solidFill>
                  <a:srgbClr val="273239"/>
                </a:solidFill>
                <a:effectLst/>
                <a:latin typeface="Arial" panose="020B0604020202020204" pitchFamily="34" charset="0"/>
                <a:cs typeface="Arial" panose="020B0604020202020204" pitchFamily="34" charset="0"/>
              </a:rPr>
              <a:t>Its memory is efficient as it uses a subset of training points in the decision function called support vectors.</a:t>
            </a:r>
          </a:p>
          <a:p>
            <a:pPr algn="just" fontAlgn="base">
              <a:buFont typeface="Arial" panose="020B0604020202020204" pitchFamily="34" charset="0"/>
              <a:buChar char="•"/>
            </a:pPr>
            <a:r>
              <a:rPr lang="en-GB" b="0" i="0" dirty="0">
                <a:solidFill>
                  <a:srgbClr val="273239"/>
                </a:solidFill>
                <a:effectLst/>
                <a:latin typeface="Arial" panose="020B0604020202020204" pitchFamily="34" charset="0"/>
                <a:cs typeface="Arial" panose="020B0604020202020204" pitchFamily="34" charset="0"/>
              </a:rPr>
              <a:t>Different kernel functions can be specified for the decision functions and its possible to specify custom kernels.</a:t>
            </a:r>
          </a:p>
          <a:p>
            <a:pPr algn="just" fontAlgn="base"/>
            <a:endParaRPr lang="en-GB" b="0" i="0" dirty="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117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ADDE-5E22-9BCB-5DE4-1AF98E29D87B}"/>
              </a:ext>
            </a:extLst>
          </p:cNvPr>
          <p:cNvSpPr>
            <a:spLocks noGrp="1"/>
          </p:cNvSpPr>
          <p:nvPr>
            <p:ph type="title"/>
          </p:nvPr>
        </p:nvSpPr>
        <p:spPr>
          <a:xfrm>
            <a:off x="1519904" y="745408"/>
            <a:ext cx="8911687" cy="551547"/>
          </a:xfrm>
        </p:spPr>
        <p:txBody>
          <a:bodyPr>
            <a:normAutofit fontScale="90000"/>
          </a:bodyPr>
          <a:lstStyle/>
          <a:p>
            <a:r>
              <a:rPr lang="en-IN" sz="2400" i="0" dirty="0">
                <a:solidFill>
                  <a:schemeClr val="accent2"/>
                </a:solidFill>
                <a:effectLst/>
                <a:latin typeface="Arial" panose="020B0604020202020204" pitchFamily="34" charset="0"/>
                <a:cs typeface="Arial" panose="020B0604020202020204" pitchFamily="34" charset="0"/>
              </a:rPr>
              <a:t>Support Vector Regression</a:t>
            </a:r>
            <a:br>
              <a:rPr lang="en-IN" b="1" i="0" dirty="0">
                <a:solidFill>
                  <a:schemeClr val="accent2"/>
                </a:solidFill>
                <a:effectLst/>
                <a:latin typeface="Helvetica Neue"/>
              </a:rPr>
            </a:br>
            <a:endParaRPr lang="en-IN" dirty="0">
              <a:solidFill>
                <a:schemeClr val="accent2"/>
              </a:solidFill>
            </a:endParaRPr>
          </a:p>
        </p:txBody>
      </p:sp>
      <p:pic>
        <p:nvPicPr>
          <p:cNvPr id="5" name="Content Placeholder 4">
            <a:extLst>
              <a:ext uri="{FF2B5EF4-FFF2-40B4-BE49-F238E27FC236}">
                <a16:creationId xmlns:a16="http://schemas.microsoft.com/office/drawing/2014/main" id="{F5601C63-8DB5-DF7A-499B-E2698BFBAD8E}"/>
              </a:ext>
            </a:extLst>
          </p:cNvPr>
          <p:cNvPicPr>
            <a:picLocks noGrp="1" noChangeAspect="1"/>
          </p:cNvPicPr>
          <p:nvPr>
            <p:ph idx="1"/>
          </p:nvPr>
        </p:nvPicPr>
        <p:blipFill>
          <a:blip r:embed="rId2"/>
          <a:stretch>
            <a:fillRect/>
          </a:stretch>
        </p:blipFill>
        <p:spPr>
          <a:xfrm>
            <a:off x="3430588" y="2133600"/>
            <a:ext cx="7232649" cy="3778250"/>
          </a:xfrm>
        </p:spPr>
      </p:pic>
      <p:sp>
        <p:nvSpPr>
          <p:cNvPr id="6" name="Rectangle 1">
            <a:extLst>
              <a:ext uri="{FF2B5EF4-FFF2-40B4-BE49-F238E27FC236}">
                <a16:creationId xmlns:a16="http://schemas.microsoft.com/office/drawing/2014/main" id="{4191A611-60F4-33F0-ED44-4C5ECDA71DCC}"/>
              </a:ext>
            </a:extLst>
          </p:cNvPr>
          <p:cNvSpPr>
            <a:spLocks noChangeArrowheads="1"/>
          </p:cNvSpPr>
          <p:nvPr/>
        </p:nvSpPr>
        <p:spPr bwMode="auto">
          <a:xfrm>
            <a:off x="3336669" y="1237346"/>
            <a:ext cx="314188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RMSE: </a:t>
            </a:r>
            <a:r>
              <a:rPr kumimoji="0" lang="en-US" altLang="en-US" sz="1600" b="0" i="0" u="none" strike="noStrike" cap="none" normalizeH="0" baseline="0" dirty="0">
                <a:ln>
                  <a:noFill/>
                </a:ln>
                <a:solidFill>
                  <a:schemeClr val="accent2"/>
                </a:solidFill>
                <a:effectLst/>
                <a:latin typeface="Courier New" panose="02070309020205020404" pitchFamily="49" charset="0"/>
              </a:rPr>
              <a:t>0.03575222840272147</a:t>
            </a:r>
            <a:r>
              <a:rPr kumimoji="0" lang="en-US" altLang="en-US" sz="1600" b="0" i="0" u="none" strike="noStrike" cap="none" normalizeH="0" baseline="0" dirty="0">
                <a:ln>
                  <a:noFill/>
                </a:ln>
                <a:solidFill>
                  <a:schemeClr val="accent2"/>
                </a:solidFill>
                <a:effectLst/>
              </a:rPr>
              <a:t> </a:t>
            </a:r>
            <a:endParaRPr kumimoji="0" lang="en-US" altLang="en-US" sz="16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889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2B26-4717-6C69-EE1E-ABA8B8C09E4F}"/>
              </a:ext>
            </a:extLst>
          </p:cNvPr>
          <p:cNvSpPr>
            <a:spLocks noGrp="1"/>
          </p:cNvSpPr>
          <p:nvPr>
            <p:ph type="title"/>
          </p:nvPr>
        </p:nvSpPr>
        <p:spPr>
          <a:xfrm>
            <a:off x="1640156" y="708086"/>
            <a:ext cx="8911687" cy="1280890"/>
          </a:xfrm>
        </p:spPr>
        <p:txBody>
          <a:bodyPr/>
          <a:lstStyle/>
          <a:p>
            <a:r>
              <a:rPr lang="en-GB" sz="3600" dirty="0">
                <a:latin typeface="Arial" panose="020B0604020202020204" pitchFamily="34" charset="0"/>
                <a:cs typeface="Arial" panose="020B0604020202020204" pitchFamily="34" charset="0"/>
              </a:rPr>
              <a:t>Prophet Model</a:t>
            </a:r>
            <a:endParaRPr lang="en-IN" dirty="0"/>
          </a:p>
        </p:txBody>
      </p:sp>
      <p:sp>
        <p:nvSpPr>
          <p:cNvPr id="4" name="TextBox 3">
            <a:extLst>
              <a:ext uri="{FF2B5EF4-FFF2-40B4-BE49-F238E27FC236}">
                <a16:creationId xmlns:a16="http://schemas.microsoft.com/office/drawing/2014/main" id="{95A3797E-B2CD-4E6B-D747-61161BC9344E}"/>
              </a:ext>
            </a:extLst>
          </p:cNvPr>
          <p:cNvSpPr txBox="1"/>
          <p:nvPr/>
        </p:nvSpPr>
        <p:spPr>
          <a:xfrm>
            <a:off x="2787521" y="1576788"/>
            <a:ext cx="6097554" cy="1938992"/>
          </a:xfrm>
          <a:prstGeom prst="rect">
            <a:avLst/>
          </a:prstGeom>
          <a:noFill/>
        </p:spPr>
        <p:txBody>
          <a:bodyPr wrap="square">
            <a:spAutoFit/>
          </a:bodyPr>
          <a:lstStyle/>
          <a:p>
            <a:pPr algn="just"/>
            <a:r>
              <a:rPr lang="en-GB" sz="2000" b="0" i="0" dirty="0">
                <a:solidFill>
                  <a:srgbClr val="273239"/>
                </a:solidFill>
                <a:effectLst/>
                <a:latin typeface="Arial" panose="020B0604020202020204" pitchFamily="34" charset="0"/>
                <a:cs typeface="Arial" panose="020B0604020202020204" pitchFamily="34" charset="0"/>
              </a:rPr>
              <a:t>Prophet is an open-source tool from Facebook used for forecasting time series data which helps businesses understand and possibly predict the market. It is based on a decomposable additive model where non-linear trends fit with seasonality, it also takes into account the effects of holidays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071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D072-C9B5-F977-057A-432834310D0A}"/>
              </a:ext>
            </a:extLst>
          </p:cNvPr>
          <p:cNvSpPr>
            <a:spLocks noGrp="1"/>
          </p:cNvSpPr>
          <p:nvPr>
            <p:ph type="title"/>
          </p:nvPr>
        </p:nvSpPr>
        <p:spPr>
          <a:xfrm>
            <a:off x="1547896" y="773399"/>
            <a:ext cx="8911687" cy="523555"/>
          </a:xfrm>
        </p:spPr>
        <p:txBody>
          <a:bodyPr>
            <a:normAutofit/>
          </a:bodyPr>
          <a:lstStyle/>
          <a:p>
            <a:r>
              <a:rPr lang="en-GB" sz="2400" dirty="0">
                <a:latin typeface="Arial" panose="020B0604020202020204" pitchFamily="34" charset="0"/>
                <a:cs typeface="Arial" panose="020B0604020202020204" pitchFamily="34" charset="0"/>
              </a:rPr>
              <a:t>Prophet Model</a:t>
            </a:r>
            <a:endParaRPr lang="en-IN" sz="2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71B33D1-A1BD-1DC9-6670-AD9A936C1CF5}"/>
              </a:ext>
            </a:extLst>
          </p:cNvPr>
          <p:cNvPicPr>
            <a:picLocks noGrp="1" noChangeAspect="1"/>
          </p:cNvPicPr>
          <p:nvPr>
            <p:ph idx="1"/>
          </p:nvPr>
        </p:nvPicPr>
        <p:blipFill>
          <a:blip r:embed="rId2"/>
          <a:stretch>
            <a:fillRect/>
          </a:stretch>
        </p:blipFill>
        <p:spPr>
          <a:xfrm>
            <a:off x="2267339" y="1763487"/>
            <a:ext cx="9386596" cy="4926562"/>
          </a:xfrm>
        </p:spPr>
      </p:pic>
      <p:sp>
        <p:nvSpPr>
          <p:cNvPr id="6" name="Rectangle 1">
            <a:extLst>
              <a:ext uri="{FF2B5EF4-FFF2-40B4-BE49-F238E27FC236}">
                <a16:creationId xmlns:a16="http://schemas.microsoft.com/office/drawing/2014/main" id="{07D3FA20-C799-4318-0E95-CA7AD83A523C}"/>
              </a:ext>
            </a:extLst>
          </p:cNvPr>
          <p:cNvSpPr>
            <a:spLocks noChangeArrowheads="1"/>
          </p:cNvSpPr>
          <p:nvPr/>
        </p:nvSpPr>
        <p:spPr bwMode="auto">
          <a:xfrm>
            <a:off x="2267340" y="1434196"/>
            <a:ext cx="30931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RMSE: </a:t>
            </a:r>
            <a:r>
              <a:rPr kumimoji="0" lang="en-US" altLang="en-US" sz="1600" b="0" i="0" u="none" strike="noStrike" cap="none" normalizeH="0" baseline="0" dirty="0">
                <a:ln>
                  <a:noFill/>
                </a:ln>
                <a:solidFill>
                  <a:schemeClr val="accent2"/>
                </a:solidFill>
                <a:effectLst/>
                <a:latin typeface="Courier New" panose="02070309020205020404" pitchFamily="49" charset="0"/>
              </a:rPr>
              <a:t>23.698703698836184</a:t>
            </a:r>
            <a:r>
              <a:rPr kumimoji="0" lang="en-US" altLang="en-US" sz="1600" b="0" i="0" u="none" strike="noStrike" cap="none" normalizeH="0" baseline="0" dirty="0">
                <a:ln>
                  <a:noFill/>
                </a:ln>
                <a:solidFill>
                  <a:schemeClr val="accent2"/>
                </a:solidFill>
                <a:effectLst/>
              </a:rPr>
              <a:t> </a:t>
            </a:r>
            <a:endParaRPr kumimoji="0" lang="en-US" altLang="en-US" sz="16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2179547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F0A5-19A5-75ED-3BD5-50F46E4DFB64}"/>
              </a:ext>
            </a:extLst>
          </p:cNvPr>
          <p:cNvSpPr>
            <a:spLocks noGrp="1"/>
          </p:cNvSpPr>
          <p:nvPr>
            <p:ph type="title"/>
          </p:nvPr>
        </p:nvSpPr>
        <p:spPr>
          <a:xfrm>
            <a:off x="1640156" y="587029"/>
            <a:ext cx="8911687" cy="719498"/>
          </a:xfrm>
        </p:spPr>
        <p:txBody>
          <a:bodyPr/>
          <a:lstStyle/>
          <a:p>
            <a:r>
              <a:rPr lang="en-GB" b="1" dirty="0">
                <a:latin typeface="Arial" panose="020B0604020202020204" pitchFamily="34" charset="0"/>
                <a:cs typeface="Arial" panose="020B0604020202020204" pitchFamily="34" charset="0"/>
              </a:rPr>
              <a:t>MODEL-</a:t>
            </a:r>
            <a:r>
              <a:rPr lang="en-GB" b="1" dirty="0">
                <a:solidFill>
                  <a:schemeClr val="accent2"/>
                </a:solidFill>
                <a:latin typeface="Arial" panose="020B0604020202020204" pitchFamily="34" charset="0"/>
                <a:cs typeface="Arial" panose="020B0604020202020204" pitchFamily="34" charset="0"/>
              </a:rPr>
              <a:t>RSME VALUES</a:t>
            </a:r>
            <a:endParaRPr lang="en-IN" b="1" dirty="0">
              <a:solidFill>
                <a:schemeClr val="accent2"/>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D480719-5211-9E86-095A-A1B424BF58FE}"/>
              </a:ext>
            </a:extLst>
          </p:cNvPr>
          <p:cNvPicPr>
            <a:picLocks noGrp="1" noChangeAspect="1"/>
          </p:cNvPicPr>
          <p:nvPr>
            <p:ph idx="1"/>
          </p:nvPr>
        </p:nvPicPr>
        <p:blipFill>
          <a:blip r:embed="rId2"/>
          <a:stretch>
            <a:fillRect/>
          </a:stretch>
        </p:blipFill>
        <p:spPr>
          <a:xfrm>
            <a:off x="3725390" y="1167277"/>
            <a:ext cx="6444977" cy="4030583"/>
          </a:xfrm>
        </p:spPr>
      </p:pic>
      <p:sp>
        <p:nvSpPr>
          <p:cNvPr id="7" name="TextBox 6">
            <a:extLst>
              <a:ext uri="{FF2B5EF4-FFF2-40B4-BE49-F238E27FC236}">
                <a16:creationId xmlns:a16="http://schemas.microsoft.com/office/drawing/2014/main" id="{E27DDD47-365B-F70B-40E5-9D9684E6C415}"/>
              </a:ext>
            </a:extLst>
          </p:cNvPr>
          <p:cNvSpPr txBox="1"/>
          <p:nvPr/>
        </p:nvSpPr>
        <p:spPr>
          <a:xfrm>
            <a:off x="1856793" y="5328248"/>
            <a:ext cx="9878008" cy="1446550"/>
          </a:xfrm>
          <a:prstGeom prst="rect">
            <a:avLst/>
          </a:prstGeom>
          <a:noFill/>
        </p:spPr>
        <p:txBody>
          <a:bodyPr wrap="square">
            <a:spAutoFit/>
          </a:bodyPr>
          <a:lstStyle/>
          <a:p>
            <a:pPr algn="l"/>
            <a:r>
              <a:rPr lang="en-GB" sz="1400" i="0" dirty="0">
                <a:solidFill>
                  <a:srgbClr val="002060"/>
                </a:solidFill>
                <a:effectLst/>
                <a:latin typeface="Arial" panose="020B0604020202020204" pitchFamily="34" charset="0"/>
                <a:cs typeface="Arial" panose="020B0604020202020204" pitchFamily="34" charset="0"/>
              </a:rPr>
              <a:t>From the above table we get low RMSE value for SVR model but we are not going to use this model because the relationship between oil prices and influencing factors (like geopolitical events, economic indicators, etc.) can be highly complex and may require more sophisticated models to capture intricate patterns. SVR may not scale well with large datasets due to its computational complexity, especially when dealing with a high number of data points or </a:t>
            </a:r>
            <a:r>
              <a:rPr lang="en-GB" sz="1400" i="0" dirty="0" err="1">
                <a:solidFill>
                  <a:srgbClr val="002060"/>
                </a:solidFill>
                <a:effectLst/>
                <a:latin typeface="Arial" panose="020B0604020202020204" pitchFamily="34" charset="0"/>
                <a:cs typeface="Arial" panose="020B0604020202020204" pitchFamily="34" charset="0"/>
              </a:rPr>
              <a:t>features.SVR</a:t>
            </a:r>
            <a:r>
              <a:rPr lang="en-GB" sz="1400" i="0" dirty="0">
                <a:solidFill>
                  <a:srgbClr val="002060"/>
                </a:solidFill>
                <a:effectLst/>
                <a:latin typeface="Arial" panose="020B0604020202020204" pitchFamily="34" charset="0"/>
                <a:cs typeface="Arial" panose="020B0604020202020204" pitchFamily="34" charset="0"/>
              </a:rPr>
              <a:t> may struggle to capture complex seasonal and trend patterns that are commonly present in time series data.SO we are going to use LSTM model for our </a:t>
            </a:r>
            <a:r>
              <a:rPr lang="en-GB" sz="1400" b="1" i="0" dirty="0">
                <a:solidFill>
                  <a:srgbClr val="002060"/>
                </a:solidFill>
                <a:effectLst/>
                <a:latin typeface="Helvetica Neue"/>
              </a:rPr>
              <a:t>model deployment</a:t>
            </a:r>
            <a:r>
              <a:rPr lang="en-GB" b="1" i="0" dirty="0">
                <a:solidFill>
                  <a:srgbClr val="002060"/>
                </a:solidFill>
                <a:effectLst/>
                <a:latin typeface="Helvetica Neue"/>
              </a:rPr>
              <a:t>.</a:t>
            </a:r>
          </a:p>
        </p:txBody>
      </p:sp>
    </p:spTree>
    <p:extLst>
      <p:ext uri="{BB962C8B-B14F-4D97-AF65-F5344CB8AC3E}">
        <p14:creationId xmlns:p14="http://schemas.microsoft.com/office/powerpoint/2010/main" val="417717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B6AF4-B04C-4471-31DA-BB1A32221AF3}"/>
              </a:ext>
            </a:extLst>
          </p:cNvPr>
          <p:cNvSpPr txBox="1"/>
          <p:nvPr/>
        </p:nvSpPr>
        <p:spPr>
          <a:xfrm>
            <a:off x="1783976" y="645459"/>
            <a:ext cx="4562467" cy="584775"/>
          </a:xfrm>
          <a:prstGeom prst="rect">
            <a:avLst/>
          </a:prstGeom>
          <a:noFill/>
        </p:spPr>
        <p:txBody>
          <a:bodyPr wrap="none" rtlCol="0">
            <a:spAutoFit/>
          </a:bodyPr>
          <a:lstStyle/>
          <a:p>
            <a:r>
              <a:rPr lang="en-IN" sz="3200" dirty="0">
                <a:solidFill>
                  <a:schemeClr val="accent2"/>
                </a:solidFill>
              </a:rPr>
              <a:t>OIL PRICE PREDICTION</a:t>
            </a:r>
          </a:p>
        </p:txBody>
      </p:sp>
      <p:sp>
        <p:nvSpPr>
          <p:cNvPr id="3" name="TextBox 2">
            <a:extLst>
              <a:ext uri="{FF2B5EF4-FFF2-40B4-BE49-F238E27FC236}">
                <a16:creationId xmlns:a16="http://schemas.microsoft.com/office/drawing/2014/main" id="{0C40BE22-B546-D91A-9254-1F7C43AFB954}"/>
              </a:ext>
            </a:extLst>
          </p:cNvPr>
          <p:cNvSpPr txBox="1"/>
          <p:nvPr/>
        </p:nvSpPr>
        <p:spPr>
          <a:xfrm>
            <a:off x="1783976" y="1299882"/>
            <a:ext cx="2379177" cy="523220"/>
          </a:xfrm>
          <a:prstGeom prst="rect">
            <a:avLst/>
          </a:prstGeom>
          <a:noFill/>
        </p:spPr>
        <p:txBody>
          <a:bodyPr wrap="none" rtlCol="0">
            <a:spAutoFit/>
          </a:bodyPr>
          <a:lstStyle/>
          <a:p>
            <a:r>
              <a:rPr lang="en-IN" sz="2800" dirty="0"/>
              <a:t>LSTM MODEL</a:t>
            </a:r>
          </a:p>
        </p:txBody>
      </p:sp>
      <p:pic>
        <p:nvPicPr>
          <p:cNvPr id="5" name="Picture 4">
            <a:extLst>
              <a:ext uri="{FF2B5EF4-FFF2-40B4-BE49-F238E27FC236}">
                <a16:creationId xmlns:a16="http://schemas.microsoft.com/office/drawing/2014/main" id="{3B09146B-3C00-5B75-E328-51456DCD9EE0}"/>
              </a:ext>
            </a:extLst>
          </p:cNvPr>
          <p:cNvPicPr>
            <a:picLocks noChangeAspect="1"/>
          </p:cNvPicPr>
          <p:nvPr/>
        </p:nvPicPr>
        <p:blipFill>
          <a:blip r:embed="rId2"/>
          <a:stretch>
            <a:fillRect/>
          </a:stretch>
        </p:blipFill>
        <p:spPr>
          <a:xfrm>
            <a:off x="1703294" y="1823103"/>
            <a:ext cx="9161930" cy="4631486"/>
          </a:xfrm>
          <a:prstGeom prst="rect">
            <a:avLst/>
          </a:prstGeom>
        </p:spPr>
      </p:pic>
    </p:spTree>
    <p:extLst>
      <p:ext uri="{BB962C8B-B14F-4D97-AF65-F5344CB8AC3E}">
        <p14:creationId xmlns:p14="http://schemas.microsoft.com/office/powerpoint/2010/main" val="2909176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900482-F885-B4CA-A6E7-5DEB268DA490}"/>
              </a:ext>
            </a:extLst>
          </p:cNvPr>
          <p:cNvPicPr>
            <a:picLocks noChangeAspect="1"/>
          </p:cNvPicPr>
          <p:nvPr/>
        </p:nvPicPr>
        <p:blipFill>
          <a:blip r:embed="rId2"/>
          <a:stretch>
            <a:fillRect/>
          </a:stretch>
        </p:blipFill>
        <p:spPr>
          <a:xfrm>
            <a:off x="2070848" y="672353"/>
            <a:ext cx="7763434" cy="5459506"/>
          </a:xfrm>
          <a:prstGeom prst="rect">
            <a:avLst/>
          </a:prstGeom>
        </p:spPr>
      </p:pic>
    </p:spTree>
    <p:extLst>
      <p:ext uri="{BB962C8B-B14F-4D97-AF65-F5344CB8AC3E}">
        <p14:creationId xmlns:p14="http://schemas.microsoft.com/office/powerpoint/2010/main" val="4511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3D68A-C5FD-5CAA-070E-89421E45AD2C}"/>
              </a:ext>
            </a:extLst>
          </p:cNvPr>
          <p:cNvSpPr txBox="1"/>
          <p:nvPr/>
        </p:nvSpPr>
        <p:spPr>
          <a:xfrm>
            <a:off x="1625917" y="776514"/>
            <a:ext cx="2596288" cy="461665"/>
          </a:xfrm>
          <a:prstGeom prst="rect">
            <a:avLst/>
          </a:prstGeom>
          <a:noFill/>
        </p:spPr>
        <p:txBody>
          <a:bodyPr wrap="none" rtlCol="0">
            <a:spAutoFit/>
          </a:bodyPr>
          <a:lstStyle/>
          <a:p>
            <a:r>
              <a:rPr lang="en-US" sz="2400" dirty="0">
                <a:solidFill>
                  <a:schemeClr val="accent2"/>
                </a:solidFill>
                <a:latin typeface="Arial" panose="020B0604020202020204" pitchFamily="34" charset="0"/>
                <a:cs typeface="Arial" panose="020B0604020202020204" pitchFamily="34" charset="0"/>
              </a:rPr>
              <a:t>DATA SUMMARY</a:t>
            </a:r>
            <a:endParaRPr lang="en-IN" sz="2400" dirty="0">
              <a:solidFill>
                <a:schemeClr val="accent2"/>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5B62FA4-E5D0-3642-308D-1F10445818A6}"/>
              </a:ext>
            </a:extLst>
          </p:cNvPr>
          <p:cNvSpPr txBox="1"/>
          <p:nvPr/>
        </p:nvSpPr>
        <p:spPr>
          <a:xfrm>
            <a:off x="1412782" y="1667387"/>
            <a:ext cx="5618846" cy="1877437"/>
          </a:xfrm>
          <a:prstGeom prst="rect">
            <a:avLst/>
          </a:prstGeom>
          <a:noFill/>
        </p:spPr>
        <p:txBody>
          <a:bodyPr wrap="none" rtlCol="0">
            <a:spAutoFit/>
          </a:bodyPr>
          <a:lstStyle/>
          <a:p>
            <a:r>
              <a:rPr lang="en-US" sz="2000" dirty="0"/>
              <a:t>The dataset is of excel file :- Crude Oil Prices</a:t>
            </a:r>
          </a:p>
          <a:p>
            <a:r>
              <a:rPr lang="en-US" sz="2000" dirty="0">
                <a:latin typeface="Arial" panose="020B0604020202020204" pitchFamily="34" charset="0"/>
                <a:cs typeface="Arial" panose="020B0604020202020204" pitchFamily="34" charset="0"/>
              </a:rPr>
              <a:t>Oil dataset</a:t>
            </a:r>
            <a:r>
              <a:rPr lang="en-US" sz="2400" dirty="0"/>
              <a:t>.</a:t>
            </a:r>
          </a:p>
          <a:p>
            <a:endParaRPr lang="en-US" sz="2400" dirty="0"/>
          </a:p>
          <a:p>
            <a:pPr marL="342900" indent="-342900">
              <a:buFont typeface="Wingdings" panose="05000000000000000000" pitchFamily="2" charset="2"/>
              <a:buChar char="Ø"/>
            </a:pPr>
            <a:r>
              <a:rPr lang="en-US" sz="1600" dirty="0"/>
              <a:t>Date</a:t>
            </a:r>
          </a:p>
          <a:p>
            <a:pPr marL="342900" indent="-342900">
              <a:buFont typeface="Wingdings" panose="05000000000000000000" pitchFamily="2" charset="2"/>
              <a:buChar char="Ø"/>
            </a:pPr>
            <a:r>
              <a:rPr lang="en-US" sz="1600" dirty="0"/>
              <a:t>Closing Value</a:t>
            </a:r>
          </a:p>
          <a:p>
            <a:pPr marL="342900" indent="-342900">
              <a:buFont typeface="Wingdings" panose="05000000000000000000" pitchFamily="2" charset="2"/>
              <a:buChar char="Ø"/>
            </a:pPr>
            <a:r>
              <a:rPr lang="en-US" sz="1600" dirty="0"/>
              <a:t>Shape of dataset :- (8223,3)</a:t>
            </a:r>
            <a:endParaRPr lang="en-IN" sz="1600" dirty="0"/>
          </a:p>
        </p:txBody>
      </p:sp>
    </p:spTree>
    <p:extLst>
      <p:ext uri="{BB962C8B-B14F-4D97-AF65-F5344CB8AC3E}">
        <p14:creationId xmlns:p14="http://schemas.microsoft.com/office/powerpoint/2010/main" val="15944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26E12F-F6CC-4FEF-C199-4E16392E3285}"/>
              </a:ext>
            </a:extLst>
          </p:cNvPr>
          <p:cNvSpPr txBox="1"/>
          <p:nvPr/>
        </p:nvSpPr>
        <p:spPr>
          <a:xfrm>
            <a:off x="1945342" y="658922"/>
            <a:ext cx="6096000" cy="523220"/>
          </a:xfrm>
          <a:prstGeom prst="rect">
            <a:avLst/>
          </a:prstGeom>
          <a:noFill/>
        </p:spPr>
        <p:txBody>
          <a:bodyPr wrap="square">
            <a:spAutoFit/>
          </a:bodyPr>
          <a:lstStyle/>
          <a:p>
            <a:pPr rtl="0">
              <a:spcBef>
                <a:spcPts val="0"/>
              </a:spcBef>
              <a:spcAft>
                <a:spcPts val="0"/>
              </a:spcAft>
            </a:pPr>
            <a:r>
              <a:rPr lang="en-IN" sz="2800" b="1" i="0" u="none" strike="noStrike" dirty="0">
                <a:solidFill>
                  <a:schemeClr val="accent2"/>
                </a:solidFill>
                <a:effectLst/>
                <a:latin typeface="Arial" panose="020B0604020202020204" pitchFamily="34" charset="0"/>
              </a:rPr>
              <a:t>CHALLENGES FACED?</a:t>
            </a:r>
            <a:endParaRPr lang="en-IN" sz="2800" b="0" dirty="0">
              <a:solidFill>
                <a:schemeClr val="accent2"/>
              </a:solidFill>
              <a:effectLst/>
            </a:endParaRPr>
          </a:p>
        </p:txBody>
      </p:sp>
      <p:sp>
        <p:nvSpPr>
          <p:cNvPr id="5" name="TextBox 4">
            <a:extLst>
              <a:ext uri="{FF2B5EF4-FFF2-40B4-BE49-F238E27FC236}">
                <a16:creationId xmlns:a16="http://schemas.microsoft.com/office/drawing/2014/main" id="{F0C89B5A-AB07-5573-0F8F-6DB7089736F7}"/>
              </a:ext>
            </a:extLst>
          </p:cNvPr>
          <p:cNvSpPr txBox="1"/>
          <p:nvPr/>
        </p:nvSpPr>
        <p:spPr>
          <a:xfrm>
            <a:off x="1945342" y="1595205"/>
            <a:ext cx="7333129" cy="1754326"/>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Overfitting and Underfitting the model.</a:t>
            </a:r>
            <a:endParaRPr lang="en-US" sz="2400" b="0" dirty="0">
              <a:effectLst/>
            </a:endParaRPr>
          </a:p>
          <a:p>
            <a:pPr marL="342900" indent="-34290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Selection of suitable method for model building.</a:t>
            </a:r>
            <a:endParaRPr lang="en-US" sz="2400" b="0" dirty="0">
              <a:effectLst/>
            </a:endParaRPr>
          </a:p>
          <a:p>
            <a:pPr marL="342900" indent="-34290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Model evaluation to check the error</a:t>
            </a:r>
            <a:r>
              <a:rPr lang="en-IN" sz="2400" b="0" i="0" u="none" strike="noStrike" dirty="0">
                <a:solidFill>
                  <a:srgbClr val="000000"/>
                </a:solidFill>
                <a:effectLst/>
                <a:latin typeface="Candara" panose="020E0502030303020204" pitchFamily="34" charset="0"/>
              </a:rPr>
              <a:t>.</a:t>
            </a:r>
            <a:endParaRPr lang="en-US" sz="2400" b="0" dirty="0">
              <a:effectLst/>
            </a:endParaRPr>
          </a:p>
          <a:p>
            <a:br>
              <a:rPr lang="en-US" dirty="0"/>
            </a:br>
            <a:endParaRPr lang="en-IN" dirty="0"/>
          </a:p>
        </p:txBody>
      </p:sp>
      <p:sp>
        <p:nvSpPr>
          <p:cNvPr id="7" name="TextBox 6">
            <a:extLst>
              <a:ext uri="{FF2B5EF4-FFF2-40B4-BE49-F238E27FC236}">
                <a16:creationId xmlns:a16="http://schemas.microsoft.com/office/drawing/2014/main" id="{754CF0A0-5716-DA54-E329-027362714661}"/>
              </a:ext>
            </a:extLst>
          </p:cNvPr>
          <p:cNvSpPr txBox="1"/>
          <p:nvPr/>
        </p:nvSpPr>
        <p:spPr>
          <a:xfrm>
            <a:off x="1945342" y="3379984"/>
            <a:ext cx="6096000" cy="523220"/>
          </a:xfrm>
          <a:prstGeom prst="rect">
            <a:avLst/>
          </a:prstGeom>
          <a:noFill/>
        </p:spPr>
        <p:txBody>
          <a:bodyPr wrap="square">
            <a:spAutoFit/>
          </a:bodyPr>
          <a:lstStyle/>
          <a:p>
            <a:pPr algn="just" rtl="0">
              <a:spcBef>
                <a:spcPts val="0"/>
              </a:spcBef>
              <a:spcAft>
                <a:spcPts val="0"/>
              </a:spcAft>
            </a:pPr>
            <a:r>
              <a:rPr lang="en-IN" sz="2800" b="1" i="0" u="none" strike="noStrike" dirty="0">
                <a:solidFill>
                  <a:schemeClr val="accent2"/>
                </a:solidFill>
                <a:effectLst/>
                <a:latin typeface="Arial" panose="020B0604020202020204" pitchFamily="34" charset="0"/>
              </a:rPr>
              <a:t>HOW DID YOU OVERCOME?</a:t>
            </a:r>
            <a:endParaRPr lang="en-IN" sz="2800" b="0" dirty="0">
              <a:solidFill>
                <a:schemeClr val="accent2"/>
              </a:solidFill>
              <a:effectLst/>
            </a:endParaRPr>
          </a:p>
        </p:txBody>
      </p:sp>
      <p:sp>
        <p:nvSpPr>
          <p:cNvPr id="9" name="TextBox 8">
            <a:extLst>
              <a:ext uri="{FF2B5EF4-FFF2-40B4-BE49-F238E27FC236}">
                <a16:creationId xmlns:a16="http://schemas.microsoft.com/office/drawing/2014/main" id="{A05AD660-DC8B-DB70-D592-6E705F0E26B7}"/>
              </a:ext>
            </a:extLst>
          </p:cNvPr>
          <p:cNvSpPr txBox="1"/>
          <p:nvPr/>
        </p:nvSpPr>
        <p:spPr>
          <a:xfrm>
            <a:off x="1945342" y="4167753"/>
            <a:ext cx="9762563" cy="2308324"/>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Using train-test-split  training and testing.</a:t>
            </a:r>
            <a:endParaRPr lang="en-US" sz="2400" b="0" dirty="0">
              <a:effectLst/>
            </a:endParaRPr>
          </a:p>
          <a:p>
            <a:pPr marL="285750" indent="-28575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Using </a:t>
            </a:r>
            <a:r>
              <a:rPr lang="en-IN" sz="2400" b="0" i="0" u="none" strike="noStrike" dirty="0">
                <a:solidFill>
                  <a:srgbClr val="000000"/>
                </a:solidFill>
                <a:effectLst/>
                <a:latin typeface="Candara" panose="020E0502030303020204" pitchFamily="34" charset="0"/>
              </a:rPr>
              <a:t>3</a:t>
            </a:r>
            <a:r>
              <a:rPr lang="en-US" sz="2400" b="0" i="0" u="none" strike="noStrike" dirty="0">
                <a:solidFill>
                  <a:srgbClr val="000000"/>
                </a:solidFill>
                <a:effectLst/>
                <a:latin typeface="Candara" panose="020E0502030303020204" pitchFamily="34" charset="0"/>
              </a:rPr>
              <a:t> – </a:t>
            </a:r>
            <a:r>
              <a:rPr lang="en-IN" sz="2400" b="0" i="0" u="none" strike="noStrike" dirty="0">
                <a:solidFill>
                  <a:srgbClr val="000000"/>
                </a:solidFill>
                <a:effectLst/>
                <a:latin typeface="Candara" panose="020E0502030303020204" pitchFamily="34" charset="0"/>
              </a:rPr>
              <a:t>6 </a:t>
            </a:r>
            <a:r>
              <a:rPr lang="en-IN" sz="2400" dirty="0">
                <a:solidFill>
                  <a:srgbClr val="000000"/>
                </a:solidFill>
                <a:latin typeface="Candara" panose="020E0502030303020204" pitchFamily="34" charset="0"/>
              </a:rPr>
              <a:t> </a:t>
            </a:r>
            <a:r>
              <a:rPr lang="en-US" sz="2400" b="0" i="0" u="none" strike="noStrike" dirty="0">
                <a:solidFill>
                  <a:srgbClr val="000000"/>
                </a:solidFill>
                <a:effectLst/>
                <a:latin typeface="Candara" panose="020E0502030303020204" pitchFamily="34" charset="0"/>
              </a:rPr>
              <a:t>models for selecting the good method which  shows minimum RMSE values.</a:t>
            </a:r>
            <a:endParaRPr lang="en-US" sz="2400" b="0" dirty="0">
              <a:effectLst/>
            </a:endParaRPr>
          </a:p>
          <a:p>
            <a:pPr marL="285750" indent="-285750" rtl="0">
              <a:spcBef>
                <a:spcPts val="0"/>
              </a:spcBef>
              <a:spcAft>
                <a:spcPts val="0"/>
              </a:spcAft>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Feature Engineering techniques to evaluate the model. </a:t>
            </a:r>
            <a:endParaRPr lang="en-US" sz="2400" b="0" dirty="0">
              <a:effectLst/>
            </a:endParaRPr>
          </a:p>
          <a:p>
            <a:pPr marL="285750" indent="-285750">
              <a:buFont typeface="Arial" panose="020B0604020202020204" pitchFamily="34" charset="0"/>
              <a:buChar char="•"/>
            </a:pPr>
            <a:br>
              <a:rPr lang="en-US" sz="2400" dirty="0"/>
            </a:br>
            <a:endParaRPr lang="en-IN" sz="2400" dirty="0"/>
          </a:p>
        </p:txBody>
      </p:sp>
    </p:spTree>
    <p:extLst>
      <p:ext uri="{BB962C8B-B14F-4D97-AF65-F5344CB8AC3E}">
        <p14:creationId xmlns:p14="http://schemas.microsoft.com/office/powerpoint/2010/main" val="722941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48CC4-71AE-F187-34FE-F87D1B20107E}"/>
              </a:ext>
            </a:extLst>
          </p:cNvPr>
          <p:cNvSpPr txBox="1"/>
          <p:nvPr/>
        </p:nvSpPr>
        <p:spPr>
          <a:xfrm>
            <a:off x="1661161" y="308298"/>
            <a:ext cx="8176260" cy="3339376"/>
          </a:xfrm>
          <a:prstGeom prst="rect">
            <a:avLst/>
          </a:prstGeom>
          <a:noFill/>
        </p:spPr>
        <p:txBody>
          <a:bodyPr wrap="square">
            <a:spAutoFit/>
          </a:bodyPr>
          <a:lstStyle/>
          <a:p>
            <a:pPr algn="just" rtl="0">
              <a:spcBef>
                <a:spcPts val="1800"/>
              </a:spcBef>
              <a:spcAft>
                <a:spcPts val="600"/>
              </a:spcAft>
            </a:pPr>
            <a:r>
              <a:rPr lang="en-US" sz="2400" b="1" i="0" u="none" strike="noStrike" dirty="0">
                <a:solidFill>
                  <a:srgbClr val="000000"/>
                </a:solidFill>
                <a:effectLst/>
                <a:latin typeface="times new roman" panose="02020603050405020304" pitchFamily="18" charset="0"/>
              </a:rPr>
              <a:t>Conclusion:-</a:t>
            </a:r>
          </a:p>
          <a:p>
            <a:pPr algn="just" rtl="0">
              <a:spcBef>
                <a:spcPts val="1800"/>
              </a:spcBef>
              <a:spcAft>
                <a:spcPts val="600"/>
              </a:spcAft>
            </a:pPr>
            <a:endParaRPr lang="en-US" b="0" i="0" dirty="0">
              <a:solidFill>
                <a:srgbClr val="212529"/>
              </a:solidFill>
              <a:effectLst/>
              <a:latin typeface="-apple-system"/>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We are all aware today that the oil and gas challenges and threats are constantly evolving. With so much uncertainty and instability, the speed and accuracy of actions and decisions taken to avoid everything new are essential in maintaining the company's stability and progress.</a:t>
            </a:r>
            <a:endParaRPr lang="en-US" b="0" i="0" dirty="0">
              <a:solidFill>
                <a:srgbClr val="212529"/>
              </a:solidFill>
              <a:effectLst/>
              <a:latin typeface="-apple-system"/>
            </a:endParaRPr>
          </a:p>
          <a:p>
            <a:pPr algn="just"/>
            <a:r>
              <a:rPr lang="en-US" sz="1800" b="0" i="0" dirty="0">
                <a:solidFill>
                  <a:srgbClr val="212529"/>
                </a:solidFill>
                <a:effectLst/>
                <a:latin typeface="times new roman" panose="02020603050405020304" pitchFamily="18" charset="0"/>
              </a:rPr>
              <a:t> </a:t>
            </a:r>
            <a:endParaRPr lang="en-US" b="0" i="0" dirty="0">
              <a:solidFill>
                <a:srgbClr val="212529"/>
              </a:solidFill>
              <a:effectLst/>
              <a:latin typeface="-apple-system"/>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In light Of this, London Premier Centre is honored to offer </a:t>
            </a:r>
            <a:r>
              <a:rPr lang="en-US" sz="1800" b="0" i="0"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Oil and Gas Training Courses London</a:t>
            </a:r>
            <a:r>
              <a:rPr lang="en-US" sz="1800" b="0" i="0" u="none" strike="noStrike" dirty="0">
                <a:solidFill>
                  <a:srgbClr val="000000"/>
                </a:solidFill>
                <a:effectLst/>
                <a:latin typeface="times new roman" panose="02020603050405020304" pitchFamily="18" charset="0"/>
              </a:rPr>
              <a:t>, which we advise you to follow to keep yourself informed of everything new in this specialty.</a:t>
            </a:r>
            <a:endParaRPr lang="en-US" b="0" i="0" dirty="0">
              <a:solidFill>
                <a:srgbClr val="212529"/>
              </a:solidFill>
              <a:effectLst/>
              <a:latin typeface="-apple-system"/>
            </a:endParaRPr>
          </a:p>
        </p:txBody>
      </p:sp>
    </p:spTree>
    <p:extLst>
      <p:ext uri="{BB962C8B-B14F-4D97-AF65-F5344CB8AC3E}">
        <p14:creationId xmlns:p14="http://schemas.microsoft.com/office/powerpoint/2010/main" val="839870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2F9BD-696B-D7A5-9E94-3A00A24EA145}"/>
              </a:ext>
            </a:extLst>
          </p:cNvPr>
          <p:cNvSpPr txBox="1"/>
          <p:nvPr/>
        </p:nvSpPr>
        <p:spPr>
          <a:xfrm>
            <a:off x="4911331" y="2721114"/>
            <a:ext cx="4107656" cy="707886"/>
          </a:xfrm>
          <a:prstGeom prst="rect">
            <a:avLst/>
          </a:prstGeom>
          <a:noFill/>
        </p:spPr>
        <p:txBody>
          <a:bodyPr wrap="square" rtlCol="0">
            <a:spAutoFit/>
          </a:bodyPr>
          <a:lstStyle/>
          <a:p>
            <a:pPr algn="l"/>
            <a:r>
              <a:rPr lang="en-IN" sz="4000" b="1" dirty="0">
                <a:solidFill>
                  <a:schemeClr val="accent2"/>
                </a:solidFill>
              </a:rPr>
              <a:t>Thank</a:t>
            </a:r>
            <a:r>
              <a:rPr lang="en-IN" dirty="0">
                <a:solidFill>
                  <a:schemeClr val="accent2"/>
                </a:solidFill>
              </a:rPr>
              <a:t> </a:t>
            </a:r>
            <a:r>
              <a:rPr lang="en-IN" sz="4000" b="1" dirty="0">
                <a:solidFill>
                  <a:schemeClr val="accent2"/>
                </a:solidFill>
              </a:rPr>
              <a:t>you</a:t>
            </a:r>
            <a:r>
              <a:rPr lang="en-IN" dirty="0">
                <a:solidFill>
                  <a:schemeClr val="accent2"/>
                </a:solidFill>
              </a:rPr>
              <a:t> </a:t>
            </a:r>
            <a:endParaRPr lang="en-US" dirty="0">
              <a:solidFill>
                <a:schemeClr val="accent2"/>
              </a:solidFill>
            </a:endParaRPr>
          </a:p>
        </p:txBody>
      </p:sp>
    </p:spTree>
    <p:extLst>
      <p:ext uri="{BB962C8B-B14F-4D97-AF65-F5344CB8AC3E}">
        <p14:creationId xmlns:p14="http://schemas.microsoft.com/office/powerpoint/2010/main" val="108238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933295-99C7-BE82-C961-E8A4361FC904}"/>
              </a:ext>
            </a:extLst>
          </p:cNvPr>
          <p:cNvSpPr txBox="1"/>
          <p:nvPr/>
        </p:nvSpPr>
        <p:spPr>
          <a:xfrm>
            <a:off x="1525131" y="715064"/>
            <a:ext cx="5941242" cy="2123658"/>
          </a:xfrm>
          <a:prstGeom prst="rect">
            <a:avLst/>
          </a:prstGeom>
          <a:noFill/>
        </p:spPr>
        <p:txBody>
          <a:bodyPr wrap="none" rtlCol="0">
            <a:spAutoFit/>
          </a:bodyPr>
          <a:lstStyle/>
          <a:p>
            <a:r>
              <a:rPr lang="en-US" sz="2000" dirty="0">
                <a:solidFill>
                  <a:schemeClr val="accent2"/>
                </a:solidFill>
                <a:latin typeface="Arial" panose="020B0604020202020204" pitchFamily="34" charset="0"/>
                <a:cs typeface="Arial" panose="020B0604020202020204" pitchFamily="34" charset="0"/>
              </a:rPr>
              <a:t>L</a:t>
            </a:r>
            <a:r>
              <a:rPr lang="en-US" sz="2000" b="0" dirty="0">
                <a:solidFill>
                  <a:schemeClr val="accent2"/>
                </a:solidFill>
                <a:effectLst/>
                <a:latin typeface="Arial" panose="020B0604020202020204" pitchFamily="34" charset="0"/>
                <a:cs typeface="Arial" panose="020B0604020202020204" pitchFamily="34" charset="0"/>
              </a:rPr>
              <a:t>oading the data</a:t>
            </a:r>
          </a:p>
          <a:p>
            <a:r>
              <a:rPr lang="en-US" sz="2000" b="0" dirty="0">
                <a:effectLst/>
                <a:latin typeface="Arial" panose="020B0604020202020204" pitchFamily="34" charset="0"/>
                <a:cs typeface="Arial" panose="020B0604020202020204" pitchFamily="34" charset="0"/>
              </a:rPr>
              <a:t>data = pd.read_excel("Crude Oil Prices Daily.xlsx")</a:t>
            </a:r>
          </a:p>
          <a:p>
            <a:r>
              <a:rPr lang="en-US" sz="2000" b="0" dirty="0">
                <a:effectLst/>
                <a:latin typeface="Arial" panose="020B0604020202020204" pitchFamily="34" charset="0"/>
                <a:cs typeface="Arial" panose="020B0604020202020204" pitchFamily="34" charset="0"/>
              </a:rPr>
              <a:t>data</a:t>
            </a:r>
          </a:p>
          <a:p>
            <a:r>
              <a:rPr lang="en-US" sz="2400" dirty="0"/>
              <a:t> </a:t>
            </a:r>
          </a:p>
          <a:p>
            <a:endParaRPr lang="en-US" sz="2400" dirty="0"/>
          </a:p>
          <a:p>
            <a:endParaRPr lang="en-IN" sz="2400" dirty="0"/>
          </a:p>
        </p:txBody>
      </p:sp>
      <p:pic>
        <p:nvPicPr>
          <p:cNvPr id="4" name="Picture 3">
            <a:extLst>
              <a:ext uri="{FF2B5EF4-FFF2-40B4-BE49-F238E27FC236}">
                <a16:creationId xmlns:a16="http://schemas.microsoft.com/office/drawing/2014/main" id="{84B6CB8B-F371-0DB8-56EF-55EBA36A76F6}"/>
              </a:ext>
            </a:extLst>
          </p:cNvPr>
          <p:cNvPicPr>
            <a:picLocks noChangeAspect="1"/>
          </p:cNvPicPr>
          <p:nvPr/>
        </p:nvPicPr>
        <p:blipFill>
          <a:blip r:embed="rId2"/>
          <a:stretch>
            <a:fillRect/>
          </a:stretch>
        </p:blipFill>
        <p:spPr>
          <a:xfrm>
            <a:off x="2633901" y="1744825"/>
            <a:ext cx="4787594" cy="4680471"/>
          </a:xfrm>
          <a:prstGeom prst="rect">
            <a:avLst/>
          </a:prstGeom>
        </p:spPr>
      </p:pic>
    </p:spTree>
    <p:extLst>
      <p:ext uri="{BB962C8B-B14F-4D97-AF65-F5344CB8AC3E}">
        <p14:creationId xmlns:p14="http://schemas.microsoft.com/office/powerpoint/2010/main" val="253510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7C973-4446-D1B3-E089-A8499CDBFA7F}"/>
              </a:ext>
            </a:extLst>
          </p:cNvPr>
          <p:cNvSpPr>
            <a:spLocks noGrp="1"/>
          </p:cNvSpPr>
          <p:nvPr>
            <p:ph type="title"/>
          </p:nvPr>
        </p:nvSpPr>
        <p:spPr>
          <a:xfrm>
            <a:off x="1538484" y="714560"/>
            <a:ext cx="6666721" cy="1135224"/>
          </a:xfrm>
        </p:spPr>
        <p:txBody>
          <a:bodyPr>
            <a:normAutofit fontScale="90000"/>
          </a:bodyPr>
          <a:lstStyle/>
          <a:p>
            <a:r>
              <a:rPr lang="en-GB" dirty="0"/>
              <a:t>INDEX POSITION:</a:t>
            </a:r>
            <a:br>
              <a:rPr lang="en-GB" dirty="0"/>
            </a:br>
            <a:endParaRPr lang="en-IN" dirty="0"/>
          </a:p>
        </p:txBody>
      </p:sp>
      <p:sp>
        <p:nvSpPr>
          <p:cNvPr id="5" name="Rectangle 3">
            <a:extLst>
              <a:ext uri="{FF2B5EF4-FFF2-40B4-BE49-F238E27FC236}">
                <a16:creationId xmlns:a16="http://schemas.microsoft.com/office/drawing/2014/main" id="{B9863516-D32D-3849-0563-A914027C3877}"/>
              </a:ext>
            </a:extLst>
          </p:cNvPr>
          <p:cNvSpPr>
            <a:spLocks noChangeArrowheads="1"/>
          </p:cNvSpPr>
          <p:nvPr/>
        </p:nvSpPr>
        <p:spPr bwMode="auto">
          <a:xfrm>
            <a:off x="662473" y="2112269"/>
            <a:ext cx="1133358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rPr>
              <a:t>DatetimeIndex</a:t>
            </a:r>
            <a:r>
              <a:rPr kumimoji="0" lang="en-US" altLang="en-US" sz="2000" b="0" i="0" u="none" strike="noStrike" cap="none" normalizeH="0" baseline="0" dirty="0">
                <a:ln>
                  <a:noFill/>
                </a:ln>
                <a:solidFill>
                  <a:srgbClr val="000000"/>
                </a:solidFill>
                <a:effectLst/>
                <a:latin typeface="Courier New" panose="02070309020205020404" pitchFamily="49" charset="0"/>
              </a:rPr>
              <a:t>(['1986-01-02', '1986-01-03', '1986-01-06', '1986-01-07', '1986-01-08', '1986-01-09', '1986-01-10', '1986-01-13', '1986-01-14', '1986-01-15’........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C3AFEBE3-4E4D-593F-B99C-CBDF97878E98}"/>
              </a:ext>
            </a:extLst>
          </p:cNvPr>
          <p:cNvSpPr>
            <a:spLocks noChangeArrowheads="1"/>
          </p:cNvSpPr>
          <p:nvPr/>
        </p:nvSpPr>
        <p:spPr bwMode="auto">
          <a:xfrm>
            <a:off x="1400175" y="3035599"/>
            <a:ext cx="1079182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'2018-06-26', '2018-06-27', '2018-06-28', '2018-06-29', '2018-07-02', '2018-07-03', '2018-07-04', '2018-07-05', '2018-07-06', '2018-07-09’])</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4C563DB-2CA3-B19D-3FE4-1F8D46711DD3}"/>
              </a:ext>
            </a:extLst>
          </p:cNvPr>
          <p:cNvSpPr>
            <a:spLocks noChangeArrowheads="1"/>
          </p:cNvSpPr>
          <p:nvPr/>
        </p:nvSpPr>
        <p:spPr bwMode="auto">
          <a:xfrm>
            <a:off x="1772816" y="4317296"/>
            <a:ext cx="6848669"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Start data of the data is </a:t>
            </a:r>
            <a:r>
              <a:rPr kumimoji="0" lang="en-US" altLang="en-US" sz="2400" b="0" i="0" u="none" strike="noStrike" cap="none" normalizeH="0" baseline="0" dirty="0">
                <a:ln>
                  <a:noFill/>
                </a:ln>
                <a:solidFill>
                  <a:srgbClr val="C00000"/>
                </a:solidFill>
                <a:effectLst/>
                <a:latin typeface="Courier New" panose="02070309020205020404" pitchFamily="49" charset="0"/>
              </a:rPr>
              <a:t>1986-01-02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End data of the data is </a:t>
            </a:r>
            <a:r>
              <a:rPr kumimoji="0" lang="en-US" altLang="en-US" sz="2400" b="0" i="0" u="none" strike="noStrike" cap="none" normalizeH="0" baseline="0" dirty="0">
                <a:ln>
                  <a:noFill/>
                </a:ln>
                <a:solidFill>
                  <a:srgbClr val="C00000"/>
                </a:solidFill>
                <a:effectLst/>
                <a:latin typeface="Courier New" panose="02070309020205020404" pitchFamily="49" charset="0"/>
              </a:rPr>
              <a:t>2018-07-09</a:t>
            </a:r>
            <a:r>
              <a:rPr kumimoji="0" lang="en-US" altLang="en-US" sz="2400" b="0" i="0" u="none" strike="noStrike" cap="none" normalizeH="0" baseline="0" dirty="0">
                <a:ln>
                  <a:noFill/>
                </a:ln>
                <a:solidFill>
                  <a:srgbClr val="000000"/>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07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15C946-E51F-340A-B0B9-74782084B463}"/>
              </a:ext>
            </a:extLst>
          </p:cNvPr>
          <p:cNvSpPr txBox="1"/>
          <p:nvPr/>
        </p:nvSpPr>
        <p:spPr>
          <a:xfrm>
            <a:off x="1683535" y="765476"/>
            <a:ext cx="3078087" cy="523220"/>
          </a:xfrm>
          <a:prstGeom prst="rect">
            <a:avLst/>
          </a:prstGeom>
          <a:noFill/>
        </p:spPr>
        <p:txBody>
          <a:bodyPr wrap="none" rtlCol="0">
            <a:spAutoFit/>
          </a:bodyPr>
          <a:lstStyle/>
          <a:p>
            <a:r>
              <a:rPr lang="en-US" sz="2800" dirty="0">
                <a:solidFill>
                  <a:schemeClr val="accent2"/>
                </a:solidFill>
              </a:rPr>
              <a:t>DATA CLEANING</a:t>
            </a:r>
            <a:endParaRPr lang="en-IN" sz="2800" dirty="0">
              <a:solidFill>
                <a:schemeClr val="accent2"/>
              </a:solidFill>
            </a:endParaRPr>
          </a:p>
        </p:txBody>
      </p:sp>
      <p:sp>
        <p:nvSpPr>
          <p:cNvPr id="8" name="TextBox 7">
            <a:extLst>
              <a:ext uri="{FF2B5EF4-FFF2-40B4-BE49-F238E27FC236}">
                <a16:creationId xmlns:a16="http://schemas.microsoft.com/office/drawing/2014/main" id="{0A72AE4C-FE18-8483-9131-602D348E808E}"/>
              </a:ext>
            </a:extLst>
          </p:cNvPr>
          <p:cNvSpPr txBox="1"/>
          <p:nvPr/>
        </p:nvSpPr>
        <p:spPr>
          <a:xfrm>
            <a:off x="653573" y="1940877"/>
            <a:ext cx="2059923" cy="461665"/>
          </a:xfrm>
          <a:prstGeom prst="rect">
            <a:avLst/>
          </a:prstGeom>
          <a:noFill/>
        </p:spPr>
        <p:txBody>
          <a:bodyPr wrap="none" rtlCol="0">
            <a:spAutoFit/>
          </a:bodyPr>
          <a:lstStyle/>
          <a:p>
            <a:r>
              <a:rPr lang="en-US" sz="2400" dirty="0"/>
              <a:t>data.describe()</a:t>
            </a:r>
          </a:p>
        </p:txBody>
      </p:sp>
      <p:sp>
        <p:nvSpPr>
          <p:cNvPr id="11" name="TextBox 10">
            <a:extLst>
              <a:ext uri="{FF2B5EF4-FFF2-40B4-BE49-F238E27FC236}">
                <a16:creationId xmlns:a16="http://schemas.microsoft.com/office/drawing/2014/main" id="{6AB70840-FF91-D36F-BCF8-A4CD7EA06F68}"/>
              </a:ext>
            </a:extLst>
          </p:cNvPr>
          <p:cNvSpPr txBox="1"/>
          <p:nvPr/>
        </p:nvSpPr>
        <p:spPr>
          <a:xfrm>
            <a:off x="6617416" y="1940876"/>
            <a:ext cx="2446247" cy="461665"/>
          </a:xfrm>
          <a:prstGeom prst="rect">
            <a:avLst/>
          </a:prstGeom>
          <a:noFill/>
        </p:spPr>
        <p:txBody>
          <a:bodyPr wrap="none" rtlCol="0">
            <a:spAutoFit/>
          </a:bodyPr>
          <a:lstStyle/>
          <a:p>
            <a:r>
              <a:rPr lang="en-US" sz="2400" dirty="0"/>
              <a:t>data.isnull().sum()</a:t>
            </a:r>
            <a:endParaRPr lang="en-IN" sz="2400" dirty="0"/>
          </a:p>
        </p:txBody>
      </p:sp>
      <p:pic>
        <p:nvPicPr>
          <p:cNvPr id="3" name="Picture 2">
            <a:extLst>
              <a:ext uri="{FF2B5EF4-FFF2-40B4-BE49-F238E27FC236}">
                <a16:creationId xmlns:a16="http://schemas.microsoft.com/office/drawing/2014/main" id="{7D557EEA-4D38-F072-467E-06639B6EC229}"/>
              </a:ext>
            </a:extLst>
          </p:cNvPr>
          <p:cNvPicPr>
            <a:picLocks noChangeAspect="1"/>
          </p:cNvPicPr>
          <p:nvPr/>
        </p:nvPicPr>
        <p:blipFill>
          <a:blip r:embed="rId2"/>
          <a:stretch>
            <a:fillRect/>
          </a:stretch>
        </p:blipFill>
        <p:spPr>
          <a:xfrm>
            <a:off x="734410" y="2402542"/>
            <a:ext cx="4172042" cy="3818964"/>
          </a:xfrm>
          <a:prstGeom prst="rect">
            <a:avLst/>
          </a:prstGeom>
        </p:spPr>
      </p:pic>
      <p:pic>
        <p:nvPicPr>
          <p:cNvPr id="6" name="Picture 5">
            <a:extLst>
              <a:ext uri="{FF2B5EF4-FFF2-40B4-BE49-F238E27FC236}">
                <a16:creationId xmlns:a16="http://schemas.microsoft.com/office/drawing/2014/main" id="{02F183D7-E8BB-79C2-D3D9-C016938DD4F0}"/>
              </a:ext>
            </a:extLst>
          </p:cNvPr>
          <p:cNvPicPr>
            <a:picLocks noChangeAspect="1"/>
          </p:cNvPicPr>
          <p:nvPr/>
        </p:nvPicPr>
        <p:blipFill>
          <a:blip r:embed="rId3"/>
          <a:stretch>
            <a:fillRect/>
          </a:stretch>
        </p:blipFill>
        <p:spPr>
          <a:xfrm>
            <a:off x="6707844" y="2402542"/>
            <a:ext cx="4172042" cy="3146611"/>
          </a:xfrm>
          <a:prstGeom prst="rect">
            <a:avLst/>
          </a:prstGeom>
        </p:spPr>
      </p:pic>
    </p:spTree>
    <p:extLst>
      <p:ext uri="{BB962C8B-B14F-4D97-AF65-F5344CB8AC3E}">
        <p14:creationId xmlns:p14="http://schemas.microsoft.com/office/powerpoint/2010/main" val="27883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C612-5710-5193-634F-77ECE66761E4}"/>
              </a:ext>
            </a:extLst>
          </p:cNvPr>
          <p:cNvSpPr>
            <a:spLocks noGrp="1"/>
          </p:cNvSpPr>
          <p:nvPr>
            <p:ph type="title"/>
          </p:nvPr>
        </p:nvSpPr>
        <p:spPr>
          <a:xfrm>
            <a:off x="1640156" y="782731"/>
            <a:ext cx="10247044" cy="710168"/>
          </a:xfrm>
        </p:spPr>
        <p:txBody>
          <a:bodyPr>
            <a:noAutofit/>
          </a:bodyPr>
          <a:lstStyle/>
          <a:p>
            <a:r>
              <a:rPr lang="en-GB" sz="2000" i="0" dirty="0">
                <a:solidFill>
                  <a:schemeClr val="accent2"/>
                </a:solidFill>
                <a:effectLst/>
                <a:latin typeface="Arial" panose="020B0604020202020204" pitchFamily="34" charset="0"/>
                <a:cs typeface="Arial" panose="020B0604020202020204" pitchFamily="34" charset="0"/>
              </a:rPr>
              <a:t>Plot the historical oil prices to get an initial understanding of the trends and patterns in the Data</a:t>
            </a:r>
            <a:br>
              <a:rPr lang="en-GB" sz="2000" i="0" dirty="0">
                <a:solidFill>
                  <a:schemeClr val="accent2"/>
                </a:solidFill>
                <a:effectLst/>
                <a:latin typeface="Arial" panose="020B0604020202020204" pitchFamily="34" charset="0"/>
                <a:cs typeface="Arial" panose="020B0604020202020204" pitchFamily="34" charset="0"/>
              </a:rPr>
            </a:br>
            <a:endParaRPr lang="en-IN" sz="2000" dirty="0">
              <a:solidFill>
                <a:schemeClr val="accent2"/>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7172A73-D7F1-9332-6497-10BD113F1E56}"/>
              </a:ext>
            </a:extLst>
          </p:cNvPr>
          <p:cNvPicPr>
            <a:picLocks noGrp="1" noChangeAspect="1"/>
          </p:cNvPicPr>
          <p:nvPr>
            <p:ph idx="1"/>
          </p:nvPr>
        </p:nvPicPr>
        <p:blipFill>
          <a:blip r:embed="rId2"/>
          <a:stretch>
            <a:fillRect/>
          </a:stretch>
        </p:blipFill>
        <p:spPr>
          <a:xfrm>
            <a:off x="2416630" y="1250303"/>
            <a:ext cx="9703836" cy="5262464"/>
          </a:xfrm>
        </p:spPr>
      </p:pic>
    </p:spTree>
    <p:extLst>
      <p:ext uri="{BB962C8B-B14F-4D97-AF65-F5344CB8AC3E}">
        <p14:creationId xmlns:p14="http://schemas.microsoft.com/office/powerpoint/2010/main" val="60650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BB3B6-6CB1-A971-7EBE-2045B0BA3E33}"/>
              </a:ext>
            </a:extLst>
          </p:cNvPr>
          <p:cNvSpPr txBox="1"/>
          <p:nvPr/>
        </p:nvSpPr>
        <p:spPr>
          <a:xfrm>
            <a:off x="1572481" y="721568"/>
            <a:ext cx="3895234" cy="461665"/>
          </a:xfrm>
          <a:prstGeom prst="rect">
            <a:avLst/>
          </a:prstGeom>
          <a:noFill/>
        </p:spPr>
        <p:txBody>
          <a:bodyPr wrap="none" rtlCol="0">
            <a:spAutoFit/>
          </a:bodyPr>
          <a:lstStyle/>
          <a:p>
            <a:r>
              <a:rPr lang="en-US" sz="2400" dirty="0">
                <a:solidFill>
                  <a:schemeClr val="accent2"/>
                </a:solidFill>
                <a:latin typeface="Arial" panose="020B0604020202020204" pitchFamily="34" charset="0"/>
                <a:cs typeface="Arial" panose="020B0604020202020204" pitchFamily="34" charset="0"/>
              </a:rPr>
              <a:t>Histogram of Closing Value</a:t>
            </a:r>
            <a:endParaRPr lang="en-IN" sz="2400" dirty="0">
              <a:solidFill>
                <a:schemeClr val="accent2"/>
              </a:solidFill>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052B2124-6FEA-C61A-7569-014BD5362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972" y="1183233"/>
            <a:ext cx="8383945" cy="557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259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683</TotalTime>
  <Words>1925</Words>
  <Application>Microsoft Office PowerPoint</Application>
  <PresentationFormat>Widescreen</PresentationFormat>
  <Paragraphs>168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Wisp</vt:lpstr>
      <vt:lpstr>PowerPoint Presentation</vt:lpstr>
      <vt:lpstr>PowerPoint Presentation</vt:lpstr>
      <vt:lpstr>PowerPoint Presentation</vt:lpstr>
      <vt:lpstr>PowerPoint Presentation</vt:lpstr>
      <vt:lpstr>PowerPoint Presentation</vt:lpstr>
      <vt:lpstr>INDEX POSITION: </vt:lpstr>
      <vt:lpstr>PowerPoint Presentation</vt:lpstr>
      <vt:lpstr>Plot the historical oil prices to get an initial understanding of the trends and patterns in the Data </vt:lpstr>
      <vt:lpstr>PowerPoint Presentation</vt:lpstr>
      <vt:lpstr>Plot Displot Which Shows Price Data Distribution </vt:lpstr>
      <vt:lpstr>PowerPoint Presentation</vt:lpstr>
      <vt:lpstr>PowerPoint Presentation</vt:lpstr>
      <vt:lpstr>PowerPoint Presentation</vt:lpstr>
      <vt:lpstr>PowerPoint Presentation</vt:lpstr>
      <vt:lpstr>PowerPoint Presentation</vt:lpstr>
      <vt:lpstr>Plot distpot which depicts the variation in the datadistribution</vt:lpstr>
      <vt:lpstr>Variation of Price as per Month</vt:lpstr>
      <vt:lpstr>Variation of Price over years</vt:lpstr>
      <vt:lpstr>PowerPoint Presentation</vt:lpstr>
      <vt:lpstr>PowerPoint Presentation</vt:lpstr>
      <vt:lpstr>ACF and PACF plot</vt:lpstr>
      <vt:lpstr>Rolling Mean AND Rolling Std</vt:lpstr>
      <vt:lpstr>PowerPoint Presentation</vt:lpstr>
      <vt:lpstr>Check if data is stationary or not-  Not Stationary </vt:lpstr>
      <vt:lpstr>LSTM MODEL</vt:lpstr>
      <vt:lpstr>MODEL BUILDING:LSTM MODEL </vt:lpstr>
      <vt:lpstr>PowerPoint Presentation</vt:lpstr>
      <vt:lpstr>ARIMA MODEL</vt:lpstr>
      <vt:lpstr>Holt-winters model</vt:lpstr>
      <vt:lpstr>Holt-winters model</vt:lpstr>
      <vt:lpstr>Holts/Double Exponential Method </vt:lpstr>
      <vt:lpstr>Simple Exponential Smoothing </vt:lpstr>
      <vt:lpstr>Support Vector Regression </vt:lpstr>
      <vt:lpstr>Support Vector Regression </vt:lpstr>
      <vt:lpstr>Prophet Model</vt:lpstr>
      <vt:lpstr>Prophet Model</vt:lpstr>
      <vt:lpstr>MODEL-RSME VALUES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dc:title>
  <dc:creator>Kalyani Baddipudi</dc:creator>
  <cp:lastModifiedBy>shalinibaddipudi@gmail.com</cp:lastModifiedBy>
  <cp:revision>15</cp:revision>
  <dcterms:created xsi:type="dcterms:W3CDTF">2023-11-15T13:13:34Z</dcterms:created>
  <dcterms:modified xsi:type="dcterms:W3CDTF">2023-12-03T03:57:14Z</dcterms:modified>
</cp:coreProperties>
</file>