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03" r:id="rId2"/>
    <p:sldId id="343" r:id="rId3"/>
    <p:sldId id="329" r:id="rId4"/>
    <p:sldId id="321" r:id="rId5"/>
    <p:sldId id="357" r:id="rId6"/>
    <p:sldId id="358" r:id="rId7"/>
    <p:sldId id="363" r:id="rId8"/>
    <p:sldId id="360" r:id="rId9"/>
    <p:sldId id="362" r:id="rId10"/>
    <p:sldId id="364" r:id="rId11"/>
    <p:sldId id="346" r:id="rId12"/>
    <p:sldId id="355" r:id="rId13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6600"/>
    <a:srgbClr val="FF3300"/>
    <a:srgbClr val="E7EBF2"/>
    <a:srgbClr val="CBD4E5"/>
    <a:srgbClr val="000000"/>
    <a:srgbClr val="378BFF"/>
    <a:srgbClr val="FF168E"/>
    <a:srgbClr val="0068B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 autoAdjust="0"/>
    <p:restoredTop sz="92114" autoAdjust="0"/>
  </p:normalViewPr>
  <p:slideViewPr>
    <p:cSldViewPr snapToObjects="1" showGuides="1">
      <p:cViewPr varScale="1">
        <p:scale>
          <a:sx n="108" d="100"/>
          <a:sy n="108" d="100"/>
        </p:scale>
        <p:origin x="-1830" y="-78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19.12.2013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766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19.12.2013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5586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-5134" y="1484784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1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2898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32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Tabellentext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19.12.2013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076056" y="2"/>
            <a:ext cx="265824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Softwaredevelopment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for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Industrial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Robotics</a:t>
            </a:r>
            <a:endParaRPr lang="de-DE" sz="800" b="1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ransition spd="med" advClick="0">
    <p:fade thruBlk="1"/>
  </p:transition>
  <p:timing>
    <p:tnLst>
      <p:par>
        <p:cTn id="1" dur="indefinite" restart="never" nodeType="tmRoot"/>
      </p:par>
    </p:tnLst>
  </p:timing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penRAV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3284984"/>
            <a:ext cx="8001000" cy="15121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lvl="0" algn="l" defTabSz="838200">
              <a:defRPr/>
            </a:pPr>
            <a:r>
              <a:rPr lang="de-DE" sz="3200" b="1" kern="0" dirty="0" err="1">
                <a:latin typeface="Lucida Sans Unicode"/>
                <a:ea typeface="+mj-ea"/>
                <a:cs typeface="+mj-cs"/>
                <a:sym typeface="Lucida Grande" charset="0"/>
              </a:rPr>
              <a:t>Programming</a:t>
            </a:r>
            <a:r>
              <a:rPr lang="de-DE" sz="3200" b="1" kern="0" dirty="0"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lang="de-DE" sz="3200" b="1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Project – Part 1</a:t>
            </a:r>
          </a:p>
          <a:p>
            <a:pPr lvl="0" algn="l" defTabSz="838200">
              <a:lnSpc>
                <a:spcPct val="150000"/>
              </a:lnSpc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Softwaredevelopment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for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Industrial </a:t>
            </a:r>
            <a:r>
              <a:rPr lang="de-DE" sz="2000" b="1" kern="0" dirty="0">
                <a:latin typeface="Lucida Sans Unicode"/>
                <a:ea typeface="+mj-ea"/>
                <a:cs typeface="+mj-cs"/>
                <a:sym typeface="Lucida Grande" charset="0"/>
              </a:rPr>
              <a:t>R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obotics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39552" y="4941168"/>
            <a:ext cx="874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Marcel </a:t>
            </a:r>
            <a:r>
              <a:rPr lang="de-DE" sz="1600" dirty="0" err="1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Grotzke</a:t>
            </a:r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Gabriel Kögler, Henri Hamann				</a:t>
            </a:r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19.12.2013</a:t>
            </a:r>
            <a:endParaRPr lang="de-DE" sz="1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2051" name="Picture 3" descr="C:\Users\Gabriel\Desktop\SDIR_SVN\Code-Präsentation\Pics\200px-Openrav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819380"/>
            <a:ext cx="2540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de-DE" sz="2600" dirty="0" smtClean="0"/>
              <a:t>2. Solution – GUI Settings</a:t>
            </a:r>
            <a:endParaRPr lang="en-US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846015" y="1143000"/>
            <a:ext cx="4685656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sz="1600" dirty="0" smtClean="0"/>
              <a:t>Path visualization</a:t>
            </a:r>
          </a:p>
          <a:p>
            <a:endParaRPr lang="en-US" sz="1600" dirty="0" smtClean="0"/>
          </a:p>
          <a:p>
            <a:pPr marL="350520" indent="0">
              <a:buNone/>
            </a:pPr>
            <a:r>
              <a:rPr lang="en-US" sz="1600" dirty="0" smtClean="0"/>
              <a:t>Force robot movement in case of singularities for </a:t>
            </a:r>
            <a:r>
              <a:rPr lang="en-US" sz="1600" dirty="0" err="1" smtClean="0"/>
              <a:t>LINMovement</a:t>
            </a:r>
            <a:endParaRPr lang="en-US" sz="1600" dirty="0" smtClean="0"/>
          </a:p>
          <a:p>
            <a:endParaRPr lang="en-US" sz="1600" dirty="0" smtClean="0"/>
          </a:p>
          <a:p>
            <a:pPr marL="350520" indent="0">
              <a:buNone/>
            </a:pPr>
            <a:r>
              <a:rPr lang="en-US" sz="1600" dirty="0" smtClean="0"/>
              <a:t>Show interpolated points</a:t>
            </a:r>
          </a:p>
          <a:p>
            <a:endParaRPr lang="en-US" sz="1600" dirty="0" smtClean="0"/>
          </a:p>
          <a:p>
            <a:pPr marL="350520" indent="0">
              <a:buNone/>
            </a:pPr>
            <a:r>
              <a:rPr lang="en-US" sz="1600" dirty="0" smtClean="0"/>
              <a:t>Toggle server communication output</a:t>
            </a:r>
          </a:p>
          <a:p>
            <a:endParaRPr lang="en-US" sz="1600" dirty="0" smtClean="0"/>
          </a:p>
        </p:txBody>
      </p:sp>
      <p:pic>
        <p:nvPicPr>
          <p:cNvPr id="3074" name="Picture 2" descr="C:\Users\Gabriel\Desktop\SDIR_SVN\Code-Präsentation\Pics\GUI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90" y="1700808"/>
            <a:ext cx="36385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 bwMode="auto">
          <a:xfrm flipV="1">
            <a:off x="3059832" y="1340768"/>
            <a:ext cx="1296144" cy="768188"/>
          </a:xfrm>
          <a:prstGeom prst="line">
            <a:avLst/>
          </a:prstGeom>
          <a:solidFill>
            <a:srgbClr val="A3331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Gerade Verbindung 9"/>
          <p:cNvCxnSpPr/>
          <p:nvPr/>
        </p:nvCxnSpPr>
        <p:spPr bwMode="auto">
          <a:xfrm flipV="1">
            <a:off x="3347864" y="1340768"/>
            <a:ext cx="1008112" cy="1076084"/>
          </a:xfrm>
          <a:prstGeom prst="line">
            <a:avLst/>
          </a:prstGeom>
          <a:solidFill>
            <a:srgbClr val="A3331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 flipV="1">
            <a:off x="3563888" y="2108956"/>
            <a:ext cx="792088" cy="615790"/>
          </a:xfrm>
          <a:prstGeom prst="line">
            <a:avLst/>
          </a:prstGeom>
          <a:solidFill>
            <a:srgbClr val="A3331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3779912" y="3068960"/>
            <a:ext cx="576064" cy="72008"/>
          </a:xfrm>
          <a:prstGeom prst="line">
            <a:avLst/>
          </a:prstGeom>
          <a:solidFill>
            <a:srgbClr val="A3331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15"/>
          <p:cNvCxnSpPr/>
          <p:nvPr/>
        </p:nvCxnSpPr>
        <p:spPr bwMode="auto">
          <a:xfrm flipV="1">
            <a:off x="4018992" y="3140968"/>
            <a:ext cx="336984" cy="216024"/>
          </a:xfrm>
          <a:prstGeom prst="line">
            <a:avLst/>
          </a:prstGeom>
          <a:solidFill>
            <a:srgbClr val="A3331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>
            <a:off x="4018992" y="3661792"/>
            <a:ext cx="408992" cy="271264"/>
          </a:xfrm>
          <a:prstGeom prst="line">
            <a:avLst/>
          </a:prstGeom>
          <a:solidFill>
            <a:srgbClr val="A3331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5" name="Picture 3" descr="C:\Users\Gabriel\Desktop\SDIR_SVN\Code-Präsentation\Pics\singularitä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9" y="4149080"/>
            <a:ext cx="272102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abriel\Desktop\SDIR_SVN\Code-Präsentation\Pics\highlight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 t="16590" r="-541"/>
          <a:stretch/>
        </p:blipFill>
        <p:spPr bwMode="auto">
          <a:xfrm rot="16200000">
            <a:off x="4965670" y="3749244"/>
            <a:ext cx="223967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140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05_INF_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Many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thanks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for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your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attention</a:t>
            </a:r>
            <a:r>
              <a:rPr lang="de-DE" sz="3200" dirty="0" smtClean="0">
                <a:solidFill>
                  <a:schemeClr val="bg1"/>
                </a:solidFill>
              </a:rPr>
              <a:t>!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14611"/>
            <a:ext cx="3171825" cy="23751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51715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5134" y="1844824"/>
            <a:ext cx="8537574" cy="3644900"/>
          </a:xfrm>
        </p:spPr>
        <p:txBody>
          <a:bodyPr/>
          <a:lstStyle/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err="1" smtClean="0">
                <a:solidFill>
                  <a:schemeClr val="bg1"/>
                </a:solidFill>
              </a:rPr>
              <a:t>OpenRave</a:t>
            </a:r>
            <a:r>
              <a:rPr lang="de-DE" dirty="0" smtClean="0">
                <a:solidFill>
                  <a:schemeClr val="bg1"/>
                </a:solidFill>
              </a:rPr>
              <a:t> logo </a:t>
            </a:r>
            <a:r>
              <a:rPr lang="de-DE" dirty="0" err="1" smtClean="0">
                <a:solidFill>
                  <a:schemeClr val="bg1"/>
                </a:solidFill>
              </a:rPr>
              <a:t>from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en.wikipedia.org/wiki/OpenRAVE</a:t>
            </a:r>
            <a:endParaRPr lang="de-DE" dirty="0" smtClean="0">
              <a:solidFill>
                <a:schemeClr val="bg1"/>
              </a:solidFill>
            </a:endParaRPr>
          </a:p>
          <a:p>
            <a:pPr marL="693420" lvl="2" indent="-342900">
              <a:buSzPct val="100000"/>
              <a:buFont typeface="+mj-lt"/>
              <a:buAutoNum type="arabicParenR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64910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xfrm>
            <a:off x="2" y="1440284"/>
            <a:ext cx="8537574" cy="3644900"/>
          </a:xfrm>
          <a:prstGeom prst="rect">
            <a:avLst/>
          </a:prstGeom>
        </p:spPr>
        <p:txBody>
          <a:bodyPr/>
          <a:lstStyle/>
          <a:p>
            <a:pPr marL="350520" indent="0">
              <a:buSzPct val="130000"/>
              <a:buNone/>
            </a:pPr>
            <a:r>
              <a:rPr lang="de-DE" sz="2400" dirty="0" smtClean="0"/>
              <a:t>1. </a:t>
            </a:r>
            <a:r>
              <a:rPr lang="de-DE" sz="2400" dirty="0" err="1" smtClean="0"/>
              <a:t>Fundamentals</a:t>
            </a:r>
            <a:endParaRPr lang="de-DE" sz="2400" dirty="0" smtClean="0"/>
          </a:p>
          <a:p>
            <a:pPr marL="350520" indent="0">
              <a:buSzPct val="130000"/>
              <a:buNone/>
            </a:pPr>
            <a:r>
              <a:rPr lang="de-DE" sz="2400" dirty="0" smtClean="0"/>
              <a:t>2. Solutions</a:t>
            </a:r>
            <a:endParaRPr lang="de-DE" sz="2400" dirty="0"/>
          </a:p>
          <a:p>
            <a:pPr marL="350520" indent="0">
              <a:buNone/>
            </a:pPr>
            <a:r>
              <a:rPr lang="de-DE" sz="2000" dirty="0" smtClean="0"/>
              <a:t>	2.1 </a:t>
            </a:r>
            <a:r>
              <a:rPr lang="de-DE" sz="2000" dirty="0" err="1" smtClean="0"/>
              <a:t>Kinematics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50520" indent="0">
              <a:buNone/>
            </a:pPr>
            <a:r>
              <a:rPr lang="de-DE" sz="2000" dirty="0"/>
              <a:t>	2</a:t>
            </a:r>
            <a:r>
              <a:rPr lang="de-DE" sz="2000" dirty="0" smtClean="0"/>
              <a:t>.3 Point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point</a:t>
            </a:r>
            <a:r>
              <a:rPr lang="de-DE" sz="2000" dirty="0" smtClean="0"/>
              <a:t> </a:t>
            </a:r>
            <a:r>
              <a:rPr lang="de-DE" sz="2000" dirty="0" err="1" smtClean="0"/>
              <a:t>movement</a:t>
            </a:r>
            <a:endParaRPr lang="de-DE" sz="2000" dirty="0" smtClean="0"/>
          </a:p>
          <a:p>
            <a:pPr marL="350520" indent="0">
              <a:buNone/>
            </a:pPr>
            <a:r>
              <a:rPr lang="de-DE" sz="2000" dirty="0"/>
              <a:t>	2</a:t>
            </a:r>
            <a:r>
              <a:rPr lang="de-DE" sz="2000" dirty="0" smtClean="0"/>
              <a:t>.4 Linear </a:t>
            </a:r>
            <a:r>
              <a:rPr lang="de-DE" sz="2000" dirty="0" err="1" smtClean="0"/>
              <a:t>movement</a:t>
            </a:r>
            <a:endParaRPr lang="de-DE" sz="2000" dirty="0" smtClean="0"/>
          </a:p>
          <a:p>
            <a:pPr marL="35052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2.5 GUI </a:t>
            </a:r>
            <a:r>
              <a:rPr lang="de-DE" sz="2000" dirty="0" err="1" smtClean="0"/>
              <a:t>settings</a:t>
            </a:r>
            <a:endParaRPr lang="de-DE" sz="2400" dirty="0"/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2800" dirty="0" smtClean="0"/>
              <a:t>Table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content</a:t>
            </a:r>
            <a:endParaRPr lang="de-DE" sz="2800" dirty="0"/>
          </a:p>
        </p:txBody>
      </p:sp>
      <p:pic>
        <p:nvPicPr>
          <p:cNvPr id="5" name="Picture 2" descr="C:\Users\Gabriel\Desktop\SDIR_SVN\Stern\Ster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 r="13323"/>
          <a:stretch/>
        </p:blipFill>
        <p:spPr bwMode="auto">
          <a:xfrm>
            <a:off x="4572000" y="3394476"/>
            <a:ext cx="4048126" cy="3058860"/>
          </a:xfrm>
          <a:prstGeom prst="snip2DiagRect">
            <a:avLst>
              <a:gd name="adj1" fmla="val 2460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0587170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1331640" y="2204864"/>
            <a:ext cx="6480720" cy="72008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xfrm>
            <a:off x="2" y="685800"/>
            <a:ext cx="8748462" cy="457200"/>
          </a:xfrm>
          <a:prstGeom prst="rect">
            <a:avLst/>
          </a:prstGeom>
        </p:spPr>
        <p:txBody>
          <a:bodyPr/>
          <a:lstStyle/>
          <a:p>
            <a:r>
              <a:rPr lang="de-DE" sz="2800" dirty="0" smtClean="0"/>
              <a:t>1. </a:t>
            </a:r>
            <a:r>
              <a:rPr lang="de-DE" sz="2800" dirty="0" err="1" smtClean="0"/>
              <a:t>Fundamentals</a:t>
            </a:r>
            <a:r>
              <a:rPr lang="de-DE" sz="2800" dirty="0" smtClean="0"/>
              <a:t> - </a:t>
            </a:r>
            <a:r>
              <a:rPr lang="de-DE" sz="2800" dirty="0" err="1" smtClean="0"/>
              <a:t>Programming</a:t>
            </a:r>
            <a:r>
              <a:rPr lang="de-DE" sz="2800" dirty="0" smtClean="0"/>
              <a:t> </a:t>
            </a:r>
            <a:r>
              <a:rPr lang="de-DE" sz="2800" dirty="0" err="1" smtClean="0"/>
              <a:t>approach</a:t>
            </a:r>
            <a:r>
              <a:rPr lang="de-DE" sz="2800" dirty="0" smtClean="0"/>
              <a:t> (1)</a:t>
            </a:r>
            <a:endParaRPr lang="de-DE" sz="2800" dirty="0"/>
          </a:p>
        </p:txBody>
      </p:sp>
      <p:sp>
        <p:nvSpPr>
          <p:cNvPr id="2" name="Textfeld 1"/>
          <p:cNvSpPr txBox="1"/>
          <p:nvPr/>
        </p:nvSpPr>
        <p:spPr>
          <a:xfrm>
            <a:off x="539552" y="1508591"/>
            <a:ext cx="80421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 smtClean="0">
                <a:latin typeface="Lucida Sans Unicode" pitchFamily="34" charset="0"/>
                <a:cs typeface="Lucida Sans Unicode" pitchFamily="34" charset="0"/>
              </a:rPr>
              <a:t>Basic Problem:</a:t>
            </a:r>
          </a:p>
          <a:p>
            <a:pPr algn="l"/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Offset between zero configuration and initialization configuration</a:t>
            </a:r>
          </a:p>
          <a:p>
            <a:endParaRPr lang="en-US" sz="22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init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config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state:	 	         	zero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config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state: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09600" y="3573016"/>
            <a:ext cx="7972064" cy="1539240"/>
            <a:chOff x="609600" y="4030980"/>
            <a:chExt cx="7972064" cy="1539240"/>
          </a:xfrm>
        </p:grpSpPr>
        <p:pic>
          <p:nvPicPr>
            <p:cNvPr id="1026" name="Picture 2" descr="C:\Users\Gabriel\Desktop\SDIR_SVN\Code-Präsentation\Pics\robot_init_view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" t="9286" r="2593" b="6603"/>
            <a:stretch/>
          </p:blipFill>
          <p:spPr bwMode="auto">
            <a:xfrm>
              <a:off x="609600" y="4030980"/>
              <a:ext cx="3436620" cy="15392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Gabriel\Desktop\SDIR_SVN\Code-Präsentation\Pics\robot_zero_config_view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2" t="7944" r="2197" b="7944"/>
            <a:stretch/>
          </p:blipFill>
          <p:spPr bwMode="auto">
            <a:xfrm>
              <a:off x="5145043" y="4030980"/>
              <a:ext cx="3436621" cy="15392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Pfeil nach links und rechts 3"/>
            <p:cNvSpPr/>
            <p:nvPr/>
          </p:nvSpPr>
          <p:spPr bwMode="auto">
            <a:xfrm>
              <a:off x="4139952" y="4725143"/>
              <a:ext cx="936104" cy="360000"/>
            </a:xfrm>
            <a:prstGeom prst="left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179703" y="5766355"/>
            <a:ext cx="6920689" cy="830997"/>
            <a:chOff x="1403648" y="5766355"/>
            <a:chExt cx="6920689" cy="830997"/>
          </a:xfrm>
        </p:grpSpPr>
        <p:sp>
          <p:nvSpPr>
            <p:cNvPr id="6" name="Pfeil nach rechts 5"/>
            <p:cNvSpPr/>
            <p:nvPr/>
          </p:nvSpPr>
          <p:spPr bwMode="auto">
            <a:xfrm>
              <a:off x="1403648" y="6021328"/>
              <a:ext cx="720080" cy="360000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195736" y="5766355"/>
              <a:ext cx="61286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dirty="0" smtClean="0">
                  <a:latin typeface="Lucida Sans Unicode" pitchFamily="34" charset="0"/>
                  <a:cs typeface="Lucida Sans Unicode" pitchFamily="34" charset="0"/>
                </a:rPr>
                <a:t>Offset in every calculation (IK, DK, …)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dirty="0" smtClean="0">
                  <a:latin typeface="Lucida Sans Unicode" pitchFamily="34" charset="0"/>
                  <a:cs typeface="Lucida Sans Unicode" pitchFamily="34" charset="0"/>
                </a:rPr>
                <a:t>Offset even in angle constrains</a:t>
              </a:r>
              <a:endParaRPr lang="en-US" dirty="0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20872" y="5085184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default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306701" y="508518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Sans Unicode" pitchFamily="34" charset="0"/>
                <a:cs typeface="Lucida Sans Unicode" pitchFamily="34" charset="0"/>
              </a:rPr>
              <a:t>g</a:t>
            </a:r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iven by data sheet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9236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xfrm>
            <a:off x="2" y="685800"/>
            <a:ext cx="8676454" cy="457200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1. </a:t>
            </a:r>
            <a:r>
              <a:rPr lang="de-DE" sz="2800" dirty="0" err="1" smtClean="0"/>
              <a:t>Fundamentals</a:t>
            </a:r>
            <a:r>
              <a:rPr lang="de-DE" sz="2800" dirty="0" smtClean="0"/>
              <a:t> - </a:t>
            </a:r>
            <a:r>
              <a:rPr lang="de-DE" sz="2800" dirty="0" err="1" smtClean="0"/>
              <a:t>Programming</a:t>
            </a:r>
            <a:r>
              <a:rPr lang="de-DE" sz="2800" dirty="0" smtClean="0"/>
              <a:t> </a:t>
            </a:r>
            <a:r>
              <a:rPr lang="de-DE" sz="2800" dirty="0" err="1"/>
              <a:t>approach</a:t>
            </a:r>
            <a:r>
              <a:rPr lang="de-DE" sz="2800" dirty="0"/>
              <a:t> </a:t>
            </a:r>
            <a:r>
              <a:rPr lang="de-DE" sz="2800" dirty="0" smtClean="0"/>
              <a:t>(2)</a:t>
            </a:r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405366" y="1412776"/>
            <a:ext cx="8775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“Two Worlds”: </a:t>
            </a:r>
            <a:r>
              <a:rPr lang="en-US" sz="2000" dirty="0" err="1" smtClean="0"/>
              <a:t>OpenRave</a:t>
            </a:r>
            <a:r>
              <a:rPr lang="en-US" sz="2000" dirty="0" smtClean="0"/>
              <a:t> World ↔ calculation world</a:t>
            </a:r>
          </a:p>
          <a:p>
            <a:endParaRPr lang="en-US" sz="2000" dirty="0"/>
          </a:p>
          <a:p>
            <a:pPr algn="l"/>
            <a:r>
              <a:rPr lang="en-US" sz="2000" dirty="0" smtClean="0"/>
              <a:t>two trigger: </a:t>
            </a:r>
            <a:r>
              <a:rPr lang="en-US" sz="2000" i="1" dirty="0" err="1" smtClean="0"/>
              <a:t>AddOffsetToAngles</a:t>
            </a:r>
            <a:r>
              <a:rPr lang="en-US" sz="2000" i="1" dirty="0" smtClean="0"/>
              <a:t>() – </a:t>
            </a:r>
            <a:r>
              <a:rPr lang="en-US" sz="2000" dirty="0" smtClean="0"/>
              <a:t>our angles to </a:t>
            </a:r>
            <a:r>
              <a:rPr lang="en-US" sz="2000" dirty="0" err="1" smtClean="0"/>
              <a:t>openRave</a:t>
            </a:r>
            <a:endParaRPr lang="en-US" sz="2000" dirty="0" smtClean="0"/>
          </a:p>
          <a:p>
            <a:pPr algn="l"/>
            <a:r>
              <a:rPr lang="en-US" sz="2000" i="1" dirty="0" smtClean="0"/>
              <a:t>                   </a:t>
            </a:r>
            <a:r>
              <a:rPr lang="en-US" sz="2000" i="1" dirty="0" err="1" smtClean="0"/>
              <a:t>SubstractOffsetToAngles</a:t>
            </a:r>
            <a:r>
              <a:rPr lang="en-US" sz="2000" i="1" dirty="0" smtClean="0"/>
              <a:t>() – </a:t>
            </a:r>
            <a:r>
              <a:rPr lang="en-US" sz="2000" dirty="0" err="1" smtClean="0"/>
              <a:t>openRave</a:t>
            </a:r>
            <a:r>
              <a:rPr lang="en-US" sz="2000" dirty="0" smtClean="0"/>
              <a:t> to our angles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83568" y="3144158"/>
            <a:ext cx="6912768" cy="3093154"/>
            <a:chOff x="323528" y="2636912"/>
            <a:chExt cx="6912768" cy="3093154"/>
          </a:xfrm>
        </p:grpSpPr>
        <p:sp>
          <p:nvSpPr>
            <p:cNvPr id="5" name="Rechteck 4"/>
            <p:cNvSpPr/>
            <p:nvPr/>
          </p:nvSpPr>
          <p:spPr bwMode="auto">
            <a:xfrm>
              <a:off x="323528" y="2636912"/>
              <a:ext cx="6768752" cy="30931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323528" y="2636912"/>
              <a:ext cx="6912768" cy="309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500" u="sng" dirty="0" err="1">
                  <a:solidFill>
                    <a:schemeClr val="accent2"/>
                  </a:solidFill>
                  <a:latin typeface="OCR A Extended" pitchFamily="50" charset="0"/>
                </a:rPr>
                <a:t>def</a:t>
              </a:r>
              <a:r>
                <a:rPr lang="en-US" sz="1500" dirty="0">
                  <a:latin typeface="OCR A Extended" pitchFamily="50" charset="0"/>
                </a:rPr>
                <a:t> </a:t>
              </a:r>
              <a:r>
                <a:rPr lang="en-US" sz="1500" b="1" dirty="0" err="1">
                  <a:latin typeface="OCR A Extended" pitchFamily="50" charset="0"/>
                </a:rPr>
                <a:t>AddOffsetToAngles</a:t>
              </a:r>
              <a:r>
                <a:rPr lang="en-US" sz="1500" dirty="0">
                  <a:latin typeface="OCR A Extended" pitchFamily="50" charset="0"/>
                </a:rPr>
                <a:t>(</a:t>
              </a:r>
              <a:r>
                <a:rPr lang="en-US" sz="1500" dirty="0" err="1">
                  <a:latin typeface="OCR A Extended" pitchFamily="50" charset="0"/>
                </a:rPr>
                <a:t>arr_angles</a:t>
              </a:r>
              <a:r>
                <a:rPr lang="en-US" sz="1500" dirty="0">
                  <a:latin typeface="OCR A Extended" pitchFamily="50" charset="0"/>
                </a:rPr>
                <a:t>):</a:t>
              </a:r>
            </a:p>
            <a:p>
              <a:pPr algn="l"/>
              <a:r>
                <a:rPr lang="en-US" sz="1500" dirty="0">
                  <a:latin typeface="OCR A Extended" pitchFamily="50" charset="0"/>
                </a:rPr>
                <a:t>	</a:t>
              </a:r>
              <a:r>
                <a:rPr lang="en-US" sz="1500" dirty="0" err="1" smtClean="0">
                  <a:latin typeface="OCR A Extended" pitchFamily="50" charset="0"/>
                </a:rPr>
                <a:t>new_arr_angles</a:t>
              </a:r>
              <a:r>
                <a:rPr lang="en-US" sz="1500" dirty="0" smtClean="0">
                  <a:latin typeface="OCR A Extended" pitchFamily="50" charset="0"/>
                </a:rPr>
                <a:t> </a:t>
              </a:r>
              <a:r>
                <a:rPr lang="en-US" sz="1500" dirty="0">
                  <a:latin typeface="OCR A Extended" pitchFamily="50" charset="0"/>
                </a:rPr>
                <a:t>= </a:t>
              </a:r>
              <a:r>
                <a:rPr lang="en-US" sz="1500" dirty="0" err="1" smtClean="0">
                  <a:latin typeface="OCR A Extended" pitchFamily="50" charset="0"/>
                </a:rPr>
                <a:t>np.array</a:t>
              </a:r>
              <a:endParaRPr lang="en-US" sz="1500" dirty="0" smtClean="0">
                <a:latin typeface="OCR A Extended" pitchFamily="50" charset="0"/>
              </a:endParaRPr>
            </a:p>
            <a:p>
              <a:pPr algn="l"/>
              <a:r>
                <a:rPr lang="en-US" sz="1500" dirty="0">
                  <a:latin typeface="OCR A Extended" pitchFamily="50" charset="0"/>
                </a:rPr>
                <a:t>	</a:t>
              </a:r>
              <a:r>
                <a:rPr lang="en-US" sz="1500" dirty="0" smtClean="0">
                  <a:latin typeface="OCR A Extended" pitchFamily="50" charset="0"/>
                </a:rPr>
                <a:t>	(</a:t>
              </a:r>
            </a:p>
            <a:p>
              <a:pPr algn="l"/>
              <a:r>
                <a:rPr lang="en-US" sz="1500" dirty="0">
                  <a:latin typeface="OCR A Extended" pitchFamily="50" charset="0"/>
                </a:rPr>
                <a:t>	</a:t>
              </a:r>
              <a:r>
                <a:rPr lang="en-US" sz="1500" dirty="0" smtClean="0">
                  <a:latin typeface="OCR A Extended" pitchFamily="50" charset="0"/>
                </a:rPr>
                <a:t>		[</a:t>
              </a:r>
            </a:p>
            <a:p>
              <a:pPr algn="l"/>
              <a:r>
                <a:rPr lang="en-US" sz="1500" dirty="0">
                  <a:latin typeface="OCR A Extended" pitchFamily="50" charset="0"/>
                </a:rPr>
                <a:t>	</a:t>
              </a:r>
              <a:r>
                <a:rPr lang="en-US" sz="1500" dirty="0" smtClean="0">
                  <a:latin typeface="OCR A Extended" pitchFamily="50" charset="0"/>
                </a:rPr>
                <a:t>		float(</a:t>
              </a:r>
              <a:r>
                <a:rPr lang="en-US" sz="1500" dirty="0" err="1" smtClean="0">
                  <a:latin typeface="OCR A Extended" pitchFamily="50" charset="0"/>
                </a:rPr>
                <a:t>arr_angles</a:t>
              </a:r>
              <a:r>
                <a:rPr lang="en-US" sz="1500" dirty="0" smtClean="0">
                  <a:latin typeface="OCR A Extended" pitchFamily="50" charset="0"/>
                </a:rPr>
                <a:t>[0</a:t>
              </a:r>
              <a:r>
                <a:rPr lang="en-US" sz="1500" dirty="0">
                  <a:latin typeface="OCR A Extended" pitchFamily="50" charset="0"/>
                </a:rPr>
                <a:t>])</a:t>
              </a:r>
              <a:r>
                <a:rPr lang="en-US" sz="1500" dirty="0">
                  <a:solidFill>
                    <a:srgbClr val="FF0000"/>
                  </a:solidFill>
                  <a:latin typeface="OCR A Extended" pitchFamily="50" charset="0"/>
                </a:rPr>
                <a:t>-</a:t>
              </a:r>
              <a:r>
                <a:rPr lang="en-US" sz="1500" dirty="0" err="1">
                  <a:solidFill>
                    <a:srgbClr val="FF0000"/>
                  </a:solidFill>
                  <a:latin typeface="OCR A Extended" pitchFamily="50" charset="0"/>
                </a:rPr>
                <a:t>np.pi</a:t>
              </a:r>
              <a:r>
                <a:rPr lang="en-US" sz="1500" dirty="0">
                  <a:solidFill>
                    <a:srgbClr val="FF0000"/>
                  </a:solidFill>
                  <a:latin typeface="OCR A Extended" pitchFamily="50" charset="0"/>
                </a:rPr>
                <a:t>/2</a:t>
              </a:r>
              <a:r>
                <a:rPr lang="en-US" sz="1500" dirty="0">
                  <a:latin typeface="OCR A Extended" pitchFamily="50" charset="0"/>
                </a:rPr>
                <a:t>, </a:t>
              </a:r>
            </a:p>
            <a:p>
              <a:pPr algn="l"/>
              <a:r>
                <a:rPr lang="en-US" sz="1500" dirty="0" smtClean="0">
                  <a:latin typeface="OCR A Extended" pitchFamily="50" charset="0"/>
                </a:rPr>
                <a:t>		        </a:t>
              </a:r>
              <a:r>
                <a:rPr lang="en-US" sz="1500" dirty="0" smtClean="0">
                  <a:solidFill>
                    <a:srgbClr val="FF0000"/>
                  </a:solidFill>
                  <a:latin typeface="OCR A Extended" pitchFamily="50" charset="0"/>
                </a:rPr>
                <a:t>-1 * </a:t>
              </a:r>
              <a:r>
                <a:rPr lang="en-US" sz="1500" dirty="0">
                  <a:latin typeface="OCR A Extended" pitchFamily="50" charset="0"/>
                </a:rPr>
                <a:t>float(</a:t>
              </a:r>
              <a:r>
                <a:rPr lang="en-US" sz="1500" dirty="0" err="1">
                  <a:latin typeface="OCR A Extended" pitchFamily="50" charset="0"/>
                </a:rPr>
                <a:t>arr_angles</a:t>
              </a:r>
              <a:r>
                <a:rPr lang="en-US" sz="1500" dirty="0">
                  <a:latin typeface="OCR A Extended" pitchFamily="50" charset="0"/>
                </a:rPr>
                <a:t>[1])</a:t>
              </a:r>
              <a:r>
                <a:rPr lang="en-US" sz="1500" dirty="0">
                  <a:solidFill>
                    <a:srgbClr val="FF0000"/>
                  </a:solidFill>
                  <a:latin typeface="OCR A Extended" pitchFamily="50" charset="0"/>
                </a:rPr>
                <a:t>-</a:t>
              </a:r>
              <a:r>
                <a:rPr lang="en-US" sz="1500" dirty="0" err="1">
                  <a:solidFill>
                    <a:srgbClr val="FF0000"/>
                  </a:solidFill>
                  <a:latin typeface="OCR A Extended" pitchFamily="50" charset="0"/>
                </a:rPr>
                <a:t>np.pi</a:t>
              </a:r>
              <a:r>
                <a:rPr lang="en-US" sz="1500" dirty="0">
                  <a:solidFill>
                    <a:srgbClr val="FF0000"/>
                  </a:solidFill>
                  <a:latin typeface="OCR A Extended" pitchFamily="50" charset="0"/>
                </a:rPr>
                <a:t>/2</a:t>
              </a:r>
              <a:r>
                <a:rPr lang="en-US" sz="1500" dirty="0">
                  <a:latin typeface="OCR A Extended" pitchFamily="50" charset="0"/>
                </a:rPr>
                <a:t>, </a:t>
              </a:r>
            </a:p>
            <a:p>
              <a:pPr algn="l"/>
              <a:r>
                <a:rPr lang="en-US" sz="1500" dirty="0" smtClean="0">
                  <a:latin typeface="OCR A Extended" pitchFamily="50" charset="0"/>
                </a:rPr>
                <a:t>		        </a:t>
              </a:r>
              <a:r>
                <a:rPr lang="en-US" sz="1500" dirty="0" smtClean="0">
                  <a:solidFill>
                    <a:srgbClr val="FF0000"/>
                  </a:solidFill>
                  <a:latin typeface="OCR A Extended" pitchFamily="50" charset="0"/>
                </a:rPr>
                <a:t>-1 * </a:t>
              </a:r>
              <a:r>
                <a:rPr lang="en-US" sz="1500" dirty="0">
                  <a:latin typeface="OCR A Extended" pitchFamily="50" charset="0"/>
                </a:rPr>
                <a:t>float(</a:t>
              </a:r>
              <a:r>
                <a:rPr lang="en-US" sz="1500" dirty="0" err="1">
                  <a:latin typeface="OCR A Extended" pitchFamily="50" charset="0"/>
                </a:rPr>
                <a:t>arr_angles</a:t>
              </a:r>
              <a:r>
                <a:rPr lang="en-US" sz="1500" dirty="0">
                  <a:latin typeface="OCR A Extended" pitchFamily="50" charset="0"/>
                </a:rPr>
                <a:t>[2])</a:t>
              </a:r>
              <a:r>
                <a:rPr lang="en-US" sz="1500" dirty="0">
                  <a:solidFill>
                    <a:srgbClr val="FF0000"/>
                  </a:solidFill>
                  <a:latin typeface="OCR A Extended" pitchFamily="50" charset="0"/>
                </a:rPr>
                <a:t>+</a:t>
              </a:r>
              <a:r>
                <a:rPr lang="en-US" sz="1500" dirty="0" err="1">
                  <a:solidFill>
                    <a:srgbClr val="FF0000"/>
                  </a:solidFill>
                  <a:latin typeface="OCR A Extended" pitchFamily="50" charset="0"/>
                </a:rPr>
                <a:t>np.pi</a:t>
              </a:r>
              <a:r>
                <a:rPr lang="en-US" sz="1500" dirty="0">
                  <a:solidFill>
                    <a:srgbClr val="FF0000"/>
                  </a:solidFill>
                  <a:latin typeface="OCR A Extended" pitchFamily="50" charset="0"/>
                </a:rPr>
                <a:t>/2</a:t>
              </a:r>
              <a:r>
                <a:rPr lang="en-US" sz="1500" dirty="0">
                  <a:latin typeface="OCR A Extended" pitchFamily="50" charset="0"/>
                </a:rPr>
                <a:t>, </a:t>
              </a:r>
            </a:p>
            <a:p>
              <a:pPr algn="l"/>
              <a:r>
                <a:rPr lang="en-US" sz="1500" dirty="0" smtClean="0">
                  <a:latin typeface="OCR A Extended" pitchFamily="50" charset="0"/>
                </a:rPr>
                <a:t>		        float(</a:t>
              </a:r>
              <a:r>
                <a:rPr lang="en-US" sz="1500" dirty="0" err="1" smtClean="0">
                  <a:latin typeface="OCR A Extended" pitchFamily="50" charset="0"/>
                </a:rPr>
                <a:t>arr_angles</a:t>
              </a:r>
              <a:r>
                <a:rPr lang="en-US" sz="1500" dirty="0" smtClean="0">
                  <a:latin typeface="OCR A Extended" pitchFamily="50" charset="0"/>
                </a:rPr>
                <a:t>[3</a:t>
              </a:r>
              <a:r>
                <a:rPr lang="en-US" sz="1500" dirty="0">
                  <a:latin typeface="OCR A Extended" pitchFamily="50" charset="0"/>
                </a:rPr>
                <a:t>]), </a:t>
              </a:r>
            </a:p>
            <a:p>
              <a:pPr algn="l"/>
              <a:r>
                <a:rPr lang="en-US" sz="1500" dirty="0" smtClean="0">
                  <a:latin typeface="OCR A Extended" pitchFamily="50" charset="0"/>
                </a:rPr>
                <a:t>			</a:t>
              </a:r>
              <a:r>
                <a:rPr lang="en-US" sz="1500" dirty="0" smtClean="0">
                  <a:solidFill>
                    <a:srgbClr val="FF0000"/>
                  </a:solidFill>
                  <a:latin typeface="OCR A Extended" pitchFamily="50" charset="0"/>
                </a:rPr>
                <a:t>-1 * </a:t>
              </a:r>
              <a:r>
                <a:rPr lang="en-US" sz="1500" dirty="0">
                  <a:latin typeface="OCR A Extended" pitchFamily="50" charset="0"/>
                </a:rPr>
                <a:t>float(</a:t>
              </a:r>
              <a:r>
                <a:rPr lang="en-US" sz="1500" dirty="0" err="1">
                  <a:latin typeface="OCR A Extended" pitchFamily="50" charset="0"/>
                </a:rPr>
                <a:t>arr_angles</a:t>
              </a:r>
              <a:r>
                <a:rPr lang="en-US" sz="1500" dirty="0">
                  <a:latin typeface="OCR A Extended" pitchFamily="50" charset="0"/>
                </a:rPr>
                <a:t>[4]), </a:t>
              </a:r>
            </a:p>
            <a:p>
              <a:pPr algn="l"/>
              <a:r>
                <a:rPr lang="en-US" sz="1500" dirty="0" smtClean="0">
                  <a:latin typeface="OCR A Extended" pitchFamily="50" charset="0"/>
                </a:rPr>
                <a:t>		        float(</a:t>
              </a:r>
              <a:r>
                <a:rPr lang="en-US" sz="1500" dirty="0" err="1" smtClean="0">
                  <a:latin typeface="OCR A Extended" pitchFamily="50" charset="0"/>
                </a:rPr>
                <a:t>arr_angles</a:t>
              </a:r>
              <a:r>
                <a:rPr lang="en-US" sz="1500" dirty="0" smtClean="0">
                  <a:latin typeface="OCR A Extended" pitchFamily="50" charset="0"/>
                </a:rPr>
                <a:t>[5])</a:t>
              </a:r>
            </a:p>
            <a:p>
              <a:pPr algn="l"/>
              <a:r>
                <a:rPr lang="en-US" sz="1500" dirty="0">
                  <a:latin typeface="OCR A Extended" pitchFamily="50" charset="0"/>
                </a:rPr>
                <a:t>	</a:t>
              </a:r>
              <a:r>
                <a:rPr lang="en-US" sz="1500" dirty="0" smtClean="0">
                  <a:latin typeface="OCR A Extended" pitchFamily="50" charset="0"/>
                </a:rPr>
                <a:t>		]</a:t>
              </a:r>
            </a:p>
            <a:p>
              <a:pPr algn="l"/>
              <a:r>
                <a:rPr lang="en-US" sz="1500" dirty="0">
                  <a:latin typeface="OCR A Extended" pitchFamily="50" charset="0"/>
                </a:rPr>
                <a:t>	</a:t>
              </a:r>
              <a:r>
                <a:rPr lang="en-US" sz="1500" dirty="0" smtClean="0">
                  <a:latin typeface="OCR A Extended" pitchFamily="50" charset="0"/>
                </a:rPr>
                <a:t>	)    </a:t>
              </a:r>
              <a:endParaRPr lang="en-US" sz="1500" dirty="0">
                <a:latin typeface="OCR A Extended" pitchFamily="50" charset="0"/>
              </a:endParaRPr>
            </a:p>
            <a:p>
              <a:pPr algn="l"/>
              <a:r>
                <a:rPr lang="en-US" sz="1500" dirty="0">
                  <a:latin typeface="OCR A Extended" pitchFamily="50" charset="0"/>
                </a:rPr>
                <a:t>    </a:t>
              </a:r>
              <a:r>
                <a:rPr lang="en-US" sz="1500" dirty="0" smtClean="0">
                  <a:latin typeface="OCR A Extended" pitchFamily="50" charset="0"/>
                </a:rPr>
                <a:t>    </a:t>
              </a:r>
              <a:r>
                <a:rPr lang="en-US" sz="1500" u="sng" dirty="0">
                  <a:solidFill>
                    <a:srgbClr val="0070C0"/>
                  </a:solidFill>
                  <a:latin typeface="OCR A Extended" pitchFamily="50" charset="0"/>
                </a:rPr>
                <a:t>return</a:t>
              </a:r>
              <a:r>
                <a:rPr lang="en-US" sz="1500" dirty="0">
                  <a:latin typeface="OCR A Extended" pitchFamily="50" charset="0"/>
                </a:rPr>
                <a:t> </a:t>
              </a:r>
              <a:r>
                <a:rPr lang="en-US" sz="1500" dirty="0" err="1">
                  <a:latin typeface="OCR A Extended" pitchFamily="50" charset="0"/>
                </a:rPr>
                <a:t>new_arr_angles</a:t>
              </a:r>
              <a:endParaRPr lang="en-US" sz="1500" dirty="0">
                <a:latin typeface="OCR A Extended" pitchFamily="50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6876256" y="3284984"/>
            <a:ext cx="1944216" cy="1325761"/>
            <a:chOff x="6876256" y="2636912"/>
            <a:chExt cx="1944216" cy="1325761"/>
          </a:xfrm>
        </p:grpSpPr>
        <p:sp>
          <p:nvSpPr>
            <p:cNvPr id="9" name="Textfeld 8"/>
            <p:cNvSpPr txBox="1"/>
            <p:nvPr/>
          </p:nvSpPr>
          <p:spPr>
            <a:xfrm>
              <a:off x="7822250" y="2636912"/>
              <a:ext cx="998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Offset</a:t>
              </a:r>
              <a:endParaRPr lang="en-US" dirty="0"/>
            </a:p>
          </p:txBody>
        </p:sp>
        <p:cxnSp>
          <p:nvCxnSpPr>
            <p:cNvPr id="11" name="Gerade Verbindung mit Pfeil 10"/>
            <p:cNvCxnSpPr>
              <a:stCxn id="9" idx="1"/>
            </p:cNvCxnSpPr>
            <p:nvPr/>
          </p:nvCxnSpPr>
          <p:spPr bwMode="auto">
            <a:xfrm flipH="1">
              <a:off x="6876256" y="2867745"/>
              <a:ext cx="945994" cy="59087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9" idx="1"/>
            </p:cNvCxnSpPr>
            <p:nvPr/>
          </p:nvCxnSpPr>
          <p:spPr bwMode="auto">
            <a:xfrm flipH="1">
              <a:off x="7236296" y="2867745"/>
              <a:ext cx="585954" cy="80689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9" idx="1"/>
            </p:cNvCxnSpPr>
            <p:nvPr/>
          </p:nvCxnSpPr>
          <p:spPr bwMode="auto">
            <a:xfrm flipH="1">
              <a:off x="7452320" y="2867745"/>
              <a:ext cx="369930" cy="109492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91669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7666733" y="2166263"/>
            <a:ext cx="421347" cy="2920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2800" dirty="0"/>
              <a:t>1</a:t>
            </a:r>
            <a:r>
              <a:rPr lang="de-DE" sz="2800" dirty="0" smtClean="0"/>
              <a:t>. </a:t>
            </a:r>
            <a:r>
              <a:rPr lang="de-DE" sz="2800" dirty="0" err="1" smtClean="0"/>
              <a:t>Fundamentals</a:t>
            </a:r>
            <a:r>
              <a:rPr lang="de-DE" sz="2800" dirty="0" smtClean="0"/>
              <a:t> – Code </a:t>
            </a:r>
            <a:r>
              <a:rPr lang="de-DE" sz="2800" dirty="0" err="1" smtClean="0"/>
              <a:t>structure</a:t>
            </a:r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261351" y="1340768"/>
            <a:ext cx="8356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“Two Worlds”: </a:t>
            </a:r>
            <a:r>
              <a:rPr lang="en-US" sz="2200" dirty="0" err="1" smtClean="0"/>
              <a:t>OpenRave</a:t>
            </a:r>
            <a:r>
              <a:rPr lang="en-US" sz="2200" dirty="0" smtClean="0"/>
              <a:t> World ↔ calculation world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6" t="26444" r="20118" b="22108"/>
          <a:stretch/>
        </p:blipFill>
        <p:spPr bwMode="auto">
          <a:xfrm>
            <a:off x="89454" y="1798692"/>
            <a:ext cx="9000000" cy="455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784190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07504" y="2655978"/>
            <a:ext cx="8677472" cy="300527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50520" indent="0">
              <a:lnSpc>
                <a:spcPct val="100000"/>
              </a:lnSpc>
              <a:buNone/>
            </a:pPr>
            <a:r>
              <a:rPr lang="en-US" sz="1300" u="sng" dirty="0" smtClean="0">
                <a:solidFill>
                  <a:srgbClr val="0070C0"/>
                </a:solidFill>
                <a:latin typeface="OCR A Extended" pitchFamily="50" charset="0"/>
              </a:rPr>
              <a:t>PSEUDOCODE: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b="1" dirty="0" err="1" smtClean="0">
                <a:latin typeface="OCR A Extended" pitchFamily="50" charset="0"/>
              </a:rPr>
              <a:t>CalculateDirectKinematicsTransformation</a:t>
            </a:r>
            <a:r>
              <a:rPr lang="en-US" sz="1300" dirty="0" smtClean="0">
                <a:latin typeface="OCR A Extended" pitchFamily="50" charset="0"/>
              </a:rPr>
              <a:t>(</a:t>
            </a:r>
            <a:r>
              <a:rPr lang="en-US" sz="1300" dirty="0" err="1" smtClean="0">
                <a:latin typeface="OCR A Extended" pitchFamily="50" charset="0"/>
              </a:rPr>
              <a:t>dofValues,point,origin,destination</a:t>
            </a:r>
            <a:r>
              <a:rPr lang="en-US" sz="1300" dirty="0" smtClean="0">
                <a:latin typeface="OCR A Extended" pitchFamily="50" charset="0"/>
              </a:rPr>
              <a:t>):</a:t>
            </a:r>
          </a:p>
          <a:p>
            <a:pPr marL="350520" indent="0">
              <a:lnSpc>
                <a:spcPct val="100000"/>
              </a:lnSpc>
              <a:buNone/>
            </a:pPr>
            <a:endParaRPr lang="en-US" sz="1300" dirty="0" smtClean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0070C0"/>
                </a:solidFill>
                <a:latin typeface="OCR A Extended" pitchFamily="50" charset="0"/>
              </a:rPr>
              <a:t>	</a:t>
            </a:r>
            <a:r>
              <a:rPr lang="en-US" sz="1300" u="sng" dirty="0" smtClean="0">
                <a:solidFill>
                  <a:srgbClr val="0070C0"/>
                </a:solidFill>
                <a:latin typeface="OCR A Extended" pitchFamily="50" charset="0"/>
              </a:rPr>
              <a:t>for</a:t>
            </a:r>
            <a:r>
              <a:rPr lang="en-US" sz="1300" dirty="0" smtClean="0">
                <a:solidFill>
                  <a:srgbClr val="0070C0"/>
                </a:solidFill>
                <a:latin typeface="OCR A Extended" pitchFamily="50" charset="0"/>
              </a:rPr>
              <a:t> </a:t>
            </a:r>
            <a:r>
              <a:rPr lang="en-US" sz="1300" dirty="0" err="1">
                <a:latin typeface="OCR A Extended" pitchFamily="50" charset="0"/>
              </a:rPr>
              <a:t>i</a:t>
            </a:r>
            <a:r>
              <a:rPr lang="en-US" sz="1300" dirty="0">
                <a:latin typeface="OCR A Extended" pitchFamily="50" charset="0"/>
              </a:rPr>
              <a:t> </a:t>
            </a:r>
            <a:r>
              <a:rPr lang="en-US" sz="1300" u="sng" dirty="0">
                <a:solidFill>
                  <a:srgbClr val="0070C0"/>
                </a:solidFill>
                <a:latin typeface="OCR A Extended" pitchFamily="50" charset="0"/>
              </a:rPr>
              <a:t>in</a:t>
            </a:r>
            <a:r>
              <a:rPr lang="en-US" sz="1300" dirty="0">
                <a:solidFill>
                  <a:srgbClr val="0070C0"/>
                </a:solidFill>
                <a:latin typeface="OCR A Extended" pitchFamily="50" charset="0"/>
              </a:rPr>
              <a:t> </a:t>
            </a:r>
            <a:r>
              <a:rPr lang="en-US" sz="1300" dirty="0" smtClean="0">
                <a:latin typeface="OCR A Extended" pitchFamily="50" charset="0"/>
              </a:rPr>
              <a:t>range ( origin</a:t>
            </a:r>
            <a:r>
              <a:rPr lang="en-US" sz="1300" dirty="0">
                <a:latin typeface="OCR A Extended" pitchFamily="50" charset="0"/>
              </a:rPr>
              <a:t>, </a:t>
            </a:r>
            <a:r>
              <a:rPr lang="en-US" sz="1300" dirty="0" smtClean="0">
                <a:latin typeface="OCR A Extended" pitchFamily="50" charset="0"/>
              </a:rPr>
              <a:t>destination ):</a:t>
            </a:r>
            <a:endParaRPr lang="en-US" sz="1300" dirty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        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 </a:t>
            </a:r>
            <a:r>
              <a:rPr lang="en-US" sz="1300" dirty="0" smtClean="0">
                <a:latin typeface="OCR A Extended" pitchFamily="50" charset="0"/>
              </a:rPr>
              <a:t>   	   </a:t>
            </a:r>
            <a:r>
              <a:rPr lang="en-US" sz="1300" dirty="0" err="1" smtClean="0">
                <a:latin typeface="OCR A Extended" pitchFamily="50" charset="0"/>
              </a:rPr>
              <a:t>current_cs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dirty="0">
                <a:latin typeface="OCR A Extended" pitchFamily="50" charset="0"/>
              </a:rPr>
              <a:t>= destination - </a:t>
            </a:r>
            <a:r>
              <a:rPr lang="en-US" sz="1300" dirty="0" err="1">
                <a:latin typeface="OCR A Extended" pitchFamily="50" charset="0"/>
              </a:rPr>
              <a:t>i</a:t>
            </a:r>
            <a:r>
              <a:rPr lang="en-US" sz="1300" dirty="0">
                <a:latin typeface="OCR A Extended" pitchFamily="50" charset="0"/>
              </a:rPr>
              <a:t> - 1 + origin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 </a:t>
            </a:r>
            <a:r>
              <a:rPr lang="en-US" sz="1300" dirty="0" smtClean="0">
                <a:latin typeface="OCR A Extended" pitchFamily="50" charset="0"/>
              </a:rPr>
              <a:t>       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 </a:t>
            </a:r>
            <a:r>
              <a:rPr lang="en-US" sz="1300" dirty="0" smtClean="0">
                <a:latin typeface="OCR A Extended" pitchFamily="50" charset="0"/>
              </a:rPr>
              <a:t>       angle      = </a:t>
            </a:r>
            <a:r>
              <a:rPr lang="en-US" sz="1300" dirty="0" err="1" smtClean="0">
                <a:latin typeface="OCR A Extended" pitchFamily="50" charset="0"/>
              </a:rPr>
              <a:t>dofValues</a:t>
            </a:r>
            <a:r>
              <a:rPr lang="en-US" sz="1300" dirty="0" smtClean="0">
                <a:latin typeface="OCR A Extended" pitchFamily="50" charset="0"/>
              </a:rPr>
              <a:t> [</a:t>
            </a:r>
            <a:r>
              <a:rPr lang="en-US" sz="1300" dirty="0" err="1">
                <a:latin typeface="OCR A Extended" pitchFamily="50" charset="0"/>
              </a:rPr>
              <a:t>current_cs</a:t>
            </a:r>
            <a:r>
              <a:rPr lang="en-US" sz="1300" dirty="0" smtClean="0">
                <a:latin typeface="OCR A Extended" pitchFamily="50" charset="0"/>
              </a:rPr>
              <a:t> – 1 ]</a:t>
            </a:r>
            <a:endParaRPr lang="en-US" sz="1300" dirty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            </a:t>
            </a:r>
            <a:endParaRPr lang="en-US" sz="1300" dirty="0" smtClean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 </a:t>
            </a:r>
            <a:r>
              <a:rPr lang="en-US" sz="1300" dirty="0" smtClean="0">
                <a:latin typeface="OCR A Extended" pitchFamily="50" charset="0"/>
              </a:rPr>
              <a:t>       </a:t>
            </a:r>
            <a:r>
              <a:rPr lang="en-US" sz="1300" dirty="0" err="1" smtClean="0">
                <a:latin typeface="OCR A Extended" pitchFamily="50" charset="0"/>
              </a:rPr>
              <a:t>nextMatrix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dirty="0">
                <a:latin typeface="OCR A Extended" pitchFamily="50" charset="0"/>
              </a:rPr>
              <a:t>= </a:t>
            </a:r>
            <a:r>
              <a:rPr lang="en-US" sz="1300" b="1" dirty="0" err="1" smtClean="0">
                <a:latin typeface="OCR A Extended" pitchFamily="50" charset="0"/>
              </a:rPr>
              <a:t>GetTransformationForDh</a:t>
            </a:r>
            <a:r>
              <a:rPr lang="en-US" sz="1300" dirty="0" smtClean="0">
                <a:latin typeface="OCR A Extended" pitchFamily="50" charset="0"/>
              </a:rPr>
              <a:t> ( </a:t>
            </a:r>
            <a:r>
              <a:rPr lang="en-US" sz="1300" b="1" dirty="0" err="1" smtClean="0">
                <a:latin typeface="OCR A Extended" pitchFamily="50" charset="0"/>
              </a:rPr>
              <a:t>GetDhForJoint</a:t>
            </a:r>
            <a:r>
              <a:rPr lang="en-US" sz="1300" dirty="0" smtClean="0">
                <a:latin typeface="OCR A Extended" pitchFamily="50" charset="0"/>
              </a:rPr>
              <a:t>(</a:t>
            </a:r>
            <a:r>
              <a:rPr lang="en-US" sz="1300" dirty="0" err="1" smtClean="0">
                <a:latin typeface="OCR A Extended" pitchFamily="50" charset="0"/>
              </a:rPr>
              <a:t>angle,current_cs</a:t>
            </a:r>
            <a:r>
              <a:rPr lang="en-US" sz="1300" dirty="0" smtClean="0">
                <a:latin typeface="OCR A Extended" pitchFamily="50" charset="0"/>
              </a:rPr>
              <a:t> ))</a:t>
            </a:r>
            <a:endParaRPr lang="en-US" sz="1300" dirty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endParaRPr lang="en-US" sz="1300" dirty="0" smtClean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 smtClean="0">
                <a:latin typeface="OCR A Extended" pitchFamily="50" charset="0"/>
              </a:rPr>
              <a:t>        point      = </a:t>
            </a:r>
            <a:r>
              <a:rPr lang="en-US" sz="1300" dirty="0" err="1" smtClean="0">
                <a:latin typeface="OCR A Extended" pitchFamily="50" charset="0"/>
              </a:rPr>
              <a:t>nextMatrix</a:t>
            </a:r>
            <a:r>
              <a:rPr lang="en-US" sz="1300" dirty="0" smtClean="0">
                <a:latin typeface="OCR A Extended" pitchFamily="50" charset="0"/>
              </a:rPr>
              <a:t> * point </a:t>
            </a:r>
            <a:endParaRPr lang="en-US" sz="1300" dirty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endParaRPr lang="en-US" sz="1300" dirty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    </a:t>
            </a:r>
            <a:r>
              <a:rPr lang="en-US" sz="1300" u="sng" dirty="0">
                <a:solidFill>
                  <a:srgbClr val="0070C0"/>
                </a:solidFill>
                <a:latin typeface="OCR A Extended" pitchFamily="50" charset="0"/>
              </a:rPr>
              <a:t>return</a:t>
            </a:r>
            <a:r>
              <a:rPr lang="en-US" sz="1300" dirty="0">
                <a:solidFill>
                  <a:srgbClr val="0070C0"/>
                </a:solidFill>
                <a:latin typeface="OCR A Extended" pitchFamily="50" charset="0"/>
              </a:rPr>
              <a:t> </a:t>
            </a:r>
            <a:r>
              <a:rPr lang="en-US" sz="1300" dirty="0">
                <a:latin typeface="OCR A Extended" pitchFamily="50" charset="0"/>
              </a:rPr>
              <a:t>point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600" dirty="0" smtClean="0"/>
              <a:t>2. Solution – </a:t>
            </a:r>
            <a:r>
              <a:rPr lang="de-DE" sz="2600" dirty="0" err="1" smtClean="0"/>
              <a:t>Kinematics</a:t>
            </a:r>
            <a:endParaRPr lang="en-US" sz="2600" dirty="0"/>
          </a:p>
        </p:txBody>
      </p:sp>
      <p:sp>
        <p:nvSpPr>
          <p:cNvPr id="5" name="Textfeld 4"/>
          <p:cNvSpPr txBox="1"/>
          <p:nvPr/>
        </p:nvSpPr>
        <p:spPr>
          <a:xfrm>
            <a:off x="601549" y="1196752"/>
            <a:ext cx="6627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u="sng" dirty="0" smtClean="0">
                <a:latin typeface="Lucida Sans Unicode" pitchFamily="34" charset="0"/>
                <a:cs typeface="Lucida Sans Unicode" pitchFamily="34" charset="0"/>
              </a:rPr>
              <a:t>Direct Kinematics: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starting with the last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cs</a:t>
            </a:r>
            <a:endParaRPr lang="en-US" sz="18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get DH-parameters and </a:t>
            </a:r>
            <a:r>
              <a:rPr lang="en-US" sz="1800" dirty="0">
                <a:latin typeface="Lucida Sans Unicode" pitchFamily="34" charset="0"/>
                <a:cs typeface="Lucida Sans Unicode" pitchFamily="34" charset="0"/>
              </a:rPr>
              <a:t>use 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DH-transformation matrix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Calculate transformation to next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cs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1276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07504" y="2060848"/>
            <a:ext cx="8784976" cy="309634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50520" indent="0">
              <a:lnSpc>
                <a:spcPct val="100000"/>
              </a:lnSpc>
              <a:buNone/>
            </a:pPr>
            <a:r>
              <a:rPr lang="en-US" sz="1300" dirty="0" smtClean="0">
                <a:solidFill>
                  <a:srgbClr val="0070C0"/>
                </a:solidFill>
                <a:latin typeface="OCR A Extended" pitchFamily="50" charset="0"/>
              </a:rPr>
              <a:t>PSEUDOCODE: 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0070C0"/>
                </a:solidFill>
                <a:latin typeface="OCR A Extended" pitchFamily="50" charset="0"/>
              </a:rPr>
              <a:t>	</a:t>
            </a:r>
            <a:r>
              <a:rPr lang="en-US" sz="1300" b="1" dirty="0" err="1" smtClean="0">
                <a:solidFill>
                  <a:schemeClr val="tx1"/>
                </a:solidFill>
                <a:latin typeface="OCR A Extended" pitchFamily="50" charset="0"/>
              </a:rPr>
              <a:t>CalculateInverseKinematics</a:t>
            </a: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 ( </a:t>
            </a:r>
            <a:r>
              <a:rPr lang="en-US" sz="1300" dirty="0" err="1" smtClean="0">
                <a:solidFill>
                  <a:schemeClr val="tx1"/>
                </a:solidFill>
                <a:latin typeface="OCR A Extended" pitchFamily="50" charset="0"/>
              </a:rPr>
              <a:t>tcp</a:t>
            </a: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 ):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 smtClean="0">
                <a:latin typeface="OCR A Extended" pitchFamily="50" charset="0"/>
              </a:rPr>
              <a:t>	Set wrist point offset;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	</a:t>
            </a:r>
            <a:r>
              <a:rPr lang="en-US" sz="1300" dirty="0" smtClean="0">
                <a:latin typeface="OCR A Extended" pitchFamily="50" charset="0"/>
              </a:rPr>
              <a:t>Calculate </a:t>
            </a:r>
            <a:r>
              <a:rPr lang="en-US" sz="1300" i="1" dirty="0" err="1" smtClean="0">
                <a:latin typeface="OCR A Extended" pitchFamily="50" charset="0"/>
              </a:rPr>
              <a:t>wp</a:t>
            </a:r>
            <a:r>
              <a:rPr lang="en-US" sz="1300" dirty="0" smtClean="0">
                <a:latin typeface="OCR A Extended" pitchFamily="50" charset="0"/>
              </a:rPr>
              <a:t> in CS</a:t>
            </a:r>
            <a:r>
              <a:rPr lang="en-US" sz="1300" baseline="-25000" dirty="0" smtClean="0">
                <a:latin typeface="OCR A Extended" pitchFamily="50" charset="0"/>
              </a:rPr>
              <a:t>0</a:t>
            </a:r>
            <a:r>
              <a:rPr lang="en-US" sz="1300" dirty="0" smtClean="0">
                <a:latin typeface="OCR A Extended" pitchFamily="50" charset="0"/>
              </a:rPr>
              <a:t>;</a:t>
            </a:r>
          </a:p>
          <a:p>
            <a:pPr marL="350520" indent="0">
              <a:lnSpc>
                <a:spcPct val="100000"/>
              </a:lnSpc>
              <a:buNone/>
            </a:pPr>
            <a:endParaRPr lang="en-US" sz="1300" dirty="0" smtClean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baseline="-25000" dirty="0">
                <a:latin typeface="OCR A Extended" pitchFamily="50" charset="0"/>
              </a:rPr>
              <a:t>	</a:t>
            </a:r>
            <a:r>
              <a:rPr lang="en-US" sz="1300" dirty="0" err="1" smtClean="0">
                <a:latin typeface="OCR A Extended" pitchFamily="50" charset="0"/>
              </a:rPr>
              <a:t>Transformate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i="1" dirty="0" err="1" smtClean="0">
                <a:latin typeface="OCR A Extended" pitchFamily="50" charset="0"/>
              </a:rPr>
              <a:t>wp</a:t>
            </a:r>
            <a:r>
              <a:rPr lang="en-US" sz="1300" dirty="0" smtClean="0">
                <a:latin typeface="OCR A Extended" pitchFamily="50" charset="0"/>
              </a:rPr>
              <a:t> in CS</a:t>
            </a:r>
            <a:r>
              <a:rPr lang="en-US" sz="1300" baseline="-25000" dirty="0" smtClean="0">
                <a:latin typeface="OCR A Extended" pitchFamily="50" charset="0"/>
              </a:rPr>
              <a:t>1</a:t>
            </a:r>
            <a:r>
              <a:rPr lang="en-US" sz="1300" dirty="0" smtClean="0">
                <a:latin typeface="OCR A Extended" pitchFamily="50" charset="0"/>
              </a:rPr>
              <a:t>;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 smtClean="0">
                <a:latin typeface="OCR A Extended" pitchFamily="50" charset="0"/>
              </a:rPr>
              <a:t>	</a:t>
            </a:r>
            <a:r>
              <a:rPr lang="en-US" sz="1300" i="1" dirty="0" err="1" smtClean="0">
                <a:latin typeface="OCR A Extended" pitchFamily="50" charset="0"/>
              </a:rPr>
              <a:t>SolutionsAngleOne</a:t>
            </a:r>
            <a:r>
              <a:rPr lang="en-US" sz="1300" dirty="0">
                <a:latin typeface="OCR A Extended" pitchFamily="50" charset="0"/>
              </a:rPr>
              <a:t> </a:t>
            </a:r>
            <a:r>
              <a:rPr lang="en-US" sz="1300" dirty="0" smtClean="0">
                <a:latin typeface="OCR A Extended" pitchFamily="50" charset="0"/>
              </a:rPr>
              <a:t>= Calculate </a:t>
            </a:r>
            <a:r>
              <a:rPr lang="en-US" sz="1300" i="1" dirty="0" err="1" smtClean="0">
                <a:latin typeface="OCR A Extended" pitchFamily="50" charset="0"/>
              </a:rPr>
              <a:t>AngleOne</a:t>
            </a:r>
            <a:r>
              <a:rPr lang="en-US" sz="1300" dirty="0" smtClean="0">
                <a:latin typeface="OCR A Extended" pitchFamily="50" charset="0"/>
              </a:rPr>
              <a:t>;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 smtClean="0">
                <a:latin typeface="OCR A Extended" pitchFamily="50" charset="0"/>
              </a:rPr>
              <a:t>	</a:t>
            </a:r>
            <a:r>
              <a:rPr lang="en-US" sz="1300" u="sng" dirty="0" smtClean="0">
                <a:latin typeface="OCR A Extended" pitchFamily="50" charset="0"/>
              </a:rPr>
              <a:t>for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u="sng" dirty="0" smtClean="0">
                <a:latin typeface="OCR A Extended" pitchFamily="50" charset="0"/>
              </a:rPr>
              <a:t>both: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i="1" dirty="0" err="1" smtClean="0">
                <a:latin typeface="OCR A Extended" pitchFamily="50" charset="0"/>
              </a:rPr>
              <a:t>SolutionsAngleOne</a:t>
            </a:r>
            <a:r>
              <a:rPr lang="en-US" sz="1300" dirty="0" smtClean="0">
                <a:latin typeface="OCR A Extended" pitchFamily="50" charset="0"/>
              </a:rPr>
              <a:t>: 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	</a:t>
            </a:r>
            <a:r>
              <a:rPr lang="en-US" sz="1300" dirty="0" smtClean="0">
                <a:latin typeface="OCR A Extended" pitchFamily="50" charset="0"/>
              </a:rPr>
              <a:t>	</a:t>
            </a:r>
            <a:r>
              <a:rPr lang="en-US" sz="1300" dirty="0" err="1" smtClean="0">
                <a:latin typeface="OCR A Extended" pitchFamily="50" charset="0"/>
              </a:rPr>
              <a:t>Transformate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dirty="0" err="1">
                <a:latin typeface="OCR A Extended" pitchFamily="50" charset="0"/>
              </a:rPr>
              <a:t>wp</a:t>
            </a:r>
            <a:r>
              <a:rPr lang="en-US" sz="1300" dirty="0">
                <a:latin typeface="OCR A Extended" pitchFamily="50" charset="0"/>
              </a:rPr>
              <a:t> in </a:t>
            </a:r>
            <a:r>
              <a:rPr lang="en-US" sz="1300" dirty="0" smtClean="0">
                <a:latin typeface="OCR A Extended" pitchFamily="50" charset="0"/>
              </a:rPr>
              <a:t>CS</a:t>
            </a:r>
            <a:r>
              <a:rPr lang="en-US" sz="1300" baseline="-25000" dirty="0" smtClean="0">
                <a:latin typeface="OCR A Extended" pitchFamily="50" charset="0"/>
              </a:rPr>
              <a:t>2</a:t>
            </a:r>
            <a:r>
              <a:rPr lang="en-US" sz="1300" dirty="0" smtClean="0">
                <a:latin typeface="OCR A Extended" pitchFamily="50" charset="0"/>
              </a:rPr>
              <a:t>;</a:t>
            </a:r>
            <a:endParaRPr lang="en-US" sz="1300" dirty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 smtClean="0">
                <a:latin typeface="OCR A Extended" pitchFamily="50" charset="0"/>
              </a:rPr>
              <a:t>	</a:t>
            </a:r>
            <a:r>
              <a:rPr lang="en-US" sz="1300" dirty="0">
                <a:latin typeface="OCR A Extended" pitchFamily="50" charset="0"/>
              </a:rPr>
              <a:t>	</a:t>
            </a:r>
            <a:r>
              <a:rPr lang="en-US" sz="1300" i="1" dirty="0" err="1" smtClean="0">
                <a:latin typeface="OCR A Extended" pitchFamily="50" charset="0"/>
              </a:rPr>
              <a:t>SolutionsAngleTwo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dirty="0">
                <a:latin typeface="OCR A Extended" pitchFamily="50" charset="0"/>
              </a:rPr>
              <a:t>= Calculate </a:t>
            </a:r>
            <a:r>
              <a:rPr lang="en-US" sz="1300" i="1" dirty="0" err="1" smtClean="0">
                <a:latin typeface="OCR A Extended" pitchFamily="50" charset="0"/>
              </a:rPr>
              <a:t>AngleTwo</a:t>
            </a:r>
            <a:r>
              <a:rPr lang="en-US" sz="1300" dirty="0" smtClean="0">
                <a:latin typeface="OCR A Extended" pitchFamily="50" charset="0"/>
              </a:rPr>
              <a:t>;</a:t>
            </a:r>
          </a:p>
          <a:p>
            <a:pPr marL="350520" indent="0">
              <a:lnSpc>
                <a:spcPct val="100000"/>
              </a:lnSpc>
              <a:buNone/>
            </a:pPr>
            <a:endParaRPr lang="en-US" sz="1300" dirty="0" smtClean="0">
              <a:latin typeface="OCR A Extended" pitchFamily="50" charset="0"/>
            </a:endParaRPr>
          </a:p>
          <a:p>
            <a:pPr marL="350520" lvl="4" indent="0">
              <a:lnSpc>
                <a:spcPct val="100000"/>
              </a:lnSpc>
              <a:buNone/>
            </a:pPr>
            <a:r>
              <a:rPr lang="en-US" sz="1300" dirty="0" smtClean="0">
                <a:latin typeface="OCR A Extended" pitchFamily="50" charset="0"/>
              </a:rPr>
              <a:t>	</a:t>
            </a:r>
            <a:r>
              <a:rPr lang="en-US" sz="1300" dirty="0">
                <a:latin typeface="OCR A Extended" pitchFamily="50" charset="0"/>
              </a:rPr>
              <a:t>	</a:t>
            </a:r>
            <a:r>
              <a:rPr lang="en-US" sz="1300" u="sng" dirty="0" smtClean="0">
                <a:latin typeface="OCR A Extended" pitchFamily="50" charset="0"/>
              </a:rPr>
              <a:t>for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u="sng" dirty="0">
                <a:latin typeface="OCR A Extended" pitchFamily="50" charset="0"/>
              </a:rPr>
              <a:t>both:</a:t>
            </a:r>
            <a:r>
              <a:rPr lang="en-US" sz="1300" dirty="0">
                <a:latin typeface="OCR A Extended" pitchFamily="50" charset="0"/>
              </a:rPr>
              <a:t> </a:t>
            </a:r>
            <a:r>
              <a:rPr lang="en-US" sz="1300" i="1" dirty="0" err="1" smtClean="0">
                <a:latin typeface="OCR A Extended" pitchFamily="50" charset="0"/>
              </a:rPr>
              <a:t>SolutionsAngleTwo</a:t>
            </a:r>
            <a:r>
              <a:rPr lang="en-US" sz="1300" dirty="0" smtClean="0">
                <a:latin typeface="OCR A Extended" pitchFamily="50" charset="0"/>
              </a:rPr>
              <a:t>: </a:t>
            </a:r>
          </a:p>
          <a:p>
            <a:pPr marL="350520" lvl="4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	</a:t>
            </a:r>
            <a:r>
              <a:rPr lang="en-US" sz="1300" dirty="0" smtClean="0">
                <a:latin typeface="OCR A Extended" pitchFamily="50" charset="0"/>
              </a:rPr>
              <a:t>	</a:t>
            </a:r>
            <a:r>
              <a:rPr lang="en-US" sz="1300" dirty="0">
                <a:latin typeface="OCR A Extended" pitchFamily="50" charset="0"/>
              </a:rPr>
              <a:t>	</a:t>
            </a:r>
            <a:r>
              <a:rPr lang="en-US" sz="1300" dirty="0" err="1">
                <a:latin typeface="OCR A Extended" pitchFamily="50" charset="0"/>
              </a:rPr>
              <a:t>Transformate</a:t>
            </a:r>
            <a:r>
              <a:rPr lang="en-US" sz="1300" dirty="0">
                <a:latin typeface="OCR A Extended" pitchFamily="50" charset="0"/>
              </a:rPr>
              <a:t> </a:t>
            </a:r>
            <a:r>
              <a:rPr lang="en-US" sz="1300" i="1" dirty="0" err="1">
                <a:latin typeface="OCR A Extended" pitchFamily="50" charset="0"/>
              </a:rPr>
              <a:t>wp</a:t>
            </a:r>
            <a:r>
              <a:rPr lang="en-US" sz="1300" dirty="0">
                <a:latin typeface="OCR A Extended" pitchFamily="50" charset="0"/>
              </a:rPr>
              <a:t> in </a:t>
            </a:r>
            <a:r>
              <a:rPr lang="en-US" sz="1300" dirty="0" smtClean="0">
                <a:latin typeface="OCR A Extended" pitchFamily="50" charset="0"/>
              </a:rPr>
              <a:t>CS</a:t>
            </a:r>
            <a:r>
              <a:rPr lang="en-US" sz="1300" baseline="-25000" dirty="0" smtClean="0">
                <a:latin typeface="OCR A Extended" pitchFamily="50" charset="0"/>
              </a:rPr>
              <a:t>3</a:t>
            </a:r>
            <a:r>
              <a:rPr lang="en-US" sz="1300" dirty="0" smtClean="0">
                <a:latin typeface="OCR A Extended" pitchFamily="50" charset="0"/>
              </a:rPr>
              <a:t>;</a:t>
            </a:r>
            <a:endParaRPr lang="en-US" sz="1300" dirty="0">
              <a:latin typeface="OCR A Extended" pitchFamily="50" charset="0"/>
            </a:endParaRPr>
          </a:p>
          <a:p>
            <a:pPr marL="350520" lvl="4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		</a:t>
            </a:r>
            <a:r>
              <a:rPr lang="en-US" sz="1300" dirty="0" smtClean="0">
                <a:latin typeface="OCR A Extended" pitchFamily="50" charset="0"/>
              </a:rPr>
              <a:t>	</a:t>
            </a:r>
            <a:r>
              <a:rPr lang="en-US" sz="1300" i="1" dirty="0" err="1" smtClean="0">
                <a:latin typeface="OCR A Extended" pitchFamily="50" charset="0"/>
              </a:rPr>
              <a:t>SolutionsAngleThree</a:t>
            </a:r>
            <a:r>
              <a:rPr lang="en-US" sz="1300" dirty="0" smtClean="0">
                <a:latin typeface="OCR A Extended" pitchFamily="50" charset="0"/>
              </a:rPr>
              <a:t> </a:t>
            </a:r>
            <a:r>
              <a:rPr lang="en-US" sz="1300" dirty="0">
                <a:latin typeface="OCR A Extended" pitchFamily="50" charset="0"/>
              </a:rPr>
              <a:t>= Calculate </a:t>
            </a:r>
            <a:r>
              <a:rPr lang="en-US" sz="1300" i="1" dirty="0" err="1" smtClean="0">
                <a:latin typeface="OCR A Extended" pitchFamily="50" charset="0"/>
              </a:rPr>
              <a:t>AngleThree</a:t>
            </a:r>
            <a:r>
              <a:rPr lang="en-US" sz="1300" dirty="0" smtClean="0">
                <a:latin typeface="OCR A Extended" pitchFamily="50" charset="0"/>
              </a:rPr>
              <a:t>;</a:t>
            </a:r>
          </a:p>
          <a:p>
            <a:pPr marL="350520" lvl="4" indent="0">
              <a:lnSpc>
                <a:spcPct val="100000"/>
              </a:lnSpc>
              <a:buNone/>
            </a:pPr>
            <a:r>
              <a:rPr lang="en-US" sz="1300" dirty="0">
                <a:latin typeface="OCR A Extended" pitchFamily="50" charset="0"/>
              </a:rPr>
              <a:t>	</a:t>
            </a:r>
            <a:r>
              <a:rPr lang="en-US" sz="1300" dirty="0" smtClean="0">
                <a:latin typeface="OCR A Extended" pitchFamily="50" charset="0"/>
              </a:rPr>
              <a:t>		Calculate both wrist orientation solutions;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600" dirty="0" smtClean="0"/>
              <a:t>2. Solution – </a:t>
            </a:r>
            <a:r>
              <a:rPr lang="de-DE" sz="2600" dirty="0" err="1" smtClean="0"/>
              <a:t>Kinematics</a:t>
            </a:r>
            <a:endParaRPr lang="en-US" sz="2600" dirty="0"/>
          </a:p>
        </p:txBody>
      </p:sp>
      <p:sp>
        <p:nvSpPr>
          <p:cNvPr id="5" name="Textfeld 4"/>
          <p:cNvSpPr txBox="1"/>
          <p:nvPr/>
        </p:nvSpPr>
        <p:spPr>
          <a:xfrm>
            <a:off x="601549" y="1196752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u="sng" dirty="0" smtClean="0">
                <a:latin typeface="Lucida Sans Unicode" pitchFamily="34" charset="0"/>
                <a:cs typeface="Lucida Sans Unicode" pitchFamily="34" charset="0"/>
              </a:rPr>
              <a:t>Inverse Kinematics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Adopted from own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74765062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1520" y="2564904"/>
            <a:ext cx="8568952" cy="23042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50520" indent="0">
              <a:lnSpc>
                <a:spcPct val="100000"/>
              </a:lnSpc>
              <a:buNone/>
            </a:pPr>
            <a:r>
              <a:rPr lang="en-US" sz="1300" u="sng" dirty="0" err="1">
                <a:solidFill>
                  <a:srgbClr val="0070C0"/>
                </a:solidFill>
                <a:latin typeface="OCR A Extended" pitchFamily="50" charset="0"/>
              </a:rPr>
              <a:t>def</a:t>
            </a:r>
            <a:r>
              <a:rPr lang="en-US" sz="1300" dirty="0">
                <a:solidFill>
                  <a:srgbClr val="0070C0"/>
                </a:solidFill>
                <a:latin typeface="OCR A Extended" pitchFamily="50" charset="0"/>
              </a:rPr>
              <a:t> </a:t>
            </a:r>
            <a:r>
              <a:rPr lang="en-US" sz="1300" b="1" dirty="0" err="1" smtClean="0">
                <a:latin typeface="OCR A Extended" pitchFamily="50" charset="0"/>
              </a:rPr>
              <a:t>PTPtoConfiguration</a:t>
            </a:r>
            <a:r>
              <a:rPr lang="en-US" sz="1300" b="1" dirty="0" smtClean="0">
                <a:latin typeface="OCR A Extended" pitchFamily="50" charset="0"/>
              </a:rPr>
              <a:t> </a:t>
            </a:r>
            <a:r>
              <a:rPr lang="en-US" sz="1300" dirty="0" smtClean="0">
                <a:latin typeface="OCR A Extended" pitchFamily="50" charset="0"/>
              </a:rPr>
              <a:t>( </a:t>
            </a:r>
            <a:r>
              <a:rPr lang="en-US" sz="1300" dirty="0" err="1" smtClean="0">
                <a:latin typeface="OCR A Extended" pitchFamily="50" charset="0"/>
              </a:rPr>
              <a:t>start_cfg</a:t>
            </a:r>
            <a:r>
              <a:rPr lang="en-US" sz="1300" dirty="0">
                <a:latin typeface="OCR A Extended" pitchFamily="50" charset="0"/>
              </a:rPr>
              <a:t>, </a:t>
            </a:r>
            <a:r>
              <a:rPr lang="en-US" sz="1300" dirty="0" err="1">
                <a:latin typeface="OCR A Extended" pitchFamily="50" charset="0"/>
              </a:rPr>
              <a:t>target_cfg</a:t>
            </a:r>
            <a:r>
              <a:rPr lang="en-US" sz="1300" dirty="0">
                <a:latin typeface="OCR A Extended" pitchFamily="50" charset="0"/>
              </a:rPr>
              <a:t>, </a:t>
            </a:r>
            <a:r>
              <a:rPr lang="en-US" sz="1300" dirty="0" err="1" smtClean="0">
                <a:latin typeface="OCR A Extended" pitchFamily="50" charset="0"/>
              </a:rPr>
              <a:t>motiontype</a:t>
            </a:r>
            <a:r>
              <a:rPr lang="en-US" sz="1300" dirty="0" smtClean="0">
                <a:latin typeface="OCR A Extended" pitchFamily="50" charset="0"/>
              </a:rPr>
              <a:t> ):</a:t>
            </a:r>
            <a:endParaRPr lang="en-US" sz="800" dirty="0"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100" dirty="0" smtClean="0">
                <a:latin typeface="OCR A Extended" pitchFamily="50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OCR A Extended" pitchFamily="50" charset="0"/>
              </a:rPr>
              <a:t>:</a:t>
            </a:r>
            <a:r>
              <a:rPr lang="en-US" sz="1100" b="1" dirty="0" err="1">
                <a:solidFill>
                  <a:srgbClr val="00B050"/>
                </a:solidFill>
                <a:latin typeface="OCR A Extended" pitchFamily="50" charset="0"/>
              </a:rPr>
              <a:t>param</a:t>
            </a: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 </a:t>
            </a:r>
            <a:r>
              <a:rPr lang="en-US" sz="1100" i="1" dirty="0" err="1">
                <a:solidFill>
                  <a:srgbClr val="00B050"/>
                </a:solidFill>
                <a:latin typeface="OCR A Extended" pitchFamily="50" charset="0"/>
              </a:rPr>
              <a:t>start_cfg</a:t>
            </a: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: Current axis angle of the </a:t>
            </a:r>
            <a:r>
              <a:rPr lang="en-US" sz="1100" dirty="0" smtClean="0">
                <a:solidFill>
                  <a:srgbClr val="00B050"/>
                </a:solidFill>
                <a:latin typeface="OCR A Extended" pitchFamily="50" charset="0"/>
              </a:rPr>
              <a:t>robot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B050"/>
                </a:solidFill>
                <a:latin typeface="OCR A Extended" pitchFamily="50" charset="0"/>
              </a:rPr>
              <a:t>	</a:t>
            </a:r>
            <a:r>
              <a:rPr lang="en-US" sz="1100" b="1" dirty="0" smtClean="0">
                <a:solidFill>
                  <a:srgbClr val="00B050"/>
                </a:solidFill>
                <a:latin typeface="OCR A Extended" pitchFamily="50" charset="0"/>
              </a:rPr>
              <a:t>:</a:t>
            </a:r>
            <a:r>
              <a:rPr lang="en-US" sz="1100" b="1" dirty="0" err="1">
                <a:solidFill>
                  <a:srgbClr val="00B050"/>
                </a:solidFill>
                <a:latin typeface="OCR A Extended" pitchFamily="50" charset="0"/>
              </a:rPr>
              <a:t>param</a:t>
            </a: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 </a:t>
            </a:r>
            <a:r>
              <a:rPr lang="en-US" sz="1100" i="1" dirty="0" err="1">
                <a:solidFill>
                  <a:srgbClr val="00B050"/>
                </a:solidFill>
                <a:latin typeface="OCR A Extended" pitchFamily="50" charset="0"/>
              </a:rPr>
              <a:t>target_cfg</a:t>
            </a: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: Target angle of the </a:t>
            </a:r>
            <a:r>
              <a:rPr lang="en-US" sz="1100" dirty="0" smtClean="0">
                <a:solidFill>
                  <a:srgbClr val="00B050"/>
                </a:solidFill>
                <a:latin typeface="OCR A Extended" pitchFamily="50" charset="0"/>
              </a:rPr>
              <a:t>robot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OCR A Extended" pitchFamily="50" charset="0"/>
              </a:rPr>
              <a:t>:</a:t>
            </a:r>
            <a:r>
              <a:rPr lang="en-US" sz="1100" b="1" dirty="0" err="1">
                <a:solidFill>
                  <a:srgbClr val="00B050"/>
                </a:solidFill>
                <a:latin typeface="OCR A Extended" pitchFamily="50" charset="0"/>
              </a:rPr>
              <a:t>param</a:t>
            </a: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 </a:t>
            </a:r>
            <a:r>
              <a:rPr lang="en-US" sz="1100" i="1" dirty="0" err="1">
                <a:solidFill>
                  <a:srgbClr val="00B050"/>
                </a:solidFill>
                <a:latin typeface="OCR A Extended" pitchFamily="50" charset="0"/>
              </a:rPr>
              <a:t>motiontype</a:t>
            </a: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: </a:t>
            </a:r>
            <a:r>
              <a:rPr lang="en-US" sz="1100" dirty="0" smtClean="0">
                <a:solidFill>
                  <a:srgbClr val="00B050"/>
                </a:solidFill>
                <a:latin typeface="OCR A Extended" pitchFamily="50" charset="0"/>
              </a:rPr>
              <a:t>asynchronous</a:t>
            </a: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, synchronous</a:t>
            </a:r>
            <a:r>
              <a:rPr lang="en-US" sz="1100" dirty="0" smtClean="0">
                <a:solidFill>
                  <a:srgbClr val="00B050"/>
                </a:solidFill>
                <a:latin typeface="OCR A Extended" pitchFamily="50" charset="0"/>
              </a:rPr>
              <a:t>,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	</a:t>
            </a:r>
            <a:r>
              <a:rPr lang="en-US" sz="1100" dirty="0" smtClean="0">
                <a:solidFill>
                  <a:srgbClr val="00B050"/>
                </a:solidFill>
                <a:latin typeface="OCR A Extended" pitchFamily="50" charset="0"/>
              </a:rPr>
              <a:t>:returns: Array of angles of interpolated path</a:t>
            </a:r>
          </a:p>
          <a:p>
            <a:pPr marL="350520" indent="0">
              <a:lnSpc>
                <a:spcPct val="100000"/>
              </a:lnSpc>
              <a:buNone/>
            </a:pPr>
            <a:endParaRPr lang="en-US" sz="1100" dirty="0" smtClean="0">
              <a:solidFill>
                <a:srgbClr val="00B050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B050"/>
                </a:solidFill>
                <a:latin typeface="OCR A Extended" pitchFamily="50" charset="0"/>
              </a:rPr>
              <a:t>	# calculation of step number</a:t>
            </a:r>
            <a:endParaRPr lang="en-US" sz="1100" dirty="0">
              <a:solidFill>
                <a:srgbClr val="00B050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300" dirty="0" err="1">
                <a:solidFill>
                  <a:schemeClr val="tx1"/>
                </a:solidFill>
                <a:latin typeface="OCR A Extended" pitchFamily="50" charset="0"/>
              </a:rPr>
              <a:t>step_size</a:t>
            </a:r>
            <a:r>
              <a:rPr lang="en-US" sz="1300" dirty="0">
                <a:solidFill>
                  <a:schemeClr val="tx1"/>
                </a:solidFill>
                <a:latin typeface="OCR A Extended" pitchFamily="50" charset="0"/>
              </a:rPr>
              <a:t> = np.int(</a:t>
            </a:r>
            <a:r>
              <a:rPr lang="en-US" sz="1300" dirty="0" err="1">
                <a:solidFill>
                  <a:schemeClr val="tx1"/>
                </a:solidFill>
                <a:latin typeface="OCR A Extended" pitchFamily="50" charset="0"/>
              </a:rPr>
              <a:t>math.ceil</a:t>
            </a:r>
            <a:r>
              <a:rPr lang="en-US" sz="1300" dirty="0">
                <a:solidFill>
                  <a:schemeClr val="tx1"/>
                </a:solidFill>
                <a:latin typeface="OCR A Extended" pitchFamily="50" charset="0"/>
              </a:rPr>
              <a:t>(</a:t>
            </a:r>
            <a:r>
              <a:rPr lang="en-US" sz="1300" dirty="0" err="1">
                <a:solidFill>
                  <a:schemeClr val="tx1"/>
                </a:solidFill>
                <a:latin typeface="OCR A Extended" pitchFamily="50" charset="0"/>
              </a:rPr>
              <a:t>total_time</a:t>
            </a:r>
            <a:r>
              <a:rPr lang="en-US" sz="1300" dirty="0">
                <a:solidFill>
                  <a:schemeClr val="tx1"/>
                </a:solidFill>
                <a:latin typeface="OCR A Extended" pitchFamily="50" charset="0"/>
              </a:rPr>
              <a:t> * </a:t>
            </a:r>
            <a:r>
              <a:rPr lang="en-US" sz="1300" dirty="0" err="1">
                <a:solidFill>
                  <a:schemeClr val="tx1"/>
                </a:solidFill>
                <a:latin typeface="OCR A Extended" pitchFamily="50" charset="0"/>
              </a:rPr>
              <a:t>calc_frequency</a:t>
            </a: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))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00B050"/>
                </a:solidFill>
                <a:latin typeface="OCR A Extended" pitchFamily="50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OCR A Extended" pitchFamily="50" charset="0"/>
              </a:rPr>
              <a:t># </a:t>
            </a:r>
            <a:r>
              <a:rPr lang="en-US" sz="1100" dirty="0" smtClean="0">
                <a:solidFill>
                  <a:srgbClr val="00B050"/>
                </a:solidFill>
                <a:latin typeface="OCR A Extended" pitchFamily="50" charset="0"/>
              </a:rPr>
              <a:t>step calculation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300" dirty="0" err="1" smtClean="0">
                <a:solidFill>
                  <a:schemeClr val="tx1"/>
                </a:solidFill>
                <a:latin typeface="OCR A Extended" pitchFamily="50" charset="0"/>
              </a:rPr>
              <a:t>delta_angle</a:t>
            </a:r>
            <a:r>
              <a:rPr lang="en-US" sz="1300" dirty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= sign[j</a:t>
            </a:r>
            <a:r>
              <a:rPr lang="en-US" sz="1300" dirty="0">
                <a:solidFill>
                  <a:schemeClr val="tx1"/>
                </a:solidFill>
                <a:latin typeface="OCR A Extended" pitchFamily="50" charset="0"/>
              </a:rPr>
              <a:t>] * </a:t>
            </a:r>
            <a:r>
              <a:rPr lang="en-US" sz="1300" dirty="0" err="1">
                <a:solidFill>
                  <a:schemeClr val="tx1"/>
                </a:solidFill>
                <a:latin typeface="OCR A Extended" pitchFamily="50" charset="0"/>
              </a:rPr>
              <a:t>current_V</a:t>
            </a:r>
            <a:r>
              <a:rPr lang="en-US" sz="1300" dirty="0">
                <a:solidFill>
                  <a:schemeClr val="tx1"/>
                </a:solidFill>
                <a:latin typeface="OCR A Extended" pitchFamily="50" charset="0"/>
              </a:rPr>
              <a:t>[j,1</a:t>
            </a: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] * </a:t>
            </a:r>
            <a:r>
              <a:rPr lang="en-US" sz="1300" dirty="0" err="1" smtClean="0">
                <a:solidFill>
                  <a:schemeClr val="tx1"/>
                </a:solidFill>
                <a:latin typeface="OCR A Extended" pitchFamily="50" charset="0"/>
              </a:rPr>
              <a:t>time_step</a:t>
            </a:r>
            <a:endParaRPr lang="en-US" sz="13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300" dirty="0">
                <a:solidFill>
                  <a:schemeClr val="tx1"/>
                </a:solidFill>
                <a:latin typeface="OCR A Extended" pitchFamily="50" charset="0"/>
              </a:rPr>
              <a:t>     </a:t>
            </a: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trajectory[</a:t>
            </a:r>
            <a:r>
              <a:rPr lang="en-US" sz="1300" dirty="0" err="1" smtClean="0">
                <a:solidFill>
                  <a:schemeClr val="tx1"/>
                </a:solidFill>
                <a:latin typeface="OCR A Extended" pitchFamily="50" charset="0"/>
              </a:rPr>
              <a:t>i,j</a:t>
            </a: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]	= </a:t>
            </a:r>
            <a:r>
              <a:rPr lang="en-US" sz="1300" dirty="0">
                <a:solidFill>
                  <a:schemeClr val="tx1"/>
                </a:solidFill>
                <a:latin typeface="OCR A Extended" pitchFamily="50" charset="0"/>
              </a:rPr>
              <a:t>trajectory[i-1,j] </a:t>
            </a: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+ </a:t>
            </a:r>
            <a:r>
              <a:rPr lang="en-US" sz="1300" dirty="0" err="1" smtClean="0">
                <a:solidFill>
                  <a:schemeClr val="tx1"/>
                </a:solidFill>
                <a:latin typeface="OCR A Extended" pitchFamily="50" charset="0"/>
              </a:rPr>
              <a:t>delta_angle</a:t>
            </a:r>
            <a:r>
              <a:rPr lang="en-US" sz="1300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endParaRPr lang="en-US" sz="13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endParaRPr lang="en-US" sz="1300" dirty="0">
              <a:solidFill>
                <a:schemeClr val="tx1"/>
              </a:solidFill>
              <a:latin typeface="OCR A Extended" pitchFamily="50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de-DE" sz="2600" dirty="0" smtClean="0"/>
              <a:t>2. Solution – </a:t>
            </a:r>
            <a:r>
              <a:rPr lang="de-DE" sz="2600" dirty="0" err="1" smtClean="0"/>
              <a:t>PTPMovement</a:t>
            </a:r>
            <a:endParaRPr lang="en-US" sz="26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54296"/>
              </p:ext>
            </p:extLst>
          </p:nvPr>
        </p:nvGraphicFramePr>
        <p:xfrm>
          <a:off x="611558" y="1236360"/>
          <a:ext cx="799428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97140"/>
                <a:gridCol w="3997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Base</a:t>
                      </a:r>
                      <a:r>
                        <a:rPr lang="en-US" sz="1800" baseline="0" dirty="0" smtClean="0"/>
                        <a:t> functionality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Adv. functionality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Calculates</a:t>
                      </a:r>
                      <a:r>
                        <a:rPr lang="en-US" sz="1800" baseline="0" dirty="0" smtClean="0"/>
                        <a:t> new angles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Path interpolation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Trapezoide</a:t>
                      </a:r>
                      <a:r>
                        <a:rPr lang="en-US" sz="1800" dirty="0" smtClean="0"/>
                        <a:t> velocity profile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Velocity watching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platzhalter 4"/>
          <p:cNvSpPr txBox="1">
            <a:spLocks/>
          </p:cNvSpPr>
          <p:nvPr/>
        </p:nvSpPr>
        <p:spPr>
          <a:xfrm>
            <a:off x="35496" y="5013176"/>
            <a:ext cx="8537574" cy="3644900"/>
          </a:xfrm>
          <a:prstGeom prst="rect">
            <a:avLst/>
          </a:prstGeom>
          <a:noFill/>
        </p:spPr>
        <p:txBody>
          <a:bodyPr vert="horz" lIns="254000"/>
          <a:lstStyle>
            <a:lvl1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>
              <a:lnSpc>
                <a:spcPct val="100000"/>
              </a:lnSpc>
              <a:buFont typeface="Arial"/>
              <a:buNone/>
            </a:pPr>
            <a:r>
              <a:rPr lang="en-US" sz="1600" u="sng" dirty="0" smtClean="0"/>
              <a:t>Characteristics</a:t>
            </a:r>
          </a:p>
          <a:p>
            <a:r>
              <a:rPr lang="en-US" sz="1600" dirty="0" smtClean="0"/>
              <a:t>No singularity handling needed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Velocity profile equations the same as in the lecture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Profile´s endpoint always is set to the movement´s endpoint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smtClean="0"/>
              <a:t>Velocity profile is not exact match with </a:t>
            </a:r>
            <a:r>
              <a:rPr lang="en-US" sz="1600" dirty="0" err="1" smtClean="0"/>
              <a:t>trapezoide</a:t>
            </a:r>
            <a:r>
              <a:rPr lang="en-US" sz="1600" dirty="0" smtClean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3936058792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1520" y="1332148"/>
            <a:ext cx="8568952" cy="46171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350520" indent="0">
              <a:lnSpc>
                <a:spcPct val="100000"/>
              </a:lnSpc>
              <a:buNone/>
            </a:pPr>
            <a:r>
              <a:rPr lang="en-US" sz="1200" u="sng" dirty="0" smtClean="0">
                <a:solidFill>
                  <a:schemeClr val="accent6"/>
                </a:solidFill>
                <a:latin typeface="OCR A Extended" pitchFamily="50" charset="0"/>
              </a:rPr>
              <a:t>PSEUDOCODE:</a:t>
            </a:r>
          </a:p>
          <a:p>
            <a:pPr marL="350520" indent="0">
              <a:lnSpc>
                <a:spcPct val="100000"/>
              </a:lnSpc>
              <a:buNone/>
            </a:pPr>
            <a:endParaRPr lang="en-US" sz="1200" u="sng" dirty="0" smtClean="0">
              <a:solidFill>
                <a:schemeClr val="accent6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OCR A Extended" pitchFamily="50" charset="0"/>
              </a:rPr>
              <a:t>LINtoConfiguration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( </a:t>
            </a:r>
            <a:r>
              <a:rPr lang="en-US" sz="1200" i="1" dirty="0" err="1" smtClean="0">
                <a:solidFill>
                  <a:schemeClr val="tx1"/>
                </a:solidFill>
                <a:latin typeface="OCR A Extended" pitchFamily="50" charset="0"/>
              </a:rPr>
              <a:t>start_cfg</a:t>
            </a:r>
            <a:r>
              <a:rPr lang="en-US" sz="1200" i="1" dirty="0">
                <a:solidFill>
                  <a:schemeClr val="tx1"/>
                </a:solidFill>
                <a:latin typeface="OCR A Extended" pitchFamily="50" charset="0"/>
              </a:rPr>
              <a:t>, </a:t>
            </a:r>
            <a:r>
              <a:rPr lang="en-US" sz="1200" i="1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OCR A Extended" pitchFamily="50" charset="0"/>
              </a:rPr>
              <a:t>target_cfg</a:t>
            </a:r>
            <a:r>
              <a:rPr lang="en-US" sz="1200" i="1" dirty="0">
                <a:solidFill>
                  <a:schemeClr val="tx1"/>
                </a:solidFill>
                <a:latin typeface="OCR A Extended" pitchFamily="50" charset="0"/>
              </a:rPr>
              <a:t>, </a:t>
            </a:r>
            <a:r>
              <a:rPr lang="en-US" sz="1200" i="1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OCR A Extended" pitchFamily="50" charset="0"/>
              </a:rPr>
              <a:t>max_vel</a:t>
            </a:r>
            <a:r>
              <a:rPr lang="en-US" sz="1200" i="1" dirty="0">
                <a:solidFill>
                  <a:schemeClr val="tx1"/>
                </a:solidFill>
                <a:latin typeface="OCR A Extended" pitchFamily="50" charset="0"/>
              </a:rPr>
              <a:t>, </a:t>
            </a:r>
            <a:r>
              <a:rPr lang="en-US" sz="1200" i="1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i="1" dirty="0" err="1" smtClean="0">
                <a:solidFill>
                  <a:schemeClr val="tx1"/>
                </a:solidFill>
                <a:latin typeface="OCR A Extended" pitchFamily="50" charset="0"/>
              </a:rPr>
              <a:t>max_acc</a:t>
            </a:r>
            <a:r>
              <a:rPr lang="en-US" sz="1200" i="1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):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endParaRPr lang="en-US" sz="1200" dirty="0" smtClean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  <a:latin typeface="OCR A Extended" pitchFamily="50" charset="0"/>
              </a:rPr>
              <a:t>Calc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start and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end point with direct kinematics;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 	</a:t>
            </a:r>
            <a:r>
              <a:rPr lang="en-US" sz="1200" b="1" dirty="0" smtClean="0">
                <a:solidFill>
                  <a:schemeClr val="tx1"/>
                </a:solidFill>
                <a:latin typeface="OCR A Extended" pitchFamily="50" charset="0"/>
              </a:rPr>
              <a:t>Calculate </a:t>
            </a:r>
            <a:r>
              <a:rPr lang="en-US" sz="1200" b="1" dirty="0">
                <a:solidFill>
                  <a:schemeClr val="tx1"/>
                </a:solidFill>
                <a:latin typeface="OCR A Extended" pitchFamily="50" charset="0"/>
              </a:rPr>
              <a:t>velocity </a:t>
            </a:r>
            <a:r>
              <a:rPr lang="en-US" sz="1200" b="1" dirty="0" smtClean="0">
                <a:solidFill>
                  <a:schemeClr val="tx1"/>
                </a:solidFill>
                <a:latin typeface="OCR A Extended" pitchFamily="50" charset="0"/>
              </a:rPr>
              <a:t>profile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{ 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		</a:t>
            </a:r>
            <a:r>
              <a:rPr lang="en-US" sz="1200" dirty="0" err="1" smtClean="0">
                <a:solidFill>
                  <a:schemeClr val="tx1"/>
                </a:solidFill>
                <a:latin typeface="OCR A Extended" pitchFamily="50" charset="0"/>
              </a:rPr>
              <a:t>calc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time and distance for one acceleration phase    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		</a:t>
            </a:r>
            <a:r>
              <a:rPr lang="en-US" sz="1200" dirty="0" err="1" smtClean="0">
                <a:solidFill>
                  <a:schemeClr val="tx1"/>
                </a:solidFill>
                <a:latin typeface="OCR A Extended" pitchFamily="50" charset="0"/>
              </a:rPr>
              <a:t>calc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distance and time for the constant velocity movement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   	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}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  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200" dirty="0" smtClean="0">
                <a:solidFill>
                  <a:srgbClr val="00B050"/>
                </a:solidFill>
                <a:latin typeface="OCR A Extended" pitchFamily="50" charset="0"/>
              </a:rPr>
              <a:t># Go </a:t>
            </a:r>
            <a:r>
              <a:rPr lang="en-US" sz="1200" dirty="0">
                <a:solidFill>
                  <a:srgbClr val="00B050"/>
                </a:solidFill>
                <a:latin typeface="OCR A Extended" pitchFamily="50" charset="0"/>
              </a:rPr>
              <a:t>through path </a:t>
            </a:r>
            <a:r>
              <a:rPr lang="en-US" sz="1200" dirty="0" smtClean="0">
                <a:solidFill>
                  <a:srgbClr val="00B050"/>
                </a:solidFill>
                <a:latin typeface="OCR A Extended" pitchFamily="50" charset="0"/>
              </a:rPr>
              <a:t>from </a:t>
            </a:r>
            <a:r>
              <a:rPr lang="en-US" sz="1200" dirty="0">
                <a:solidFill>
                  <a:srgbClr val="00B050"/>
                </a:solidFill>
                <a:latin typeface="OCR A Extended" pitchFamily="50" charset="0"/>
              </a:rPr>
              <a:t>start till </a:t>
            </a:r>
            <a:r>
              <a:rPr lang="en-US" sz="1200" dirty="0" smtClean="0">
                <a:solidFill>
                  <a:srgbClr val="00B050"/>
                </a:solidFill>
                <a:latin typeface="OCR A Extended" pitchFamily="50" charset="0"/>
              </a:rPr>
              <a:t>one </a:t>
            </a:r>
            <a:r>
              <a:rPr lang="en-US" sz="1200" dirty="0">
                <a:solidFill>
                  <a:srgbClr val="00B050"/>
                </a:solidFill>
                <a:latin typeface="OCR A Extended" pitchFamily="50" charset="0"/>
              </a:rPr>
              <a:t>step before </a:t>
            </a:r>
            <a:r>
              <a:rPr lang="en-US" sz="1200" dirty="0" smtClean="0">
                <a:solidFill>
                  <a:srgbClr val="00B050"/>
                </a:solidFill>
                <a:latin typeface="OCR A Extended" pitchFamily="50" charset="0"/>
              </a:rPr>
              <a:t>end;</a:t>
            </a:r>
            <a:endParaRPr lang="en-US" sz="1200" dirty="0">
              <a:solidFill>
                <a:srgbClr val="00B050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  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200" u="sng" dirty="0" smtClean="0">
                <a:solidFill>
                  <a:schemeClr val="tx1"/>
                </a:solidFill>
                <a:latin typeface="OCR A Extended" pitchFamily="50" charset="0"/>
              </a:rPr>
              <a:t>for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i="1" dirty="0" err="1">
                <a:solidFill>
                  <a:schemeClr val="tx1"/>
                </a:solidFill>
                <a:latin typeface="OCR A Extended" pitchFamily="50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u="sng" dirty="0">
                <a:solidFill>
                  <a:schemeClr val="tx1"/>
                </a:solidFill>
                <a:latin typeface="OCR A Extended" pitchFamily="50" charset="0"/>
              </a:rPr>
              <a:t>in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OCR A Extended" pitchFamily="50" charset="0"/>
              </a:rPr>
              <a:t>range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( 0, </a:t>
            </a:r>
            <a:r>
              <a:rPr lang="en-US" sz="1200" i="1" dirty="0" smtClean="0">
                <a:solidFill>
                  <a:schemeClr val="tx1"/>
                </a:solidFill>
                <a:latin typeface="OCR A Extended" pitchFamily="50" charset="0"/>
              </a:rPr>
              <a:t>end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-1 ):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 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	</a:t>
            </a:r>
            <a:r>
              <a:rPr lang="en-US" sz="1200" dirty="0" err="1" smtClean="0">
                <a:solidFill>
                  <a:schemeClr val="tx1"/>
                </a:solidFill>
                <a:latin typeface="OCR A Extended" pitchFamily="50" charset="0"/>
              </a:rPr>
              <a:t>calc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target point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for 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the current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step </a:t>
            </a:r>
            <a:r>
              <a:rPr lang="en-US" sz="1200" i="1" dirty="0" err="1" smtClean="0">
                <a:solidFill>
                  <a:schemeClr val="tx1"/>
                </a:solidFill>
                <a:latin typeface="OCR A Extended" pitchFamily="50" charset="0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with velocity profile;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      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  <a:latin typeface="OCR A Extended" pitchFamily="50" charset="0"/>
              </a:rPr>
              <a:t>calc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inverse kinematics solutions 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for current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step </a:t>
            </a:r>
            <a:r>
              <a:rPr lang="en-US" sz="1200" i="1" dirty="0" err="1" smtClean="0">
                <a:solidFill>
                  <a:schemeClr val="tx1"/>
                </a:solidFill>
                <a:latin typeface="OCR A Extended" pitchFamily="50" charset="0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;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	</a:t>
            </a:r>
            <a:r>
              <a:rPr lang="en-US" sz="1200" b="1" dirty="0" smtClean="0">
                <a:solidFill>
                  <a:schemeClr val="tx1"/>
                </a:solidFill>
                <a:latin typeface="OCR A Extended" pitchFamily="50" charset="0"/>
              </a:rPr>
              <a:t>select nearest solution and check </a:t>
            </a:r>
            <a:r>
              <a:rPr lang="en-US" sz="1200" b="1" dirty="0">
                <a:solidFill>
                  <a:schemeClr val="tx1"/>
                </a:solidFill>
                <a:latin typeface="OCR A Extended" pitchFamily="50" charset="0"/>
              </a:rPr>
              <a:t>for </a:t>
            </a:r>
            <a:r>
              <a:rPr lang="en-US" sz="1200" b="1" dirty="0" smtClean="0">
                <a:solidFill>
                  <a:schemeClr val="tx1"/>
                </a:solidFill>
                <a:latin typeface="OCR A Extended" pitchFamily="50" charset="0"/>
              </a:rPr>
              <a:t>singularities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{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		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  <a:sym typeface="Wingdings" pitchFamily="2" charset="2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singularity </a:t>
            </a:r>
            <a:r>
              <a:rPr lang="en-US" sz="1200" u="sng" dirty="0">
                <a:solidFill>
                  <a:schemeClr val="tx1"/>
                </a:solidFill>
                <a:latin typeface="OCR A Extended" pitchFamily="50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angles exceed maximum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velocity;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		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  <a:sym typeface="Wingdings" pitchFamily="2" charset="2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save </a:t>
            </a: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position of singularity and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type;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}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   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Set last step to end point;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OCR A Extended" pitchFamily="50" charset="0"/>
              </a:rPr>
              <a:t>select </a:t>
            </a:r>
            <a:r>
              <a:rPr lang="en-US" sz="1200" b="1" dirty="0">
                <a:solidFill>
                  <a:schemeClr val="tx1"/>
                </a:solidFill>
                <a:latin typeface="OCR A Extended" pitchFamily="50" charset="0"/>
              </a:rPr>
              <a:t>nearest solution and check for </a:t>
            </a:r>
            <a:r>
              <a:rPr lang="en-US" sz="1200" b="1" dirty="0" smtClean="0">
                <a:solidFill>
                  <a:schemeClr val="tx1"/>
                </a:solidFill>
                <a:latin typeface="OCR A Extended" pitchFamily="50" charset="0"/>
              </a:rPr>
              <a:t>singularities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();</a:t>
            </a:r>
          </a:p>
          <a:p>
            <a:pPr marL="350520" indent="0">
              <a:lnSpc>
                <a:spcPct val="100000"/>
              </a:lnSpc>
              <a:buNone/>
            </a:pP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OCR A Extended" pitchFamily="50" charset="0"/>
              </a:rPr>
              <a:t>HandleSingularities</a:t>
            </a:r>
            <a:r>
              <a:rPr lang="en-US" sz="1200" b="1" dirty="0" smtClean="0">
                <a:solidFill>
                  <a:schemeClr val="tx1"/>
                </a:solidFill>
                <a:latin typeface="OCR A Extended" pitchFamily="50" charset="0"/>
              </a:rPr>
              <a:t>()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;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OCR A Extended" pitchFamily="50" charset="0"/>
              </a:rPr>
              <a:t>CheckAngleConstraints</a:t>
            </a:r>
            <a:r>
              <a:rPr lang="en-US" sz="1200" b="1" dirty="0" smtClean="0">
                <a:solidFill>
                  <a:schemeClr val="tx1"/>
                </a:solidFill>
                <a:latin typeface="OCR A Extended" pitchFamily="50" charset="0"/>
              </a:rPr>
              <a:t>()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;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    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	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CR A Extended" pitchFamily="50" charset="0"/>
              </a:rPr>
              <a:t>	</a:t>
            </a:r>
            <a:r>
              <a:rPr lang="en-US" sz="1200" u="sng" dirty="0" smtClean="0">
                <a:solidFill>
                  <a:schemeClr val="tx1"/>
                </a:solidFill>
                <a:latin typeface="OCR A Extended" pitchFamily="50" charset="0"/>
              </a:rPr>
              <a:t>return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OCR A Extended" pitchFamily="50" charset="0"/>
              </a:rPr>
              <a:t>finished_trajectory</a:t>
            </a:r>
            <a:r>
              <a:rPr lang="en-US" sz="1200" dirty="0" smtClean="0">
                <a:solidFill>
                  <a:schemeClr val="tx1"/>
                </a:solidFill>
                <a:latin typeface="OCR A Extended" pitchFamily="50" charset="0"/>
              </a:rPr>
              <a:t>;</a:t>
            </a:r>
            <a:endParaRPr lang="en-US" sz="1200" dirty="0">
              <a:solidFill>
                <a:schemeClr val="tx1"/>
              </a:solidFill>
              <a:latin typeface="OCR A Extended" pitchFamily="50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de-DE" sz="2600" dirty="0" smtClean="0"/>
              <a:t>2. Solution – </a:t>
            </a:r>
            <a:r>
              <a:rPr lang="de-DE" sz="2600" dirty="0" err="1" smtClean="0"/>
              <a:t>LINMovement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8326812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i_Einführung_Locomtion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Präsi_Einführung_Locomtion</Template>
  <TotalTime>0</TotalTime>
  <Words>280</Words>
  <Application>Microsoft Office PowerPoint</Application>
  <PresentationFormat>Bildschirmpräsentation 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Präsi_Einführung_Locomtion</vt:lpstr>
      <vt:lpstr>PowerPoint-Präsentation</vt:lpstr>
      <vt:lpstr>Table of content</vt:lpstr>
      <vt:lpstr>1. Fundamentals - Programming approach (1)</vt:lpstr>
      <vt:lpstr>1. Fundamentals - Programming approach (2)</vt:lpstr>
      <vt:lpstr>1. Fundamentals – Code structure</vt:lpstr>
      <vt:lpstr>2. Solution – Kinematics</vt:lpstr>
      <vt:lpstr>2. Solution – Kinematics</vt:lpstr>
      <vt:lpstr>2. Solution – PTPMovement</vt:lpstr>
      <vt:lpstr>2. Solution – LINMovement</vt:lpstr>
      <vt:lpstr>2. Solution – GUI Settings</vt:lpstr>
      <vt:lpstr>Many thanks for your attention!</vt:lpstr>
      <vt:lpstr>bibliography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</dc:creator>
  <cp:lastModifiedBy>Gabriel</cp:lastModifiedBy>
  <cp:revision>469</cp:revision>
  <cp:lastPrinted>2009-04-03T10:08:54Z</cp:lastPrinted>
  <dcterms:created xsi:type="dcterms:W3CDTF">2013-10-23T14:34:01Z</dcterms:created>
  <dcterms:modified xsi:type="dcterms:W3CDTF">2013-12-19T12:22:41Z</dcterms:modified>
</cp:coreProperties>
</file>