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983" r:id="rId2"/>
    <p:sldId id="1007" r:id="rId3"/>
    <p:sldId id="998" r:id="rId4"/>
    <p:sldId id="999" r:id="rId5"/>
    <p:sldId id="1001" r:id="rId6"/>
    <p:sldId id="987" r:id="rId7"/>
    <p:sldId id="1014" r:id="rId8"/>
    <p:sldId id="989" r:id="rId9"/>
    <p:sldId id="990" r:id="rId10"/>
    <p:sldId id="991" r:id="rId11"/>
    <p:sldId id="992" r:id="rId12"/>
    <p:sldId id="1021" r:id="rId13"/>
    <p:sldId id="1022" r:id="rId14"/>
    <p:sldId id="1020" r:id="rId15"/>
    <p:sldId id="1015" r:id="rId16"/>
    <p:sldId id="1009" r:id="rId17"/>
    <p:sldId id="1013" r:id="rId18"/>
    <p:sldId id="1012" r:id="rId19"/>
    <p:sldId id="994" r:id="rId20"/>
    <p:sldId id="993" r:id="rId21"/>
    <p:sldId id="1016" r:id="rId22"/>
    <p:sldId id="1008" r:id="rId23"/>
    <p:sldId id="1017" r:id="rId24"/>
    <p:sldId id="1018" r:id="rId25"/>
    <p:sldId id="1019" r:id="rId26"/>
  </p:sldIdLst>
  <p:sldSz cx="9144000" cy="6858000" type="screen4x3"/>
  <p:notesSz cx="10234613" cy="7099300"/>
  <p:embeddedFontLs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FF3300"/>
    <a:srgbClr val="CCFFCC"/>
    <a:srgbClr val="FFFFCC"/>
    <a:srgbClr val="00CC00"/>
    <a:srgbClr val="0099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7" autoAdjust="0"/>
    <p:restoredTop sz="87833" autoAdjust="0"/>
  </p:normalViewPr>
  <p:slideViewPr>
    <p:cSldViewPr>
      <p:cViewPr varScale="1">
        <p:scale>
          <a:sx n="77" d="100"/>
          <a:sy n="77" d="100"/>
        </p:scale>
        <p:origin x="-145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00650" y="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450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00650" y="674450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86A6FA-8F20-4994-9A1A-AED56B64642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6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650" y="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803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2" y="3372251"/>
            <a:ext cx="7504510" cy="319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450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650" y="6744501"/>
            <a:ext cx="4433963" cy="35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5D48C1BB-9A52-4F4D-AA21-6BE7F557BB3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766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8C1BB-9A52-4F4D-AA21-6BE7F557BB3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5275" y="1392238"/>
            <a:ext cx="3594100" cy="1536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3644900" y="3375025"/>
            <a:ext cx="4284663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1087438" y="3441700"/>
            <a:ext cx="7199312" cy="1588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1087438" y="3498850"/>
            <a:ext cx="7199312" cy="1588"/>
          </a:xfrm>
          <a:prstGeom prst="line">
            <a:avLst/>
          </a:prstGeom>
          <a:noFill/>
          <a:ln w="18000">
            <a:solidFill>
              <a:srgbClr val="66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3114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867277"/>
            <a:ext cx="6335712" cy="935037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311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088" y="3643314"/>
            <a:ext cx="7772400" cy="1254125"/>
          </a:xfrm>
        </p:spPr>
        <p:txBody>
          <a:bodyPr/>
          <a:lstStyle>
            <a:lvl1pPr algn="ctr">
              <a:defRPr sz="35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36FFC-E915-4449-B818-F18E7C935E28}" type="datetime1">
              <a:rPr lang="de-DE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0900F4D3-81A3-4CE0-89DC-E053C26360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9338" y="0"/>
            <a:ext cx="4284662" cy="7143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16013" y="1268413"/>
            <a:ext cx="3848100" cy="49688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116513" y="1268413"/>
            <a:ext cx="3848100" cy="24082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116513" y="3829050"/>
            <a:ext cx="3848100" cy="240823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6955-0997-43C8-AEEB-07EF2BD9F49E}" type="datetime1">
              <a:rPr lang="de-DE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F014F987-1AA9-46DA-B9E6-BD03F7CFD8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116013" y="0"/>
            <a:ext cx="8027987" cy="62372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A2F5C-41B0-4262-BCA6-67671A79B800}" type="datetime1">
              <a:rPr lang="de-DE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Slide </a:t>
            </a:r>
            <a:fld id="{B468371F-3DCF-4F52-A5BD-E6EB7162A6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14563" y="196850"/>
            <a:ext cx="67865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301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562725"/>
            <a:ext cx="22320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068B35-CEFB-4BC9-A13A-9FF7C93F4D8A}" type="datetime1">
              <a:rPr lang="de-DE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73012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62725"/>
            <a:ext cx="10795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Slide </a:t>
            </a:r>
            <a:fld id="{B72B683C-6CBB-431D-9C04-5EBE443CA56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30123" name="Line 11"/>
          <p:cNvSpPr>
            <a:spLocks noChangeShapeType="1"/>
          </p:cNvSpPr>
          <p:nvPr/>
        </p:nvSpPr>
        <p:spPr bwMode="auto">
          <a:xfrm>
            <a:off x="4859338" y="765175"/>
            <a:ext cx="4284662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012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7100" y="6546850"/>
            <a:ext cx="467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Line 2"/>
          <p:cNvSpPr>
            <a:spLocks noChangeShapeType="1"/>
          </p:cNvSpPr>
          <p:nvPr userDrawn="1"/>
        </p:nvSpPr>
        <p:spPr bwMode="auto">
          <a:xfrm>
            <a:off x="2301875" y="831850"/>
            <a:ext cx="7199313" cy="1588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2301875" y="889000"/>
            <a:ext cx="7199313" cy="1588"/>
          </a:xfrm>
          <a:prstGeom prst="line">
            <a:avLst/>
          </a:prstGeom>
          <a:noFill/>
          <a:ln w="18000">
            <a:solidFill>
              <a:srgbClr val="6666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3322" name="Picture 17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363" y="142875"/>
            <a:ext cx="1838325" cy="785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4" r:id="rId2"/>
    <p:sldLayoutId id="2147483985" r:id="rId3"/>
    <p:sldLayoutId id="2147483986" r:id="rId4"/>
  </p:sldLayoutIdLst>
  <p:transition>
    <p:pull/>
  </p:transition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E3192"/>
        </a:buClr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.ortmeier@ovgu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tin.huenermund@st.ovgu.de" TargetMode="External"/><Relationship Id="rId4" Type="http://schemas.openxmlformats.org/officeDocument/2006/relationships/hyperlink" Target="mailto:marcus.augustine@ovgu.d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547813" y="4867275"/>
            <a:ext cx="6335712" cy="935038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5"/>
          <p:cNvSpPr>
            <a:spLocks noGrp="1"/>
          </p:cNvSpPr>
          <p:nvPr>
            <p:ph type="ctrTitle"/>
          </p:nvPr>
        </p:nvSpPr>
        <p:spPr>
          <a:xfrm>
            <a:off x="827088" y="3643313"/>
            <a:ext cx="7772400" cy="1254125"/>
          </a:xfrm>
        </p:spPr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Develpoment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Industrial </a:t>
            </a:r>
            <a:r>
              <a:rPr lang="de-DE" dirty="0" err="1" smtClean="0"/>
              <a:t>Robots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4294967295"/>
          </p:nvPr>
        </p:nvSpPr>
        <p:spPr>
          <a:xfrm>
            <a:off x="6911975" y="6562725"/>
            <a:ext cx="2232025" cy="287338"/>
          </a:xfrm>
        </p:spPr>
        <p:txBody>
          <a:bodyPr/>
          <a:lstStyle/>
          <a:p>
            <a:pPr>
              <a:defRPr/>
            </a:pPr>
            <a:fld id="{DE2973AF-AC4D-4A2A-8683-514061882522}" type="datetime1">
              <a:rPr lang="de-DE"/>
              <a:pPr>
                <a:defRPr/>
              </a:pPr>
              <a:t>17.10.2013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0" y="6562725"/>
            <a:ext cx="1079500" cy="288925"/>
          </a:xfrm>
        </p:spPr>
        <p:txBody>
          <a:bodyPr/>
          <a:lstStyle/>
          <a:p>
            <a:pPr>
              <a:defRPr/>
            </a:pPr>
            <a:r>
              <a:rPr lang="de-DE"/>
              <a:t>Slide </a:t>
            </a:r>
            <a:fld id="{8706A922-0016-43DD-9FD5-D30E36EB3BEE}" type="slidenum">
              <a:rPr lang="de-DE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43266" y="2714620"/>
            <a:ext cx="814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1. Introduction to industrial robotics</a:t>
            </a:r>
            <a:endParaRPr lang="en-US" sz="40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questions:</a:t>
            </a:r>
          </a:p>
          <a:p>
            <a:pPr lvl="1"/>
            <a:r>
              <a:rPr lang="en-US" dirty="0" smtClean="0"/>
              <a:t>What is an (industrial) robot?</a:t>
            </a:r>
          </a:p>
          <a:p>
            <a:pPr lvl="1"/>
            <a:r>
              <a:rPr lang="en-US" dirty="0" smtClean="0"/>
              <a:t>What types of industrial robots do exist?</a:t>
            </a:r>
          </a:p>
          <a:p>
            <a:pPr lvl="1"/>
            <a:r>
              <a:rPr lang="en-US" dirty="0" smtClean="0"/>
              <a:t>How do they differ? Why do they exist?</a:t>
            </a:r>
          </a:p>
          <a:p>
            <a:pPr lvl="1"/>
            <a:r>
              <a:rPr lang="en-US" dirty="0" smtClean="0"/>
              <a:t>In which application domain are robots used/not used? 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Your job:</a:t>
            </a:r>
          </a:p>
          <a:p>
            <a:pPr lvl="1"/>
            <a:r>
              <a:rPr lang="en-US" dirty="0" smtClean="0"/>
              <a:t>Form teams</a:t>
            </a:r>
          </a:p>
          <a:p>
            <a:pPr lvl="1"/>
            <a:r>
              <a:rPr lang="en-US" dirty="0" smtClean="0"/>
              <a:t>Discuss it (or consult the web)</a:t>
            </a:r>
          </a:p>
          <a:p>
            <a:pPr lvl="1"/>
            <a:r>
              <a:rPr lang="en-US" dirty="0" smtClean="0"/>
              <a:t>We will gather the results in 10 minutes!</a:t>
            </a:r>
          </a:p>
          <a:p>
            <a:pPr lvl="1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900" dirty="0" err="1" smtClean="0"/>
              <a:t>What</a:t>
            </a:r>
            <a:r>
              <a:rPr lang="de-DE" sz="900" dirty="0" smtClean="0"/>
              <a:t> </a:t>
            </a:r>
            <a:r>
              <a:rPr lang="de-DE" sz="900" dirty="0" err="1" smtClean="0"/>
              <a:t>is</a:t>
            </a:r>
            <a:r>
              <a:rPr lang="de-DE" sz="900" dirty="0" smtClean="0"/>
              <a:t> a </a:t>
            </a:r>
            <a:r>
              <a:rPr lang="de-DE" sz="900" dirty="0" err="1" smtClean="0"/>
              <a:t>robot</a:t>
            </a:r>
            <a:r>
              <a:rPr lang="de-DE" sz="900" dirty="0" smtClean="0"/>
              <a:t>?</a:t>
            </a:r>
          </a:p>
          <a:p>
            <a:pPr lvl="1"/>
            <a:r>
              <a:rPr lang="de-DE" sz="800" dirty="0" smtClean="0"/>
              <a:t>an </a:t>
            </a:r>
            <a:r>
              <a:rPr lang="de-DE" sz="800" dirty="0" err="1" smtClean="0"/>
              <a:t>automated</a:t>
            </a:r>
            <a:r>
              <a:rPr lang="de-DE" sz="800" dirty="0" smtClean="0"/>
              <a:t> </a:t>
            </a:r>
            <a:r>
              <a:rPr lang="de-DE" sz="800" dirty="0" err="1" smtClean="0"/>
              <a:t>machine</a:t>
            </a:r>
            <a:r>
              <a:rPr lang="de-DE" sz="800" dirty="0" smtClean="0"/>
              <a:t>, </a:t>
            </a:r>
            <a:r>
              <a:rPr lang="de-DE" sz="800" dirty="0" err="1" smtClean="0"/>
              <a:t>with</a:t>
            </a:r>
            <a:r>
              <a:rPr lang="de-DE" sz="800" dirty="0" smtClean="0"/>
              <a:t> a </a:t>
            </a:r>
            <a:r>
              <a:rPr lang="de-DE" sz="800" dirty="0" err="1" smtClean="0"/>
              <a:t>task</a:t>
            </a:r>
            <a:endParaRPr lang="de-DE" sz="800" dirty="0" smtClean="0"/>
          </a:p>
          <a:p>
            <a:pPr lvl="1"/>
            <a:r>
              <a:rPr lang="de-DE" sz="800" dirty="0" smtClean="0"/>
              <a:t>a </a:t>
            </a:r>
            <a:r>
              <a:rPr lang="de-DE" sz="800" dirty="0" err="1" smtClean="0"/>
              <a:t>programmable</a:t>
            </a:r>
            <a:r>
              <a:rPr lang="de-DE" sz="800" dirty="0" smtClean="0"/>
              <a:t> </a:t>
            </a:r>
            <a:r>
              <a:rPr lang="de-DE" sz="800" dirty="0" err="1" smtClean="0"/>
              <a:t>machine</a:t>
            </a:r>
            <a:endParaRPr lang="de-DE" sz="800" dirty="0" smtClean="0"/>
          </a:p>
          <a:p>
            <a:pPr lvl="1"/>
            <a:r>
              <a:rPr lang="de-DE" sz="800" dirty="0" err="1" smtClean="0"/>
              <a:t>uses</a:t>
            </a:r>
            <a:r>
              <a:rPr lang="de-DE" sz="800" dirty="0" smtClean="0"/>
              <a:t> </a:t>
            </a:r>
            <a:r>
              <a:rPr lang="de-DE" sz="800" dirty="0" err="1" smtClean="0"/>
              <a:t>sensors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actors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interactiing</a:t>
            </a:r>
            <a:r>
              <a:rPr lang="de-DE" sz="800" dirty="0" smtClean="0"/>
              <a:t> </a:t>
            </a:r>
            <a:r>
              <a:rPr lang="de-DE" sz="800" dirty="0" err="1" smtClean="0"/>
              <a:t>with</a:t>
            </a:r>
            <a:r>
              <a:rPr lang="de-DE" sz="800" dirty="0" smtClean="0"/>
              <a:t> </a:t>
            </a:r>
            <a:r>
              <a:rPr lang="de-DE" sz="800" dirty="0" err="1" smtClean="0"/>
              <a:t>it's</a:t>
            </a:r>
            <a:r>
              <a:rPr lang="de-DE" sz="800" dirty="0" smtClean="0"/>
              <a:t> </a:t>
            </a:r>
            <a:r>
              <a:rPr lang="de-DE" sz="800" dirty="0" err="1" smtClean="0"/>
              <a:t>environment</a:t>
            </a:r>
            <a:endParaRPr lang="de-DE" sz="800" dirty="0" smtClean="0"/>
          </a:p>
          <a:p>
            <a:pPr lvl="1"/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act</a:t>
            </a:r>
            <a:r>
              <a:rPr lang="de-DE" sz="800" dirty="0" smtClean="0"/>
              <a:t> </a:t>
            </a:r>
            <a:r>
              <a:rPr lang="de-DE" sz="800" dirty="0" err="1" smtClean="0"/>
              <a:t>autonomously</a:t>
            </a:r>
            <a:endParaRPr lang="de-DE" sz="800" dirty="0" smtClean="0"/>
          </a:p>
          <a:p>
            <a:pPr lvl="1"/>
            <a:endParaRPr lang="de-DE" sz="800" dirty="0" smtClean="0"/>
          </a:p>
          <a:p>
            <a:r>
              <a:rPr lang="de-DE" sz="900" dirty="0" err="1" smtClean="0"/>
              <a:t>What</a:t>
            </a:r>
            <a:r>
              <a:rPr lang="de-DE" sz="900" dirty="0" smtClean="0"/>
              <a:t> </a:t>
            </a:r>
            <a:r>
              <a:rPr lang="de-DE" sz="900" dirty="0" err="1" smtClean="0"/>
              <a:t>types</a:t>
            </a:r>
            <a:r>
              <a:rPr lang="de-DE" sz="900" dirty="0" smtClean="0"/>
              <a:t> do </a:t>
            </a:r>
            <a:r>
              <a:rPr lang="de-DE" sz="900" dirty="0" err="1" smtClean="0"/>
              <a:t>exist</a:t>
            </a:r>
            <a:r>
              <a:rPr lang="de-DE" sz="900" dirty="0" smtClean="0"/>
              <a:t>?</a:t>
            </a:r>
          </a:p>
          <a:p>
            <a:pPr lvl="1"/>
            <a:r>
              <a:rPr lang="de-DE" sz="800" dirty="0" err="1" smtClean="0"/>
              <a:t>medical</a:t>
            </a:r>
            <a:r>
              <a:rPr lang="de-DE" sz="800" dirty="0" smtClean="0"/>
              <a:t> </a:t>
            </a:r>
            <a:r>
              <a:rPr lang="de-DE" sz="800" dirty="0" err="1" smtClean="0"/>
              <a:t>robots</a:t>
            </a:r>
            <a:r>
              <a:rPr lang="de-DE" sz="800" dirty="0" smtClean="0"/>
              <a:t>, </a:t>
            </a:r>
            <a:r>
              <a:rPr lang="de-DE" sz="800" dirty="0" err="1" smtClean="0"/>
              <a:t>production</a:t>
            </a:r>
            <a:r>
              <a:rPr lang="de-DE" sz="800" dirty="0" smtClean="0"/>
              <a:t> </a:t>
            </a:r>
            <a:r>
              <a:rPr lang="de-DE" sz="800" dirty="0" err="1" smtClean="0"/>
              <a:t>robots</a:t>
            </a:r>
            <a:r>
              <a:rPr lang="de-DE" sz="800" dirty="0" smtClean="0"/>
              <a:t>, </a:t>
            </a:r>
            <a:r>
              <a:rPr lang="de-DE" sz="800" dirty="0" err="1" smtClean="0"/>
              <a:t>service</a:t>
            </a:r>
            <a:r>
              <a:rPr lang="de-DE" sz="800" dirty="0" smtClean="0"/>
              <a:t> </a:t>
            </a:r>
            <a:r>
              <a:rPr lang="de-DE" sz="800" dirty="0" err="1" smtClean="0"/>
              <a:t>robots</a:t>
            </a:r>
            <a:r>
              <a:rPr lang="de-DE" sz="800" dirty="0" smtClean="0"/>
              <a:t> , </a:t>
            </a:r>
            <a:r>
              <a:rPr lang="de-DE" sz="800" dirty="0" err="1" smtClean="0"/>
              <a:t>transport</a:t>
            </a:r>
            <a:r>
              <a:rPr lang="de-DE" sz="800" dirty="0" smtClean="0"/>
              <a:t>(i.e. </a:t>
            </a:r>
            <a:r>
              <a:rPr lang="de-DE" sz="800" dirty="0" err="1" smtClean="0"/>
              <a:t>categorize</a:t>
            </a:r>
            <a:r>
              <a:rPr lang="de-DE" sz="800" dirty="0" smtClean="0"/>
              <a:t> </a:t>
            </a:r>
            <a:r>
              <a:rPr lang="de-DE" sz="800" dirty="0" err="1" smtClean="0"/>
              <a:t>by</a:t>
            </a:r>
            <a:r>
              <a:rPr lang="de-DE" sz="800" dirty="0" smtClean="0"/>
              <a:t> </a:t>
            </a:r>
            <a:r>
              <a:rPr lang="de-DE" sz="800" dirty="0" err="1" smtClean="0"/>
              <a:t>application</a:t>
            </a:r>
            <a:r>
              <a:rPr lang="de-DE" sz="800" dirty="0" smtClean="0"/>
              <a:t> </a:t>
            </a:r>
            <a:r>
              <a:rPr lang="de-DE" sz="800" dirty="0" err="1" smtClean="0"/>
              <a:t>domain</a:t>
            </a:r>
            <a:r>
              <a:rPr lang="de-DE" sz="800" dirty="0" smtClean="0"/>
              <a:t>)</a:t>
            </a:r>
            <a:endParaRPr lang="de-DE" sz="800" dirty="0"/>
          </a:p>
          <a:p>
            <a:pPr lvl="1"/>
            <a:r>
              <a:rPr lang="de-DE" sz="800" dirty="0" smtClean="0"/>
              <a:t>mobile vs. </a:t>
            </a:r>
            <a:r>
              <a:rPr lang="de-DE" sz="800" dirty="0" err="1" smtClean="0"/>
              <a:t>stationary</a:t>
            </a:r>
            <a:endParaRPr lang="de-DE" sz="800" dirty="0" smtClean="0"/>
          </a:p>
          <a:p>
            <a:pPr lvl="1"/>
            <a:r>
              <a:rPr lang="de-DE" sz="800" dirty="0" smtClean="0"/>
              <a:t>human </a:t>
            </a:r>
            <a:r>
              <a:rPr lang="de-DE" sz="800" dirty="0" err="1" smtClean="0"/>
              <a:t>guided</a:t>
            </a:r>
            <a:r>
              <a:rPr lang="de-DE" sz="800" dirty="0" smtClean="0"/>
              <a:t> </a:t>
            </a:r>
            <a:r>
              <a:rPr lang="de-DE" sz="800" dirty="0" err="1" smtClean="0"/>
              <a:t>control</a:t>
            </a:r>
            <a:r>
              <a:rPr lang="de-DE" sz="800" dirty="0" smtClean="0"/>
              <a:t> vs. </a:t>
            </a:r>
            <a:r>
              <a:rPr lang="de-DE" sz="800" dirty="0" err="1" smtClean="0"/>
              <a:t>fixed</a:t>
            </a:r>
            <a:r>
              <a:rPr lang="de-DE" sz="800" dirty="0" smtClean="0"/>
              <a:t> </a:t>
            </a:r>
            <a:r>
              <a:rPr lang="de-DE" sz="800" dirty="0" err="1" smtClean="0"/>
              <a:t>programs</a:t>
            </a:r>
            <a:r>
              <a:rPr lang="de-DE" sz="800" dirty="0" smtClean="0"/>
              <a:t> vs. </a:t>
            </a:r>
            <a:r>
              <a:rPr lang="de-DE" sz="800" dirty="0" err="1" smtClean="0"/>
              <a:t>autonomuous</a:t>
            </a:r>
            <a:r>
              <a:rPr lang="de-DE" sz="800" dirty="0" smtClean="0"/>
              <a:t> </a:t>
            </a:r>
            <a:r>
              <a:rPr lang="de-DE" sz="800" dirty="0" err="1" smtClean="0"/>
              <a:t>planning</a:t>
            </a:r>
            <a:endParaRPr lang="de-DE" sz="800" dirty="0" smtClean="0"/>
          </a:p>
          <a:p>
            <a:pPr lvl="1"/>
            <a:r>
              <a:rPr lang="de-DE" sz="800" dirty="0" err="1" smtClean="0"/>
              <a:t>isolate</a:t>
            </a:r>
            <a:r>
              <a:rPr lang="de-DE" sz="800" dirty="0" smtClean="0"/>
              <a:t> vs. </a:t>
            </a:r>
            <a:r>
              <a:rPr lang="de-DE" sz="800" dirty="0" err="1" smtClean="0"/>
              <a:t>cooperative</a:t>
            </a:r>
            <a:r>
              <a:rPr lang="de-DE" sz="800" dirty="0" smtClean="0"/>
              <a:t> </a:t>
            </a:r>
            <a:r>
              <a:rPr lang="de-DE" sz="800" dirty="0" err="1" smtClean="0"/>
              <a:t>robotis</a:t>
            </a:r>
            <a:endParaRPr lang="de-DE" sz="800" dirty="0" smtClean="0"/>
          </a:p>
          <a:p>
            <a:pPr lvl="1"/>
            <a:endParaRPr lang="de-DE" sz="800" dirty="0"/>
          </a:p>
          <a:p>
            <a:r>
              <a:rPr lang="de-DE" sz="900" dirty="0" err="1" smtClean="0"/>
              <a:t>What</a:t>
            </a:r>
            <a:r>
              <a:rPr lang="de-DE" sz="900" dirty="0" smtClean="0"/>
              <a:t> </a:t>
            </a:r>
            <a:r>
              <a:rPr lang="de-DE" sz="900" dirty="0" err="1" smtClean="0"/>
              <a:t>are</a:t>
            </a:r>
            <a:r>
              <a:rPr lang="de-DE" sz="900" dirty="0" smtClean="0"/>
              <a:t> </a:t>
            </a:r>
            <a:r>
              <a:rPr lang="de-DE" sz="900" dirty="0" err="1" smtClean="0"/>
              <a:t>they</a:t>
            </a:r>
            <a:r>
              <a:rPr lang="de-DE" sz="900" dirty="0" smtClean="0"/>
              <a:t> </a:t>
            </a:r>
            <a:r>
              <a:rPr lang="de-DE" sz="900" dirty="0" err="1" smtClean="0"/>
              <a:t>used</a:t>
            </a:r>
            <a:r>
              <a:rPr lang="de-DE" sz="900" dirty="0" smtClean="0"/>
              <a:t> </a:t>
            </a:r>
            <a:r>
              <a:rPr lang="de-DE" sz="900" dirty="0" err="1" smtClean="0"/>
              <a:t>for</a:t>
            </a:r>
            <a:r>
              <a:rPr lang="de-DE" sz="900" dirty="0" smtClean="0"/>
              <a:t>?</a:t>
            </a:r>
          </a:p>
          <a:p>
            <a:pPr lvl="1"/>
            <a:r>
              <a:rPr lang="de-DE" sz="800" dirty="0" err="1" smtClean="0"/>
              <a:t>doing</a:t>
            </a:r>
            <a:r>
              <a:rPr lang="de-DE" sz="800" dirty="0" smtClean="0"/>
              <a:t> </a:t>
            </a:r>
            <a:r>
              <a:rPr lang="de-DE" sz="800" dirty="0" err="1" smtClean="0"/>
              <a:t>things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humans</a:t>
            </a:r>
            <a:r>
              <a:rPr lang="de-DE" sz="800" dirty="0" smtClean="0"/>
              <a:t> do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doing</a:t>
            </a:r>
            <a:r>
              <a:rPr lang="de-DE" sz="800" dirty="0" smtClean="0"/>
              <a:t> </a:t>
            </a:r>
            <a:r>
              <a:rPr lang="de-DE" sz="800" dirty="0" err="1" smtClean="0"/>
              <a:t>things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humans</a:t>
            </a:r>
            <a:r>
              <a:rPr lang="de-DE" sz="800" dirty="0" smtClean="0"/>
              <a:t> </a:t>
            </a:r>
            <a:r>
              <a:rPr lang="de-DE" sz="800" dirty="0" err="1" smtClean="0"/>
              <a:t>can't</a:t>
            </a:r>
            <a:r>
              <a:rPr lang="de-DE" sz="800" dirty="0" smtClean="0"/>
              <a:t> do</a:t>
            </a:r>
          </a:p>
          <a:p>
            <a:pPr lvl="1"/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suffiecent</a:t>
            </a:r>
            <a:r>
              <a:rPr lang="de-DE" sz="800" dirty="0" smtClean="0"/>
              <a:t>/</a:t>
            </a:r>
            <a:r>
              <a:rPr lang="de-DE" sz="800" dirty="0" err="1" smtClean="0"/>
              <a:t>lasting</a:t>
            </a:r>
            <a:r>
              <a:rPr lang="de-DE" sz="800" dirty="0" smtClean="0"/>
              <a:t> power </a:t>
            </a:r>
            <a:r>
              <a:rPr lang="de-DE" sz="800" dirty="0" err="1" smtClean="0"/>
              <a:t>supply</a:t>
            </a:r>
            <a:r>
              <a:rPr lang="de-DE" sz="800" dirty="0" smtClean="0"/>
              <a:t>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available</a:t>
            </a:r>
            <a:endParaRPr lang="de-DE" sz="800" dirty="0" smtClean="0"/>
          </a:p>
          <a:p>
            <a:pPr lvl="1"/>
            <a:r>
              <a:rPr lang="de-DE" sz="800" dirty="0" err="1" smtClean="0"/>
              <a:t>are</a:t>
            </a:r>
            <a:r>
              <a:rPr lang="de-DE" sz="800" dirty="0" smtClean="0"/>
              <a:t> not </a:t>
            </a:r>
            <a:r>
              <a:rPr lang="de-DE" sz="800" dirty="0" err="1" smtClean="0"/>
              <a:t>used</a:t>
            </a:r>
            <a:r>
              <a:rPr lang="de-DE" sz="800" dirty="0" smtClean="0"/>
              <a:t>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unexpected</a:t>
            </a:r>
            <a:r>
              <a:rPr lang="de-DE" sz="800" dirty="0" smtClean="0"/>
              <a:t> </a:t>
            </a:r>
            <a:r>
              <a:rPr lang="de-DE" sz="800" dirty="0" err="1" smtClean="0"/>
              <a:t>situations</a:t>
            </a:r>
            <a:r>
              <a:rPr lang="de-DE" sz="800" dirty="0" smtClean="0"/>
              <a:t> </a:t>
            </a:r>
            <a:r>
              <a:rPr lang="de-DE" sz="800" dirty="0" err="1" smtClean="0"/>
              <a:t>occure</a:t>
            </a:r>
            <a:r>
              <a:rPr lang="de-DE" sz="800" dirty="0" smtClean="0"/>
              <a:t> (</a:t>
            </a:r>
            <a:r>
              <a:rPr lang="de-DE" sz="800" dirty="0" err="1" smtClean="0"/>
              <a:t>frequently</a:t>
            </a:r>
            <a:r>
              <a:rPr lang="de-DE" sz="800" dirty="0" smtClean="0"/>
              <a:t>)</a:t>
            </a:r>
          </a:p>
          <a:p>
            <a:pPr lvl="1"/>
            <a:r>
              <a:rPr lang="de-DE" sz="800" dirty="0" err="1" smtClean="0"/>
              <a:t>are</a:t>
            </a:r>
            <a:r>
              <a:rPr lang="de-DE" sz="800" dirty="0" smtClean="0"/>
              <a:t> not </a:t>
            </a:r>
            <a:r>
              <a:rPr lang="de-DE" sz="800" dirty="0" err="1" smtClean="0"/>
              <a:t>used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social</a:t>
            </a:r>
            <a:r>
              <a:rPr lang="de-DE" sz="800" dirty="0" smtClean="0"/>
              <a:t> </a:t>
            </a:r>
            <a:r>
              <a:rPr lang="de-DE" sz="800" dirty="0" err="1" smtClean="0"/>
              <a:t>services</a:t>
            </a:r>
            <a:r>
              <a:rPr lang="de-DE" sz="800" dirty="0" smtClean="0"/>
              <a:t> (e.g. </a:t>
            </a:r>
            <a:r>
              <a:rPr lang="de-DE" sz="800" dirty="0" err="1" smtClean="0"/>
              <a:t>health</a:t>
            </a:r>
            <a:r>
              <a:rPr lang="de-DE" sz="800" dirty="0" smtClean="0"/>
              <a:t> </a:t>
            </a:r>
            <a:r>
              <a:rPr lang="de-DE" sz="800" dirty="0" err="1" smtClean="0"/>
              <a:t>care</a:t>
            </a:r>
            <a:r>
              <a:rPr lang="de-DE" sz="800" dirty="0" smtClean="0"/>
              <a:t>)</a:t>
            </a:r>
          </a:p>
          <a:p>
            <a:pPr lvl="1"/>
            <a:r>
              <a:rPr lang="de-DE" sz="800" dirty="0" err="1" smtClean="0"/>
              <a:t>doing</a:t>
            </a:r>
            <a:r>
              <a:rPr lang="de-DE" sz="800" dirty="0" smtClean="0"/>
              <a:t> </a:t>
            </a:r>
            <a:r>
              <a:rPr lang="de-DE" sz="800" dirty="0" err="1" smtClean="0"/>
              <a:t>task</a:t>
            </a:r>
            <a:r>
              <a:rPr lang="de-DE" sz="800" dirty="0" smtClean="0"/>
              <a:t> </a:t>
            </a:r>
            <a:r>
              <a:rPr lang="de-DE" sz="800" dirty="0" err="1" smtClean="0"/>
              <a:t>with</a:t>
            </a:r>
            <a:r>
              <a:rPr lang="de-DE" sz="800" dirty="0" smtClean="0"/>
              <a:t> high </a:t>
            </a:r>
            <a:r>
              <a:rPr lang="de-DE" sz="800" dirty="0" err="1" smtClean="0"/>
              <a:t>percision</a:t>
            </a:r>
            <a:endParaRPr lang="de-DE" sz="800" dirty="0" smtClean="0"/>
          </a:p>
          <a:p>
            <a:pPr lvl="1"/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they</a:t>
            </a:r>
            <a:r>
              <a:rPr lang="de-DE" sz="800" dirty="0" smtClean="0"/>
              <a:t> </a:t>
            </a:r>
            <a:r>
              <a:rPr lang="de-DE" sz="800" dirty="0" err="1" smtClean="0"/>
              <a:t>are</a:t>
            </a:r>
            <a:r>
              <a:rPr lang="de-DE" sz="800" dirty="0" smtClean="0"/>
              <a:t> </a:t>
            </a:r>
            <a:r>
              <a:rPr lang="de-DE" sz="800" dirty="0" err="1" smtClean="0"/>
              <a:t>cheaper</a:t>
            </a:r>
            <a:r>
              <a:rPr lang="de-DE" sz="800" dirty="0" smtClean="0"/>
              <a:t> </a:t>
            </a:r>
            <a:r>
              <a:rPr lang="de-DE" sz="800" dirty="0" err="1" smtClean="0"/>
              <a:t>compared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humans</a:t>
            </a:r>
            <a:endParaRPr lang="de-DE" sz="800" dirty="0" smtClean="0"/>
          </a:p>
          <a:p>
            <a:pPr lvl="1"/>
            <a:endParaRPr lang="de-DE" sz="800" dirty="0" smtClean="0"/>
          </a:p>
          <a:p>
            <a:pPr lvl="1"/>
            <a:endParaRPr lang="de-DE" sz="800" dirty="0"/>
          </a:p>
          <a:p>
            <a:r>
              <a:rPr lang="de-DE" sz="900" dirty="0" err="1" smtClean="0"/>
              <a:t>Why</a:t>
            </a:r>
            <a:r>
              <a:rPr lang="de-DE" sz="900" dirty="0" smtClean="0"/>
              <a:t> do </a:t>
            </a:r>
            <a:r>
              <a:rPr lang="de-DE" sz="900" dirty="0" err="1" smtClean="0"/>
              <a:t>they</a:t>
            </a:r>
            <a:r>
              <a:rPr lang="de-DE" sz="900" dirty="0" smtClean="0"/>
              <a:t> </a:t>
            </a:r>
            <a:r>
              <a:rPr lang="de-DE" sz="900" dirty="0" err="1" smtClean="0"/>
              <a:t>exits</a:t>
            </a:r>
            <a:r>
              <a:rPr lang="de-DE" sz="900" dirty="0" smtClean="0"/>
              <a:t>? </a:t>
            </a:r>
          </a:p>
          <a:p>
            <a:pPr lvl="1"/>
            <a:r>
              <a:rPr lang="de-DE" sz="800" dirty="0" err="1" smtClean="0"/>
              <a:t>they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</a:t>
            </a:r>
            <a:r>
              <a:rPr lang="de-DE" sz="800" dirty="0" err="1" smtClean="0"/>
              <a:t>repeat</a:t>
            </a:r>
            <a:r>
              <a:rPr lang="de-DE" sz="800" dirty="0" smtClean="0"/>
              <a:t> </a:t>
            </a:r>
            <a:r>
              <a:rPr lang="de-DE" sz="800" dirty="0" err="1" smtClean="0"/>
              <a:t>task</a:t>
            </a:r>
            <a:r>
              <a:rPr lang="de-DE" sz="800" dirty="0" smtClean="0"/>
              <a:t> </a:t>
            </a:r>
            <a:r>
              <a:rPr lang="de-DE" sz="800" dirty="0" err="1" smtClean="0"/>
              <a:t>very</a:t>
            </a:r>
            <a:r>
              <a:rPr lang="de-DE" sz="800" dirty="0" smtClean="0"/>
              <a:t> </a:t>
            </a:r>
            <a:r>
              <a:rPr lang="de-DE" sz="800" dirty="0" err="1" smtClean="0"/>
              <a:t>exactly</a:t>
            </a:r>
            <a:endParaRPr lang="de-DE" sz="800" dirty="0" smtClean="0"/>
          </a:p>
          <a:p>
            <a:pPr lvl="1"/>
            <a:r>
              <a:rPr lang="de-DE" sz="800" dirty="0" err="1" smtClean="0"/>
              <a:t>because</a:t>
            </a:r>
            <a:r>
              <a:rPr lang="de-DE" sz="800" dirty="0" smtClean="0"/>
              <a:t> </a:t>
            </a:r>
            <a:r>
              <a:rPr lang="de-DE" sz="800" dirty="0" err="1" smtClean="0"/>
              <a:t>they</a:t>
            </a:r>
            <a:r>
              <a:rPr lang="de-DE" sz="800" dirty="0" smtClean="0"/>
              <a:t> </a:t>
            </a:r>
            <a:r>
              <a:rPr lang="de-DE" sz="800" dirty="0" err="1" smtClean="0"/>
              <a:t>may</a:t>
            </a:r>
            <a:r>
              <a:rPr lang="de-DE" sz="800" dirty="0" smtClean="0"/>
              <a:t> do </a:t>
            </a:r>
            <a:r>
              <a:rPr lang="de-DE" sz="800" dirty="0" err="1" smtClean="0"/>
              <a:t>things</a:t>
            </a:r>
            <a:r>
              <a:rPr lang="de-DE" sz="800" dirty="0" smtClean="0"/>
              <a:t> </a:t>
            </a:r>
            <a:r>
              <a:rPr lang="de-DE" sz="800" dirty="0" err="1" smtClean="0"/>
              <a:t>humans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not</a:t>
            </a:r>
          </a:p>
          <a:p>
            <a:pPr lvl="1"/>
            <a:r>
              <a:rPr lang="de-DE" sz="800" dirty="0" err="1" smtClean="0"/>
              <a:t>because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don't</a:t>
            </a:r>
            <a:r>
              <a:rPr lang="de-DE" sz="800" dirty="0" smtClean="0"/>
              <a:t> </a:t>
            </a:r>
            <a:r>
              <a:rPr lang="de-DE" sz="800" dirty="0" err="1" smtClean="0"/>
              <a:t>get</a:t>
            </a:r>
            <a:r>
              <a:rPr lang="de-DE" sz="800" dirty="0" smtClean="0"/>
              <a:t> </a:t>
            </a:r>
            <a:r>
              <a:rPr lang="de-DE" sz="800" dirty="0" err="1" smtClean="0"/>
              <a:t>bored</a:t>
            </a:r>
            <a:r>
              <a:rPr lang="de-DE" sz="800" dirty="0" smtClean="0"/>
              <a:t> (i.e. do </a:t>
            </a:r>
            <a:r>
              <a:rPr lang="de-DE" sz="800" dirty="0" err="1" smtClean="0"/>
              <a:t>boring</a:t>
            </a:r>
            <a:r>
              <a:rPr lang="de-DE" sz="800" dirty="0" smtClean="0"/>
              <a:t> </a:t>
            </a:r>
            <a:r>
              <a:rPr lang="de-DE" sz="800" dirty="0" err="1" smtClean="0"/>
              <a:t>tasks</a:t>
            </a:r>
            <a:r>
              <a:rPr lang="de-DE" sz="800" dirty="0" smtClean="0"/>
              <a:t>)</a:t>
            </a:r>
          </a:p>
          <a:p>
            <a:pPr lvl="1"/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dangerous</a:t>
            </a:r>
            <a:r>
              <a:rPr lang="de-DE" sz="800" dirty="0" smtClean="0"/>
              <a:t> </a:t>
            </a:r>
            <a:r>
              <a:rPr lang="de-DE" sz="800" dirty="0" err="1" smtClean="0"/>
              <a:t>environments</a:t>
            </a:r>
            <a:endParaRPr lang="de-DE" sz="800" dirty="0" smtClean="0"/>
          </a:p>
          <a:p>
            <a:pPr lvl="1"/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very</a:t>
            </a:r>
            <a:r>
              <a:rPr lang="de-DE" sz="800" dirty="0" smtClean="0"/>
              <a:t> fast </a:t>
            </a:r>
            <a:r>
              <a:rPr lang="de-DE" sz="800" dirty="0" err="1" smtClean="0"/>
              <a:t>execution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task</a:t>
            </a:r>
            <a:endParaRPr lang="de-DE" sz="800" dirty="0" smtClean="0"/>
          </a:p>
          <a:p>
            <a:pPr lvl="1"/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very</a:t>
            </a:r>
            <a:r>
              <a:rPr lang="de-DE" sz="800" dirty="0" smtClean="0"/>
              <a:t> </a:t>
            </a:r>
            <a:r>
              <a:rPr lang="de-DE" sz="800" dirty="0" err="1" smtClean="0"/>
              <a:t>accurate</a:t>
            </a:r>
            <a:r>
              <a:rPr lang="de-DE" sz="800" dirty="0" smtClean="0"/>
              <a:t> </a:t>
            </a:r>
            <a:r>
              <a:rPr lang="de-DE" sz="800" dirty="0" err="1" smtClean="0"/>
              <a:t>execution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task</a:t>
            </a:r>
            <a:endParaRPr lang="de-DE" sz="800" dirty="0" smtClean="0"/>
          </a:p>
          <a:p>
            <a:pPr lvl="1"/>
            <a:r>
              <a:rPr lang="de-DE" sz="800" dirty="0" err="1" smtClean="0"/>
              <a:t>increase</a:t>
            </a:r>
            <a:r>
              <a:rPr lang="de-DE" sz="800" dirty="0" smtClean="0"/>
              <a:t> </a:t>
            </a:r>
            <a:r>
              <a:rPr lang="de-DE" sz="800" dirty="0" err="1" smtClean="0"/>
              <a:t>productivity</a:t>
            </a:r>
            <a:endParaRPr lang="de-DE" sz="800" dirty="0" smtClean="0"/>
          </a:p>
          <a:p>
            <a:pPr lvl="1"/>
            <a:r>
              <a:rPr lang="de-DE" sz="800" dirty="0" err="1" smtClean="0"/>
              <a:t>they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</a:t>
            </a:r>
            <a:r>
              <a:rPr lang="de-DE" sz="800" dirty="0" err="1" smtClean="0"/>
              <a:t>repeat</a:t>
            </a:r>
            <a:r>
              <a:rPr lang="de-DE" sz="800" dirty="0" smtClean="0"/>
              <a:t> </a:t>
            </a:r>
            <a:r>
              <a:rPr lang="de-DE" sz="800" dirty="0" err="1" smtClean="0"/>
              <a:t>movement</a:t>
            </a:r>
            <a:r>
              <a:rPr lang="de-DE" sz="800" dirty="0" smtClean="0"/>
              <a:t> </a:t>
            </a:r>
            <a:r>
              <a:rPr lang="de-DE" sz="800" dirty="0" err="1" smtClean="0"/>
              <a:t>very</a:t>
            </a:r>
            <a:r>
              <a:rPr lang="de-DE" sz="800" dirty="0" smtClean="0"/>
              <a:t> </a:t>
            </a:r>
            <a:r>
              <a:rPr lang="de-DE" sz="800" dirty="0" err="1" smtClean="0"/>
              <a:t>well</a:t>
            </a:r>
            <a:endParaRPr lang="de-DE" sz="800" dirty="0" smtClean="0"/>
          </a:p>
          <a:p>
            <a:pPr lvl="1"/>
            <a:r>
              <a:rPr lang="de-DE" sz="800" dirty="0" err="1" smtClean="0"/>
              <a:t>are</a:t>
            </a:r>
            <a:r>
              <a:rPr lang="de-DE" sz="800" dirty="0" smtClean="0"/>
              <a:t> </a:t>
            </a:r>
            <a:r>
              <a:rPr lang="de-DE" sz="800" dirty="0" err="1" smtClean="0"/>
              <a:t>cheaper</a:t>
            </a:r>
            <a:r>
              <a:rPr lang="de-DE" sz="800" dirty="0" smtClean="0"/>
              <a:t> </a:t>
            </a:r>
          </a:p>
          <a:p>
            <a:pPr lvl="1"/>
            <a:r>
              <a:rPr lang="de-DE" sz="800" dirty="0" err="1" smtClean="0"/>
              <a:t>are</a:t>
            </a:r>
            <a:r>
              <a:rPr lang="de-DE" sz="800" dirty="0" smtClean="0"/>
              <a:t> </a:t>
            </a:r>
            <a:r>
              <a:rPr lang="de-DE" sz="800" dirty="0" err="1" smtClean="0"/>
              <a:t>more</a:t>
            </a:r>
            <a:r>
              <a:rPr lang="de-DE" sz="800" dirty="0" smtClean="0"/>
              <a:t> </a:t>
            </a:r>
            <a:r>
              <a:rPr lang="de-DE" sz="800" dirty="0" err="1" smtClean="0"/>
              <a:t>useful</a:t>
            </a:r>
            <a:r>
              <a:rPr lang="de-DE" sz="800" dirty="0" smtClean="0"/>
              <a:t> (</a:t>
            </a:r>
            <a:r>
              <a:rPr lang="de-DE" sz="800" dirty="0" err="1" smtClean="0"/>
              <a:t>don't</a:t>
            </a:r>
            <a:r>
              <a:rPr lang="de-DE" sz="800" dirty="0" smtClean="0"/>
              <a:t> </a:t>
            </a:r>
            <a:r>
              <a:rPr lang="de-DE" sz="800" dirty="0" err="1" smtClean="0"/>
              <a:t>need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eat</a:t>
            </a:r>
            <a:r>
              <a:rPr lang="de-DE" sz="800" dirty="0" smtClean="0"/>
              <a:t>)</a:t>
            </a:r>
          </a:p>
          <a:p>
            <a:pPr lvl="1"/>
            <a:r>
              <a:rPr lang="de-DE" sz="800" dirty="0" err="1" smtClean="0"/>
              <a:t>robotwill</a:t>
            </a:r>
            <a:r>
              <a:rPr lang="de-DE" sz="800" dirty="0" smtClean="0"/>
              <a:t> not </a:t>
            </a:r>
            <a:r>
              <a:rPr lang="de-DE" sz="800" dirty="0" err="1" smtClean="0"/>
              <a:t>mistakes</a:t>
            </a:r>
            <a:r>
              <a:rPr lang="de-DE" sz="800" dirty="0" smtClean="0"/>
              <a:t> (</a:t>
            </a:r>
            <a:r>
              <a:rPr lang="de-DE" sz="800" dirty="0" err="1" smtClean="0"/>
              <a:t>humans</a:t>
            </a:r>
            <a:r>
              <a:rPr lang="de-DE" sz="800" dirty="0" smtClean="0"/>
              <a:t> </a:t>
            </a:r>
            <a:r>
              <a:rPr lang="de-DE" sz="800" dirty="0" err="1" smtClean="0"/>
              <a:t>probably</a:t>
            </a:r>
            <a:r>
              <a:rPr lang="de-DE" sz="800" dirty="0" smtClean="0"/>
              <a:t> will)</a:t>
            </a:r>
            <a:endParaRPr lang="de-DE" sz="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4815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196752"/>
            <a:ext cx="7848600" cy="4968875"/>
          </a:xfrm>
        </p:spPr>
        <p:txBody>
          <a:bodyPr/>
          <a:lstStyle/>
          <a:p>
            <a:r>
              <a:rPr lang="de-DE" sz="1100" dirty="0" err="1" smtClean="0"/>
              <a:t>What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a </a:t>
            </a:r>
            <a:r>
              <a:rPr lang="de-DE" sz="1100" dirty="0" err="1" smtClean="0"/>
              <a:t>robot</a:t>
            </a:r>
            <a:r>
              <a:rPr lang="de-DE" sz="1100" dirty="0" smtClean="0"/>
              <a:t>?</a:t>
            </a:r>
          </a:p>
          <a:p>
            <a:endParaRPr lang="de-DE" sz="1100" dirty="0"/>
          </a:p>
          <a:p>
            <a:r>
              <a:rPr lang="de-DE" sz="1100" dirty="0" err="1" smtClean="0"/>
              <a:t>What</a:t>
            </a:r>
            <a:r>
              <a:rPr lang="de-DE" sz="1100" dirty="0" smtClean="0"/>
              <a:t> </a:t>
            </a:r>
            <a:r>
              <a:rPr lang="de-DE" sz="1100" dirty="0" err="1" smtClean="0"/>
              <a:t>types</a:t>
            </a:r>
            <a:r>
              <a:rPr lang="de-DE" sz="1100" dirty="0" smtClean="0"/>
              <a:t>/</a:t>
            </a:r>
            <a:r>
              <a:rPr lang="de-DE" sz="1100" dirty="0" err="1" smtClean="0"/>
              <a:t>categories</a:t>
            </a:r>
            <a:r>
              <a:rPr lang="de-DE" sz="1100" dirty="0" smtClean="0"/>
              <a:t> </a:t>
            </a:r>
            <a:r>
              <a:rPr lang="de-DE" sz="1100" dirty="0" err="1" smtClean="0"/>
              <a:t>exist</a:t>
            </a:r>
            <a:r>
              <a:rPr lang="de-DE" sz="1100" dirty="0" smtClean="0"/>
              <a:t>?</a:t>
            </a:r>
          </a:p>
          <a:p>
            <a:endParaRPr lang="de-DE" sz="1100" dirty="0"/>
          </a:p>
          <a:p>
            <a:r>
              <a:rPr lang="de-DE" sz="1100" dirty="0" err="1" smtClean="0"/>
              <a:t>Why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robots</a:t>
            </a:r>
            <a:r>
              <a:rPr lang="de-DE" sz="1100" dirty="0" smtClean="0"/>
              <a:t> </a:t>
            </a:r>
            <a:r>
              <a:rPr lang="de-DE" sz="1100" dirty="0" err="1" smtClean="0"/>
              <a:t>used</a:t>
            </a:r>
            <a:r>
              <a:rPr lang="de-DE" sz="1100" dirty="0" smtClean="0"/>
              <a:t>?</a:t>
            </a:r>
          </a:p>
          <a:p>
            <a:endParaRPr lang="de-DE" sz="1100" dirty="0"/>
          </a:p>
          <a:p>
            <a:r>
              <a:rPr lang="de-DE" sz="1100" dirty="0" smtClean="0"/>
              <a:t>In </a:t>
            </a:r>
            <a:r>
              <a:rPr lang="de-DE" sz="1100" dirty="0" err="1" smtClean="0"/>
              <a:t>which</a:t>
            </a:r>
            <a:r>
              <a:rPr lang="de-DE" sz="1100" dirty="0" smtClean="0"/>
              <a:t> </a:t>
            </a:r>
            <a:r>
              <a:rPr lang="de-DE" sz="1100" dirty="0" err="1" smtClean="0"/>
              <a:t>domains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robots</a:t>
            </a:r>
            <a:r>
              <a:rPr lang="de-DE" sz="1100" dirty="0" smtClean="0"/>
              <a:t> </a:t>
            </a:r>
            <a:r>
              <a:rPr lang="de-DE" sz="1100" dirty="0" err="1" smtClean="0"/>
              <a:t>being</a:t>
            </a:r>
            <a:r>
              <a:rPr lang="de-DE" sz="1100" dirty="0" smtClean="0"/>
              <a:t> </a:t>
            </a:r>
            <a:r>
              <a:rPr lang="de-DE" sz="1100" dirty="0" err="1" smtClean="0"/>
              <a:t>used</a:t>
            </a:r>
            <a:r>
              <a:rPr lang="de-DE" sz="1100" dirty="0" smtClean="0"/>
              <a:t>?</a:t>
            </a:r>
            <a:endParaRPr lang="de-DE" sz="11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497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196752"/>
            <a:ext cx="7848600" cy="4968875"/>
          </a:xfrm>
        </p:spPr>
        <p:txBody>
          <a:bodyPr/>
          <a:lstStyle/>
          <a:p>
            <a:r>
              <a:rPr lang="de-DE" sz="1100" dirty="0" smtClean="0"/>
              <a:t>Was ist ein </a:t>
            </a:r>
            <a:r>
              <a:rPr lang="de-DE" sz="1100" dirty="0" err="1" smtClean="0"/>
              <a:t>Ind</a:t>
            </a:r>
            <a:r>
              <a:rPr lang="de-DE" sz="1100" dirty="0" smtClean="0"/>
              <a:t>.-Roboter?</a:t>
            </a:r>
          </a:p>
          <a:p>
            <a:pPr lvl="1"/>
            <a:r>
              <a:rPr lang="de-DE" sz="1050" dirty="0" smtClean="0"/>
              <a:t>Teil eines </a:t>
            </a:r>
            <a:r>
              <a:rPr lang="de-DE" sz="1050" dirty="0" err="1" smtClean="0"/>
              <a:t>ind</a:t>
            </a:r>
            <a:r>
              <a:rPr lang="de-DE" sz="1050" dirty="0" smtClean="0"/>
              <a:t>. Prozesses oder logistischen Prozesses</a:t>
            </a:r>
          </a:p>
          <a:p>
            <a:pPr lvl="1"/>
            <a:r>
              <a:rPr lang="de-DE" sz="1050" dirty="0" smtClean="0"/>
              <a:t>Maschine die spezifische Aufgaben erfüllen soll</a:t>
            </a:r>
          </a:p>
          <a:p>
            <a:pPr lvl="1"/>
            <a:r>
              <a:rPr lang="de-DE" sz="1050" dirty="0" smtClean="0"/>
              <a:t>Löst vorprogrammierte Aufgaben</a:t>
            </a:r>
          </a:p>
          <a:p>
            <a:pPr lvl="1"/>
            <a:r>
              <a:rPr lang="de-DE" sz="1050" dirty="0" smtClean="0"/>
              <a:t>Universell einsetzbar (versch. Tools/Werkzeuge montierbar)</a:t>
            </a:r>
          </a:p>
          <a:p>
            <a:pPr lvl="1"/>
            <a:r>
              <a:rPr lang="de-DE" sz="1050" dirty="0" smtClean="0"/>
              <a:t>Es gibt Human-Robot-Interface oder Prozess-Robot-Interface</a:t>
            </a:r>
          </a:p>
          <a:p>
            <a:r>
              <a:rPr lang="de-DE" sz="1100" dirty="0" smtClean="0"/>
              <a:t>Was ist kein Roboter?</a:t>
            </a:r>
          </a:p>
          <a:p>
            <a:pPr lvl="1"/>
            <a:r>
              <a:rPr lang="de-DE" sz="1050" dirty="0" smtClean="0"/>
              <a:t>Trägt keine Entscheidungsaufgaben bzw. intuitive Aufgaben</a:t>
            </a:r>
          </a:p>
          <a:p>
            <a:r>
              <a:rPr lang="de-DE" sz="1100" dirty="0" smtClean="0"/>
              <a:t>Anwendungsdomänen</a:t>
            </a:r>
          </a:p>
          <a:p>
            <a:pPr lvl="1"/>
            <a:r>
              <a:rPr lang="de-DE" sz="800" dirty="0" smtClean="0"/>
              <a:t>Transport von Waren</a:t>
            </a:r>
          </a:p>
          <a:p>
            <a:pPr lvl="1"/>
            <a:r>
              <a:rPr lang="de-DE" sz="800" dirty="0" smtClean="0"/>
              <a:t>Montage</a:t>
            </a:r>
          </a:p>
          <a:p>
            <a:pPr lvl="1"/>
            <a:r>
              <a:rPr lang="de-DE" sz="800" dirty="0" smtClean="0"/>
              <a:t>Fertigung von Bauteilen</a:t>
            </a:r>
          </a:p>
          <a:p>
            <a:pPr lvl="1"/>
            <a:r>
              <a:rPr lang="de-DE" sz="800" dirty="0" smtClean="0"/>
              <a:t>Messen/Prüfen</a:t>
            </a:r>
          </a:p>
          <a:p>
            <a:pPr lvl="1"/>
            <a:r>
              <a:rPr lang="de-DE" sz="800" dirty="0" smtClean="0"/>
              <a:t>Medizintechnik</a:t>
            </a:r>
          </a:p>
          <a:p>
            <a:pPr lvl="1"/>
            <a:r>
              <a:rPr lang="de-DE" sz="800" dirty="0" smtClean="0"/>
              <a:t>Reinigung</a:t>
            </a:r>
          </a:p>
          <a:p>
            <a:r>
              <a:rPr lang="de-DE" sz="1100" dirty="0" smtClean="0"/>
              <a:t>Robotertypen/Unterschiede</a:t>
            </a:r>
          </a:p>
          <a:p>
            <a:pPr lvl="1"/>
            <a:r>
              <a:rPr lang="de-DE" sz="1050" dirty="0" smtClean="0"/>
              <a:t>Fertigungsroboter</a:t>
            </a:r>
          </a:p>
          <a:p>
            <a:pPr lvl="1"/>
            <a:r>
              <a:rPr lang="de-DE" sz="1050" dirty="0" smtClean="0"/>
              <a:t>Logistische Roboter</a:t>
            </a:r>
          </a:p>
          <a:p>
            <a:pPr lvl="1"/>
            <a:r>
              <a:rPr lang="de-DE" sz="1050" dirty="0" smtClean="0"/>
              <a:t>Freiheitsgrade (Anzahl bzw. Typ. Rotationsachsen vs. </a:t>
            </a:r>
            <a:r>
              <a:rPr lang="de-DE" sz="1050" dirty="0" err="1" smtClean="0"/>
              <a:t>Translatorische</a:t>
            </a:r>
            <a:r>
              <a:rPr lang="de-DE" sz="1050" dirty="0" smtClean="0"/>
              <a:t> Achsen)</a:t>
            </a:r>
          </a:p>
          <a:p>
            <a:pPr lvl="1"/>
            <a:r>
              <a:rPr lang="de-DE" sz="1050" dirty="0" smtClean="0"/>
              <a:t>Nach verwendeter Sensoren</a:t>
            </a:r>
          </a:p>
          <a:p>
            <a:pPr lvl="1"/>
            <a:r>
              <a:rPr lang="de-DE" sz="1050" dirty="0" smtClean="0"/>
              <a:t>Nach Bauart</a:t>
            </a:r>
          </a:p>
          <a:p>
            <a:r>
              <a:rPr lang="de-DE" sz="1100" dirty="0" smtClean="0"/>
              <a:t>Warum werden Roboter verwendet</a:t>
            </a:r>
          </a:p>
          <a:p>
            <a:pPr lvl="1"/>
            <a:r>
              <a:rPr lang="de-DE" sz="1050" dirty="0" smtClean="0"/>
              <a:t>Eintönige Arbeiten</a:t>
            </a:r>
          </a:p>
          <a:p>
            <a:pPr lvl="1"/>
            <a:r>
              <a:rPr lang="de-DE" sz="1050" dirty="0" smtClean="0"/>
              <a:t>Gefährliche Arbeiten</a:t>
            </a:r>
          </a:p>
          <a:p>
            <a:pPr lvl="1"/>
            <a:r>
              <a:rPr lang="de-DE" sz="1050" dirty="0" smtClean="0"/>
              <a:t>Höchste Präzision</a:t>
            </a:r>
          </a:p>
          <a:p>
            <a:pPr lvl="1"/>
            <a:r>
              <a:rPr lang="de-DE" sz="1050" dirty="0" smtClean="0"/>
              <a:t>Kostenreduktion</a:t>
            </a:r>
          </a:p>
          <a:p>
            <a:pPr lvl="1"/>
            <a:r>
              <a:rPr lang="de-DE" sz="1050" dirty="0" smtClean="0"/>
              <a:t>Ermöglichen sonst Unmöglicher Tätigkeiten</a:t>
            </a:r>
          </a:p>
          <a:p>
            <a:pPr lvl="1"/>
            <a:r>
              <a:rPr lang="de-DE" sz="1050" dirty="0" smtClean="0"/>
              <a:t>Ausdauer/Geschwindigkeit</a:t>
            </a:r>
          </a:p>
          <a:p>
            <a:pPr lvl="1"/>
            <a:endParaRPr lang="de-DE" sz="105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9798863">
            <a:off x="3718532" y="3918610"/>
            <a:ext cx="416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Frühere Ergebnisse!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052736"/>
            <a:ext cx="7848600" cy="5184899"/>
          </a:xfrm>
        </p:spPr>
        <p:txBody>
          <a:bodyPr/>
          <a:lstStyle/>
          <a:p>
            <a:pPr>
              <a:buNone/>
            </a:pPr>
            <a:r>
              <a:rPr lang="de-DE" sz="900" dirty="0" smtClean="0"/>
              <a:t>Was</a:t>
            </a:r>
          </a:p>
          <a:p>
            <a:r>
              <a:rPr lang="de-DE" sz="900" dirty="0" smtClean="0"/>
              <a:t>Roboter = </a:t>
            </a:r>
            <a:r>
              <a:rPr lang="de-DE" sz="900" dirty="0" err="1" smtClean="0"/>
              <a:t>computer</a:t>
            </a:r>
            <a:r>
              <a:rPr lang="de-DE" sz="900" dirty="0" smtClean="0"/>
              <a:t>-gesteuerte Maschine</a:t>
            </a:r>
          </a:p>
          <a:p>
            <a:r>
              <a:rPr lang="de-DE" sz="900" dirty="0" smtClean="0"/>
              <a:t>Industrieroboter hat Sicherheitsanforderungen (eher </a:t>
            </a:r>
            <a:r>
              <a:rPr lang="de-DE" sz="900" dirty="0" err="1" smtClean="0"/>
              <a:t>safety</a:t>
            </a:r>
            <a:r>
              <a:rPr lang="de-DE" sz="900" dirty="0" smtClean="0"/>
              <a:t>, keine Verletzungen)</a:t>
            </a:r>
          </a:p>
          <a:p>
            <a:r>
              <a:rPr lang="de-DE" sz="900" dirty="0" smtClean="0"/>
              <a:t>Roboter hat bewegliche Teile</a:t>
            </a:r>
          </a:p>
          <a:p>
            <a:r>
              <a:rPr lang="de-DE" sz="900" dirty="0" smtClean="0"/>
              <a:t>Roboter verrichten produktive Arbeit</a:t>
            </a:r>
          </a:p>
          <a:p>
            <a:r>
              <a:rPr lang="de-DE" sz="900" dirty="0" smtClean="0"/>
              <a:t>Industrieroboter sind beschränkt intelligent</a:t>
            </a:r>
          </a:p>
          <a:p>
            <a:r>
              <a:rPr lang="de-DE" sz="900" dirty="0" smtClean="0"/>
              <a:t>Roboter = sich weitestgehend selbst steuernde Maschine, die sich an sensoreingaben orientiert</a:t>
            </a:r>
          </a:p>
          <a:p>
            <a:r>
              <a:rPr lang="de-DE" sz="900" dirty="0" smtClean="0"/>
              <a:t>Roboter = programmierbare Einheit, die semi-/vollautomatisch arbeitet</a:t>
            </a:r>
          </a:p>
          <a:p>
            <a:r>
              <a:rPr lang="de-DE" sz="900" dirty="0" smtClean="0"/>
              <a:t>Roboter = Maschine die wiederholbare Abläufe automatisch erledigt</a:t>
            </a:r>
          </a:p>
          <a:p>
            <a:r>
              <a:rPr lang="de-DE" sz="900" dirty="0" smtClean="0"/>
              <a:t>Jede CNC-Maschine ist Roboter?</a:t>
            </a:r>
          </a:p>
          <a:p>
            <a:pPr>
              <a:buNone/>
            </a:pPr>
            <a:r>
              <a:rPr lang="de-DE" sz="900" dirty="0" smtClean="0"/>
              <a:t>Typen</a:t>
            </a:r>
          </a:p>
          <a:p>
            <a:r>
              <a:rPr lang="de-DE" sz="900" dirty="0" smtClean="0"/>
              <a:t>Stationär vs. mobil</a:t>
            </a:r>
          </a:p>
          <a:p>
            <a:r>
              <a:rPr lang="de-DE" sz="900" dirty="0" smtClean="0"/>
              <a:t>Nach Domänen: Schweißroboter, Medizinroboter, etc.</a:t>
            </a:r>
          </a:p>
          <a:p>
            <a:r>
              <a:rPr lang="de-DE" sz="900" dirty="0" smtClean="0"/>
              <a:t>Versch. </a:t>
            </a:r>
            <a:r>
              <a:rPr lang="de-DE" sz="900" dirty="0" err="1" smtClean="0"/>
              <a:t>Kinematiken</a:t>
            </a:r>
            <a:r>
              <a:rPr lang="de-DE" sz="900" dirty="0" smtClean="0"/>
              <a:t>: Linearroboter/Portalkran (offene Lineare Kette), </a:t>
            </a:r>
            <a:r>
              <a:rPr lang="de-DE" sz="900" dirty="0" err="1" smtClean="0"/>
              <a:t>Hexapod</a:t>
            </a:r>
            <a:r>
              <a:rPr lang="de-DE" sz="900" dirty="0" smtClean="0"/>
              <a:t> (geschlossene lineare Kinematik), Gelenk/</a:t>
            </a:r>
            <a:r>
              <a:rPr lang="de-DE" sz="900" dirty="0" err="1" smtClean="0"/>
              <a:t>Knickarmoboter</a:t>
            </a:r>
            <a:endParaRPr lang="de-DE" sz="900" dirty="0" smtClean="0"/>
          </a:p>
          <a:p>
            <a:r>
              <a:rPr lang="de-DE" sz="900" dirty="0" smtClean="0"/>
              <a:t>Mit Sensoren vs. ohne Sensoren / autonom vs. nicht autonom / lernfähig vs. nicht lernfähig</a:t>
            </a:r>
          </a:p>
          <a:p>
            <a:r>
              <a:rPr lang="de-DE" sz="900" dirty="0" smtClean="0"/>
              <a:t>Service-Roboter, Rettungsroboter</a:t>
            </a:r>
          </a:p>
          <a:p>
            <a:r>
              <a:rPr lang="de-DE" sz="900" dirty="0" smtClean="0"/>
              <a:t>Spielzeug (</a:t>
            </a:r>
            <a:r>
              <a:rPr lang="de-DE" sz="900" dirty="0" err="1" smtClean="0"/>
              <a:t>aibo</a:t>
            </a:r>
            <a:r>
              <a:rPr lang="de-DE" sz="900" dirty="0" smtClean="0"/>
              <a:t>), Laufroboter (Johnny, Lola)</a:t>
            </a:r>
          </a:p>
          <a:p>
            <a:r>
              <a:rPr lang="de-DE" sz="900" dirty="0" err="1" smtClean="0"/>
              <a:t>Autonomae</a:t>
            </a:r>
            <a:r>
              <a:rPr lang="de-DE" sz="900" dirty="0" smtClean="0"/>
              <a:t> Drohen (z.B. global </a:t>
            </a:r>
            <a:r>
              <a:rPr lang="de-DE" sz="900" dirty="0" err="1" smtClean="0"/>
              <a:t>hawk</a:t>
            </a:r>
            <a:r>
              <a:rPr lang="de-DE" sz="900" dirty="0" smtClean="0"/>
              <a:t>, </a:t>
            </a:r>
            <a:r>
              <a:rPr lang="de-DE" sz="900" dirty="0" err="1" smtClean="0"/>
              <a:t>predator</a:t>
            </a:r>
            <a:r>
              <a:rPr lang="de-DE" sz="900" dirty="0" smtClean="0"/>
              <a:t>)</a:t>
            </a:r>
          </a:p>
          <a:p>
            <a:pPr>
              <a:buNone/>
            </a:pPr>
            <a:r>
              <a:rPr lang="de-DE" sz="900" dirty="0" smtClean="0"/>
              <a:t>Aufgaben:</a:t>
            </a:r>
          </a:p>
          <a:p>
            <a:r>
              <a:rPr lang="de-DE" sz="900" dirty="0" smtClean="0"/>
              <a:t>Transport: Greifen, Bewegen</a:t>
            </a:r>
          </a:p>
          <a:p>
            <a:r>
              <a:rPr lang="de-DE" sz="900" dirty="0" smtClean="0"/>
              <a:t>Arbeit: Bohren, </a:t>
            </a:r>
            <a:r>
              <a:rPr lang="de-DE" sz="900" dirty="0" err="1" smtClean="0"/>
              <a:t>Befüllen</a:t>
            </a:r>
            <a:endParaRPr lang="de-DE" sz="900" dirty="0" smtClean="0"/>
          </a:p>
          <a:p>
            <a:r>
              <a:rPr lang="de-DE" sz="900" dirty="0" smtClean="0"/>
              <a:t>Manipulierende vs. observierende </a:t>
            </a:r>
          </a:p>
          <a:p>
            <a:r>
              <a:rPr lang="de-DE" sz="900" dirty="0" smtClean="0"/>
              <a:t>Simulation im Sinne von virtueller Realität</a:t>
            </a:r>
          </a:p>
          <a:p>
            <a:r>
              <a:rPr lang="de-DE" sz="900" dirty="0" smtClean="0"/>
              <a:t>Für Menschen gefährliche/schwere Aufgaben</a:t>
            </a:r>
          </a:p>
          <a:p>
            <a:r>
              <a:rPr lang="de-DE" sz="900" dirty="0" smtClean="0"/>
              <a:t>Testen von Objekten/Qualitätssicherung</a:t>
            </a:r>
          </a:p>
          <a:p>
            <a:pPr>
              <a:buNone/>
            </a:pPr>
            <a:r>
              <a:rPr lang="de-DE" sz="900" dirty="0" smtClean="0"/>
              <a:t>Motivation</a:t>
            </a:r>
          </a:p>
          <a:p>
            <a:r>
              <a:rPr lang="de-DE" sz="900" dirty="0" smtClean="0"/>
              <a:t>Zeit sparen</a:t>
            </a:r>
          </a:p>
          <a:p>
            <a:r>
              <a:rPr lang="de-DE" sz="900" dirty="0" smtClean="0"/>
              <a:t>Arbeitskraft sparen</a:t>
            </a:r>
          </a:p>
          <a:p>
            <a:r>
              <a:rPr lang="de-DE" sz="900" dirty="0" smtClean="0"/>
              <a:t>Geld sparen</a:t>
            </a:r>
          </a:p>
          <a:p>
            <a:r>
              <a:rPr lang="de-DE" sz="900" dirty="0" smtClean="0"/>
              <a:t>Wo Mensch nicht arbeiten kann</a:t>
            </a:r>
          </a:p>
          <a:p>
            <a:r>
              <a:rPr lang="de-DE" sz="900" dirty="0" smtClean="0"/>
              <a:t>Präzision</a:t>
            </a:r>
          </a:p>
          <a:p>
            <a:r>
              <a:rPr lang="de-DE" sz="900" dirty="0" smtClean="0"/>
              <a:t>Gleichbleibende Qualität</a:t>
            </a:r>
          </a:p>
          <a:p>
            <a:r>
              <a:rPr lang="de-DE" sz="900" dirty="0" smtClean="0"/>
              <a:t>Menschen unterstützen</a:t>
            </a:r>
          </a:p>
          <a:p>
            <a:r>
              <a:rPr lang="de-DE" sz="900" dirty="0" smtClean="0"/>
              <a:t>Training</a:t>
            </a:r>
            <a:endParaRPr lang="de-DE" sz="9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9798863">
            <a:off x="3718532" y="3918610"/>
            <a:ext cx="416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Frühere Ergebnisse!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Gruppenarbeit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Roboter sind:</a:t>
            </a:r>
          </a:p>
          <a:p>
            <a:pPr lvl="1"/>
            <a:r>
              <a:rPr lang="de-DE" sz="1600" dirty="0" smtClean="0"/>
              <a:t>Maschinen die programmierte Aufgabe autonom (ggf. in begrenzter Umgebung) erfüllen</a:t>
            </a:r>
          </a:p>
          <a:p>
            <a:pPr lvl="1"/>
            <a:r>
              <a:rPr lang="de-DE" sz="1600" dirty="0" smtClean="0"/>
              <a:t>Unterscheidung: Manipulator(Roboter) vs. Effektoren (Werkzeug)</a:t>
            </a:r>
          </a:p>
          <a:p>
            <a:pPr lvl="1"/>
            <a:r>
              <a:rPr lang="de-DE" sz="1600" dirty="0" smtClean="0"/>
              <a:t>Brauchen CPU, Brauchen </a:t>
            </a:r>
            <a:r>
              <a:rPr lang="de-DE" sz="1600" dirty="0" err="1" smtClean="0"/>
              <a:t>Aktoren</a:t>
            </a:r>
            <a:endParaRPr lang="de-DE" sz="1600" dirty="0" smtClean="0"/>
          </a:p>
          <a:p>
            <a:pPr lvl="1"/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Discuss</a:t>
            </a:r>
            <a:r>
              <a:rPr lang="de-DE" sz="1600" dirty="0" smtClean="0"/>
              <a:t>: </a:t>
            </a:r>
            <a:r>
              <a:rPr lang="de-DE" sz="1600" dirty="0" err="1" smtClean="0"/>
              <a:t>Sensorik</a:t>
            </a:r>
            <a:r>
              <a:rPr lang="de-DE" sz="1600" dirty="0" smtClean="0"/>
              <a:t> notwendig?</a:t>
            </a:r>
          </a:p>
          <a:p>
            <a:pPr lvl="2"/>
            <a:r>
              <a:rPr lang="de-DE" sz="1400" dirty="0" smtClean="0"/>
              <a:t>Falls Roboter = Sensor-</a:t>
            </a:r>
            <a:r>
              <a:rPr lang="de-DE" sz="1400" dirty="0" err="1" smtClean="0"/>
              <a:t>Aktor</a:t>
            </a:r>
            <a:r>
              <a:rPr lang="de-DE" sz="1400" dirty="0" smtClean="0"/>
              <a:t>-System dann ähnlich Agentensystem</a:t>
            </a:r>
          </a:p>
          <a:p>
            <a:pPr lvl="2"/>
            <a:r>
              <a:rPr lang="de-DE" sz="1400" dirty="0" smtClean="0"/>
              <a:t>Agentensystem = </a:t>
            </a:r>
            <a:r>
              <a:rPr lang="de-DE" sz="1400" dirty="0" err="1" smtClean="0"/>
              <a:t>Sensoren+Aktoren+Regeln</a:t>
            </a:r>
            <a:endParaRPr lang="de-DE" sz="1400" dirty="0" smtClean="0"/>
          </a:p>
          <a:p>
            <a:pPr lvl="1">
              <a:buNone/>
            </a:pPr>
            <a:endParaRPr lang="de-DE" sz="1600" dirty="0" smtClean="0"/>
          </a:p>
          <a:p>
            <a:pPr lvl="1"/>
            <a:r>
              <a:rPr lang="de-DE" sz="1600" dirty="0" smtClean="0"/>
              <a:t>Industrieroboter = wird in Industrie eingesetzt</a:t>
            </a:r>
          </a:p>
          <a:p>
            <a:pPr lvl="2"/>
            <a:r>
              <a:rPr lang="de-DE" sz="1400" dirty="0" smtClean="0"/>
              <a:t>Optimiert auf industrielle Aufgabe</a:t>
            </a:r>
          </a:p>
          <a:p>
            <a:pPr lvl="2"/>
            <a:r>
              <a:rPr lang="de-DE" sz="1400" dirty="0" err="1" smtClean="0"/>
              <a:t>Safety</a:t>
            </a:r>
            <a:r>
              <a:rPr lang="de-DE" sz="1400" dirty="0" smtClean="0"/>
              <a:t>-Regeln</a:t>
            </a:r>
          </a:p>
          <a:p>
            <a:pPr lvl="1"/>
            <a:endParaRPr lang="de-DE" sz="16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9798863">
            <a:off x="3718533" y="3928752"/>
            <a:ext cx="416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Frühere Ergebnisse!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Gruppenarbeit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Klassifikation:</a:t>
            </a:r>
          </a:p>
          <a:p>
            <a:pPr lvl="1"/>
            <a:r>
              <a:rPr lang="de-DE" sz="1600" dirty="0" smtClean="0"/>
              <a:t>Mobil vs. Stationär</a:t>
            </a:r>
          </a:p>
          <a:p>
            <a:pPr lvl="1"/>
            <a:r>
              <a:rPr lang="de-DE" sz="1600" dirty="0" smtClean="0"/>
              <a:t>Anhand der Kinematik??</a:t>
            </a:r>
          </a:p>
          <a:p>
            <a:pPr lvl="1"/>
            <a:r>
              <a:rPr lang="de-DE" sz="1600" dirty="0" smtClean="0"/>
              <a:t>Traglast</a:t>
            </a:r>
          </a:p>
          <a:p>
            <a:pPr lvl="1"/>
            <a:r>
              <a:rPr lang="de-DE" sz="1600" dirty="0" smtClean="0"/>
              <a:t>Nach Art der </a:t>
            </a:r>
            <a:r>
              <a:rPr lang="de-DE" sz="1600" dirty="0" err="1" smtClean="0"/>
              <a:t>Sensorik</a:t>
            </a:r>
            <a:endParaRPr lang="de-DE" sz="1600" dirty="0" smtClean="0"/>
          </a:p>
          <a:p>
            <a:pPr lvl="1"/>
            <a:r>
              <a:rPr lang="de-DE" sz="1600" dirty="0" smtClean="0"/>
              <a:t>Knickarmroboter</a:t>
            </a:r>
          </a:p>
          <a:p>
            <a:pPr lvl="1"/>
            <a:r>
              <a:rPr lang="de-DE" sz="1600" dirty="0" smtClean="0"/>
              <a:t>Universell vs. Speziell</a:t>
            </a:r>
          </a:p>
          <a:p>
            <a:pPr lvl="1"/>
            <a:r>
              <a:rPr lang="de-DE" sz="1600" dirty="0" smtClean="0"/>
              <a:t>Kooperationsfähigkeit</a:t>
            </a:r>
          </a:p>
          <a:p>
            <a:pPr lvl="1"/>
            <a:r>
              <a:rPr lang="de-DE" sz="1600" dirty="0" smtClean="0"/>
              <a:t>Statisch vs. Dynamisch (also Verhalten wird durch </a:t>
            </a:r>
            <a:r>
              <a:rPr lang="de-DE" sz="1600" dirty="0" err="1" smtClean="0"/>
              <a:t>Sensorik</a:t>
            </a:r>
            <a:r>
              <a:rPr lang="de-DE" sz="1600" dirty="0" smtClean="0"/>
              <a:t> mit bestimmt)</a:t>
            </a:r>
          </a:p>
          <a:p>
            <a:pPr lvl="1"/>
            <a:r>
              <a:rPr lang="de-DE" sz="1600" dirty="0" smtClean="0"/>
              <a:t>Arbeitsumgebung: </a:t>
            </a:r>
            <a:r>
              <a:rPr lang="de-DE" sz="1600" dirty="0" err="1" smtClean="0"/>
              <a:t>friendly</a:t>
            </a:r>
            <a:r>
              <a:rPr lang="de-DE" sz="1600" dirty="0" smtClean="0"/>
              <a:t> vs. </a:t>
            </a:r>
            <a:r>
              <a:rPr lang="de-DE" sz="1600" dirty="0" err="1" smtClean="0"/>
              <a:t>Hostile</a:t>
            </a:r>
            <a:endParaRPr lang="de-DE" sz="1600" dirty="0" smtClean="0"/>
          </a:p>
          <a:p>
            <a:pPr lvl="1"/>
            <a:r>
              <a:rPr lang="de-DE" sz="1600" dirty="0" err="1" smtClean="0"/>
              <a:t>Humanoide</a:t>
            </a:r>
            <a:r>
              <a:rPr lang="de-DE" sz="1600" dirty="0" smtClean="0"/>
              <a:t> Roboter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9798863">
            <a:off x="3718533" y="3928752"/>
            <a:ext cx="416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Frühere Ergebnisse!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der Gruppenarbeit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Anwendungsgebiete:</a:t>
            </a:r>
          </a:p>
          <a:p>
            <a:pPr lvl="1"/>
            <a:r>
              <a:rPr lang="de-DE" dirty="0" smtClean="0"/>
              <a:t>Militär: (Flug-)Drohnen, Transportroboter (Big-Dog)</a:t>
            </a:r>
          </a:p>
          <a:p>
            <a:pPr lvl="1"/>
            <a:r>
              <a:rPr lang="de-DE" dirty="0" smtClean="0"/>
              <a:t>Medizinroboter (</a:t>
            </a:r>
            <a:r>
              <a:rPr lang="de-DE" dirty="0" err="1" smtClean="0"/>
              <a:t>Chirurgieunterstützung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Forschungsroboter (Tauchroboter, Mars-</a:t>
            </a:r>
            <a:r>
              <a:rPr lang="de-DE" dirty="0" err="1" smtClean="0"/>
              <a:t>Lander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Automobile (Fertigungsroboter)</a:t>
            </a:r>
          </a:p>
          <a:p>
            <a:pPr lvl="1"/>
            <a:r>
              <a:rPr lang="de-DE" dirty="0" smtClean="0"/>
              <a:t>Logistikroboter</a:t>
            </a:r>
          </a:p>
          <a:p>
            <a:pPr lvl="1"/>
            <a:r>
              <a:rPr lang="de-DE" dirty="0" smtClean="0"/>
              <a:t>Qualitätsprüfung</a:t>
            </a:r>
          </a:p>
          <a:p>
            <a:pPr lvl="1"/>
            <a:r>
              <a:rPr lang="de-DE" dirty="0" smtClean="0"/>
              <a:t>Reinigungsarbeiten</a:t>
            </a:r>
          </a:p>
          <a:p>
            <a:r>
              <a:rPr lang="de-DE" dirty="0" smtClean="0"/>
              <a:t>Gründe für Anwendung:</a:t>
            </a:r>
          </a:p>
          <a:p>
            <a:pPr lvl="1"/>
            <a:r>
              <a:rPr lang="de-DE" dirty="0" smtClean="0"/>
              <a:t>Effizienzsteigerung</a:t>
            </a:r>
          </a:p>
          <a:p>
            <a:pPr lvl="1"/>
            <a:r>
              <a:rPr lang="de-DE" dirty="0" smtClean="0"/>
              <a:t>Gefährliche Tätigkeiten</a:t>
            </a:r>
          </a:p>
          <a:p>
            <a:pPr lvl="1"/>
            <a:r>
              <a:rPr lang="de-DE" dirty="0" smtClean="0"/>
              <a:t>Stupide Tätigkeiten</a:t>
            </a:r>
          </a:p>
          <a:p>
            <a:pPr lvl="1"/>
            <a:r>
              <a:rPr lang="de-DE" dirty="0" smtClean="0"/>
              <a:t>Voraussetzung: robuste Komponenten</a:t>
            </a:r>
          </a:p>
          <a:p>
            <a:pPr lvl="1"/>
            <a:r>
              <a:rPr lang="de-DE" dirty="0" smtClean="0"/>
              <a:t>Hohe Präzision notwendig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 rot="19798863">
            <a:off x="3718533" y="3928752"/>
            <a:ext cx="416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Frühere Ergebnisse!</a:t>
            </a:r>
            <a:endParaRPr lang="de-DE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Types of Robots (possible classifications)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6-axis robots</a:t>
            </a:r>
          </a:p>
          <a:p>
            <a:r>
              <a:rPr lang="en-US" dirty="0" smtClean="0"/>
              <a:t>SCARA robots</a:t>
            </a:r>
          </a:p>
          <a:p>
            <a:r>
              <a:rPr lang="en-US" dirty="0" smtClean="0"/>
              <a:t>Palletizing robots</a:t>
            </a:r>
          </a:p>
          <a:p>
            <a:r>
              <a:rPr lang="en-US" dirty="0" smtClean="0"/>
              <a:t>JET robots</a:t>
            </a:r>
          </a:p>
          <a:p>
            <a:r>
              <a:rPr lang="en-US" dirty="0" smtClean="0"/>
              <a:t>Steward platforms</a:t>
            </a:r>
          </a:p>
          <a:p>
            <a:r>
              <a:rPr lang="en-US" dirty="0" smtClean="0"/>
              <a:t>Mobile robots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3571876"/>
            <a:ext cx="1781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1643050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1214422"/>
            <a:ext cx="149902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4071942"/>
            <a:ext cx="1714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8926" y="4071942"/>
            <a:ext cx="116840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6" y="4429132"/>
            <a:ext cx="1870978" cy="157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 smtClean="0"/>
              <a:t>What</a:t>
            </a:r>
            <a:r>
              <a:rPr lang="de-DE" sz="2400" dirty="0" smtClean="0"/>
              <a:t> do </a:t>
            </a:r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expect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learn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Details muss ich beim SW-Eng für </a:t>
            </a:r>
            <a:r>
              <a:rPr lang="de-DE" dirty="0" err="1" smtClean="0"/>
              <a:t>ind</a:t>
            </a:r>
            <a:r>
              <a:rPr lang="de-DE" dirty="0" smtClean="0"/>
              <a:t>. Roboter beachten?</a:t>
            </a:r>
          </a:p>
          <a:p>
            <a:r>
              <a:rPr lang="de-DE" dirty="0" smtClean="0"/>
              <a:t>Sicherheitstechnischer Hintergrund (Safety)</a:t>
            </a:r>
          </a:p>
          <a:p>
            <a:r>
              <a:rPr lang="de-DE" dirty="0" smtClean="0"/>
              <a:t>Welche Tools gibt es in der Industrie?</a:t>
            </a:r>
          </a:p>
          <a:p>
            <a:r>
              <a:rPr lang="de-DE" dirty="0" smtClean="0"/>
              <a:t>Welche Entwurfsstrategien gibt es?</a:t>
            </a:r>
          </a:p>
          <a:p>
            <a:r>
              <a:rPr lang="de-DE" dirty="0" smtClean="0"/>
              <a:t>Welche Normen gibt es?</a:t>
            </a:r>
          </a:p>
          <a:p>
            <a:r>
              <a:rPr lang="de-DE" dirty="0" smtClean="0"/>
              <a:t>Welche Robotertypen/-</a:t>
            </a:r>
            <a:r>
              <a:rPr lang="de-DE" dirty="0" err="1" smtClean="0"/>
              <a:t>bauarten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bringt man Robotern sehen bei?</a:t>
            </a:r>
          </a:p>
          <a:p>
            <a:r>
              <a:rPr lang="de-DE" dirty="0" smtClean="0"/>
              <a:t>Wie kann ich </a:t>
            </a:r>
            <a:r>
              <a:rPr lang="de-DE" dirty="0" err="1" smtClean="0"/>
              <a:t>Robo</a:t>
            </a:r>
            <a:r>
              <a:rPr lang="de-DE" dirty="0" smtClean="0"/>
              <a:t>-/SW-Kombination modellieren?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Application domains (possible classifications)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in which robots are used:</a:t>
            </a:r>
          </a:p>
          <a:p>
            <a:pPr lvl="1"/>
            <a:r>
              <a:rPr lang="en-US" dirty="0" smtClean="0"/>
              <a:t>Welding</a:t>
            </a:r>
          </a:p>
          <a:p>
            <a:pPr lvl="1"/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Painting</a:t>
            </a:r>
          </a:p>
          <a:p>
            <a:pPr lvl="1"/>
            <a:r>
              <a:rPr lang="en-US" dirty="0" smtClean="0"/>
              <a:t>Fine mechanics</a:t>
            </a:r>
          </a:p>
          <a:p>
            <a:pPr lvl="1"/>
            <a:r>
              <a:rPr lang="en-US" dirty="0" smtClean="0"/>
              <a:t>Medical</a:t>
            </a:r>
          </a:p>
          <a:p>
            <a:endParaRPr lang="en-US" dirty="0" smtClean="0"/>
          </a:p>
          <a:p>
            <a:r>
              <a:rPr lang="en-US" dirty="0" smtClean="0"/>
              <a:t>Reasons for using robots:</a:t>
            </a:r>
          </a:p>
          <a:p>
            <a:pPr lvl="1"/>
            <a:r>
              <a:rPr lang="en-US" dirty="0" smtClean="0"/>
              <a:t>cheaper?</a:t>
            </a:r>
          </a:p>
          <a:p>
            <a:pPr lvl="1"/>
            <a:r>
              <a:rPr lang="en-US" dirty="0" smtClean="0"/>
              <a:t>Better quality?</a:t>
            </a:r>
          </a:p>
          <a:p>
            <a:pPr lvl="1"/>
            <a:r>
              <a:rPr lang="en-US" dirty="0" smtClean="0"/>
              <a:t>Faster?</a:t>
            </a:r>
          </a:p>
          <a:p>
            <a:pPr lvl="1"/>
            <a:r>
              <a:rPr lang="en-US" dirty="0" smtClean="0"/>
              <a:t>More sterile?</a:t>
            </a:r>
          </a:p>
          <a:p>
            <a:pPr lvl="1"/>
            <a:r>
              <a:rPr lang="en-US" dirty="0" smtClean="0"/>
              <a:t>Stronger?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Goal:</a:t>
            </a:r>
            <a:br>
              <a:rPr lang="de-DE" sz="2000" dirty="0" smtClean="0"/>
            </a:br>
            <a:r>
              <a:rPr lang="de-DE" sz="2000" dirty="0" err="1" smtClean="0"/>
              <a:t>Introductionary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robotics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Method</a:t>
            </a:r>
            <a:r>
              <a:rPr lang="de-DE" sz="2000" dirty="0" smtClean="0"/>
              <a:t>:</a:t>
            </a:r>
          </a:p>
          <a:p>
            <a:pPr>
              <a:buNone/>
            </a:pPr>
            <a:r>
              <a:rPr lang="de-DE" sz="2000" dirty="0" smtClean="0"/>
              <a:t>	</a:t>
            </a:r>
            <a:r>
              <a:rPr lang="de-DE" sz="2000" dirty="0" smtClean="0"/>
              <a:t>8 </a:t>
            </a:r>
            <a:r>
              <a:rPr lang="de-DE" sz="2000" dirty="0" err="1" smtClean="0"/>
              <a:t>teams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smtClean="0"/>
              <a:t>8 </a:t>
            </a:r>
            <a:r>
              <a:rPr lang="de-DE" sz="2000" dirty="0" smtClean="0"/>
              <a:t>different individual </a:t>
            </a:r>
            <a:r>
              <a:rPr lang="de-DE" sz="2000" dirty="0" err="1" smtClean="0"/>
              <a:t>topics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Schedule:</a:t>
            </a:r>
          </a:p>
          <a:p>
            <a:pPr lvl="1"/>
            <a:r>
              <a:rPr lang="de-DE" sz="1600" dirty="0" smtClean="0"/>
              <a:t>Today: </a:t>
            </a:r>
          </a:p>
          <a:p>
            <a:pPr lvl="2"/>
            <a:r>
              <a:rPr lang="de-DE" sz="1400" dirty="0" smtClean="0"/>
              <a:t>Form </a:t>
            </a:r>
            <a:r>
              <a:rPr lang="de-DE" sz="1400" dirty="0" err="1" smtClean="0"/>
              <a:t>teams</a:t>
            </a:r>
            <a:r>
              <a:rPr lang="de-DE" sz="1400" dirty="0" smtClean="0"/>
              <a:t>, </a:t>
            </a:r>
            <a:r>
              <a:rPr lang="de-DE" sz="1400" dirty="0" err="1" smtClean="0"/>
              <a:t>Choose</a:t>
            </a:r>
            <a:r>
              <a:rPr lang="de-DE" sz="1400" dirty="0" smtClean="0"/>
              <a:t> a </a:t>
            </a:r>
            <a:r>
              <a:rPr lang="de-DE" sz="1400" dirty="0" err="1" smtClean="0"/>
              <a:t>topic</a:t>
            </a:r>
            <a:r>
              <a:rPr lang="de-DE" sz="1400" dirty="0" smtClean="0"/>
              <a:t>, </a:t>
            </a:r>
            <a:r>
              <a:rPr lang="de-DE" sz="1400" dirty="0" err="1" smtClean="0"/>
              <a:t>Get</a:t>
            </a:r>
            <a:r>
              <a:rPr lang="de-DE" sz="1400" dirty="0" smtClean="0"/>
              <a:t> Feedback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topic</a:t>
            </a:r>
            <a:r>
              <a:rPr lang="de-DE" sz="1400" dirty="0" smtClean="0"/>
              <a:t>, </a:t>
            </a:r>
            <a:r>
              <a:rPr lang="de-DE" sz="1400" dirty="0" err="1" smtClean="0"/>
              <a:t>some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presentations</a:t>
            </a:r>
            <a:endParaRPr lang="de-DE" sz="1400" dirty="0" smtClean="0"/>
          </a:p>
          <a:p>
            <a:pPr lvl="1"/>
            <a:r>
              <a:rPr lang="de-DE" sz="1600" dirty="0" err="1" smtClean="0"/>
              <a:t>Monday</a:t>
            </a:r>
            <a:r>
              <a:rPr lang="de-DE" sz="1600" dirty="0" smtClean="0"/>
              <a:t>: </a:t>
            </a:r>
          </a:p>
          <a:p>
            <a:pPr lvl="2"/>
            <a:r>
              <a:rPr lang="de-DE" sz="1400" dirty="0" smtClean="0"/>
              <a:t>bring a </a:t>
            </a:r>
            <a:r>
              <a:rPr lang="de-DE" sz="1400" dirty="0" err="1" smtClean="0"/>
              <a:t>first</a:t>
            </a:r>
            <a:r>
              <a:rPr lang="de-DE" sz="1400" dirty="0" smtClean="0"/>
              <a:t> </a:t>
            </a:r>
            <a:r>
              <a:rPr lang="de-DE" sz="1400" dirty="0" err="1" smtClean="0"/>
              <a:t>sketch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things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want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present</a:t>
            </a:r>
            <a:r>
              <a:rPr lang="de-DE" sz="1400" dirty="0" smtClean="0"/>
              <a:t>, </a:t>
            </a:r>
            <a:r>
              <a:rPr lang="de-DE" sz="1400" dirty="0" err="1" smtClean="0"/>
              <a:t>get</a:t>
            </a:r>
            <a:r>
              <a:rPr lang="de-DE" sz="1400" dirty="0" smtClean="0"/>
              <a:t> </a:t>
            </a:r>
            <a:r>
              <a:rPr lang="de-DE" sz="1400" dirty="0" err="1" smtClean="0"/>
              <a:t>feedback</a:t>
            </a:r>
            <a:endParaRPr lang="de-DE" sz="1400" dirty="0" smtClean="0"/>
          </a:p>
          <a:p>
            <a:pPr lvl="1"/>
            <a:r>
              <a:rPr lang="de-DE" sz="1600" dirty="0" err="1" smtClean="0"/>
              <a:t>Thursday+Monday</a:t>
            </a:r>
            <a:r>
              <a:rPr lang="de-DE" sz="1600" dirty="0" smtClean="0"/>
              <a:t>:</a:t>
            </a:r>
          </a:p>
          <a:p>
            <a:pPr lvl="2"/>
            <a:r>
              <a:rPr lang="de-DE" sz="1400" b="1" dirty="0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present</a:t>
            </a:r>
            <a:r>
              <a:rPr lang="de-DE" sz="1400" dirty="0" smtClean="0"/>
              <a:t> YOUR </a:t>
            </a:r>
            <a:r>
              <a:rPr lang="de-DE" sz="1400" dirty="0" err="1" smtClean="0"/>
              <a:t>topic</a:t>
            </a:r>
            <a:r>
              <a:rPr lang="de-DE" sz="1400" dirty="0" smtClean="0"/>
              <a:t>! </a:t>
            </a:r>
            <a:r>
              <a:rPr lang="de-DE" sz="1600" dirty="0" smtClean="0"/>
              <a:t>	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Group 1: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Pick </a:t>
            </a:r>
            <a:r>
              <a:rPr lang="de-DE" dirty="0" err="1" smtClean="0"/>
              <a:t>one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/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/</a:t>
            </a:r>
            <a:r>
              <a:rPr lang="de-DE" dirty="0" err="1" smtClean="0"/>
              <a:t>scenario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Talk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mates</a:t>
            </a:r>
            <a:r>
              <a:rPr lang="de-DE" dirty="0" smtClean="0"/>
              <a:t>!</a:t>
            </a:r>
          </a:p>
          <a:p>
            <a:pPr lvl="1"/>
            <a:r>
              <a:rPr lang="de-DE" dirty="0" err="1" smtClean="0"/>
              <a:t>Consult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web!</a:t>
            </a:r>
          </a:p>
          <a:p>
            <a:pPr lvl="1"/>
            <a:r>
              <a:rPr lang="de-DE" dirty="0" smtClean="0"/>
              <a:t>Think!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in 15 </a:t>
            </a:r>
            <a:r>
              <a:rPr lang="de-DE" dirty="0" err="1" smtClean="0"/>
              <a:t>minutes</a:t>
            </a:r>
            <a:r>
              <a:rPr lang="de-DE" dirty="0" smtClean="0"/>
              <a:t>!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on </a:t>
            </a:r>
            <a:r>
              <a:rPr lang="de-DE" dirty="0" err="1" smtClean="0"/>
              <a:t>presentations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Content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Structure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Presentation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on </a:t>
            </a:r>
            <a:r>
              <a:rPr lang="de-DE" dirty="0" err="1" smtClean="0"/>
              <a:t>presentations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Content</a:t>
            </a:r>
            <a:br>
              <a:rPr lang="de-DE" dirty="0" smtClean="0"/>
            </a:br>
            <a:r>
              <a:rPr lang="de-DE" dirty="0" smtClean="0"/>
              <a:t>	Correctness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Self-Containedness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Adequate</a:t>
            </a:r>
            <a:r>
              <a:rPr lang="de-DE" dirty="0" smtClean="0"/>
              <a:t> </a:t>
            </a:r>
            <a:r>
              <a:rPr lang="de-DE" dirty="0" err="1" smtClean="0"/>
              <a:t>niveau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Structure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i="1" dirty="0" smtClean="0"/>
              <a:t>	Tell </a:t>
            </a:r>
            <a:r>
              <a:rPr lang="de-DE" i="1" dirty="0" err="1" smtClean="0"/>
              <a:t>them</a:t>
            </a:r>
            <a:r>
              <a:rPr lang="de-DE" i="1" dirty="0" smtClean="0"/>
              <a:t>, </a:t>
            </a:r>
            <a:r>
              <a:rPr lang="de-DE" i="1" dirty="0" err="1" smtClean="0"/>
              <a:t>what</a:t>
            </a:r>
            <a:r>
              <a:rPr lang="de-DE" i="1" dirty="0" smtClean="0"/>
              <a:t> </a:t>
            </a:r>
            <a:r>
              <a:rPr lang="de-DE" i="1" dirty="0" err="1" smtClean="0"/>
              <a:t>you</a:t>
            </a:r>
            <a:r>
              <a:rPr lang="de-DE" i="1" dirty="0" smtClean="0"/>
              <a:t> </a:t>
            </a:r>
            <a:r>
              <a:rPr lang="de-DE" b="1" i="1" dirty="0" err="1" smtClean="0"/>
              <a:t>are</a:t>
            </a:r>
            <a:r>
              <a:rPr lang="de-DE" b="1" i="1" dirty="0" smtClean="0"/>
              <a:t> </a:t>
            </a:r>
            <a:r>
              <a:rPr lang="de-DE" b="1" i="1" dirty="0" err="1" smtClean="0"/>
              <a:t>going</a:t>
            </a:r>
            <a:r>
              <a:rPr lang="de-DE" b="1" i="1" dirty="0" smtClean="0"/>
              <a:t> </a:t>
            </a:r>
            <a:r>
              <a:rPr lang="de-DE" b="1" i="1" dirty="0" err="1" smtClean="0"/>
              <a:t>to</a:t>
            </a:r>
            <a:r>
              <a:rPr lang="de-DE" b="1" i="1" dirty="0" smtClean="0"/>
              <a:t> </a:t>
            </a:r>
            <a:r>
              <a:rPr lang="de-DE" b="1" i="1" dirty="0" err="1" smtClean="0"/>
              <a:t>tell</a:t>
            </a:r>
            <a:r>
              <a:rPr lang="de-DE" i="1" dirty="0" smtClean="0"/>
              <a:t>, </a:t>
            </a:r>
            <a:r>
              <a:rPr lang="de-DE" i="1" dirty="0" err="1" smtClean="0"/>
              <a:t>then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/>
              <a:t>tell</a:t>
            </a:r>
            <a:r>
              <a:rPr lang="de-DE" i="1" dirty="0" smtClean="0"/>
              <a:t> </a:t>
            </a:r>
            <a:r>
              <a:rPr lang="de-DE" i="1" dirty="0" err="1" smtClean="0"/>
              <a:t>them</a:t>
            </a:r>
            <a:r>
              <a:rPr lang="de-DE" i="1" dirty="0" smtClean="0"/>
              <a:t>, </a:t>
            </a:r>
            <a:r>
              <a:rPr lang="de-DE" i="1" dirty="0" err="1" smtClean="0"/>
              <a:t>what</a:t>
            </a:r>
            <a:r>
              <a:rPr lang="de-DE" i="1" dirty="0" smtClean="0"/>
              <a:t> </a:t>
            </a:r>
            <a:r>
              <a:rPr lang="de-DE" i="1" dirty="0" err="1" smtClean="0"/>
              <a:t>you</a:t>
            </a:r>
            <a:r>
              <a:rPr lang="de-DE" i="1" dirty="0" smtClean="0"/>
              <a:t> </a:t>
            </a:r>
            <a:r>
              <a:rPr lang="de-DE" b="1" i="1" dirty="0" err="1" smtClean="0"/>
              <a:t>want</a:t>
            </a:r>
            <a:r>
              <a:rPr lang="de-DE" b="1" i="1" dirty="0" smtClean="0"/>
              <a:t> </a:t>
            </a:r>
            <a:r>
              <a:rPr lang="de-DE" b="1" i="1" dirty="0" err="1" smtClean="0"/>
              <a:t>to</a:t>
            </a:r>
            <a:r>
              <a:rPr lang="de-DE" b="1" i="1" dirty="0" smtClean="0"/>
              <a:t> </a:t>
            </a:r>
            <a:r>
              <a:rPr lang="de-DE" b="1" i="1" dirty="0" err="1" smtClean="0"/>
              <a:t>tel</a:t>
            </a:r>
            <a:r>
              <a:rPr lang="de-DE" i="1" dirty="0" err="1" smtClean="0"/>
              <a:t>l</a:t>
            </a:r>
            <a:r>
              <a:rPr lang="de-DE" i="1" dirty="0" smtClean="0"/>
              <a:t>, </a:t>
            </a:r>
            <a:r>
              <a:rPr lang="de-DE" i="1" dirty="0" err="1" smtClean="0"/>
              <a:t>then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smtClean="0"/>
              <a:t>	</a:t>
            </a:r>
            <a:r>
              <a:rPr lang="de-DE" i="1" dirty="0" err="1" smtClean="0"/>
              <a:t>tell</a:t>
            </a:r>
            <a:r>
              <a:rPr lang="de-DE" i="1" dirty="0" smtClean="0"/>
              <a:t> </a:t>
            </a:r>
            <a:r>
              <a:rPr lang="de-DE" i="1" dirty="0" err="1" smtClean="0"/>
              <a:t>them</a:t>
            </a:r>
            <a:r>
              <a:rPr lang="de-DE" i="1" dirty="0" smtClean="0"/>
              <a:t>, </a:t>
            </a:r>
            <a:r>
              <a:rPr lang="de-DE" i="1" dirty="0" err="1" smtClean="0"/>
              <a:t>what</a:t>
            </a:r>
            <a:r>
              <a:rPr lang="de-DE" i="1" dirty="0" smtClean="0"/>
              <a:t> </a:t>
            </a:r>
            <a:r>
              <a:rPr lang="de-DE" b="1" i="1" dirty="0" err="1" smtClean="0"/>
              <a:t>you</a:t>
            </a:r>
            <a:r>
              <a:rPr lang="de-DE" b="1" i="1" dirty="0" smtClean="0"/>
              <a:t> </a:t>
            </a:r>
            <a:r>
              <a:rPr lang="de-DE" b="1" i="1" dirty="0" err="1" smtClean="0"/>
              <a:t>told</a:t>
            </a:r>
            <a:r>
              <a:rPr lang="de-DE" b="1" i="1" dirty="0" smtClean="0"/>
              <a:t> </a:t>
            </a:r>
            <a:r>
              <a:rPr lang="de-DE" i="1" dirty="0" err="1" smtClean="0"/>
              <a:t>them</a:t>
            </a:r>
            <a:r>
              <a:rPr lang="de-DE" i="1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Every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slides</a:t>
            </a:r>
            <a:r>
              <a:rPr lang="de-DE" dirty="0" smtClean="0"/>
              <a:t>, but</a:t>
            </a:r>
            <a:br>
              <a:rPr lang="de-DE" dirty="0" smtClean="0"/>
            </a:br>
            <a:r>
              <a:rPr lang="de-DE" dirty="0" smtClean="0"/>
              <a:t>	not </a:t>
            </a:r>
            <a:r>
              <a:rPr lang="de-DE" dirty="0" err="1" smtClean="0"/>
              <a:t>everything</a:t>
            </a:r>
            <a:r>
              <a:rPr lang="de-DE" dirty="0" smtClean="0"/>
              <a:t> on </a:t>
            </a:r>
            <a:r>
              <a:rPr lang="de-DE" dirty="0" err="1" smtClean="0"/>
              <a:t>slides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Slides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self-contained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Jun.-Prof. Dr. Frank Ortmeier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frank.ortmeier@ovgu.de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0391 67-12804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Marcus Augustine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marcus.augustine@ovgu.de</a:t>
            </a:r>
            <a:endParaRPr lang="de-DE" dirty="0" smtClean="0"/>
          </a:p>
          <a:p>
            <a:r>
              <a:rPr lang="de-DE" dirty="0" smtClean="0"/>
              <a:t>Sergey Alatartsev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sergey.alatartsev@ovgu.de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Content:</a:t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brief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on </a:t>
            </a:r>
            <a:r>
              <a:rPr lang="de-DE" dirty="0" err="1" smtClean="0"/>
              <a:t>challenges</a:t>
            </a:r>
            <a:r>
              <a:rPr lang="de-DE" dirty="0" smtClean="0"/>
              <a:t>,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industrial</a:t>
            </a:r>
            <a:r>
              <a:rPr lang="de-DE" dirty="0" smtClean="0"/>
              <a:t> </a:t>
            </a:r>
            <a:r>
              <a:rPr lang="de-DE" dirty="0" err="1" smtClean="0"/>
              <a:t>robots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Goals:</a:t>
            </a:r>
          </a:p>
          <a:p>
            <a:pPr lvl="1"/>
            <a:r>
              <a:rPr lang="de-DE" dirty="0" smtClean="0"/>
              <a:t>Understanding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industrial</a:t>
            </a:r>
            <a:r>
              <a:rPr lang="de-DE" dirty="0" smtClean="0"/>
              <a:t> </a:t>
            </a:r>
            <a:r>
              <a:rPr lang="de-DE" dirty="0" err="1" smtClean="0"/>
              <a:t>robotics</a:t>
            </a:r>
            <a:endParaRPr lang="de-DE" dirty="0" smtClean="0"/>
          </a:p>
          <a:p>
            <a:pPr lvl="1"/>
            <a:r>
              <a:rPr lang="de-DE" dirty="0" err="1" smtClean="0"/>
              <a:t>Improvment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personal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competence</a:t>
            </a:r>
            <a:endParaRPr lang="de-DE" dirty="0" smtClean="0"/>
          </a:p>
          <a:p>
            <a:pPr lvl="1"/>
            <a:r>
              <a:rPr lang="de-DE" dirty="0" err="1" smtClean="0"/>
              <a:t>Advocating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teams</a:t>
            </a:r>
            <a:endParaRPr lang="de-DE" dirty="0" smtClean="0"/>
          </a:p>
          <a:p>
            <a:pPr lvl="1"/>
            <a:r>
              <a:rPr lang="de-DE" dirty="0" err="1" smtClean="0"/>
              <a:t>Self-reliant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aquisition</a:t>
            </a:r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r>
              <a:rPr lang="de-DE" sz="3600" dirty="0" smtClean="0">
                <a:sym typeface="Wingdings" pitchFamily="2" charset="2"/>
              </a:rPr>
              <a:t> „</a:t>
            </a:r>
            <a:r>
              <a:rPr lang="de-DE" sz="3600" dirty="0" smtClean="0"/>
              <a:t>Learning </a:t>
            </a:r>
            <a:r>
              <a:rPr lang="de-DE" sz="3600" dirty="0" err="1" smtClean="0"/>
              <a:t>by</a:t>
            </a:r>
            <a:r>
              <a:rPr lang="de-DE" sz="3600" dirty="0" smtClean="0"/>
              <a:t> </a:t>
            </a:r>
            <a:r>
              <a:rPr lang="de-DE" sz="3600" dirty="0" err="1" smtClean="0"/>
              <a:t>doing</a:t>
            </a:r>
            <a:r>
              <a:rPr lang="de-DE" sz="3600" dirty="0" smtClean="0"/>
              <a:t>“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will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traditional </a:t>
            </a:r>
            <a:r>
              <a:rPr lang="de-DE" dirty="0" err="1" smtClean="0"/>
              <a:t>lectures</a:t>
            </a:r>
            <a:r>
              <a:rPr lang="de-DE" dirty="0" smtClean="0"/>
              <a:t> (&lt;25% </a:t>
            </a:r>
            <a:r>
              <a:rPr lang="de-DE" dirty="0" err="1" smtClean="0"/>
              <a:t>hopefully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mini-</a:t>
            </a:r>
            <a:r>
              <a:rPr lang="de-DE" dirty="0" err="1" smtClean="0"/>
              <a:t>presentations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approx</a:t>
            </a:r>
            <a:r>
              <a:rPr lang="de-DE" dirty="0" smtClean="0"/>
              <a:t>. 20%)</a:t>
            </a:r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teamwork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assistance</a:t>
            </a:r>
            <a:r>
              <a:rPr lang="de-DE" dirty="0" smtClean="0"/>
              <a:t> (25%)</a:t>
            </a:r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(30%)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 smtClean="0"/>
              <a:t>Oct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err="1" smtClean="0"/>
              <a:t>Introduction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industrial</a:t>
            </a:r>
            <a:r>
              <a:rPr lang="de-DE" sz="1400" dirty="0" smtClean="0"/>
              <a:t> </a:t>
            </a:r>
            <a:r>
              <a:rPr lang="de-DE" sz="1400" dirty="0" err="1" smtClean="0"/>
              <a:t>robotics</a:t>
            </a:r>
            <a:r>
              <a:rPr lang="de-DE" sz="1400" dirty="0" smtClean="0"/>
              <a:t> </a:t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dirty="0" err="1" smtClean="0"/>
              <a:t>Guided</a:t>
            </a:r>
            <a:r>
              <a:rPr lang="de-DE" sz="1400" dirty="0" smtClean="0"/>
              <a:t> </a:t>
            </a:r>
            <a:r>
              <a:rPr lang="de-DE" sz="1400" dirty="0" err="1" smtClean="0"/>
              <a:t>practice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–&gt; </a:t>
            </a:r>
            <a:r>
              <a:rPr lang="de-DE" sz="1400" b="1" dirty="0" smtClean="0"/>
              <a:t>Mini </a:t>
            </a:r>
            <a:r>
              <a:rPr lang="de-DE" sz="1400" b="1" dirty="0" err="1" smtClean="0"/>
              <a:t>presentations</a:t>
            </a:r>
            <a:endParaRPr lang="de-DE" sz="1400" b="1" dirty="0" smtClean="0"/>
          </a:p>
          <a:p>
            <a:pPr lvl="1"/>
            <a:r>
              <a:rPr lang="de-DE" sz="1400" dirty="0" err="1" smtClean="0"/>
              <a:t>Introduction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underlying</a:t>
            </a:r>
            <a:r>
              <a:rPr lang="de-DE" sz="1400" dirty="0" smtClean="0"/>
              <a:t> </a:t>
            </a:r>
            <a:r>
              <a:rPr lang="de-DE" sz="1400" dirty="0" err="1" smtClean="0"/>
              <a:t>mathematics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dirty="0" err="1" smtClean="0"/>
              <a:t>lectures</a:t>
            </a:r>
            <a:endParaRPr lang="de-DE" sz="1400" dirty="0" smtClean="0"/>
          </a:p>
          <a:p>
            <a:r>
              <a:rPr lang="de-DE" sz="1600" dirty="0" smtClean="0"/>
              <a:t>Nov:</a:t>
            </a:r>
          </a:p>
          <a:p>
            <a:pPr lvl="1"/>
            <a:r>
              <a:rPr lang="de-DE" sz="1400" dirty="0" err="1" smtClean="0"/>
              <a:t>Kinematics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different </a:t>
            </a:r>
            <a:r>
              <a:rPr lang="de-DE" sz="1400" dirty="0" err="1" smtClean="0"/>
              <a:t>types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robots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dirty="0" err="1" smtClean="0"/>
              <a:t>Guided</a:t>
            </a:r>
            <a:r>
              <a:rPr lang="de-DE" sz="1400" dirty="0" smtClean="0"/>
              <a:t> </a:t>
            </a:r>
            <a:r>
              <a:rPr lang="de-DE" sz="1400" dirty="0" err="1" smtClean="0"/>
              <a:t>practice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b="1" dirty="0" smtClean="0"/>
              <a:t>Mini </a:t>
            </a:r>
            <a:r>
              <a:rPr lang="de-DE" sz="1400" b="1" dirty="0" err="1" smtClean="0"/>
              <a:t>presentations</a:t>
            </a:r>
            <a:endParaRPr lang="de-DE" sz="1400" b="1" dirty="0" smtClean="0"/>
          </a:p>
          <a:p>
            <a:r>
              <a:rPr lang="de-DE" sz="1600" dirty="0" smtClean="0"/>
              <a:t>Dez:</a:t>
            </a:r>
          </a:p>
          <a:p>
            <a:pPr lvl="1"/>
            <a:r>
              <a:rPr lang="de-DE" sz="1400" dirty="0" err="1" smtClean="0"/>
              <a:t>Introduction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simulation</a:t>
            </a:r>
            <a:r>
              <a:rPr lang="de-DE" sz="1400" dirty="0" smtClean="0"/>
              <a:t> </a:t>
            </a:r>
            <a:r>
              <a:rPr lang="de-DE" sz="1400" dirty="0" err="1" smtClean="0"/>
              <a:t>environment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programming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dirty="0" err="1" smtClean="0"/>
              <a:t>lecture</a:t>
            </a:r>
            <a:endParaRPr lang="de-DE" sz="1400" dirty="0" smtClean="0"/>
          </a:p>
          <a:p>
            <a:pPr lvl="1"/>
            <a:r>
              <a:rPr lang="de-DE" sz="1400" b="1" dirty="0" smtClean="0"/>
              <a:t>Programming </a:t>
            </a:r>
            <a:r>
              <a:rPr lang="de-DE" sz="1400" b="1" dirty="0" err="1" smtClean="0"/>
              <a:t>project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b="1" dirty="0" smtClean="0"/>
              <a:t>Mini </a:t>
            </a:r>
            <a:r>
              <a:rPr lang="de-DE" sz="1400" b="1" dirty="0" err="1" smtClean="0"/>
              <a:t>presentation</a:t>
            </a:r>
            <a:endParaRPr lang="de-DE" sz="1400" dirty="0" smtClean="0"/>
          </a:p>
          <a:p>
            <a:r>
              <a:rPr lang="de-DE" sz="1600" dirty="0" smtClean="0"/>
              <a:t>Jan:</a:t>
            </a:r>
            <a:endParaRPr lang="de-DE" sz="1400" dirty="0" smtClean="0"/>
          </a:p>
          <a:p>
            <a:pPr lvl="1"/>
            <a:r>
              <a:rPr lang="de-DE" sz="1200" dirty="0" smtClean="0"/>
              <a:t>Non-</a:t>
            </a:r>
            <a:r>
              <a:rPr lang="de-DE" sz="1200" dirty="0" err="1" smtClean="0"/>
              <a:t>functional</a:t>
            </a:r>
            <a:r>
              <a:rPr lang="de-DE" sz="1200" dirty="0" smtClean="0"/>
              <a:t> </a:t>
            </a:r>
            <a:r>
              <a:rPr lang="de-DE" sz="1200" dirty="0" err="1" smtClean="0"/>
              <a:t>requirements</a:t>
            </a:r>
            <a:r>
              <a:rPr lang="de-DE" sz="1200" dirty="0" smtClean="0"/>
              <a:t> in </a:t>
            </a:r>
            <a:r>
              <a:rPr lang="de-DE" sz="1200" dirty="0" err="1" smtClean="0"/>
              <a:t>industrial</a:t>
            </a:r>
            <a:r>
              <a:rPr lang="de-DE" sz="1200" dirty="0" smtClean="0"/>
              <a:t> </a:t>
            </a:r>
            <a:r>
              <a:rPr lang="de-DE" sz="1200" dirty="0" err="1" smtClean="0"/>
              <a:t>robotics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-&gt; </a:t>
            </a:r>
            <a:r>
              <a:rPr lang="de-DE" sz="1200" dirty="0" err="1" smtClean="0"/>
              <a:t>lecture</a:t>
            </a:r>
            <a:endParaRPr lang="de-DE" sz="1200" dirty="0" smtClean="0"/>
          </a:p>
          <a:p>
            <a:pPr lvl="1"/>
            <a:r>
              <a:rPr lang="de-DE" sz="1200" dirty="0" err="1" smtClean="0"/>
              <a:t>Complex</a:t>
            </a:r>
            <a:r>
              <a:rPr lang="de-DE" sz="1200" dirty="0" smtClean="0"/>
              <a:t> </a:t>
            </a:r>
            <a:r>
              <a:rPr lang="de-DE" sz="1200" dirty="0" err="1" smtClean="0"/>
              <a:t>tasks</a:t>
            </a:r>
            <a:r>
              <a:rPr lang="de-DE" sz="1200" dirty="0" smtClean="0"/>
              <a:t> in </a:t>
            </a:r>
            <a:r>
              <a:rPr lang="de-DE" sz="1200" dirty="0" err="1" smtClean="0"/>
              <a:t>industrial</a:t>
            </a:r>
            <a:r>
              <a:rPr lang="de-DE" sz="1200" dirty="0" smtClean="0"/>
              <a:t> </a:t>
            </a:r>
            <a:r>
              <a:rPr lang="de-DE" sz="1200" dirty="0" err="1" smtClean="0"/>
              <a:t>robotics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-&gt; </a:t>
            </a:r>
            <a:r>
              <a:rPr lang="de-DE" sz="1200" dirty="0" err="1" smtClean="0"/>
              <a:t>lecture</a:t>
            </a:r>
            <a:r>
              <a:rPr lang="de-DE" sz="1200" dirty="0" smtClean="0"/>
              <a:t> / Mini-</a:t>
            </a:r>
            <a:r>
              <a:rPr lang="de-DE" sz="1200" dirty="0" err="1" smtClean="0"/>
              <a:t>presentation</a:t>
            </a:r>
            <a:endParaRPr lang="de-DE" sz="1200" dirty="0" smtClean="0"/>
          </a:p>
          <a:p>
            <a:pPr lvl="1"/>
            <a:r>
              <a:rPr lang="de-DE" sz="1400" b="1" dirty="0" smtClean="0"/>
              <a:t>Programming </a:t>
            </a:r>
            <a:r>
              <a:rPr lang="de-DE" sz="1400" b="1" dirty="0" err="1" smtClean="0"/>
              <a:t>project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>-&gt; </a:t>
            </a:r>
            <a:r>
              <a:rPr lang="de-DE" sz="1400" b="1" dirty="0" smtClean="0"/>
              <a:t>Mini </a:t>
            </a:r>
            <a:r>
              <a:rPr lang="de-DE" sz="1400" b="1" dirty="0" err="1" smtClean="0"/>
              <a:t>presentation</a:t>
            </a:r>
            <a:endParaRPr lang="de-DE" sz="1400" b="1" dirty="0" smtClean="0"/>
          </a:p>
          <a:p>
            <a:pPr lvl="1">
              <a:buNone/>
            </a:pPr>
            <a:endParaRPr lang="de-DE" sz="1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715140" y="5715016"/>
            <a:ext cx="223405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Bold items are part of grading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grades…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smtClean="0"/>
              <a:t>NO</a:t>
            </a:r>
            <a:r>
              <a:rPr lang="de-DE" dirty="0" smtClean="0"/>
              <a:t> final </a:t>
            </a:r>
            <a:r>
              <a:rPr lang="de-DE" dirty="0" err="1" smtClean="0"/>
              <a:t>exam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incrementally</a:t>
            </a:r>
            <a:endParaRPr lang="de-DE" dirty="0" smtClean="0"/>
          </a:p>
          <a:p>
            <a:pPr lvl="1"/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/mini-</a:t>
            </a:r>
            <a:r>
              <a:rPr lang="de-DE" dirty="0" err="1" smtClean="0"/>
              <a:t>project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endParaRPr lang="de-DE" dirty="0" smtClean="0"/>
          </a:p>
          <a:p>
            <a:pPr lvl="1"/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err="1" smtClean="0"/>
              <a:t>Weights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Mini-</a:t>
            </a:r>
            <a:r>
              <a:rPr lang="de-DE" dirty="0" err="1" smtClean="0"/>
              <a:t>Presentation</a:t>
            </a:r>
            <a:r>
              <a:rPr lang="de-DE" dirty="0" smtClean="0"/>
              <a:t> on </a:t>
            </a:r>
            <a:r>
              <a:rPr lang="de-DE" dirty="0" err="1" smtClean="0"/>
              <a:t>background</a:t>
            </a:r>
            <a:r>
              <a:rPr lang="de-DE" dirty="0" smtClean="0"/>
              <a:t>:		1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2"/>
            <a:r>
              <a:rPr lang="de-DE" dirty="0" smtClean="0"/>
              <a:t>Mini-</a:t>
            </a:r>
            <a:r>
              <a:rPr lang="de-DE" dirty="0" err="1" smtClean="0"/>
              <a:t>Presentation</a:t>
            </a:r>
            <a:r>
              <a:rPr lang="de-DE" dirty="0" smtClean="0"/>
              <a:t> on </a:t>
            </a:r>
            <a:r>
              <a:rPr lang="de-DE" dirty="0" err="1" smtClean="0"/>
              <a:t>theory</a:t>
            </a:r>
            <a:r>
              <a:rPr lang="de-DE" dirty="0" smtClean="0"/>
              <a:t>/</a:t>
            </a:r>
            <a:r>
              <a:rPr lang="de-DE" dirty="0" err="1" smtClean="0"/>
              <a:t>kinematics</a:t>
            </a:r>
            <a:r>
              <a:rPr lang="de-DE" dirty="0" smtClean="0"/>
              <a:t>:	2 </a:t>
            </a:r>
            <a:r>
              <a:rPr lang="de-DE" dirty="0" err="1" smtClean="0"/>
              <a:t>parts</a:t>
            </a:r>
            <a:endParaRPr lang="de-DE" dirty="0" smtClean="0"/>
          </a:p>
          <a:p>
            <a:pPr lvl="2"/>
            <a:r>
              <a:rPr lang="de-DE" dirty="0" err="1" smtClean="0"/>
              <a:t>Kinematics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				3 </a:t>
            </a:r>
            <a:r>
              <a:rPr lang="de-DE" dirty="0" err="1" smtClean="0"/>
              <a:t>parts</a:t>
            </a:r>
            <a:endParaRPr lang="de-DE" dirty="0" smtClean="0"/>
          </a:p>
          <a:p>
            <a:pPr lvl="2"/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				3 </a:t>
            </a:r>
            <a:r>
              <a:rPr lang="de-DE" dirty="0" err="1" smtClean="0"/>
              <a:t>parts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is not for me, but for you!</a:t>
            </a:r>
          </a:p>
          <a:p>
            <a:endParaRPr lang="en-US" dirty="0" smtClean="0"/>
          </a:p>
          <a:p>
            <a:r>
              <a:rPr lang="en-US" dirty="0" smtClean="0"/>
              <a:t>We will do </a:t>
            </a:r>
            <a:r>
              <a:rPr lang="en-US" b="1" dirty="0" smtClean="0"/>
              <a:t>anonymous</a:t>
            </a:r>
            <a:r>
              <a:rPr lang="en-US" dirty="0" smtClean="0"/>
              <a:t> evaluations of the course: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Mid Nov: Focus on process </a:t>
            </a:r>
            <a:br>
              <a:rPr lang="en-US" sz="1800" dirty="0" smtClean="0"/>
            </a:br>
            <a:r>
              <a:rPr lang="en-US" sz="1800" dirty="0" smtClean="0"/>
              <a:t>		(i.e. Do I learn anything?)</a:t>
            </a:r>
          </a:p>
          <a:p>
            <a:pPr>
              <a:buNone/>
            </a:pPr>
            <a:r>
              <a:rPr lang="en-US" sz="1800" dirty="0" smtClean="0"/>
              <a:t>	Mid Jan: Focus on overall experience</a:t>
            </a:r>
          </a:p>
          <a:p>
            <a:pPr>
              <a:buNone/>
            </a:pPr>
            <a:r>
              <a:rPr lang="en-US" sz="1800" dirty="0" smtClean="0"/>
              <a:t>			(i.e. Relevant content? Useful methods?)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it good for?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For me(resp. other students): </a:t>
            </a:r>
            <a:br>
              <a:rPr lang="en-US" sz="1800" dirty="0" smtClean="0"/>
            </a:br>
            <a:r>
              <a:rPr lang="en-US" sz="1800" dirty="0" smtClean="0"/>
              <a:t>			learning how to improve it for next year</a:t>
            </a:r>
            <a:br>
              <a:rPr lang="en-US" sz="1800" dirty="0" smtClean="0"/>
            </a:br>
            <a:r>
              <a:rPr lang="en-US" sz="1800" dirty="0" smtClean="0"/>
              <a:t>	For you: 	possibility to influence the course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36FFC-E915-4449-B818-F18E7C935E28}" type="datetime1">
              <a:rPr lang="de-DE" smtClean="0"/>
              <a:pPr>
                <a:defRPr/>
              </a:pPr>
              <a:t>17.10.2013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Slide </a:t>
            </a:r>
            <a:fld id="{0900F4D3-81A3-4CE0-89DC-E053C26360EE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FRANK@XV5I9FVF81VAGHI8" val="268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Master-ESWT">
  <a:themeElements>
    <a:clrScheme name="Master-ESW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-ESWT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-ESW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-ESW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-ESW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1151</Words>
  <Application>Microsoft Office PowerPoint</Application>
  <PresentationFormat>Bildschirmpräsentation (4:3)</PresentationFormat>
  <Paragraphs>367</Paragraphs>
  <Slides>25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Wingdings</vt:lpstr>
      <vt:lpstr>Verdana</vt:lpstr>
      <vt:lpstr>Tahoma</vt:lpstr>
      <vt:lpstr>Master-ESWT</vt:lpstr>
      <vt:lpstr>Software Develpoment for Industrial Robots</vt:lpstr>
      <vt:lpstr>What do you expect to learn here?</vt:lpstr>
      <vt:lpstr>Who are you listening to…</vt:lpstr>
      <vt:lpstr>What will you learn here…</vt:lpstr>
      <vt:lpstr>How will you learn it…</vt:lpstr>
      <vt:lpstr>Organisation</vt:lpstr>
      <vt:lpstr>Your grades…</vt:lpstr>
      <vt:lpstr>Evaluation</vt:lpstr>
      <vt:lpstr>Before we begin… </vt:lpstr>
      <vt:lpstr>PowerPoint-Präsentation</vt:lpstr>
      <vt:lpstr>Questions</vt:lpstr>
      <vt:lpstr>Results</vt:lpstr>
      <vt:lpstr>Results</vt:lpstr>
      <vt:lpstr>Results</vt:lpstr>
      <vt:lpstr>Results</vt:lpstr>
      <vt:lpstr>Ergebnisse der Gruppenarbeit</vt:lpstr>
      <vt:lpstr>Ergebnisse der Gruppenarbeit</vt:lpstr>
      <vt:lpstr>Ergebnisse der Gruppenarbeit</vt:lpstr>
      <vt:lpstr>Types of Robots (possible classifications)</vt:lpstr>
      <vt:lpstr>Application domains (possible classifications)</vt:lpstr>
      <vt:lpstr>Next steps</vt:lpstr>
      <vt:lpstr>Groups</vt:lpstr>
      <vt:lpstr>Task</vt:lpstr>
      <vt:lpstr>A few words on presentations</vt:lpstr>
      <vt:lpstr>A few words on 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 Karlsruhe</dc:title>
  <dc:creator>Wolfgang Reif</dc:creator>
  <cp:lastModifiedBy>Frank Ortmeier</cp:lastModifiedBy>
  <cp:revision>833</cp:revision>
  <cp:lastPrinted>1601-01-01T00:00:00Z</cp:lastPrinted>
  <dcterms:created xsi:type="dcterms:W3CDTF">2000-11-24T10:49:36Z</dcterms:created>
  <dcterms:modified xsi:type="dcterms:W3CDTF">2013-10-21T08:47:53Z</dcterms:modified>
</cp:coreProperties>
</file>