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3" r:id="rId1"/>
  </p:sldMasterIdLst>
  <p:notesMasterIdLst>
    <p:notesMasterId r:id="rId15"/>
  </p:notesMasterIdLst>
  <p:handoutMasterIdLst>
    <p:handoutMasterId r:id="rId16"/>
  </p:handoutMasterIdLst>
  <p:sldIdLst>
    <p:sldId id="983" r:id="rId2"/>
    <p:sldId id="1182" r:id="rId3"/>
    <p:sldId id="1199" r:id="rId4"/>
    <p:sldId id="1192" r:id="rId5"/>
    <p:sldId id="1207" r:id="rId6"/>
    <p:sldId id="1209" r:id="rId7"/>
    <p:sldId id="1205" r:id="rId8"/>
    <p:sldId id="1204" r:id="rId9"/>
    <p:sldId id="1193" r:id="rId10"/>
    <p:sldId id="1206" r:id="rId11"/>
    <p:sldId id="1188" r:id="rId12"/>
    <p:sldId id="1201" r:id="rId13"/>
    <p:sldId id="1200" r:id="rId14"/>
  </p:sldIdLst>
  <p:sldSz cx="9144000" cy="6858000" type="screen4x3"/>
  <p:notesSz cx="10234613" cy="7099300"/>
  <p:embeddedFontLst>
    <p:embeddedFont>
      <p:font typeface="Verdana" pitchFamily="34" charset="0"/>
      <p:regular r:id="rId17"/>
      <p:bold r:id="rId18"/>
      <p:italic r:id="rId19"/>
      <p:boldItalic r:id="rId20"/>
    </p:embeddedFont>
    <p:embeddedFont>
      <p:font typeface="Tahoma" pitchFamily="34" charset="0"/>
      <p:regular r:id="rId21"/>
      <p:bold r:id="rId22"/>
    </p:embeddedFont>
  </p:embeddedFontLst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CCFFCC"/>
    <a:srgbClr val="FFC000"/>
    <a:srgbClr val="FFFFCC"/>
    <a:srgbClr val="00CC00"/>
    <a:srgbClr val="009999"/>
    <a:srgbClr val="3366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80435" autoAdjust="0"/>
  </p:normalViewPr>
  <p:slideViewPr>
    <p:cSldViewPr>
      <p:cViewPr>
        <p:scale>
          <a:sx n="75" d="100"/>
          <a:sy n="75" d="100"/>
        </p:scale>
        <p:origin x="-18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15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1DCB7CF6-294B-4DD1-BE61-BAA24A34085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8038" y="531813"/>
            <a:ext cx="3549650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250" y="3371850"/>
            <a:ext cx="7504113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5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500AC188-F91B-4F1F-BFA1-B1C600E37F7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454DD4-D33B-4835-B8DE-044EEC1A6A22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0" y="6381750"/>
            <a:ext cx="91440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5275" y="1392238"/>
            <a:ext cx="3594100" cy="1536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3644900" y="3375025"/>
            <a:ext cx="4284663" cy="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1087438" y="3441700"/>
            <a:ext cx="7199312" cy="1588"/>
          </a:xfrm>
          <a:prstGeom prst="line">
            <a:avLst/>
          </a:prstGeom>
          <a:noFill/>
          <a:ln w="180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/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1087438" y="3498850"/>
            <a:ext cx="7199312" cy="1588"/>
          </a:xfrm>
          <a:prstGeom prst="line">
            <a:avLst/>
          </a:prstGeom>
          <a:noFill/>
          <a:ln w="18000">
            <a:solidFill>
              <a:srgbClr val="666666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/>
          </a:p>
        </p:txBody>
      </p:sp>
      <p:sp>
        <p:nvSpPr>
          <p:cNvPr id="73114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867277"/>
            <a:ext cx="6335712" cy="935037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311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27088" y="3643314"/>
            <a:ext cx="7772400" cy="1254125"/>
          </a:xfrm>
        </p:spPr>
        <p:txBody>
          <a:bodyPr/>
          <a:lstStyle>
            <a:lvl1pPr algn="ctr">
              <a:defRPr sz="35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C4611-9470-4377-955B-E9B7666D2D3C}" type="datetime1">
              <a:rPr lang="de-DE"/>
              <a:pPr>
                <a:defRPr/>
              </a:pPr>
              <a:t>19.11.2013</a:t>
            </a:fld>
            <a:endParaRPr lang="de-DE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Slide </a:t>
            </a:r>
            <a:fld id="{7E98F64B-51F5-42C9-9C17-C0B29260A55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55776" y="0"/>
            <a:ext cx="6588224" cy="7143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1116013" y="1268413"/>
            <a:ext cx="3848100" cy="49688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116513" y="1268413"/>
            <a:ext cx="3848100" cy="240823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5116513" y="3829050"/>
            <a:ext cx="3848100" cy="240823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4B3FE-7394-4C0D-A9E5-0A0322BED132}" type="datetime1">
              <a:rPr lang="de-DE"/>
              <a:pPr>
                <a:defRPr/>
              </a:pPr>
              <a:t>19.11.2013</a:t>
            </a:fld>
            <a:endParaRPr lang="de-DE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Slide </a:t>
            </a:r>
            <a:fld id="{3F2AA956-D566-4FDB-AF37-811874FFE73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1116013" y="1196752"/>
            <a:ext cx="8027987" cy="5040536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57B5A-9F49-483D-87E2-44F4A21318B4}" type="datetime1">
              <a:rPr lang="de-DE"/>
              <a:pPr>
                <a:defRPr/>
              </a:pPr>
              <a:t>19.11.2013</a:t>
            </a:fld>
            <a:endParaRPr lang="de-DE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Slide </a:t>
            </a:r>
            <a:fld id="{0824EEC3-1CFF-4627-9757-89458E71617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214563" y="196850"/>
            <a:ext cx="678656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268413"/>
            <a:ext cx="7848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301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7050" y="6562725"/>
            <a:ext cx="22320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F120A03-87E6-4EFD-999A-1EF33B8BC2C3}" type="datetime1">
              <a:rPr lang="de-DE"/>
              <a:pPr>
                <a:defRPr/>
              </a:pPr>
              <a:t>19.11.2013</a:t>
            </a:fld>
            <a:endParaRPr lang="de-DE" dirty="0"/>
          </a:p>
        </p:txBody>
      </p:sp>
      <p:sp>
        <p:nvSpPr>
          <p:cNvPr id="73012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25" y="6562725"/>
            <a:ext cx="10795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Slide </a:t>
            </a:r>
            <a:fld id="{965778B8-CB27-4C46-BDEA-FA659843834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30123" name="Line 11"/>
          <p:cNvSpPr>
            <a:spLocks noChangeShapeType="1"/>
          </p:cNvSpPr>
          <p:nvPr/>
        </p:nvSpPr>
        <p:spPr bwMode="auto">
          <a:xfrm>
            <a:off x="4859338" y="765175"/>
            <a:ext cx="4284662" cy="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73012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7100" y="6546850"/>
            <a:ext cx="4679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" name="Line 2"/>
          <p:cNvSpPr>
            <a:spLocks noChangeShapeType="1"/>
          </p:cNvSpPr>
          <p:nvPr userDrawn="1"/>
        </p:nvSpPr>
        <p:spPr bwMode="auto">
          <a:xfrm>
            <a:off x="2301875" y="831850"/>
            <a:ext cx="7199313" cy="1588"/>
          </a:xfrm>
          <a:prstGeom prst="line">
            <a:avLst/>
          </a:prstGeom>
          <a:noFill/>
          <a:ln w="180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/>
          </a:p>
        </p:txBody>
      </p:sp>
      <p:sp>
        <p:nvSpPr>
          <p:cNvPr id="19" name="Line 3"/>
          <p:cNvSpPr>
            <a:spLocks noChangeShapeType="1"/>
          </p:cNvSpPr>
          <p:nvPr userDrawn="1"/>
        </p:nvSpPr>
        <p:spPr bwMode="auto">
          <a:xfrm>
            <a:off x="2301875" y="889000"/>
            <a:ext cx="7199313" cy="1588"/>
          </a:xfrm>
          <a:prstGeom prst="line">
            <a:avLst/>
          </a:prstGeom>
          <a:noFill/>
          <a:ln w="18000">
            <a:solidFill>
              <a:srgbClr val="666666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/>
          </a:p>
        </p:txBody>
      </p:sp>
      <p:pic>
        <p:nvPicPr>
          <p:cNvPr id="1034" name="Picture 17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363" y="142875"/>
            <a:ext cx="1838325" cy="7858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0" r:id="rId2"/>
    <p:sldLayoutId id="2147484011" r:id="rId3"/>
    <p:sldLayoutId id="2147484012" r:id="rId4"/>
  </p:sldLayoutIdLst>
  <p:transition>
    <p:pull/>
  </p:transition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E3192"/>
        </a:buClr>
        <a:buChar char="•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E3192"/>
        </a:buClr>
        <a:buChar char="•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E3192"/>
        </a:buClr>
        <a:buChar char="•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E3192"/>
        </a:buClr>
        <a:buChar char="•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hris\Dropbox\SDIR\2%20Vortrag\Singularit&#233;s%20d'un%20robot%20&#224;%20six%20axes%20(Singularities%20of%20a%20six-axis%20robot).mp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hris\Dropbox\SDIR\2%20Vortrag\Kuka%20KR%2030-3F%20Degrees%20of%20Freedom.mp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hris\Dropbox\SDIR\2%20Vortrag\wrist.av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hris\Dropbox\SDIR\2%20Vortrag\2-singularities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>
          <a:xfrm>
            <a:off x="1547813" y="4867275"/>
            <a:ext cx="6335712" cy="935038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Tomasz </a:t>
            </a:r>
            <a:r>
              <a:rPr lang="de-DE" dirty="0" err="1" smtClean="0"/>
              <a:t>Karolak</a:t>
            </a:r>
            <a:r>
              <a:rPr lang="de-DE" dirty="0" smtClean="0"/>
              <a:t>, Eric Schubert, Chris Taggeselle</a:t>
            </a:r>
            <a:endParaRPr lang="de-DE" dirty="0"/>
          </a:p>
        </p:txBody>
      </p:sp>
      <p:sp>
        <p:nvSpPr>
          <p:cNvPr id="3075" name="Titel 5"/>
          <p:cNvSpPr>
            <a:spLocks noGrp="1"/>
          </p:cNvSpPr>
          <p:nvPr>
            <p:ph type="ctrTitle"/>
          </p:nvPr>
        </p:nvSpPr>
        <p:spPr>
          <a:xfrm>
            <a:off x="827088" y="3643313"/>
            <a:ext cx="7772400" cy="1254125"/>
          </a:xfrm>
        </p:spPr>
        <p:txBody>
          <a:bodyPr/>
          <a:lstStyle/>
          <a:p>
            <a:r>
              <a:rPr lang="de-DE" dirty="0" err="1" smtClean="0"/>
              <a:t>S</a:t>
            </a:r>
            <a:r>
              <a:rPr lang="de-DE" dirty="0" err="1" smtClean="0"/>
              <a:t>ingularities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4294967295"/>
          </p:nvPr>
        </p:nvSpPr>
        <p:spPr>
          <a:xfrm>
            <a:off x="6911975" y="6562725"/>
            <a:ext cx="2232025" cy="287338"/>
          </a:xfrm>
        </p:spPr>
        <p:txBody>
          <a:bodyPr/>
          <a:lstStyle/>
          <a:p>
            <a:pPr>
              <a:defRPr/>
            </a:pPr>
            <a:fld id="{A7CA06A0-25EA-40BB-970F-1B98D84A55E6}" type="datetime1">
              <a:rPr lang="de-DE"/>
              <a:pPr>
                <a:defRPr/>
              </a:pPr>
              <a:t>19.11.2013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0" y="6562725"/>
            <a:ext cx="1079500" cy="288925"/>
          </a:xfrm>
        </p:spPr>
        <p:txBody>
          <a:bodyPr/>
          <a:lstStyle/>
          <a:p>
            <a:pPr>
              <a:defRPr/>
            </a:pPr>
            <a:r>
              <a:rPr lang="de-DE"/>
              <a:t>Slide </a:t>
            </a:r>
            <a:fld id="{98F91CAC-DCEE-4787-B34F-F971A6A2F990}" type="slidenum">
              <a:rPr lang="de-DE"/>
              <a:pPr>
                <a:defRPr/>
              </a:pPr>
              <a:t>1</a:t>
            </a:fld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Overhead singularity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Appearance:</a:t>
            </a:r>
          </a:p>
          <a:p>
            <a:pPr lvl="1"/>
            <a:r>
              <a:rPr lang="en-GB" dirty="0" smtClean="0"/>
              <a:t>Calculate      (wrist position) in base coordinates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If                 and </a:t>
            </a:r>
          </a:p>
          <a:p>
            <a:endParaRPr lang="en-GB" dirty="0" smtClean="0"/>
          </a:p>
          <a:p>
            <a:r>
              <a:rPr lang="en-GB" dirty="0" err="1" smtClean="0"/>
              <a:t>Pseudocode</a:t>
            </a:r>
            <a:r>
              <a:rPr lang="en-GB" dirty="0" smtClean="0"/>
              <a:t>:</a:t>
            </a:r>
          </a:p>
          <a:p>
            <a:endParaRPr lang="en-GB" dirty="0" smtClean="0"/>
          </a:p>
          <a:p>
            <a:r>
              <a:rPr lang="en-GB" dirty="0" smtClean="0"/>
              <a:t>Solution:</a:t>
            </a:r>
          </a:p>
          <a:p>
            <a:pPr lvl="1"/>
            <a:r>
              <a:rPr lang="en-GB" dirty="0" smtClean="0"/>
              <a:t>What does the other group says???</a:t>
            </a: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9C4611-9470-4377-955B-E9B7666D2D3C}" type="datetime1">
              <a:rPr lang="de-DE" smtClean="0"/>
              <a:pPr>
                <a:defRPr/>
              </a:pPr>
              <a:t>19.11.2013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7E98F64B-51F5-42C9-9C17-C0B29260A556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132138" y="1628775"/>
          <a:ext cx="414337" cy="487363"/>
        </p:xfrm>
        <a:graphic>
          <a:graphicData uri="http://schemas.openxmlformats.org/presentationml/2006/ole">
            <p:oleObj spid="_x0000_s26626" name="Formel" r:id="rId3" imgW="215640" imgH="253800" progId="Equation.3">
              <p:embed/>
            </p:oleObj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195736" y="1988840"/>
          <a:ext cx="1344662" cy="1420775"/>
        </p:xfrm>
        <a:graphic>
          <a:graphicData uri="http://schemas.openxmlformats.org/presentationml/2006/ole">
            <p:oleObj spid="_x0000_s26627" name="Formel" r:id="rId4" imgW="672840" imgH="711000" progId="Equation.3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4139952" y="2420888"/>
          <a:ext cx="1552178" cy="443479"/>
        </p:xfrm>
        <a:graphic>
          <a:graphicData uri="http://schemas.openxmlformats.org/presentationml/2006/ole">
            <p:oleObj spid="_x0000_s26629" name="Formel" r:id="rId5" imgW="799920" imgH="228600" progId="Equation.3">
              <p:embed/>
            </p:oleObj>
          </a:graphicData>
        </a:graphic>
      </p:graphicFrame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Full</a:t>
            </a:r>
            <a:r>
              <a:rPr lang="de-DE" dirty="0" smtClean="0"/>
              <a:t> Video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5815D0-E7DF-4BEE-B78F-97F68F7AC84E}" type="datetime1">
              <a:rPr lang="de-DE"/>
              <a:pPr>
                <a:defRPr/>
              </a:pPr>
              <a:t>19.11.2013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C3460BBF-8E74-4114-992C-3053E6EE198D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pic>
        <p:nvPicPr>
          <p:cNvPr id="6" name="Singularités d'un robot à six axes (Singularities of a six-axis robot)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411413" y="1628775"/>
            <a:ext cx="5316537" cy="3987800"/>
          </a:xfr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Kuka Kr 30 - DOF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39E3E6F-7012-444D-87C6-6FCFD1C78F82}" type="datetime1">
              <a:rPr lang="de-DE" smtClean="0"/>
              <a:pPr>
                <a:defRPr/>
              </a:pPr>
              <a:t>19.11.2013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B63A5747-ED6B-4458-A644-E227455EB1BC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pic>
        <p:nvPicPr>
          <p:cNvPr id="6" name="Kuka KR 30-3F Degrees of Freedom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411760" y="2204864"/>
            <a:ext cx="4391025" cy="3294062"/>
          </a:xfr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Description of the sketch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9C4611-9470-4377-955B-E9B7666D2D3C}" type="datetime1">
              <a:rPr lang="de-DE" smtClean="0"/>
              <a:pPr>
                <a:defRPr/>
              </a:pPr>
              <a:t>19.11.2013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7E98F64B-51F5-42C9-9C17-C0B29260A556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6" name="Abgerundetes Rechteck 51"/>
          <p:cNvSpPr>
            <a:spLocks noChangeArrowheads="1"/>
          </p:cNvSpPr>
          <p:nvPr/>
        </p:nvSpPr>
        <p:spPr bwMode="auto">
          <a:xfrm>
            <a:off x="3046203" y="4869161"/>
            <a:ext cx="324000" cy="4680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anchor="ctr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FF0000"/>
                </a:solidFill>
              </a:rPr>
              <a:t>A1</a:t>
            </a:r>
            <a:endParaRPr lang="de-DE" sz="1200" b="1" dirty="0">
              <a:solidFill>
                <a:srgbClr val="FF0000"/>
              </a:solidFill>
            </a:endParaRPr>
          </a:p>
        </p:txBody>
      </p:sp>
      <p:cxnSp>
        <p:nvCxnSpPr>
          <p:cNvPr id="7" name="Gerade Verbindung 53"/>
          <p:cNvCxnSpPr>
            <a:cxnSpLocks noChangeShapeType="1"/>
            <a:stCxn id="6" idx="0"/>
            <a:endCxn id="22" idx="4"/>
          </p:cNvCxnSpPr>
          <p:nvPr/>
        </p:nvCxnSpPr>
        <p:spPr bwMode="auto">
          <a:xfrm flipV="1">
            <a:off x="3208203" y="4437436"/>
            <a:ext cx="306032" cy="431725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</p:cxnSp>
      <p:sp>
        <p:nvSpPr>
          <p:cNvPr id="8" name="Bogen 7"/>
          <p:cNvSpPr/>
          <p:nvPr/>
        </p:nvSpPr>
        <p:spPr bwMode="auto">
          <a:xfrm rot="8904086">
            <a:off x="5678097" y="1386384"/>
            <a:ext cx="576262" cy="463550"/>
          </a:xfrm>
          <a:prstGeom prst="arc">
            <a:avLst>
              <a:gd name="adj1" fmla="val 16200000"/>
              <a:gd name="adj2" fmla="val 5508886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de-DE"/>
          </a:p>
        </p:txBody>
      </p:sp>
      <p:cxnSp>
        <p:nvCxnSpPr>
          <p:cNvPr id="14" name="Gerade Verbindung 66"/>
          <p:cNvCxnSpPr>
            <a:cxnSpLocks noChangeShapeType="1"/>
            <a:stCxn id="22" idx="0"/>
            <a:endCxn id="23" idx="4"/>
          </p:cNvCxnSpPr>
          <p:nvPr/>
        </p:nvCxnSpPr>
        <p:spPr bwMode="auto">
          <a:xfrm flipH="1" flipV="1">
            <a:off x="3010179" y="3573340"/>
            <a:ext cx="504056" cy="503733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</p:cxnSp>
      <p:cxnSp>
        <p:nvCxnSpPr>
          <p:cNvPr id="15" name="Gerade Verbindung 78"/>
          <p:cNvCxnSpPr>
            <a:cxnSpLocks noChangeShapeType="1"/>
            <a:stCxn id="18" idx="2"/>
            <a:endCxn id="23" idx="7"/>
          </p:cNvCxnSpPr>
          <p:nvPr/>
        </p:nvCxnSpPr>
        <p:spPr bwMode="auto">
          <a:xfrm flipH="1">
            <a:off x="3137458" y="2959215"/>
            <a:ext cx="536731" cy="306536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</p:cxnSp>
      <p:sp>
        <p:nvSpPr>
          <p:cNvPr id="16" name="Ellipse 72"/>
          <p:cNvSpPr>
            <a:spLocks noChangeArrowheads="1"/>
          </p:cNvSpPr>
          <p:nvPr/>
        </p:nvSpPr>
        <p:spPr bwMode="auto">
          <a:xfrm>
            <a:off x="4486363" y="2204865"/>
            <a:ext cx="360000" cy="3600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de-DE" sz="1000" b="1" dirty="0" smtClean="0">
                <a:solidFill>
                  <a:srgbClr val="FF0000"/>
                </a:solidFill>
              </a:rPr>
              <a:t>A5</a:t>
            </a:r>
            <a:endParaRPr lang="de-DE" sz="1000" b="1" dirty="0">
              <a:solidFill>
                <a:srgbClr val="FF0000"/>
              </a:solidFill>
            </a:endParaRPr>
          </a:p>
        </p:txBody>
      </p:sp>
      <p:cxnSp>
        <p:nvCxnSpPr>
          <p:cNvPr id="17" name="Gerade Verbindung 78"/>
          <p:cNvCxnSpPr>
            <a:cxnSpLocks noChangeShapeType="1"/>
            <a:endCxn id="18" idx="0"/>
          </p:cNvCxnSpPr>
          <p:nvPr/>
        </p:nvCxnSpPr>
        <p:spPr bwMode="auto">
          <a:xfrm flipH="1">
            <a:off x="4100306" y="2486025"/>
            <a:ext cx="417719" cy="250034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</p:cxnSp>
      <p:sp>
        <p:nvSpPr>
          <p:cNvPr id="18" name="Abgerundetes Rechteck 67"/>
          <p:cNvSpPr>
            <a:spLocks noChangeArrowheads="1"/>
          </p:cNvSpPr>
          <p:nvPr/>
        </p:nvSpPr>
        <p:spPr bwMode="auto">
          <a:xfrm rot="3741550">
            <a:off x="3775329" y="2607130"/>
            <a:ext cx="223837" cy="4810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de-DE"/>
          </a:p>
        </p:txBody>
      </p:sp>
      <p:cxnSp>
        <p:nvCxnSpPr>
          <p:cNvPr id="19" name="Gerade Verbindung 78"/>
          <p:cNvCxnSpPr>
            <a:cxnSpLocks noChangeShapeType="1"/>
          </p:cNvCxnSpPr>
          <p:nvPr/>
        </p:nvCxnSpPr>
        <p:spPr bwMode="auto">
          <a:xfrm flipH="1">
            <a:off x="5487108" y="1770659"/>
            <a:ext cx="215900" cy="134938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</p:cxnSp>
      <p:sp>
        <p:nvSpPr>
          <p:cNvPr id="22" name="Ellipse 72"/>
          <p:cNvSpPr>
            <a:spLocks noChangeArrowheads="1"/>
          </p:cNvSpPr>
          <p:nvPr/>
        </p:nvSpPr>
        <p:spPr bwMode="auto">
          <a:xfrm>
            <a:off x="3334235" y="4077073"/>
            <a:ext cx="360000" cy="36036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de-DE"/>
          </a:p>
        </p:txBody>
      </p:sp>
      <p:sp>
        <p:nvSpPr>
          <p:cNvPr id="23" name="Ellipse 72"/>
          <p:cNvSpPr>
            <a:spLocks noChangeArrowheads="1"/>
          </p:cNvSpPr>
          <p:nvPr/>
        </p:nvSpPr>
        <p:spPr bwMode="auto">
          <a:xfrm>
            <a:off x="2830179" y="3212977"/>
            <a:ext cx="360000" cy="36036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de-DE" dirty="0"/>
          </a:p>
        </p:txBody>
      </p:sp>
      <p:sp>
        <p:nvSpPr>
          <p:cNvPr id="24" name="Abgerundetes Rechteck 67"/>
          <p:cNvSpPr>
            <a:spLocks noChangeArrowheads="1"/>
          </p:cNvSpPr>
          <p:nvPr/>
        </p:nvSpPr>
        <p:spPr bwMode="auto">
          <a:xfrm rot="3741550">
            <a:off x="5167769" y="1774422"/>
            <a:ext cx="210165" cy="48179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endParaRPr lang="de-DE"/>
          </a:p>
        </p:txBody>
      </p:sp>
      <p:cxnSp>
        <p:nvCxnSpPr>
          <p:cNvPr id="25" name="Gerade Verbindung 78"/>
          <p:cNvCxnSpPr>
            <a:cxnSpLocks noChangeShapeType="1"/>
          </p:cNvCxnSpPr>
          <p:nvPr/>
        </p:nvCxnSpPr>
        <p:spPr bwMode="auto">
          <a:xfrm flipH="1">
            <a:off x="4829263" y="2159571"/>
            <a:ext cx="215900" cy="134938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</p:cxnSp>
      <p:sp>
        <p:nvSpPr>
          <p:cNvPr id="28" name="Textfeld 84"/>
          <p:cNvSpPr txBox="1">
            <a:spLocks noChangeArrowheads="1"/>
          </p:cNvSpPr>
          <p:nvPr/>
        </p:nvSpPr>
        <p:spPr bwMode="auto">
          <a:xfrm>
            <a:off x="3334235" y="4118601"/>
            <a:ext cx="43204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A2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29" name="Textfeld 84"/>
          <p:cNvSpPr txBox="1">
            <a:spLocks noChangeArrowheads="1"/>
          </p:cNvSpPr>
          <p:nvPr/>
        </p:nvSpPr>
        <p:spPr bwMode="auto">
          <a:xfrm>
            <a:off x="2832466" y="3255933"/>
            <a:ext cx="43204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A3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30" name="Textfeld 84"/>
          <p:cNvSpPr txBox="1">
            <a:spLocks noChangeArrowheads="1"/>
          </p:cNvSpPr>
          <p:nvPr/>
        </p:nvSpPr>
        <p:spPr bwMode="auto">
          <a:xfrm>
            <a:off x="3690083" y="2727971"/>
            <a:ext cx="49567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A4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33" name="Textfeld 84"/>
          <p:cNvSpPr txBox="1">
            <a:spLocks noChangeArrowheads="1"/>
          </p:cNvSpPr>
          <p:nvPr/>
        </p:nvSpPr>
        <p:spPr bwMode="auto">
          <a:xfrm>
            <a:off x="5102685" y="1866603"/>
            <a:ext cx="49567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A6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550259" y="458112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00B050"/>
                </a:solidFill>
              </a:rPr>
              <a:t>d1</a:t>
            </a:r>
            <a:endParaRPr lang="en-GB" sz="1600" b="1" dirty="0">
              <a:solidFill>
                <a:srgbClr val="00B050"/>
              </a:solidFill>
            </a:endParaRPr>
          </a:p>
        </p:txBody>
      </p:sp>
      <p:cxnSp>
        <p:nvCxnSpPr>
          <p:cNvPr id="40" name="Gerade Verbindung mit Pfeil 39"/>
          <p:cNvCxnSpPr/>
          <p:nvPr/>
        </p:nvCxnSpPr>
        <p:spPr bwMode="auto">
          <a:xfrm flipH="1">
            <a:off x="3406243" y="4509121"/>
            <a:ext cx="288032" cy="36004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</p:spPr>
      </p:cxnSp>
      <p:cxnSp>
        <p:nvCxnSpPr>
          <p:cNvPr id="43" name="Gerade Verbindung mit Pfeil 42"/>
          <p:cNvCxnSpPr/>
          <p:nvPr/>
        </p:nvCxnSpPr>
        <p:spPr bwMode="auto">
          <a:xfrm>
            <a:off x="2902187" y="3645025"/>
            <a:ext cx="432048" cy="432048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 flipH="1">
            <a:off x="3046203" y="2276873"/>
            <a:ext cx="1224136" cy="648072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3262227" y="242088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00B050"/>
                </a:solidFill>
              </a:rPr>
              <a:t>d3</a:t>
            </a:r>
            <a:endParaRPr lang="en-GB" sz="1600" b="1" dirty="0">
              <a:solidFill>
                <a:srgbClr val="00B050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758171" y="3789041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00B050"/>
                </a:solidFill>
              </a:rPr>
              <a:t>d2</a:t>
            </a:r>
            <a:endParaRPr lang="en-GB" sz="1600" b="1" dirty="0">
              <a:solidFill>
                <a:srgbClr val="00B05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 bwMode="auto">
          <a:xfrm flipH="1">
            <a:off x="4743915" y="1577975"/>
            <a:ext cx="882185" cy="48019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</p:spPr>
      </p:cxnSp>
      <p:sp>
        <p:nvSpPr>
          <p:cNvPr id="63" name="Textfeld 62"/>
          <p:cNvSpPr txBox="1"/>
          <p:nvPr/>
        </p:nvSpPr>
        <p:spPr>
          <a:xfrm>
            <a:off x="4990419" y="1556793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00B050"/>
                </a:solidFill>
              </a:rPr>
              <a:t>d5</a:t>
            </a:r>
            <a:endParaRPr lang="en-GB" sz="1600" b="1" dirty="0">
              <a:solidFill>
                <a:srgbClr val="00B050"/>
              </a:solidFill>
            </a:endParaRPr>
          </a:p>
        </p:txBody>
      </p:sp>
      <p:grpSp>
        <p:nvGrpSpPr>
          <p:cNvPr id="143" name="Gruppieren 142"/>
          <p:cNvGrpSpPr/>
          <p:nvPr/>
        </p:nvGrpSpPr>
        <p:grpSpPr>
          <a:xfrm>
            <a:off x="1982975" y="3121919"/>
            <a:ext cx="779388" cy="463846"/>
            <a:chOff x="1475656" y="3376042"/>
            <a:chExt cx="779388" cy="463846"/>
          </a:xfrm>
        </p:grpSpPr>
        <p:sp>
          <p:nvSpPr>
            <p:cNvPr id="64" name="Bogen 63"/>
            <p:cNvSpPr/>
            <p:nvPr/>
          </p:nvSpPr>
          <p:spPr bwMode="auto">
            <a:xfrm>
              <a:off x="1750988" y="3376042"/>
              <a:ext cx="504056" cy="463846"/>
            </a:xfrm>
            <a:prstGeom prst="arc">
              <a:avLst>
                <a:gd name="adj1" fmla="val 13610155"/>
                <a:gd name="adj2" fmla="val 7349353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7" name="Gruppieren 66"/>
            <p:cNvGrpSpPr/>
            <p:nvPr/>
          </p:nvGrpSpPr>
          <p:grpSpPr>
            <a:xfrm>
              <a:off x="1941612" y="3534570"/>
              <a:ext cx="144016" cy="144016"/>
              <a:chOff x="1941612" y="3534570"/>
              <a:chExt cx="144016" cy="144016"/>
            </a:xfrm>
          </p:grpSpPr>
          <p:sp>
            <p:nvSpPr>
              <p:cNvPr id="65" name="Ellipse 64"/>
              <p:cNvSpPr/>
              <p:nvPr/>
            </p:nvSpPr>
            <p:spPr bwMode="auto">
              <a:xfrm>
                <a:off x="1941612" y="3534570"/>
                <a:ext cx="144016" cy="14401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6" name="Ellipse 65"/>
              <p:cNvSpPr/>
              <p:nvPr/>
            </p:nvSpPr>
            <p:spPr bwMode="auto">
              <a:xfrm>
                <a:off x="1995488" y="358854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68" name="Textfeld 84"/>
            <p:cNvSpPr txBox="1">
              <a:spLocks noChangeArrowheads="1"/>
            </p:cNvSpPr>
            <p:nvPr/>
          </p:nvSpPr>
          <p:spPr bwMode="auto">
            <a:xfrm>
              <a:off x="1475656" y="3501008"/>
              <a:ext cx="36003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sz="1100" b="1" dirty="0" smtClean="0">
                  <a:solidFill>
                    <a:srgbClr val="002060"/>
                  </a:solidFill>
                </a:rPr>
                <a:t>α</a:t>
              </a:r>
              <a:r>
                <a:rPr lang="de-DE" sz="1100" b="1" baseline="-25000" dirty="0">
                  <a:solidFill>
                    <a:srgbClr val="002060"/>
                  </a:solidFill>
                </a:rPr>
                <a:t>3</a:t>
              </a:r>
            </a:p>
          </p:txBody>
        </p:sp>
      </p:grpSp>
      <p:grpSp>
        <p:nvGrpSpPr>
          <p:cNvPr id="142" name="Gruppieren 141"/>
          <p:cNvGrpSpPr/>
          <p:nvPr/>
        </p:nvGrpSpPr>
        <p:grpSpPr>
          <a:xfrm>
            <a:off x="3618075" y="4005065"/>
            <a:ext cx="864095" cy="463846"/>
            <a:chOff x="3275856" y="4221088"/>
            <a:chExt cx="864095" cy="463846"/>
          </a:xfrm>
        </p:grpSpPr>
        <p:sp>
          <p:nvSpPr>
            <p:cNvPr id="97" name="Bogen 96"/>
            <p:cNvSpPr/>
            <p:nvPr/>
          </p:nvSpPr>
          <p:spPr bwMode="auto">
            <a:xfrm>
              <a:off x="3275856" y="4221088"/>
              <a:ext cx="504056" cy="463846"/>
            </a:xfrm>
            <a:prstGeom prst="arc">
              <a:avLst>
                <a:gd name="adj1" fmla="val 13610155"/>
                <a:gd name="adj2" fmla="val 7349353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8" name="Gruppieren 97"/>
            <p:cNvGrpSpPr/>
            <p:nvPr/>
          </p:nvGrpSpPr>
          <p:grpSpPr>
            <a:xfrm>
              <a:off x="3466480" y="4379616"/>
              <a:ext cx="144016" cy="144016"/>
              <a:chOff x="1941612" y="3534570"/>
              <a:chExt cx="144016" cy="144016"/>
            </a:xfrm>
          </p:grpSpPr>
          <p:sp>
            <p:nvSpPr>
              <p:cNvPr id="99" name="Ellipse 98"/>
              <p:cNvSpPr/>
              <p:nvPr/>
            </p:nvSpPr>
            <p:spPr bwMode="auto">
              <a:xfrm>
                <a:off x="1941612" y="3534570"/>
                <a:ext cx="144016" cy="14401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0" name="Ellipse 99"/>
              <p:cNvSpPr/>
              <p:nvPr/>
            </p:nvSpPr>
            <p:spPr bwMode="auto">
              <a:xfrm>
                <a:off x="1995488" y="358854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01" name="Textfeld 84"/>
            <p:cNvSpPr txBox="1">
              <a:spLocks noChangeArrowheads="1"/>
            </p:cNvSpPr>
            <p:nvPr/>
          </p:nvSpPr>
          <p:spPr bwMode="auto">
            <a:xfrm>
              <a:off x="3779912" y="4365104"/>
              <a:ext cx="36003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sz="1100" b="1" dirty="0" smtClean="0">
                  <a:solidFill>
                    <a:srgbClr val="002060"/>
                  </a:solidFill>
                </a:rPr>
                <a:t>α</a:t>
              </a:r>
              <a:r>
                <a:rPr lang="de-DE" sz="1100" b="1" baseline="-25000" dirty="0" smtClean="0">
                  <a:solidFill>
                    <a:srgbClr val="002060"/>
                  </a:solidFill>
                </a:rPr>
                <a:t>2</a:t>
              </a:r>
              <a:endParaRPr lang="de-DE" sz="1100" b="1" baseline="-25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3" name="Gruppieren 122"/>
          <p:cNvGrpSpPr/>
          <p:nvPr/>
        </p:nvGrpSpPr>
        <p:grpSpPr>
          <a:xfrm>
            <a:off x="4671143" y="2584337"/>
            <a:ext cx="823331" cy="530210"/>
            <a:chOff x="4427984" y="2708920"/>
            <a:chExt cx="823331" cy="530210"/>
          </a:xfrm>
        </p:grpSpPr>
        <p:sp>
          <p:nvSpPr>
            <p:cNvPr id="118" name="Bogen 117"/>
            <p:cNvSpPr/>
            <p:nvPr/>
          </p:nvSpPr>
          <p:spPr bwMode="auto">
            <a:xfrm>
              <a:off x="4427984" y="2708920"/>
              <a:ext cx="504056" cy="463846"/>
            </a:xfrm>
            <a:prstGeom prst="arc">
              <a:avLst>
                <a:gd name="adj1" fmla="val 13610155"/>
                <a:gd name="adj2" fmla="val 7349353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19" name="Gruppieren 118"/>
            <p:cNvGrpSpPr/>
            <p:nvPr/>
          </p:nvGrpSpPr>
          <p:grpSpPr>
            <a:xfrm>
              <a:off x="4618608" y="2867448"/>
              <a:ext cx="144016" cy="144016"/>
              <a:chOff x="1941612" y="3534570"/>
              <a:chExt cx="144016" cy="144016"/>
            </a:xfrm>
          </p:grpSpPr>
          <p:sp>
            <p:nvSpPr>
              <p:cNvPr id="120" name="Ellipse 119"/>
              <p:cNvSpPr/>
              <p:nvPr/>
            </p:nvSpPr>
            <p:spPr bwMode="auto">
              <a:xfrm>
                <a:off x="1941612" y="3534570"/>
                <a:ext cx="144016" cy="14401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1" name="Ellipse 120"/>
              <p:cNvSpPr/>
              <p:nvPr/>
            </p:nvSpPr>
            <p:spPr bwMode="auto">
              <a:xfrm>
                <a:off x="1995488" y="358854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22" name="Textfeld 84"/>
            <p:cNvSpPr txBox="1">
              <a:spLocks noChangeArrowheads="1"/>
            </p:cNvSpPr>
            <p:nvPr/>
          </p:nvSpPr>
          <p:spPr bwMode="auto">
            <a:xfrm>
              <a:off x="4891276" y="2977520"/>
              <a:ext cx="36003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sz="1100" b="1" dirty="0" smtClean="0">
                  <a:solidFill>
                    <a:srgbClr val="002060"/>
                  </a:solidFill>
                </a:rPr>
                <a:t>α</a:t>
              </a:r>
              <a:r>
                <a:rPr lang="de-DE" sz="1100" b="1" baseline="-25000" dirty="0" smtClean="0">
                  <a:solidFill>
                    <a:srgbClr val="002060"/>
                  </a:solidFill>
                </a:rPr>
                <a:t>5</a:t>
              </a:r>
              <a:endParaRPr lang="de-DE" sz="1100" b="1" baseline="-25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41" name="Gruppieren 140"/>
          <p:cNvGrpSpPr/>
          <p:nvPr/>
        </p:nvGrpSpPr>
        <p:grpSpPr>
          <a:xfrm>
            <a:off x="3800191" y="2969901"/>
            <a:ext cx="720079" cy="477634"/>
            <a:chOff x="3381772" y="3185924"/>
            <a:chExt cx="720079" cy="477634"/>
          </a:xfrm>
        </p:grpSpPr>
        <p:sp>
          <p:nvSpPr>
            <p:cNvPr id="124" name="Bogen 123"/>
            <p:cNvSpPr/>
            <p:nvPr/>
          </p:nvSpPr>
          <p:spPr bwMode="auto">
            <a:xfrm>
              <a:off x="3453780" y="3185924"/>
              <a:ext cx="288032" cy="463846"/>
            </a:xfrm>
            <a:prstGeom prst="arc">
              <a:avLst>
                <a:gd name="adj1" fmla="val 16200000"/>
                <a:gd name="adj2" fmla="val 10738646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7" name="Gerade Verbindung mit Pfeil 126"/>
            <p:cNvCxnSpPr/>
            <p:nvPr/>
          </p:nvCxnSpPr>
          <p:spPr bwMode="auto">
            <a:xfrm flipH="1">
              <a:off x="3381772" y="3329940"/>
              <a:ext cx="504056" cy="266853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129" name="Textfeld 84"/>
            <p:cNvSpPr txBox="1">
              <a:spLocks noChangeArrowheads="1"/>
            </p:cNvSpPr>
            <p:nvPr/>
          </p:nvSpPr>
          <p:spPr bwMode="auto">
            <a:xfrm>
              <a:off x="3741812" y="3401948"/>
              <a:ext cx="36003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sz="1100" b="1" dirty="0" smtClean="0">
                  <a:solidFill>
                    <a:srgbClr val="002060"/>
                  </a:solidFill>
                </a:rPr>
                <a:t>α</a:t>
              </a:r>
              <a:r>
                <a:rPr lang="de-DE" sz="1100" b="1" baseline="-25000" dirty="0">
                  <a:solidFill>
                    <a:srgbClr val="002060"/>
                  </a:solidFill>
                </a:rPr>
                <a:t>4</a:t>
              </a:r>
              <a:endParaRPr lang="de-DE" sz="1100" b="1" baseline="-25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45" name="Gruppieren 144"/>
          <p:cNvGrpSpPr/>
          <p:nvPr/>
        </p:nvGrpSpPr>
        <p:grpSpPr>
          <a:xfrm>
            <a:off x="5364088" y="1988840"/>
            <a:ext cx="720079" cy="477634"/>
            <a:chOff x="5422467" y="1988841"/>
            <a:chExt cx="720079" cy="477634"/>
          </a:xfrm>
        </p:grpSpPr>
        <p:sp>
          <p:nvSpPr>
            <p:cNvPr id="130" name="Bogen 129"/>
            <p:cNvSpPr/>
            <p:nvPr/>
          </p:nvSpPr>
          <p:spPr bwMode="auto">
            <a:xfrm>
              <a:off x="5494475" y="1988841"/>
              <a:ext cx="288032" cy="463846"/>
            </a:xfrm>
            <a:prstGeom prst="arc">
              <a:avLst>
                <a:gd name="adj1" fmla="val 16200000"/>
                <a:gd name="adj2" fmla="val 10738646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1" name="Gerade Verbindung mit Pfeil 130"/>
            <p:cNvCxnSpPr/>
            <p:nvPr/>
          </p:nvCxnSpPr>
          <p:spPr bwMode="auto">
            <a:xfrm flipH="1">
              <a:off x="5422467" y="2132857"/>
              <a:ext cx="504056" cy="266853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132" name="Textfeld 84"/>
            <p:cNvSpPr txBox="1">
              <a:spLocks noChangeArrowheads="1"/>
            </p:cNvSpPr>
            <p:nvPr/>
          </p:nvSpPr>
          <p:spPr bwMode="auto">
            <a:xfrm>
              <a:off x="5782507" y="2204865"/>
              <a:ext cx="36003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sz="1100" b="1" dirty="0" smtClean="0">
                  <a:solidFill>
                    <a:srgbClr val="002060"/>
                  </a:solidFill>
                </a:rPr>
                <a:t>α</a:t>
              </a:r>
              <a:r>
                <a:rPr lang="de-DE" sz="1100" b="1" baseline="-25000" dirty="0" smtClean="0">
                  <a:solidFill>
                    <a:srgbClr val="002060"/>
                  </a:solidFill>
                </a:rPr>
                <a:t>6</a:t>
              </a:r>
              <a:endParaRPr lang="de-DE" sz="1100" b="1" baseline="-25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44" name="Gruppieren 143"/>
          <p:cNvGrpSpPr/>
          <p:nvPr/>
        </p:nvGrpSpPr>
        <p:grpSpPr>
          <a:xfrm>
            <a:off x="2974195" y="5301209"/>
            <a:ext cx="792087" cy="710808"/>
            <a:chOff x="2555776" y="5517232"/>
            <a:chExt cx="792087" cy="710808"/>
          </a:xfrm>
        </p:grpSpPr>
        <p:cxnSp>
          <p:nvCxnSpPr>
            <p:cNvPr id="134" name="Gerade Verbindung mit Pfeil 133"/>
            <p:cNvCxnSpPr/>
            <p:nvPr/>
          </p:nvCxnSpPr>
          <p:spPr bwMode="auto">
            <a:xfrm>
              <a:off x="2771800" y="5589240"/>
              <a:ext cx="0" cy="63880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135" name="Textfeld 84"/>
            <p:cNvSpPr txBox="1">
              <a:spLocks noChangeArrowheads="1"/>
            </p:cNvSpPr>
            <p:nvPr/>
          </p:nvSpPr>
          <p:spPr bwMode="auto">
            <a:xfrm>
              <a:off x="2987824" y="5733256"/>
              <a:ext cx="36003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sz="1100" b="1" dirty="0" smtClean="0">
                  <a:solidFill>
                    <a:srgbClr val="002060"/>
                  </a:solidFill>
                </a:rPr>
                <a:t>α</a:t>
              </a:r>
              <a:r>
                <a:rPr lang="de-DE" sz="1100" b="1" baseline="-25000" dirty="0" smtClean="0">
                  <a:solidFill>
                    <a:srgbClr val="002060"/>
                  </a:solidFill>
                </a:rPr>
                <a:t>1</a:t>
              </a:r>
              <a:endParaRPr lang="de-DE" sz="1100" b="1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140" name="Bogen 139"/>
            <p:cNvSpPr/>
            <p:nvPr/>
          </p:nvSpPr>
          <p:spPr bwMode="auto">
            <a:xfrm rot="5400000">
              <a:off x="2535671" y="5537337"/>
              <a:ext cx="504056" cy="463846"/>
            </a:xfrm>
            <a:prstGeom prst="arc">
              <a:avLst>
                <a:gd name="adj1" fmla="val 13610155"/>
                <a:gd name="adj2" fmla="val 7349353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Structure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endParaRPr lang="de-DE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de-DE" dirty="0" smtClean="0"/>
              <a:t>Explanation</a:t>
            </a:r>
            <a:endParaRPr lang="de-DE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de-DE" dirty="0" err="1" smtClean="0"/>
              <a:t>Wrist</a:t>
            </a:r>
            <a:endParaRPr lang="de-DE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de-DE" dirty="0" smtClean="0"/>
              <a:t>O</a:t>
            </a:r>
            <a:r>
              <a:rPr lang="de-DE" dirty="0" smtClean="0"/>
              <a:t>verhead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5815D0-E7DF-4BEE-B78F-97F68F7AC84E}" type="datetime1">
              <a:rPr lang="de-DE"/>
              <a:pPr>
                <a:defRPr/>
              </a:pPr>
              <a:t>19.11.2013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29C9542D-6CE1-4FFA-8F63-629F9AB0E1E2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Singularities for 6 DOF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Can appear on several points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Arrangements that have </a:t>
            </a:r>
            <a:br>
              <a:rPr lang="en-GB" dirty="0" smtClean="0"/>
            </a:br>
            <a:r>
              <a:rPr lang="en-GB" dirty="0" smtClean="0"/>
              <a:t>infinite solutions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2 Types of</a:t>
            </a:r>
            <a:r>
              <a:rPr lang="en-GB" dirty="0" smtClean="0">
                <a:sym typeface="Wingdings" pitchFamily="2" charset="2"/>
              </a:rPr>
              <a:t> singularities</a:t>
            </a:r>
          </a:p>
          <a:p>
            <a:pPr lvl="1">
              <a:lnSpc>
                <a:spcPct val="150000"/>
              </a:lnSpc>
            </a:pPr>
            <a:r>
              <a:rPr lang="en-GB" dirty="0" smtClean="0">
                <a:sym typeface="Wingdings" pitchFamily="2" charset="2"/>
              </a:rPr>
              <a:t>Wrist</a:t>
            </a:r>
          </a:p>
          <a:p>
            <a:pPr lvl="1">
              <a:lnSpc>
                <a:spcPct val="150000"/>
              </a:lnSpc>
            </a:pPr>
            <a:r>
              <a:rPr lang="en-GB" dirty="0" smtClean="0">
                <a:sym typeface="Wingdings" pitchFamily="2" charset="2"/>
              </a:rPr>
              <a:t>Overhead</a:t>
            </a:r>
          </a:p>
          <a:p>
            <a:pPr>
              <a:lnSpc>
                <a:spcPct val="150000"/>
              </a:lnSpc>
            </a:pPr>
            <a:endParaRPr lang="en-GB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GB" dirty="0" smtClean="0">
                <a:sym typeface="Wingdings" pitchFamily="2" charset="2"/>
              </a:rPr>
              <a:t>Explanation with example of KR30</a:t>
            </a:r>
            <a:endParaRPr lang="en-GB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9C4611-9470-4377-955B-E9B7666D2D3C}" type="datetime1">
              <a:rPr lang="de-DE" smtClean="0"/>
              <a:pPr>
                <a:defRPr/>
              </a:pPr>
              <a:t>19.11.2013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7E98F64B-51F5-42C9-9C17-C0B29260A556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pic>
        <p:nvPicPr>
          <p:cNvPr id="6" name="Picture 26" descr="C:\Users\Chris\Dropbox\SDIR\2 Vortrag\Images\kr 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3068960"/>
            <a:ext cx="1728192" cy="2418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 </a:t>
            </a:r>
            <a:r>
              <a:rPr lang="de-DE" dirty="0" smtClean="0"/>
              <a:t>DOF </a:t>
            </a:r>
            <a:r>
              <a:rPr lang="de-DE" dirty="0" err="1" smtClean="0"/>
              <a:t>robot</a:t>
            </a:r>
            <a:r>
              <a:rPr lang="de-DE" dirty="0" smtClean="0"/>
              <a:t> arm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sketch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283B3ED-7879-46BD-88F9-DCDA494495C4}" type="datetime1">
              <a:rPr lang="de-DE" smtClean="0"/>
              <a:pPr>
                <a:defRPr/>
              </a:pPr>
              <a:t>19.11.2013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BCA95BA3-A512-4BAD-A12B-F5EDB0C7189C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pic>
        <p:nvPicPr>
          <p:cNvPr id="6157" name="Picture 26" descr="C:\Users\Chris\Dropbox\SDIR\2 Vortrag\Images\kr 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557338"/>
            <a:ext cx="3384550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Abgerundetes Rechteck 51"/>
          <p:cNvSpPr>
            <a:spLocks noChangeArrowheads="1"/>
          </p:cNvSpPr>
          <p:nvPr/>
        </p:nvSpPr>
        <p:spPr bwMode="auto">
          <a:xfrm>
            <a:off x="4603244" y="4849728"/>
            <a:ext cx="324000" cy="4680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anchor="ctr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FF0000"/>
                </a:solidFill>
              </a:rPr>
              <a:t>A1</a:t>
            </a:r>
            <a:endParaRPr lang="de-DE" sz="1200" b="1" dirty="0">
              <a:solidFill>
                <a:srgbClr val="FF0000"/>
              </a:solidFill>
            </a:endParaRPr>
          </a:p>
        </p:txBody>
      </p:sp>
      <p:cxnSp>
        <p:nvCxnSpPr>
          <p:cNvPr id="33" name="Gerade Verbindung 53"/>
          <p:cNvCxnSpPr>
            <a:cxnSpLocks noChangeShapeType="1"/>
            <a:stCxn id="32" idx="0"/>
            <a:endCxn id="41" idx="4"/>
          </p:cNvCxnSpPr>
          <p:nvPr/>
        </p:nvCxnSpPr>
        <p:spPr bwMode="auto">
          <a:xfrm flipV="1">
            <a:off x="4765244" y="4418003"/>
            <a:ext cx="306032" cy="431725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</p:cxnSp>
      <p:sp>
        <p:nvSpPr>
          <p:cNvPr id="34" name="Bogen 33"/>
          <p:cNvSpPr/>
          <p:nvPr/>
        </p:nvSpPr>
        <p:spPr bwMode="auto">
          <a:xfrm rot="8904086">
            <a:off x="7235138" y="1366951"/>
            <a:ext cx="576262" cy="463550"/>
          </a:xfrm>
          <a:prstGeom prst="arc">
            <a:avLst>
              <a:gd name="adj1" fmla="val 16200000"/>
              <a:gd name="adj2" fmla="val 5508886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de-DE"/>
          </a:p>
        </p:txBody>
      </p:sp>
      <p:cxnSp>
        <p:nvCxnSpPr>
          <p:cNvPr id="35" name="Gerade Verbindung 66"/>
          <p:cNvCxnSpPr>
            <a:cxnSpLocks noChangeShapeType="1"/>
            <a:stCxn id="41" idx="0"/>
            <a:endCxn id="42" idx="4"/>
          </p:cNvCxnSpPr>
          <p:nvPr/>
        </p:nvCxnSpPr>
        <p:spPr bwMode="auto">
          <a:xfrm flipH="1" flipV="1">
            <a:off x="4567220" y="3553907"/>
            <a:ext cx="504056" cy="503733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</p:cxnSp>
      <p:cxnSp>
        <p:nvCxnSpPr>
          <p:cNvPr id="36" name="Gerade Verbindung 78"/>
          <p:cNvCxnSpPr>
            <a:cxnSpLocks noChangeShapeType="1"/>
            <a:stCxn id="39" idx="2"/>
            <a:endCxn id="42" idx="7"/>
          </p:cNvCxnSpPr>
          <p:nvPr/>
        </p:nvCxnSpPr>
        <p:spPr bwMode="auto">
          <a:xfrm flipH="1">
            <a:off x="4694499" y="2939782"/>
            <a:ext cx="536731" cy="306536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</p:cxnSp>
      <p:sp>
        <p:nvSpPr>
          <p:cNvPr id="37" name="Ellipse 72"/>
          <p:cNvSpPr>
            <a:spLocks noChangeArrowheads="1"/>
          </p:cNvSpPr>
          <p:nvPr/>
        </p:nvSpPr>
        <p:spPr bwMode="auto">
          <a:xfrm>
            <a:off x="6043404" y="2185432"/>
            <a:ext cx="360000" cy="3600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de-DE" sz="1000" b="1" dirty="0" smtClean="0">
                <a:solidFill>
                  <a:srgbClr val="FF0000"/>
                </a:solidFill>
              </a:rPr>
              <a:t>A5</a:t>
            </a:r>
            <a:endParaRPr lang="de-DE" sz="1000" b="1" dirty="0">
              <a:solidFill>
                <a:srgbClr val="FF0000"/>
              </a:solidFill>
            </a:endParaRPr>
          </a:p>
        </p:txBody>
      </p:sp>
      <p:cxnSp>
        <p:nvCxnSpPr>
          <p:cNvPr id="38" name="Gerade Verbindung 78"/>
          <p:cNvCxnSpPr>
            <a:cxnSpLocks noChangeShapeType="1"/>
            <a:endCxn id="39" idx="0"/>
          </p:cNvCxnSpPr>
          <p:nvPr/>
        </p:nvCxnSpPr>
        <p:spPr bwMode="auto">
          <a:xfrm flipH="1">
            <a:off x="5657347" y="2466592"/>
            <a:ext cx="417719" cy="250034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</p:cxnSp>
      <p:sp>
        <p:nvSpPr>
          <p:cNvPr id="39" name="Abgerundetes Rechteck 67"/>
          <p:cNvSpPr>
            <a:spLocks noChangeArrowheads="1"/>
          </p:cNvSpPr>
          <p:nvPr/>
        </p:nvSpPr>
        <p:spPr bwMode="auto">
          <a:xfrm rot="3741550">
            <a:off x="5332370" y="2587697"/>
            <a:ext cx="223837" cy="4810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de-DE"/>
          </a:p>
        </p:txBody>
      </p:sp>
      <p:cxnSp>
        <p:nvCxnSpPr>
          <p:cNvPr id="40" name="Gerade Verbindung 78"/>
          <p:cNvCxnSpPr>
            <a:cxnSpLocks noChangeShapeType="1"/>
          </p:cNvCxnSpPr>
          <p:nvPr/>
        </p:nvCxnSpPr>
        <p:spPr bwMode="auto">
          <a:xfrm flipH="1">
            <a:off x="7044149" y="1751226"/>
            <a:ext cx="215900" cy="134938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</p:cxnSp>
      <p:sp>
        <p:nvSpPr>
          <p:cNvPr id="41" name="Ellipse 72"/>
          <p:cNvSpPr>
            <a:spLocks noChangeArrowheads="1"/>
          </p:cNvSpPr>
          <p:nvPr/>
        </p:nvSpPr>
        <p:spPr bwMode="auto">
          <a:xfrm>
            <a:off x="4891276" y="4057640"/>
            <a:ext cx="360000" cy="36036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de-DE"/>
          </a:p>
        </p:txBody>
      </p:sp>
      <p:sp>
        <p:nvSpPr>
          <p:cNvPr id="42" name="Ellipse 72"/>
          <p:cNvSpPr>
            <a:spLocks noChangeArrowheads="1"/>
          </p:cNvSpPr>
          <p:nvPr/>
        </p:nvSpPr>
        <p:spPr bwMode="auto">
          <a:xfrm>
            <a:off x="4387220" y="3193544"/>
            <a:ext cx="360000" cy="36036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de-DE" dirty="0"/>
          </a:p>
        </p:txBody>
      </p:sp>
      <p:sp>
        <p:nvSpPr>
          <p:cNvPr id="43" name="Abgerundetes Rechteck 67"/>
          <p:cNvSpPr>
            <a:spLocks noChangeArrowheads="1"/>
          </p:cNvSpPr>
          <p:nvPr/>
        </p:nvSpPr>
        <p:spPr bwMode="auto">
          <a:xfrm rot="3741550">
            <a:off x="6724810" y="1754989"/>
            <a:ext cx="210165" cy="48179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endParaRPr lang="de-DE"/>
          </a:p>
        </p:txBody>
      </p:sp>
      <p:cxnSp>
        <p:nvCxnSpPr>
          <p:cNvPr id="44" name="Gerade Verbindung 78"/>
          <p:cNvCxnSpPr>
            <a:cxnSpLocks noChangeShapeType="1"/>
          </p:cNvCxnSpPr>
          <p:nvPr/>
        </p:nvCxnSpPr>
        <p:spPr bwMode="auto">
          <a:xfrm flipH="1">
            <a:off x="6386304" y="2140138"/>
            <a:ext cx="215900" cy="134938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</p:cxnSp>
      <p:sp>
        <p:nvSpPr>
          <p:cNvPr id="45" name="Textfeld 84"/>
          <p:cNvSpPr txBox="1">
            <a:spLocks noChangeArrowheads="1"/>
          </p:cNvSpPr>
          <p:nvPr/>
        </p:nvSpPr>
        <p:spPr bwMode="auto">
          <a:xfrm>
            <a:off x="4891276" y="4099168"/>
            <a:ext cx="43204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A2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46" name="Textfeld 84"/>
          <p:cNvSpPr txBox="1">
            <a:spLocks noChangeArrowheads="1"/>
          </p:cNvSpPr>
          <p:nvPr/>
        </p:nvSpPr>
        <p:spPr bwMode="auto">
          <a:xfrm>
            <a:off x="4389507" y="3236500"/>
            <a:ext cx="43204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A3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47" name="Textfeld 84"/>
          <p:cNvSpPr txBox="1">
            <a:spLocks noChangeArrowheads="1"/>
          </p:cNvSpPr>
          <p:nvPr/>
        </p:nvSpPr>
        <p:spPr bwMode="auto">
          <a:xfrm>
            <a:off x="5247124" y="2708538"/>
            <a:ext cx="49567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A4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48" name="Textfeld 84"/>
          <p:cNvSpPr txBox="1">
            <a:spLocks noChangeArrowheads="1"/>
          </p:cNvSpPr>
          <p:nvPr/>
        </p:nvSpPr>
        <p:spPr bwMode="auto">
          <a:xfrm>
            <a:off x="6659726" y="1847170"/>
            <a:ext cx="49567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A6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5107300" y="4561696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00B050"/>
                </a:solidFill>
              </a:rPr>
              <a:t>d1</a:t>
            </a:r>
            <a:endParaRPr lang="en-GB" sz="1600" b="1" dirty="0">
              <a:solidFill>
                <a:srgbClr val="00B050"/>
              </a:solidFill>
            </a:endParaRPr>
          </a:p>
        </p:txBody>
      </p:sp>
      <p:cxnSp>
        <p:nvCxnSpPr>
          <p:cNvPr id="51" name="Gerade Verbindung mit Pfeil 50"/>
          <p:cNvCxnSpPr/>
          <p:nvPr/>
        </p:nvCxnSpPr>
        <p:spPr bwMode="auto">
          <a:xfrm flipH="1">
            <a:off x="4963284" y="4489688"/>
            <a:ext cx="288032" cy="36004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</p:spPr>
      </p:cxnSp>
      <p:cxnSp>
        <p:nvCxnSpPr>
          <p:cNvPr id="52" name="Gerade Verbindung mit Pfeil 51"/>
          <p:cNvCxnSpPr/>
          <p:nvPr/>
        </p:nvCxnSpPr>
        <p:spPr bwMode="auto">
          <a:xfrm>
            <a:off x="4459228" y="3625592"/>
            <a:ext cx="432048" cy="432048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</p:spPr>
      </p:cxnSp>
      <p:cxnSp>
        <p:nvCxnSpPr>
          <p:cNvPr id="53" name="Gerade Verbindung mit Pfeil 52"/>
          <p:cNvCxnSpPr/>
          <p:nvPr/>
        </p:nvCxnSpPr>
        <p:spPr bwMode="auto">
          <a:xfrm flipH="1">
            <a:off x="4603244" y="2257440"/>
            <a:ext cx="1224136" cy="648072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</p:spPr>
      </p:cxnSp>
      <p:sp>
        <p:nvSpPr>
          <p:cNvPr id="54" name="Textfeld 53"/>
          <p:cNvSpPr txBox="1"/>
          <p:nvPr/>
        </p:nvSpPr>
        <p:spPr>
          <a:xfrm>
            <a:off x="4819268" y="2401456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00B050"/>
                </a:solidFill>
              </a:rPr>
              <a:t>d3</a:t>
            </a:r>
            <a:endParaRPr lang="en-GB" sz="1600" b="1" dirty="0">
              <a:solidFill>
                <a:srgbClr val="00B050"/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4315212" y="376960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00B050"/>
                </a:solidFill>
              </a:rPr>
              <a:t>d2</a:t>
            </a:r>
            <a:endParaRPr lang="en-GB" sz="1600" b="1" dirty="0">
              <a:solidFill>
                <a:srgbClr val="00B050"/>
              </a:solidFill>
            </a:endParaRPr>
          </a:p>
        </p:txBody>
      </p:sp>
      <p:cxnSp>
        <p:nvCxnSpPr>
          <p:cNvPr id="56" name="Gerade Verbindung mit Pfeil 55"/>
          <p:cNvCxnSpPr/>
          <p:nvPr/>
        </p:nvCxnSpPr>
        <p:spPr bwMode="auto">
          <a:xfrm flipH="1">
            <a:off x="6300956" y="1558542"/>
            <a:ext cx="882185" cy="48019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</p:spPr>
      </p:cxnSp>
      <p:sp>
        <p:nvSpPr>
          <p:cNvPr id="57" name="Textfeld 56"/>
          <p:cNvSpPr txBox="1"/>
          <p:nvPr/>
        </p:nvSpPr>
        <p:spPr>
          <a:xfrm>
            <a:off x="6547460" y="1537360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00B050"/>
                </a:solidFill>
              </a:rPr>
              <a:t>d5</a:t>
            </a:r>
            <a:endParaRPr lang="en-GB" sz="1600" b="1" dirty="0">
              <a:solidFill>
                <a:srgbClr val="00B050"/>
              </a:solidFill>
            </a:endParaRPr>
          </a:p>
        </p:txBody>
      </p:sp>
      <p:grpSp>
        <p:nvGrpSpPr>
          <p:cNvPr id="58" name="Gruppieren 57"/>
          <p:cNvGrpSpPr/>
          <p:nvPr/>
        </p:nvGrpSpPr>
        <p:grpSpPr>
          <a:xfrm>
            <a:off x="3540016" y="3102486"/>
            <a:ext cx="779388" cy="463846"/>
            <a:chOff x="1475656" y="3376042"/>
            <a:chExt cx="779388" cy="463846"/>
          </a:xfrm>
        </p:grpSpPr>
        <p:sp>
          <p:nvSpPr>
            <p:cNvPr id="59" name="Bogen 58"/>
            <p:cNvSpPr/>
            <p:nvPr/>
          </p:nvSpPr>
          <p:spPr bwMode="auto">
            <a:xfrm>
              <a:off x="1750988" y="3376042"/>
              <a:ext cx="504056" cy="463846"/>
            </a:xfrm>
            <a:prstGeom prst="arc">
              <a:avLst>
                <a:gd name="adj1" fmla="val 13610155"/>
                <a:gd name="adj2" fmla="val 7349353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0" name="Gruppieren 66"/>
            <p:cNvGrpSpPr/>
            <p:nvPr/>
          </p:nvGrpSpPr>
          <p:grpSpPr>
            <a:xfrm>
              <a:off x="1941612" y="3534570"/>
              <a:ext cx="144016" cy="144016"/>
              <a:chOff x="1941612" y="3534570"/>
              <a:chExt cx="144016" cy="144016"/>
            </a:xfrm>
          </p:grpSpPr>
          <p:sp>
            <p:nvSpPr>
              <p:cNvPr id="62" name="Ellipse 61"/>
              <p:cNvSpPr/>
              <p:nvPr/>
            </p:nvSpPr>
            <p:spPr bwMode="auto">
              <a:xfrm>
                <a:off x="1941612" y="3534570"/>
                <a:ext cx="144016" cy="14401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Ellipse 62"/>
              <p:cNvSpPr/>
              <p:nvPr/>
            </p:nvSpPr>
            <p:spPr bwMode="auto">
              <a:xfrm>
                <a:off x="1995488" y="358854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61" name="Textfeld 84"/>
            <p:cNvSpPr txBox="1">
              <a:spLocks noChangeArrowheads="1"/>
            </p:cNvSpPr>
            <p:nvPr/>
          </p:nvSpPr>
          <p:spPr bwMode="auto">
            <a:xfrm>
              <a:off x="1475656" y="3501008"/>
              <a:ext cx="36003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sz="1100" b="1" dirty="0" smtClean="0">
                  <a:solidFill>
                    <a:srgbClr val="002060"/>
                  </a:solidFill>
                </a:rPr>
                <a:t>α</a:t>
              </a:r>
              <a:r>
                <a:rPr lang="de-DE" sz="1100" b="1" baseline="-25000" dirty="0">
                  <a:solidFill>
                    <a:srgbClr val="002060"/>
                  </a:solidFill>
                </a:rPr>
                <a:t>3</a:t>
              </a:r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5175116" y="3985632"/>
            <a:ext cx="864095" cy="463846"/>
            <a:chOff x="3275856" y="4221088"/>
            <a:chExt cx="864095" cy="463846"/>
          </a:xfrm>
        </p:grpSpPr>
        <p:sp>
          <p:nvSpPr>
            <p:cNvPr id="65" name="Bogen 64"/>
            <p:cNvSpPr/>
            <p:nvPr/>
          </p:nvSpPr>
          <p:spPr bwMode="auto">
            <a:xfrm>
              <a:off x="3275856" y="4221088"/>
              <a:ext cx="504056" cy="463846"/>
            </a:xfrm>
            <a:prstGeom prst="arc">
              <a:avLst>
                <a:gd name="adj1" fmla="val 13610155"/>
                <a:gd name="adj2" fmla="val 7349353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6" name="Gruppieren 97"/>
            <p:cNvGrpSpPr/>
            <p:nvPr/>
          </p:nvGrpSpPr>
          <p:grpSpPr>
            <a:xfrm>
              <a:off x="3466480" y="4379616"/>
              <a:ext cx="144016" cy="144016"/>
              <a:chOff x="1941612" y="3534570"/>
              <a:chExt cx="144016" cy="144016"/>
            </a:xfrm>
          </p:grpSpPr>
          <p:sp>
            <p:nvSpPr>
              <p:cNvPr id="68" name="Ellipse 67"/>
              <p:cNvSpPr/>
              <p:nvPr/>
            </p:nvSpPr>
            <p:spPr bwMode="auto">
              <a:xfrm>
                <a:off x="1941612" y="3534570"/>
                <a:ext cx="144016" cy="14401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Ellipse 68"/>
              <p:cNvSpPr/>
              <p:nvPr/>
            </p:nvSpPr>
            <p:spPr bwMode="auto">
              <a:xfrm>
                <a:off x="1995488" y="358854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67" name="Textfeld 84"/>
            <p:cNvSpPr txBox="1">
              <a:spLocks noChangeArrowheads="1"/>
            </p:cNvSpPr>
            <p:nvPr/>
          </p:nvSpPr>
          <p:spPr bwMode="auto">
            <a:xfrm>
              <a:off x="3779912" y="4365104"/>
              <a:ext cx="36003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sz="1100" b="1" dirty="0" smtClean="0">
                  <a:solidFill>
                    <a:srgbClr val="002060"/>
                  </a:solidFill>
                </a:rPr>
                <a:t>α</a:t>
              </a:r>
              <a:r>
                <a:rPr lang="de-DE" sz="1100" b="1" baseline="-25000" dirty="0" smtClean="0">
                  <a:solidFill>
                    <a:srgbClr val="002060"/>
                  </a:solidFill>
                </a:rPr>
                <a:t>2</a:t>
              </a:r>
              <a:endParaRPr lang="de-DE" sz="1100" b="1" baseline="-25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6228184" y="2564904"/>
            <a:ext cx="823331" cy="530210"/>
            <a:chOff x="4427984" y="2708920"/>
            <a:chExt cx="823331" cy="530210"/>
          </a:xfrm>
        </p:grpSpPr>
        <p:sp>
          <p:nvSpPr>
            <p:cNvPr id="71" name="Bogen 70"/>
            <p:cNvSpPr/>
            <p:nvPr/>
          </p:nvSpPr>
          <p:spPr bwMode="auto">
            <a:xfrm>
              <a:off x="4427984" y="2708920"/>
              <a:ext cx="504056" cy="463846"/>
            </a:xfrm>
            <a:prstGeom prst="arc">
              <a:avLst>
                <a:gd name="adj1" fmla="val 13610155"/>
                <a:gd name="adj2" fmla="val 7349353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72" name="Gruppieren 118"/>
            <p:cNvGrpSpPr/>
            <p:nvPr/>
          </p:nvGrpSpPr>
          <p:grpSpPr>
            <a:xfrm>
              <a:off x="4618608" y="2867448"/>
              <a:ext cx="144016" cy="144016"/>
              <a:chOff x="1941612" y="3534570"/>
              <a:chExt cx="144016" cy="144016"/>
            </a:xfrm>
          </p:grpSpPr>
          <p:sp>
            <p:nvSpPr>
              <p:cNvPr id="74" name="Ellipse 73"/>
              <p:cNvSpPr/>
              <p:nvPr/>
            </p:nvSpPr>
            <p:spPr bwMode="auto">
              <a:xfrm>
                <a:off x="1941612" y="3534570"/>
                <a:ext cx="144016" cy="14401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5" name="Ellipse 74"/>
              <p:cNvSpPr/>
              <p:nvPr/>
            </p:nvSpPr>
            <p:spPr bwMode="auto">
              <a:xfrm>
                <a:off x="1995488" y="358854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73" name="Textfeld 84"/>
            <p:cNvSpPr txBox="1">
              <a:spLocks noChangeArrowheads="1"/>
            </p:cNvSpPr>
            <p:nvPr/>
          </p:nvSpPr>
          <p:spPr bwMode="auto">
            <a:xfrm>
              <a:off x="4891276" y="2977520"/>
              <a:ext cx="36003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sz="1100" b="1" dirty="0" smtClean="0">
                  <a:solidFill>
                    <a:srgbClr val="002060"/>
                  </a:solidFill>
                </a:rPr>
                <a:t>α</a:t>
              </a:r>
              <a:r>
                <a:rPr lang="de-DE" sz="1100" b="1" baseline="-25000" dirty="0" smtClean="0">
                  <a:solidFill>
                    <a:srgbClr val="002060"/>
                  </a:solidFill>
                </a:rPr>
                <a:t>5</a:t>
              </a:r>
              <a:endParaRPr lang="de-DE" sz="1100" b="1" baseline="-25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5357232" y="2950468"/>
            <a:ext cx="720079" cy="477634"/>
            <a:chOff x="3381772" y="3185924"/>
            <a:chExt cx="720079" cy="477634"/>
          </a:xfrm>
        </p:grpSpPr>
        <p:sp>
          <p:nvSpPr>
            <p:cNvPr id="77" name="Bogen 76"/>
            <p:cNvSpPr/>
            <p:nvPr/>
          </p:nvSpPr>
          <p:spPr bwMode="auto">
            <a:xfrm>
              <a:off x="3453780" y="3185924"/>
              <a:ext cx="288032" cy="463846"/>
            </a:xfrm>
            <a:prstGeom prst="arc">
              <a:avLst>
                <a:gd name="adj1" fmla="val 16200000"/>
                <a:gd name="adj2" fmla="val 10738646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>
              <a:off x="3381772" y="3329940"/>
              <a:ext cx="504056" cy="266853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79" name="Textfeld 84"/>
            <p:cNvSpPr txBox="1">
              <a:spLocks noChangeArrowheads="1"/>
            </p:cNvSpPr>
            <p:nvPr/>
          </p:nvSpPr>
          <p:spPr bwMode="auto">
            <a:xfrm>
              <a:off x="3741812" y="3401948"/>
              <a:ext cx="36003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sz="1100" b="1" dirty="0" smtClean="0">
                  <a:solidFill>
                    <a:srgbClr val="002060"/>
                  </a:solidFill>
                </a:rPr>
                <a:t>α</a:t>
              </a:r>
              <a:r>
                <a:rPr lang="de-DE" sz="1100" b="1" baseline="-25000" dirty="0">
                  <a:solidFill>
                    <a:srgbClr val="002060"/>
                  </a:solidFill>
                </a:rPr>
                <a:t>4</a:t>
              </a:r>
              <a:endParaRPr lang="de-DE" sz="1100" b="1" baseline="-25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6921129" y="1969407"/>
            <a:ext cx="720079" cy="477634"/>
            <a:chOff x="5422467" y="1988841"/>
            <a:chExt cx="720079" cy="477634"/>
          </a:xfrm>
        </p:grpSpPr>
        <p:sp>
          <p:nvSpPr>
            <p:cNvPr id="81" name="Bogen 80"/>
            <p:cNvSpPr/>
            <p:nvPr/>
          </p:nvSpPr>
          <p:spPr bwMode="auto">
            <a:xfrm>
              <a:off x="5494475" y="1988841"/>
              <a:ext cx="288032" cy="463846"/>
            </a:xfrm>
            <a:prstGeom prst="arc">
              <a:avLst>
                <a:gd name="adj1" fmla="val 16200000"/>
                <a:gd name="adj2" fmla="val 10738646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2" name="Gerade Verbindung mit Pfeil 81"/>
            <p:cNvCxnSpPr/>
            <p:nvPr/>
          </p:nvCxnSpPr>
          <p:spPr bwMode="auto">
            <a:xfrm flipH="1">
              <a:off x="5422467" y="2132857"/>
              <a:ext cx="504056" cy="266853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83" name="Textfeld 84"/>
            <p:cNvSpPr txBox="1">
              <a:spLocks noChangeArrowheads="1"/>
            </p:cNvSpPr>
            <p:nvPr/>
          </p:nvSpPr>
          <p:spPr bwMode="auto">
            <a:xfrm>
              <a:off x="5782507" y="2204865"/>
              <a:ext cx="36003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sz="1100" b="1" dirty="0" smtClean="0">
                  <a:solidFill>
                    <a:srgbClr val="002060"/>
                  </a:solidFill>
                </a:rPr>
                <a:t>α</a:t>
              </a:r>
              <a:r>
                <a:rPr lang="de-DE" sz="1100" b="1" baseline="-25000" dirty="0" smtClean="0">
                  <a:solidFill>
                    <a:srgbClr val="002060"/>
                  </a:solidFill>
                </a:rPr>
                <a:t>6</a:t>
              </a:r>
              <a:endParaRPr lang="de-DE" sz="1100" b="1" baseline="-25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5" name="Gruppieren 84"/>
          <p:cNvGrpSpPr/>
          <p:nvPr/>
        </p:nvGrpSpPr>
        <p:grpSpPr>
          <a:xfrm>
            <a:off x="4516760" y="5353784"/>
            <a:ext cx="806563" cy="638800"/>
            <a:chOff x="2541300" y="5589240"/>
            <a:chExt cx="806563" cy="638800"/>
          </a:xfrm>
        </p:grpSpPr>
        <p:cxnSp>
          <p:nvCxnSpPr>
            <p:cNvPr id="86" name="Gerade Verbindung mit Pfeil 85"/>
            <p:cNvCxnSpPr/>
            <p:nvPr/>
          </p:nvCxnSpPr>
          <p:spPr bwMode="auto">
            <a:xfrm>
              <a:off x="2771800" y="5589240"/>
              <a:ext cx="0" cy="63880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87" name="Textfeld 84"/>
            <p:cNvSpPr txBox="1">
              <a:spLocks noChangeArrowheads="1"/>
            </p:cNvSpPr>
            <p:nvPr/>
          </p:nvSpPr>
          <p:spPr bwMode="auto">
            <a:xfrm>
              <a:off x="2987824" y="5733256"/>
              <a:ext cx="36003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sz="1100" b="1" dirty="0" smtClean="0">
                  <a:solidFill>
                    <a:srgbClr val="002060"/>
                  </a:solidFill>
                </a:rPr>
                <a:t>α</a:t>
              </a:r>
              <a:r>
                <a:rPr lang="de-DE" sz="1100" b="1" baseline="-25000" dirty="0" smtClean="0">
                  <a:solidFill>
                    <a:srgbClr val="002060"/>
                  </a:solidFill>
                </a:rPr>
                <a:t>1</a:t>
              </a:r>
              <a:endParaRPr lang="de-DE" sz="1100" b="1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88" name="Bogen 87"/>
            <p:cNvSpPr/>
            <p:nvPr/>
          </p:nvSpPr>
          <p:spPr bwMode="auto">
            <a:xfrm rot="5400000">
              <a:off x="2619491" y="5546133"/>
              <a:ext cx="307464" cy="463846"/>
            </a:xfrm>
            <a:prstGeom prst="arc">
              <a:avLst>
                <a:gd name="adj1" fmla="val 13610155"/>
                <a:gd name="adj2" fmla="val 7349353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Wrist singularity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9C4611-9470-4377-955B-E9B7666D2D3C}" type="datetime1">
              <a:rPr lang="de-DE" smtClean="0"/>
              <a:pPr>
                <a:defRPr/>
              </a:pPr>
              <a:t>19.11.2013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7E98F64B-51F5-42C9-9C17-C0B29260A556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36" name="Abgerundetes Rechteck 51"/>
          <p:cNvSpPr>
            <a:spLocks noChangeArrowheads="1"/>
          </p:cNvSpPr>
          <p:nvPr/>
        </p:nvSpPr>
        <p:spPr bwMode="auto">
          <a:xfrm>
            <a:off x="3280048" y="4869160"/>
            <a:ext cx="324000" cy="4680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anchor="ctr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FF0000"/>
                </a:solidFill>
              </a:rPr>
              <a:t>A1</a:t>
            </a:r>
            <a:endParaRPr lang="de-DE" sz="1200" b="1" dirty="0">
              <a:solidFill>
                <a:srgbClr val="FF0000"/>
              </a:solidFill>
            </a:endParaRPr>
          </a:p>
        </p:txBody>
      </p:sp>
      <p:cxnSp>
        <p:nvCxnSpPr>
          <p:cNvPr id="37" name="Gerade Verbindung 53"/>
          <p:cNvCxnSpPr>
            <a:cxnSpLocks noChangeShapeType="1"/>
            <a:stCxn id="36" idx="0"/>
            <a:endCxn id="45" idx="4"/>
          </p:cNvCxnSpPr>
          <p:nvPr/>
        </p:nvCxnSpPr>
        <p:spPr bwMode="auto">
          <a:xfrm flipV="1">
            <a:off x="3442048" y="4437435"/>
            <a:ext cx="306032" cy="431725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</p:cxnSp>
      <p:sp>
        <p:nvSpPr>
          <p:cNvPr id="38" name="Bogen 37"/>
          <p:cNvSpPr/>
          <p:nvPr/>
        </p:nvSpPr>
        <p:spPr bwMode="auto">
          <a:xfrm rot="8904086">
            <a:off x="5911942" y="1386383"/>
            <a:ext cx="576262" cy="463550"/>
          </a:xfrm>
          <a:prstGeom prst="arc">
            <a:avLst>
              <a:gd name="adj1" fmla="val 16200000"/>
              <a:gd name="adj2" fmla="val 5508886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de-DE"/>
          </a:p>
        </p:txBody>
      </p:sp>
      <p:cxnSp>
        <p:nvCxnSpPr>
          <p:cNvPr id="39" name="Gerade Verbindung 66"/>
          <p:cNvCxnSpPr>
            <a:cxnSpLocks noChangeShapeType="1"/>
            <a:stCxn id="45" idx="0"/>
            <a:endCxn id="46" idx="4"/>
          </p:cNvCxnSpPr>
          <p:nvPr/>
        </p:nvCxnSpPr>
        <p:spPr bwMode="auto">
          <a:xfrm flipH="1" flipV="1">
            <a:off x="3244024" y="3573339"/>
            <a:ext cx="504056" cy="503733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</p:cxnSp>
      <p:sp>
        <p:nvSpPr>
          <p:cNvPr id="45" name="Ellipse 72"/>
          <p:cNvSpPr>
            <a:spLocks noChangeArrowheads="1"/>
          </p:cNvSpPr>
          <p:nvPr/>
        </p:nvSpPr>
        <p:spPr bwMode="auto">
          <a:xfrm>
            <a:off x="3568080" y="4077072"/>
            <a:ext cx="360000" cy="36036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de-DE"/>
          </a:p>
        </p:txBody>
      </p:sp>
      <p:sp>
        <p:nvSpPr>
          <p:cNvPr id="46" name="Ellipse 72"/>
          <p:cNvSpPr>
            <a:spLocks noChangeArrowheads="1"/>
          </p:cNvSpPr>
          <p:nvPr/>
        </p:nvSpPr>
        <p:spPr bwMode="auto">
          <a:xfrm>
            <a:off x="3064024" y="3212976"/>
            <a:ext cx="360000" cy="36036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de-DE" dirty="0"/>
          </a:p>
        </p:txBody>
      </p:sp>
      <p:sp>
        <p:nvSpPr>
          <p:cNvPr id="49" name="Textfeld 84"/>
          <p:cNvSpPr txBox="1">
            <a:spLocks noChangeArrowheads="1"/>
          </p:cNvSpPr>
          <p:nvPr/>
        </p:nvSpPr>
        <p:spPr bwMode="auto">
          <a:xfrm>
            <a:off x="3568080" y="4118600"/>
            <a:ext cx="43204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A2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50" name="Textfeld 84"/>
          <p:cNvSpPr txBox="1">
            <a:spLocks noChangeArrowheads="1"/>
          </p:cNvSpPr>
          <p:nvPr/>
        </p:nvSpPr>
        <p:spPr bwMode="auto">
          <a:xfrm>
            <a:off x="3064768" y="3268980"/>
            <a:ext cx="43204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A3</a:t>
            </a:r>
            <a:endParaRPr lang="de-DE" sz="1100" b="1" dirty="0">
              <a:solidFill>
                <a:srgbClr val="FF0000"/>
              </a:solidFill>
            </a:endParaRPr>
          </a:p>
        </p:txBody>
      </p:sp>
      <p:cxnSp>
        <p:nvCxnSpPr>
          <p:cNvPr id="56" name="Gerade Verbindung mit Pfeil 55"/>
          <p:cNvCxnSpPr/>
          <p:nvPr/>
        </p:nvCxnSpPr>
        <p:spPr bwMode="auto">
          <a:xfrm flipH="1">
            <a:off x="3275856" y="2276872"/>
            <a:ext cx="1228328" cy="72008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</p:spPr>
      </p:cxnSp>
      <p:sp>
        <p:nvSpPr>
          <p:cNvPr id="57" name="Textfeld 56"/>
          <p:cNvSpPr txBox="1"/>
          <p:nvPr/>
        </p:nvSpPr>
        <p:spPr>
          <a:xfrm>
            <a:off x="3496072" y="242088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00B050"/>
                </a:solidFill>
              </a:rPr>
              <a:t>d3</a:t>
            </a:r>
            <a:endParaRPr lang="en-GB" sz="1600" b="1" dirty="0">
              <a:solidFill>
                <a:srgbClr val="00B050"/>
              </a:solidFill>
            </a:endParaRPr>
          </a:p>
        </p:txBody>
      </p:sp>
      <p:cxnSp>
        <p:nvCxnSpPr>
          <p:cNvPr id="59" name="Gerade Verbindung mit Pfeil 58"/>
          <p:cNvCxnSpPr/>
          <p:nvPr/>
        </p:nvCxnSpPr>
        <p:spPr bwMode="auto">
          <a:xfrm flipH="1">
            <a:off x="4977760" y="1577974"/>
            <a:ext cx="882185" cy="48019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</p:spPr>
      </p:cxnSp>
      <p:sp>
        <p:nvSpPr>
          <p:cNvPr id="60" name="Textfeld 59"/>
          <p:cNvSpPr txBox="1"/>
          <p:nvPr/>
        </p:nvSpPr>
        <p:spPr>
          <a:xfrm>
            <a:off x="5224264" y="1556792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00B050"/>
                </a:solidFill>
              </a:rPr>
              <a:t>d5</a:t>
            </a:r>
            <a:endParaRPr lang="en-GB" sz="1600" b="1" dirty="0">
              <a:solidFill>
                <a:srgbClr val="00B050"/>
              </a:solidFill>
            </a:endParaRPr>
          </a:p>
        </p:txBody>
      </p:sp>
      <p:cxnSp>
        <p:nvCxnSpPr>
          <p:cNvPr id="30" name="Gerade Verbindung 29"/>
          <p:cNvCxnSpPr>
            <a:stCxn id="46" idx="7"/>
          </p:cNvCxnSpPr>
          <p:nvPr/>
        </p:nvCxnSpPr>
        <p:spPr bwMode="auto">
          <a:xfrm flipV="1">
            <a:off x="3371303" y="1772816"/>
            <a:ext cx="2568849" cy="1492934"/>
          </a:xfrm>
          <a:prstGeom prst="line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Ellipse 72"/>
          <p:cNvSpPr>
            <a:spLocks noChangeArrowheads="1"/>
          </p:cNvSpPr>
          <p:nvPr/>
        </p:nvSpPr>
        <p:spPr bwMode="auto">
          <a:xfrm>
            <a:off x="4720208" y="2204864"/>
            <a:ext cx="360000" cy="36000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de-DE" sz="1000" b="1" dirty="0" smtClean="0">
                <a:solidFill>
                  <a:srgbClr val="FF0000"/>
                </a:solidFill>
              </a:rPr>
              <a:t>A5</a:t>
            </a:r>
            <a:endParaRPr lang="de-DE" sz="1000" b="1" dirty="0">
              <a:solidFill>
                <a:srgbClr val="FF0000"/>
              </a:solidFill>
            </a:endParaRPr>
          </a:p>
        </p:txBody>
      </p:sp>
      <p:sp>
        <p:nvSpPr>
          <p:cNvPr id="43" name="Abgerundetes Rechteck 67"/>
          <p:cNvSpPr>
            <a:spLocks noChangeArrowheads="1"/>
          </p:cNvSpPr>
          <p:nvPr/>
        </p:nvSpPr>
        <p:spPr bwMode="auto">
          <a:xfrm rot="3514214">
            <a:off x="3982587" y="2575886"/>
            <a:ext cx="180000" cy="57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vert="vert270" lIns="0" tIns="0" rIns="0" bIns="0" anchor="ctr">
            <a:spAutoFit/>
          </a:bodyPr>
          <a:lstStyle/>
          <a:p>
            <a:pPr algn="ctr"/>
            <a:r>
              <a:rPr lang="de-DE" sz="1000" b="1" dirty="0" smtClean="0">
                <a:solidFill>
                  <a:srgbClr val="FF0000"/>
                </a:solidFill>
              </a:rPr>
              <a:t>A4</a:t>
            </a:r>
            <a:endParaRPr lang="de-DE" sz="1000" b="1" dirty="0">
              <a:solidFill>
                <a:srgbClr val="FF0000"/>
              </a:solidFill>
            </a:endParaRPr>
          </a:p>
        </p:txBody>
      </p:sp>
      <p:sp>
        <p:nvSpPr>
          <p:cNvPr id="31" name="Abgerundetes Rechteck 67"/>
          <p:cNvSpPr>
            <a:spLocks noChangeArrowheads="1"/>
          </p:cNvSpPr>
          <p:nvPr/>
        </p:nvSpPr>
        <p:spPr bwMode="auto">
          <a:xfrm rot="3514214">
            <a:off x="5423444" y="1746443"/>
            <a:ext cx="170259" cy="57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vert="vert270" lIns="0" tIns="0" rIns="0" bIns="0" anchor="ctr">
            <a:spAutoFit/>
          </a:bodyPr>
          <a:lstStyle/>
          <a:p>
            <a:pPr algn="ctr"/>
            <a:r>
              <a:rPr lang="de-DE" sz="1000" b="1" dirty="0" smtClean="0">
                <a:solidFill>
                  <a:srgbClr val="FF0000"/>
                </a:solidFill>
              </a:rPr>
              <a:t>A6</a:t>
            </a:r>
            <a:endParaRPr lang="de-DE" sz="1000" b="1" dirty="0">
              <a:solidFill>
                <a:srgbClr val="FF0000"/>
              </a:solidFill>
            </a:endParaRPr>
          </a:p>
        </p:txBody>
      </p:sp>
      <p:sp>
        <p:nvSpPr>
          <p:cNvPr id="53" name="Multiplizieren 52"/>
          <p:cNvSpPr/>
          <p:nvPr/>
        </p:nvSpPr>
        <p:spPr bwMode="auto">
          <a:xfrm>
            <a:off x="5508104" y="4149080"/>
            <a:ext cx="288032" cy="288000"/>
          </a:xfrm>
          <a:prstGeom prst="mathMultiply">
            <a:avLst>
              <a:gd name="adj1" fmla="val 7646"/>
            </a:avLst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Multiplizieren 53"/>
          <p:cNvSpPr/>
          <p:nvPr/>
        </p:nvSpPr>
        <p:spPr bwMode="auto">
          <a:xfrm>
            <a:off x="6300192" y="3645024"/>
            <a:ext cx="288032" cy="288000"/>
          </a:xfrm>
          <a:prstGeom prst="mathMultiply">
            <a:avLst>
              <a:gd name="adj1" fmla="val 7646"/>
            </a:avLst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Multiplizieren 54"/>
          <p:cNvSpPr/>
          <p:nvPr/>
        </p:nvSpPr>
        <p:spPr bwMode="auto">
          <a:xfrm>
            <a:off x="7164288" y="3068960"/>
            <a:ext cx="288032" cy="288000"/>
          </a:xfrm>
          <a:prstGeom prst="mathMultiply">
            <a:avLst>
              <a:gd name="adj1" fmla="val 7646"/>
            </a:avLst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5148263" y="3860800"/>
          <a:ext cx="395287" cy="466725"/>
        </p:xfrm>
        <a:graphic>
          <a:graphicData uri="http://schemas.openxmlformats.org/presentationml/2006/ole">
            <p:oleObj spid="_x0000_s27650" name="Formel" r:id="rId3" imgW="215640" imgH="253800" progId="Equation.3">
              <p:embed/>
            </p:oleObj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6012160" y="3284984"/>
          <a:ext cx="414337" cy="487363"/>
        </p:xfrm>
        <a:graphic>
          <a:graphicData uri="http://schemas.openxmlformats.org/presentationml/2006/ole">
            <p:oleObj spid="_x0000_s27651" name="Formel" r:id="rId4" imgW="215640" imgH="253800" progId="Equation.3">
              <p:embed/>
            </p:oleObj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6804248" y="2708920"/>
          <a:ext cx="597148" cy="459345"/>
        </p:xfrm>
        <a:graphic>
          <a:graphicData uri="http://schemas.openxmlformats.org/presentationml/2006/ole">
            <p:oleObj spid="_x0000_s27652" name="Formel" r:id="rId5" imgW="330120" imgH="253800" progId="Equation.3">
              <p:embed/>
            </p:oleObj>
          </a:graphicData>
        </a:graphic>
      </p:graphicFrame>
      <p:sp>
        <p:nvSpPr>
          <p:cNvPr id="63" name="Multiplizieren 62"/>
          <p:cNvSpPr/>
          <p:nvPr/>
        </p:nvSpPr>
        <p:spPr bwMode="auto">
          <a:xfrm>
            <a:off x="6588224" y="5157192"/>
            <a:ext cx="288032" cy="288000"/>
          </a:xfrm>
          <a:prstGeom prst="mathMultiply">
            <a:avLst>
              <a:gd name="adj1" fmla="val 7646"/>
            </a:avLst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6876256" y="5301208"/>
          <a:ext cx="279524" cy="391334"/>
        </p:xfrm>
        <a:graphic>
          <a:graphicData uri="http://schemas.openxmlformats.org/presentationml/2006/ole">
            <p:oleObj spid="_x0000_s27653" name="Formel" r:id="rId6" imgW="126720" imgH="177480" progId="Equation.3">
              <p:embed/>
            </p:oleObj>
          </a:graphicData>
        </a:graphic>
      </p:graphicFrame>
      <p:cxnSp>
        <p:nvCxnSpPr>
          <p:cNvPr id="65" name="Gerade Verbindung mit Pfeil 64"/>
          <p:cNvCxnSpPr/>
          <p:nvPr/>
        </p:nvCxnSpPr>
        <p:spPr bwMode="auto">
          <a:xfrm flipH="1" flipV="1">
            <a:off x="5669280" y="4312920"/>
            <a:ext cx="1059180" cy="975360"/>
          </a:xfrm>
          <a:prstGeom prst="straightConnector1">
            <a:avLst/>
          </a:prstGeom>
          <a:noFill/>
          <a:ln w="254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Gerade Verbindung mit Pfeil 67"/>
          <p:cNvCxnSpPr/>
          <p:nvPr/>
        </p:nvCxnSpPr>
        <p:spPr bwMode="auto">
          <a:xfrm flipH="1" flipV="1">
            <a:off x="6454140" y="3825240"/>
            <a:ext cx="274320" cy="1432560"/>
          </a:xfrm>
          <a:prstGeom prst="straightConnector1">
            <a:avLst/>
          </a:prstGeom>
          <a:noFill/>
          <a:ln w="254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Gerade Verbindung mit Pfeil 71"/>
          <p:cNvCxnSpPr/>
          <p:nvPr/>
        </p:nvCxnSpPr>
        <p:spPr bwMode="auto">
          <a:xfrm flipV="1">
            <a:off x="6736080" y="3223260"/>
            <a:ext cx="556260" cy="2049780"/>
          </a:xfrm>
          <a:prstGeom prst="straightConnector1">
            <a:avLst/>
          </a:prstGeom>
          <a:noFill/>
          <a:ln w="254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 flipV="1">
            <a:off x="5684520" y="3810000"/>
            <a:ext cx="739140" cy="4724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Gerade Verbindung mit Pfeil 80"/>
          <p:cNvCxnSpPr/>
          <p:nvPr/>
        </p:nvCxnSpPr>
        <p:spPr bwMode="auto">
          <a:xfrm flipV="1">
            <a:off x="6467500" y="3238500"/>
            <a:ext cx="809600" cy="53302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Wrist singularity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9C4611-9470-4377-955B-E9B7666D2D3C}" type="datetime1">
              <a:rPr lang="de-DE" smtClean="0"/>
              <a:pPr>
                <a:defRPr/>
              </a:pPr>
              <a:t>19.11.2013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7E98F64B-51F5-42C9-9C17-C0B29260A556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pic>
        <p:nvPicPr>
          <p:cNvPr id="6" name="wrist.avi">
            <a:hlinkClick r:id="" action="ppaction://media"/>
          </p:cNvPr>
          <p:cNvPicPr>
            <a:picLocks noGrp="1" noRo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979999" y="1800000"/>
            <a:ext cx="5400000" cy="4130999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Wrist singularity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Appearance:</a:t>
            </a:r>
          </a:p>
          <a:p>
            <a:pPr lvl="1"/>
            <a:r>
              <a:rPr lang="en-GB" dirty="0" smtClean="0"/>
              <a:t>Calculate      (wrist position) and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If</a:t>
            </a:r>
          </a:p>
          <a:p>
            <a:endParaRPr lang="en-GB" dirty="0" smtClean="0"/>
          </a:p>
          <a:p>
            <a:r>
              <a:rPr lang="en-GB" dirty="0" err="1" smtClean="0"/>
              <a:t>Pseudocode</a:t>
            </a:r>
            <a:r>
              <a:rPr lang="en-GB" dirty="0" smtClean="0"/>
              <a:t>:</a:t>
            </a:r>
          </a:p>
          <a:p>
            <a:endParaRPr lang="en-GB" dirty="0" smtClean="0"/>
          </a:p>
          <a:p>
            <a:r>
              <a:rPr lang="en-GB" dirty="0" smtClean="0"/>
              <a:t>Solution:</a:t>
            </a:r>
          </a:p>
          <a:p>
            <a:pPr lvl="1"/>
            <a:r>
              <a:rPr lang="en-GB" dirty="0" smtClean="0"/>
              <a:t>What does the other group says???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9C4611-9470-4377-955B-E9B7666D2D3C}" type="datetime1">
              <a:rPr lang="de-DE" smtClean="0"/>
              <a:pPr>
                <a:defRPr/>
              </a:pPr>
              <a:t>19.11.2013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7E98F64B-51F5-42C9-9C17-C0B29260A556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268538" y="2420938"/>
          <a:ext cx="2743200" cy="431800"/>
        </p:xfrm>
        <a:graphic>
          <a:graphicData uri="http://schemas.openxmlformats.org/presentationml/2006/ole">
            <p:oleObj spid="_x0000_s25603" name="Formel" r:id="rId3" imgW="1612800" imgH="253800" progId="Equation.3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3131840" y="1628800"/>
          <a:ext cx="413984" cy="487040"/>
        </p:xfrm>
        <a:graphic>
          <a:graphicData uri="http://schemas.openxmlformats.org/presentationml/2006/ole">
            <p:oleObj spid="_x0000_s25604" name="Formel" r:id="rId4" imgW="215640" imgH="253800" progId="Equation.3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6156176" y="1700808"/>
          <a:ext cx="395982" cy="465861"/>
        </p:xfrm>
        <a:graphic>
          <a:graphicData uri="http://schemas.openxmlformats.org/presentationml/2006/ole">
            <p:oleObj spid="_x0000_s25605" name="Formel" r:id="rId5" imgW="215640" imgH="253800" progId="Equation.3">
              <p:embed/>
            </p:oleObj>
          </a:graphicData>
        </a:graphic>
      </p:graphicFrame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Overhead singularity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9C4611-9470-4377-955B-E9B7666D2D3C}" type="datetime1">
              <a:rPr lang="de-DE" smtClean="0"/>
              <a:pPr>
                <a:defRPr/>
              </a:pPr>
              <a:t>19.11.2013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7E98F64B-51F5-42C9-9C17-C0B29260A556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6" name="Abgerundetes Rechteck 51"/>
          <p:cNvSpPr>
            <a:spLocks noChangeArrowheads="1"/>
          </p:cNvSpPr>
          <p:nvPr/>
        </p:nvSpPr>
        <p:spPr bwMode="auto">
          <a:xfrm>
            <a:off x="3935859" y="4690865"/>
            <a:ext cx="324000" cy="4680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anchor="ctr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FF0000"/>
                </a:solidFill>
              </a:rPr>
              <a:t>A1</a:t>
            </a:r>
            <a:endParaRPr lang="de-DE" sz="1200" b="1" dirty="0">
              <a:solidFill>
                <a:srgbClr val="FF0000"/>
              </a:solidFill>
            </a:endParaRPr>
          </a:p>
        </p:txBody>
      </p:sp>
      <p:cxnSp>
        <p:nvCxnSpPr>
          <p:cNvPr id="7" name="Gerade Verbindung 53"/>
          <p:cNvCxnSpPr>
            <a:cxnSpLocks noChangeShapeType="1"/>
            <a:stCxn id="6" idx="0"/>
            <a:endCxn id="15" idx="4"/>
          </p:cNvCxnSpPr>
          <p:nvPr/>
        </p:nvCxnSpPr>
        <p:spPr bwMode="auto">
          <a:xfrm flipH="1" flipV="1">
            <a:off x="3619252" y="4042792"/>
            <a:ext cx="478607" cy="648073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</p:cxnSp>
      <p:cxnSp>
        <p:nvCxnSpPr>
          <p:cNvPr id="9" name="Gerade Verbindung 66"/>
          <p:cNvCxnSpPr>
            <a:cxnSpLocks noChangeShapeType="1"/>
            <a:stCxn id="15" idx="0"/>
            <a:endCxn id="16" idx="4"/>
          </p:cNvCxnSpPr>
          <p:nvPr/>
        </p:nvCxnSpPr>
        <p:spPr bwMode="auto">
          <a:xfrm flipH="1" flipV="1">
            <a:off x="3003923" y="3217161"/>
            <a:ext cx="392783" cy="542198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</p:cxnSp>
      <p:cxnSp>
        <p:nvCxnSpPr>
          <p:cNvPr id="10" name="Gerade Verbindung 78"/>
          <p:cNvCxnSpPr>
            <a:cxnSpLocks noChangeShapeType="1"/>
            <a:stCxn id="13" idx="2"/>
            <a:endCxn id="16" idx="7"/>
          </p:cNvCxnSpPr>
          <p:nvPr/>
        </p:nvCxnSpPr>
        <p:spPr bwMode="auto">
          <a:xfrm flipH="1">
            <a:off x="3131202" y="2796054"/>
            <a:ext cx="188573" cy="113518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</p:cxnSp>
      <p:sp>
        <p:nvSpPr>
          <p:cNvPr id="11" name="Ellipse 72"/>
          <p:cNvSpPr>
            <a:spLocks noChangeArrowheads="1"/>
          </p:cNvSpPr>
          <p:nvPr/>
        </p:nvSpPr>
        <p:spPr bwMode="auto">
          <a:xfrm>
            <a:off x="3883844" y="2107134"/>
            <a:ext cx="360000" cy="3600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de-DE" sz="1000" b="1" dirty="0" smtClean="0">
                <a:solidFill>
                  <a:srgbClr val="FF0000"/>
                </a:solidFill>
              </a:rPr>
              <a:t>A5</a:t>
            </a:r>
            <a:endParaRPr lang="de-DE" sz="1000" b="1" dirty="0">
              <a:solidFill>
                <a:srgbClr val="FF0000"/>
              </a:solidFill>
            </a:endParaRPr>
          </a:p>
        </p:txBody>
      </p:sp>
      <p:cxnSp>
        <p:nvCxnSpPr>
          <p:cNvPr id="12" name="Gerade Verbindung 78"/>
          <p:cNvCxnSpPr>
            <a:cxnSpLocks noChangeShapeType="1"/>
            <a:endCxn id="13" idx="0"/>
          </p:cNvCxnSpPr>
          <p:nvPr/>
        </p:nvCxnSpPr>
        <p:spPr bwMode="auto">
          <a:xfrm flipH="1">
            <a:off x="3728610" y="2406650"/>
            <a:ext cx="189340" cy="135973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</p:cxnSp>
      <p:sp>
        <p:nvSpPr>
          <p:cNvPr id="13" name="Abgerundetes Rechteck 67"/>
          <p:cNvSpPr>
            <a:spLocks noChangeArrowheads="1"/>
          </p:cNvSpPr>
          <p:nvPr/>
        </p:nvSpPr>
        <p:spPr bwMode="auto">
          <a:xfrm rot="3492349">
            <a:off x="3412274" y="2428832"/>
            <a:ext cx="223837" cy="4810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de-DE"/>
          </a:p>
        </p:txBody>
      </p:sp>
      <p:cxnSp>
        <p:nvCxnSpPr>
          <p:cNvPr id="14" name="Gerade Verbindung 78"/>
          <p:cNvCxnSpPr>
            <a:cxnSpLocks noChangeShapeType="1"/>
          </p:cNvCxnSpPr>
          <p:nvPr/>
        </p:nvCxnSpPr>
        <p:spPr bwMode="auto">
          <a:xfrm>
            <a:off x="4268884" y="2270774"/>
            <a:ext cx="1262165" cy="222122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</p:cxnSp>
      <p:sp>
        <p:nvSpPr>
          <p:cNvPr id="15" name="Ellipse 72"/>
          <p:cNvSpPr>
            <a:spLocks noChangeArrowheads="1"/>
          </p:cNvSpPr>
          <p:nvPr/>
        </p:nvSpPr>
        <p:spPr bwMode="auto">
          <a:xfrm rot="19311708">
            <a:off x="3327979" y="3720894"/>
            <a:ext cx="360000" cy="36036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de-DE"/>
          </a:p>
        </p:txBody>
      </p:sp>
      <p:sp>
        <p:nvSpPr>
          <p:cNvPr id="16" name="Ellipse 72"/>
          <p:cNvSpPr>
            <a:spLocks noChangeArrowheads="1"/>
          </p:cNvSpPr>
          <p:nvPr/>
        </p:nvSpPr>
        <p:spPr bwMode="auto">
          <a:xfrm>
            <a:off x="2823923" y="2856798"/>
            <a:ext cx="360000" cy="36036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de-DE" dirty="0"/>
          </a:p>
        </p:txBody>
      </p:sp>
      <p:sp>
        <p:nvSpPr>
          <p:cNvPr id="17" name="Abgerundetes Rechteck 67"/>
          <p:cNvSpPr>
            <a:spLocks noChangeArrowheads="1"/>
          </p:cNvSpPr>
          <p:nvPr/>
        </p:nvSpPr>
        <p:spPr bwMode="auto">
          <a:xfrm rot="6000000">
            <a:off x="4879342" y="2144708"/>
            <a:ext cx="210165" cy="48179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endParaRPr lang="de-DE"/>
          </a:p>
        </p:txBody>
      </p:sp>
      <p:sp>
        <p:nvSpPr>
          <p:cNvPr id="19" name="Textfeld 84"/>
          <p:cNvSpPr txBox="1">
            <a:spLocks noChangeArrowheads="1"/>
          </p:cNvSpPr>
          <p:nvPr/>
        </p:nvSpPr>
        <p:spPr bwMode="auto">
          <a:xfrm>
            <a:off x="3331220" y="3754760"/>
            <a:ext cx="43204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A2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20" name="Textfeld 84"/>
          <p:cNvSpPr txBox="1">
            <a:spLocks noChangeArrowheads="1"/>
          </p:cNvSpPr>
          <p:nvPr/>
        </p:nvSpPr>
        <p:spPr bwMode="auto">
          <a:xfrm>
            <a:off x="2826210" y="2899754"/>
            <a:ext cx="43204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A3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21" name="Textfeld 84"/>
          <p:cNvSpPr txBox="1">
            <a:spLocks noChangeArrowheads="1"/>
          </p:cNvSpPr>
          <p:nvPr/>
        </p:nvSpPr>
        <p:spPr bwMode="auto">
          <a:xfrm>
            <a:off x="3333100" y="2528332"/>
            <a:ext cx="49567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A4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22" name="Textfeld 84"/>
          <p:cNvSpPr txBox="1">
            <a:spLocks noChangeArrowheads="1"/>
          </p:cNvSpPr>
          <p:nvPr/>
        </p:nvSpPr>
        <p:spPr bwMode="auto">
          <a:xfrm>
            <a:off x="4790604" y="2259807"/>
            <a:ext cx="49567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A6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344148" y="4378464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00B050"/>
                </a:solidFill>
              </a:rPr>
              <a:t>d1</a:t>
            </a:r>
            <a:endParaRPr lang="en-GB" sz="1600" b="1" dirty="0">
              <a:solidFill>
                <a:srgbClr val="00B050"/>
              </a:solidFill>
            </a:endParaRPr>
          </a:p>
        </p:txBody>
      </p:sp>
      <p:cxnSp>
        <p:nvCxnSpPr>
          <p:cNvPr id="24" name="Gerade Verbindung mit Pfeil 23"/>
          <p:cNvCxnSpPr/>
          <p:nvPr/>
        </p:nvCxnSpPr>
        <p:spPr bwMode="auto">
          <a:xfrm>
            <a:off x="3403228" y="4114800"/>
            <a:ext cx="463704" cy="646916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</p:spPr>
      </p:cxnSp>
      <p:cxnSp>
        <p:nvCxnSpPr>
          <p:cNvPr id="26" name="Gerade Verbindung mit Pfeil 25"/>
          <p:cNvCxnSpPr/>
          <p:nvPr/>
        </p:nvCxnSpPr>
        <p:spPr bwMode="auto">
          <a:xfrm flipH="1">
            <a:off x="3043188" y="2170584"/>
            <a:ext cx="792088" cy="502548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</p:spPr>
      </p:cxnSp>
      <p:sp>
        <p:nvSpPr>
          <p:cNvPr id="27" name="Textfeld 26"/>
          <p:cNvSpPr txBox="1"/>
          <p:nvPr/>
        </p:nvSpPr>
        <p:spPr>
          <a:xfrm>
            <a:off x="3187204" y="2170584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00B050"/>
                </a:solidFill>
              </a:rPr>
              <a:t>d3</a:t>
            </a:r>
            <a:endParaRPr lang="en-GB" sz="1600" b="1" dirty="0">
              <a:solidFill>
                <a:srgbClr val="00B05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2721640" y="3439676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00B050"/>
                </a:solidFill>
              </a:rPr>
              <a:t>d2</a:t>
            </a:r>
            <a:endParaRPr lang="en-GB" sz="1600" b="1" dirty="0">
              <a:solidFill>
                <a:srgbClr val="00B050"/>
              </a:solidFill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2107084" y="2746648"/>
            <a:ext cx="635371" cy="463846"/>
            <a:chOff x="1619673" y="3376042"/>
            <a:chExt cx="635371" cy="463846"/>
          </a:xfrm>
        </p:grpSpPr>
        <p:sp>
          <p:nvSpPr>
            <p:cNvPr id="32" name="Bogen 31"/>
            <p:cNvSpPr/>
            <p:nvPr/>
          </p:nvSpPr>
          <p:spPr bwMode="auto">
            <a:xfrm>
              <a:off x="1750988" y="3376042"/>
              <a:ext cx="504056" cy="463846"/>
            </a:xfrm>
            <a:prstGeom prst="arc">
              <a:avLst>
                <a:gd name="adj1" fmla="val 13610155"/>
                <a:gd name="adj2" fmla="val 7349353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3" name="Gruppieren 66"/>
            <p:cNvGrpSpPr/>
            <p:nvPr/>
          </p:nvGrpSpPr>
          <p:grpSpPr>
            <a:xfrm>
              <a:off x="1941612" y="3534570"/>
              <a:ext cx="144016" cy="144016"/>
              <a:chOff x="1941612" y="3534570"/>
              <a:chExt cx="144016" cy="144016"/>
            </a:xfrm>
          </p:grpSpPr>
          <p:sp>
            <p:nvSpPr>
              <p:cNvPr id="35" name="Ellipse 34"/>
              <p:cNvSpPr/>
              <p:nvPr/>
            </p:nvSpPr>
            <p:spPr bwMode="auto">
              <a:xfrm>
                <a:off x="1941612" y="3534570"/>
                <a:ext cx="144016" cy="14401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Ellipse 35"/>
              <p:cNvSpPr/>
              <p:nvPr/>
            </p:nvSpPr>
            <p:spPr bwMode="auto">
              <a:xfrm>
                <a:off x="1995488" y="358854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4" name="Textfeld 84"/>
            <p:cNvSpPr txBox="1">
              <a:spLocks noChangeArrowheads="1"/>
            </p:cNvSpPr>
            <p:nvPr/>
          </p:nvSpPr>
          <p:spPr bwMode="auto">
            <a:xfrm>
              <a:off x="1619673" y="3474472"/>
              <a:ext cx="36003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sz="1100" b="1" dirty="0" smtClean="0">
                  <a:solidFill>
                    <a:srgbClr val="002060"/>
                  </a:solidFill>
                </a:rPr>
                <a:t>α</a:t>
              </a:r>
              <a:r>
                <a:rPr lang="de-DE" sz="1100" b="1" baseline="-25000" dirty="0">
                  <a:solidFill>
                    <a:srgbClr val="002060"/>
                  </a:solidFill>
                </a:rPr>
                <a:t>3</a:t>
              </a:r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2755156" y="3898776"/>
            <a:ext cx="576064" cy="463846"/>
            <a:chOff x="3203848" y="4221088"/>
            <a:chExt cx="576064" cy="463846"/>
          </a:xfrm>
        </p:grpSpPr>
        <p:sp>
          <p:nvSpPr>
            <p:cNvPr id="38" name="Bogen 37"/>
            <p:cNvSpPr/>
            <p:nvPr/>
          </p:nvSpPr>
          <p:spPr bwMode="auto">
            <a:xfrm>
              <a:off x="3275856" y="4221088"/>
              <a:ext cx="504056" cy="463846"/>
            </a:xfrm>
            <a:prstGeom prst="arc">
              <a:avLst>
                <a:gd name="adj1" fmla="val 13610155"/>
                <a:gd name="adj2" fmla="val 7349353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9" name="Gruppieren 97"/>
            <p:cNvGrpSpPr/>
            <p:nvPr/>
          </p:nvGrpSpPr>
          <p:grpSpPr>
            <a:xfrm>
              <a:off x="3466480" y="4379616"/>
              <a:ext cx="144016" cy="144016"/>
              <a:chOff x="1941612" y="3534570"/>
              <a:chExt cx="144016" cy="144016"/>
            </a:xfrm>
          </p:grpSpPr>
          <p:sp>
            <p:nvSpPr>
              <p:cNvPr id="41" name="Ellipse 40"/>
              <p:cNvSpPr/>
              <p:nvPr/>
            </p:nvSpPr>
            <p:spPr bwMode="auto">
              <a:xfrm>
                <a:off x="1941612" y="3534570"/>
                <a:ext cx="144016" cy="14401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Ellipse 41"/>
              <p:cNvSpPr/>
              <p:nvPr/>
            </p:nvSpPr>
            <p:spPr bwMode="auto">
              <a:xfrm>
                <a:off x="1995488" y="358854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0" name="Textfeld 84"/>
            <p:cNvSpPr txBox="1">
              <a:spLocks noChangeArrowheads="1"/>
            </p:cNvSpPr>
            <p:nvPr/>
          </p:nvSpPr>
          <p:spPr bwMode="auto">
            <a:xfrm>
              <a:off x="3203848" y="4319518"/>
              <a:ext cx="36003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sz="1100" b="1" dirty="0" smtClean="0">
                  <a:solidFill>
                    <a:srgbClr val="002060"/>
                  </a:solidFill>
                </a:rPr>
                <a:t>α</a:t>
              </a:r>
              <a:r>
                <a:rPr lang="de-DE" sz="1100" b="1" baseline="-25000" dirty="0" smtClean="0">
                  <a:solidFill>
                    <a:srgbClr val="002060"/>
                  </a:solidFill>
                </a:rPr>
                <a:t>2</a:t>
              </a:r>
              <a:endParaRPr lang="de-DE" sz="1100" b="1" baseline="-25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3735586" y="1555626"/>
            <a:ext cx="603199" cy="463846"/>
            <a:chOff x="4328841" y="2708920"/>
            <a:chExt cx="603199" cy="463846"/>
          </a:xfrm>
        </p:grpSpPr>
        <p:sp>
          <p:nvSpPr>
            <p:cNvPr id="44" name="Bogen 43"/>
            <p:cNvSpPr/>
            <p:nvPr/>
          </p:nvSpPr>
          <p:spPr bwMode="auto">
            <a:xfrm>
              <a:off x="4427984" y="2708920"/>
              <a:ext cx="504056" cy="463846"/>
            </a:xfrm>
            <a:prstGeom prst="arc">
              <a:avLst>
                <a:gd name="adj1" fmla="val 13610155"/>
                <a:gd name="adj2" fmla="val 7349353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5" name="Gruppieren 118"/>
            <p:cNvGrpSpPr/>
            <p:nvPr/>
          </p:nvGrpSpPr>
          <p:grpSpPr>
            <a:xfrm>
              <a:off x="4618608" y="2867448"/>
              <a:ext cx="144016" cy="144016"/>
              <a:chOff x="1941612" y="3534570"/>
              <a:chExt cx="144016" cy="144016"/>
            </a:xfrm>
          </p:grpSpPr>
          <p:sp>
            <p:nvSpPr>
              <p:cNvPr id="47" name="Ellipse 46"/>
              <p:cNvSpPr/>
              <p:nvPr/>
            </p:nvSpPr>
            <p:spPr bwMode="auto">
              <a:xfrm>
                <a:off x="1941612" y="3534570"/>
                <a:ext cx="144016" cy="14401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Ellipse 47"/>
              <p:cNvSpPr/>
              <p:nvPr/>
            </p:nvSpPr>
            <p:spPr bwMode="auto">
              <a:xfrm>
                <a:off x="1995488" y="358854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6" name="Textfeld 84"/>
            <p:cNvSpPr txBox="1">
              <a:spLocks noChangeArrowheads="1"/>
            </p:cNvSpPr>
            <p:nvPr/>
          </p:nvSpPr>
          <p:spPr bwMode="auto">
            <a:xfrm>
              <a:off x="4328841" y="2761495"/>
              <a:ext cx="36003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sz="1100" b="1" dirty="0" smtClean="0">
                  <a:solidFill>
                    <a:srgbClr val="002060"/>
                  </a:solidFill>
                </a:rPr>
                <a:t>α</a:t>
              </a:r>
              <a:r>
                <a:rPr lang="de-DE" sz="1100" b="1" baseline="-25000" dirty="0" smtClean="0">
                  <a:solidFill>
                    <a:srgbClr val="002060"/>
                  </a:solidFill>
                </a:rPr>
                <a:t>5</a:t>
              </a:r>
              <a:endParaRPr lang="de-DE" sz="1100" b="1" baseline="-25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71044" y="2772048"/>
            <a:ext cx="504056" cy="463846"/>
            <a:chOff x="3381772" y="3185924"/>
            <a:chExt cx="504056" cy="463846"/>
          </a:xfrm>
        </p:grpSpPr>
        <p:sp>
          <p:nvSpPr>
            <p:cNvPr id="50" name="Bogen 49"/>
            <p:cNvSpPr/>
            <p:nvPr/>
          </p:nvSpPr>
          <p:spPr bwMode="auto">
            <a:xfrm>
              <a:off x="3453780" y="3185924"/>
              <a:ext cx="288032" cy="463846"/>
            </a:xfrm>
            <a:prstGeom prst="arc">
              <a:avLst>
                <a:gd name="adj1" fmla="val 16200000"/>
                <a:gd name="adj2" fmla="val 10738646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1" name="Gerade Verbindung mit Pfeil 50"/>
            <p:cNvCxnSpPr/>
            <p:nvPr/>
          </p:nvCxnSpPr>
          <p:spPr bwMode="auto">
            <a:xfrm flipH="1">
              <a:off x="3381772" y="3329940"/>
              <a:ext cx="504056" cy="266853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52" name="Textfeld 84"/>
            <p:cNvSpPr txBox="1">
              <a:spLocks noChangeArrowheads="1"/>
            </p:cNvSpPr>
            <p:nvPr/>
          </p:nvSpPr>
          <p:spPr bwMode="auto">
            <a:xfrm>
              <a:off x="3381772" y="3185924"/>
              <a:ext cx="36003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sz="1100" b="1" dirty="0" smtClean="0">
                  <a:solidFill>
                    <a:srgbClr val="002060"/>
                  </a:solidFill>
                </a:rPr>
                <a:t>α</a:t>
              </a:r>
              <a:r>
                <a:rPr lang="de-DE" sz="1100" b="1" baseline="-25000" dirty="0">
                  <a:solidFill>
                    <a:srgbClr val="002060"/>
                  </a:solidFill>
                </a:rPr>
                <a:t>4</a:t>
              </a:r>
              <a:endParaRPr lang="de-DE" sz="1100" b="1" baseline="-25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47" name="Gruppieren 146"/>
          <p:cNvGrpSpPr/>
          <p:nvPr/>
        </p:nvGrpSpPr>
        <p:grpSpPr>
          <a:xfrm>
            <a:off x="4644008" y="2518296"/>
            <a:ext cx="720079" cy="477634"/>
            <a:chOff x="4771380" y="1882552"/>
            <a:chExt cx="720079" cy="477634"/>
          </a:xfrm>
        </p:grpSpPr>
        <p:sp>
          <p:nvSpPr>
            <p:cNvPr id="53" name="Bogen 52"/>
            <p:cNvSpPr/>
            <p:nvPr/>
          </p:nvSpPr>
          <p:spPr bwMode="auto">
            <a:xfrm>
              <a:off x="4843388" y="1882552"/>
              <a:ext cx="288032" cy="463846"/>
            </a:xfrm>
            <a:prstGeom prst="arc">
              <a:avLst>
                <a:gd name="adj1" fmla="val 16200000"/>
                <a:gd name="adj2" fmla="val 10738646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4" name="Gerade Verbindung mit Pfeil 53"/>
            <p:cNvCxnSpPr/>
            <p:nvPr/>
          </p:nvCxnSpPr>
          <p:spPr bwMode="auto">
            <a:xfrm flipH="1">
              <a:off x="4771380" y="2026568"/>
              <a:ext cx="504056" cy="266853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55" name="Textfeld 84"/>
            <p:cNvSpPr txBox="1">
              <a:spLocks noChangeArrowheads="1"/>
            </p:cNvSpPr>
            <p:nvPr/>
          </p:nvSpPr>
          <p:spPr bwMode="auto">
            <a:xfrm>
              <a:off x="5131420" y="2098576"/>
              <a:ext cx="36003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sz="1100" b="1" dirty="0" smtClean="0">
                  <a:solidFill>
                    <a:srgbClr val="002060"/>
                  </a:solidFill>
                </a:rPr>
                <a:t>α</a:t>
              </a:r>
              <a:r>
                <a:rPr lang="de-DE" sz="1100" b="1" baseline="-25000" dirty="0" smtClean="0">
                  <a:solidFill>
                    <a:srgbClr val="002060"/>
                  </a:solidFill>
                </a:rPr>
                <a:t>6</a:t>
              </a:r>
              <a:endParaRPr lang="de-DE" sz="1100" b="1" baseline="-25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56" name="Gruppieren 55"/>
          <p:cNvGrpSpPr/>
          <p:nvPr/>
        </p:nvGrpSpPr>
        <p:grpSpPr>
          <a:xfrm>
            <a:off x="3863851" y="5122913"/>
            <a:ext cx="792087" cy="710808"/>
            <a:chOff x="2555776" y="5517232"/>
            <a:chExt cx="792087" cy="710808"/>
          </a:xfrm>
        </p:grpSpPr>
        <p:cxnSp>
          <p:nvCxnSpPr>
            <p:cNvPr id="57" name="Gerade Verbindung mit Pfeil 56"/>
            <p:cNvCxnSpPr/>
            <p:nvPr/>
          </p:nvCxnSpPr>
          <p:spPr bwMode="auto">
            <a:xfrm>
              <a:off x="2771800" y="5589240"/>
              <a:ext cx="0" cy="63880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58" name="Textfeld 84"/>
            <p:cNvSpPr txBox="1">
              <a:spLocks noChangeArrowheads="1"/>
            </p:cNvSpPr>
            <p:nvPr/>
          </p:nvSpPr>
          <p:spPr bwMode="auto">
            <a:xfrm>
              <a:off x="2987824" y="5733256"/>
              <a:ext cx="36003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sz="1100" b="1" dirty="0" smtClean="0">
                  <a:solidFill>
                    <a:srgbClr val="002060"/>
                  </a:solidFill>
                </a:rPr>
                <a:t>α</a:t>
              </a:r>
              <a:r>
                <a:rPr lang="de-DE" sz="1100" b="1" baseline="-25000" dirty="0" smtClean="0">
                  <a:solidFill>
                    <a:srgbClr val="002060"/>
                  </a:solidFill>
                </a:rPr>
                <a:t>1</a:t>
              </a:r>
              <a:endParaRPr lang="de-DE" sz="1100" b="1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59" name="Bogen 58"/>
            <p:cNvSpPr/>
            <p:nvPr/>
          </p:nvSpPr>
          <p:spPr bwMode="auto">
            <a:xfrm rot="5400000">
              <a:off x="2535671" y="5537337"/>
              <a:ext cx="504056" cy="463846"/>
            </a:xfrm>
            <a:prstGeom prst="arc">
              <a:avLst>
                <a:gd name="adj1" fmla="val 13610155"/>
                <a:gd name="adj2" fmla="val 7349353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64" name="Gerade Verbindung 78"/>
          <p:cNvCxnSpPr>
            <a:cxnSpLocks noChangeShapeType="1"/>
            <a:stCxn id="11" idx="4"/>
            <a:endCxn id="6" idx="0"/>
          </p:cNvCxnSpPr>
          <p:nvPr/>
        </p:nvCxnSpPr>
        <p:spPr bwMode="auto">
          <a:xfrm>
            <a:off x="4063844" y="2467134"/>
            <a:ext cx="34015" cy="2223731"/>
          </a:xfrm>
          <a:prstGeom prst="line">
            <a:avLst/>
          </a:prstGeom>
          <a:noFill/>
          <a:ln w="38100" algn="ctr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88" name="Gerade Verbindung mit Pfeil 87"/>
          <p:cNvCxnSpPr/>
          <p:nvPr/>
        </p:nvCxnSpPr>
        <p:spPr bwMode="auto">
          <a:xfrm>
            <a:off x="2841952" y="3279284"/>
            <a:ext cx="405448" cy="547856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</p:spPr>
      </p:cxnSp>
      <p:sp>
        <p:nvSpPr>
          <p:cNvPr id="156" name="Bogen 155"/>
          <p:cNvSpPr/>
          <p:nvPr/>
        </p:nvSpPr>
        <p:spPr bwMode="auto">
          <a:xfrm rot="11531725">
            <a:off x="5550562" y="2332509"/>
            <a:ext cx="576262" cy="463550"/>
          </a:xfrm>
          <a:prstGeom prst="arc">
            <a:avLst>
              <a:gd name="adj1" fmla="val 16200000"/>
              <a:gd name="adj2" fmla="val 5508886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de-DE"/>
          </a:p>
        </p:txBody>
      </p:sp>
      <p:cxnSp>
        <p:nvCxnSpPr>
          <p:cNvPr id="157" name="Gerade Verbindung mit Pfeil 156"/>
          <p:cNvCxnSpPr/>
          <p:nvPr/>
        </p:nvCxnSpPr>
        <p:spPr bwMode="auto">
          <a:xfrm flipH="1" flipV="1">
            <a:off x="4283967" y="2060849"/>
            <a:ext cx="1294003" cy="228167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</p:spPr>
      </p:cxnSp>
      <p:sp>
        <p:nvSpPr>
          <p:cNvPr id="158" name="Textfeld 157"/>
          <p:cNvSpPr txBox="1"/>
          <p:nvPr/>
        </p:nvSpPr>
        <p:spPr>
          <a:xfrm>
            <a:off x="4874890" y="1961282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00B050"/>
                </a:solidFill>
              </a:rPr>
              <a:t>d5</a:t>
            </a:r>
            <a:endParaRPr lang="en-GB" sz="16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Overhead </a:t>
            </a:r>
            <a:r>
              <a:rPr lang="de-DE" dirty="0" err="1" smtClean="0"/>
              <a:t>singularity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283B3ED-7879-46BD-88F9-DCDA494495C4}" type="datetime1">
              <a:rPr lang="de-DE" smtClean="0"/>
              <a:pPr>
                <a:defRPr/>
              </a:pPr>
              <a:t>19.11.2013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219634B8-4EFD-41E1-AEC4-B5274207EA82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pic>
        <p:nvPicPr>
          <p:cNvPr id="7" name="2-singularities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80000" y="1800000"/>
            <a:ext cx="5400054" cy="4050564"/>
          </a:xfr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  <p:tag name="FIRSTFRANK@XV5I9FVF81VAGHI8" val="2686"/>
  <p:tag name="DEFAULTDISPLAYSOURCE" val="\documentclass{article}\pagestyle{empty}&#10;\begin{document}&#10;&#10;\end{document}&#10;"/>
  <p:tag name="EMBEDFONTS" val="1"/>
  <p:tag name="FIRSTFRANK@EKNTZBQFUVWYY57I" val="3715"/>
</p:tagLst>
</file>

<file path=ppt/theme/theme1.xml><?xml version="1.0" encoding="utf-8"?>
<a:theme xmlns:a="http://schemas.openxmlformats.org/drawingml/2006/main" name="Master-ESWT">
  <a:themeElements>
    <a:clrScheme name="Master-ESW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-ESWT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ster-ESW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-ESW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-ESW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-ESW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-ESW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-ESW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-ESW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211</Words>
  <Application>Microsoft Office PowerPoint</Application>
  <PresentationFormat>Bildschirmpräsentation (4:3)</PresentationFormat>
  <Paragraphs>126</Paragraphs>
  <Slides>13</Slides>
  <Notes>1</Notes>
  <HiddenSlides>3</HiddenSlides>
  <MMClips>4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Verdana</vt:lpstr>
      <vt:lpstr>Wingdings</vt:lpstr>
      <vt:lpstr>Tahoma</vt:lpstr>
      <vt:lpstr>Master-ESWT</vt:lpstr>
      <vt:lpstr>Microsoft Formel-Editor 3.0</vt:lpstr>
      <vt:lpstr>Singularities</vt:lpstr>
      <vt:lpstr>Structure</vt:lpstr>
      <vt:lpstr>Singularities for 6 DOF</vt:lpstr>
      <vt:lpstr>6 DOF robot arm and sketch</vt:lpstr>
      <vt:lpstr>Wrist singularity</vt:lpstr>
      <vt:lpstr>Wrist singularity</vt:lpstr>
      <vt:lpstr>Wrist singularity</vt:lpstr>
      <vt:lpstr>Overhead singularity </vt:lpstr>
      <vt:lpstr>Overhead singularity</vt:lpstr>
      <vt:lpstr>Overhead singularity</vt:lpstr>
      <vt:lpstr>Full Video</vt:lpstr>
      <vt:lpstr>Kuka Kr 30 - DOF</vt:lpstr>
      <vt:lpstr>Description of the sketch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Vortrag Karlsruhe</dc:title>
  <dc:creator>Wolfgang Reif</dc:creator>
  <cp:lastModifiedBy>Chris</cp:lastModifiedBy>
  <cp:revision>1291</cp:revision>
  <cp:lastPrinted>1601-01-01T00:00:00Z</cp:lastPrinted>
  <dcterms:created xsi:type="dcterms:W3CDTF">2000-11-24T10:49:36Z</dcterms:created>
  <dcterms:modified xsi:type="dcterms:W3CDTF">2013-11-19T18:39:16Z</dcterms:modified>
</cp:coreProperties>
</file>