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03" r:id="rId2"/>
    <p:sldId id="343" r:id="rId3"/>
    <p:sldId id="356" r:id="rId4"/>
    <p:sldId id="346" r:id="rId5"/>
    <p:sldId id="355" r:id="rId6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BF2"/>
    <a:srgbClr val="CBD4E5"/>
    <a:srgbClr val="FF3300"/>
    <a:srgbClr val="000000"/>
    <a:srgbClr val="378BFF"/>
    <a:srgbClr val="00B050"/>
    <a:srgbClr val="FF168E"/>
    <a:srgbClr val="0068B4"/>
    <a:srgbClr val="006600"/>
    <a:srgbClr val="C8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 autoAdjust="0"/>
    <p:restoredTop sz="92114" autoAdjust="0"/>
  </p:normalViewPr>
  <p:slideViewPr>
    <p:cSldViewPr snapToObjects="1" showGuides="1">
      <p:cViewPr>
        <p:scale>
          <a:sx n="125" d="100"/>
          <a:sy n="125" d="100"/>
        </p:scale>
        <p:origin x="-1158" y="420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09.01.2014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766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09.01.2014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5586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-5134" y="1484784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1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2898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32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Tabellentext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25.11.2013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076056" y="2"/>
            <a:ext cx="265824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Softwaredevelopment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for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Industrial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Robotics</a:t>
            </a:r>
            <a:endParaRPr lang="de-DE" sz="800" b="1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ransition spd="med" advClick="0">
    <p:fade thruBlk="1"/>
  </p:transition>
  <p:timing>
    <p:tnLst>
      <p:par>
        <p:cTn id="1" dur="indefinite" restart="never" nodeType="tmRoot"/>
      </p:par>
    </p:tnLst>
  </p:timing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pline#B-Spline-Kurve" TargetMode="External"/><Relationship Id="rId2" Type="http://schemas.openxmlformats.org/officeDocument/2006/relationships/hyperlink" Target="https://www.ads.tuwien.ac.at/docs/lva/mmgdv/k1___014.ht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ka-robotics.com/res/sps/f776ebab-f613-4818-9feb-527612db8dc4_PF0042_KR_30-3_KR_60-3_de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3284984"/>
            <a:ext cx="8001000" cy="15121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lvl="0" algn="l" defTabSz="838200">
              <a:defRPr/>
            </a:pPr>
            <a:r>
              <a:rPr lang="de-DE" sz="3200" b="1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Robot Movement on </a:t>
            </a:r>
            <a:r>
              <a:rPr lang="de-DE" sz="3200" b="1" kern="0" dirty="0" err="1" smtClean="0">
                <a:latin typeface="Lucida Sans Unicode"/>
                <a:ea typeface="+mj-ea"/>
                <a:cs typeface="+mj-cs"/>
                <a:sym typeface="Lucida Grande" charset="0"/>
              </a:rPr>
              <a:t>Spline</a:t>
            </a:r>
            <a:r>
              <a:rPr lang="de-DE" sz="3200" b="1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lang="de-DE" sz="3200" b="1" kern="0" dirty="0" err="1" smtClean="0">
                <a:latin typeface="Lucida Sans Unicode"/>
                <a:ea typeface="+mj-ea"/>
                <a:cs typeface="+mj-cs"/>
                <a:sym typeface="Lucida Grande" charset="0"/>
              </a:rPr>
              <a:t>Curves</a:t>
            </a:r>
            <a:endParaRPr lang="de-DE" sz="3200" b="1" kern="0" dirty="0" smtClean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lvl="0" algn="l" defTabSz="838200"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Softwaredevelopment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for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Industrial </a:t>
            </a:r>
            <a:r>
              <a:rPr lang="de-DE" sz="2000" b="1" kern="0" dirty="0">
                <a:latin typeface="Lucida Sans Unicode"/>
                <a:ea typeface="+mj-ea"/>
                <a:cs typeface="+mj-cs"/>
                <a:sym typeface="Lucida Grande" charset="0"/>
              </a:rPr>
              <a:t>R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obotics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36575" y="4941168"/>
            <a:ext cx="781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Marcel </a:t>
            </a:r>
            <a:r>
              <a:rPr lang="de-DE" sz="1600" dirty="0" err="1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Grotzke</a:t>
            </a:r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Gabriel Kögler, Henri Hamann			25.11.2013</a:t>
            </a:r>
            <a:endParaRPr lang="de-DE" sz="1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90328"/>
            <a:ext cx="3735000" cy="4666500"/>
          </a:xfrm>
          <a:prstGeom prst="rect">
            <a:avLst/>
          </a:prstGeom>
        </p:spPr>
      </p:pic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xfrm>
            <a:off x="2" y="1368276"/>
            <a:ext cx="8537574" cy="3644900"/>
          </a:xfrm>
          <a:prstGeom prst="rect">
            <a:avLst/>
          </a:prstGeom>
        </p:spPr>
        <p:txBody>
          <a:bodyPr/>
          <a:lstStyle/>
          <a:p>
            <a:pPr marL="693420" indent="-342900">
              <a:buSzPct val="130000"/>
              <a:buFont typeface="+mj-lt"/>
              <a:buAutoNum type="arabicPeriod"/>
            </a:pPr>
            <a:r>
              <a:rPr lang="de-DE" sz="2400" dirty="0" smtClean="0"/>
              <a:t>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dirty="0" err="1" smtClean="0"/>
              <a:t>Spline</a:t>
            </a:r>
            <a:r>
              <a:rPr lang="de-DE" sz="2400" dirty="0" smtClean="0"/>
              <a:t> </a:t>
            </a:r>
            <a:r>
              <a:rPr lang="de-DE" sz="2400" dirty="0" err="1" smtClean="0"/>
              <a:t>Curve</a:t>
            </a:r>
            <a:r>
              <a:rPr lang="de-DE" sz="2400" dirty="0" smtClean="0"/>
              <a:t>?</a:t>
            </a:r>
          </a:p>
          <a:p>
            <a:pPr marL="350520" indent="0">
              <a:buNone/>
            </a:pPr>
            <a:endParaRPr lang="de-DE" sz="2000" dirty="0" smtClean="0"/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2800" dirty="0" smtClean="0"/>
              <a:t>Table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content</a:t>
            </a:r>
            <a:endParaRPr lang="de-DE" sz="2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11384"/>
            <a:ext cx="2792683" cy="251219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0587170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r>
              <a:rPr lang="de-DE" dirty="0" smtClean="0"/>
              <a:t>Siehe:</a:t>
            </a: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://www.ads.tuwien.ac.at/docs/lva/mmgdv/k1___</a:t>
            </a:r>
            <a:r>
              <a:rPr lang="de-DE" dirty="0" smtClean="0">
                <a:hlinkClick r:id="rId2"/>
              </a:rPr>
              <a:t>014.htm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de.wikipedia.org/wiki/Spline#B-Spline-Kurve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09095"/>
      </p:ext>
    </p:extLst>
  </p:cSld>
  <p:clrMapOvr>
    <a:masterClrMapping/>
  </p:clrMapOvr>
  <p:transition spd="med" advClick="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05_INF_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Many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thanks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for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your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attention</a:t>
            </a:r>
            <a:r>
              <a:rPr lang="de-DE" sz="3200" dirty="0" smtClean="0">
                <a:solidFill>
                  <a:schemeClr val="bg1"/>
                </a:solidFill>
              </a:rPr>
              <a:t>!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14611"/>
            <a:ext cx="3171825" cy="23751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51715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5134" y="1844824"/>
            <a:ext cx="8537574" cy="3644900"/>
          </a:xfrm>
        </p:spPr>
        <p:txBody>
          <a:bodyPr/>
          <a:lstStyle/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smtClean="0">
                <a:solidFill>
                  <a:schemeClr val="bg1"/>
                </a:solidFill>
              </a:rPr>
              <a:t>Lee, Ziegler: </a:t>
            </a:r>
            <a:r>
              <a:rPr lang="de-DE" i="1" dirty="0" smtClean="0">
                <a:solidFill>
                  <a:schemeClr val="bg1"/>
                </a:solidFill>
              </a:rPr>
              <a:t>A </a:t>
            </a:r>
            <a:r>
              <a:rPr lang="de-DE" i="1" dirty="0" err="1" smtClean="0">
                <a:solidFill>
                  <a:schemeClr val="bg1"/>
                </a:solidFill>
              </a:rPr>
              <a:t>geometric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approach</a:t>
            </a:r>
            <a:r>
              <a:rPr lang="de-DE" i="1" dirty="0" smtClean="0">
                <a:solidFill>
                  <a:schemeClr val="bg1"/>
                </a:solidFill>
              </a:rPr>
              <a:t> in </a:t>
            </a:r>
            <a:r>
              <a:rPr lang="de-DE" i="1" dirty="0" err="1" smtClean="0">
                <a:solidFill>
                  <a:schemeClr val="bg1"/>
                </a:solidFill>
              </a:rPr>
              <a:t>solving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the</a:t>
            </a:r>
            <a:r>
              <a:rPr lang="de-DE" i="1" dirty="0" smtClean="0">
                <a:solidFill>
                  <a:schemeClr val="bg1"/>
                </a:solidFill>
              </a:rPr>
              <a:t> inverse </a:t>
            </a:r>
            <a:r>
              <a:rPr lang="de-DE" i="1" dirty="0" err="1" smtClean="0">
                <a:solidFill>
                  <a:schemeClr val="bg1"/>
                </a:solidFill>
              </a:rPr>
              <a:t>kinematics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of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puma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robots</a:t>
            </a:r>
            <a:r>
              <a:rPr lang="de-DE" dirty="0" smtClean="0">
                <a:solidFill>
                  <a:schemeClr val="bg1"/>
                </a:solidFill>
              </a:rPr>
              <a:t>. The University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Michigan, 1983.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smtClean="0">
                <a:solidFill>
                  <a:schemeClr val="bg1"/>
                </a:solidFill>
              </a:rPr>
              <a:t>Linnemann: </a:t>
            </a:r>
            <a:r>
              <a:rPr lang="de-DE" i="1" dirty="0" err="1" smtClean="0">
                <a:solidFill>
                  <a:schemeClr val="bg1"/>
                </a:solidFill>
              </a:rPr>
              <a:t>Robotortechnik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(Vorlesung). Beuth Hochschule für Technik Berlin, 2013.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smtClean="0">
                <a:solidFill>
                  <a:schemeClr val="bg1"/>
                </a:solidFill>
              </a:rPr>
              <a:t>Kuka Roboter GmbH: </a:t>
            </a:r>
            <a:r>
              <a:rPr lang="de-DE" i="1" dirty="0" smtClean="0">
                <a:solidFill>
                  <a:schemeClr val="bg1"/>
                </a:solidFill>
              </a:rPr>
              <a:t>KUKA KR30-3 Datenblatt</a:t>
            </a:r>
            <a:r>
              <a:rPr lang="de-DE" dirty="0" smtClean="0">
                <a:solidFill>
                  <a:schemeClr val="bg1"/>
                </a:solidFill>
              </a:rPr>
              <a:t>. Gefunden </a:t>
            </a:r>
            <a:r>
              <a:rPr lang="de-DE" dirty="0">
                <a:solidFill>
                  <a:schemeClr val="bg1"/>
                </a:solidFill>
              </a:rPr>
              <a:t>auf </a:t>
            </a:r>
            <a:r>
              <a:rPr lang="de-DE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www.kuka-robotics.com/res/sps/f776ebab-f613-4818-9feb-527612db8dc4_PF0042_KR_30-3_KR_60-3_de.pdf</a:t>
            </a:r>
            <a:r>
              <a:rPr lang="de-DE" dirty="0" smtClean="0">
                <a:solidFill>
                  <a:schemeClr val="bg1"/>
                </a:solidFill>
              </a:rPr>
              <a:t>. Abgerufen am 09.11.13.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err="1" smtClean="0">
                <a:solidFill>
                  <a:schemeClr val="bg1"/>
                </a:solidFill>
              </a:rPr>
              <a:t>Bjerkeng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Coordinated Control with Obstacle Avoidance for Robot </a:t>
            </a:r>
            <a:r>
              <a:rPr lang="en-US" i="1" dirty="0" smtClean="0">
                <a:solidFill>
                  <a:schemeClr val="bg1"/>
                </a:solidFill>
              </a:rPr>
              <a:t>Manipulators </a:t>
            </a:r>
            <a:r>
              <a:rPr lang="en-US" i="1" dirty="0">
                <a:solidFill>
                  <a:schemeClr val="bg1"/>
                </a:solidFill>
              </a:rPr>
              <a:t>- Chapter </a:t>
            </a:r>
            <a:r>
              <a:rPr lang="en-US" i="1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. Norwegian University of Science and Technology, 2010.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Suchý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i="1" dirty="0" err="1" smtClean="0">
                <a:solidFill>
                  <a:schemeClr val="bg1"/>
                </a:solidFill>
              </a:rPr>
              <a:t>Grundlagen</a:t>
            </a:r>
            <a:r>
              <a:rPr lang="en-US" i="1" dirty="0" smtClean="0">
                <a:solidFill>
                  <a:schemeClr val="bg1"/>
                </a:solidFill>
              </a:rPr>
              <a:t> der </a:t>
            </a:r>
            <a:r>
              <a:rPr lang="en-US" i="1" dirty="0" err="1" smtClean="0">
                <a:solidFill>
                  <a:schemeClr val="bg1"/>
                </a:solidFill>
              </a:rPr>
              <a:t>Robotik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Vorlesung</a:t>
            </a:r>
            <a:r>
              <a:rPr lang="en-US" dirty="0" smtClean="0">
                <a:solidFill>
                  <a:schemeClr val="bg1"/>
                </a:solidFill>
              </a:rPr>
              <a:t>). </a:t>
            </a:r>
            <a:r>
              <a:rPr lang="en-US" dirty="0" err="1" smtClean="0">
                <a:solidFill>
                  <a:schemeClr val="bg1"/>
                </a:solidFill>
              </a:rPr>
              <a:t>Technische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Universität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Chemniz</a:t>
            </a:r>
            <a:r>
              <a:rPr lang="en-US" dirty="0" smtClean="0">
                <a:solidFill>
                  <a:schemeClr val="bg1"/>
                </a:solidFill>
              </a:rPr>
              <a:t>, 2010.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64910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i_Einführung_Locomtion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Präsi_Einführung_Locomtion</Template>
  <TotalTime>0</TotalTime>
  <Words>136</Words>
  <Application>Microsoft Office PowerPoint</Application>
  <PresentationFormat>Bildschirmpräsentation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Präsi_Einführung_Locomtion</vt:lpstr>
      <vt:lpstr>PowerPoint-Präsentation</vt:lpstr>
      <vt:lpstr>Table of content</vt:lpstr>
      <vt:lpstr>PowerPoint-Präsentation</vt:lpstr>
      <vt:lpstr>Many thanks for your attention!</vt:lpstr>
      <vt:lpstr>bibliography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</dc:creator>
  <cp:lastModifiedBy>Black Devil</cp:lastModifiedBy>
  <cp:revision>413</cp:revision>
  <cp:lastPrinted>2009-04-03T10:08:54Z</cp:lastPrinted>
  <dcterms:created xsi:type="dcterms:W3CDTF">2013-10-23T14:34:01Z</dcterms:created>
  <dcterms:modified xsi:type="dcterms:W3CDTF">2014-01-09T10:22:32Z</dcterms:modified>
</cp:coreProperties>
</file>