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03" r:id="rId2"/>
    <p:sldId id="343" r:id="rId3"/>
    <p:sldId id="356" r:id="rId4"/>
    <p:sldId id="363" r:id="rId5"/>
    <p:sldId id="358" r:id="rId6"/>
    <p:sldId id="364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62" r:id="rId15"/>
    <p:sldId id="366" r:id="rId16"/>
    <p:sldId id="371" r:id="rId17"/>
    <p:sldId id="346" r:id="rId18"/>
    <p:sldId id="355" r:id="rId19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FF6600"/>
    <a:srgbClr val="FF3300"/>
    <a:srgbClr val="E7EBF2"/>
    <a:srgbClr val="CBD4E5"/>
    <a:srgbClr val="000000"/>
    <a:srgbClr val="378BFF"/>
    <a:srgbClr val="FF168E"/>
    <a:srgbClr val="006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 autoAdjust="0"/>
    <p:restoredTop sz="92114" autoAdjust="0"/>
  </p:normalViewPr>
  <p:slideViewPr>
    <p:cSldViewPr snapToObjects="1" showGuides="1">
      <p:cViewPr varScale="1">
        <p:scale>
          <a:sx n="108" d="100"/>
          <a:sy n="108" d="100"/>
        </p:scale>
        <p:origin x="-1836" y="-60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30.01.2014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0766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30.01.2014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55586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Typical Problem:</a:t>
            </a:r>
            <a:r>
              <a:rPr lang="en-US" dirty="0" smtClean="0"/>
              <a:t> Given set of data points from a series of measurements which is used to process a progression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→ naïve approach: one (global) polynomial which interpolates every single point.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30.01.2014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058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30.01.2014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72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-5134" y="1484784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1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2898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32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Tabellentext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30.01.2014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076056" y="2"/>
            <a:ext cx="265824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Softwaredevelopment</a:t>
            </a:r>
            <a:r>
              <a:rPr lang="de-DE" sz="800" b="1" baseline="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</a:t>
            </a:r>
            <a:r>
              <a:rPr lang="de-DE" sz="800" b="1" baseline="0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for</a:t>
            </a:r>
            <a:r>
              <a:rPr lang="de-DE" sz="800" b="1" baseline="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Industrial </a:t>
            </a:r>
            <a:r>
              <a:rPr lang="de-DE" sz="800" b="1" baseline="0" dirty="0" err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Robotics</a:t>
            </a:r>
            <a:endParaRPr lang="de-DE" sz="800" b="1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ransition spd="med" advClick="0">
    <p:fade thruBlk="1"/>
  </p:transition>
  <p:timing>
    <p:tnLst>
      <p:par>
        <p:cTn id="1" dur="indefinite" restart="never" nodeType="tmRoot"/>
      </p:par>
    </p:tnLst>
  </p:timing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-user.tu-chemnitz.de/~uro/teaching/SS2002-numerik/misc/Splines.pdf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4" y="3356992"/>
            <a:ext cx="8211889" cy="15121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lvl="0" algn="l" defTabSz="838200">
              <a:defRPr/>
            </a:pPr>
            <a:r>
              <a:rPr lang="de-DE" sz="3200" b="1" kern="0" dirty="0" err="1">
                <a:latin typeface="Lucida Sans Unicode"/>
                <a:ea typeface="+mj-ea"/>
                <a:cs typeface="+mj-cs"/>
                <a:sym typeface="Lucida Grande" charset="0"/>
              </a:rPr>
              <a:t>Programming</a:t>
            </a:r>
            <a:r>
              <a:rPr lang="de-DE" sz="3200" b="1" kern="0" dirty="0"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lang="de-DE" sz="3200" b="1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Task 2: </a:t>
            </a:r>
          </a:p>
          <a:p>
            <a:pPr lvl="0" algn="l" defTabSz="838200">
              <a:defRPr/>
            </a:pPr>
            <a:r>
              <a:rPr lang="de-DE" sz="3200" b="1" kern="0" dirty="0" err="1" smtClean="0">
                <a:latin typeface="Lucida Sans Unicode"/>
                <a:ea typeface="+mj-ea"/>
                <a:cs typeface="+mj-cs"/>
                <a:sym typeface="Lucida Grande" charset="0"/>
              </a:rPr>
              <a:t>Spline</a:t>
            </a:r>
            <a:r>
              <a:rPr lang="de-DE" sz="3200" b="1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 Movement</a:t>
            </a:r>
          </a:p>
          <a:p>
            <a:pPr lvl="0" algn="l" defTabSz="838200">
              <a:defRPr/>
            </a:pPr>
            <a:endParaRPr lang="de-DE" sz="3200" b="1" kern="0" dirty="0" smtClean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lvl="0" algn="l" defTabSz="838200">
              <a:defRPr/>
            </a:pPr>
            <a:endParaRPr lang="de-DE" sz="3200" b="1" kern="0" dirty="0" smtClean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lvl="0" algn="l" defTabSz="838200">
              <a:lnSpc>
                <a:spcPct val="150000"/>
              </a:lnSpc>
              <a:defRPr/>
            </a:pPr>
            <a:r>
              <a:rPr kumimoji="0" lang="de-DE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Softwaredevelopment</a:t>
            </a:r>
            <a:r>
              <a:rPr kumimoji="0" lang="de-DE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kumimoji="0" lang="de-DE" sz="20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for</a:t>
            </a:r>
            <a:r>
              <a:rPr kumimoji="0" lang="de-DE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Industrial </a:t>
            </a:r>
            <a:r>
              <a:rPr lang="de-DE" sz="2000" b="1" kern="0" dirty="0">
                <a:latin typeface="Lucida Sans Unicode"/>
                <a:ea typeface="+mj-ea"/>
                <a:cs typeface="+mj-cs"/>
                <a:sym typeface="Lucida Grande" charset="0"/>
              </a:rPr>
              <a:t>R</a:t>
            </a:r>
            <a:r>
              <a:rPr kumimoji="0" lang="de-DE" sz="20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obotics</a:t>
            </a: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39552" y="4941168"/>
            <a:ext cx="874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Marcel </a:t>
            </a:r>
            <a:r>
              <a:rPr lang="de-DE" sz="1600" dirty="0" err="1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Grotzke</a:t>
            </a:r>
            <a:r>
              <a:rPr lang="de-DE" sz="160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Gabriel Kögler, Henri Hamann				30.01.2014</a:t>
            </a:r>
            <a:endParaRPr lang="de-DE" sz="16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026" name="Picture 2" descr="https://encrypted-tbn3.gstatic.com/images?q=tbn:ANd9GcTcJZxAuAsN6LjhKK6K9GL3QrVZNpprbaivH5HZ0XpqXzcMjK1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42471"/>
            <a:ext cx="3561303" cy="18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7" y="1712191"/>
            <a:ext cx="52292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1489819" y="5332566"/>
            <a:ext cx="2664795" cy="1152128"/>
            <a:chOff x="1667009" y="5517232"/>
            <a:chExt cx="2664795" cy="1152128"/>
          </a:xfrm>
        </p:grpSpPr>
        <p:sp>
          <p:nvSpPr>
            <p:cNvPr id="18" name="Textfeld 17"/>
            <p:cNvSpPr txBox="1"/>
            <p:nvPr/>
          </p:nvSpPr>
          <p:spPr>
            <a:xfrm>
              <a:off x="1667009" y="5517232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2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323194" y="5517232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2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459098" y="6300028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3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21" name="Gerade Verbindung mit Pfeil 20"/>
            <p:cNvCxnSpPr>
              <a:stCxn id="18" idx="2"/>
              <a:endCxn id="20" idx="0"/>
            </p:cNvCxnSpPr>
            <p:nvPr/>
          </p:nvCxnSpPr>
          <p:spPr bwMode="auto">
            <a:xfrm>
              <a:off x="2171314" y="5886564"/>
              <a:ext cx="792089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Gerade Verbindung mit Pfeil 21"/>
            <p:cNvCxnSpPr>
              <a:stCxn id="19" idx="2"/>
              <a:endCxn id="20" idx="0"/>
            </p:cNvCxnSpPr>
            <p:nvPr/>
          </p:nvCxnSpPr>
          <p:spPr bwMode="auto">
            <a:xfrm flipH="1">
              <a:off x="2963403" y="5886564"/>
              <a:ext cx="864096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3" t="16465" r="27399" b="25368"/>
          <a:stretch/>
        </p:blipFill>
        <p:spPr>
          <a:xfrm>
            <a:off x="5580112" y="1916832"/>
            <a:ext cx="3408958" cy="2517561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5724128" y="4870901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b-spline of order k = 3</a:t>
            </a: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</a:t>
            </a:r>
            <a:r>
              <a:rPr lang="en-US" sz="1800" dirty="0" err="1">
                <a:latin typeface="Lucida Sans Unicode" pitchFamily="34" charset="0"/>
                <a:cs typeface="Lucida Sans Unicode" pitchFamily="34" charset="0"/>
              </a:rPr>
              <a:t>p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olynom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of degree 2 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0921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0" y="1628800"/>
            <a:ext cx="52387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uppieren 22"/>
          <p:cNvGrpSpPr/>
          <p:nvPr/>
        </p:nvGrpSpPr>
        <p:grpSpPr>
          <a:xfrm>
            <a:off x="1270179" y="5143895"/>
            <a:ext cx="2664794" cy="1152128"/>
            <a:chOff x="1667009" y="5517232"/>
            <a:chExt cx="2664794" cy="1152128"/>
          </a:xfrm>
        </p:grpSpPr>
        <p:sp>
          <p:nvSpPr>
            <p:cNvPr id="24" name="Textfeld 23"/>
            <p:cNvSpPr txBox="1"/>
            <p:nvPr/>
          </p:nvSpPr>
          <p:spPr>
            <a:xfrm>
              <a:off x="1667009" y="5517232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3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23194" y="5517232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3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459098" y="6300028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4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27" name="Gerade Verbindung mit Pfeil 26"/>
            <p:cNvCxnSpPr>
              <a:stCxn id="24" idx="2"/>
              <a:endCxn id="26" idx="0"/>
            </p:cNvCxnSpPr>
            <p:nvPr/>
          </p:nvCxnSpPr>
          <p:spPr bwMode="auto">
            <a:xfrm>
              <a:off x="2171314" y="5886564"/>
              <a:ext cx="792089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Gerade Verbindung mit Pfeil 27"/>
            <p:cNvCxnSpPr>
              <a:stCxn id="25" idx="2"/>
              <a:endCxn id="26" idx="0"/>
            </p:cNvCxnSpPr>
            <p:nvPr/>
          </p:nvCxnSpPr>
          <p:spPr bwMode="auto">
            <a:xfrm flipH="1">
              <a:off x="2963403" y="5886564"/>
              <a:ext cx="864096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16465" r="27317" b="20752"/>
          <a:stretch/>
        </p:blipFill>
        <p:spPr>
          <a:xfrm>
            <a:off x="5436096" y="1987742"/>
            <a:ext cx="3583450" cy="2717349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5604696" y="4870901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b-spline of order k = 4</a:t>
            </a: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</a:t>
            </a:r>
            <a:r>
              <a:rPr lang="en-US" sz="1800" dirty="0" err="1">
                <a:latin typeface="Lucida Sans Unicode" pitchFamily="34" charset="0"/>
                <a:cs typeface="Lucida Sans Unicode" pitchFamily="34" charset="0"/>
              </a:rPr>
              <a:t>p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olynom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of degree 3 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1005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36512" y="1152252"/>
            <a:ext cx="8605837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Knot vector </a:t>
            </a:r>
            <a:r>
              <a:rPr lang="en-US" b="1" u="sng" dirty="0" err="1" smtClean="0"/>
              <a:t>t</a:t>
            </a:r>
            <a:r>
              <a:rPr lang="en-US" b="1" u="sng" baseline="-25000" dirty="0" err="1" smtClean="0"/>
              <a:t>i</a:t>
            </a:r>
            <a:r>
              <a:rPr lang="en-US" u="sng" dirty="0" smtClean="0"/>
              <a:t>:</a:t>
            </a:r>
            <a:endParaRPr lang="en-US" dirty="0" smtClean="0"/>
          </a:p>
          <a:p>
            <a:r>
              <a:rPr lang="en-US" b="1" dirty="0" err="1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="1" baseline="-25000" dirty="0" err="1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b="1" baseline="-2500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= (t</a:t>
            </a:r>
            <a:r>
              <a:rPr lang="en-US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,…,</a:t>
            </a:r>
            <a:r>
              <a:rPr lang="en-US" dirty="0" err="1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aseline="-25000" dirty="0" err="1"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,…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aseline="-25000" dirty="0" err="1" smtClean="0">
                <a:latin typeface="Lucida Sans Unicode" pitchFamily="34" charset="0"/>
                <a:cs typeface="Lucida Sans Unicode" pitchFamily="34" charset="0"/>
              </a:rPr>
              <a:t>n+k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)		condition: 	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&lt;= t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i+1</a:t>
            </a:r>
          </a:p>
          <a:p>
            <a:pPr>
              <a:lnSpc>
                <a:spcPct val="200000"/>
              </a:lnSpc>
            </a:pPr>
            <a:endParaRPr lang="en-US" baseline="-2500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Uniform knot vector:	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t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i-1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+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delta_t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	(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delta_t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constant)</a:t>
            </a:r>
          </a:p>
          <a:p>
            <a:pPr marL="350520" indent="0">
              <a:lnSpc>
                <a:spcPct val="200000"/>
              </a:lnSpc>
              <a:buNone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  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example: 			</a:t>
            </a:r>
            <a:r>
              <a:rPr lang="en-US" sz="1600" dirty="0" err="1" smtClean="0">
                <a:latin typeface="Lucida Sans Unicode" pitchFamily="34" charset="0"/>
                <a:cs typeface="Lucida Sans Unicode" pitchFamily="34" charset="0"/>
              </a:rPr>
              <a:t>delta_t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= 1; 	</a:t>
            </a:r>
            <a:r>
              <a:rPr lang="en-US" sz="1600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= (t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, t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, t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2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, t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3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) = (0, 1, 2, 3)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Non-uniform: 		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delta_t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!= constant</a:t>
            </a:r>
          </a:p>
          <a:p>
            <a:pPr>
              <a:lnSpc>
                <a:spcPct val="300000"/>
              </a:lnSpc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knot vector represents a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wheigt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for the basis functions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lnSpc>
                <a:spcPct val="300000"/>
              </a:lnSpc>
            </a:pP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Factorises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the influence of the </a:t>
            </a:r>
          </a:p>
          <a:p>
            <a:pPr marL="350520" indent="0">
              <a:lnSpc>
                <a:spcPct val="100000"/>
              </a:lnSpc>
              <a:buNone/>
            </a:pPr>
            <a:r>
              <a:rPr lang="en-US" i="1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i="1" dirty="0" smtClean="0">
                <a:latin typeface="Lucida Sans Unicode" pitchFamily="34" charset="0"/>
                <a:cs typeface="Lucida Sans Unicode" pitchFamily="34" charset="0"/>
              </a:rPr>
              <a:t>  de </a:t>
            </a:r>
            <a:r>
              <a:rPr lang="en-US" i="1" dirty="0">
                <a:latin typeface="Lucida Sans Unicode" pitchFamily="34" charset="0"/>
                <a:cs typeface="Lucida Sans Unicode" pitchFamily="34" charset="0"/>
              </a:rPr>
              <a:t>Boor points</a:t>
            </a:r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42"/>
          <a:stretch/>
        </p:blipFill>
        <p:spPr bwMode="auto">
          <a:xfrm>
            <a:off x="4211960" y="5589240"/>
            <a:ext cx="3520000" cy="94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uppieren 12"/>
          <p:cNvGrpSpPr/>
          <p:nvPr/>
        </p:nvGrpSpPr>
        <p:grpSpPr>
          <a:xfrm>
            <a:off x="1547664" y="4653136"/>
            <a:ext cx="4993334" cy="684484"/>
            <a:chOff x="4106595" y="5607536"/>
            <a:chExt cx="4993334" cy="6844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75" b="1"/>
            <a:stretch/>
          </p:blipFill>
          <p:spPr bwMode="auto">
            <a:xfrm>
              <a:off x="4106595" y="5625976"/>
              <a:ext cx="4993334" cy="580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Ellipse 10"/>
            <p:cNvSpPr/>
            <p:nvPr/>
          </p:nvSpPr>
          <p:spPr bwMode="auto">
            <a:xfrm>
              <a:off x="5076056" y="5624836"/>
              <a:ext cx="1008112" cy="667184"/>
            </a:xfrm>
            <a:prstGeom prst="ellipse">
              <a:avLst/>
            </a:prstGeom>
            <a:noFill/>
            <a:ln w="28575" cap="flat" cmpd="sng" algn="ctr">
              <a:solidFill>
                <a:srgbClr val="FF0000">
                  <a:alpha val="6980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  <p:sp>
          <p:nvSpPr>
            <p:cNvPr id="12" name="Ellipse 11"/>
            <p:cNvSpPr/>
            <p:nvPr/>
          </p:nvSpPr>
          <p:spPr bwMode="auto">
            <a:xfrm>
              <a:off x="7085384" y="5607536"/>
              <a:ext cx="1008112" cy="684484"/>
            </a:xfrm>
            <a:prstGeom prst="ellipse">
              <a:avLst/>
            </a:prstGeom>
            <a:noFill/>
            <a:ln w="28575" cap="flat" cmpd="sng" algn="ctr">
              <a:solidFill>
                <a:srgbClr val="FF0000">
                  <a:alpha val="69804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411949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36512" y="1152252"/>
            <a:ext cx="8605837" cy="3644900"/>
          </a:xfrm>
        </p:spPr>
        <p:txBody>
          <a:bodyPr/>
          <a:lstStyle/>
          <a:p>
            <a:pPr marL="350520" indent="0" algn="ctr">
              <a:buNone/>
            </a:pPr>
            <a:endParaRPr lang="en-US" sz="3600" b="1" dirty="0">
              <a:latin typeface="Lucida Sans Unicode" pitchFamily="34" charset="0"/>
              <a:cs typeface="Lucida Sans Unicode" pitchFamily="34" charset="0"/>
            </a:endParaRPr>
          </a:p>
          <a:p>
            <a:pPr marL="350520" indent="0" algn="ctr">
              <a:buNone/>
            </a:pPr>
            <a:endParaRPr lang="en-US" sz="3600" b="1" dirty="0">
              <a:latin typeface="Lucida Sans Unicode" pitchFamily="34" charset="0"/>
              <a:cs typeface="Lucida Sans Unicode" pitchFamily="34" charset="0"/>
            </a:endParaRPr>
          </a:p>
          <a:p>
            <a:pPr marL="350520" indent="0" algn="ctr">
              <a:buNone/>
            </a:pPr>
            <a:r>
              <a:rPr lang="en-US" sz="3600" b="1" dirty="0" smtClean="0">
                <a:latin typeface="Lucida Sans Unicode" pitchFamily="34" charset="0"/>
                <a:cs typeface="Lucida Sans Unicode" pitchFamily="34" charset="0"/>
              </a:rPr>
              <a:t>Demonstration</a:t>
            </a:r>
          </a:p>
          <a:p>
            <a:pPr marL="350520" indent="0" algn="ctr">
              <a:buNone/>
            </a:pPr>
            <a:r>
              <a:rPr lang="en-US" sz="3600" b="1" dirty="0">
                <a:latin typeface="Lucida Sans Unicode" pitchFamily="34" charset="0"/>
                <a:cs typeface="Lucida Sans Unicode" pitchFamily="34" charset="0"/>
              </a:rPr>
              <a:t>o</a:t>
            </a:r>
            <a:r>
              <a:rPr lang="en-US" sz="3600" b="1" dirty="0" smtClean="0">
                <a:latin typeface="Lucida Sans Unicode" pitchFamily="34" charset="0"/>
                <a:cs typeface="Lucida Sans Unicode" pitchFamily="34" charset="0"/>
              </a:rPr>
              <a:t>f B-spline movement</a:t>
            </a:r>
            <a:endParaRPr lang="en-US" sz="3600" b="1" dirty="0">
              <a:latin typeface="Lucida Sans Unicode" pitchFamily="34" charset="0"/>
              <a:cs typeface="Lucida Sans Unicode" pitchFamily="34" charset="0"/>
            </a:endParaRPr>
          </a:p>
          <a:p>
            <a:pPr marL="350520" indent="0" algn="ctr">
              <a:buNone/>
            </a:pPr>
            <a:endParaRPr lang="en-US" sz="3600" b="1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296233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" y="1143000"/>
            <a:ext cx="8748463" cy="2213992"/>
          </a:xfrm>
        </p:spPr>
        <p:txBody>
          <a:bodyPr/>
          <a:lstStyle/>
          <a:p>
            <a:pPr marL="350520" indent="0">
              <a:buNone/>
            </a:pPr>
            <a:r>
              <a:rPr lang="en-US" sz="1600" u="sng" dirty="0" smtClean="0"/>
              <a:t>System of equations:</a:t>
            </a:r>
            <a:r>
              <a:rPr lang="en-US" sz="1600" dirty="0" smtClean="0"/>
              <a:t> every segment has one equation! </a:t>
            </a:r>
            <a:endParaRPr lang="en-US" sz="1600" u="sng" dirty="0" smtClean="0"/>
          </a:p>
          <a:p>
            <a:pPr marL="350520" indent="0">
              <a:buNone/>
            </a:pPr>
            <a:r>
              <a:rPr lang="en-US" sz="1600" i="1" dirty="0" smtClean="0"/>
              <a:t>k</a:t>
            </a:r>
            <a:r>
              <a:rPr lang="en-US" sz="1600" dirty="0" smtClean="0"/>
              <a:t> knots &amp; order=</a:t>
            </a:r>
            <a:r>
              <a:rPr lang="en-US" sz="1600" i="1" dirty="0" smtClean="0"/>
              <a:t>n</a:t>
            </a:r>
            <a:r>
              <a:rPr lang="en-US" sz="1600" dirty="0" smtClean="0"/>
              <a:t> → (</a:t>
            </a:r>
            <a:r>
              <a:rPr lang="en-US" sz="1600" i="1" dirty="0" smtClean="0"/>
              <a:t>k-1</a:t>
            </a:r>
            <a:r>
              <a:rPr lang="en-US" sz="1600" dirty="0" smtClean="0"/>
              <a:t>) polynomial equations with (</a:t>
            </a:r>
            <a:r>
              <a:rPr lang="en-US" sz="1600" i="1" dirty="0" smtClean="0"/>
              <a:t>n</a:t>
            </a:r>
            <a:r>
              <a:rPr lang="en-US" sz="1600" b="1" i="1" dirty="0" smtClean="0"/>
              <a:t>+</a:t>
            </a:r>
            <a:r>
              <a:rPr lang="en-US" sz="1600" i="1" dirty="0" smtClean="0"/>
              <a:t>1</a:t>
            </a:r>
            <a:r>
              <a:rPr lang="en-US" sz="1600" dirty="0" smtClean="0"/>
              <a:t>) variables.</a:t>
            </a:r>
          </a:p>
          <a:p>
            <a:pPr marL="350520" indent="0">
              <a:buNone/>
            </a:pPr>
            <a:r>
              <a:rPr lang="en-US" sz="1600" dirty="0" smtClean="0"/>
              <a:t>→ total amount of variables = </a:t>
            </a:r>
            <a:r>
              <a:rPr lang="en-US" sz="1600" u="sng" dirty="0"/>
              <a:t>(</a:t>
            </a:r>
            <a:r>
              <a:rPr lang="en-US" sz="1600" i="1" u="sng" dirty="0"/>
              <a:t>n</a:t>
            </a:r>
            <a:r>
              <a:rPr lang="en-US" sz="1600" b="1" i="1" u="sng" dirty="0"/>
              <a:t>+</a:t>
            </a:r>
            <a:r>
              <a:rPr lang="en-US" sz="1600" i="1" u="sng" dirty="0"/>
              <a:t>1</a:t>
            </a:r>
            <a:r>
              <a:rPr lang="en-US" sz="1600" u="sng" dirty="0"/>
              <a:t>) </a:t>
            </a:r>
            <a:r>
              <a:rPr lang="en-US" sz="1600" b="1" u="sng" dirty="0" smtClean="0"/>
              <a:t>* </a:t>
            </a:r>
            <a:r>
              <a:rPr lang="en-US" sz="1600" u="sng" dirty="0" smtClean="0"/>
              <a:t>(</a:t>
            </a:r>
            <a:r>
              <a:rPr lang="en-US" sz="1600" i="1" u="sng" dirty="0" smtClean="0"/>
              <a:t>k-1</a:t>
            </a:r>
            <a:r>
              <a:rPr lang="en-US" sz="1600" u="sng" dirty="0" smtClean="0"/>
              <a:t>)</a:t>
            </a:r>
            <a:r>
              <a:rPr lang="en-US" sz="1600" dirty="0" smtClean="0"/>
              <a:t>.</a:t>
            </a:r>
          </a:p>
          <a:p>
            <a:pPr marL="350520" lvl="3" indent="0">
              <a:buNone/>
            </a:pPr>
            <a:r>
              <a:rPr lang="en-US" sz="1600" dirty="0" smtClean="0"/>
              <a:t>→ with order = 3 → </a:t>
            </a:r>
            <a:r>
              <a:rPr lang="en-US" sz="1600" i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600" i="1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600" i="1" baseline="30000" dirty="0" smtClean="0">
                <a:latin typeface="Lucida Sans Unicode" pitchFamily="34" charset="0"/>
                <a:cs typeface="Lucida Sans Unicode" pitchFamily="34" charset="0"/>
              </a:rPr>
              <a:t>3</a:t>
            </a:r>
            <a:r>
              <a:rPr lang="en-US" sz="1600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sz="1600" i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sz="1600" i="1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600" i="1" baseline="30000" dirty="0" smtClean="0">
                <a:latin typeface="Lucida Sans Unicode" pitchFamily="34" charset="0"/>
                <a:cs typeface="Lucida Sans Unicode" pitchFamily="34" charset="0"/>
              </a:rPr>
              <a:t>2</a:t>
            </a:r>
            <a:r>
              <a:rPr lang="en-US" sz="1600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sz="1600" i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sz="1600" i="1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600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sz="1600" i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sz="1600" i="1" dirty="0" smtClean="0"/>
              <a:t> </a:t>
            </a:r>
            <a:r>
              <a:rPr lang="en-US" sz="1600" dirty="0" smtClean="0"/>
              <a:t>→ n=4.		</a:t>
            </a:r>
            <a:r>
              <a:rPr lang="en-US" sz="1600" dirty="0"/>
              <a:t> </a:t>
            </a:r>
            <a:r>
              <a:rPr lang="en-US" sz="1600" dirty="0" smtClean="0"/>
              <a:t>         (our case)</a:t>
            </a:r>
          </a:p>
          <a:p>
            <a:pPr marL="350520" lvl="3" indent="0">
              <a:buNone/>
            </a:pPr>
            <a:r>
              <a:rPr lang="en-US" sz="1600" dirty="0" smtClean="0"/>
              <a:t>→ amount of variables = 4(k-1) = </a:t>
            </a:r>
            <a:r>
              <a:rPr lang="en-US" sz="1600" u="dbl" dirty="0" smtClean="0"/>
              <a:t>4k-4</a:t>
            </a:r>
          </a:p>
          <a:p>
            <a:pPr marL="350520" lvl="3" indent="0">
              <a:buNone/>
            </a:pPr>
            <a:r>
              <a:rPr lang="en-US" sz="1600" dirty="0" smtClean="0"/>
              <a:t>→ need for conditions to solve system of equations.</a:t>
            </a:r>
            <a:endParaRPr lang="en-US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</a:t>
            </a:r>
            <a:r>
              <a:rPr lang="en-US" sz="2800" dirty="0" smtClean="0"/>
              <a:t>. Spline Interpolation</a:t>
            </a:r>
            <a:endParaRPr lang="en-US" sz="2800" dirty="0"/>
          </a:p>
        </p:txBody>
      </p:sp>
      <p:sp>
        <p:nvSpPr>
          <p:cNvPr id="4" name="Textplatzhalter 1"/>
          <p:cNvSpPr txBox="1">
            <a:spLocks/>
          </p:cNvSpPr>
          <p:nvPr/>
        </p:nvSpPr>
        <p:spPr>
          <a:xfrm>
            <a:off x="1588" y="3375248"/>
            <a:ext cx="8818884" cy="2213992"/>
          </a:xfrm>
          <a:prstGeom prst="rect">
            <a:avLst/>
          </a:prstGeom>
        </p:spPr>
        <p:txBody>
          <a:bodyPr vert="horz" lIns="254000"/>
          <a:lstStyle>
            <a:lvl1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>
              <a:buNone/>
            </a:pPr>
            <a:r>
              <a:rPr lang="en-US" sz="1600" u="sng" dirty="0" smtClean="0"/>
              <a:t>Conditions:</a:t>
            </a:r>
            <a:r>
              <a:rPr lang="en-US" sz="1600" dirty="0" smtClean="0"/>
              <a:t> Are given by spline´s behavior!</a:t>
            </a:r>
          </a:p>
          <a:p>
            <a:r>
              <a:rPr lang="en-US" sz="1600" dirty="0" smtClean="0"/>
              <a:t>Every knot is part of one segment → p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(x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)=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→ k conditions</a:t>
            </a:r>
            <a:endParaRPr lang="en-US" sz="1600" baseline="-25000" dirty="0"/>
          </a:p>
          <a:p>
            <a:r>
              <a:rPr lang="en-US" sz="1600" dirty="0" smtClean="0"/>
              <a:t>Segment´s contact points → p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(x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)=p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(x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) → k-2 conditions</a:t>
            </a:r>
          </a:p>
          <a:p>
            <a:r>
              <a:rPr lang="en-US" sz="1600" dirty="0" smtClean="0"/>
              <a:t>Same in first derivation → p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´(x</a:t>
            </a:r>
            <a:r>
              <a:rPr lang="en-US" sz="1600" baseline="-25000" dirty="0" smtClean="0"/>
              <a:t>i+1</a:t>
            </a:r>
            <a:r>
              <a:rPr lang="en-US" sz="1600" dirty="0"/>
              <a:t>)=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´(</a:t>
            </a:r>
            <a:r>
              <a:rPr lang="en-US" sz="1600" dirty="0"/>
              <a:t>x</a:t>
            </a:r>
            <a:r>
              <a:rPr lang="en-US" sz="1600" baseline="-25000" dirty="0"/>
              <a:t>i+1</a:t>
            </a:r>
            <a:r>
              <a:rPr lang="en-US" sz="1600" dirty="0" smtClean="0"/>
              <a:t>) → k-2 conditions</a:t>
            </a:r>
          </a:p>
          <a:p>
            <a:r>
              <a:rPr lang="en-US" sz="1600" dirty="0" smtClean="0"/>
              <a:t>Same in second derivation → </a:t>
            </a:r>
            <a:r>
              <a:rPr lang="en-US" sz="1600" dirty="0"/>
              <a:t>p</a:t>
            </a:r>
            <a:r>
              <a:rPr lang="en-US" sz="1600" baseline="-25000" dirty="0"/>
              <a:t>i</a:t>
            </a:r>
            <a:r>
              <a:rPr lang="en-US" sz="1600" dirty="0" smtClean="0"/>
              <a:t>´´(</a:t>
            </a:r>
            <a:r>
              <a:rPr lang="en-US" sz="1600" dirty="0"/>
              <a:t>x</a:t>
            </a:r>
            <a:r>
              <a:rPr lang="en-US" sz="1600" baseline="-25000" dirty="0"/>
              <a:t>i+1</a:t>
            </a:r>
            <a:r>
              <a:rPr lang="en-US" sz="1600" dirty="0"/>
              <a:t>)=p</a:t>
            </a:r>
            <a:r>
              <a:rPr lang="en-US" sz="1600" baseline="-25000" dirty="0"/>
              <a:t>i+1</a:t>
            </a:r>
            <a:r>
              <a:rPr lang="en-US" sz="1600" dirty="0" smtClean="0"/>
              <a:t>´´(</a:t>
            </a:r>
            <a:r>
              <a:rPr lang="en-US" sz="1600" dirty="0"/>
              <a:t>x</a:t>
            </a:r>
            <a:r>
              <a:rPr lang="en-US" sz="1600" baseline="-25000" dirty="0"/>
              <a:t>i+1</a:t>
            </a:r>
            <a:r>
              <a:rPr lang="en-US" sz="1600" dirty="0" smtClean="0"/>
              <a:t>) → k-2 conditions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051720" y="5322694"/>
            <a:ext cx="491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latin typeface="Lucida Sans Unicode" pitchFamily="34" charset="0"/>
                <a:cs typeface="Lucida Sans Unicode" pitchFamily="34" charset="0"/>
              </a:rPr>
              <a:t>(4k-6) </a:t>
            </a:r>
            <a:r>
              <a:rPr lang="en-US" sz="1600" b="1" u="sng" dirty="0" smtClean="0">
                <a:latin typeface="Lucida Sans Unicode" pitchFamily="34" charset="0"/>
                <a:cs typeface="Lucida Sans Unicode" pitchFamily="34" charset="0"/>
              </a:rPr>
              <a:t>&lt;</a:t>
            </a:r>
            <a:r>
              <a:rPr lang="en-US" sz="1600" u="sng" dirty="0" smtClean="0">
                <a:latin typeface="Lucida Sans Unicode" pitchFamily="34" charset="0"/>
                <a:cs typeface="Lucida Sans Unicode" pitchFamily="34" charset="0"/>
              </a:rPr>
              <a:t> (4k-4) → we still need two conditions!</a:t>
            </a:r>
            <a:endParaRPr lang="en-US" sz="1600" u="sng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" y="5649024"/>
            <a:ext cx="8748463" cy="1205880"/>
          </a:xfrm>
          <a:prstGeom prst="rect">
            <a:avLst/>
          </a:prstGeom>
        </p:spPr>
        <p:txBody>
          <a:bodyPr vert="horz" lIns="254000"/>
          <a:lstStyle>
            <a:lvl1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579120" indent="-228600" algn="l" defTabSz="838200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  <a:lvl6pPr marL="28305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32877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37449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4202113" indent="-452438" algn="l" defTabSz="83820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1300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350520" indent="0">
              <a:buFont typeface="Arial"/>
              <a:buNone/>
            </a:pPr>
            <a:r>
              <a:rPr lang="en-US" sz="1600" u="sng" dirty="0" smtClean="0"/>
              <a:t>Last two conditions:</a:t>
            </a:r>
            <a:endParaRPr lang="en-US" sz="1600" dirty="0" smtClean="0"/>
          </a:p>
          <a:p>
            <a:r>
              <a:rPr lang="en-US" sz="1600" dirty="0" smtClean="0"/>
              <a:t>Define the behavior at the spline´s start and end point (i.e. slope)</a:t>
            </a:r>
          </a:p>
          <a:p>
            <a:r>
              <a:rPr lang="en-US" sz="1600" dirty="0" smtClean="0"/>
              <a:t>Arbitrary decision → 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´(x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)=0 &amp;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k</a:t>
            </a:r>
            <a:r>
              <a:rPr lang="en-US" sz="1600" dirty="0" smtClean="0"/>
              <a:t>´(</a:t>
            </a:r>
            <a:r>
              <a:rPr lang="en-US" sz="1600" dirty="0" err="1" smtClean="0"/>
              <a:t>x</a:t>
            </a:r>
            <a:r>
              <a:rPr lang="en-US" sz="1600" baseline="-25000" dirty="0" err="1" smtClean="0"/>
              <a:t>k</a:t>
            </a:r>
            <a:r>
              <a:rPr lang="en-US" sz="1600" dirty="0" smtClean="0"/>
              <a:t>)=0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0147185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4" grpId="1"/>
      <p:bldP spid="5" grpId="0"/>
      <p:bldP spid="5" grpId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552498" y="1259468"/>
            <a:ext cx="7794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With polynomial s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between point (x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y</a:t>
            </a:r>
            <a:r>
              <a:rPr lang="en-US" sz="1800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) and point </a:t>
            </a:r>
            <a:r>
              <a:rPr lang="en-US" sz="1800" dirty="0"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i+1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, y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i+1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pPr marL="285750" indent="-285750" algn="l">
              <a:buFontTx/>
              <a:buChar char="-"/>
            </a:pP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Tx/>
              <a:buChar char="-"/>
            </a:pPr>
            <a:endParaRPr lang="en-US" sz="1800" dirty="0" smtClean="0">
              <a:latin typeface="Lucida Sans Unicode" pitchFamily="34" charset="0"/>
              <a:cs typeface="Lucida Sans Unicode" pitchFamily="34" charset="0"/>
            </a:endParaRP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    →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only one polynomial is active for one input</a:t>
            </a: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Length of the interval h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800" dirty="0">
                <a:latin typeface="Lucida Sans Unicode" pitchFamily="34" charset="0"/>
                <a:cs typeface="Lucida Sans Unicode" pitchFamily="34" charset="0"/>
              </a:rPr>
              <a:t>= 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i+1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–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x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, where polynomial s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 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is “active”</a:t>
            </a:r>
          </a:p>
        </p:txBody>
      </p:sp>
      <p:sp>
        <p:nvSpPr>
          <p:cNvPr id="10" name="Titel 117"/>
          <p:cNvSpPr>
            <a:spLocks noGrp="1"/>
          </p:cNvSpPr>
          <p:nvPr>
            <p:ph type="title"/>
          </p:nvPr>
        </p:nvSpPr>
        <p:spPr>
          <a:xfrm>
            <a:off x="2" y="685800"/>
            <a:ext cx="8748462" cy="457200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3</a:t>
            </a:r>
            <a:r>
              <a:rPr lang="de-DE" sz="2800" dirty="0" smtClean="0"/>
              <a:t>. </a:t>
            </a:r>
            <a:r>
              <a:rPr lang="de-DE" sz="2800" dirty="0" err="1" smtClean="0"/>
              <a:t>Spline</a:t>
            </a:r>
            <a:r>
              <a:rPr lang="de-DE" sz="2800" dirty="0" smtClean="0"/>
              <a:t> Interpolation</a:t>
            </a:r>
            <a:endParaRPr lang="de-DE" sz="2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3" t="4252" r="393" b="4698"/>
          <a:stretch/>
        </p:blipFill>
        <p:spPr>
          <a:xfrm>
            <a:off x="818455" y="1608420"/>
            <a:ext cx="6111463" cy="52443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31914"/>
            <a:ext cx="4536504" cy="36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46578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552498" y="1259468"/>
            <a:ext cx="74751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Calculation of parameter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800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, b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>
                <a:latin typeface="Lucida Sans Unicode" pitchFamily="34" charset="0"/>
                <a:cs typeface="Lucida Sans Unicode" pitchFamily="34" charset="0"/>
              </a:rPr>
              <a:t>, c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and d</a:t>
            </a:r>
            <a:r>
              <a:rPr lang="en-US" sz="1800" baseline="-25000" dirty="0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through curvature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k</a:t>
            </a:r>
            <a:r>
              <a:rPr lang="en-US" sz="1800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     curvature is second derivative of a function</a:t>
            </a:r>
            <a:endParaRPr lang="en-US" sz="1800" dirty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-  Through conditions for spline we can derive this function</a:t>
            </a: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     this leads to a 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tridiagonal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  <a:sym typeface="Wingdings" pitchFamily="2" charset="2"/>
              </a:rPr>
              <a:t> linear equation system</a:t>
            </a:r>
            <a:endParaRPr lang="en-US" sz="1800" dirty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  <a:p>
            <a:pPr algn="l"/>
            <a:endParaRPr lang="en-US" sz="1800" dirty="0" smtClean="0">
              <a:latin typeface="Lucida Sans Unicode" pitchFamily="34" charset="0"/>
              <a:cs typeface="Lucida Sans Unicode" pitchFamily="34" charset="0"/>
              <a:sym typeface="Wingdings" pitchFamily="2" charset="2"/>
            </a:endParaRPr>
          </a:p>
        </p:txBody>
      </p:sp>
      <p:sp>
        <p:nvSpPr>
          <p:cNvPr id="10" name="Titel 117"/>
          <p:cNvSpPr>
            <a:spLocks noGrp="1"/>
          </p:cNvSpPr>
          <p:nvPr>
            <p:ph type="title"/>
          </p:nvPr>
        </p:nvSpPr>
        <p:spPr>
          <a:xfrm>
            <a:off x="2" y="685800"/>
            <a:ext cx="8748462" cy="457200"/>
          </a:xfrm>
          <a:prstGeom prst="rect">
            <a:avLst/>
          </a:prstGeom>
        </p:spPr>
        <p:txBody>
          <a:bodyPr/>
          <a:lstStyle/>
          <a:p>
            <a:r>
              <a:rPr lang="de-DE" sz="2800" dirty="0"/>
              <a:t>3</a:t>
            </a:r>
            <a:r>
              <a:rPr lang="de-DE" sz="2800" dirty="0" smtClean="0"/>
              <a:t>. </a:t>
            </a:r>
            <a:r>
              <a:rPr lang="de-DE" sz="2800" dirty="0" err="1" smtClean="0"/>
              <a:t>Spline</a:t>
            </a:r>
            <a:r>
              <a:rPr lang="de-DE" sz="2800" dirty="0" smtClean="0"/>
              <a:t> Interpolation</a:t>
            </a:r>
            <a:endParaRPr lang="de-DE" sz="2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59700"/>
            <a:ext cx="885949" cy="55252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70" y="1916832"/>
            <a:ext cx="1371792" cy="6382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31122"/>
            <a:ext cx="2876952" cy="6096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70" y="3068960"/>
            <a:ext cx="4877481" cy="5906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06" t="-60504" r="20967" b="52281"/>
          <a:stretch/>
        </p:blipFill>
        <p:spPr>
          <a:xfrm>
            <a:off x="-2412776" y="1692728"/>
            <a:ext cx="7623492" cy="48547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" t="48090" r="32411" b="1910"/>
          <a:stretch/>
        </p:blipFill>
        <p:spPr>
          <a:xfrm>
            <a:off x="5220072" y="4405248"/>
            <a:ext cx="3789457" cy="228418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979032"/>
            <a:ext cx="84784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7016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005_INF_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</p:spPr>
        <p:txBody>
          <a:bodyPr/>
          <a:lstStyle/>
          <a:p>
            <a:r>
              <a:rPr lang="de-DE" sz="3200" dirty="0" err="1" smtClean="0">
                <a:solidFill>
                  <a:schemeClr val="bg1"/>
                </a:solidFill>
              </a:rPr>
              <a:t>Many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thanks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for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your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attention</a:t>
            </a:r>
            <a:r>
              <a:rPr lang="de-DE" sz="3200" dirty="0" smtClean="0">
                <a:solidFill>
                  <a:schemeClr val="bg1"/>
                </a:solidFill>
              </a:rPr>
              <a:t>!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14611"/>
            <a:ext cx="3171825" cy="23751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517155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5134" y="1844824"/>
            <a:ext cx="8537574" cy="3644900"/>
          </a:xfrm>
        </p:spPr>
        <p:txBody>
          <a:bodyPr/>
          <a:lstStyle/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Schoenberg: </a:t>
            </a:r>
            <a:r>
              <a:rPr lang="en-US" i="1" dirty="0">
                <a:solidFill>
                  <a:schemeClr val="bg1"/>
                </a:solidFill>
              </a:rPr>
              <a:t>Contributions to the problem of approximation of equidistant data by analytic functions</a:t>
            </a:r>
            <a:r>
              <a:rPr lang="en-US" dirty="0">
                <a:solidFill>
                  <a:schemeClr val="bg1"/>
                </a:solidFill>
              </a:rPr>
              <a:t>, Quart. Appl. Math., vol. 4, pp. 45–99 and 112–141, 1946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Wikipedia: </a:t>
            </a:r>
            <a:r>
              <a:rPr lang="en-US" i="1" dirty="0" err="1" smtClean="0">
                <a:solidFill>
                  <a:schemeClr val="bg1"/>
                </a:solidFill>
              </a:rPr>
              <a:t>Polynominterpolation</a:t>
            </a:r>
            <a:r>
              <a:rPr lang="en-US" i="1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Abgerufen</a:t>
            </a:r>
            <a:r>
              <a:rPr lang="en-US" dirty="0" smtClean="0">
                <a:solidFill>
                  <a:schemeClr val="bg1"/>
                </a:solidFill>
              </a:rPr>
              <a:t> am 25.01.14.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Wikipedia: </a:t>
            </a:r>
            <a:r>
              <a:rPr lang="en-US" i="1" dirty="0" smtClean="0">
                <a:solidFill>
                  <a:schemeClr val="bg1"/>
                </a:solidFill>
              </a:rPr>
              <a:t>Spline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Abgerufen</a:t>
            </a:r>
            <a:r>
              <a:rPr lang="en-US" dirty="0" smtClean="0">
                <a:solidFill>
                  <a:schemeClr val="bg1"/>
                </a:solidFill>
              </a:rPr>
              <a:t> am 18.01.14.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Moritz Lenz: </a:t>
            </a:r>
            <a:r>
              <a:rPr lang="en-US" i="1" dirty="0" err="1" smtClean="0">
                <a:solidFill>
                  <a:schemeClr val="bg1"/>
                </a:solidFill>
              </a:rPr>
              <a:t>Splinefunktionen</a:t>
            </a:r>
            <a:r>
              <a:rPr lang="en-US" i="1" dirty="0" smtClean="0">
                <a:solidFill>
                  <a:schemeClr val="bg1"/>
                </a:solidFill>
              </a:rPr>
              <a:t> und </a:t>
            </a:r>
            <a:r>
              <a:rPr lang="en-US" i="1" dirty="0" err="1" smtClean="0">
                <a:solidFill>
                  <a:schemeClr val="bg1"/>
                </a:solidFill>
              </a:rPr>
              <a:t>ihre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Anwendung</a:t>
            </a:r>
            <a:r>
              <a:rPr lang="en-US" i="1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2003. 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Schneider: </a:t>
            </a:r>
            <a:r>
              <a:rPr lang="en-US" i="1" dirty="0" smtClean="0">
                <a:solidFill>
                  <a:schemeClr val="bg1"/>
                </a:solidFill>
              </a:rPr>
              <a:t>Splines.</a:t>
            </a:r>
            <a:r>
              <a:rPr lang="en-US" dirty="0" smtClean="0">
                <a:solidFill>
                  <a:schemeClr val="bg1"/>
                </a:solidFill>
              </a:rPr>
              <a:t> TU </a:t>
            </a:r>
            <a:r>
              <a:rPr lang="en-US" dirty="0" err="1" smtClean="0">
                <a:solidFill>
                  <a:schemeClr val="bg1"/>
                </a:solidFill>
              </a:rPr>
              <a:t>Chemniz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Gefunden</a:t>
            </a:r>
            <a:r>
              <a:rPr lang="en-US" dirty="0" smtClean="0">
                <a:solidFill>
                  <a:schemeClr val="bg1"/>
                </a:solidFill>
              </a:rPr>
              <a:t> auf </a:t>
            </a:r>
            <a:r>
              <a:rPr lang="de-DE" dirty="0">
                <a:hlinkClick r:id="rId2"/>
              </a:rPr>
              <a:t>http://www-user.tu-chemnitz.de/~</a:t>
            </a:r>
            <a:r>
              <a:rPr lang="de-DE" dirty="0" smtClean="0">
                <a:hlinkClick r:id="rId2"/>
              </a:rPr>
              <a:t>uro/teaching/SS2002-numerik/misc/Splines.pdf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1"/>
                </a:solidFill>
              </a:rPr>
              <a:t>Abgerufen am 15.01.2014.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r>
              <a:rPr lang="de-DE" dirty="0" err="1" smtClean="0">
                <a:solidFill>
                  <a:schemeClr val="bg1"/>
                </a:solidFill>
              </a:rPr>
              <a:t>Theisel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i="1" dirty="0" smtClean="0">
                <a:solidFill>
                  <a:schemeClr val="bg1"/>
                </a:solidFill>
              </a:rPr>
              <a:t>Computer </a:t>
            </a:r>
            <a:r>
              <a:rPr lang="de-DE" i="1" dirty="0" err="1" smtClean="0">
                <a:solidFill>
                  <a:schemeClr val="bg1"/>
                </a:solidFill>
              </a:rPr>
              <a:t>Aided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i="1" dirty="0" err="1" smtClean="0">
                <a:solidFill>
                  <a:schemeClr val="bg1"/>
                </a:solidFill>
              </a:rPr>
              <a:t>Geometric</a:t>
            </a:r>
            <a:r>
              <a:rPr lang="de-DE" i="1" dirty="0" smtClean="0">
                <a:solidFill>
                  <a:schemeClr val="bg1"/>
                </a:solidFill>
              </a:rPr>
              <a:t> Design: B-</a:t>
            </a:r>
            <a:r>
              <a:rPr lang="de-DE" i="1" dirty="0" err="1" smtClean="0">
                <a:solidFill>
                  <a:schemeClr val="bg1"/>
                </a:solidFill>
              </a:rPr>
              <a:t>Spline</a:t>
            </a:r>
            <a:r>
              <a:rPr lang="de-DE" i="1" dirty="0" smtClean="0">
                <a:solidFill>
                  <a:schemeClr val="bg1"/>
                </a:solidFill>
              </a:rPr>
              <a:t>.</a:t>
            </a:r>
            <a:r>
              <a:rPr lang="de-DE" dirty="0" smtClean="0">
                <a:solidFill>
                  <a:schemeClr val="bg1"/>
                </a:solidFill>
              </a:rPr>
              <a:t> Visual Computing, University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Magdeburg. 2013.</a:t>
            </a:r>
          </a:p>
          <a:p>
            <a:pPr marL="693420" lvl="2" indent="-342900">
              <a:buSzPct val="100000"/>
              <a:buFont typeface="+mj-lt"/>
              <a:buAutoNum type="arabicParenR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64910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779912" y="1268760"/>
            <a:ext cx="5291712" cy="5345444"/>
            <a:chOff x="-252536" y="1467932"/>
            <a:chExt cx="5291712" cy="534544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-252536" y="1467932"/>
              <a:ext cx="5168947" cy="5345444"/>
              <a:chOff x="3851920" y="1111384"/>
              <a:chExt cx="5168947" cy="5345444"/>
            </a:xfrm>
          </p:grpSpPr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1920" y="1790328"/>
                <a:ext cx="3735000" cy="4666500"/>
              </a:xfrm>
              <a:prstGeom prst="rect">
                <a:avLst/>
              </a:prstGeom>
            </p:spPr>
          </p:pic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8184" y="1111384"/>
                <a:ext cx="2792683" cy="2512195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8" name="Textfeld 7"/>
            <p:cNvSpPr txBox="1"/>
            <p:nvPr/>
          </p:nvSpPr>
          <p:spPr>
            <a:xfrm>
              <a:off x="2376632" y="242088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 smtClean="0">
                  <a:latin typeface="Lucida Sans Unicode" pitchFamily="34" charset="0"/>
                  <a:cs typeface="Lucida Sans Unicode" pitchFamily="34" charset="0"/>
                </a:rPr>
                <a:t>0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 smtClean="0">
                  <a:latin typeface="Lucida Sans Unicode" pitchFamily="34" charset="0"/>
                  <a:cs typeface="Lucida Sans Unicode" pitchFamily="34" charset="0"/>
                </a:rPr>
                <a:t>0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203848" y="1772816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 smtClean="0">
                  <a:latin typeface="Lucida Sans Unicode" pitchFamily="34" charset="0"/>
                  <a:cs typeface="Lucida Sans Unicode" pitchFamily="34" charset="0"/>
                </a:rPr>
                <a:t>1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 smtClean="0">
                  <a:latin typeface="Lucida Sans Unicode" pitchFamily="34" charset="0"/>
                  <a:cs typeface="Lucida Sans Unicode" pitchFamily="34" charset="0"/>
                </a:rPr>
                <a:t>1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339516" y="2003301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2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2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355976" y="2924944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3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3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62824" y="3841601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4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4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61392" y="3106281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Lucida Sans Unicode" pitchFamily="34" charset="0"/>
                  <a:cs typeface="Lucida Sans Unicode" pitchFamily="34" charset="0"/>
                </a:rPr>
                <a:t>(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x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5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, </a:t>
              </a:r>
              <a:r>
                <a:rPr lang="en-US" sz="1200" i="1" dirty="0" smtClean="0">
                  <a:latin typeface="Lucida Sans Unicode" pitchFamily="34" charset="0"/>
                  <a:cs typeface="Lucida Sans Unicode" pitchFamily="34" charset="0"/>
                </a:rPr>
                <a:t>y</a:t>
              </a:r>
              <a:r>
                <a:rPr lang="en-US" sz="1200" i="1" baseline="-25000" dirty="0">
                  <a:latin typeface="Lucida Sans Unicode" pitchFamily="34" charset="0"/>
                  <a:cs typeface="Lucida Sans Unicode" pitchFamily="34" charset="0"/>
                </a:rPr>
                <a:t>5</a:t>
              </a:r>
              <a:r>
                <a:rPr lang="en-US" sz="1200" dirty="0" smtClean="0">
                  <a:latin typeface="Lucida Sans Unicode" pitchFamily="34" charset="0"/>
                  <a:cs typeface="Lucida Sans Unicode" pitchFamily="34" charset="0"/>
                </a:rPr>
                <a:t>)</a:t>
              </a:r>
              <a:endParaRPr lang="en-US" sz="1200" dirty="0"/>
            </a:p>
          </p:txBody>
        </p:sp>
      </p:grpSp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xfrm>
            <a:off x="2" y="1844824"/>
            <a:ext cx="8537574" cy="3644900"/>
          </a:xfrm>
          <a:prstGeom prst="rect">
            <a:avLst/>
          </a:prstGeom>
        </p:spPr>
        <p:txBody>
          <a:bodyPr/>
          <a:lstStyle/>
          <a:p>
            <a:pPr marL="350520" indent="0">
              <a:buSzPct val="130000"/>
              <a:buNone/>
            </a:pPr>
            <a:r>
              <a:rPr lang="de-DE" sz="2400" dirty="0" smtClean="0"/>
              <a:t>1. </a:t>
            </a:r>
            <a:r>
              <a:rPr lang="de-DE" sz="2400" dirty="0" err="1" smtClean="0"/>
              <a:t>Fundamentals</a:t>
            </a:r>
            <a:endParaRPr lang="de-DE" sz="2400" dirty="0" smtClean="0"/>
          </a:p>
          <a:p>
            <a:pPr marL="350520" indent="0">
              <a:buSzPct val="130000"/>
              <a:buNone/>
            </a:pPr>
            <a:r>
              <a:rPr lang="de-DE" sz="2400" dirty="0" smtClean="0"/>
              <a:t>2. </a:t>
            </a:r>
            <a:r>
              <a:rPr lang="de-DE" sz="2400" dirty="0" err="1" smtClean="0"/>
              <a:t>Spline</a:t>
            </a:r>
            <a:r>
              <a:rPr lang="de-DE" sz="2400" dirty="0" smtClean="0"/>
              <a:t> Approximation</a:t>
            </a:r>
          </a:p>
          <a:p>
            <a:pPr marL="350520" indent="0">
              <a:buSzPct val="130000"/>
              <a:buNone/>
            </a:pPr>
            <a:r>
              <a:rPr lang="de-DE" sz="2400" dirty="0" smtClean="0"/>
              <a:t>3. </a:t>
            </a:r>
            <a:r>
              <a:rPr lang="de-DE" sz="2400" dirty="0" err="1" smtClean="0"/>
              <a:t>Spline</a:t>
            </a:r>
            <a:r>
              <a:rPr lang="de-DE" sz="2400" dirty="0" smtClean="0"/>
              <a:t> </a:t>
            </a:r>
            <a:r>
              <a:rPr lang="en-US" sz="2400" dirty="0" smtClean="0"/>
              <a:t>Interpolation</a:t>
            </a:r>
            <a:endParaRPr lang="en-US" sz="2400" dirty="0"/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2800" dirty="0" smtClean="0"/>
              <a:t>Table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content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0587170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1224260"/>
            <a:ext cx="9143999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Origin:</a:t>
            </a:r>
          </a:p>
          <a:p>
            <a:r>
              <a:rPr lang="en-US" dirty="0" smtClean="0"/>
              <a:t>First </a:t>
            </a:r>
            <a:r>
              <a:rPr lang="en-US" dirty="0"/>
              <a:t>reference in 1946 [1</a:t>
            </a:r>
            <a:r>
              <a:rPr lang="en-US" dirty="0" smtClean="0"/>
              <a:t>]</a:t>
            </a:r>
          </a:p>
          <a:p>
            <a:r>
              <a:rPr lang="en-US" dirty="0" smtClean="0"/>
              <a:t>Suitable </a:t>
            </a:r>
            <a:r>
              <a:rPr lang="en-US" dirty="0"/>
              <a:t>to describe curved lines → CAD (curves &amp; freeform surfaces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i.e</a:t>
            </a:r>
            <a:r>
              <a:rPr lang="en-US" dirty="0"/>
              <a:t>. </a:t>
            </a:r>
            <a:r>
              <a:rPr lang="en-US" dirty="0" smtClean="0"/>
              <a:t>rollercoaster, automobile </a:t>
            </a:r>
            <a:r>
              <a:rPr lang="en-US" dirty="0"/>
              <a:t>and </a:t>
            </a:r>
            <a:r>
              <a:rPr lang="en-US" dirty="0" smtClean="0"/>
              <a:t>shipbuilding, high-speed </a:t>
            </a:r>
            <a:r>
              <a:rPr lang="en-US" dirty="0"/>
              <a:t>railways</a:t>
            </a:r>
          </a:p>
          <a:p>
            <a:pPr marL="350520" indent="0">
              <a:buNone/>
            </a:pPr>
            <a:r>
              <a:rPr lang="en-US" u="sng" dirty="0" smtClean="0"/>
              <a:t>Definition:</a:t>
            </a:r>
          </a:p>
          <a:p>
            <a:pPr lvl="3"/>
            <a:r>
              <a:rPr lang="en-US" i="1" dirty="0" smtClean="0"/>
              <a:t>k </a:t>
            </a:r>
            <a:r>
              <a:rPr lang="en-US" dirty="0" smtClean="0"/>
              <a:t>knots</a:t>
            </a:r>
            <a:r>
              <a:rPr lang="en-US" baseline="30000" dirty="0" smtClean="0"/>
              <a:t>1</a:t>
            </a:r>
            <a:r>
              <a:rPr lang="en-US" dirty="0" smtClean="0"/>
              <a:t> as base</a:t>
            </a:r>
            <a:endParaRPr lang="en-US" i="1" baseline="30000" dirty="0" smtClean="0"/>
          </a:p>
          <a:p>
            <a:pPr lvl="3"/>
            <a:r>
              <a:rPr lang="en-US" i="1" dirty="0" smtClean="0"/>
              <a:t>k-1</a:t>
            </a:r>
            <a:r>
              <a:rPr lang="en-US" dirty="0" smtClean="0"/>
              <a:t> continuous, smooth</a:t>
            </a:r>
            <a:r>
              <a:rPr lang="en-US" baseline="30000" dirty="0" smtClean="0"/>
              <a:t>2</a:t>
            </a:r>
            <a:r>
              <a:rPr lang="en-US" dirty="0" smtClean="0"/>
              <a:t>, polynomial segments of degree³ </a:t>
            </a:r>
            <a:r>
              <a:rPr lang="en-US" i="1" dirty="0" smtClean="0"/>
              <a:t>n</a:t>
            </a:r>
          </a:p>
          <a:p>
            <a:pPr lvl="3"/>
            <a:r>
              <a:rPr lang="en-US" dirty="0"/>
              <a:t>commonly used splines with </a:t>
            </a:r>
            <a:r>
              <a:rPr lang="en-US" dirty="0" smtClean="0"/>
              <a:t>degree=3 </a:t>
            </a:r>
            <a:r>
              <a:rPr lang="en-US" dirty="0"/>
              <a:t>(cubic) → </a:t>
            </a:r>
            <a:r>
              <a:rPr lang="en-US" i="1" dirty="0" smtClean="0">
                <a:latin typeface="Lucida Sans Unicode" pitchFamily="34" charset="0"/>
                <a:cs typeface="Lucida Sans Unicode" pitchFamily="34" charset="0"/>
              </a:rPr>
              <a:t>ax</a:t>
            </a:r>
            <a:r>
              <a:rPr lang="en-US" i="1" baseline="30000" dirty="0" smtClean="0">
                <a:latin typeface="Lucida Sans Unicode" pitchFamily="34" charset="0"/>
                <a:cs typeface="Lucida Sans Unicode" pitchFamily="34" charset="0"/>
              </a:rPr>
              <a:t>3</a:t>
            </a:r>
            <a:r>
              <a:rPr lang="en-US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i="1" dirty="0" smtClean="0">
                <a:latin typeface="Lucida Sans Unicode" pitchFamily="34" charset="0"/>
                <a:cs typeface="Lucida Sans Unicode" pitchFamily="34" charset="0"/>
              </a:rPr>
              <a:t>bx</a:t>
            </a:r>
            <a:r>
              <a:rPr lang="en-US" i="1" baseline="30000" dirty="0" smtClean="0">
                <a:latin typeface="Lucida Sans Unicode" pitchFamily="34" charset="0"/>
                <a:cs typeface="Lucida Sans Unicode" pitchFamily="34" charset="0"/>
              </a:rPr>
              <a:t>2</a:t>
            </a:r>
            <a:r>
              <a:rPr lang="en-US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i="1" dirty="0" smtClean="0">
                <a:latin typeface="Lucida Sans Unicode" pitchFamily="34" charset="0"/>
                <a:cs typeface="Lucida Sans Unicode" pitchFamily="34" charset="0"/>
              </a:rPr>
              <a:t>cx</a:t>
            </a:r>
            <a:r>
              <a:rPr lang="en-US" b="1" i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i="1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endParaRPr lang="en-US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 Fundamentals – What are splines?</a:t>
            </a:r>
            <a:endParaRPr lang="en-US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683568" y="6331386"/>
            <a:ext cx="2459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aseline="30000" dirty="0" smtClean="0">
                <a:latin typeface="Lucida Sans Unicode" pitchFamily="34" charset="0"/>
                <a:cs typeface="Lucida Sans Unicode" pitchFamily="34" charset="0"/>
              </a:rPr>
              <a:t>1 </a:t>
            </a:r>
            <a:r>
              <a:rPr lang="en-US" sz="1000" dirty="0">
                <a:latin typeface="Lucida Sans Unicode" pitchFamily="34" charset="0"/>
                <a:cs typeface="Lucida Sans Unicode" pitchFamily="34" charset="0"/>
              </a:rPr>
              <a:t>knot = </a:t>
            </a:r>
            <a:r>
              <a:rPr lang="en-US" sz="1000" dirty="0" err="1">
                <a:latin typeface="Lucida Sans Unicode" pitchFamily="34" charset="0"/>
                <a:cs typeface="Lucida Sans Unicode" pitchFamily="34" charset="0"/>
              </a:rPr>
              <a:t>Knotenpunkt</a:t>
            </a:r>
            <a:r>
              <a:rPr lang="en-US" sz="1000" dirty="0">
                <a:latin typeface="Lucida Sans Unicode" pitchFamily="34" charset="0"/>
                <a:cs typeface="Lucida Sans Unicode" pitchFamily="34" charset="0"/>
              </a:rPr>
              <a:t>, o. </a:t>
            </a:r>
            <a:r>
              <a:rPr lang="en-US" sz="1000" dirty="0" err="1">
                <a:latin typeface="Lucida Sans Unicode" pitchFamily="34" charset="0"/>
                <a:cs typeface="Lucida Sans Unicode" pitchFamily="34" charset="0"/>
              </a:rPr>
              <a:t>Stützpunkt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  <a:p>
            <a:pPr algn="l"/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² order </a:t>
            </a:r>
            <a:r>
              <a:rPr lang="en-US" sz="1000" dirty="0">
                <a:latin typeface="Lucida Sans Unicode" pitchFamily="34" charset="0"/>
                <a:cs typeface="Lucida Sans Unicode" pitchFamily="34" charset="0"/>
              </a:rPr>
              <a:t>= </a:t>
            </a:r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Grad</a:t>
            </a:r>
          </a:p>
          <a:p>
            <a:pPr algn="l"/>
            <a:r>
              <a:rPr lang="en-US" sz="1000" baseline="30000" dirty="0" smtClean="0">
                <a:latin typeface="Lucida Sans Unicode" pitchFamily="34" charset="0"/>
                <a:cs typeface="Lucida Sans Unicode" pitchFamily="34" charset="0"/>
              </a:rPr>
              <a:t>3</a:t>
            </a:r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 smooth = </a:t>
            </a:r>
            <a:r>
              <a:rPr lang="en-US" sz="1000" dirty="0" err="1" smtClean="0">
                <a:latin typeface="Lucida Sans Unicode" pitchFamily="34" charset="0"/>
                <a:cs typeface="Lucida Sans Unicode" pitchFamily="34" charset="0"/>
              </a:rPr>
              <a:t>stetig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767321" y="4910971"/>
            <a:ext cx="3082104" cy="1072981"/>
            <a:chOff x="767321" y="4910971"/>
            <a:chExt cx="3082104" cy="1072981"/>
          </a:xfrm>
        </p:grpSpPr>
        <p:pic>
          <p:nvPicPr>
            <p:cNvPr id="1028" name="Picture 4" descr="File:TCB Splines.sv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77" t="1400" r="3584" b="75010"/>
            <a:stretch/>
          </p:blipFill>
          <p:spPr bwMode="auto">
            <a:xfrm>
              <a:off x="767321" y="5085184"/>
              <a:ext cx="1059180" cy="898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feld 18"/>
            <p:cNvSpPr txBox="1"/>
            <p:nvPr/>
          </p:nvSpPr>
          <p:spPr>
            <a:xfrm>
              <a:off x="898267" y="4910971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order = 1</a:t>
              </a:r>
              <a:endParaRPr lang="en-US" sz="10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pic>
          <p:nvPicPr>
            <p:cNvPr id="20" name="Picture 4" descr="File:TCB Splines.sv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2" t="3141" r="66266" b="75010"/>
            <a:stretch/>
          </p:blipFill>
          <p:spPr bwMode="auto">
            <a:xfrm>
              <a:off x="1822225" y="5139608"/>
              <a:ext cx="1021080" cy="832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feld 22"/>
            <p:cNvSpPr txBox="1"/>
            <p:nvPr/>
          </p:nvSpPr>
          <p:spPr>
            <a:xfrm>
              <a:off x="1986007" y="4910971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order = 2</a:t>
              </a:r>
              <a:endParaRPr lang="en-US" sz="10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pic>
          <p:nvPicPr>
            <p:cNvPr id="24" name="Picture 4" descr="File:TCB Splines.sv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0" t="3141" r="36452" b="75010"/>
            <a:stretch/>
          </p:blipFill>
          <p:spPr bwMode="auto">
            <a:xfrm>
              <a:off x="2847581" y="5142740"/>
              <a:ext cx="1001844" cy="832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feld 25"/>
            <p:cNvSpPr txBox="1"/>
            <p:nvPr/>
          </p:nvSpPr>
          <p:spPr>
            <a:xfrm>
              <a:off x="2994119" y="4910971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order = 3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427984" y="4433211"/>
            <a:ext cx="5190494" cy="2380165"/>
            <a:chOff x="4350058" y="4090493"/>
            <a:chExt cx="5190494" cy="2380165"/>
          </a:xfrm>
        </p:grpSpPr>
        <p:pic>
          <p:nvPicPr>
            <p:cNvPr id="27" name="Picture 2" descr="Datei:Spline interpolation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74341">
              <a:off x="5029724" y="4886571"/>
              <a:ext cx="2380165" cy="788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6931035" y="5652682"/>
              <a:ext cx="2609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00" dirty="0">
                  <a:latin typeface="Lucida Sans Unicode" pitchFamily="34" charset="0"/>
                  <a:cs typeface="Lucida Sans Unicode" pitchFamily="34" charset="0"/>
                </a:rPr>
                <a:t>p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olynomial segments</a:t>
              </a:r>
              <a:r>
                <a:rPr lang="en-US" sz="1000" dirty="0">
                  <a:latin typeface="Lucida Sans Unicode" pitchFamily="34" charset="0"/>
                  <a:cs typeface="Lucida Sans Unicode" pitchFamily="34" charset="0"/>
                </a:rPr>
                <a:t> 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(black),</a:t>
              </a:r>
            </a:p>
            <a:p>
              <a:pPr algn="l"/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like ax</a:t>
              </a:r>
              <a:r>
                <a:rPr lang="en-US" sz="1000" baseline="30000" dirty="0" smtClean="0">
                  <a:latin typeface="Lucida Sans Unicode" pitchFamily="34" charset="0"/>
                  <a:cs typeface="Lucida Sans Unicode" pitchFamily="34" charset="0"/>
                </a:rPr>
                <a:t>3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 </a:t>
              </a:r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+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 bx</a:t>
              </a:r>
              <a:r>
                <a:rPr lang="en-US" sz="1000" baseline="30000" dirty="0" smtClean="0">
                  <a:latin typeface="Lucida Sans Unicode" pitchFamily="34" charset="0"/>
                  <a:cs typeface="Lucida Sans Unicode" pitchFamily="34" charset="0"/>
                </a:rPr>
                <a:t>2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 </a:t>
              </a:r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+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 cx </a:t>
              </a:r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+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 d (cubic) </a:t>
              </a:r>
              <a:endParaRPr lang="en-US" sz="10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29" name="Gerade Verbindung 28"/>
            <p:cNvCxnSpPr>
              <a:stCxn id="28" idx="1"/>
            </p:cNvCxnSpPr>
            <p:nvPr/>
          </p:nvCxnSpPr>
          <p:spPr bwMode="auto">
            <a:xfrm flipH="1" flipV="1">
              <a:off x="5580112" y="5612976"/>
              <a:ext cx="1350923" cy="239761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1" name="Gerade Verbindung 30"/>
            <p:cNvCxnSpPr>
              <a:stCxn id="28" idx="1"/>
            </p:cNvCxnSpPr>
            <p:nvPr/>
          </p:nvCxnSpPr>
          <p:spPr bwMode="auto">
            <a:xfrm flipH="1" flipV="1">
              <a:off x="6588224" y="5157192"/>
              <a:ext cx="342811" cy="695545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2" name="Gerade Verbindung 31"/>
            <p:cNvCxnSpPr>
              <a:stCxn id="28" idx="1"/>
            </p:cNvCxnSpPr>
            <p:nvPr/>
          </p:nvCxnSpPr>
          <p:spPr bwMode="auto">
            <a:xfrm flipH="1">
              <a:off x="5580112" y="5852737"/>
              <a:ext cx="1350923" cy="96543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34" name="Textfeld 33"/>
            <p:cNvSpPr txBox="1"/>
            <p:nvPr/>
          </p:nvSpPr>
          <p:spPr>
            <a:xfrm>
              <a:off x="4350058" y="4628082"/>
              <a:ext cx="5325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dirty="0">
                  <a:latin typeface="Lucida Sans Unicode" pitchFamily="34" charset="0"/>
                  <a:cs typeface="Lucida Sans Unicode" pitchFamily="34" charset="0"/>
                </a:rPr>
                <a:t>k</a:t>
              </a:r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nots</a:t>
              </a:r>
            </a:p>
            <a:p>
              <a:pPr algn="l"/>
              <a:r>
                <a:rPr lang="en-US" sz="1000" dirty="0" smtClean="0">
                  <a:latin typeface="Lucida Sans Unicode" pitchFamily="34" charset="0"/>
                  <a:cs typeface="Lucida Sans Unicode" pitchFamily="34" charset="0"/>
                </a:rPr>
                <a:t>(red)</a:t>
              </a:r>
              <a:endParaRPr lang="en-US" sz="10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35" name="Gerade Verbindung 34"/>
            <p:cNvCxnSpPr>
              <a:stCxn id="34" idx="3"/>
            </p:cNvCxnSpPr>
            <p:nvPr/>
          </p:nvCxnSpPr>
          <p:spPr bwMode="auto">
            <a:xfrm>
              <a:off x="4882576" y="4828137"/>
              <a:ext cx="697536" cy="545079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6" name="Gerade Verbindung 35"/>
            <p:cNvCxnSpPr>
              <a:stCxn id="34" idx="3"/>
            </p:cNvCxnSpPr>
            <p:nvPr/>
          </p:nvCxnSpPr>
          <p:spPr bwMode="auto">
            <a:xfrm>
              <a:off x="4882576" y="4828137"/>
              <a:ext cx="1273600" cy="257047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7" name="Gerade Verbindung 36"/>
            <p:cNvCxnSpPr>
              <a:stCxn id="34" idx="3"/>
            </p:cNvCxnSpPr>
            <p:nvPr/>
          </p:nvCxnSpPr>
          <p:spPr bwMode="auto">
            <a:xfrm flipV="1">
              <a:off x="4882576" y="4581128"/>
              <a:ext cx="1489624" cy="247009"/>
            </a:xfrm>
            <a:prstGeom prst="line">
              <a:avLst/>
            </a:prstGeom>
            <a:solidFill>
              <a:srgbClr val="A3331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61425093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1872332"/>
            <a:ext cx="4716016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…continuous:</a:t>
            </a:r>
          </a:p>
          <a:p>
            <a:r>
              <a:rPr lang="en-US" dirty="0" smtClean="0"/>
              <a:t>Function plot does not jump</a:t>
            </a:r>
          </a:p>
          <a:p>
            <a:pPr marL="350520" lvl="1" indent="0">
              <a:buNone/>
            </a:pPr>
            <a:r>
              <a:rPr lang="en-US" dirty="0" smtClean="0"/>
              <a:t>(to get an ongoing spline) </a:t>
            </a:r>
          </a:p>
          <a:p>
            <a:pPr marL="350520" indent="0">
              <a:buNone/>
            </a:pPr>
            <a:r>
              <a:rPr lang="en-US" u="sng" dirty="0" smtClean="0"/>
              <a:t>…smooth:</a:t>
            </a:r>
          </a:p>
          <a:p>
            <a:r>
              <a:rPr lang="en-US" dirty="0" smtClean="0"/>
              <a:t>every argument is calculable</a:t>
            </a:r>
          </a:p>
          <a:p>
            <a:pPr marL="350520" indent="0">
              <a:buNone/>
            </a:pPr>
            <a:r>
              <a:rPr lang="en-US" dirty="0" smtClean="0"/>
              <a:t>(no infinity</a:t>
            </a:r>
            <a:r>
              <a:rPr lang="en-US" baseline="30000" dirty="0" smtClean="0"/>
              <a:t>1</a:t>
            </a:r>
            <a:r>
              <a:rPr lang="en-US" dirty="0" smtClean="0"/>
              <a:t>/overshooting)</a:t>
            </a:r>
            <a:endParaRPr lang="en-US" baseline="-25000" dirty="0" smtClean="0"/>
          </a:p>
          <a:p>
            <a:pPr marL="350520" indent="0">
              <a:buNone/>
            </a:pPr>
            <a:r>
              <a:rPr lang="en-US" u="sng" dirty="0" smtClean="0"/>
              <a:t>…differentiable:</a:t>
            </a:r>
          </a:p>
          <a:p>
            <a:r>
              <a:rPr lang="en-US" dirty="0" smtClean="0"/>
              <a:t>need for calculating the spline conditions</a:t>
            </a:r>
          </a:p>
          <a:p>
            <a:pPr marL="350520" indent="0">
              <a:buNone/>
            </a:pP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en-US" sz="2800" dirty="0" smtClean="0"/>
              <a:t>1. Fundamentals – Splines have to be…</a:t>
            </a:r>
            <a:endParaRPr lang="en-US" sz="2800" dirty="0"/>
          </a:p>
        </p:txBody>
      </p:sp>
      <p:sp>
        <p:nvSpPr>
          <p:cNvPr id="25" name="Textfeld 24"/>
          <p:cNvSpPr txBox="1"/>
          <p:nvPr/>
        </p:nvSpPr>
        <p:spPr>
          <a:xfrm>
            <a:off x="574448" y="662377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000" dirty="0" err="1" smtClean="0">
                <a:latin typeface="Lucida Sans Unicode" pitchFamily="34" charset="0"/>
                <a:cs typeface="Lucida Sans Unicode" pitchFamily="34" charset="0"/>
              </a:rPr>
              <a:t>Unendlichkeit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050" name="Picture 2" descr="C:\Users\Gabriel\Dropbox\SDIR\wile-e-coy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35288"/>
            <a:ext cx="2160000" cy="162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llthingsd.com/files/2011/06/wile-e-coyot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82371"/>
            <a:ext cx="2160000" cy="141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69360"/>
            <a:ext cx="216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33740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" y="1143000"/>
            <a:ext cx="8892479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Typical Problem:</a:t>
            </a:r>
            <a:r>
              <a:rPr lang="en-US" dirty="0" smtClean="0"/>
              <a:t> Set of data points </a:t>
            </a:r>
          </a:p>
          <a:p>
            <a:pPr marL="350520" indent="0">
              <a:buNone/>
            </a:pPr>
            <a:r>
              <a:rPr lang="en-US" dirty="0" smtClean="0"/>
              <a:t>→ ad hoc approach: one (global) polynomial passing every point</a:t>
            </a:r>
          </a:p>
          <a:p>
            <a:pPr marL="350520" indent="0">
              <a:buNone/>
            </a:pPr>
            <a:endParaRPr lang="en-US" u="sng" dirty="0"/>
          </a:p>
          <a:p>
            <a:pPr marL="350520" indent="0">
              <a:buNone/>
            </a:pPr>
            <a:r>
              <a:rPr lang="en-US" u="sng" dirty="0" smtClean="0"/>
              <a:t>But:</a:t>
            </a:r>
            <a:r>
              <a:rPr lang="en-US" dirty="0" smtClean="0"/>
              <a:t> Increasing number of points means increasing error at interval boundary, too.</a:t>
            </a:r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r>
              <a:rPr lang="en-US" dirty="0" smtClean="0"/>
              <a:t>→ better use another interpolation technique, like i.e. </a:t>
            </a:r>
            <a:r>
              <a:rPr lang="en-US" u="sng" dirty="0" smtClean="0"/>
              <a:t>spline interpolation</a:t>
            </a:r>
            <a:endParaRPr lang="en-US" u="sng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1. Fundamentals - Why Splines?</a:t>
            </a:r>
            <a:endParaRPr lang="en-US" sz="2800" dirty="0"/>
          </a:p>
        </p:txBody>
      </p:sp>
      <p:pic>
        <p:nvPicPr>
          <p:cNvPr id="2050" name="Picture 2" descr="File:Interpolation runge funktion 5 stuetzst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5" y="3223688"/>
            <a:ext cx="3910265" cy="29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Interpolation runge funktion 10 stuetzstell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64" y="3232605"/>
            <a:ext cx="3910265" cy="29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985312" y="4437112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Increased number</a:t>
            </a:r>
          </a:p>
          <a:p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of data points</a:t>
            </a:r>
          </a:p>
        </p:txBody>
      </p:sp>
      <p:sp>
        <p:nvSpPr>
          <p:cNvPr id="6" name="Pfeil nach rechts 5"/>
          <p:cNvSpPr/>
          <p:nvPr/>
        </p:nvSpPr>
        <p:spPr bwMode="auto">
          <a:xfrm>
            <a:off x="3954408" y="4725144"/>
            <a:ext cx="1450784" cy="216024"/>
          </a:xfrm>
          <a:prstGeom prst="rightArrow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846563" y="3212976"/>
            <a:ext cx="1970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Example: </a:t>
            </a:r>
            <a:r>
              <a:rPr lang="en-US" sz="1000" i="1" dirty="0" err="1" smtClean="0">
                <a:latin typeface="Lucida Sans Unicode" pitchFamily="34" charset="0"/>
                <a:cs typeface="Lucida Sans Unicode" pitchFamily="34" charset="0"/>
              </a:rPr>
              <a:t>Runge</a:t>
            </a:r>
            <a:r>
              <a:rPr lang="en-US" sz="1000" i="1" dirty="0" smtClean="0">
                <a:latin typeface="Lucida Sans Unicode" pitchFamily="34" charset="0"/>
                <a:cs typeface="Lucida Sans Unicode" pitchFamily="34" charset="0"/>
              </a:rPr>
              <a:t> Function</a:t>
            </a:r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 [2]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40896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1728316"/>
            <a:ext cx="5076055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…interpolate the given input points:</a:t>
            </a:r>
          </a:p>
          <a:p>
            <a:r>
              <a:rPr lang="en-US" dirty="0" smtClean="0"/>
              <a:t>The given input points are part of the spline.</a:t>
            </a:r>
          </a:p>
          <a:p>
            <a:pPr marL="350520" indent="0">
              <a:buNone/>
            </a:pPr>
            <a:endParaRPr lang="en-US" dirty="0" smtClean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r>
              <a:rPr lang="en-US" u="sng" dirty="0" smtClean="0"/>
              <a:t>…approximate the given input points:</a:t>
            </a:r>
          </a:p>
          <a:p>
            <a:r>
              <a:rPr lang="en-US" dirty="0" smtClean="0"/>
              <a:t>The given input points are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part of the spline (i.e. </a:t>
            </a:r>
            <a:r>
              <a:rPr lang="en-US" i="1" dirty="0" smtClean="0"/>
              <a:t>b-spline</a:t>
            </a:r>
            <a:r>
              <a:rPr lang="en-US" dirty="0" smtClean="0"/>
              <a:t>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en-US" sz="2800" dirty="0" smtClean="0"/>
              <a:t>1. Fundamentals – Splines can…</a:t>
            </a:r>
            <a:endParaRPr lang="en-US" sz="2800" dirty="0"/>
          </a:p>
        </p:txBody>
      </p:sp>
      <p:sp>
        <p:nvSpPr>
          <p:cNvPr id="25" name="Textfeld 24"/>
          <p:cNvSpPr txBox="1"/>
          <p:nvPr/>
        </p:nvSpPr>
        <p:spPr>
          <a:xfrm>
            <a:off x="574448" y="6623773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000" dirty="0" err="1" smtClean="0">
                <a:latin typeface="Lucida Sans Unicode" pitchFamily="34" charset="0"/>
                <a:cs typeface="Lucida Sans Unicode" pitchFamily="34" charset="0"/>
              </a:rPr>
              <a:t>unendlich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" t="16159" r="5776" b="36643"/>
          <a:stretch/>
        </p:blipFill>
        <p:spPr bwMode="auto">
          <a:xfrm>
            <a:off x="4892040" y="1866901"/>
            <a:ext cx="4000440" cy="156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543715" y="3409255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Lucida Sans Unicode" pitchFamily="34" charset="0"/>
                <a:cs typeface="Lucida Sans Unicode" pitchFamily="34" charset="0"/>
              </a:rPr>
              <a:t>Inpolation</a:t>
            </a:r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 with a cubic spline.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4442" y="5877272"/>
            <a:ext cx="3910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Approximation with a cubic b-spline.</a:t>
            </a:r>
            <a:endParaRPr lang="en-US" sz="16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60" y="4352559"/>
            <a:ext cx="3914052" cy="152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8604448" y="1814627"/>
            <a:ext cx="34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[2]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27308" y="4190891"/>
            <a:ext cx="349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Sans Unicode" pitchFamily="34" charset="0"/>
                <a:cs typeface="Lucida Sans Unicode" pitchFamily="34" charset="0"/>
              </a:rPr>
              <a:t>[2]</a:t>
            </a:r>
            <a:endParaRPr lang="en-US" sz="10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13332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" y="1143000"/>
            <a:ext cx="8605837" cy="5094312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>
                <a:latin typeface="Lucida Sans Unicode" pitchFamily="34" charset="0"/>
                <a:cs typeface="Lucida Sans Unicode" pitchFamily="34" charset="0"/>
              </a:rPr>
              <a:t>Approach:</a:t>
            </a:r>
          </a:p>
          <a:p>
            <a:pPr marL="350520" indent="0">
              <a:buNone/>
            </a:pP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L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inear combination of all segments:</a:t>
            </a: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pPr marL="350520" lvl="1" indent="0">
              <a:lnSpc>
                <a:spcPct val="100000"/>
              </a:lnSpc>
              <a:buNone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		       (1)</a:t>
            </a:r>
            <a:endParaRPr lang="en-US" u="sng" dirty="0" smtClean="0">
              <a:latin typeface="Lucida Sans Unicode" pitchFamily="34" charset="0"/>
              <a:cs typeface="Lucida Sans Unicode" pitchFamily="34" charset="0"/>
            </a:endParaRPr>
          </a:p>
          <a:p>
            <a:pPr marL="350520" indent="0">
              <a:lnSpc>
                <a:spcPct val="200000"/>
              </a:lnSpc>
              <a:buNone/>
            </a:pPr>
            <a:r>
              <a:rPr lang="en-US" u="sng" dirty="0" smtClean="0">
                <a:latin typeface="Lucida Sans Unicode" pitchFamily="34" charset="0"/>
                <a:cs typeface="Lucida Sans Unicode" pitchFamily="34" charset="0"/>
              </a:rPr>
              <a:t>With: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Given: n</a:t>
            </a:r>
            <a:r>
              <a:rPr lang="en-US" sz="1600" b="1" dirty="0" smtClean="0">
                <a:latin typeface="Lucida Sans Unicode" pitchFamily="34" charset="0"/>
                <a:cs typeface="Lucida Sans Unicode" pitchFamily="34" charset="0"/>
              </a:rPr>
              <a:t>+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1 control points </a:t>
            </a:r>
            <a:r>
              <a:rPr lang="en-US" sz="1600" b="1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= (d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…</a:t>
            </a:r>
            <a:r>
              <a:rPr lang="en-US" sz="1600" dirty="0" err="1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sz="1600" baseline="-25000" dirty="0" err="1" smtClean="0"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)       (so called </a:t>
            </a:r>
            <a:r>
              <a:rPr lang="en-US" sz="1600" i="1" dirty="0" smtClean="0">
                <a:latin typeface="Lucida Sans Unicode" pitchFamily="34" charset="0"/>
                <a:cs typeface="Lucida Sans Unicode" pitchFamily="34" charset="0"/>
              </a:rPr>
              <a:t>de Boor points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Basis function </a:t>
            </a:r>
            <a:r>
              <a:rPr lang="en-US" sz="1600" b="1" dirty="0" err="1" smtClean="0"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b="1" baseline="-25000" dirty="0" err="1" smtClean="0">
                <a:latin typeface="Lucida Sans Unicode" pitchFamily="34" charset="0"/>
                <a:cs typeface="Lucida Sans Unicode" pitchFamily="34" charset="0"/>
              </a:rPr>
              <a:t>i,k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(t)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Order </a:t>
            </a:r>
            <a:r>
              <a:rPr lang="en-US" sz="1600" b="1" dirty="0">
                <a:latin typeface="Lucida Sans Unicode" pitchFamily="34" charset="0"/>
                <a:cs typeface="Lucida Sans Unicode" pitchFamily="34" charset="0"/>
              </a:rPr>
              <a:t>k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 (degree = k-1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Time variable </a:t>
            </a:r>
            <a:r>
              <a:rPr lang="en-US" sz="1600" b="1" dirty="0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represents the position on the spline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Knot vector </a:t>
            </a:r>
            <a:r>
              <a:rPr lang="en-US" sz="1600" b="1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="1" baseline="-25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b="1" baseline="-25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= (t</a:t>
            </a:r>
            <a:r>
              <a:rPr lang="en-US" sz="1600" baseline="-25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,…,</a:t>
            </a:r>
            <a:r>
              <a:rPr lang="en-US" sz="1600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aseline="-25000" dirty="0" err="1" smtClean="0"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,…</a:t>
            </a:r>
            <a:r>
              <a:rPr lang="en-US" sz="1600" dirty="0" err="1" smtClean="0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aseline="-25000" dirty="0" err="1" smtClean="0">
                <a:latin typeface="Lucida Sans Unicode" pitchFamily="34" charset="0"/>
                <a:cs typeface="Lucida Sans Unicode" pitchFamily="34" charset="0"/>
              </a:rPr>
              <a:t>n+k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)	           (mathematical construct)</a:t>
            </a:r>
          </a:p>
          <a:p>
            <a:pPr marL="350520" indent="0">
              <a:lnSpc>
                <a:spcPct val="200000"/>
              </a:lnSpc>
              <a:buNone/>
            </a:pPr>
            <a:r>
              <a:rPr lang="en-US" u="sng" dirty="0" smtClean="0">
                <a:latin typeface="Lucida Sans Unicode" pitchFamily="34" charset="0"/>
                <a:cs typeface="Lucida Sans Unicode" pitchFamily="34" charset="0"/>
              </a:rPr>
              <a:t>Feature:</a:t>
            </a:r>
          </a:p>
          <a:p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De Boor points influence spline´s shape</a:t>
            </a:r>
            <a:endParaRPr lang="en-US" sz="16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060848"/>
            <a:ext cx="3343275" cy="952500"/>
          </a:xfrm>
          <a:prstGeom prst="rect">
            <a:avLst/>
          </a:prstGeom>
          <a:noFill/>
          <a:ln>
            <a:noFill/>
          </a:ln>
          <a:effectLst>
            <a:glow rad="127000">
              <a:srgbClr val="FF0000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213617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-36512" y="1152252"/>
            <a:ext cx="8605837" cy="3644900"/>
          </a:xfrm>
        </p:spPr>
        <p:txBody>
          <a:bodyPr/>
          <a:lstStyle/>
          <a:p>
            <a:pPr marL="350520" indent="0">
              <a:buNone/>
            </a:pPr>
            <a:r>
              <a:rPr lang="en-US" u="sng" dirty="0" smtClean="0"/>
              <a:t>Single polynomial:</a:t>
            </a:r>
            <a:endParaRPr lang="en-US" dirty="0" smtClean="0"/>
          </a:p>
          <a:p>
            <a:r>
              <a:rPr lang="en-US" dirty="0" smtClean="0"/>
              <a:t>Calculated with recursive equation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Order </a:t>
            </a:r>
            <a:r>
              <a:rPr lang="en-US" b="1" dirty="0" smtClean="0">
                <a:latin typeface="Lucida Sans Unicode" pitchFamily="34" charset="0"/>
                <a:cs typeface="Lucida Sans Unicode" pitchFamily="34" charset="0"/>
              </a:rPr>
              <a:t>k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is a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sum 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from 2 splines with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Order </a:t>
            </a:r>
            <a:r>
              <a:rPr lang="en-US" b="1" dirty="0" smtClean="0">
                <a:latin typeface="Lucida Sans Unicode" pitchFamily="34" charset="0"/>
                <a:cs typeface="Lucida Sans Unicode" pitchFamily="34" charset="0"/>
              </a:rPr>
              <a:t>k-1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recursive definition:</a:t>
            </a:r>
          </a:p>
          <a:p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pPr marL="350520" indent="0">
              <a:buNone/>
            </a:pP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(2)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pPr marL="350520" indent="0">
              <a:lnSpc>
                <a:spcPct val="200000"/>
              </a:lnSpc>
              <a:buNone/>
            </a:pPr>
            <a:r>
              <a:rPr lang="en-US" u="sng" dirty="0" smtClean="0">
                <a:latin typeface="Lucida Sans Unicode" pitchFamily="34" charset="0"/>
                <a:cs typeface="Lucida Sans Unicode" pitchFamily="34" charset="0"/>
              </a:rPr>
              <a:t>Workaround:</a:t>
            </a:r>
          </a:p>
          <a:p>
            <a:r>
              <a:rPr lang="en-US" sz="1600" dirty="0" smtClean="0"/>
              <a:t>Calculate the segments considering the 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knot 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vector </a:t>
            </a:r>
            <a:r>
              <a:rPr lang="en-US" dirty="0" err="1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baseline="-25000" dirty="0" err="1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= (t</a:t>
            </a:r>
            <a:r>
              <a:rPr lang="en-US" sz="1600" baseline="-25000" dirty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,…,</a:t>
            </a:r>
            <a:r>
              <a:rPr lang="en-US" sz="1600" dirty="0" err="1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aseline="-25000" dirty="0" err="1">
                <a:latin typeface="Lucida Sans Unicode" pitchFamily="34" charset="0"/>
                <a:cs typeface="Lucida Sans Unicode" pitchFamily="34" charset="0"/>
              </a:rPr>
              <a:t>n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,…</a:t>
            </a:r>
            <a:r>
              <a:rPr lang="en-US" sz="1600" dirty="0" err="1">
                <a:latin typeface="Lucida Sans Unicode" pitchFamily="34" charset="0"/>
                <a:cs typeface="Lucida Sans Unicode" pitchFamily="34" charset="0"/>
              </a:rPr>
              <a:t>t</a:t>
            </a:r>
            <a:r>
              <a:rPr lang="en-US" sz="1600" baseline="-25000" dirty="0" err="1">
                <a:latin typeface="Lucida Sans Unicode" pitchFamily="34" charset="0"/>
                <a:cs typeface="Lucida Sans Unicode" pitchFamily="34" charset="0"/>
              </a:rPr>
              <a:t>n+k</a:t>
            </a:r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) </a:t>
            </a:r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" y="692696"/>
            <a:ext cx="8605837" cy="457200"/>
          </a:xfrm>
        </p:spPr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039763" y="3068960"/>
            <a:ext cx="7132637" cy="2304256"/>
            <a:chOff x="1039763" y="2564904"/>
            <a:chExt cx="7132637" cy="230425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763" y="2564904"/>
              <a:ext cx="7132637" cy="1752600"/>
            </a:xfrm>
            <a:prstGeom prst="rect">
              <a:avLst/>
            </a:prstGeom>
            <a:noFill/>
            <a:ln>
              <a:noFill/>
            </a:ln>
            <a:effectLst>
              <a:glow rad="127000">
                <a:srgbClr val="FF0000"/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203848" y="4499828"/>
              <a:ext cx="2523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for </a:t>
              </a:r>
              <a:r>
                <a:rPr lang="en-US" sz="1800" i="1" dirty="0" smtClean="0">
                  <a:latin typeface="Lucida Sans Unicode" pitchFamily="34" charset="0"/>
                  <a:cs typeface="Lucida Sans Unicode" pitchFamily="34" charset="0"/>
                </a:rPr>
                <a:t>k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&gt;1 and </a:t>
              </a:r>
              <a:r>
                <a:rPr lang="en-US" sz="1800" i="1" dirty="0" err="1" smtClean="0">
                  <a:latin typeface="Lucida Sans Unicode" pitchFamily="34" charset="0"/>
                  <a:cs typeface="Lucida Sans Unicode" pitchFamily="34" charset="0"/>
                </a:rPr>
                <a:t>i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=0,…,n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687061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2</a:t>
            </a:r>
            <a:r>
              <a:rPr lang="de-DE" sz="2800" dirty="0" smtClean="0"/>
              <a:t>. </a:t>
            </a:r>
            <a:r>
              <a:rPr lang="de-DE" sz="2800" dirty="0" err="1"/>
              <a:t>Spline</a:t>
            </a:r>
            <a:r>
              <a:rPr lang="de-DE" sz="2800" dirty="0"/>
              <a:t> Approximation - B-</a:t>
            </a:r>
            <a:r>
              <a:rPr lang="de-DE" sz="2800" dirty="0" err="1"/>
              <a:t>Spline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50292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1774235" y="5517232"/>
            <a:ext cx="2664794" cy="1152128"/>
            <a:chOff x="1667009" y="5517232"/>
            <a:chExt cx="2664794" cy="1152128"/>
          </a:xfrm>
        </p:grpSpPr>
        <p:sp>
          <p:nvSpPr>
            <p:cNvPr id="5" name="Textfeld 4"/>
            <p:cNvSpPr txBox="1"/>
            <p:nvPr/>
          </p:nvSpPr>
          <p:spPr>
            <a:xfrm>
              <a:off x="1667009" y="5517232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rder 1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323194" y="5517232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1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459098" y="6300028"/>
              <a:ext cx="1008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Lucida Sans Unicode" pitchFamily="34" charset="0"/>
                  <a:cs typeface="Lucida Sans Unicode" pitchFamily="34" charset="0"/>
                </a:rPr>
                <a:t>order </a:t>
              </a:r>
              <a:r>
                <a:rPr lang="en-US" sz="1800" dirty="0" smtClean="0">
                  <a:latin typeface="Lucida Sans Unicode" pitchFamily="34" charset="0"/>
                  <a:cs typeface="Lucida Sans Unicode" pitchFamily="34" charset="0"/>
                </a:rPr>
                <a:t>2</a:t>
              </a:r>
              <a:endParaRPr lang="en-US" sz="1800" dirty="0"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7" name="Gerade Verbindung mit Pfeil 6"/>
            <p:cNvCxnSpPr>
              <a:stCxn id="5" idx="2"/>
              <a:endCxn id="11" idx="0"/>
            </p:cNvCxnSpPr>
            <p:nvPr/>
          </p:nvCxnSpPr>
          <p:spPr bwMode="auto">
            <a:xfrm>
              <a:off x="2171314" y="5886564"/>
              <a:ext cx="792089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Gerade Verbindung mit Pfeil 8"/>
            <p:cNvCxnSpPr>
              <a:stCxn id="10" idx="2"/>
              <a:endCxn id="11" idx="0"/>
            </p:cNvCxnSpPr>
            <p:nvPr/>
          </p:nvCxnSpPr>
          <p:spPr bwMode="auto">
            <a:xfrm flipH="1">
              <a:off x="2963403" y="5886564"/>
              <a:ext cx="864096" cy="413464"/>
            </a:xfrm>
            <a:prstGeom prst="straightConnector1">
              <a:avLst/>
            </a:prstGeom>
            <a:solidFill>
              <a:srgbClr val="A3331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9" t="19235" r="34065" b="32622"/>
          <a:stretch/>
        </p:blipFill>
        <p:spPr>
          <a:xfrm>
            <a:off x="5556117" y="2276872"/>
            <a:ext cx="3464313" cy="2713464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5787701" y="5310746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b-spline of order k = 2</a:t>
            </a:r>
          </a:p>
          <a:p>
            <a:pPr algn="l"/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- </a:t>
            </a:r>
            <a:r>
              <a:rPr lang="en-US" sz="1800" dirty="0" err="1">
                <a:latin typeface="Lucida Sans Unicode" pitchFamily="34" charset="0"/>
                <a:cs typeface="Lucida Sans Unicode" pitchFamily="34" charset="0"/>
              </a:rPr>
              <a:t>p</a:t>
            </a:r>
            <a:r>
              <a:rPr lang="en-US" sz="1800" dirty="0" err="1" smtClean="0">
                <a:latin typeface="Lucida Sans Unicode" pitchFamily="34" charset="0"/>
                <a:cs typeface="Lucida Sans Unicode" pitchFamily="34" charset="0"/>
              </a:rPr>
              <a:t>olynom</a:t>
            </a:r>
            <a:r>
              <a:rPr lang="en-US" sz="1800" dirty="0" smtClean="0">
                <a:latin typeface="Lucida Sans Unicode" pitchFamily="34" charset="0"/>
                <a:cs typeface="Lucida Sans Unicode" pitchFamily="34" charset="0"/>
              </a:rPr>
              <a:t> of degree 1 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86289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i_Einführung_Locomtion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Präsi_Einführung_Locomtion</Template>
  <TotalTime>0</TotalTime>
  <Words>840</Words>
  <Application>Microsoft Office PowerPoint</Application>
  <PresentationFormat>Bildschirmpräsentation (4:3)</PresentationFormat>
  <Paragraphs>183</Paragraphs>
  <Slides>18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Präsi_Einführung_Locomtion</vt:lpstr>
      <vt:lpstr>PowerPoint-Präsentation</vt:lpstr>
      <vt:lpstr>Table of content</vt:lpstr>
      <vt:lpstr>1. Fundamentals – What are splines?</vt:lpstr>
      <vt:lpstr>1. Fundamentals – Splines have to be…</vt:lpstr>
      <vt:lpstr>1. Fundamentals - Why Splines?</vt:lpstr>
      <vt:lpstr>1. Fundamentals – Splines can…</vt:lpstr>
      <vt:lpstr>2. Spline Approximation - B-Spline</vt:lpstr>
      <vt:lpstr>2. Spline Approximation - B-Spline</vt:lpstr>
      <vt:lpstr>2. Spline Approximation - B-Spline</vt:lpstr>
      <vt:lpstr>2. Spline Approximation - B-Spline</vt:lpstr>
      <vt:lpstr>2. Spline Approximation - B-Spline</vt:lpstr>
      <vt:lpstr>2. Spline Approximation - B-Spline</vt:lpstr>
      <vt:lpstr>2. Spline Approximation - B-Spline</vt:lpstr>
      <vt:lpstr>3. Spline Interpolation</vt:lpstr>
      <vt:lpstr>3. Spline Interpolation</vt:lpstr>
      <vt:lpstr>3. Spline Interpolation</vt:lpstr>
      <vt:lpstr>Many thanks for your attention!</vt:lpstr>
      <vt:lpstr>bibliography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</dc:creator>
  <cp:lastModifiedBy>Gabriel</cp:lastModifiedBy>
  <cp:revision>579</cp:revision>
  <cp:lastPrinted>2009-04-03T10:08:54Z</cp:lastPrinted>
  <dcterms:created xsi:type="dcterms:W3CDTF">2013-10-23T14:34:01Z</dcterms:created>
  <dcterms:modified xsi:type="dcterms:W3CDTF">2014-01-30T12:20:36Z</dcterms:modified>
</cp:coreProperties>
</file>