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1"/>
  </p:sldMasterIdLst>
  <p:notesMasterIdLst>
    <p:notesMasterId r:id="rId6"/>
  </p:notesMasterIdLst>
  <p:handoutMasterIdLst>
    <p:handoutMasterId r:id="rId7"/>
  </p:handoutMasterIdLst>
  <p:sldIdLst>
    <p:sldId id="303" r:id="rId2"/>
    <p:sldId id="343" r:id="rId3"/>
    <p:sldId id="346" r:id="rId4"/>
    <p:sldId id="355" r:id="rId5"/>
  </p:sldIdLst>
  <p:sldSz cx="9144000" cy="6858000" type="screen4x3"/>
  <p:notesSz cx="6858000" cy="9144000"/>
  <p:defaultTextStyle>
    <a:defPPr>
      <a:defRPr lang="de-DE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44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720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24">
          <p15:clr>
            <a:srgbClr val="A4A3A4"/>
          </p15:clr>
        </p15:guide>
        <p15:guide id="6" pos="5378">
          <p15:clr>
            <a:srgbClr val="A4A3A4"/>
          </p15:clr>
        </p15:guide>
        <p15:guide id="7" pos="3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BF2"/>
    <a:srgbClr val="CBD4E5"/>
    <a:srgbClr val="FF3300"/>
    <a:srgbClr val="000000"/>
    <a:srgbClr val="378BFF"/>
    <a:srgbClr val="00B050"/>
    <a:srgbClr val="FF168E"/>
    <a:srgbClr val="0068B4"/>
    <a:srgbClr val="006600"/>
    <a:srgbClr val="C81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Designformatvorlage 2 - Akz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3" autoAdjust="0"/>
    <p:restoredTop sz="92114" autoAdjust="0"/>
  </p:normalViewPr>
  <p:slideViewPr>
    <p:cSldViewPr snapToObjects="1" showGuides="1">
      <p:cViewPr>
        <p:scale>
          <a:sx n="125" d="100"/>
          <a:sy n="125" d="100"/>
        </p:scale>
        <p:origin x="-1158" y="420"/>
      </p:cViewPr>
      <p:guideLst>
        <p:guide orient="horz" pos="2440"/>
        <p:guide orient="horz" pos="1008"/>
        <p:guide orient="horz" pos="720"/>
        <p:guide orient="horz" pos="2160"/>
        <p:guide orient="horz" pos="3024"/>
        <p:guide pos="5378"/>
        <p:guide pos="3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101" d="100"/>
          <a:sy n="101" d="100"/>
        </p:scale>
        <p:origin x="-2304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>
              <a:latin typeface="Lucida Sans Unicode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D7B9B1D2-2261-4941-939E-194145098AC9}" type="datetime1">
              <a:rPr lang="de-DE">
                <a:latin typeface="Lucida Sans Unicode"/>
              </a:rPr>
              <a:pPr>
                <a:defRPr/>
              </a:pPr>
              <a:t>09.01.2014</a:t>
            </a:fld>
            <a:endParaRPr lang="de-DE" dirty="0">
              <a:latin typeface="Lucida Sans Unicode"/>
            </a:endParaRPr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>
              <a:latin typeface="Lucida Sans Unicode"/>
            </a:endParaRPr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EDE8FCEE-038B-0640-96CC-B32152B56CCE}" type="slidenum">
              <a:rPr lang="de-DE">
                <a:latin typeface="Lucida Sans Unicode"/>
              </a:rPr>
              <a:pPr>
                <a:defRPr/>
              </a:pPr>
              <a:t>‹Nr.›</a:t>
            </a:fld>
            <a:endParaRPr lang="de-DE" dirty="0">
              <a:latin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4076691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09.01.2014</a:t>
            </a:fld>
            <a:endParaRPr lang="de-DE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555868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-5134" y="1484784"/>
            <a:ext cx="8537574" cy="36449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1pPr>
            <a:lvl2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3pPr>
            <a:lvl4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4pPr>
            <a:lvl5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</a:t>
            </a:r>
          </a:p>
          <a:p>
            <a:pPr lvl="1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82898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3200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de-DE" dirty="0" smtClean="0"/>
              <a:t>Titelmasterformat</a:t>
            </a:r>
            <a:endParaRPr lang="de-DE" dirty="0"/>
          </a:p>
        </p:txBody>
      </p:sp>
    </p:spTree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" y="1143000"/>
            <a:ext cx="8537574" cy="36449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1pPr>
            <a:lvl2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" y="685800"/>
            <a:ext cx="8605837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chemeClr val="tx1"/>
                </a:solidFill>
                <a:latin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auto">
          <a:xfrm>
            <a:off x="0" y="685800"/>
            <a:ext cx="9144000" cy="6170612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" y="1143000"/>
            <a:ext cx="8537574" cy="36449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1pPr>
            <a:lvl2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2pPr>
            <a:lvl3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3pPr>
            <a:lvl4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4pPr>
            <a:lvl5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" y="685800"/>
            <a:ext cx="8605837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FFFFFF"/>
                </a:solidFill>
                <a:latin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 bwMode="auto">
          <a:xfrm>
            <a:off x="0" y="685800"/>
            <a:ext cx="9144000" cy="6170612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" y="1143000"/>
            <a:ext cx="8537574" cy="36449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1pPr>
            <a:lvl2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" y="685800"/>
            <a:ext cx="8605837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FFFFFF"/>
                </a:solidFill>
                <a:latin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Tabellenplatzhalter 4"/>
          <p:cNvSpPr>
            <a:spLocks noGrp="1"/>
          </p:cNvSpPr>
          <p:nvPr>
            <p:ph type="tbl" sz="quarter" idx="10" hasCustomPrompt="1"/>
          </p:nvPr>
        </p:nvSpPr>
        <p:spPr>
          <a:xfrm>
            <a:off x="604839" y="1143000"/>
            <a:ext cx="7932737" cy="4648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FontTx/>
              <a:buNone/>
              <a:defRPr sz="1200">
                <a:solidFill>
                  <a:schemeClr val="accent3"/>
                </a:solidFill>
                <a:latin typeface="Lucida Sans Unicode"/>
              </a:defRPr>
            </a:lvl1pPr>
          </a:lstStyle>
          <a:p>
            <a:r>
              <a:rPr lang="de-DE" dirty="0" smtClean="0"/>
              <a:t>Tabellentext</a:t>
            </a:r>
            <a:endParaRPr lang="de-DE" dirty="0"/>
          </a:p>
        </p:txBody>
      </p:sp>
    </p:spTree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" y="2514600"/>
            <a:ext cx="8537574" cy="32004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1pPr>
            <a:lvl2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2pPr>
            <a:lvl3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Bildplatzhalter 8"/>
          <p:cNvSpPr>
            <a:spLocks noGrp="1"/>
          </p:cNvSpPr>
          <p:nvPr>
            <p:ph type="pic" sz="quarter" idx="12"/>
          </p:nvPr>
        </p:nvSpPr>
        <p:spPr>
          <a:xfrm>
            <a:off x="2" y="1143000"/>
            <a:ext cx="9143998" cy="137160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vert="horz"/>
          <a:lstStyle>
            <a:lvl1pPr>
              <a:defRPr>
                <a:latin typeface="Lucida Sans Unicode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</p:spTree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" y="4343400"/>
            <a:ext cx="8537574" cy="13716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1pPr>
            <a:lvl2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2"/>
          </p:nvPr>
        </p:nvSpPr>
        <p:spPr>
          <a:xfrm>
            <a:off x="0" y="1143000"/>
            <a:ext cx="9144000" cy="320040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vert="horz"/>
          <a:lstStyle>
            <a:lvl1pPr>
              <a:defRPr>
                <a:latin typeface="Lucida Sans Unicode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</p:spTree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" y="4343400"/>
            <a:ext cx="8537574" cy="13716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1pPr>
            <a:lvl2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2"/>
          </p:nvPr>
        </p:nvSpPr>
        <p:spPr>
          <a:xfrm>
            <a:off x="604838" y="1143000"/>
            <a:ext cx="4800600" cy="320040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vert="horz"/>
          <a:lstStyle>
            <a:lvl1pPr>
              <a:defRPr>
                <a:latin typeface="Lucida Sans Unicode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</p:spTree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 19" descr="005_INF_001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1588"/>
            <a:ext cx="9144000" cy="6858000"/>
          </a:xfrm>
          <a:prstGeom prst="rect">
            <a:avLst/>
          </a:prstGeom>
        </p:spPr>
      </p:pic>
      <p:cxnSp>
        <p:nvCxnSpPr>
          <p:cNvPr id="29" name="Gerade Verbindung 28"/>
          <p:cNvCxnSpPr/>
          <p:nvPr/>
        </p:nvCxnSpPr>
        <p:spPr bwMode="auto">
          <a:xfrm>
            <a:off x="-990600" y="43449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 bwMode="auto">
          <a:xfrm>
            <a:off x="-990600" y="16017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 bwMode="auto">
          <a:xfrm>
            <a:off x="-990600" y="3429000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 bwMode="auto">
          <a:xfrm>
            <a:off x="-990600" y="4799012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 bwMode="auto">
          <a:xfrm>
            <a:off x="-990600" y="2513012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 bwMode="auto">
          <a:xfrm>
            <a:off x="-990600" y="11445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 bwMode="auto">
          <a:xfrm>
            <a:off x="-990600" y="6873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45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8537575" y="2"/>
            <a:ext cx="454025" cy="174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50800" bIns="0"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  <a:defRPr/>
            </a:pPr>
            <a:fld id="{14250F2A-FD75-C648-9881-23847D42C43D}" type="slidenum">
              <a:rPr lang="de-DE" sz="800" b="1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rPr>
              <a:pPr algn="l">
                <a:spcBef>
                  <a:spcPct val="50000"/>
                </a:spcBef>
                <a:defRPr/>
              </a:pPr>
              <a:t>‹Nr.›</a:t>
            </a:fld>
            <a:endParaRPr lang="de-DE" dirty="0">
              <a:solidFill>
                <a:schemeClr val="tx1"/>
              </a:solidFill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17" name="Text Box 47"/>
          <p:cNvSpPr txBox="1">
            <a:spLocks noChangeArrowheads="1"/>
          </p:cNvSpPr>
          <p:nvPr/>
        </p:nvSpPr>
        <p:spPr bwMode="auto">
          <a:xfrm>
            <a:off x="7623175" y="0"/>
            <a:ext cx="9144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50800" bIns="0"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de-DE" sz="800" b="1" dirty="0" smtClean="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rPr>
              <a:t>25.11.2013</a:t>
            </a:r>
            <a:endParaRPr lang="de-DE" dirty="0">
              <a:solidFill>
                <a:schemeClr val="tx1"/>
              </a:solidFill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18" name="Text Box 48"/>
          <p:cNvSpPr txBox="1">
            <a:spLocks noChangeArrowheads="1"/>
          </p:cNvSpPr>
          <p:nvPr/>
        </p:nvSpPr>
        <p:spPr bwMode="auto">
          <a:xfrm>
            <a:off x="5076056" y="2"/>
            <a:ext cx="2658244" cy="174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50800" rIns="0" bIns="0"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de-DE" sz="800" b="1" dirty="0" err="1" smtClean="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rPr>
              <a:t>Softwaredevelopment</a:t>
            </a:r>
            <a:r>
              <a:rPr lang="de-DE" sz="800" b="1" baseline="0" dirty="0" smtClean="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rPr>
              <a:t> </a:t>
            </a:r>
            <a:r>
              <a:rPr lang="de-DE" sz="800" b="1" baseline="0" dirty="0" err="1" smtClean="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rPr>
              <a:t>for</a:t>
            </a:r>
            <a:r>
              <a:rPr lang="de-DE" sz="800" b="1" baseline="0" dirty="0" smtClean="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rPr>
              <a:t> Industrial </a:t>
            </a:r>
            <a:r>
              <a:rPr lang="de-DE" sz="800" b="1" baseline="0" dirty="0" err="1" smtClean="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rPr>
              <a:t>Robotics</a:t>
            </a:r>
            <a:endParaRPr lang="de-DE" sz="800" b="1" dirty="0">
              <a:solidFill>
                <a:schemeClr val="tx1"/>
              </a:solidFill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21" name="Line 46"/>
          <p:cNvSpPr>
            <a:spLocks noChangeShapeType="1"/>
          </p:cNvSpPr>
          <p:nvPr/>
        </p:nvSpPr>
        <p:spPr bwMode="auto">
          <a:xfrm>
            <a:off x="8537575" y="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de-DE" dirty="0"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66" r:id="rId3"/>
    <p:sldLayoutId id="2147483667" r:id="rId4"/>
    <p:sldLayoutId id="2147483668" r:id="rId5"/>
    <p:sldLayoutId id="2147483670" r:id="rId6"/>
    <p:sldLayoutId id="2147483660" r:id="rId7"/>
    <p:sldLayoutId id="2147483661" r:id="rId8"/>
    <p:sldLayoutId id="2147483671" r:id="rId9"/>
  </p:sldLayoutIdLst>
  <p:transition spd="med" advClick="0">
    <p:fade thruBlk="1"/>
  </p:transition>
  <p:timing>
    <p:tnLst>
      <p:par>
        <p:cTn id="1" dur="indefinite" restart="never" nodeType="tmRoot"/>
      </p:par>
    </p:tnLst>
  </p:timing>
  <p:txStyles>
    <p:titleStyle>
      <a:lvl1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+mj-lt"/>
          <a:ea typeface="+mj-ea"/>
          <a:cs typeface="+mj-cs"/>
          <a:sym typeface="Lucida Grande" charset="0"/>
        </a:defRPr>
      </a:lvl1pPr>
      <a:lvl2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2pPr>
      <a:lvl3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3pPr>
      <a:lvl4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4pPr>
      <a:lvl5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5pPr>
      <a:lvl6pPr marL="4572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6pPr>
      <a:lvl7pPr marL="9144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7pPr>
      <a:lvl8pPr marL="13716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8pPr>
      <a:lvl9pPr marL="18288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9pPr>
    </p:titleStyle>
    <p:bodyStyle>
      <a:lvl1pPr marL="742950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2"/>
          </a:solidFill>
          <a:latin typeface="+mn-lt"/>
          <a:ea typeface="+mn-ea"/>
          <a:cs typeface="+mn-cs"/>
          <a:sym typeface="Lucida Grande" charset="0"/>
        </a:defRPr>
      </a:lvl1pPr>
      <a:lvl2pPr marL="1150938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2pPr>
      <a:lvl3pPr marL="1558925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3pPr>
      <a:lvl4pPr marL="1965325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4pPr>
      <a:lvl5pPr marL="23733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5pPr>
      <a:lvl6pPr marL="28305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6pPr>
      <a:lvl7pPr marL="32877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7pPr>
      <a:lvl8pPr marL="37449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8pPr>
      <a:lvl9pPr marL="42021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uka-robotics.com/res/sps/f776ebab-f613-4818-9feb-527612db8dc4_PF0042_KR_30-3_KR_60-3_de.pdf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005_INF_0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1" y="0"/>
            <a:ext cx="9144000" cy="6858000"/>
          </a:xfrm>
          <a:prstGeom prst="rect">
            <a:avLst/>
          </a:prstGeom>
        </p:spPr>
      </p:pic>
      <p:sp>
        <p:nvSpPr>
          <p:cNvPr id="6" name="Titel 3"/>
          <p:cNvSpPr txBox="1">
            <a:spLocks/>
          </p:cNvSpPr>
          <p:nvPr/>
        </p:nvSpPr>
        <p:spPr bwMode="auto">
          <a:xfrm>
            <a:off x="536575" y="3284984"/>
            <a:ext cx="8001000" cy="151216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50800" rIns="91440" bIns="45720" numCol="1" anchor="b" anchorCtr="0" compatLnSpc="1">
            <a:prstTxWarp prst="textNoShape">
              <a:avLst/>
            </a:prstTxWarp>
          </a:bodyPr>
          <a:lstStyle/>
          <a:p>
            <a:pPr lvl="0" algn="l" defTabSz="838200">
              <a:defRPr/>
            </a:pPr>
            <a:r>
              <a:rPr lang="de-DE" sz="3200" b="1" kern="0" dirty="0" smtClean="0">
                <a:latin typeface="Lucida Sans Unicode"/>
                <a:ea typeface="+mj-ea"/>
                <a:cs typeface="+mj-cs"/>
                <a:sym typeface="Lucida Grande" charset="0"/>
              </a:rPr>
              <a:t>Robot Movement on </a:t>
            </a:r>
            <a:r>
              <a:rPr lang="de-DE" sz="3200" b="1" kern="0" dirty="0" err="1" smtClean="0">
                <a:latin typeface="Lucida Sans Unicode"/>
                <a:ea typeface="+mj-ea"/>
                <a:cs typeface="+mj-cs"/>
                <a:sym typeface="Lucida Grande" charset="0"/>
              </a:rPr>
              <a:t>Spline</a:t>
            </a:r>
            <a:r>
              <a:rPr lang="de-DE" sz="3200" b="1" kern="0" dirty="0" smtClean="0">
                <a:latin typeface="Lucida Sans Unicode"/>
                <a:ea typeface="+mj-ea"/>
                <a:cs typeface="+mj-cs"/>
                <a:sym typeface="Lucida Grande" charset="0"/>
              </a:rPr>
              <a:t> </a:t>
            </a:r>
            <a:r>
              <a:rPr lang="de-DE" sz="3200" b="1" kern="0" dirty="0" err="1" smtClean="0">
                <a:latin typeface="Lucida Sans Unicode"/>
                <a:ea typeface="+mj-ea"/>
                <a:cs typeface="+mj-cs"/>
                <a:sym typeface="Lucida Grande" charset="0"/>
              </a:rPr>
              <a:t>Curves</a:t>
            </a:r>
            <a:endParaRPr lang="de-DE" sz="3200" b="1" kern="0" dirty="0" smtClean="0">
              <a:latin typeface="Lucida Sans Unicode"/>
              <a:ea typeface="+mj-ea"/>
              <a:cs typeface="+mj-cs"/>
              <a:sym typeface="Lucida Grande" charset="0"/>
            </a:endParaRPr>
          </a:p>
          <a:p>
            <a:pPr lvl="0" algn="l" defTabSz="838200">
              <a:defRPr/>
            </a:pPr>
            <a:r>
              <a:rPr kumimoji="0" lang="de-DE" sz="20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Lucida Sans Unicode"/>
                <a:ea typeface="+mj-ea"/>
                <a:cs typeface="+mj-cs"/>
                <a:sym typeface="Lucida Grande" charset="0"/>
              </a:rPr>
              <a:t>Softwaredevelopment</a:t>
            </a:r>
            <a:r>
              <a:rPr kumimoji="0" lang="de-DE" sz="2000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Lucida Sans Unicode"/>
                <a:ea typeface="+mj-ea"/>
                <a:cs typeface="+mj-cs"/>
                <a:sym typeface="Lucida Grande" charset="0"/>
              </a:rPr>
              <a:t> </a:t>
            </a:r>
            <a:r>
              <a:rPr kumimoji="0" lang="de-DE" sz="2000" b="1" i="0" u="none" strike="noStrike" kern="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Lucida Sans Unicode"/>
                <a:ea typeface="+mj-ea"/>
                <a:cs typeface="+mj-cs"/>
                <a:sym typeface="Lucida Grande" charset="0"/>
              </a:rPr>
              <a:t>for</a:t>
            </a:r>
            <a:r>
              <a:rPr kumimoji="0" lang="de-DE" sz="2000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Lucida Sans Unicode"/>
                <a:ea typeface="+mj-ea"/>
                <a:cs typeface="+mj-cs"/>
                <a:sym typeface="Lucida Grande" charset="0"/>
              </a:rPr>
              <a:t> Industrial </a:t>
            </a:r>
            <a:r>
              <a:rPr lang="de-DE" sz="2000" b="1" kern="0" dirty="0">
                <a:latin typeface="Lucida Sans Unicode"/>
                <a:ea typeface="+mj-ea"/>
                <a:cs typeface="+mj-cs"/>
                <a:sym typeface="Lucida Grande" charset="0"/>
              </a:rPr>
              <a:t>R</a:t>
            </a:r>
            <a:r>
              <a:rPr kumimoji="0" lang="de-DE" sz="2000" b="1" i="0" u="none" strike="noStrike" kern="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Lucida Sans Unicode"/>
                <a:ea typeface="+mj-ea"/>
                <a:cs typeface="+mj-cs"/>
                <a:sym typeface="Lucida Grande" charset="0"/>
              </a:rPr>
              <a:t>obotics</a:t>
            </a:r>
            <a:r>
              <a:rPr kumimoji="0" lang="de-DE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Lucida Sans Unicode"/>
                <a:ea typeface="+mj-ea"/>
                <a:cs typeface="+mj-cs"/>
                <a:sym typeface="Lucida Grande" charset="0"/>
              </a:rPr>
              <a:t> 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36575" y="4941168"/>
            <a:ext cx="7818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600" dirty="0" smtClean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Marcel </a:t>
            </a:r>
            <a:r>
              <a:rPr lang="de-DE" sz="1600" dirty="0" err="1" smtClean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Grotzke</a:t>
            </a:r>
            <a:r>
              <a:rPr lang="de-DE" sz="1600" dirty="0" smtClean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 Gabriel Kögler, Henri Hamann			25.11.2013</a:t>
            </a:r>
            <a:endParaRPr lang="de-DE" sz="1600" dirty="0">
              <a:solidFill>
                <a:schemeClr val="bg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456" y="1196752"/>
            <a:ext cx="3735000" cy="4666500"/>
          </a:xfrm>
          <a:prstGeom prst="rect">
            <a:avLst/>
          </a:prstGeom>
        </p:spPr>
      </p:pic>
      <p:sp>
        <p:nvSpPr>
          <p:cNvPr id="109" name="Textplatzhalter 108"/>
          <p:cNvSpPr>
            <a:spLocks noGrp="1"/>
          </p:cNvSpPr>
          <p:nvPr>
            <p:ph type="body" sz="quarter" idx="10"/>
          </p:nvPr>
        </p:nvSpPr>
        <p:spPr>
          <a:xfrm>
            <a:off x="2" y="1368276"/>
            <a:ext cx="8537574" cy="3644900"/>
          </a:xfrm>
          <a:prstGeom prst="rect">
            <a:avLst/>
          </a:prstGeom>
        </p:spPr>
        <p:txBody>
          <a:bodyPr/>
          <a:lstStyle/>
          <a:p>
            <a:pPr marL="693420" indent="-342900">
              <a:buSzPct val="130000"/>
              <a:buFont typeface="+mj-lt"/>
              <a:buAutoNum type="arabicPeriod"/>
            </a:pPr>
            <a:r>
              <a:rPr lang="de-DE" sz="2400" dirty="0" smtClean="0"/>
              <a:t> </a:t>
            </a:r>
            <a:r>
              <a:rPr lang="de-DE" sz="2400" dirty="0" err="1" smtClean="0"/>
              <a:t>What</a:t>
            </a:r>
            <a:r>
              <a:rPr lang="de-DE" sz="2400" dirty="0" smtClean="0"/>
              <a:t> </a:t>
            </a:r>
            <a:r>
              <a:rPr lang="de-DE" sz="2400" dirty="0" err="1" smtClean="0"/>
              <a:t>is</a:t>
            </a:r>
            <a:r>
              <a:rPr lang="de-DE" sz="2400" dirty="0" smtClean="0"/>
              <a:t> a </a:t>
            </a:r>
            <a:r>
              <a:rPr lang="de-DE" sz="2400" dirty="0" err="1" smtClean="0"/>
              <a:t>Spline</a:t>
            </a:r>
            <a:r>
              <a:rPr lang="de-DE" sz="2400" dirty="0" smtClean="0"/>
              <a:t> </a:t>
            </a:r>
            <a:r>
              <a:rPr lang="de-DE" sz="2400" dirty="0" err="1" smtClean="0"/>
              <a:t>Curve</a:t>
            </a:r>
            <a:r>
              <a:rPr lang="de-DE" sz="2400" dirty="0" smtClean="0"/>
              <a:t>?</a:t>
            </a:r>
          </a:p>
          <a:p>
            <a:pPr marL="350520" indent="0">
              <a:buNone/>
            </a:pPr>
            <a:endParaRPr lang="de-DE" sz="2000" dirty="0" smtClean="0"/>
          </a:p>
        </p:txBody>
      </p:sp>
      <p:sp>
        <p:nvSpPr>
          <p:cNvPr id="118" name="Titel 1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2800" dirty="0" smtClean="0"/>
              <a:t>Table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content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105871701"/>
      </p:ext>
    </p:extLst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005_INF_00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-68262" y="1600200"/>
            <a:ext cx="8605837" cy="457200"/>
          </a:xfrm>
        </p:spPr>
        <p:txBody>
          <a:bodyPr/>
          <a:lstStyle/>
          <a:p>
            <a:r>
              <a:rPr lang="de-DE" sz="3200" dirty="0" err="1" smtClean="0">
                <a:solidFill>
                  <a:schemeClr val="bg1"/>
                </a:solidFill>
              </a:rPr>
              <a:t>Many</a:t>
            </a:r>
            <a:r>
              <a:rPr lang="de-DE" sz="3200" dirty="0" smtClean="0">
                <a:solidFill>
                  <a:schemeClr val="bg1"/>
                </a:solidFill>
              </a:rPr>
              <a:t> </a:t>
            </a:r>
            <a:r>
              <a:rPr lang="de-DE" sz="3200" dirty="0" err="1" smtClean="0">
                <a:solidFill>
                  <a:schemeClr val="bg1"/>
                </a:solidFill>
              </a:rPr>
              <a:t>thanks</a:t>
            </a:r>
            <a:r>
              <a:rPr lang="de-DE" sz="3200" dirty="0" smtClean="0">
                <a:solidFill>
                  <a:schemeClr val="bg1"/>
                </a:solidFill>
              </a:rPr>
              <a:t> </a:t>
            </a:r>
            <a:r>
              <a:rPr lang="de-DE" sz="3200" dirty="0" err="1" smtClean="0">
                <a:solidFill>
                  <a:schemeClr val="bg1"/>
                </a:solidFill>
              </a:rPr>
              <a:t>for</a:t>
            </a:r>
            <a:r>
              <a:rPr lang="de-DE" sz="3200" dirty="0" smtClean="0">
                <a:solidFill>
                  <a:schemeClr val="bg1"/>
                </a:solidFill>
              </a:rPr>
              <a:t> </a:t>
            </a:r>
            <a:r>
              <a:rPr lang="de-DE" sz="3200" dirty="0" err="1" smtClean="0">
                <a:solidFill>
                  <a:schemeClr val="bg1"/>
                </a:solidFill>
              </a:rPr>
              <a:t>your</a:t>
            </a:r>
            <a:r>
              <a:rPr lang="de-DE" sz="3200" dirty="0" smtClean="0">
                <a:solidFill>
                  <a:schemeClr val="bg1"/>
                </a:solidFill>
              </a:rPr>
              <a:t> </a:t>
            </a:r>
            <a:r>
              <a:rPr lang="de-DE" sz="3200" dirty="0" err="1" smtClean="0">
                <a:solidFill>
                  <a:schemeClr val="bg1"/>
                </a:solidFill>
              </a:rPr>
              <a:t>attention</a:t>
            </a:r>
            <a:r>
              <a:rPr lang="de-DE" sz="3200" dirty="0" smtClean="0">
                <a:solidFill>
                  <a:schemeClr val="bg1"/>
                </a:solidFill>
              </a:rPr>
              <a:t>!</a:t>
            </a:r>
            <a:endParaRPr lang="de-DE" sz="3200" dirty="0">
              <a:solidFill>
                <a:schemeClr val="bg1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414611"/>
            <a:ext cx="3171825" cy="237515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9517155"/>
      </p:ext>
    </p:extLst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-5134" y="1844824"/>
            <a:ext cx="8537574" cy="3644900"/>
          </a:xfrm>
        </p:spPr>
        <p:txBody>
          <a:bodyPr/>
          <a:lstStyle/>
          <a:p>
            <a:pPr marL="693420" lvl="2" indent="-342900">
              <a:buSzPct val="100000"/>
              <a:buFont typeface="+mj-lt"/>
              <a:buAutoNum type="arabicParenR"/>
            </a:pPr>
            <a:r>
              <a:rPr lang="de-DE" dirty="0" smtClean="0">
                <a:solidFill>
                  <a:schemeClr val="bg1"/>
                </a:solidFill>
              </a:rPr>
              <a:t>Lee, Ziegler: </a:t>
            </a:r>
            <a:r>
              <a:rPr lang="de-DE" i="1" dirty="0" smtClean="0">
                <a:solidFill>
                  <a:schemeClr val="bg1"/>
                </a:solidFill>
              </a:rPr>
              <a:t>A </a:t>
            </a:r>
            <a:r>
              <a:rPr lang="de-DE" i="1" dirty="0" err="1" smtClean="0">
                <a:solidFill>
                  <a:schemeClr val="bg1"/>
                </a:solidFill>
              </a:rPr>
              <a:t>geometric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i="1" dirty="0" err="1" smtClean="0">
                <a:solidFill>
                  <a:schemeClr val="bg1"/>
                </a:solidFill>
              </a:rPr>
              <a:t>approach</a:t>
            </a:r>
            <a:r>
              <a:rPr lang="de-DE" i="1" dirty="0" smtClean="0">
                <a:solidFill>
                  <a:schemeClr val="bg1"/>
                </a:solidFill>
              </a:rPr>
              <a:t> in </a:t>
            </a:r>
            <a:r>
              <a:rPr lang="de-DE" i="1" dirty="0" err="1" smtClean="0">
                <a:solidFill>
                  <a:schemeClr val="bg1"/>
                </a:solidFill>
              </a:rPr>
              <a:t>solving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i="1" dirty="0" err="1" smtClean="0">
                <a:solidFill>
                  <a:schemeClr val="bg1"/>
                </a:solidFill>
              </a:rPr>
              <a:t>the</a:t>
            </a:r>
            <a:r>
              <a:rPr lang="de-DE" i="1" dirty="0" smtClean="0">
                <a:solidFill>
                  <a:schemeClr val="bg1"/>
                </a:solidFill>
              </a:rPr>
              <a:t> inverse </a:t>
            </a:r>
            <a:r>
              <a:rPr lang="de-DE" i="1" dirty="0" err="1" smtClean="0">
                <a:solidFill>
                  <a:schemeClr val="bg1"/>
                </a:solidFill>
              </a:rPr>
              <a:t>kinematics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i="1" dirty="0" err="1" smtClean="0">
                <a:solidFill>
                  <a:schemeClr val="bg1"/>
                </a:solidFill>
              </a:rPr>
              <a:t>of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i="1" dirty="0" err="1" smtClean="0">
                <a:solidFill>
                  <a:schemeClr val="bg1"/>
                </a:solidFill>
              </a:rPr>
              <a:t>puma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i="1" dirty="0" err="1" smtClean="0">
                <a:solidFill>
                  <a:schemeClr val="bg1"/>
                </a:solidFill>
              </a:rPr>
              <a:t>robots</a:t>
            </a:r>
            <a:r>
              <a:rPr lang="de-DE" dirty="0" smtClean="0">
                <a:solidFill>
                  <a:schemeClr val="bg1"/>
                </a:solidFill>
              </a:rPr>
              <a:t>. The University </a:t>
            </a:r>
            <a:r>
              <a:rPr lang="de-DE" dirty="0" err="1" smtClean="0">
                <a:solidFill>
                  <a:schemeClr val="bg1"/>
                </a:solidFill>
              </a:rPr>
              <a:t>of</a:t>
            </a:r>
            <a:r>
              <a:rPr lang="de-DE" dirty="0" smtClean="0">
                <a:solidFill>
                  <a:schemeClr val="bg1"/>
                </a:solidFill>
              </a:rPr>
              <a:t> Michigan, 1983.</a:t>
            </a:r>
          </a:p>
          <a:p>
            <a:pPr marL="693420" lvl="2" indent="-342900">
              <a:buSzPct val="100000"/>
              <a:buFont typeface="+mj-lt"/>
              <a:buAutoNum type="arabicParenR"/>
            </a:pPr>
            <a:r>
              <a:rPr lang="de-DE" dirty="0" smtClean="0">
                <a:solidFill>
                  <a:schemeClr val="bg1"/>
                </a:solidFill>
              </a:rPr>
              <a:t>Linnemann: </a:t>
            </a:r>
            <a:r>
              <a:rPr lang="de-DE" i="1" dirty="0" err="1" smtClean="0">
                <a:solidFill>
                  <a:schemeClr val="bg1"/>
                </a:solidFill>
              </a:rPr>
              <a:t>Robotortechnik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(Vorlesung). Beuth Hochschule für Technik Berlin, 2013.</a:t>
            </a:r>
          </a:p>
          <a:p>
            <a:pPr marL="693420" lvl="2" indent="-342900">
              <a:buSzPct val="100000"/>
              <a:buFont typeface="+mj-lt"/>
              <a:buAutoNum type="arabicParenR"/>
            </a:pPr>
            <a:r>
              <a:rPr lang="de-DE" dirty="0" smtClean="0">
                <a:solidFill>
                  <a:schemeClr val="bg1"/>
                </a:solidFill>
              </a:rPr>
              <a:t>Kuka Roboter GmbH: </a:t>
            </a:r>
            <a:r>
              <a:rPr lang="de-DE" i="1" dirty="0" smtClean="0">
                <a:solidFill>
                  <a:schemeClr val="bg1"/>
                </a:solidFill>
              </a:rPr>
              <a:t>KUKA KR30-3 Datenblatt</a:t>
            </a:r>
            <a:r>
              <a:rPr lang="de-DE" dirty="0" smtClean="0">
                <a:solidFill>
                  <a:schemeClr val="bg1"/>
                </a:solidFill>
              </a:rPr>
              <a:t>. Gefunden </a:t>
            </a:r>
            <a:r>
              <a:rPr lang="de-DE" dirty="0">
                <a:solidFill>
                  <a:schemeClr val="bg1"/>
                </a:solidFill>
              </a:rPr>
              <a:t>auf </a:t>
            </a:r>
            <a:r>
              <a:rPr lang="de-DE" dirty="0">
                <a:solidFill>
                  <a:schemeClr val="bg1"/>
                </a:solidFill>
                <a:hlinkClick r:id="rId2"/>
              </a:rPr>
              <a:t>http://</a:t>
            </a:r>
            <a:r>
              <a:rPr lang="de-DE" dirty="0" smtClean="0">
                <a:solidFill>
                  <a:schemeClr val="bg1"/>
                </a:solidFill>
                <a:hlinkClick r:id="rId2"/>
              </a:rPr>
              <a:t>www.kuka-robotics.com/res/sps/f776ebab-f613-4818-9feb-527612db8dc4_PF0042_KR_30-3_KR_60-3_de.pdf</a:t>
            </a:r>
            <a:r>
              <a:rPr lang="de-DE" dirty="0" smtClean="0">
                <a:solidFill>
                  <a:schemeClr val="bg1"/>
                </a:solidFill>
              </a:rPr>
              <a:t>. Abgerufen am 09.11.13.</a:t>
            </a:r>
          </a:p>
          <a:p>
            <a:pPr marL="693420" lvl="2" indent="-342900">
              <a:buSzPct val="100000"/>
              <a:buFont typeface="+mj-lt"/>
              <a:buAutoNum type="arabicParenR"/>
            </a:pPr>
            <a:r>
              <a:rPr lang="de-DE" dirty="0" err="1" smtClean="0">
                <a:solidFill>
                  <a:schemeClr val="bg1"/>
                </a:solidFill>
              </a:rPr>
              <a:t>Bjerkeng</a:t>
            </a:r>
            <a:r>
              <a:rPr lang="de-DE" dirty="0" smtClean="0">
                <a:solidFill>
                  <a:schemeClr val="bg1"/>
                </a:solidFill>
              </a:rPr>
              <a:t>: </a:t>
            </a:r>
            <a:r>
              <a:rPr lang="en-US" i="1" dirty="0">
                <a:solidFill>
                  <a:schemeClr val="bg1"/>
                </a:solidFill>
              </a:rPr>
              <a:t>Coordinated Control with Obstacle Avoidance for Robot </a:t>
            </a:r>
            <a:r>
              <a:rPr lang="en-US" i="1" dirty="0" smtClean="0">
                <a:solidFill>
                  <a:schemeClr val="bg1"/>
                </a:solidFill>
              </a:rPr>
              <a:t>Manipulators </a:t>
            </a:r>
            <a:r>
              <a:rPr lang="en-US" i="1" dirty="0">
                <a:solidFill>
                  <a:schemeClr val="bg1"/>
                </a:solidFill>
              </a:rPr>
              <a:t>- Chapter </a:t>
            </a:r>
            <a:r>
              <a:rPr lang="en-US" i="1" dirty="0" smtClean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. Norwegian University of Science and Technology, 2010.</a:t>
            </a:r>
          </a:p>
          <a:p>
            <a:pPr marL="693420" lvl="2" indent="-342900">
              <a:buSzPct val="100000"/>
              <a:buFont typeface="+mj-lt"/>
              <a:buAutoNum type="arabicParenR"/>
            </a:pPr>
            <a:r>
              <a:rPr lang="en-US" dirty="0" err="1" smtClean="0">
                <a:solidFill>
                  <a:schemeClr val="bg1"/>
                </a:solidFill>
              </a:rPr>
              <a:t>Suchý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i="1" dirty="0" err="1" smtClean="0">
                <a:solidFill>
                  <a:schemeClr val="bg1"/>
                </a:solidFill>
              </a:rPr>
              <a:t>Grundlagen</a:t>
            </a:r>
            <a:r>
              <a:rPr lang="en-US" i="1" dirty="0" smtClean="0">
                <a:solidFill>
                  <a:schemeClr val="bg1"/>
                </a:solidFill>
              </a:rPr>
              <a:t> der </a:t>
            </a:r>
            <a:r>
              <a:rPr lang="en-US" i="1" dirty="0" err="1" smtClean="0">
                <a:solidFill>
                  <a:schemeClr val="bg1"/>
                </a:solidFill>
              </a:rPr>
              <a:t>Robotik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en-US" dirty="0" err="1" smtClean="0">
                <a:solidFill>
                  <a:schemeClr val="bg1"/>
                </a:solidFill>
              </a:rPr>
              <a:t>Vorlesung</a:t>
            </a:r>
            <a:r>
              <a:rPr lang="en-US" dirty="0" smtClean="0">
                <a:solidFill>
                  <a:schemeClr val="bg1"/>
                </a:solidFill>
              </a:rPr>
              <a:t>). </a:t>
            </a:r>
            <a:r>
              <a:rPr lang="en-US" dirty="0" err="1" smtClean="0">
                <a:solidFill>
                  <a:schemeClr val="bg1"/>
                </a:solidFill>
              </a:rPr>
              <a:t>Technische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Universität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Chemniz</a:t>
            </a:r>
            <a:r>
              <a:rPr lang="en-US" dirty="0" smtClean="0">
                <a:solidFill>
                  <a:schemeClr val="bg1"/>
                </a:solidFill>
              </a:rPr>
              <a:t>, 2010.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bibliography</a:t>
            </a:r>
            <a:r>
              <a:rPr lang="de-DE" dirty="0" smtClean="0"/>
              <a:t>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464910"/>
      </p:ext>
    </p:extLst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äsi_Einführung_Locomtion">
  <a:themeElements>
    <a:clrScheme name="Benutzerdefiniert 32">
      <a:dk1>
        <a:srgbClr val="000000"/>
      </a:dk1>
      <a:lt1>
        <a:srgbClr val="FFFFFF"/>
      </a:lt1>
      <a:dk2>
        <a:srgbClr val="0068B4"/>
      </a:dk2>
      <a:lt2>
        <a:srgbClr val="5D8EA6"/>
      </a:lt2>
      <a:accent1>
        <a:srgbClr val="7A003F"/>
      </a:accent1>
      <a:accent2>
        <a:srgbClr val="0068B4"/>
      </a:accent2>
      <a:accent3>
        <a:srgbClr val="FFFFFF"/>
      </a:accent3>
      <a:accent4>
        <a:srgbClr val="000000"/>
      </a:accent4>
      <a:accent5>
        <a:srgbClr val="9EC7FF"/>
      </a:accent5>
      <a:accent6>
        <a:srgbClr val="0068B4"/>
      </a:accent6>
      <a:hlink>
        <a:srgbClr val="7A003F"/>
      </a:hlink>
      <a:folHlink>
        <a:srgbClr val="F39100"/>
      </a:folHlink>
    </a:clrScheme>
    <a:fontScheme name="Musterseite">
      <a:majorFont>
        <a:latin typeface="Lucida Grande"/>
        <a:ea typeface="ヒラギノ角ゴ Pro W3"/>
        <a:cs typeface="ヒラギノ角ゴ Pro W3"/>
      </a:majorFont>
      <a:minorFont>
        <a:latin typeface="Lucida Sans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3331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Lucida Grande CY" pitchFamily="-111" charset="-52"/>
            <a:ea typeface="ヒラギノ角ゴ Pro W3" pitchFamily="-111" charset="-128"/>
            <a:cs typeface="ヒラギノ角ゴ Pro W3" pitchFamily="-11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3331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Lucida Grande CY" pitchFamily="-111" charset="-52"/>
            <a:ea typeface="ヒラギノ角ゴ Pro W3" pitchFamily="-111" charset="-128"/>
            <a:cs typeface="ヒラギノ角ゴ Pro W3" pitchFamily="-111" charset="-128"/>
          </a:defRPr>
        </a:defPPr>
      </a:lstStyle>
    </a:lnDef>
  </a:objectDefaults>
  <a:extraClrSchemeLst>
    <a:extraClrScheme>
      <a:clrScheme name="Musterseite 1">
        <a:dk1>
          <a:srgbClr val="000000"/>
        </a:dk1>
        <a:lt1>
          <a:srgbClr val="FFFFFF"/>
        </a:lt1>
        <a:dk2>
          <a:srgbClr val="3C3C3C"/>
        </a:dk2>
        <a:lt2>
          <a:srgbClr val="808080"/>
        </a:lt2>
        <a:accent1>
          <a:srgbClr val="A7171A"/>
        </a:accent1>
        <a:accent2>
          <a:srgbClr val="642C29"/>
        </a:accent2>
        <a:accent3>
          <a:srgbClr val="FFFFFF"/>
        </a:accent3>
        <a:accent4>
          <a:srgbClr val="000000"/>
        </a:accent4>
        <a:accent5>
          <a:srgbClr val="D0ABAB"/>
        </a:accent5>
        <a:accent6>
          <a:srgbClr val="5A2724"/>
        </a:accent6>
        <a:hlink>
          <a:srgbClr val="C31924"/>
        </a:hlink>
        <a:folHlink>
          <a:srgbClr val="DBC14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Präsi_Einführung_Locomtion</Template>
  <TotalTime>0</TotalTime>
  <Words>126</Words>
  <Application>Microsoft Office PowerPoint</Application>
  <PresentationFormat>Bildschirmpräsentation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Präsi_Einführung_Locomtion</vt:lpstr>
      <vt:lpstr>PowerPoint-Präsentation</vt:lpstr>
      <vt:lpstr>Table of content</vt:lpstr>
      <vt:lpstr>Many thanks for your attention!</vt:lpstr>
      <vt:lpstr>bibliography 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Gabriel</dc:creator>
  <cp:lastModifiedBy>Black Devil</cp:lastModifiedBy>
  <cp:revision>408</cp:revision>
  <cp:lastPrinted>2009-04-03T10:08:54Z</cp:lastPrinted>
  <dcterms:created xsi:type="dcterms:W3CDTF">2013-10-23T14:34:01Z</dcterms:created>
  <dcterms:modified xsi:type="dcterms:W3CDTF">2014-01-09T10:14:38Z</dcterms:modified>
</cp:coreProperties>
</file>