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5" r:id="rId4"/>
    <p:sldId id="258" r:id="rId5"/>
    <p:sldId id="262" r:id="rId6"/>
    <p:sldId id="263" r:id="rId7"/>
    <p:sldId id="264" r:id="rId8"/>
    <p:sldId id="280" r:id="rId9"/>
    <p:sldId id="294" r:id="rId10"/>
    <p:sldId id="295" r:id="rId11"/>
    <p:sldId id="281"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66" autoAdjust="0"/>
  </p:normalViewPr>
  <p:slideViewPr>
    <p:cSldViewPr>
      <p:cViewPr varScale="1">
        <p:scale>
          <a:sx n="76" d="100"/>
          <a:sy n="76" d="100"/>
        </p:scale>
        <p:origin x="-171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4B2FAD-46C6-4CF3-8E8A-D4040FBB5DF6}" type="datetimeFigureOut">
              <a:rPr lang="zh-CN" altLang="en-US" smtClean="0"/>
              <a:t>2018/4/3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CA3D3-3674-46C4-B718-B73A54FA88D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6FCA3D3-3674-46C4-B718-B73A54FA88D6}" type="slidenum">
              <a:rPr lang="zh-CN" altLang="en-US" smtClean="0"/>
              <a:t>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初始时生成</a:t>
            </a:r>
            <a:r>
              <a:rPr lang="en-US" altLang="zh-CN" dirty="0" smtClean="0"/>
              <a:t>5</a:t>
            </a:r>
            <a:r>
              <a:rPr lang="zh-CN" altLang="en-US" dirty="0" smtClean="0"/>
              <a:t>个顺串的读写次数为</a:t>
            </a:r>
            <a:r>
              <a:rPr lang="en-US" altLang="zh-CN" dirty="0" smtClean="0"/>
              <a:t>30</a:t>
            </a:r>
            <a:r>
              <a:rPr lang="zh-CN" altLang="en-US" dirty="0" smtClean="0"/>
              <a:t>次</a:t>
            </a:r>
            <a:r>
              <a:rPr lang="en-US" altLang="zh-CN" dirty="0" smtClean="0"/>
              <a:t>(</a:t>
            </a:r>
            <a:r>
              <a:rPr lang="zh-CN" altLang="en-US" dirty="0" smtClean="0"/>
              <a:t>每块的读写次数为</a:t>
            </a:r>
            <a:r>
              <a:rPr lang="en-US" altLang="zh-CN" dirty="0" smtClean="0"/>
              <a:t>2</a:t>
            </a:r>
            <a:r>
              <a:rPr lang="zh-CN" altLang="en-US" dirty="0" smtClean="0"/>
              <a:t>次</a:t>
            </a:r>
            <a:r>
              <a:rPr lang="en-US" altLang="zh-CN" dirty="0" smtClean="0"/>
              <a:t>)</a:t>
            </a:r>
            <a:r>
              <a:rPr lang="zh-CN" altLang="en-US" dirty="0" smtClean="0"/>
              <a:t>，完成第一遍至第三遍归并的读写次数分别为</a:t>
            </a:r>
            <a:r>
              <a:rPr lang="en-US" altLang="zh-CN" dirty="0" smtClean="0"/>
              <a:t>24</a:t>
            </a:r>
            <a:r>
              <a:rPr lang="zh-CN" altLang="en-US" dirty="0" smtClean="0"/>
              <a:t>次、</a:t>
            </a:r>
            <a:r>
              <a:rPr lang="en-US" altLang="zh-CN" dirty="0" smtClean="0"/>
              <a:t>24</a:t>
            </a:r>
            <a:r>
              <a:rPr lang="zh-CN" altLang="en-US" dirty="0" smtClean="0"/>
              <a:t>次和</a:t>
            </a:r>
            <a:r>
              <a:rPr lang="en-US" altLang="zh-CN" dirty="0" smtClean="0"/>
              <a:t>30</a:t>
            </a:r>
            <a:r>
              <a:rPr lang="zh-CN" altLang="en-US" dirty="0" smtClean="0"/>
              <a:t>次，因此总的读写次数为</a:t>
            </a:r>
            <a:r>
              <a:rPr lang="en-US" altLang="zh-CN" dirty="0" smtClean="0"/>
              <a:t>108</a:t>
            </a:r>
            <a:r>
              <a:rPr lang="zh-CN" altLang="en-US" dirty="0" smtClean="0"/>
              <a:t>次</a:t>
            </a:r>
            <a:endParaRPr lang="zh-CN" altLang="en-US" dirty="0"/>
          </a:p>
        </p:txBody>
      </p:sp>
      <p:sp>
        <p:nvSpPr>
          <p:cNvPr id="4" name="灯片编号占位符 3"/>
          <p:cNvSpPr>
            <a:spLocks noGrp="1"/>
          </p:cNvSpPr>
          <p:nvPr>
            <p:ph type="sldNum" sz="quarter" idx="10"/>
          </p:nvPr>
        </p:nvSpPr>
        <p:spPr/>
        <p:txBody>
          <a:bodyPr/>
          <a:lstStyle/>
          <a:p>
            <a:fld id="{76FCA3D3-3674-46C4-B718-B73A54FA88D6}" type="slidenum">
              <a:rPr lang="zh-CN" altLang="en-US" smtClean="0"/>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6FCA3D3-3674-46C4-B718-B73A54FA88D6}"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2018/4/3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802631"/>
          </a:xfrm>
        </p:spPr>
        <p:txBody>
          <a:bodyPr>
            <a:normAutofit fontScale="90000"/>
          </a:bodyPr>
          <a:lstStyle/>
          <a:p>
            <a:pPr>
              <a:lnSpc>
                <a:spcPct val="150000"/>
              </a:lnSpc>
              <a:spcBef>
                <a:spcPts val="600"/>
              </a:spcBef>
            </a:pPr>
            <a:r>
              <a:rPr lang="zh-CN" altLang="zh-CN" sz="5300" b="1" dirty="0" smtClean="0">
                <a:solidFill>
                  <a:srgbClr val="0000CC"/>
                </a:solidFill>
              </a:rPr>
              <a:t>大数据算法</a:t>
            </a:r>
            <a:r>
              <a:rPr lang="en-US" altLang="zh-CN" b="1" dirty="0" smtClean="0"/>
              <a:t/>
            </a:r>
            <a:br>
              <a:rPr lang="en-US" altLang="zh-CN" b="1" dirty="0" smtClean="0"/>
            </a:br>
            <a:r>
              <a:rPr lang="en-US" altLang="zh-CN" sz="3600" b="1" dirty="0" smtClean="0">
                <a:solidFill>
                  <a:srgbClr val="FF0000"/>
                </a:solidFill>
              </a:rPr>
              <a:t>-</a:t>
            </a:r>
            <a:r>
              <a:rPr lang="zh-CN" altLang="en-US" sz="3600" b="1" dirty="0" smtClean="0">
                <a:solidFill>
                  <a:srgbClr val="FF0000"/>
                </a:solidFill>
              </a:rPr>
              <a:t>外存算法</a:t>
            </a:r>
            <a:endParaRPr lang="zh-CN" altLang="en-US" dirty="0">
              <a:solidFill>
                <a:srgbClr val="FF0000"/>
              </a:solidFill>
            </a:endParaRPr>
          </a:p>
        </p:txBody>
      </p:sp>
      <p:sp>
        <p:nvSpPr>
          <p:cNvPr id="3" name="副标题 2"/>
          <p:cNvSpPr>
            <a:spLocks noGrp="1"/>
          </p:cNvSpPr>
          <p:nvPr>
            <p:ph type="subTitle" idx="1"/>
          </p:nvPr>
        </p:nvSpPr>
        <p:spPr>
          <a:xfrm>
            <a:off x="1371600" y="4437112"/>
            <a:ext cx="6400800" cy="1201688"/>
          </a:xfrm>
        </p:spPr>
        <p:txBody>
          <a:bodyPr>
            <a:normAutofit/>
          </a:bodyPr>
          <a:lstStyle/>
          <a:p>
            <a:r>
              <a:rPr lang="zh-CN" altLang="en-US" sz="3600" b="1" dirty="0" smtClean="0">
                <a:solidFill>
                  <a:schemeClr val="tx1"/>
                </a:solidFill>
                <a:latin typeface="+mn-ea"/>
                <a:cs typeface="+mj-cs"/>
              </a:rPr>
              <a:t>沈云付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rgbClr val="FF0000"/>
                </a:solidFill>
              </a:rPr>
              <a:t>归并过程</a:t>
            </a:r>
            <a:endParaRPr lang="zh-CN" altLang="en-US" sz="4000" b="1" dirty="0">
              <a:solidFill>
                <a:srgbClr val="FF0000"/>
              </a:solidFill>
            </a:endParaRPr>
          </a:p>
        </p:txBody>
      </p:sp>
      <p:sp>
        <p:nvSpPr>
          <p:cNvPr id="3" name="内容占位符 2"/>
          <p:cNvSpPr>
            <a:spLocks noGrp="1"/>
          </p:cNvSpPr>
          <p:nvPr>
            <p:ph idx="1"/>
          </p:nvPr>
        </p:nvSpPr>
        <p:spPr>
          <a:xfrm>
            <a:off x="457200" y="1196752"/>
            <a:ext cx="8229600" cy="3816425"/>
          </a:xfrm>
        </p:spPr>
        <p:txBody>
          <a:bodyPr>
            <a:normAutofit/>
          </a:bodyPr>
          <a:lstStyle/>
          <a:p>
            <a:pPr marL="457200" indent="-457200">
              <a:buFont typeface="+mj-lt"/>
              <a:buAutoNum type="arabicPeriod"/>
            </a:pPr>
            <a:r>
              <a:rPr lang="zh-CN" altLang="en-US" sz="2400" b="1" dirty="0" smtClean="0"/>
              <a:t>每次从外存读入待归并的块到</a:t>
            </a:r>
            <a:r>
              <a:rPr lang="en-US" altLang="zh-CN" sz="2400" b="1" dirty="0" smtClean="0"/>
              <a:t>B1</a:t>
            </a:r>
            <a:r>
              <a:rPr lang="zh-CN" altLang="en-US" sz="2400" b="1" dirty="0" smtClean="0"/>
              <a:t>和</a:t>
            </a:r>
            <a:r>
              <a:rPr lang="en-US" altLang="zh-CN" sz="2400" b="1" dirty="0" smtClean="0"/>
              <a:t>B2</a:t>
            </a:r>
            <a:r>
              <a:rPr lang="zh-CN" altLang="en-US" sz="2400" b="1" dirty="0" smtClean="0"/>
              <a:t>，进行内部归并，归并后的结果送入</a:t>
            </a:r>
            <a:r>
              <a:rPr lang="en-US" altLang="zh-CN" sz="2400" b="1" dirty="0" smtClean="0"/>
              <a:t>B3</a:t>
            </a:r>
            <a:r>
              <a:rPr lang="zh-CN" altLang="en-US" sz="2400" b="1" dirty="0" smtClean="0"/>
              <a:t>，</a:t>
            </a:r>
            <a:r>
              <a:rPr lang="en-US" altLang="zh-CN" sz="2400" b="1" dirty="0" smtClean="0"/>
              <a:t>B3</a:t>
            </a:r>
            <a:r>
              <a:rPr lang="zh-CN" altLang="en-US" sz="2400" b="1" dirty="0" smtClean="0"/>
              <a:t>写满时再将其写入外存</a:t>
            </a:r>
            <a:r>
              <a:rPr lang="zh-CN" altLang="en-US" sz="2400" b="1" dirty="0" smtClean="0"/>
              <a:t>。</a:t>
            </a:r>
            <a:endParaRPr lang="en-US" altLang="zh-CN" sz="2400" b="1" dirty="0" smtClean="0"/>
          </a:p>
          <a:p>
            <a:pPr marL="457200" indent="-457200">
              <a:buFont typeface="+mj-lt"/>
              <a:buAutoNum type="arabicPeriod"/>
            </a:pPr>
            <a:r>
              <a:rPr lang="zh-CN" altLang="en-US" sz="2400" b="1" dirty="0" smtClean="0"/>
              <a:t>若</a:t>
            </a:r>
            <a:r>
              <a:rPr lang="en-US" altLang="zh-CN" sz="2400" b="1" dirty="0" smtClean="0"/>
              <a:t>B1 </a:t>
            </a:r>
            <a:r>
              <a:rPr lang="zh-CN" altLang="en-US" sz="2400" b="1" dirty="0" smtClean="0"/>
              <a:t>（或</a:t>
            </a:r>
            <a:r>
              <a:rPr lang="en-US" altLang="zh-CN" sz="2400" b="1" dirty="0" smtClean="0"/>
              <a:t>B2</a:t>
            </a:r>
            <a:r>
              <a:rPr lang="zh-CN" altLang="en-US" sz="2400" b="1" dirty="0" smtClean="0"/>
              <a:t>）中的纪录为空，则将待归并顺串中的后续块读入</a:t>
            </a:r>
            <a:r>
              <a:rPr lang="en-US" altLang="zh-CN" sz="2400" b="1" dirty="0" smtClean="0"/>
              <a:t>B1 </a:t>
            </a:r>
            <a:r>
              <a:rPr lang="zh-CN" altLang="en-US" sz="2400" b="1" dirty="0" smtClean="0"/>
              <a:t>（或</a:t>
            </a:r>
            <a:r>
              <a:rPr lang="en-US" altLang="zh-CN" sz="2400" b="1" dirty="0" smtClean="0"/>
              <a:t>B2</a:t>
            </a:r>
            <a:r>
              <a:rPr lang="zh-CN" altLang="en-US" sz="2400" b="1" dirty="0" smtClean="0"/>
              <a:t>）中进行归并，直到待归并的两个顺串都已归并为止</a:t>
            </a:r>
            <a:r>
              <a:rPr lang="zh-CN" altLang="en-US" sz="2400" b="1" dirty="0" smtClean="0"/>
              <a:t>。</a:t>
            </a:r>
            <a:endParaRPr lang="en-US" altLang="zh-CN" sz="2400" b="1" dirty="0" smtClean="0"/>
          </a:p>
          <a:p>
            <a:pPr marL="457200" indent="-457200">
              <a:buFont typeface="+mj-lt"/>
              <a:buAutoNum type="arabicPeriod"/>
            </a:pPr>
            <a:r>
              <a:rPr lang="zh-CN" altLang="en-US" sz="2400" b="1" dirty="0" smtClean="0"/>
              <a:t>重复</a:t>
            </a:r>
            <a:r>
              <a:rPr lang="zh-CN" altLang="en-US" sz="2400" b="1" dirty="0" smtClean="0"/>
              <a:t>上述的归并方法，由含有</a:t>
            </a:r>
            <a:r>
              <a:rPr lang="en-US" altLang="zh-CN" sz="2400" b="1" dirty="0" smtClean="0"/>
              <a:t>3</a:t>
            </a:r>
            <a:r>
              <a:rPr lang="zh-CN" altLang="en-US" sz="2400" b="1" dirty="0" smtClean="0"/>
              <a:t>块共</a:t>
            </a:r>
            <a:r>
              <a:rPr lang="en-US" altLang="zh-CN" sz="2400" b="1" dirty="0" smtClean="0"/>
              <a:t>1800</a:t>
            </a:r>
            <a:r>
              <a:rPr lang="zh-CN" altLang="en-US" sz="2400" b="1" dirty="0" smtClean="0"/>
              <a:t>个纪录的顺串经二路归并的一遍归并后生成含有</a:t>
            </a:r>
            <a:r>
              <a:rPr lang="en-US" altLang="zh-CN" sz="2400" b="1" dirty="0" smtClean="0"/>
              <a:t>6</a:t>
            </a:r>
            <a:r>
              <a:rPr lang="zh-CN" altLang="en-US" sz="2400" b="1" dirty="0" smtClean="0"/>
              <a:t>块共</a:t>
            </a:r>
            <a:r>
              <a:rPr lang="en-US" altLang="zh-CN" sz="2400" b="1" dirty="0" smtClean="0"/>
              <a:t>3600</a:t>
            </a:r>
            <a:r>
              <a:rPr lang="zh-CN" altLang="en-US" sz="2400" b="1" dirty="0" smtClean="0"/>
              <a:t>个纪录的顺</a:t>
            </a:r>
            <a:r>
              <a:rPr lang="zh-CN" altLang="en-US" sz="2400" b="1" dirty="0" smtClean="0"/>
              <a:t>串。</a:t>
            </a:r>
            <a:endParaRPr lang="en-US" altLang="zh-CN" sz="2400" b="1" dirty="0" smtClean="0"/>
          </a:p>
          <a:p>
            <a:pPr marL="457200" indent="-457200">
              <a:buFont typeface="+mj-lt"/>
              <a:buAutoNum type="arabicPeriod"/>
            </a:pPr>
            <a:r>
              <a:rPr lang="zh-CN" altLang="en-US" sz="2400" b="1" dirty="0" smtClean="0"/>
              <a:t>生成</a:t>
            </a:r>
            <a:r>
              <a:rPr lang="zh-CN" altLang="en-US" sz="2400" b="1" dirty="0" smtClean="0"/>
              <a:t>含有所有记录的顺</a:t>
            </a:r>
            <a:r>
              <a:rPr lang="zh-CN" altLang="en-US" sz="2400" b="1" dirty="0" smtClean="0"/>
              <a:t>串后，</a:t>
            </a:r>
            <a:r>
              <a:rPr lang="zh-CN" altLang="en-US" sz="2400" b="1" dirty="0" smtClean="0"/>
              <a:t>从而完成了二路归并外部排序。</a:t>
            </a:r>
          </a:p>
          <a:p>
            <a:pPr marL="457200" indent="-457200">
              <a:buFont typeface="+mj-lt"/>
              <a:buAutoNum type="arabicPeriod"/>
            </a:pPr>
            <a:endParaRPr lang="zh-CN" altLang="en-US" sz="2400" dirty="0"/>
          </a:p>
        </p:txBody>
      </p:sp>
      <p:sp>
        <p:nvSpPr>
          <p:cNvPr id="4" name="TextBox 3"/>
          <p:cNvSpPr txBox="1"/>
          <p:nvPr/>
        </p:nvSpPr>
        <p:spPr>
          <a:xfrm>
            <a:off x="467544" y="4869160"/>
            <a:ext cx="8352928" cy="1569660"/>
          </a:xfrm>
          <a:prstGeom prst="rect">
            <a:avLst/>
          </a:prstGeom>
          <a:noFill/>
        </p:spPr>
        <p:txBody>
          <a:bodyPr wrap="square" rtlCol="0">
            <a:spAutoFit/>
          </a:bodyPr>
          <a:lstStyle/>
          <a:p>
            <a:r>
              <a:rPr lang="zh-CN" altLang="en-US" sz="2400" b="1" dirty="0" smtClean="0">
                <a:solidFill>
                  <a:srgbClr val="0000CC"/>
                </a:solidFill>
              </a:rPr>
              <a:t>请</a:t>
            </a:r>
            <a:r>
              <a:rPr lang="zh-CN" altLang="en-US" sz="2400" b="1" dirty="0" smtClean="0">
                <a:solidFill>
                  <a:srgbClr val="0000CC"/>
                </a:solidFill>
              </a:rPr>
              <a:t>分析上述</a:t>
            </a:r>
            <a:r>
              <a:rPr lang="zh-CN" altLang="en-US" sz="2400" b="1" dirty="0" smtClean="0">
                <a:solidFill>
                  <a:srgbClr val="0000CC"/>
                </a:solidFill>
              </a:rPr>
              <a:t>整个外排序算法的时间复杂性：</a:t>
            </a:r>
            <a:endParaRPr lang="en-US" altLang="zh-CN" sz="2400" b="1" dirty="0" smtClean="0">
              <a:solidFill>
                <a:srgbClr val="0000CC"/>
              </a:solidFill>
            </a:endParaRPr>
          </a:p>
          <a:p>
            <a:r>
              <a:rPr lang="zh-CN" altLang="en-US" sz="2400" b="1" dirty="0" smtClean="0">
                <a:solidFill>
                  <a:srgbClr val="0000CC"/>
                </a:solidFill>
              </a:rPr>
              <a:t>         假设大小为</a:t>
            </a:r>
            <a:r>
              <a:rPr lang="en-US" altLang="zh-CN" sz="2400" b="1" dirty="0" smtClean="0">
                <a:solidFill>
                  <a:srgbClr val="0000CC"/>
                </a:solidFill>
              </a:rPr>
              <a:t>m</a:t>
            </a:r>
            <a:r>
              <a:rPr lang="zh-CN" altLang="en-US" sz="2400" b="1" dirty="0" smtClean="0">
                <a:solidFill>
                  <a:srgbClr val="0000CC"/>
                </a:solidFill>
              </a:rPr>
              <a:t>的堆排序代价为</a:t>
            </a:r>
            <a:r>
              <a:rPr lang="en-US" altLang="zh-CN" sz="2400" b="1" dirty="0" smtClean="0">
                <a:solidFill>
                  <a:srgbClr val="0000CC"/>
                </a:solidFill>
              </a:rPr>
              <a:t>c</a:t>
            </a:r>
            <a:r>
              <a:rPr lang="en-US" altLang="zh-CN" sz="2400" b="1" baseline="-25000" dirty="0" smtClean="0">
                <a:solidFill>
                  <a:srgbClr val="0000CC"/>
                </a:solidFill>
              </a:rPr>
              <a:t>1</a:t>
            </a:r>
            <a:r>
              <a:rPr lang="en-US" altLang="zh-CN" sz="2400" b="1" dirty="0" smtClean="0">
                <a:solidFill>
                  <a:srgbClr val="0000CC"/>
                </a:solidFill>
              </a:rPr>
              <a:t>mlogm</a:t>
            </a:r>
            <a:r>
              <a:rPr lang="zh-CN" altLang="en-US" sz="2400" b="1" dirty="0" smtClean="0">
                <a:solidFill>
                  <a:srgbClr val="0000CC"/>
                </a:solidFill>
              </a:rPr>
              <a:t>、合并两个长度为</a:t>
            </a:r>
            <a:r>
              <a:rPr lang="en-US" altLang="zh-CN" sz="2400" b="1" dirty="0" smtClean="0">
                <a:solidFill>
                  <a:srgbClr val="0000CC"/>
                </a:solidFill>
              </a:rPr>
              <a:t>s</a:t>
            </a:r>
            <a:r>
              <a:rPr lang="zh-CN" altLang="en-US" sz="2400" b="1" dirty="0" smtClean="0">
                <a:solidFill>
                  <a:srgbClr val="0000CC"/>
                </a:solidFill>
              </a:rPr>
              <a:t>的已排序数组的代价为</a:t>
            </a:r>
            <a:r>
              <a:rPr lang="en-US" altLang="zh-CN" sz="2400" b="1" dirty="0" smtClean="0">
                <a:solidFill>
                  <a:srgbClr val="0000CC"/>
                </a:solidFill>
              </a:rPr>
              <a:t>c</a:t>
            </a:r>
            <a:r>
              <a:rPr lang="en-US" altLang="zh-CN" sz="2400" b="1" baseline="-25000" dirty="0" smtClean="0">
                <a:solidFill>
                  <a:srgbClr val="0000CC"/>
                </a:solidFill>
              </a:rPr>
              <a:t>2</a:t>
            </a:r>
            <a:r>
              <a:rPr lang="en-US" altLang="zh-CN" sz="2400" b="1" dirty="0" smtClean="0">
                <a:solidFill>
                  <a:srgbClr val="0000CC"/>
                </a:solidFill>
              </a:rPr>
              <a:t>(2s-1)</a:t>
            </a:r>
            <a:r>
              <a:rPr lang="zh-CN" altLang="en-US" sz="2400" b="1" dirty="0" smtClean="0">
                <a:solidFill>
                  <a:srgbClr val="0000CC"/>
                </a:solidFill>
              </a:rPr>
              <a:t>；输入、输出长为</a:t>
            </a:r>
            <a:r>
              <a:rPr lang="en-US" altLang="zh-CN" sz="2400" b="1" dirty="0" smtClean="0">
                <a:solidFill>
                  <a:srgbClr val="0000CC"/>
                </a:solidFill>
              </a:rPr>
              <a:t>s</a:t>
            </a:r>
            <a:r>
              <a:rPr lang="zh-CN" altLang="en-US" sz="2400" b="1" dirty="0" smtClean="0">
                <a:solidFill>
                  <a:srgbClr val="0000CC"/>
                </a:solidFill>
              </a:rPr>
              <a:t>的数据的代价为</a:t>
            </a:r>
            <a:r>
              <a:rPr lang="en-US" altLang="zh-CN" sz="2400" b="1" dirty="0" smtClean="0">
                <a:solidFill>
                  <a:srgbClr val="0000CC"/>
                </a:solidFill>
              </a:rPr>
              <a:t>c</a:t>
            </a:r>
            <a:r>
              <a:rPr lang="en-US" altLang="zh-CN" sz="2400" b="1" baseline="-25000" dirty="0" smtClean="0">
                <a:solidFill>
                  <a:srgbClr val="0000CC"/>
                </a:solidFill>
              </a:rPr>
              <a:t>3</a:t>
            </a:r>
            <a:r>
              <a:rPr lang="en-US" altLang="zh-CN" sz="2400" b="1" dirty="0" smtClean="0">
                <a:solidFill>
                  <a:srgbClr val="0000CC"/>
                </a:solidFill>
              </a:rPr>
              <a:t>s.</a:t>
            </a:r>
            <a:endParaRPr lang="zh-CN" altLang="en-US" sz="2400" b="1" dirty="0">
              <a:solidFill>
                <a:srgbClr val="0000CC"/>
              </a:solidFill>
            </a:endParaRPr>
          </a:p>
        </p:txBody>
      </p:sp>
      <p:sp>
        <p:nvSpPr>
          <p:cNvPr id="5" name="矩形 4"/>
          <p:cNvSpPr/>
          <p:nvPr/>
        </p:nvSpPr>
        <p:spPr>
          <a:xfrm>
            <a:off x="2267744" y="6093296"/>
            <a:ext cx="6696744" cy="461665"/>
          </a:xfrm>
          <a:prstGeom prst="rect">
            <a:avLst/>
          </a:prstGeom>
        </p:spPr>
        <p:txBody>
          <a:bodyPr wrap="square">
            <a:spAutoFit/>
          </a:bodyPr>
          <a:lstStyle/>
          <a:p>
            <a:r>
              <a:rPr lang="zh-CN" altLang="en-US" sz="2400" b="1" dirty="0" smtClean="0">
                <a:solidFill>
                  <a:srgbClr val="FF0000"/>
                </a:solidFill>
              </a:rPr>
              <a:t>分析一下上述二路归并排序的对外存的读写时间。</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vert="horz" lIns="91440" tIns="45720" rIns="91440" bIns="45720" rtlCol="0" anchor="ctr">
            <a:normAutofit/>
          </a:bodyPr>
          <a:lstStyle/>
          <a:p>
            <a:r>
              <a:rPr lang="zh-CN" altLang="en-US" sz="4000" b="1" dirty="0" smtClean="0">
                <a:solidFill>
                  <a:srgbClr val="FF0000"/>
                </a:solidFill>
              </a:rPr>
              <a:t>外部排序</a:t>
            </a:r>
            <a:r>
              <a:rPr lang="zh-CN" altLang="en-US" sz="4000" b="1" dirty="0" smtClean="0">
                <a:solidFill>
                  <a:srgbClr val="FF0000"/>
                </a:solidFill>
              </a:rPr>
              <a:t>方法</a:t>
            </a:r>
            <a:r>
              <a:rPr lang="en-US" altLang="zh-CN" sz="4000" b="1" dirty="0" smtClean="0">
                <a:solidFill>
                  <a:srgbClr val="FF0000"/>
                </a:solidFill>
              </a:rPr>
              <a:t>-</a:t>
            </a:r>
            <a:r>
              <a:rPr lang="zh-CN" altLang="en-US" sz="4000" b="1" dirty="0" smtClean="0">
                <a:solidFill>
                  <a:srgbClr val="FF0000"/>
                </a:solidFill>
              </a:rPr>
              <a:t>续</a:t>
            </a:r>
            <a:endParaRPr lang="zh-CN" altLang="en-US" sz="4000" b="1" dirty="0">
              <a:solidFill>
                <a:srgbClr val="FF0000"/>
              </a:solidFill>
            </a:endParaRPr>
          </a:p>
        </p:txBody>
      </p:sp>
      <p:sp>
        <p:nvSpPr>
          <p:cNvPr id="3" name="内容占位符 2"/>
          <p:cNvSpPr>
            <a:spLocks noGrp="1"/>
          </p:cNvSpPr>
          <p:nvPr>
            <p:ph idx="1"/>
          </p:nvPr>
        </p:nvSpPr>
        <p:spPr>
          <a:xfrm>
            <a:off x="251520" y="980728"/>
            <a:ext cx="8435280" cy="5145435"/>
          </a:xfrm>
        </p:spPr>
        <p:txBody>
          <a:bodyPr>
            <a:noAutofit/>
          </a:bodyPr>
          <a:lstStyle/>
          <a:p>
            <a:pPr>
              <a:buNone/>
            </a:pPr>
            <a:r>
              <a:rPr lang="zh-CN" altLang="en-US" sz="2400" b="1" dirty="0" smtClean="0"/>
              <a:t>（</a:t>
            </a:r>
            <a:r>
              <a:rPr lang="en-US" altLang="zh-CN" sz="2400" b="1" dirty="0" smtClean="0"/>
              <a:t>2</a:t>
            </a:r>
            <a:r>
              <a:rPr lang="zh-CN" altLang="en-US" sz="2400" b="1" dirty="0" smtClean="0"/>
              <a:t>） 多路替代选择合并排序</a:t>
            </a:r>
          </a:p>
          <a:p>
            <a:r>
              <a:rPr lang="zh-CN" altLang="en-US" sz="2400" b="1" dirty="0" smtClean="0"/>
              <a:t>采用多路</a:t>
            </a:r>
            <a:r>
              <a:rPr lang="zh-CN" altLang="en-US" sz="2400" b="1" dirty="0" smtClean="0"/>
              <a:t>合并，可减少</a:t>
            </a:r>
            <a:r>
              <a:rPr lang="zh-CN" altLang="en-US" sz="2400" b="1" dirty="0" smtClean="0"/>
              <a:t>合并遍数</a:t>
            </a:r>
            <a:r>
              <a:rPr lang="zh-CN" altLang="en-US" sz="2400" b="1" dirty="0" smtClean="0"/>
              <a:t>，减少</a:t>
            </a:r>
            <a:r>
              <a:rPr lang="zh-CN" altLang="en-US" sz="2400" b="1" dirty="0" smtClean="0"/>
              <a:t>块读写次数，加快排序速度。但路数的多少依赖于内存容量的限制。此外，多路合并排序的快慢还依赖于内部归并算法的快慢。</a:t>
            </a:r>
          </a:p>
          <a:p>
            <a:r>
              <a:rPr lang="zh-CN" altLang="en-US" sz="2400" b="1" dirty="0" smtClean="0"/>
              <a:t>设有</a:t>
            </a:r>
            <a:r>
              <a:rPr lang="en-US" altLang="zh-CN" sz="2400" b="1" dirty="0" smtClean="0"/>
              <a:t>n</a:t>
            </a:r>
            <a:r>
              <a:rPr lang="zh-CN" altLang="en-US" sz="2400" b="1" dirty="0" smtClean="0"/>
              <a:t>个</a:t>
            </a:r>
            <a:r>
              <a:rPr lang="zh-CN" altLang="en-US" sz="2400" b="1" dirty="0" smtClean="0"/>
              <a:t>文件</a:t>
            </a:r>
            <a:r>
              <a:rPr lang="zh-CN" altLang="en-US" sz="2400" b="1" dirty="0" smtClean="0"/>
              <a:t>纪录，</a:t>
            </a:r>
            <a:r>
              <a:rPr lang="en-US" altLang="zh-CN" sz="2400" b="1" dirty="0" smtClean="0"/>
              <a:t>t</a:t>
            </a:r>
            <a:r>
              <a:rPr lang="zh-CN" altLang="en-US" sz="2400" b="1" dirty="0" smtClean="0"/>
              <a:t>个</a:t>
            </a:r>
            <a:r>
              <a:rPr lang="zh-CN" altLang="en-US" sz="2400" b="1" dirty="0" smtClean="0"/>
              <a:t>初始顺串，采用</a:t>
            </a:r>
            <a:r>
              <a:rPr lang="en-US" altLang="zh-CN" sz="2400" b="1" dirty="0" smtClean="0"/>
              <a:t>k</a:t>
            </a:r>
            <a:r>
              <a:rPr lang="zh-CN" altLang="en-US" sz="2400" b="1" dirty="0" smtClean="0"/>
              <a:t>路合并方法，</a:t>
            </a:r>
            <a:r>
              <a:rPr lang="zh-CN" altLang="en-US" sz="2400" b="1" dirty="0" smtClean="0"/>
              <a:t>那么将进行</a:t>
            </a:r>
            <a:r>
              <a:rPr lang="en-US" altLang="zh-CN" sz="2400" b="1" dirty="0" smtClean="0"/>
              <a:t>n</a:t>
            </a:r>
            <a:r>
              <a:rPr lang="zh-CN" altLang="en-US" sz="2400" b="1" dirty="0" smtClean="0"/>
              <a:t>遍</a:t>
            </a:r>
            <a:r>
              <a:rPr lang="zh-CN" altLang="en-US" sz="2400" b="1" dirty="0" smtClean="0"/>
              <a:t>合并。</a:t>
            </a:r>
            <a:r>
              <a:rPr lang="en-US" altLang="zh-CN" sz="2400" b="1" dirty="0" smtClean="0"/>
              <a:t>k</a:t>
            </a:r>
            <a:r>
              <a:rPr lang="zh-CN" altLang="en-US" sz="2400" b="1" dirty="0" smtClean="0"/>
              <a:t>路合并的基本操作是从</a:t>
            </a:r>
            <a:r>
              <a:rPr lang="en-US" altLang="zh-CN" sz="2400" b="1" dirty="0" smtClean="0"/>
              <a:t>k</a:t>
            </a:r>
            <a:r>
              <a:rPr lang="zh-CN" altLang="en-US" sz="2400" b="1" dirty="0" smtClean="0"/>
              <a:t>个</a:t>
            </a:r>
            <a:r>
              <a:rPr lang="zh-CN" altLang="en-US" sz="2400" b="1" dirty="0" smtClean="0"/>
              <a:t>顺</a:t>
            </a:r>
            <a:r>
              <a:rPr lang="zh-CN" altLang="en-US" sz="2400" b="1" dirty="0" smtClean="0"/>
              <a:t>串</a:t>
            </a:r>
            <a:r>
              <a:rPr lang="zh-CN" altLang="en-US" sz="2400" b="1" dirty="0" smtClean="0"/>
              <a:t>的</a:t>
            </a:r>
            <a:r>
              <a:rPr lang="zh-CN" altLang="en-US" sz="2400" b="1" dirty="0" smtClean="0"/>
              <a:t>第一个纪录中选出最小</a:t>
            </a:r>
            <a:r>
              <a:rPr lang="zh-CN" altLang="en-US" sz="2400" b="1" dirty="0" smtClean="0"/>
              <a:t>纪录</a:t>
            </a:r>
            <a:r>
              <a:rPr lang="en-US" altLang="zh-CN" sz="2400" b="1" dirty="0" smtClean="0"/>
              <a:t>a</a:t>
            </a:r>
            <a:r>
              <a:rPr lang="zh-CN" altLang="en-US" sz="2400" b="1" dirty="0" smtClean="0"/>
              <a:t>，</a:t>
            </a:r>
            <a:r>
              <a:rPr lang="zh-CN" altLang="en-US" sz="2400" b="1" dirty="0" smtClean="0"/>
              <a:t>把它从输入缓冲区移入输出缓冲区</a:t>
            </a:r>
            <a:r>
              <a:rPr lang="zh-CN" altLang="en-US" sz="2400" b="1" dirty="0" smtClean="0"/>
              <a:t>。</a:t>
            </a:r>
            <a:endParaRPr lang="en-US" altLang="zh-CN" sz="2400" b="1" dirty="0" smtClean="0"/>
          </a:p>
          <a:p>
            <a:r>
              <a:rPr lang="zh-CN" altLang="en-US" sz="2400" b="1" dirty="0" smtClean="0"/>
              <a:t>若</a:t>
            </a:r>
            <a:r>
              <a:rPr lang="zh-CN" altLang="en-US" sz="2400" b="1" dirty="0" smtClean="0"/>
              <a:t>采用直接选择方式</a:t>
            </a:r>
            <a:r>
              <a:rPr lang="zh-CN" altLang="en-US" sz="2400" b="1" dirty="0" smtClean="0"/>
              <a:t>选择</a:t>
            </a:r>
            <a:r>
              <a:rPr lang="en-US" altLang="zh-CN" sz="2400" b="1" dirty="0" smtClean="0"/>
              <a:t>a</a:t>
            </a:r>
            <a:r>
              <a:rPr lang="zh-CN" altLang="en-US" sz="2400" b="1" dirty="0" smtClean="0"/>
              <a:t>，</a:t>
            </a:r>
            <a:r>
              <a:rPr lang="zh-CN" altLang="en-US" sz="2400" b="1" dirty="0" smtClean="0"/>
              <a:t>需要</a:t>
            </a:r>
            <a:r>
              <a:rPr lang="en-US" altLang="zh-CN" sz="2400" b="1" dirty="0" smtClean="0"/>
              <a:t>k-1</a:t>
            </a:r>
            <a:r>
              <a:rPr lang="zh-CN" altLang="en-US" sz="2400" b="1" dirty="0" smtClean="0"/>
              <a:t>次比较</a:t>
            </a:r>
            <a:r>
              <a:rPr lang="zh-CN" altLang="en-US" sz="2400" b="1" dirty="0" smtClean="0"/>
              <a:t>，</a:t>
            </a:r>
            <a:r>
              <a:rPr lang="en-US" altLang="zh-CN" sz="2400" b="1" dirty="0" smtClean="0"/>
              <a:t>n</a:t>
            </a:r>
            <a:r>
              <a:rPr lang="zh-CN" altLang="en-US" sz="2400" b="1" dirty="0" smtClean="0"/>
              <a:t>遍</a:t>
            </a:r>
            <a:r>
              <a:rPr lang="zh-CN" altLang="en-US" sz="2400" b="1" dirty="0" smtClean="0"/>
              <a:t>合并共需</a:t>
            </a:r>
            <a:r>
              <a:rPr lang="en-US" altLang="zh-CN" sz="2400" b="1" dirty="0" smtClean="0"/>
              <a:t>n(k-1)=</a:t>
            </a:r>
            <a:r>
              <a:rPr lang="zh-CN" altLang="en-US" sz="2400" b="1" dirty="0" smtClean="0"/>
              <a:t>次比较</a:t>
            </a:r>
            <a:r>
              <a:rPr lang="zh-CN" altLang="en-US" sz="2400" b="1" dirty="0" smtClean="0"/>
              <a:t>。它随</a:t>
            </a:r>
            <a:r>
              <a:rPr lang="en-US" altLang="zh-CN" sz="2400" b="1" dirty="0" smtClean="0"/>
              <a:t>k</a:t>
            </a:r>
            <a:r>
              <a:rPr lang="zh-CN" altLang="en-US" sz="2400" b="1" dirty="0" smtClean="0"/>
              <a:t>的增长而增长，则</a:t>
            </a:r>
            <a:r>
              <a:rPr lang="zh-CN" altLang="en-US" sz="2400" b="1" dirty="0" smtClean="0"/>
              <a:t>内部归并</a:t>
            </a:r>
            <a:r>
              <a:rPr lang="zh-CN" altLang="en-US" sz="2400" b="1" dirty="0" smtClean="0"/>
              <a:t>时间亦随</a:t>
            </a:r>
            <a:r>
              <a:rPr lang="en-US" altLang="zh-CN" sz="2400" b="1" dirty="0" smtClean="0"/>
              <a:t>k</a:t>
            </a:r>
            <a:r>
              <a:rPr lang="zh-CN" altLang="en-US" sz="2400" b="1" dirty="0" smtClean="0"/>
              <a:t>的增大而</a:t>
            </a:r>
            <a:r>
              <a:rPr lang="zh-CN" altLang="en-US" sz="2400" b="1" dirty="0" smtClean="0"/>
              <a:t>增大。</a:t>
            </a:r>
            <a:endParaRPr lang="en-US" altLang="zh-CN" sz="2400" b="1" dirty="0" smtClean="0"/>
          </a:p>
          <a:p>
            <a:r>
              <a:rPr lang="zh-CN" altLang="en-US" sz="2400" b="1" dirty="0" smtClean="0"/>
              <a:t>若</a:t>
            </a:r>
            <a:r>
              <a:rPr lang="zh-CN" altLang="en-US" sz="2400" b="1" dirty="0" smtClean="0"/>
              <a:t>在</a:t>
            </a:r>
            <a:r>
              <a:rPr lang="en-US" altLang="zh-CN" sz="2400" b="1" dirty="0" smtClean="0"/>
              <a:t>k</a:t>
            </a:r>
            <a:r>
              <a:rPr lang="zh-CN" altLang="en-US" sz="2400" b="1" dirty="0" smtClean="0"/>
              <a:t>个纪录中采用树形选择方式选择最小</a:t>
            </a:r>
            <a:r>
              <a:rPr lang="zh-CN" altLang="en-US" sz="2400" b="1" dirty="0" smtClean="0"/>
              <a:t>元</a:t>
            </a:r>
            <a:r>
              <a:rPr lang="en-US" altLang="zh-CN" sz="2400" b="1" dirty="0" smtClean="0"/>
              <a:t>a</a:t>
            </a:r>
            <a:r>
              <a:rPr lang="zh-CN" altLang="en-US" sz="2400" b="1" dirty="0" smtClean="0"/>
              <a:t>，则</a:t>
            </a:r>
            <a:r>
              <a:rPr lang="zh-CN" altLang="en-US" sz="2400" b="1" dirty="0" smtClean="0"/>
              <a:t>在</a:t>
            </a:r>
            <a:r>
              <a:rPr lang="zh-CN" altLang="en-US" sz="2400" b="1" dirty="0" smtClean="0"/>
              <a:t>选</a:t>
            </a:r>
            <a:r>
              <a:rPr lang="en-US" altLang="zh-CN" sz="2400" b="1" dirty="0" smtClean="0"/>
              <a:t>a</a:t>
            </a:r>
            <a:r>
              <a:rPr lang="zh-CN" altLang="en-US" sz="2400" b="1" dirty="0" smtClean="0"/>
              <a:t>后</a:t>
            </a:r>
            <a:r>
              <a:rPr lang="zh-CN" altLang="en-US" sz="2400" b="1" dirty="0" smtClean="0"/>
              <a:t>，只需从某叶到根的路径上重新调整选择树，即可选择下一个最小元。重新构造</a:t>
            </a:r>
            <a:r>
              <a:rPr lang="zh-CN" altLang="en-US" sz="2400" b="1" dirty="0" smtClean="0"/>
              <a:t>选择树仅</a:t>
            </a:r>
            <a:r>
              <a:rPr lang="zh-CN" altLang="en-US" sz="2400" b="1" dirty="0" smtClean="0"/>
              <a:t>用</a:t>
            </a:r>
            <a:r>
              <a:rPr lang="en-US" altLang="zh-CN" sz="2400" b="1" dirty="0" smtClean="0"/>
              <a:t>O(1)</a:t>
            </a:r>
            <a:r>
              <a:rPr lang="zh-CN" altLang="en-US" sz="2400" b="1" dirty="0" smtClean="0"/>
              <a:t>次比较，于是内部合并时间</a:t>
            </a:r>
            <a:r>
              <a:rPr lang="en-US" altLang="zh-CN" sz="2400" b="1" dirty="0" smtClean="0"/>
              <a:t>O(n)</a:t>
            </a:r>
            <a:r>
              <a:rPr lang="zh-CN" altLang="en-US" sz="2400" b="1" dirty="0" smtClean="0"/>
              <a:t>，它</a:t>
            </a:r>
            <a:r>
              <a:rPr lang="zh-CN" altLang="en-US" sz="2400" b="1" dirty="0" smtClean="0"/>
              <a:t>与</a:t>
            </a:r>
            <a:r>
              <a:rPr lang="en-US" altLang="zh-CN" sz="2400" b="1" dirty="0" smtClean="0"/>
              <a:t>k</a:t>
            </a:r>
            <a:r>
              <a:rPr lang="zh-CN" altLang="en-US" sz="2400" b="1" dirty="0" smtClean="0"/>
              <a:t>无关，不再随</a:t>
            </a:r>
            <a:r>
              <a:rPr lang="en-US" altLang="zh-CN" sz="2400" b="1" dirty="0" smtClean="0"/>
              <a:t>k</a:t>
            </a:r>
            <a:r>
              <a:rPr lang="zh-CN" altLang="en-US" sz="2400" b="1" dirty="0" smtClean="0"/>
              <a:t>的增大而增大。</a:t>
            </a:r>
            <a:endParaRPr lang="zh-CN" altLang="zh-CN" sz="24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atinLnBrk="1"/>
            <a:r>
              <a:rPr lang="zh-CN" altLang="en-US" sz="4000" b="1" dirty="0" smtClean="0"/>
              <a:t>外存算法</a:t>
            </a:r>
            <a:endParaRPr lang="zh-CN" altLang="en-US" sz="4000" b="1" dirty="0"/>
          </a:p>
        </p:txBody>
      </p:sp>
      <p:sp>
        <p:nvSpPr>
          <p:cNvPr id="3" name="内容占位符 2"/>
          <p:cNvSpPr>
            <a:spLocks noGrp="1"/>
          </p:cNvSpPr>
          <p:nvPr>
            <p:ph idx="1"/>
          </p:nvPr>
        </p:nvSpPr>
        <p:spPr>
          <a:xfrm>
            <a:off x="457200" y="1268760"/>
            <a:ext cx="8229600" cy="4857403"/>
          </a:xfrm>
        </p:spPr>
        <p:txBody>
          <a:bodyPr>
            <a:noAutofit/>
          </a:bodyPr>
          <a:lstStyle/>
          <a:p>
            <a:pPr>
              <a:buNone/>
            </a:pPr>
            <a:r>
              <a:rPr lang="zh-CN" altLang="en-US" sz="2400" b="1" dirty="0" smtClean="0"/>
              <a:t>一、存储结构</a:t>
            </a:r>
          </a:p>
          <a:p>
            <a:r>
              <a:rPr lang="zh-CN" altLang="en-US" sz="2400" b="1" dirty="0" smtClean="0"/>
              <a:t>标准计算理论模型：</a:t>
            </a:r>
          </a:p>
          <a:p>
            <a:pPr>
              <a:buNone/>
            </a:pPr>
            <a:r>
              <a:rPr lang="en-US" altLang="zh-CN" sz="2400" b="1" dirty="0" smtClean="0"/>
              <a:t>1</a:t>
            </a:r>
            <a:r>
              <a:rPr lang="zh-CN" altLang="en-US" sz="2400" b="1" dirty="0" smtClean="0"/>
              <a:t>、无限</a:t>
            </a:r>
            <a:r>
              <a:rPr lang="zh-CN" altLang="en-US" sz="2400" b="1" dirty="0" smtClean="0"/>
              <a:t>内存；</a:t>
            </a:r>
            <a:r>
              <a:rPr lang="en-US" altLang="zh-CN" sz="2400" b="1" dirty="0" smtClean="0"/>
              <a:t>2</a:t>
            </a:r>
            <a:r>
              <a:rPr lang="zh-CN" altLang="en-US" sz="2400" b="1" dirty="0" smtClean="0"/>
              <a:t>、统一访问</a:t>
            </a:r>
            <a:r>
              <a:rPr lang="zh-CN" altLang="en-US" sz="2400" b="1" dirty="0" smtClean="0"/>
              <a:t>代价；</a:t>
            </a:r>
            <a:r>
              <a:rPr lang="en-US" altLang="zh-CN" sz="2400" b="1" dirty="0" smtClean="0"/>
              <a:t>3</a:t>
            </a:r>
            <a:r>
              <a:rPr lang="zh-CN" altLang="en-US" sz="2400" b="1" dirty="0" smtClean="0"/>
              <a:t>、模型</a:t>
            </a:r>
            <a:r>
              <a:rPr lang="zh-CN" altLang="en-US" sz="2400" b="1" dirty="0" smtClean="0"/>
              <a:t>简单</a:t>
            </a:r>
            <a:endParaRPr lang="zh-CN" altLang="en-US" sz="2400" b="1" dirty="0" smtClean="0"/>
          </a:p>
          <a:p>
            <a:r>
              <a:rPr lang="zh-CN" altLang="en-US" sz="2400" b="1" dirty="0" smtClean="0"/>
              <a:t>现代计算机的复杂的分层存储结构：</a:t>
            </a:r>
            <a:endParaRPr lang="zh-CN" altLang="en-US" sz="2400" b="1" dirty="0" smtClean="0"/>
          </a:p>
          <a:p>
            <a:pPr>
              <a:buNone/>
            </a:pPr>
            <a:r>
              <a:rPr lang="en-US" altLang="zh-CN" sz="2400" b="1" dirty="0" smtClean="0"/>
              <a:t>1</a:t>
            </a:r>
            <a:r>
              <a:rPr lang="zh-CN" altLang="en-US" sz="2400" b="1" dirty="0" smtClean="0"/>
              <a:t>、存储量得到较大提升，较慢的层次远离</a:t>
            </a:r>
            <a:r>
              <a:rPr lang="en-US" altLang="zh-CN" sz="2400" b="1" dirty="0" smtClean="0"/>
              <a:t>CPU</a:t>
            </a:r>
          </a:p>
          <a:p>
            <a:pPr>
              <a:buNone/>
            </a:pPr>
            <a:r>
              <a:rPr lang="en-US" altLang="zh-CN" sz="2400" b="1" dirty="0" smtClean="0"/>
              <a:t>2</a:t>
            </a:r>
            <a:r>
              <a:rPr lang="zh-CN" altLang="en-US" sz="2400" b="1" dirty="0" smtClean="0"/>
              <a:t>、以块为单位的数据移动</a:t>
            </a:r>
          </a:p>
          <a:p>
            <a:r>
              <a:rPr lang="zh-CN" altLang="en-US" sz="2400" b="1" dirty="0" smtClean="0"/>
              <a:t>可</a:t>
            </a:r>
            <a:r>
              <a:rPr lang="zh-CN" altLang="en-US" sz="2400" b="1" dirty="0" smtClean="0"/>
              <a:t>扩展性问题：</a:t>
            </a:r>
          </a:p>
          <a:p>
            <a:pPr>
              <a:buNone/>
            </a:pPr>
            <a:r>
              <a:rPr lang="zh-CN" altLang="en-US" sz="2400" b="1" dirty="0" smtClean="0"/>
              <a:t>     大多数</a:t>
            </a:r>
            <a:r>
              <a:rPr lang="zh-CN" altLang="en-US" sz="2400" b="1" dirty="0" smtClean="0"/>
              <a:t>程序在</a:t>
            </a:r>
            <a:r>
              <a:rPr lang="en-US" altLang="zh-CN" sz="2400" b="1" dirty="0" smtClean="0"/>
              <a:t>RAM</a:t>
            </a:r>
            <a:r>
              <a:rPr lang="zh-CN" altLang="en-US" sz="2400" b="1" dirty="0" smtClean="0"/>
              <a:t>模型中运行，操作系统按需访问块</a:t>
            </a:r>
            <a:r>
              <a:rPr lang="zh-CN" altLang="en-US" sz="2400" b="1" dirty="0" smtClean="0"/>
              <a:t>。</a:t>
            </a:r>
            <a:endParaRPr lang="en-US" altLang="zh-CN" sz="2400" b="1" dirty="0" smtClean="0"/>
          </a:p>
          <a:p>
            <a:pPr>
              <a:buNone/>
            </a:pPr>
            <a:r>
              <a:rPr lang="en-US" altLang="zh-CN" sz="2400" b="1" dirty="0" smtClean="0"/>
              <a:t> </a:t>
            </a:r>
            <a:r>
              <a:rPr lang="en-US" altLang="zh-CN" sz="2400" b="1" dirty="0" smtClean="0"/>
              <a:t>    </a:t>
            </a:r>
            <a:r>
              <a:rPr lang="zh-CN" altLang="en-US" sz="2400" b="1" dirty="0" smtClean="0"/>
              <a:t>但</a:t>
            </a:r>
            <a:r>
              <a:rPr lang="zh-CN" altLang="en-US" sz="2400" b="1" dirty="0" smtClean="0"/>
              <a:t>如果程序分散地访问磁盘数据</a:t>
            </a:r>
            <a:r>
              <a:rPr lang="zh-CN" altLang="en-US" sz="2400" b="1" dirty="0" smtClean="0"/>
              <a:t>，即使好的</a:t>
            </a:r>
            <a:r>
              <a:rPr lang="zh-CN" altLang="en-US" sz="2400" b="1" dirty="0" smtClean="0"/>
              <a:t>操作系统也无法利用数据块存取优势</a:t>
            </a:r>
            <a:r>
              <a:rPr lang="zh-CN" altLang="en-US" sz="2400" b="1" dirty="0" smtClean="0"/>
              <a:t>。</a:t>
            </a:r>
            <a:endParaRPr lang="zh-CN" altLang="en-US" sz="24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sz="4000" b="1" dirty="0" smtClean="0"/>
              <a:t>外部存储器</a:t>
            </a:r>
            <a:r>
              <a:rPr lang="zh-CN" altLang="en-US" sz="4000" b="1" dirty="0" smtClean="0"/>
              <a:t>模型</a:t>
            </a:r>
            <a:endParaRPr lang="zh-CN" altLang="en-US" sz="4000" b="1" dirty="0">
              <a:solidFill>
                <a:srgbClr val="FF0000"/>
              </a:solidFill>
            </a:endParaRPr>
          </a:p>
        </p:txBody>
      </p:sp>
      <p:sp>
        <p:nvSpPr>
          <p:cNvPr id="3" name="内容占位符 2"/>
          <p:cNvSpPr>
            <a:spLocks noGrp="1"/>
          </p:cNvSpPr>
          <p:nvPr>
            <p:ph idx="1"/>
          </p:nvPr>
        </p:nvSpPr>
        <p:spPr>
          <a:xfrm>
            <a:off x="395536" y="1268760"/>
            <a:ext cx="8229600" cy="4785395"/>
          </a:xfrm>
        </p:spPr>
        <p:txBody>
          <a:bodyPr>
            <a:normAutofit/>
          </a:bodyPr>
          <a:lstStyle/>
          <a:p>
            <a:pPr>
              <a:buNone/>
            </a:pPr>
            <a:r>
              <a:rPr lang="en-US" altLang="zh-CN" sz="2400" b="1" dirty="0" smtClean="0"/>
              <a:t>N</a:t>
            </a:r>
            <a:r>
              <a:rPr lang="en-US" altLang="zh-CN" sz="2400" b="1" dirty="0" smtClean="0"/>
              <a:t>=</a:t>
            </a:r>
            <a:r>
              <a:rPr lang="zh-CN" altLang="en-US" sz="2400" b="1" dirty="0" smtClean="0"/>
              <a:t>问题实例数据项个数</a:t>
            </a:r>
          </a:p>
          <a:p>
            <a:pPr>
              <a:buNone/>
            </a:pPr>
            <a:r>
              <a:rPr lang="en-US" altLang="zh-CN" sz="2400" b="1" dirty="0" smtClean="0"/>
              <a:t>B=</a:t>
            </a:r>
            <a:r>
              <a:rPr lang="zh-CN" altLang="en-US" sz="2400" b="1" dirty="0" smtClean="0"/>
              <a:t>每个磁盘块数据项个数</a:t>
            </a:r>
          </a:p>
          <a:p>
            <a:pPr>
              <a:buNone/>
            </a:pPr>
            <a:r>
              <a:rPr lang="en-US" altLang="zh-CN" sz="2400" b="1" dirty="0" smtClean="0"/>
              <a:t>M</a:t>
            </a:r>
            <a:r>
              <a:rPr lang="en-US" altLang="zh-CN" sz="2400" b="1" dirty="0" smtClean="0"/>
              <a:t>=</a:t>
            </a:r>
            <a:r>
              <a:rPr lang="zh-CN" altLang="en-US" sz="2400" b="1" dirty="0" smtClean="0"/>
              <a:t>内存能容纳的数据项个数</a:t>
            </a:r>
          </a:p>
          <a:p>
            <a:pPr>
              <a:buNone/>
            </a:pPr>
            <a:r>
              <a:rPr lang="en-US" altLang="zh-CN" sz="2400" b="1" dirty="0" smtClean="0"/>
              <a:t>T=</a:t>
            </a:r>
            <a:r>
              <a:rPr lang="zh-CN" altLang="en-US" sz="2400" b="1" dirty="0" smtClean="0"/>
              <a:t>输出数据</a:t>
            </a:r>
            <a:r>
              <a:rPr lang="zh-CN" altLang="en-US" sz="2400" b="1" dirty="0" smtClean="0"/>
              <a:t>项</a:t>
            </a:r>
            <a:r>
              <a:rPr lang="zh-CN" altLang="en-US" sz="2400" b="1" dirty="0" smtClean="0"/>
              <a:t>个数</a:t>
            </a:r>
            <a:endParaRPr lang="zh-CN" altLang="en-US" sz="2400" b="1" dirty="0" smtClean="0"/>
          </a:p>
          <a:p>
            <a:pPr>
              <a:buNone/>
            </a:pPr>
            <a:r>
              <a:rPr lang="en-US" altLang="zh-CN" sz="2400" b="1" dirty="0" smtClean="0"/>
              <a:t>I/O:</a:t>
            </a:r>
            <a:r>
              <a:rPr lang="zh-CN" altLang="en-US" sz="2400" b="1" dirty="0" smtClean="0"/>
              <a:t>内存和磁盘之间移动的块</a:t>
            </a:r>
            <a:r>
              <a:rPr lang="zh-CN" altLang="en-US" sz="2400" b="1" dirty="0" smtClean="0"/>
              <a:t>数</a:t>
            </a:r>
            <a:endParaRPr lang="en-US" altLang="zh-CN" sz="2400" b="1" dirty="0" smtClean="0"/>
          </a:p>
          <a:p>
            <a:pPr>
              <a:buNone/>
            </a:pPr>
            <a:endParaRPr lang="en-US" altLang="zh-CN" sz="2400" b="1" dirty="0" smtClean="0"/>
          </a:p>
          <a:p>
            <a:pPr>
              <a:buNone/>
            </a:pPr>
            <a:r>
              <a:rPr lang="en-US" altLang="zh-CN" sz="2400" dirty="0" smtClean="0"/>
              <a:t>RAM</a:t>
            </a:r>
            <a:r>
              <a:rPr lang="zh-CN" altLang="en-US" sz="2400" dirty="0" smtClean="0"/>
              <a:t>的访问速度大约是磁盘的</a:t>
            </a:r>
            <a:r>
              <a:rPr lang="en-US" altLang="zh-CN" sz="2400" dirty="0" smtClean="0"/>
              <a:t>25</a:t>
            </a:r>
            <a:r>
              <a:rPr lang="zh-CN" altLang="en-US" sz="2400" dirty="0" smtClean="0"/>
              <a:t>万倍（百度百科）</a:t>
            </a:r>
            <a:endParaRPr lang="zh-CN" alt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sz="4000" dirty="0" smtClean="0"/>
              <a:t>外部排序</a:t>
            </a:r>
            <a:endParaRPr lang="zh-CN" altLang="en-US" sz="4000" b="1" dirty="0">
              <a:solidFill>
                <a:srgbClr val="FF0000"/>
              </a:solidFill>
            </a:endParaRPr>
          </a:p>
        </p:txBody>
      </p:sp>
      <p:sp>
        <p:nvSpPr>
          <p:cNvPr id="3" name="内容占位符 2"/>
          <p:cNvSpPr>
            <a:spLocks noGrp="1"/>
          </p:cNvSpPr>
          <p:nvPr>
            <p:ph idx="1"/>
          </p:nvPr>
        </p:nvSpPr>
        <p:spPr>
          <a:xfrm>
            <a:off x="457200" y="1196752"/>
            <a:ext cx="8229600" cy="4929411"/>
          </a:xfrm>
        </p:spPr>
        <p:txBody>
          <a:bodyPr>
            <a:normAutofit/>
          </a:bodyPr>
          <a:lstStyle/>
          <a:p>
            <a:r>
              <a:rPr lang="zh-CN" altLang="en-US" sz="2400" dirty="0" smtClean="0"/>
              <a:t>外部排序指的是大文件的排序，即待排序的记录存储在外存储器上，待排序的文件无法一次装入内存，需要在内存和外部存储器之间进行多次数据交换，以达到排序整个文件的目的</a:t>
            </a:r>
            <a:r>
              <a:rPr lang="zh-CN" altLang="en-US" sz="2400" dirty="0" smtClean="0"/>
              <a:t>。</a:t>
            </a:r>
            <a:endParaRPr lang="en-US" altLang="zh-CN" sz="2400" dirty="0" smtClean="0"/>
          </a:p>
          <a:p>
            <a:r>
              <a:rPr lang="zh-CN" altLang="en-US" sz="2400" dirty="0" smtClean="0"/>
              <a:t>外部排序的过程主要是依据数据的内外存交换和“内部归并”两者结合起来实现的</a:t>
            </a:r>
            <a:r>
              <a:rPr lang="zh-CN" altLang="en-US" sz="2400" dirty="0" smtClean="0"/>
              <a:t>。</a:t>
            </a:r>
            <a:endParaRPr lang="en-US" altLang="zh-CN" sz="2400" dirty="0" smtClean="0"/>
          </a:p>
          <a:p>
            <a:r>
              <a:rPr lang="zh-CN" altLang="en-US" sz="2400" dirty="0" smtClean="0"/>
              <a:t>外部排序最常用的算法是多路归并排序，即将原文件分解成多个能够一次性装入内存的部分分别把每一部分调入内存完成排序。然后，对已经排序的子文件进行归并排序。</a:t>
            </a:r>
            <a:endParaRPr lang="en-US" altLang="zh-CN" sz="2400" b="1" dirty="0" smtClean="0"/>
          </a:p>
          <a:p>
            <a:endParaRPr lang="zh-CN" altLang="zh-CN" sz="2400" b="1" dirty="0" smtClean="0"/>
          </a:p>
          <a:p>
            <a:endParaRPr lang="zh-CN" alt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sz="4000" b="1" dirty="0" smtClean="0"/>
              <a:t>外部排序方法</a:t>
            </a:r>
            <a:endParaRPr lang="zh-CN" altLang="en-US" sz="4000" b="1" dirty="0"/>
          </a:p>
        </p:txBody>
      </p:sp>
      <p:sp>
        <p:nvSpPr>
          <p:cNvPr id="3" name="内容占位符 2"/>
          <p:cNvSpPr>
            <a:spLocks noGrp="1"/>
          </p:cNvSpPr>
          <p:nvPr>
            <p:ph idx="1"/>
          </p:nvPr>
        </p:nvSpPr>
        <p:spPr>
          <a:xfrm>
            <a:off x="457200" y="1268760"/>
            <a:ext cx="8229600" cy="4857403"/>
          </a:xfrm>
        </p:spPr>
        <p:txBody>
          <a:bodyPr>
            <a:noAutofit/>
          </a:bodyPr>
          <a:lstStyle/>
          <a:p>
            <a:r>
              <a:rPr lang="zh-CN" altLang="en-US" sz="2400" dirty="0" smtClean="0"/>
              <a:t>两个步骤</a:t>
            </a:r>
            <a:r>
              <a:rPr lang="zh-CN" altLang="en-US" sz="2400" dirty="0" smtClean="0"/>
              <a:t>：</a:t>
            </a:r>
            <a:endParaRPr lang="en-US" altLang="zh-CN" sz="2400" dirty="0" smtClean="0"/>
          </a:p>
          <a:p>
            <a:pPr>
              <a:buNone/>
            </a:pPr>
            <a:r>
              <a:rPr lang="en-US" altLang="zh-CN" sz="2400" dirty="0" smtClean="0"/>
              <a:t> </a:t>
            </a:r>
            <a:r>
              <a:rPr lang="en-US" altLang="zh-CN" sz="2400" dirty="0" smtClean="0"/>
              <a:t>      </a:t>
            </a:r>
            <a:r>
              <a:rPr lang="zh-CN" altLang="en-US" sz="2400" dirty="0" smtClean="0"/>
              <a:t>预处理</a:t>
            </a:r>
            <a:r>
              <a:rPr lang="zh-CN" altLang="en-US" sz="2400" dirty="0" smtClean="0"/>
              <a:t>和合并排序</a:t>
            </a:r>
            <a:r>
              <a:rPr lang="zh-CN" altLang="en-US" sz="2400" dirty="0" smtClean="0"/>
              <a:t>。</a:t>
            </a:r>
            <a:endParaRPr lang="en-US" altLang="zh-CN" sz="2400" dirty="0" smtClean="0"/>
          </a:p>
          <a:p>
            <a:pPr marL="457200" indent="-457200">
              <a:buFont typeface="+mj-lt"/>
              <a:buAutoNum type="arabicPeriod"/>
            </a:pPr>
            <a:r>
              <a:rPr lang="zh-CN" altLang="en-US" sz="2400" dirty="0" smtClean="0"/>
              <a:t>根据</a:t>
            </a:r>
            <a:r>
              <a:rPr lang="zh-CN" altLang="en-US" sz="2400" dirty="0" smtClean="0"/>
              <a:t>可用内存的大小，将外存上含有</a:t>
            </a:r>
            <a:r>
              <a:rPr lang="en-US" altLang="zh-CN" sz="2400" dirty="0" smtClean="0"/>
              <a:t>n</a:t>
            </a:r>
            <a:r>
              <a:rPr lang="zh-CN" altLang="en-US" sz="2400" dirty="0" smtClean="0"/>
              <a:t>个纪录的文件分成若干长度为</a:t>
            </a:r>
            <a:r>
              <a:rPr lang="en-US" altLang="zh-CN" sz="2400" dirty="0" smtClean="0"/>
              <a:t>t</a:t>
            </a:r>
            <a:r>
              <a:rPr lang="zh-CN" altLang="en-US" sz="2400" dirty="0" smtClean="0"/>
              <a:t>的子文件（或段）</a:t>
            </a:r>
            <a:r>
              <a:rPr lang="zh-CN" altLang="en-US" sz="2400" dirty="0" smtClean="0"/>
              <a:t>；</a:t>
            </a:r>
            <a:endParaRPr lang="en-US" altLang="zh-CN" sz="2400" dirty="0" smtClean="0"/>
          </a:p>
          <a:p>
            <a:pPr marL="457200" indent="-457200">
              <a:buFont typeface="+mj-lt"/>
              <a:buAutoNum type="arabicPeriod"/>
            </a:pPr>
            <a:r>
              <a:rPr lang="zh-CN" altLang="en-US" sz="2400" dirty="0" smtClean="0"/>
              <a:t>利用</a:t>
            </a:r>
            <a:r>
              <a:rPr lang="zh-CN" altLang="en-US" sz="2400" dirty="0" smtClean="0"/>
              <a:t>内部排序的方法，对每个子文件的</a:t>
            </a:r>
            <a:r>
              <a:rPr lang="en-US" altLang="zh-CN" sz="2400" dirty="0" smtClean="0"/>
              <a:t>t</a:t>
            </a:r>
            <a:r>
              <a:rPr lang="zh-CN" altLang="en-US" sz="2400" dirty="0" smtClean="0"/>
              <a:t>个纪录进行内部排序。这些经过排序的子文件（段）通常称为顺串</a:t>
            </a:r>
            <a:r>
              <a:rPr lang="en-US" altLang="zh-CN" sz="2400" dirty="0" smtClean="0"/>
              <a:t>(run)</a:t>
            </a:r>
            <a:r>
              <a:rPr lang="zh-CN" altLang="en-US" sz="2400" dirty="0" smtClean="0"/>
              <a:t>，顺串生成后即将其写入外存</a:t>
            </a:r>
            <a:r>
              <a:rPr lang="zh-CN" altLang="en-US" sz="2400" dirty="0" smtClean="0"/>
              <a:t>。这样</a:t>
            </a:r>
            <a:r>
              <a:rPr lang="zh-CN" altLang="en-US" sz="2400" dirty="0" smtClean="0"/>
              <a:t>在外存上就得到了</a:t>
            </a:r>
            <a:r>
              <a:rPr lang="en-US" altLang="zh-CN" sz="2400" dirty="0" smtClean="0"/>
              <a:t>m</a:t>
            </a:r>
            <a:r>
              <a:rPr lang="zh-CN" altLang="en-US" sz="2400" dirty="0" smtClean="0"/>
              <a:t>个顺串（</a:t>
            </a:r>
            <a:r>
              <a:rPr lang="en-US" altLang="zh-CN" sz="2400" dirty="0" smtClean="0"/>
              <a:t>m=[n/t]</a:t>
            </a:r>
            <a:r>
              <a:rPr lang="zh-CN" altLang="en-US" sz="2400" dirty="0" smtClean="0"/>
              <a:t>）</a:t>
            </a:r>
            <a:r>
              <a:rPr lang="zh-CN" altLang="en-US" sz="2400" dirty="0" smtClean="0"/>
              <a:t>。</a:t>
            </a:r>
            <a:endParaRPr lang="en-US" altLang="zh-CN" sz="2400" dirty="0" smtClean="0"/>
          </a:p>
          <a:p>
            <a:pPr marL="457200" indent="-457200">
              <a:buFont typeface="+mj-lt"/>
              <a:buAutoNum type="arabicPeriod"/>
            </a:pPr>
            <a:r>
              <a:rPr lang="zh-CN" altLang="en-US" sz="2400" dirty="0" smtClean="0"/>
              <a:t>对</a:t>
            </a:r>
            <a:r>
              <a:rPr lang="en-US" altLang="zh-CN" sz="2400" dirty="0" smtClean="0"/>
              <a:t>t</a:t>
            </a:r>
            <a:r>
              <a:rPr lang="zh-CN" altLang="en-US" sz="2400" dirty="0" smtClean="0"/>
              <a:t>个顺</a:t>
            </a:r>
            <a:r>
              <a:rPr lang="zh-CN" altLang="en-US" sz="2400" dirty="0" smtClean="0"/>
              <a:t>串进行归并，使顺串的长度逐渐增大，直到所有的待排序的几率成为一个顺串</a:t>
            </a:r>
            <a:r>
              <a:rPr lang="zh-CN" altLang="en-US" sz="2400" dirty="0" smtClean="0"/>
              <a:t>为止。</a:t>
            </a:r>
            <a:endParaRPr lang="zh-CN" alt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vert="horz" lIns="91440" tIns="45720" rIns="91440" bIns="45720" rtlCol="0" anchor="ctr">
            <a:normAutofit/>
          </a:bodyPr>
          <a:lstStyle/>
          <a:p>
            <a:r>
              <a:rPr lang="zh-CN" altLang="en-US" sz="4000" b="1" dirty="0" smtClean="0"/>
              <a:t>外部排序方法</a:t>
            </a:r>
            <a:endParaRPr lang="zh-CN" altLang="en-US" sz="4000" b="1" dirty="0">
              <a:solidFill>
                <a:srgbClr val="FF0000"/>
              </a:solidFill>
            </a:endParaRPr>
          </a:p>
        </p:txBody>
      </p:sp>
      <p:sp>
        <p:nvSpPr>
          <p:cNvPr id="3" name="内容占位符 2"/>
          <p:cNvSpPr>
            <a:spLocks noGrp="1"/>
          </p:cNvSpPr>
          <p:nvPr>
            <p:ph idx="1"/>
          </p:nvPr>
        </p:nvSpPr>
        <p:spPr>
          <a:xfrm>
            <a:off x="457200" y="1124744"/>
            <a:ext cx="8229600" cy="5184576"/>
          </a:xfrm>
        </p:spPr>
        <p:txBody>
          <a:bodyPr>
            <a:noAutofit/>
          </a:bodyPr>
          <a:lstStyle/>
          <a:p>
            <a:r>
              <a:rPr lang="zh-CN" altLang="en-US" sz="2400" b="1" dirty="0" smtClean="0"/>
              <a:t>选择初始顺串</a:t>
            </a:r>
          </a:p>
          <a:p>
            <a:pPr>
              <a:buNone/>
            </a:pPr>
            <a:r>
              <a:rPr lang="zh-CN" altLang="en-US" sz="2400" b="1" dirty="0" smtClean="0"/>
              <a:t>设内存大小</a:t>
            </a:r>
            <a:r>
              <a:rPr lang="en-US" altLang="zh-CN" sz="2400" b="1" dirty="0" smtClean="0">
                <a:sym typeface="Symbol"/>
              </a:rPr>
              <a:t></a:t>
            </a:r>
            <a:r>
              <a:rPr lang="zh-CN" altLang="en-US" sz="2400" b="1" dirty="0" smtClean="0"/>
              <a:t>堆</a:t>
            </a:r>
            <a:r>
              <a:rPr lang="zh-CN" altLang="en-US" sz="2400" b="1" dirty="0" smtClean="0"/>
              <a:t>的</a:t>
            </a:r>
            <a:r>
              <a:rPr lang="zh-CN" altLang="en-US" sz="2400" b="1" dirty="0" smtClean="0"/>
              <a:t>大小</a:t>
            </a:r>
            <a:r>
              <a:rPr lang="en-US" altLang="zh-CN" sz="2400" b="1" dirty="0" smtClean="0"/>
              <a:t>m</a:t>
            </a:r>
            <a:r>
              <a:rPr lang="zh-CN" altLang="en-US" sz="2400" b="1" dirty="0" smtClean="0"/>
              <a:t>，</a:t>
            </a:r>
            <a:r>
              <a:rPr lang="en-US" altLang="zh-CN" sz="2400" b="1" dirty="0" smtClean="0"/>
              <a:t>RAM</a:t>
            </a:r>
            <a:r>
              <a:rPr lang="zh-CN" altLang="en-US" sz="2400" b="1" dirty="0" smtClean="0"/>
              <a:t>为数组，</a:t>
            </a:r>
            <a:r>
              <a:rPr lang="en-US" altLang="zh-CN" sz="2400" b="1" dirty="0" smtClean="0"/>
              <a:t>BUF</a:t>
            </a:r>
            <a:r>
              <a:rPr lang="zh-CN" altLang="en-US" sz="2400" b="1" dirty="0" smtClean="0"/>
              <a:t>为输出缓冲区。</a:t>
            </a:r>
            <a:endParaRPr lang="en-US" altLang="zh-CN" sz="2400" b="1" dirty="0" smtClean="0"/>
          </a:p>
          <a:p>
            <a:pPr>
              <a:buNone/>
            </a:pPr>
            <a:r>
              <a:rPr lang="en-US" altLang="zh-CN" sz="2400" b="1" dirty="0" smtClean="0"/>
              <a:t>S0</a:t>
            </a:r>
            <a:r>
              <a:rPr lang="zh-CN" altLang="en-US" sz="2400" b="1" dirty="0" smtClean="0"/>
              <a:t>：初始化堆。从磁盘读入</a:t>
            </a:r>
            <a:r>
              <a:rPr lang="en-US" altLang="zh-CN" sz="2400" b="1" dirty="0" smtClean="0"/>
              <a:t>m</a:t>
            </a:r>
            <a:r>
              <a:rPr lang="zh-CN" altLang="en-US" sz="2400" b="1" dirty="0" smtClean="0"/>
              <a:t>个记录放到数组</a:t>
            </a:r>
            <a:r>
              <a:rPr lang="en-US" altLang="zh-CN" sz="2400" b="1" dirty="0" smtClean="0"/>
              <a:t>RAM</a:t>
            </a:r>
            <a:r>
              <a:rPr lang="zh-CN" altLang="en-US" sz="2400" b="1" dirty="0" smtClean="0"/>
              <a:t>中；</a:t>
            </a:r>
          </a:p>
          <a:p>
            <a:pPr>
              <a:buNone/>
            </a:pPr>
            <a:r>
              <a:rPr lang="zh-CN" altLang="en-US" sz="2400" b="1" dirty="0" smtClean="0"/>
              <a:t>      设置堆末尾标志</a:t>
            </a:r>
            <a:r>
              <a:rPr lang="en-US" altLang="zh-CN" sz="2400" b="1" dirty="0" smtClean="0"/>
              <a:t>LAST=m-1</a:t>
            </a:r>
            <a:r>
              <a:rPr lang="zh-CN" altLang="en-US" sz="2400" b="1" dirty="0" smtClean="0"/>
              <a:t>；建立最小值堆。</a:t>
            </a:r>
            <a:endParaRPr lang="en-US" altLang="zh-CN" sz="2400" b="1" dirty="0" smtClean="0"/>
          </a:p>
          <a:p>
            <a:pPr>
              <a:buNone/>
            </a:pPr>
            <a:r>
              <a:rPr lang="en-US" altLang="zh-CN" sz="2400" b="1" dirty="0" smtClean="0"/>
              <a:t>S2</a:t>
            </a:r>
            <a:r>
              <a:rPr lang="zh-CN" altLang="en-US" sz="2400" b="1" dirty="0" smtClean="0"/>
              <a:t>：</a:t>
            </a:r>
            <a:r>
              <a:rPr lang="en-US" altLang="zh-CN" sz="2400" b="1" dirty="0" smtClean="0"/>
              <a:t>if</a:t>
            </a:r>
            <a:r>
              <a:rPr lang="zh-CN" altLang="en-US" sz="2400" b="1" dirty="0" smtClean="0"/>
              <a:t>（堆为空）转</a:t>
            </a:r>
            <a:r>
              <a:rPr lang="en-US" altLang="zh-CN" sz="2400" b="1" dirty="0" smtClean="0"/>
              <a:t>S3</a:t>
            </a:r>
            <a:r>
              <a:rPr lang="zh-CN" altLang="en-US" sz="2400" b="1" dirty="0" smtClean="0"/>
              <a:t>；否则</a:t>
            </a:r>
            <a:endParaRPr lang="zh-CN" altLang="en-US" sz="2400" b="1" dirty="0" smtClean="0"/>
          </a:p>
          <a:p>
            <a:pPr>
              <a:buNone/>
            </a:pPr>
            <a:r>
              <a:rPr lang="zh-CN" altLang="en-US" sz="2400" b="1" dirty="0" smtClean="0"/>
              <a:t>     把</a:t>
            </a:r>
            <a:r>
              <a:rPr lang="zh-CN" altLang="en-US" sz="2400" b="1" dirty="0" smtClean="0"/>
              <a:t>具有最小关键码值的记录</a:t>
            </a:r>
            <a:r>
              <a:rPr lang="en-US" altLang="zh-CN" sz="2400" b="1" dirty="0" smtClean="0"/>
              <a:t>Min</a:t>
            </a:r>
            <a:r>
              <a:rPr lang="zh-CN" altLang="en-US" sz="2400" b="1" dirty="0" smtClean="0"/>
              <a:t>，即根</a:t>
            </a:r>
            <a:r>
              <a:rPr lang="zh-CN" altLang="en-US" sz="2400" b="1" dirty="0" smtClean="0"/>
              <a:t>节点送</a:t>
            </a:r>
            <a:r>
              <a:rPr lang="zh-CN" altLang="en-US" sz="2400" b="1" dirty="0" smtClean="0"/>
              <a:t>到</a:t>
            </a:r>
            <a:r>
              <a:rPr lang="en-US" altLang="zh-CN" sz="2400" b="1" dirty="0" smtClean="0"/>
              <a:t>BUF</a:t>
            </a:r>
            <a:r>
              <a:rPr lang="zh-CN" altLang="en-US" sz="2400" b="1" dirty="0" smtClean="0"/>
              <a:t>；</a:t>
            </a:r>
            <a:endParaRPr lang="zh-CN" altLang="en-US" sz="2400" b="1" dirty="0" smtClean="0"/>
          </a:p>
          <a:p>
            <a:pPr>
              <a:buNone/>
            </a:pPr>
            <a:r>
              <a:rPr lang="en-US" altLang="zh-CN" sz="2400" b="1" dirty="0" smtClean="0"/>
              <a:t>S2</a:t>
            </a:r>
            <a:r>
              <a:rPr lang="zh-CN" altLang="en-US" sz="2400" b="1" dirty="0" smtClean="0"/>
              <a:t>：设</a:t>
            </a:r>
            <a:r>
              <a:rPr lang="en-US" altLang="zh-CN" sz="2400" b="1" dirty="0" smtClean="0"/>
              <a:t>R</a:t>
            </a:r>
            <a:r>
              <a:rPr lang="zh-CN" altLang="en-US" sz="2400" b="1" dirty="0" smtClean="0"/>
              <a:t>是输入缓冲区中的下一条</a:t>
            </a:r>
            <a:r>
              <a:rPr lang="zh-CN" altLang="en-US" sz="2400" b="1" dirty="0" smtClean="0"/>
              <a:t>记录。如果</a:t>
            </a:r>
            <a:r>
              <a:rPr lang="en-US" altLang="zh-CN" sz="2400" b="1" dirty="0" smtClean="0"/>
              <a:t>R</a:t>
            </a:r>
            <a:r>
              <a:rPr lang="zh-CN" altLang="en-US" sz="2400" b="1" dirty="0" smtClean="0"/>
              <a:t>的关键码大于刚刚输出的关键码值</a:t>
            </a:r>
            <a:r>
              <a:rPr lang="en-US" altLang="zh-CN" sz="2400" b="1" dirty="0" smtClean="0"/>
              <a:t>Min</a:t>
            </a:r>
            <a:r>
              <a:rPr lang="zh-CN" altLang="en-US" sz="2400" b="1" dirty="0" smtClean="0"/>
              <a:t>，则把</a:t>
            </a:r>
            <a:r>
              <a:rPr lang="en-US" altLang="zh-CN" sz="2400" b="1" dirty="0" smtClean="0"/>
              <a:t>R</a:t>
            </a:r>
            <a:r>
              <a:rPr lang="zh-CN" altLang="en-US" sz="2400" b="1" dirty="0" smtClean="0"/>
              <a:t>放到根节点，否则使用数组中</a:t>
            </a:r>
            <a:r>
              <a:rPr lang="en-US" altLang="zh-CN" sz="2400" b="1" dirty="0" smtClean="0"/>
              <a:t>LAST</a:t>
            </a:r>
            <a:r>
              <a:rPr lang="zh-CN" altLang="en-US" sz="2400" b="1" dirty="0" smtClean="0"/>
              <a:t>位置的记录代替根节点，并将刚才的</a:t>
            </a:r>
            <a:r>
              <a:rPr lang="en-US" altLang="zh-CN" sz="2400" b="1" dirty="0" smtClean="0"/>
              <a:t>R</a:t>
            </a:r>
            <a:r>
              <a:rPr lang="zh-CN" altLang="en-US" sz="2400" b="1" dirty="0" smtClean="0"/>
              <a:t>放入到</a:t>
            </a:r>
            <a:r>
              <a:rPr lang="en-US" altLang="zh-CN" sz="2400" b="1" dirty="0" smtClean="0"/>
              <a:t>LAST</a:t>
            </a:r>
            <a:r>
              <a:rPr lang="zh-CN" altLang="en-US" sz="2400" b="1" dirty="0" smtClean="0"/>
              <a:t>所在位置，</a:t>
            </a:r>
            <a:r>
              <a:rPr lang="en-US" altLang="zh-CN" sz="2400" b="1" dirty="0" smtClean="0"/>
              <a:t>LAST=LAST-1</a:t>
            </a:r>
            <a:r>
              <a:rPr lang="zh-CN" altLang="en-US" sz="2400" b="1" dirty="0" smtClean="0"/>
              <a:t>；</a:t>
            </a:r>
            <a:r>
              <a:rPr lang="zh-CN" altLang="en-US" sz="2400" b="1" dirty="0" smtClean="0"/>
              <a:t> </a:t>
            </a:r>
            <a:endParaRPr lang="en-US" altLang="zh-CN" sz="2400" b="1" dirty="0" smtClean="0"/>
          </a:p>
          <a:p>
            <a:pPr>
              <a:buNone/>
            </a:pPr>
            <a:r>
              <a:rPr lang="en-US" altLang="zh-CN" sz="2400" b="1" dirty="0" smtClean="0"/>
              <a:t>S3</a:t>
            </a:r>
            <a:r>
              <a:rPr lang="zh-CN" altLang="en-US" sz="2400" b="1" dirty="0" smtClean="0"/>
              <a:t>：重新</a:t>
            </a:r>
            <a:r>
              <a:rPr lang="zh-CN" altLang="en-US" sz="2400" b="1" dirty="0" smtClean="0"/>
              <a:t>排列堆</a:t>
            </a:r>
            <a:r>
              <a:rPr lang="zh-CN" altLang="en-US" sz="2400" b="1" dirty="0" smtClean="0"/>
              <a:t>，转</a:t>
            </a:r>
            <a:r>
              <a:rPr lang="en-US" altLang="zh-CN" sz="2400" b="1" dirty="0" smtClean="0"/>
              <a:t>S1</a:t>
            </a:r>
            <a:r>
              <a:rPr lang="zh-CN" altLang="en-US" sz="2400" b="1" dirty="0" smtClean="0"/>
              <a:t>。</a:t>
            </a:r>
            <a:endParaRPr lang="en-US" altLang="zh-CN" sz="2400" b="1" dirty="0" smtClean="0"/>
          </a:p>
          <a:p>
            <a:pPr>
              <a:buNone/>
            </a:pPr>
            <a:r>
              <a:rPr lang="en-US" altLang="zh-CN" sz="2400" b="1" dirty="0" smtClean="0"/>
              <a:t>S4</a:t>
            </a:r>
            <a:r>
              <a:rPr lang="zh-CN" altLang="en-US" sz="2400" b="1" dirty="0" smtClean="0"/>
              <a:t>：结束</a:t>
            </a:r>
            <a:endParaRPr lang="zh-CN" altLang="en-US" sz="2400" b="1" dirty="0" smtClean="0"/>
          </a:p>
          <a:p>
            <a:pPr>
              <a:buNone/>
            </a:pPr>
            <a:endParaRPr lang="zh-CN" alt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sz="4000" b="1" dirty="0" smtClean="0"/>
              <a:t>外部排序方法</a:t>
            </a:r>
            <a:endParaRPr lang="zh-CN" altLang="en-US" sz="4000" b="1" dirty="0">
              <a:solidFill>
                <a:srgbClr val="FF0000"/>
              </a:solidFill>
            </a:endParaRPr>
          </a:p>
        </p:txBody>
      </p:sp>
      <p:sp>
        <p:nvSpPr>
          <p:cNvPr id="3" name="内容占位符 2"/>
          <p:cNvSpPr>
            <a:spLocks noGrp="1"/>
          </p:cNvSpPr>
          <p:nvPr>
            <p:ph idx="1"/>
          </p:nvPr>
        </p:nvSpPr>
        <p:spPr/>
        <p:txBody>
          <a:bodyPr>
            <a:normAutofit/>
          </a:bodyPr>
          <a:lstStyle/>
          <a:p>
            <a:pPr>
              <a:buNone/>
            </a:pPr>
            <a:r>
              <a:rPr lang="zh-CN" altLang="en-US" sz="2400" b="1" dirty="0" smtClean="0"/>
              <a:t>合</a:t>
            </a:r>
            <a:r>
              <a:rPr lang="zh-CN" altLang="en-US" sz="2400" b="1" dirty="0" smtClean="0"/>
              <a:t>并排序</a:t>
            </a:r>
            <a:endParaRPr lang="en-US" altLang="zh-CN" sz="2400" b="1" dirty="0" smtClean="0"/>
          </a:p>
          <a:p>
            <a:pPr>
              <a:buNone/>
            </a:pPr>
            <a:r>
              <a:rPr lang="zh-CN" altLang="en-US" sz="2400" b="1" dirty="0" smtClean="0"/>
              <a:t>（</a:t>
            </a:r>
            <a:r>
              <a:rPr lang="en-US" altLang="zh-CN" sz="2400" b="1" dirty="0" smtClean="0"/>
              <a:t>1</a:t>
            </a:r>
            <a:r>
              <a:rPr lang="zh-CN" altLang="en-US" sz="2400" b="1" dirty="0" smtClean="0"/>
              <a:t>） 二路合并</a:t>
            </a:r>
            <a:r>
              <a:rPr lang="zh-CN" altLang="en-US" sz="2400" b="1" dirty="0" smtClean="0"/>
              <a:t>排序</a:t>
            </a:r>
            <a:endParaRPr lang="en-US" altLang="zh-CN" sz="2400" b="1" dirty="0" smtClean="0"/>
          </a:p>
          <a:p>
            <a:pPr>
              <a:buNone/>
            </a:pPr>
            <a:r>
              <a:rPr lang="zh-CN" altLang="en-US" sz="2400" b="1" dirty="0" smtClean="0"/>
              <a:t>     二</a:t>
            </a:r>
            <a:r>
              <a:rPr lang="zh-CN" altLang="en-US" sz="2400" b="1" dirty="0" smtClean="0"/>
              <a:t>路合并是最简单的合并方法，合并的实现与内排序中的二路归并算法并无本质</a:t>
            </a:r>
            <a:r>
              <a:rPr lang="zh-CN" altLang="en-US" sz="2400" b="1" dirty="0" smtClean="0"/>
              <a:t>区别。</a:t>
            </a:r>
            <a:endParaRPr lang="zh-CN" altLang="en-US" sz="2400" b="1" dirty="0"/>
          </a:p>
        </p:txBody>
      </p:sp>
      <p:graphicFrame>
        <p:nvGraphicFramePr>
          <p:cNvPr id="4" name="表格 3"/>
          <p:cNvGraphicFramePr>
            <a:graphicFrameLocks noGrp="1"/>
          </p:cNvGraphicFramePr>
          <p:nvPr/>
        </p:nvGraphicFramePr>
        <p:xfrm>
          <a:off x="827585" y="3501008"/>
          <a:ext cx="3816423" cy="432048"/>
        </p:xfrm>
        <a:graphic>
          <a:graphicData uri="http://schemas.openxmlformats.org/drawingml/2006/table">
            <a:tbl>
              <a:tblPr firstRow="1" bandRow="1">
                <a:tableStyleId>{5940675A-B579-460E-94D1-54222C63F5DA}</a:tableStyleId>
              </a:tblPr>
              <a:tblGrid>
                <a:gridCol w="424047"/>
                <a:gridCol w="424047"/>
                <a:gridCol w="424047"/>
                <a:gridCol w="424047"/>
                <a:gridCol w="424047"/>
                <a:gridCol w="424047"/>
                <a:gridCol w="424047"/>
                <a:gridCol w="424047"/>
                <a:gridCol w="424047"/>
              </a:tblGrid>
              <a:tr h="432048">
                <a:tc>
                  <a:txBody>
                    <a:bodyPr/>
                    <a:lstStyle/>
                    <a:p>
                      <a:r>
                        <a:rPr lang="en-US" altLang="zh-CN" dirty="0" smtClean="0"/>
                        <a:t>2</a:t>
                      </a:r>
                      <a:endParaRPr lang="zh-CN" altLang="en-US" dirty="0"/>
                    </a:p>
                  </a:txBody>
                  <a:tcPr anchor="ctr" anchorCtr="1"/>
                </a:tc>
                <a:tc>
                  <a:txBody>
                    <a:bodyPr/>
                    <a:lstStyle/>
                    <a:p>
                      <a:r>
                        <a:rPr lang="en-US" altLang="zh-CN" dirty="0" smtClean="0"/>
                        <a:t>3</a:t>
                      </a:r>
                      <a:endParaRPr lang="zh-CN" altLang="en-US" dirty="0"/>
                    </a:p>
                  </a:txBody>
                  <a:tcPr anchor="ctr" anchorCtr="1"/>
                </a:tc>
                <a:tc>
                  <a:txBody>
                    <a:bodyPr/>
                    <a:lstStyle/>
                    <a:p>
                      <a:r>
                        <a:rPr lang="en-US" altLang="zh-CN" dirty="0" smtClean="0"/>
                        <a:t>5</a:t>
                      </a:r>
                      <a:endParaRPr lang="zh-CN" altLang="en-US" dirty="0"/>
                    </a:p>
                  </a:txBody>
                  <a:tcPr anchor="ctr" anchorCtr="1"/>
                </a:tc>
                <a:tc>
                  <a:txBody>
                    <a:bodyPr/>
                    <a:lstStyle/>
                    <a:p>
                      <a:r>
                        <a:rPr lang="en-US" altLang="zh-CN" dirty="0" smtClean="0"/>
                        <a:t>6</a:t>
                      </a:r>
                      <a:endParaRPr lang="zh-CN" altLang="en-US" dirty="0"/>
                    </a:p>
                  </a:txBody>
                  <a:tcPr anchor="ctr" anchorCtr="1"/>
                </a:tc>
                <a:tc>
                  <a:txBody>
                    <a:bodyPr/>
                    <a:lstStyle/>
                    <a:p>
                      <a:r>
                        <a:rPr lang="en-US" altLang="zh-CN" dirty="0" smtClean="0"/>
                        <a:t>9</a:t>
                      </a:r>
                      <a:endParaRPr lang="zh-CN" altLang="en-US" dirty="0"/>
                    </a:p>
                  </a:txBody>
                  <a:tcPr anchor="ctr" anchorCtr="1"/>
                </a:tc>
                <a:tc>
                  <a:txBody>
                    <a:bodyPr/>
                    <a:lstStyle/>
                    <a:p>
                      <a:r>
                        <a:rPr lang="en-US" altLang="zh-CN" dirty="0" smtClean="0"/>
                        <a:t>11</a:t>
                      </a:r>
                      <a:endParaRPr lang="zh-CN" altLang="en-US" dirty="0"/>
                    </a:p>
                  </a:txBody>
                  <a:tcPr anchor="ctr" anchorCtr="1"/>
                </a:tc>
                <a:tc>
                  <a:txBody>
                    <a:bodyPr/>
                    <a:lstStyle/>
                    <a:p>
                      <a:r>
                        <a:rPr lang="en-US" altLang="zh-CN" dirty="0" smtClean="0"/>
                        <a:t>14</a:t>
                      </a:r>
                      <a:endParaRPr lang="zh-CN" altLang="en-US" dirty="0"/>
                    </a:p>
                  </a:txBody>
                  <a:tcPr anchor="ctr" anchorCtr="1"/>
                </a:tc>
                <a:tc>
                  <a:txBody>
                    <a:bodyPr/>
                    <a:lstStyle/>
                    <a:p>
                      <a:r>
                        <a:rPr lang="en-US" altLang="zh-CN" dirty="0" smtClean="0"/>
                        <a:t>18</a:t>
                      </a:r>
                      <a:endParaRPr lang="zh-CN" altLang="en-US" dirty="0"/>
                    </a:p>
                  </a:txBody>
                  <a:tcPr anchor="ctr" anchorCtr="1"/>
                </a:tc>
                <a:tc>
                  <a:txBody>
                    <a:bodyPr/>
                    <a:lstStyle/>
                    <a:p>
                      <a:r>
                        <a:rPr lang="en-US" altLang="zh-CN" dirty="0" smtClean="0"/>
                        <a:t>20</a:t>
                      </a:r>
                      <a:endParaRPr lang="zh-CN" altLang="en-US" dirty="0"/>
                    </a:p>
                  </a:txBody>
                  <a:tcPr anchor="ctr" anchorCtr="1"/>
                </a:tc>
              </a:tr>
            </a:tbl>
          </a:graphicData>
        </a:graphic>
      </p:graphicFrame>
      <p:graphicFrame>
        <p:nvGraphicFramePr>
          <p:cNvPr id="5" name="表格 4"/>
          <p:cNvGraphicFramePr>
            <a:graphicFrameLocks noGrp="1"/>
          </p:cNvGraphicFramePr>
          <p:nvPr/>
        </p:nvGraphicFramePr>
        <p:xfrm>
          <a:off x="4788024" y="3501008"/>
          <a:ext cx="3392376" cy="432048"/>
        </p:xfrm>
        <a:graphic>
          <a:graphicData uri="http://schemas.openxmlformats.org/drawingml/2006/table">
            <a:tbl>
              <a:tblPr firstRow="1" bandRow="1">
                <a:tableStyleId>{5940675A-B579-460E-94D1-54222C63F5DA}</a:tableStyleId>
              </a:tblPr>
              <a:tblGrid>
                <a:gridCol w="424047"/>
                <a:gridCol w="424047"/>
                <a:gridCol w="424047"/>
                <a:gridCol w="424047"/>
                <a:gridCol w="424047"/>
                <a:gridCol w="424047"/>
                <a:gridCol w="424047"/>
                <a:gridCol w="424047"/>
              </a:tblGrid>
              <a:tr h="432048">
                <a:tc>
                  <a:txBody>
                    <a:bodyPr/>
                    <a:lstStyle/>
                    <a:p>
                      <a:pPr marL="0" algn="l"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smtClean="0">
                          <a:solidFill>
                            <a:schemeClr val="tx1"/>
                          </a:solidFill>
                          <a:latin typeface="+mn-lt"/>
                          <a:ea typeface="+mn-ea"/>
                          <a:cs typeface="+mn-cs"/>
                        </a:rPr>
                        <a:t>4</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smtClean="0">
                          <a:solidFill>
                            <a:schemeClr val="tx1"/>
                          </a:solidFill>
                          <a:latin typeface="+mn-lt"/>
                          <a:ea typeface="+mn-ea"/>
                          <a:cs typeface="+mn-cs"/>
                        </a:rPr>
                        <a:t>8</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smtClean="0">
                          <a:solidFill>
                            <a:schemeClr val="tx1"/>
                          </a:solidFill>
                          <a:latin typeface="+mn-lt"/>
                          <a:ea typeface="+mn-ea"/>
                          <a:cs typeface="+mn-cs"/>
                        </a:rPr>
                        <a:t>10</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smtClean="0">
                          <a:solidFill>
                            <a:schemeClr val="tx1"/>
                          </a:solidFill>
                          <a:latin typeface="+mn-lt"/>
                          <a:ea typeface="+mn-ea"/>
                          <a:cs typeface="+mn-cs"/>
                        </a:rPr>
                        <a:t>12</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smtClean="0">
                          <a:solidFill>
                            <a:schemeClr val="tx1"/>
                          </a:solidFill>
                          <a:latin typeface="+mn-lt"/>
                          <a:ea typeface="+mn-ea"/>
                          <a:cs typeface="+mn-cs"/>
                        </a:rPr>
                        <a:t>17</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smtClean="0">
                          <a:solidFill>
                            <a:schemeClr val="tx1"/>
                          </a:solidFill>
                          <a:latin typeface="+mn-lt"/>
                          <a:ea typeface="+mn-ea"/>
                          <a:cs typeface="+mn-cs"/>
                        </a:rPr>
                        <a:t>24</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smtClean="0">
                          <a:solidFill>
                            <a:schemeClr val="tx1"/>
                          </a:solidFill>
                          <a:latin typeface="+mn-lt"/>
                          <a:ea typeface="+mn-ea"/>
                          <a:cs typeface="+mn-cs"/>
                        </a:rPr>
                        <a:t>26</a:t>
                      </a:r>
                      <a:endParaRPr lang="zh-CN" altLang="en-US" sz="1800" kern="1200" dirty="0">
                        <a:solidFill>
                          <a:schemeClr val="tx1"/>
                        </a:solidFill>
                        <a:latin typeface="+mn-lt"/>
                        <a:ea typeface="+mn-ea"/>
                        <a:cs typeface="+mn-cs"/>
                      </a:endParaRPr>
                    </a:p>
                  </a:txBody>
                  <a:tcPr anchor="ctr" anchorCtr="1"/>
                </a:tc>
              </a:tr>
            </a:tbl>
          </a:graphicData>
        </a:graphic>
      </p:graphicFrame>
      <p:graphicFrame>
        <p:nvGraphicFramePr>
          <p:cNvPr id="6" name="表格 5"/>
          <p:cNvGraphicFramePr>
            <a:graphicFrameLocks noGrp="1"/>
          </p:cNvGraphicFramePr>
          <p:nvPr/>
        </p:nvGraphicFramePr>
        <p:xfrm>
          <a:off x="1547664" y="4653136"/>
          <a:ext cx="6696742" cy="504056"/>
        </p:xfrm>
        <a:graphic>
          <a:graphicData uri="http://schemas.openxmlformats.org/drawingml/2006/table">
            <a:tbl>
              <a:tblPr/>
              <a:tblGrid>
                <a:gridCol w="393926"/>
                <a:gridCol w="393926"/>
                <a:gridCol w="393926"/>
                <a:gridCol w="393926"/>
                <a:gridCol w="393926"/>
                <a:gridCol w="393926"/>
                <a:gridCol w="393926"/>
                <a:gridCol w="393926"/>
                <a:gridCol w="393926"/>
                <a:gridCol w="393926"/>
                <a:gridCol w="393926"/>
                <a:gridCol w="393926"/>
                <a:gridCol w="393926"/>
                <a:gridCol w="393926"/>
                <a:gridCol w="393926"/>
                <a:gridCol w="393926"/>
                <a:gridCol w="393926"/>
              </a:tblGrid>
              <a:tr h="504056">
                <a:tc>
                  <a:txBody>
                    <a:bodyPr/>
                    <a:lstStyle/>
                    <a:p>
                      <a:pPr algn="ctr" rtl="0" fontAlgn="t"/>
                      <a:r>
                        <a:rPr lang="en-US" altLang="zh-CN" sz="2000" b="0" i="0" u="none" strike="noStrike" dirty="0">
                          <a:solidFill>
                            <a:srgbClr val="000000"/>
                          </a:solidFill>
                          <a:latin typeface="Calibri"/>
                        </a:rPr>
                        <a:t>1</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2</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3</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4</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5</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6</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8</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9</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10</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11</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12</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14</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17</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18</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20</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24</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2000" b="0" i="0" u="none" strike="noStrike" dirty="0">
                          <a:solidFill>
                            <a:srgbClr val="000000"/>
                          </a:solidFill>
                          <a:latin typeface="Calibri"/>
                        </a:rPr>
                        <a:t>26</a:t>
                      </a:r>
                    </a:p>
                  </a:txBody>
                  <a:tcPr marL="4980" marR="4980" marT="498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下箭头 6"/>
          <p:cNvSpPr/>
          <p:nvPr/>
        </p:nvSpPr>
        <p:spPr>
          <a:xfrm>
            <a:off x="3347864" y="4077072"/>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5724128" y="4077072"/>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vert="horz" lIns="91440" tIns="45720" rIns="91440" bIns="45720" rtlCol="0" anchor="ctr">
            <a:normAutofit/>
          </a:bodyPr>
          <a:lstStyle/>
          <a:p>
            <a:r>
              <a:rPr lang="zh-CN" altLang="en-US" sz="4000" b="1" dirty="0" smtClean="0">
                <a:solidFill>
                  <a:srgbClr val="FF0000"/>
                </a:solidFill>
              </a:rPr>
              <a:t>举例</a:t>
            </a:r>
            <a:endParaRPr lang="zh-CN" altLang="en-US" sz="4000" b="1" dirty="0">
              <a:solidFill>
                <a:srgbClr val="FF0000"/>
              </a:solidFill>
            </a:endParaRPr>
          </a:p>
        </p:txBody>
      </p:sp>
      <p:sp>
        <p:nvSpPr>
          <p:cNvPr id="3" name="内容占位符 2"/>
          <p:cNvSpPr>
            <a:spLocks noGrp="1"/>
          </p:cNvSpPr>
          <p:nvPr>
            <p:ph idx="1"/>
          </p:nvPr>
        </p:nvSpPr>
        <p:spPr>
          <a:xfrm>
            <a:off x="467544" y="1052736"/>
            <a:ext cx="8229600" cy="1656184"/>
          </a:xfrm>
        </p:spPr>
        <p:txBody>
          <a:bodyPr>
            <a:normAutofit lnSpcReduction="10000"/>
          </a:bodyPr>
          <a:lstStyle/>
          <a:p>
            <a:r>
              <a:rPr lang="zh-CN" altLang="en-US" sz="2400" b="1" dirty="0" smtClean="0"/>
              <a:t>设内存大小</a:t>
            </a:r>
            <a:r>
              <a:rPr lang="en-US" altLang="zh-CN" sz="2400" b="1" dirty="0" smtClean="0"/>
              <a:t>M=1800</a:t>
            </a:r>
            <a:r>
              <a:rPr lang="zh-CN" altLang="en-US" sz="2400" b="1" dirty="0" smtClean="0"/>
              <a:t>个纪录</a:t>
            </a:r>
            <a:r>
              <a:rPr lang="zh-CN" altLang="en-US" sz="2400" b="1" dirty="0" smtClean="0"/>
              <a:t>，数据文件</a:t>
            </a:r>
            <a:r>
              <a:rPr lang="en-US" altLang="zh-CN" sz="2400" b="1" dirty="0" smtClean="0"/>
              <a:t>F</a:t>
            </a:r>
            <a:r>
              <a:rPr lang="zh-CN" altLang="en-US" sz="2400" b="1" dirty="0" smtClean="0"/>
              <a:t>大学</a:t>
            </a:r>
            <a:r>
              <a:rPr lang="en-US" altLang="zh-CN" sz="2400" b="1" dirty="0" smtClean="0"/>
              <a:t>n=9000</a:t>
            </a:r>
            <a:r>
              <a:rPr lang="zh-CN" altLang="en-US" sz="2400" b="1" dirty="0" smtClean="0"/>
              <a:t>个纪录</a:t>
            </a:r>
            <a:r>
              <a:rPr lang="zh-CN" altLang="en-US" sz="2400" b="1" dirty="0" smtClean="0"/>
              <a:t>。</a:t>
            </a:r>
            <a:endParaRPr lang="en-US" altLang="zh-CN" sz="2400" b="1" dirty="0" smtClean="0"/>
          </a:p>
          <a:p>
            <a:r>
              <a:rPr lang="zh-CN" altLang="en-US" sz="2400" b="1" dirty="0" smtClean="0"/>
              <a:t>将文件</a:t>
            </a:r>
            <a:r>
              <a:rPr lang="en-US" altLang="zh-CN" sz="2400" b="1" dirty="0" smtClean="0"/>
              <a:t>F</a:t>
            </a:r>
            <a:r>
              <a:rPr lang="zh-CN" altLang="en-US" sz="2400" b="1" dirty="0" smtClean="0"/>
              <a:t>在</a:t>
            </a:r>
            <a:r>
              <a:rPr lang="zh-CN" altLang="en-US" sz="2400" b="1" dirty="0" smtClean="0"/>
              <a:t>外存（如磁盘）上分块存储，每块</a:t>
            </a:r>
            <a:r>
              <a:rPr lang="en-US" altLang="zh-CN" sz="2400" b="1" dirty="0" smtClean="0"/>
              <a:t>600</a:t>
            </a:r>
            <a:r>
              <a:rPr lang="zh-CN" altLang="en-US" sz="2400" b="1" dirty="0" smtClean="0"/>
              <a:t>个纪录</a:t>
            </a:r>
            <a:r>
              <a:rPr lang="zh-CN" altLang="en-US" sz="2400" b="1" dirty="0" smtClean="0"/>
              <a:t>。</a:t>
            </a:r>
            <a:endParaRPr lang="en-US" altLang="zh-CN" sz="2400" b="1" dirty="0" smtClean="0"/>
          </a:p>
          <a:p>
            <a:r>
              <a:rPr lang="zh-CN" altLang="en-US" sz="2400" b="1" dirty="0" smtClean="0"/>
              <a:t>在</a:t>
            </a:r>
            <a:r>
              <a:rPr lang="zh-CN" altLang="en-US" sz="2400" b="1" dirty="0" smtClean="0"/>
              <a:t>生成初始顺串阶段，每次读入</a:t>
            </a:r>
            <a:r>
              <a:rPr lang="en-US" altLang="zh-CN" sz="2400" b="1" dirty="0" smtClean="0"/>
              <a:t>1800</a:t>
            </a:r>
            <a:r>
              <a:rPr lang="zh-CN" altLang="en-US" sz="2400" b="1" dirty="0" smtClean="0"/>
              <a:t>个纪录（即</a:t>
            </a:r>
            <a:r>
              <a:rPr lang="en-US" altLang="zh-CN" sz="2400" b="1" dirty="0" smtClean="0"/>
              <a:t>3</a:t>
            </a:r>
            <a:r>
              <a:rPr lang="zh-CN" altLang="en-US" sz="2400" b="1" dirty="0" smtClean="0"/>
              <a:t>段</a:t>
            </a:r>
            <a:r>
              <a:rPr lang="zh-CN" altLang="en-US" sz="2400" b="1" dirty="0" smtClean="0"/>
              <a:t>）</a:t>
            </a:r>
            <a:r>
              <a:rPr lang="zh-CN" altLang="en-US" sz="2400" b="1" dirty="0" smtClean="0"/>
              <a:t>到</a:t>
            </a:r>
            <a:r>
              <a:rPr lang="zh-CN" altLang="en-US" sz="2400" b="1" dirty="0" smtClean="0"/>
              <a:t>内存</a:t>
            </a:r>
            <a:r>
              <a:rPr lang="zh-CN" altLang="en-US" sz="2400" b="1" dirty="0" smtClean="0"/>
              <a:t>，采用内排序依次生成顺串依次写入外存储器中。</a:t>
            </a:r>
            <a:endParaRPr lang="zh-CN" altLang="en-US" sz="2400" b="1" dirty="0"/>
          </a:p>
        </p:txBody>
      </p:sp>
      <p:sp>
        <p:nvSpPr>
          <p:cNvPr id="4" name="矩形 3"/>
          <p:cNvSpPr/>
          <p:nvPr/>
        </p:nvSpPr>
        <p:spPr>
          <a:xfrm>
            <a:off x="5220072" y="2996952"/>
            <a:ext cx="43204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5" name="矩形 4"/>
          <p:cNvSpPr/>
          <p:nvPr/>
        </p:nvSpPr>
        <p:spPr>
          <a:xfrm>
            <a:off x="5220072" y="3501008"/>
            <a:ext cx="43204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6" name="矩形 5"/>
          <p:cNvSpPr/>
          <p:nvPr/>
        </p:nvSpPr>
        <p:spPr>
          <a:xfrm>
            <a:off x="5220072" y="4005064"/>
            <a:ext cx="43204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7" name="矩形 6"/>
          <p:cNvSpPr/>
          <p:nvPr/>
        </p:nvSpPr>
        <p:spPr>
          <a:xfrm>
            <a:off x="1115616" y="2996952"/>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15616" y="350100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5616" y="4005064"/>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835696" y="2996952"/>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835696" y="350100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35696" y="4005064"/>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55776" y="2996952"/>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555776" y="350100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55776" y="4005064"/>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275856" y="2996952"/>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275856" y="350100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75856" y="4005064"/>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95936" y="2996952"/>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995936" y="350100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995936" y="4005064"/>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19" idx="3"/>
            <a:endCxn id="4" idx="1"/>
          </p:cNvCxnSpPr>
          <p:nvPr/>
        </p:nvCxnSpPr>
        <p:spPr>
          <a:xfrm>
            <a:off x="4427984" y="3248980"/>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 idx="3"/>
            <a:endCxn id="5" idx="1"/>
          </p:cNvCxnSpPr>
          <p:nvPr/>
        </p:nvCxnSpPr>
        <p:spPr>
          <a:xfrm>
            <a:off x="4427984" y="375303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1" idx="3"/>
            <a:endCxn id="6" idx="1"/>
          </p:cNvCxnSpPr>
          <p:nvPr/>
        </p:nvCxnSpPr>
        <p:spPr>
          <a:xfrm>
            <a:off x="4427984" y="4257092"/>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5400000">
            <a:off x="6300192" y="2852936"/>
            <a:ext cx="432048" cy="57606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5400000">
            <a:off x="6876256" y="2852936"/>
            <a:ext cx="432048" cy="57606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5400000">
            <a:off x="7452320" y="2852936"/>
            <a:ext cx="432048" cy="57606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a:stCxn id="4" idx="3"/>
            <a:endCxn id="30" idx="2"/>
          </p:cNvCxnSpPr>
          <p:nvPr/>
        </p:nvCxnSpPr>
        <p:spPr>
          <a:xfrm flipV="1">
            <a:off x="5652120" y="3140968"/>
            <a:ext cx="576064" cy="10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5" idx="3"/>
            <a:endCxn id="31" idx="3"/>
          </p:cNvCxnSpPr>
          <p:nvPr/>
        </p:nvCxnSpPr>
        <p:spPr>
          <a:xfrm flipV="1">
            <a:off x="5652120" y="3356992"/>
            <a:ext cx="1440160"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6" idx="3"/>
            <a:endCxn id="32" idx="3"/>
          </p:cNvCxnSpPr>
          <p:nvPr/>
        </p:nvCxnSpPr>
        <p:spPr>
          <a:xfrm flipV="1">
            <a:off x="5652120" y="3356992"/>
            <a:ext cx="2016224" cy="9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rot="5400000">
            <a:off x="6300192" y="4005064"/>
            <a:ext cx="432048" cy="576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rot="5400000">
            <a:off x="6876256" y="4005064"/>
            <a:ext cx="432048" cy="576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rot="5400000">
            <a:off x="7452320" y="4005064"/>
            <a:ext cx="432048" cy="576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5400000">
            <a:off x="6300192" y="5157192"/>
            <a:ext cx="432048" cy="5760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5400000">
            <a:off x="6876256" y="5157192"/>
            <a:ext cx="432048" cy="5760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rot="5400000">
            <a:off x="7452320" y="5157192"/>
            <a:ext cx="432048" cy="5760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6444208" y="4653136"/>
            <a:ext cx="720080" cy="369332"/>
          </a:xfrm>
          <a:prstGeom prst="rect">
            <a:avLst/>
          </a:prstGeom>
          <a:noFill/>
        </p:spPr>
        <p:txBody>
          <a:bodyPr wrap="square" rtlCol="0">
            <a:spAutoFit/>
          </a:bodyPr>
          <a:lstStyle/>
          <a:p>
            <a:r>
              <a:rPr lang="en-US" altLang="zh-CN" dirty="0" smtClean="0"/>
              <a:t>……</a:t>
            </a:r>
            <a:endParaRPr lang="zh-CN" altLang="en-US" dirty="0"/>
          </a:p>
        </p:txBody>
      </p:sp>
      <p:sp>
        <p:nvSpPr>
          <p:cNvPr id="46" name="TextBox 45"/>
          <p:cNvSpPr txBox="1"/>
          <p:nvPr/>
        </p:nvSpPr>
        <p:spPr>
          <a:xfrm>
            <a:off x="1187624" y="4869160"/>
            <a:ext cx="3384376" cy="400110"/>
          </a:xfrm>
          <a:prstGeom prst="rect">
            <a:avLst/>
          </a:prstGeom>
          <a:noFill/>
        </p:spPr>
        <p:txBody>
          <a:bodyPr wrap="square" rtlCol="0">
            <a:spAutoFit/>
          </a:bodyPr>
          <a:lstStyle/>
          <a:p>
            <a:r>
              <a:rPr lang="en-US" altLang="zh-CN" sz="2000" b="1" dirty="0" smtClean="0"/>
              <a:t>5           4           3          2          1     </a:t>
            </a:r>
            <a:endParaRPr lang="zh-CN" altLang="en-US" sz="2000" b="1" dirty="0"/>
          </a:p>
        </p:txBody>
      </p:sp>
      <p:sp>
        <p:nvSpPr>
          <p:cNvPr id="47" name="TextBox 46"/>
          <p:cNvSpPr txBox="1"/>
          <p:nvPr/>
        </p:nvSpPr>
        <p:spPr>
          <a:xfrm>
            <a:off x="5004048" y="4725144"/>
            <a:ext cx="1008112" cy="400110"/>
          </a:xfrm>
          <a:prstGeom prst="rect">
            <a:avLst/>
          </a:prstGeom>
          <a:noFill/>
        </p:spPr>
        <p:txBody>
          <a:bodyPr wrap="square" rtlCol="0">
            <a:spAutoFit/>
          </a:bodyPr>
          <a:lstStyle/>
          <a:p>
            <a:r>
              <a:rPr lang="zh-CN" altLang="en-US" sz="2000" b="1" dirty="0" smtClean="0">
                <a:solidFill>
                  <a:srgbClr val="FF0000"/>
                </a:solidFill>
              </a:rPr>
              <a:t>内排序</a:t>
            </a:r>
            <a:endParaRPr lang="zh-CN" altLang="en-US" sz="2000" b="1" dirty="0">
              <a:solidFill>
                <a:srgbClr val="FF0000"/>
              </a:solidFill>
            </a:endParaRPr>
          </a:p>
        </p:txBody>
      </p:sp>
      <p:sp>
        <p:nvSpPr>
          <p:cNvPr id="48" name="右大括号 47"/>
          <p:cNvSpPr/>
          <p:nvPr/>
        </p:nvSpPr>
        <p:spPr>
          <a:xfrm>
            <a:off x="7956376" y="3068960"/>
            <a:ext cx="504056" cy="2376264"/>
          </a:xfrm>
          <a:prstGeom prst="rightBrace">
            <a:avLst>
              <a:gd name="adj1" fmla="val 177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TextBox 48"/>
          <p:cNvSpPr txBox="1"/>
          <p:nvPr/>
        </p:nvSpPr>
        <p:spPr>
          <a:xfrm>
            <a:off x="8460432" y="3717032"/>
            <a:ext cx="540568" cy="1015663"/>
          </a:xfrm>
          <a:prstGeom prst="rect">
            <a:avLst/>
          </a:prstGeom>
          <a:noFill/>
        </p:spPr>
        <p:txBody>
          <a:bodyPr wrap="square" rtlCol="0">
            <a:spAutoFit/>
          </a:bodyPr>
          <a:lstStyle/>
          <a:p>
            <a:r>
              <a:rPr lang="zh-CN" altLang="en-US" sz="2000" b="1" dirty="0" smtClean="0">
                <a:solidFill>
                  <a:srgbClr val="FF0000"/>
                </a:solidFill>
              </a:rPr>
              <a:t>已排序</a:t>
            </a:r>
            <a:endParaRPr lang="zh-CN" altLang="en-US" sz="20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normAutofit/>
          </a:bodyPr>
          <a:lstStyle/>
          <a:p>
            <a:r>
              <a:rPr lang="zh-CN" altLang="en-US" sz="4000" b="1" dirty="0" smtClean="0">
                <a:solidFill>
                  <a:srgbClr val="FF0000"/>
                </a:solidFill>
              </a:rPr>
              <a:t>二路归并</a:t>
            </a:r>
            <a:endParaRPr lang="zh-CN" altLang="en-US" sz="4000" b="1" dirty="0">
              <a:solidFill>
                <a:srgbClr val="FF0000"/>
              </a:solidFill>
            </a:endParaRPr>
          </a:p>
        </p:txBody>
      </p:sp>
      <p:sp>
        <p:nvSpPr>
          <p:cNvPr id="3" name="内容占位符 2"/>
          <p:cNvSpPr>
            <a:spLocks noGrp="1"/>
          </p:cNvSpPr>
          <p:nvPr>
            <p:ph idx="1"/>
          </p:nvPr>
        </p:nvSpPr>
        <p:spPr>
          <a:xfrm>
            <a:off x="385192" y="1600201"/>
            <a:ext cx="8229600" cy="748680"/>
          </a:xfrm>
        </p:spPr>
        <p:txBody>
          <a:bodyPr/>
          <a:lstStyle/>
          <a:p>
            <a:endParaRPr lang="zh-CN" altLang="en-US" dirty="0"/>
          </a:p>
        </p:txBody>
      </p:sp>
      <p:sp>
        <p:nvSpPr>
          <p:cNvPr id="4" name="矩形 3"/>
          <p:cNvSpPr/>
          <p:nvPr/>
        </p:nvSpPr>
        <p:spPr>
          <a:xfrm>
            <a:off x="3203848" y="1772816"/>
            <a:ext cx="43204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5" name="矩形 4"/>
          <p:cNvSpPr/>
          <p:nvPr/>
        </p:nvSpPr>
        <p:spPr>
          <a:xfrm>
            <a:off x="3203848" y="2276872"/>
            <a:ext cx="43204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6" name="矩形 5"/>
          <p:cNvSpPr/>
          <p:nvPr/>
        </p:nvSpPr>
        <p:spPr>
          <a:xfrm>
            <a:off x="3203848" y="2780928"/>
            <a:ext cx="43204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7" name="矩形 6"/>
          <p:cNvSpPr/>
          <p:nvPr/>
        </p:nvSpPr>
        <p:spPr>
          <a:xfrm>
            <a:off x="6084168" y="170080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84168" y="2204864"/>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84168" y="2708920"/>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04248" y="170080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04248" y="2204864"/>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804248" y="2708920"/>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524328" y="170080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24328" y="2204864"/>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524328" y="2708920"/>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244408" y="170080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244408" y="2204864"/>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244408" y="2708920"/>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99992" y="1772816"/>
            <a:ext cx="432048" cy="50405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499992" y="2276872"/>
            <a:ext cx="432048" cy="50405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499992" y="2780928"/>
            <a:ext cx="432048" cy="50405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19" idx="3"/>
          </p:cNvCxnSpPr>
          <p:nvPr/>
        </p:nvCxnSpPr>
        <p:spPr>
          <a:xfrm flipV="1">
            <a:off x="4932040" y="1988840"/>
            <a:ext cx="720080"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0" idx="3"/>
          </p:cNvCxnSpPr>
          <p:nvPr/>
        </p:nvCxnSpPr>
        <p:spPr>
          <a:xfrm>
            <a:off x="4932040" y="2528900"/>
            <a:ext cx="720080"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3"/>
          </p:cNvCxnSpPr>
          <p:nvPr/>
        </p:nvCxnSpPr>
        <p:spPr>
          <a:xfrm>
            <a:off x="4932040" y="3032956"/>
            <a:ext cx="648072"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rot="5400000">
            <a:off x="827584" y="1700808"/>
            <a:ext cx="432048" cy="57606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403648" y="1700808"/>
            <a:ext cx="432048" cy="57606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1979712" y="1700808"/>
            <a:ext cx="432048" cy="57606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a:stCxn id="26" idx="3"/>
            <a:endCxn id="5" idx="1"/>
          </p:cNvCxnSpPr>
          <p:nvPr/>
        </p:nvCxnSpPr>
        <p:spPr>
          <a:xfrm>
            <a:off x="1619672" y="2204864"/>
            <a:ext cx="1584176"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7" idx="0"/>
            <a:endCxn id="4" idx="1"/>
          </p:cNvCxnSpPr>
          <p:nvPr/>
        </p:nvCxnSpPr>
        <p:spPr>
          <a:xfrm>
            <a:off x="2483768" y="1988840"/>
            <a:ext cx="720080"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rot="5400000">
            <a:off x="827584" y="2852936"/>
            <a:ext cx="432048" cy="576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5400000">
            <a:off x="1403648" y="2852936"/>
            <a:ext cx="432048" cy="576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5400000">
            <a:off x="1979712" y="2852936"/>
            <a:ext cx="432048" cy="576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5400000">
            <a:off x="827584" y="4005064"/>
            <a:ext cx="432048" cy="5760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5400000">
            <a:off x="1403648" y="4005064"/>
            <a:ext cx="432048" cy="5760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5400000">
            <a:off x="1979712" y="4005064"/>
            <a:ext cx="432048" cy="5760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971600" y="3501008"/>
            <a:ext cx="720080" cy="369332"/>
          </a:xfrm>
          <a:prstGeom prst="rect">
            <a:avLst/>
          </a:prstGeom>
          <a:noFill/>
        </p:spPr>
        <p:txBody>
          <a:bodyPr wrap="square" rtlCol="0">
            <a:spAutoFit/>
          </a:bodyPr>
          <a:lstStyle/>
          <a:p>
            <a:r>
              <a:rPr lang="en-US" altLang="zh-CN" dirty="0" smtClean="0"/>
              <a:t>……</a:t>
            </a:r>
            <a:endParaRPr lang="zh-CN" altLang="en-US" dirty="0"/>
          </a:p>
        </p:txBody>
      </p:sp>
      <p:sp>
        <p:nvSpPr>
          <p:cNvPr id="38" name="TextBox 37"/>
          <p:cNvSpPr txBox="1"/>
          <p:nvPr/>
        </p:nvSpPr>
        <p:spPr>
          <a:xfrm>
            <a:off x="395536" y="1700808"/>
            <a:ext cx="360040" cy="2862322"/>
          </a:xfrm>
          <a:prstGeom prst="rect">
            <a:avLst/>
          </a:prstGeom>
          <a:noFill/>
        </p:spPr>
        <p:txBody>
          <a:bodyPr wrap="square" rtlCol="0">
            <a:spAutoFit/>
          </a:bodyPr>
          <a:lstStyle/>
          <a:p>
            <a:r>
              <a:rPr lang="en-US" altLang="zh-CN" sz="2000" b="1" dirty="0" smtClean="0"/>
              <a:t>1           </a:t>
            </a:r>
          </a:p>
          <a:p>
            <a:endParaRPr lang="en-US" altLang="zh-CN" sz="2000" b="1" dirty="0" smtClean="0"/>
          </a:p>
          <a:p>
            <a:endParaRPr lang="en-US" altLang="zh-CN" sz="2000" b="1" dirty="0" smtClean="0"/>
          </a:p>
          <a:p>
            <a:endParaRPr lang="en-US" altLang="zh-CN" sz="2000" b="1" dirty="0" smtClean="0"/>
          </a:p>
          <a:p>
            <a:r>
              <a:rPr lang="en-US" altLang="zh-CN" sz="2000" b="1" dirty="0" smtClean="0"/>
              <a:t>2</a:t>
            </a:r>
          </a:p>
          <a:p>
            <a:r>
              <a:rPr lang="en-US" altLang="zh-CN" sz="2000" b="1" dirty="0" smtClean="0"/>
              <a:t>…</a:t>
            </a:r>
          </a:p>
          <a:p>
            <a:endParaRPr lang="en-US" altLang="zh-CN" sz="2000" b="1" dirty="0" smtClean="0"/>
          </a:p>
          <a:p>
            <a:r>
              <a:rPr lang="en-US" altLang="zh-CN" sz="2000" b="1" dirty="0" smtClean="0"/>
              <a:t>       5 </a:t>
            </a:r>
            <a:endParaRPr lang="zh-CN" altLang="en-US" sz="2000" b="1" dirty="0"/>
          </a:p>
        </p:txBody>
      </p:sp>
      <p:sp>
        <p:nvSpPr>
          <p:cNvPr id="39" name="TextBox 38"/>
          <p:cNvSpPr txBox="1"/>
          <p:nvPr/>
        </p:nvSpPr>
        <p:spPr>
          <a:xfrm>
            <a:off x="3491880" y="3356992"/>
            <a:ext cx="1224136" cy="400110"/>
          </a:xfrm>
          <a:prstGeom prst="rect">
            <a:avLst/>
          </a:prstGeom>
          <a:noFill/>
        </p:spPr>
        <p:txBody>
          <a:bodyPr wrap="square" rtlCol="0">
            <a:spAutoFit/>
          </a:bodyPr>
          <a:lstStyle/>
          <a:p>
            <a:r>
              <a:rPr lang="zh-CN" altLang="en-US" sz="2000" b="1" dirty="0" smtClean="0">
                <a:solidFill>
                  <a:srgbClr val="FF0000"/>
                </a:solidFill>
              </a:rPr>
              <a:t>归并排序</a:t>
            </a:r>
            <a:endParaRPr lang="zh-CN" altLang="en-US" sz="2000" b="1" dirty="0">
              <a:solidFill>
                <a:srgbClr val="FF0000"/>
              </a:solidFill>
            </a:endParaRPr>
          </a:p>
        </p:txBody>
      </p:sp>
      <p:sp>
        <p:nvSpPr>
          <p:cNvPr id="41" name="TextBox 40"/>
          <p:cNvSpPr txBox="1"/>
          <p:nvPr/>
        </p:nvSpPr>
        <p:spPr>
          <a:xfrm>
            <a:off x="2915816" y="3789040"/>
            <a:ext cx="5976664" cy="830997"/>
          </a:xfrm>
          <a:prstGeom prst="rect">
            <a:avLst/>
          </a:prstGeom>
          <a:noFill/>
        </p:spPr>
        <p:txBody>
          <a:bodyPr wrap="square" rtlCol="0">
            <a:spAutoFit/>
          </a:bodyPr>
          <a:lstStyle/>
          <a:p>
            <a:r>
              <a:rPr lang="zh-CN" altLang="en-US" sz="2400" b="1" dirty="0" smtClean="0">
                <a:solidFill>
                  <a:srgbClr val="FF0000"/>
                </a:solidFill>
              </a:rPr>
              <a:t>将内存等分成</a:t>
            </a:r>
            <a:r>
              <a:rPr lang="en-US" altLang="zh-CN" sz="2400" b="1" dirty="0" smtClean="0">
                <a:solidFill>
                  <a:srgbClr val="FF0000"/>
                </a:solidFill>
              </a:rPr>
              <a:t>3</a:t>
            </a:r>
            <a:r>
              <a:rPr lang="zh-CN" altLang="en-US" sz="2400" b="1" dirty="0" smtClean="0">
                <a:solidFill>
                  <a:srgbClr val="FF0000"/>
                </a:solidFill>
              </a:rPr>
              <a:t>个</a:t>
            </a:r>
            <a:r>
              <a:rPr lang="zh-CN" altLang="en-US" sz="2400" b="1" dirty="0" smtClean="0">
                <a:solidFill>
                  <a:srgbClr val="FF0000"/>
                </a:solidFill>
              </a:rPr>
              <a:t>缓冲区；</a:t>
            </a:r>
            <a:r>
              <a:rPr lang="en-US" altLang="zh-CN" sz="2400" b="1" dirty="0" smtClean="0">
                <a:solidFill>
                  <a:srgbClr val="FF0000"/>
                </a:solidFill>
              </a:rPr>
              <a:t>B1</a:t>
            </a:r>
            <a:r>
              <a:rPr lang="zh-CN" altLang="en-US" sz="2400" b="1" dirty="0" smtClean="0">
                <a:solidFill>
                  <a:srgbClr val="FF0000"/>
                </a:solidFill>
              </a:rPr>
              <a:t>、</a:t>
            </a:r>
            <a:r>
              <a:rPr lang="en-US" altLang="zh-CN" sz="2400" b="1" dirty="0" smtClean="0">
                <a:solidFill>
                  <a:srgbClr val="FF0000"/>
                </a:solidFill>
              </a:rPr>
              <a:t>B2</a:t>
            </a:r>
            <a:r>
              <a:rPr lang="zh-CN" altLang="en-US" sz="2400" b="1" dirty="0" smtClean="0">
                <a:solidFill>
                  <a:srgbClr val="FF0000"/>
                </a:solidFill>
              </a:rPr>
              <a:t>输入缓冲区，</a:t>
            </a:r>
            <a:r>
              <a:rPr lang="en-US" altLang="zh-CN" sz="2400" b="1" dirty="0" smtClean="0">
                <a:solidFill>
                  <a:srgbClr val="FF0000"/>
                </a:solidFill>
              </a:rPr>
              <a:t>B3</a:t>
            </a:r>
            <a:r>
              <a:rPr lang="zh-CN" altLang="en-US" sz="2400" b="1" dirty="0" smtClean="0">
                <a:solidFill>
                  <a:srgbClr val="FF0000"/>
                </a:solidFill>
              </a:rPr>
              <a:t>输出缓冲区</a:t>
            </a:r>
            <a:endParaRPr lang="zh-CN" altLang="en-US" sz="2400" b="1" dirty="0">
              <a:solidFill>
                <a:srgbClr val="FF0000"/>
              </a:solidFill>
            </a:endParaRPr>
          </a:p>
        </p:txBody>
      </p:sp>
      <p:sp>
        <p:nvSpPr>
          <p:cNvPr id="67" name="TextBox 66"/>
          <p:cNvSpPr txBox="1"/>
          <p:nvPr/>
        </p:nvSpPr>
        <p:spPr>
          <a:xfrm>
            <a:off x="2699792" y="1772816"/>
            <a:ext cx="504056" cy="1631216"/>
          </a:xfrm>
          <a:prstGeom prst="rect">
            <a:avLst/>
          </a:prstGeom>
          <a:noFill/>
        </p:spPr>
        <p:txBody>
          <a:bodyPr wrap="square" rtlCol="0">
            <a:spAutoFit/>
          </a:bodyPr>
          <a:lstStyle/>
          <a:p>
            <a:r>
              <a:rPr lang="en-US" altLang="zh-CN" sz="2000" b="1" dirty="0" smtClean="0">
                <a:solidFill>
                  <a:srgbClr val="FF0000"/>
                </a:solidFill>
              </a:rPr>
              <a:t>B1</a:t>
            </a:r>
          </a:p>
          <a:p>
            <a:endParaRPr lang="en-US" altLang="zh-CN" sz="2000" b="1" dirty="0" smtClean="0">
              <a:solidFill>
                <a:srgbClr val="FF0000"/>
              </a:solidFill>
            </a:endParaRPr>
          </a:p>
          <a:p>
            <a:r>
              <a:rPr lang="en-US" altLang="zh-CN" sz="2000" b="1" dirty="0" smtClean="0">
                <a:solidFill>
                  <a:srgbClr val="FF0000"/>
                </a:solidFill>
              </a:rPr>
              <a:t>B2</a:t>
            </a:r>
          </a:p>
          <a:p>
            <a:endParaRPr lang="en-US" altLang="zh-CN" sz="2000" b="1" dirty="0" smtClean="0">
              <a:solidFill>
                <a:srgbClr val="FF0000"/>
              </a:solidFill>
            </a:endParaRPr>
          </a:p>
          <a:p>
            <a:r>
              <a:rPr lang="en-US" altLang="zh-CN" sz="2000" b="1" dirty="0" smtClean="0">
                <a:solidFill>
                  <a:srgbClr val="FF0000"/>
                </a:solidFill>
              </a:rPr>
              <a:t>B3</a:t>
            </a:r>
            <a:endParaRPr lang="zh-CN" altLang="en-US" sz="2000" b="1" dirty="0">
              <a:solidFill>
                <a:srgbClr val="FF0000"/>
              </a:solidFill>
            </a:endParaRPr>
          </a:p>
        </p:txBody>
      </p:sp>
      <p:cxnSp>
        <p:nvCxnSpPr>
          <p:cNvPr id="70" name="直接箭头连接符 69"/>
          <p:cNvCxnSpPr>
            <a:stCxn id="4" idx="3"/>
          </p:cNvCxnSpPr>
          <p:nvPr/>
        </p:nvCxnSpPr>
        <p:spPr>
          <a:xfrm>
            <a:off x="3635896" y="2024844"/>
            <a:ext cx="288032" cy="252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 idx="3"/>
          </p:cNvCxnSpPr>
          <p:nvPr/>
        </p:nvCxnSpPr>
        <p:spPr>
          <a:xfrm flipV="1">
            <a:off x="3635896" y="2276872"/>
            <a:ext cx="288032" cy="252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形状 73"/>
          <p:cNvCxnSpPr>
            <a:endCxn id="6" idx="3"/>
          </p:cNvCxnSpPr>
          <p:nvPr/>
        </p:nvCxnSpPr>
        <p:spPr>
          <a:xfrm rot="5400000">
            <a:off x="3437874" y="2546902"/>
            <a:ext cx="684076" cy="28803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6" idx="3"/>
          </p:cNvCxnSpPr>
          <p:nvPr/>
        </p:nvCxnSpPr>
        <p:spPr>
          <a:xfrm flipV="1">
            <a:off x="3635896" y="2132856"/>
            <a:ext cx="864096" cy="9001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TotalTime>
  <Words>1236</Words>
  <Application>Microsoft Office PowerPoint</Application>
  <PresentationFormat>全屏显示(4:3)</PresentationFormat>
  <Paragraphs>121</Paragraphs>
  <Slides>11</Slides>
  <Notes>3</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大数据算法 -外存算法</vt:lpstr>
      <vt:lpstr>外存算法</vt:lpstr>
      <vt:lpstr>外部存储器模型</vt:lpstr>
      <vt:lpstr>外部排序</vt:lpstr>
      <vt:lpstr>外部排序方法</vt:lpstr>
      <vt:lpstr>外部排序方法</vt:lpstr>
      <vt:lpstr>外部排序方法</vt:lpstr>
      <vt:lpstr>举例</vt:lpstr>
      <vt:lpstr>二路归并</vt:lpstr>
      <vt:lpstr>归并过程</vt:lpstr>
      <vt:lpstr>外部排序方法-续</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yfshen</cp:lastModifiedBy>
  <cp:revision>36</cp:revision>
  <dcterms:created xsi:type="dcterms:W3CDTF">2018-04-02T02:05:25Z</dcterms:created>
  <dcterms:modified xsi:type="dcterms:W3CDTF">2018-04-03T13:42:08Z</dcterms:modified>
</cp:coreProperties>
</file>