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5588" cy="6859588"/>
  <p:notesSz cx="6858000" cy="9144000"/>
  <p:defaultTextStyle>
    <a:defPPr>
      <a:defRPr lang="zh-CN"/>
    </a:defPPr>
    <a:lvl1pPr marL="0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8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57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85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13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42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70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98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827" algn="l" defTabSz="9144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2130918"/>
            <a:ext cx="7773750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3887100"/>
            <a:ext cx="640191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74703"/>
            <a:ext cx="2057757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74703"/>
            <a:ext cx="602084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9" y="274702"/>
            <a:ext cx="8231030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80" y="1600571"/>
            <a:ext cx="4039301" cy="452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007" y="1600571"/>
            <a:ext cx="4039301" cy="21864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007" y="3939501"/>
            <a:ext cx="4039301" cy="2188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79" y="274702"/>
            <a:ext cx="8231030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80" y="1600571"/>
            <a:ext cx="4039301" cy="452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600571"/>
            <a:ext cx="4039301" cy="452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4407921"/>
            <a:ext cx="7773750" cy="13623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907387"/>
            <a:ext cx="7773750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600571"/>
            <a:ext cx="4039301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535469"/>
            <a:ext cx="4040889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5" indent="0">
              <a:buNone/>
              <a:defRPr sz="1600" b="1"/>
            </a:lvl4pPr>
            <a:lvl5pPr marL="1828913" indent="0">
              <a:buNone/>
              <a:defRPr sz="1600" b="1"/>
            </a:lvl5pPr>
            <a:lvl6pPr marL="2286142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598" indent="0">
              <a:buNone/>
              <a:defRPr sz="1600" b="1"/>
            </a:lvl8pPr>
            <a:lvl9pPr marL="36578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80" y="2175379"/>
            <a:ext cx="4040889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535469"/>
            <a:ext cx="4042477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5" indent="0">
              <a:buNone/>
              <a:defRPr sz="1600" b="1"/>
            </a:lvl4pPr>
            <a:lvl5pPr marL="1828913" indent="0">
              <a:buNone/>
              <a:defRPr sz="1600" b="1"/>
            </a:lvl5pPr>
            <a:lvl6pPr marL="2286142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598" indent="0">
              <a:buNone/>
              <a:defRPr sz="1600" b="1"/>
            </a:lvl8pPr>
            <a:lvl9pPr marL="36578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2175379"/>
            <a:ext cx="4042477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73114"/>
            <a:ext cx="3008835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73114"/>
            <a:ext cx="5112638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435433"/>
            <a:ext cx="3008835" cy="4692150"/>
          </a:xfrm>
        </p:spPr>
        <p:txBody>
          <a:bodyPr/>
          <a:lstStyle>
            <a:lvl1pPr marL="0" indent="0">
              <a:buNone/>
              <a:defRPr sz="1400"/>
            </a:lvl1pPr>
            <a:lvl2pPr marL="457228" indent="0">
              <a:buNone/>
              <a:defRPr sz="1200"/>
            </a:lvl2pPr>
            <a:lvl3pPr marL="914457" indent="0">
              <a:buNone/>
              <a:defRPr sz="1000"/>
            </a:lvl3pPr>
            <a:lvl4pPr marL="1371685" indent="0">
              <a:buNone/>
              <a:defRPr sz="900"/>
            </a:lvl4pPr>
            <a:lvl5pPr marL="1828913" indent="0">
              <a:buNone/>
              <a:defRPr sz="900"/>
            </a:lvl5pPr>
            <a:lvl6pPr marL="2286142" indent="0">
              <a:buNone/>
              <a:defRPr sz="900"/>
            </a:lvl6pPr>
            <a:lvl7pPr marL="2743370" indent="0">
              <a:buNone/>
              <a:defRPr sz="900"/>
            </a:lvl7pPr>
            <a:lvl8pPr marL="3200598" indent="0">
              <a:buNone/>
              <a:defRPr sz="900"/>
            </a:lvl8pPr>
            <a:lvl9pPr marL="365782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801712"/>
            <a:ext cx="5487353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2917"/>
            <a:ext cx="5487353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28" indent="0">
              <a:buNone/>
              <a:defRPr sz="2800"/>
            </a:lvl2pPr>
            <a:lvl3pPr marL="914457" indent="0">
              <a:buNone/>
              <a:defRPr sz="2400"/>
            </a:lvl3pPr>
            <a:lvl4pPr marL="1371685" indent="0">
              <a:buNone/>
              <a:defRPr sz="2000"/>
            </a:lvl4pPr>
            <a:lvl5pPr marL="1828913" indent="0">
              <a:buNone/>
              <a:defRPr sz="2000"/>
            </a:lvl5pPr>
            <a:lvl6pPr marL="2286142" indent="0">
              <a:buNone/>
              <a:defRPr sz="2000"/>
            </a:lvl6pPr>
            <a:lvl7pPr marL="2743370" indent="0">
              <a:buNone/>
              <a:defRPr sz="2000"/>
            </a:lvl7pPr>
            <a:lvl8pPr marL="3200598" indent="0">
              <a:buNone/>
              <a:defRPr sz="2000"/>
            </a:lvl8pPr>
            <a:lvl9pPr marL="365782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68582"/>
            <a:ext cx="5487353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28" indent="0">
              <a:buNone/>
              <a:defRPr sz="1200"/>
            </a:lvl2pPr>
            <a:lvl3pPr marL="914457" indent="0">
              <a:buNone/>
              <a:defRPr sz="1000"/>
            </a:lvl3pPr>
            <a:lvl4pPr marL="1371685" indent="0">
              <a:buNone/>
              <a:defRPr sz="900"/>
            </a:lvl4pPr>
            <a:lvl5pPr marL="1828913" indent="0">
              <a:buNone/>
              <a:defRPr sz="900"/>
            </a:lvl5pPr>
            <a:lvl6pPr marL="2286142" indent="0">
              <a:buNone/>
              <a:defRPr sz="900"/>
            </a:lvl6pPr>
            <a:lvl7pPr marL="2743370" indent="0">
              <a:buNone/>
              <a:defRPr sz="900"/>
            </a:lvl7pPr>
            <a:lvl8pPr marL="3200598" indent="0">
              <a:buNone/>
              <a:defRPr sz="900"/>
            </a:lvl8pPr>
            <a:lvl9pPr marL="365782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79" y="274702"/>
            <a:ext cx="8231030" cy="1143265"/>
          </a:xfrm>
          <a:prstGeom prst="rect">
            <a:avLst/>
          </a:prstGeom>
        </p:spPr>
        <p:txBody>
          <a:bodyPr vert="horz" lIns="91445" tIns="45723" rIns="91445" bIns="4572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600571"/>
            <a:ext cx="8231030" cy="4527011"/>
          </a:xfrm>
          <a:prstGeom prst="rect">
            <a:avLst/>
          </a:prstGeom>
        </p:spPr>
        <p:txBody>
          <a:bodyPr vert="horz" lIns="91445" tIns="45723" rIns="91445" bIns="4572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80" y="6357823"/>
            <a:ext cx="2133970" cy="365210"/>
          </a:xfrm>
          <a:prstGeom prst="rect">
            <a:avLst/>
          </a:prstGeom>
        </p:spPr>
        <p:txBody>
          <a:bodyPr vert="horz" lIns="91445" tIns="45723" rIns="91445" bIns="457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743" y="6357823"/>
            <a:ext cx="2896103" cy="365210"/>
          </a:xfrm>
          <a:prstGeom prst="rect">
            <a:avLst/>
          </a:prstGeom>
        </p:spPr>
        <p:txBody>
          <a:bodyPr vert="horz" lIns="91445" tIns="45723" rIns="91445" bIns="457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338" y="6357823"/>
            <a:ext cx="2133970" cy="365210"/>
          </a:xfrm>
          <a:prstGeom prst="rect">
            <a:avLst/>
          </a:prstGeom>
        </p:spPr>
        <p:txBody>
          <a:bodyPr vert="horz" lIns="91445" tIns="45723" rIns="91445" bIns="457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1" indent="-342921" algn="l" defTabSz="9144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6" indent="-285768" algn="l" defTabSz="9144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1" indent="-228614" algn="l" defTabSz="9144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614" algn="l" defTabSz="9144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8" indent="-228614" algn="l" defTabSz="9144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6" indent="-228614" algn="l" defTabSz="9144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4" indent="-228614" algn="l" defTabSz="9144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3" indent="-228614" algn="l" defTabSz="9144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1" indent="-228614" algn="l" defTabSz="9144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8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5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3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2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8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7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1629178"/>
            <a:ext cx="7773750" cy="1972107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研究生算法</a:t>
            </a: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快速傅利叶变换</a:t>
            </a:r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3887100"/>
            <a:ext cx="6401912" cy="1040285"/>
          </a:xfr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沈云付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2017.4.20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1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80" y="1600571"/>
            <a:ext cx="8148465" cy="15418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/>
              <a:t>目前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(2r)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(2r+1) </a:t>
            </a:r>
            <a:r>
              <a:rPr lang="zh-CN" altLang="en-US" sz="2800" b="1" dirty="0" smtClean="0"/>
              <a:t>各有</a:t>
            </a:r>
            <a:r>
              <a:rPr lang="en-US" altLang="zh-CN" sz="2800" b="1" dirty="0" smtClean="0"/>
              <a:t>N/2</a:t>
            </a:r>
            <a:r>
              <a:rPr lang="zh-CN" altLang="en-US" sz="2800" b="1" dirty="0" smtClean="0"/>
              <a:t>个，即点数（或长度）为</a:t>
            </a:r>
            <a:r>
              <a:rPr lang="en-US" altLang="zh-CN" sz="2800" b="1" dirty="0" smtClean="0"/>
              <a:t>N/2</a:t>
            </a:r>
            <a:r>
              <a:rPr lang="zh-CN" altLang="en-US" sz="2800" b="1" dirty="0" smtClean="0"/>
              <a:t>，它们的</a:t>
            </a:r>
            <a:r>
              <a:rPr lang="en-US" altLang="zh-CN" sz="2800" b="1" dirty="0" smtClean="0"/>
              <a:t>DFT</a:t>
            </a:r>
            <a:r>
              <a:rPr lang="zh-CN" altLang="en-US" sz="2800" b="1" dirty="0" smtClean="0"/>
              <a:t>计算项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(k)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(k) </a:t>
            </a:r>
            <a:r>
              <a:rPr lang="zh-CN" altLang="en-US" sz="2800" b="1" dirty="0" smtClean="0"/>
              <a:t>却有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个点。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4333" y="549402"/>
          <a:ext cx="2370548" cy="1003533"/>
        </p:xfrm>
        <a:graphic>
          <a:graphicData uri="http://schemas.openxmlformats.org/presentationml/2006/ole">
            <p:oleObj spid="_x0000_s7170" name="公式" r:id="rId3" imgW="1358310" imgH="545863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3504222" y="616093"/>
          <a:ext cx="2856408" cy="936842"/>
        </p:xfrm>
        <a:graphic>
          <a:graphicData uri="http://schemas.openxmlformats.org/presentationml/2006/ole">
            <p:oleObj spid="_x0000_s7171" name="公式" r:id="rId4" imgW="1549080" imgH="545760" progId="Equation.3">
              <p:embed/>
            </p:oleObj>
          </a:graphicData>
        </a:graphic>
      </p:graphicFrame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0" y="3047816"/>
            <a:ext cx="184739" cy="3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5" tIns="45723" rIns="91445" bIns="4572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116207" y="4077645"/>
          <a:ext cx="4032950" cy="865388"/>
        </p:xfrm>
        <a:graphic>
          <a:graphicData uri="http://schemas.openxmlformats.org/presentationml/2006/ole">
            <p:oleObj spid="_x0000_s7172" name="公式" r:id="rId5" imgW="1879600" imgH="393700" progId="Equation.3">
              <p:embed/>
            </p:oleObj>
          </a:graphicData>
        </a:graphic>
      </p:graphicFrame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611295" y="3429794"/>
            <a:ext cx="7275189" cy="5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利用      的对称性和周期性等特性，可得</a:t>
            </a:r>
          </a:p>
        </p:txBody>
      </p:sp>
      <p:graphicFrame>
        <p:nvGraphicFramePr>
          <p:cNvPr id="8197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594" y="3358341"/>
          <a:ext cx="576363" cy="678019"/>
        </p:xfrm>
        <a:graphic>
          <a:graphicData uri="http://schemas.openxmlformats.org/presentationml/2006/ole">
            <p:oleObj spid="_x0000_s7173" name="公式" r:id="rId6" imgW="228600" imgH="241200" progId="Equation.3">
              <p:embed/>
            </p:oleObj>
          </a:graphicData>
        </a:graphic>
      </p:graphicFrame>
      <p:sp>
        <p:nvSpPr>
          <p:cNvPr id="8203" name="Text Box 18"/>
          <p:cNvSpPr txBox="1">
            <a:spLocks noChangeArrowheads="1"/>
          </p:cNvSpPr>
          <p:nvPr/>
        </p:nvSpPr>
        <p:spPr bwMode="auto">
          <a:xfrm>
            <a:off x="5436543" y="4268189"/>
            <a:ext cx="3385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/>
              <a:t>k</a:t>
            </a:r>
            <a:r>
              <a:rPr lang="en-US" altLang="zh-CN" sz="2400" dirty="0"/>
              <a:t>=0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N/2 -1 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0" y="3124035"/>
            <a:ext cx="184739" cy="3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5" tIns="45723" rIns="91445" bIns="4572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8" name="Object 19"/>
          <p:cNvGraphicFramePr>
            <a:graphicFrameLocks noChangeAspect="1"/>
          </p:cNvGraphicFramePr>
          <p:nvPr/>
        </p:nvGraphicFramePr>
        <p:xfrm>
          <a:off x="1187657" y="5085940"/>
          <a:ext cx="3313699" cy="573396"/>
        </p:xfrm>
        <a:graphic>
          <a:graphicData uri="http://schemas.openxmlformats.org/presentationml/2006/ole">
            <p:oleObj spid="_x0000_s7174" name="公式" r:id="rId7" imgW="15875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蝶形运算信号流图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pic>
        <p:nvPicPr>
          <p:cNvPr id="40964" name="Object 10"/>
          <p:cNvPicPr>
            <a:picLocks noChangeAspect="1" noChangeArrowheads="1"/>
          </p:cNvPicPr>
          <p:nvPr/>
        </p:nvPicPr>
        <p:blipFill>
          <a:blip r:embed="rId2" cstate="print"/>
          <a:srcRect b="23576"/>
          <a:stretch>
            <a:fillRect/>
          </a:stretch>
        </p:blipFill>
        <p:spPr bwMode="auto">
          <a:xfrm>
            <a:off x="1619531" y="1052757"/>
            <a:ext cx="6770276" cy="252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419" y="333453"/>
            <a:ext cx="8688308" cy="792347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个点时一次分解后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DFT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运算信号流图</a:t>
            </a:r>
          </a:p>
        </p:txBody>
      </p:sp>
      <p:graphicFrame>
        <p:nvGraphicFramePr>
          <p:cNvPr id="9218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900270" y="1197253"/>
          <a:ext cx="7776925" cy="4538126"/>
        </p:xfrm>
        <a:graphic>
          <a:graphicData uri="http://schemas.openxmlformats.org/presentationml/2006/ole">
            <p:oleObj spid="_x0000_s8194" name="Visio" r:id="rId3" imgW="3775004" imgH="21178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继续分解</a:t>
            </a:r>
          </a:p>
        </p:txBody>
      </p:sp>
      <p:graphicFrame>
        <p:nvGraphicFramePr>
          <p:cNvPr id="1024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50869" y="1197252"/>
          <a:ext cx="8499364" cy="5112934"/>
        </p:xfrm>
        <a:graphic>
          <a:graphicData uri="http://schemas.openxmlformats.org/presentationml/2006/ole">
            <p:oleObj spid="_x0000_s9218" name="Visio" r:id="rId3" imgW="4726884" imgH="23354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运算量分析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95" y="1052757"/>
            <a:ext cx="8353288" cy="547337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33" indent="-533433">
              <a:buFontTx/>
              <a:buAutoNum type="arabicPeriod"/>
            </a:pPr>
            <a:r>
              <a:rPr lang="zh-CN" altLang="en-US" sz="2400" b="1" dirty="0" smtClean="0"/>
              <a:t>一个</a:t>
            </a:r>
            <a:r>
              <a:rPr lang="en-US" altLang="zh-CN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计算可分解成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N/2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，还有</a:t>
            </a:r>
            <a:r>
              <a:rPr lang="en-US" altLang="zh-CN" sz="2400" b="1" dirty="0" smtClean="0"/>
              <a:t>N/2</a:t>
            </a:r>
            <a:r>
              <a:rPr lang="zh-CN" altLang="en-US" sz="2400" b="1" dirty="0" smtClean="0"/>
              <a:t>个蝶形运算。一个</a:t>
            </a:r>
            <a:r>
              <a:rPr lang="en-US" altLang="zh-CN" sz="2400" b="1" dirty="0" smtClean="0"/>
              <a:t>N/2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计算再可分解成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N/4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。</a:t>
            </a:r>
          </a:p>
          <a:p>
            <a:pPr marL="914457" lvl="1" indent="-457228"/>
            <a:r>
              <a:rPr lang="zh-CN" altLang="en-US" sz="2000" b="1" dirty="0" smtClean="0"/>
              <a:t>每个蝶形运算含：复乘</a:t>
            </a:r>
            <a:r>
              <a:rPr lang="en-US" altLang="zh-CN" sz="2000" b="1" dirty="0" smtClean="0"/>
              <a:t>: 1</a:t>
            </a:r>
            <a:r>
              <a:rPr lang="zh-CN" altLang="en-US" sz="2000" b="1" dirty="0" smtClean="0"/>
              <a:t>次，复加</a:t>
            </a:r>
            <a:r>
              <a:rPr lang="en-US" altLang="zh-CN" sz="2000" b="1" dirty="0" smtClean="0"/>
              <a:t>: 2</a:t>
            </a:r>
            <a:r>
              <a:rPr lang="zh-CN" altLang="en-US" sz="2000" b="1" dirty="0" smtClean="0"/>
              <a:t>次</a:t>
            </a:r>
          </a:p>
          <a:p>
            <a:pPr marL="914457" lvl="1" indent="-457228"/>
            <a:r>
              <a:rPr lang="en-US" altLang="zh-CN" sz="2000" b="1" dirty="0" smtClean="0"/>
              <a:t>N/2</a:t>
            </a:r>
            <a:r>
              <a:rPr lang="zh-CN" altLang="en-US" sz="2000" b="1" dirty="0" smtClean="0"/>
              <a:t>个蝶形运算：复乘</a:t>
            </a:r>
            <a:r>
              <a:rPr lang="en-US" altLang="zh-CN" sz="2000" b="1" dirty="0" smtClean="0"/>
              <a:t>: N/2</a:t>
            </a:r>
            <a:r>
              <a:rPr lang="zh-CN" altLang="en-US" sz="2000" b="1" dirty="0" smtClean="0"/>
              <a:t>次，复加</a:t>
            </a:r>
            <a:r>
              <a:rPr lang="en-US" altLang="zh-CN" sz="2000" b="1" dirty="0" smtClean="0"/>
              <a:t>: N</a:t>
            </a:r>
            <a:r>
              <a:rPr lang="zh-CN" altLang="en-US" sz="2000" b="1" dirty="0" smtClean="0"/>
              <a:t>次</a:t>
            </a:r>
          </a:p>
          <a:p>
            <a:pPr marL="533433" indent="-533433">
              <a:buFontTx/>
              <a:buAutoNum type="arabicPeriod"/>
            </a:pPr>
            <a:r>
              <a:rPr lang="zh-CN" altLang="en-GB" sz="2400" b="1" dirty="0" smtClean="0"/>
              <a:t>对于任何一个</a:t>
            </a:r>
            <a:r>
              <a:rPr lang="en-GB" altLang="zh-CN" sz="2400" b="1" dirty="0" smtClean="0"/>
              <a:t>N=2</a:t>
            </a:r>
            <a:r>
              <a:rPr lang="en-GB" altLang="zh-CN" sz="2400" b="1" baseline="30000" dirty="0" smtClean="0"/>
              <a:t>m</a:t>
            </a:r>
            <a:r>
              <a:rPr lang="zh-CN" altLang="en-GB" sz="2400" b="1" dirty="0" smtClean="0"/>
              <a:t>点</a:t>
            </a:r>
            <a:r>
              <a:rPr lang="en-GB" altLang="zh-CN" sz="2400" b="1" dirty="0" smtClean="0"/>
              <a:t>DFT</a:t>
            </a:r>
            <a:r>
              <a:rPr lang="zh-CN" altLang="en-GB" sz="2400" b="1" dirty="0" smtClean="0"/>
              <a:t>运算，都可以通过</a:t>
            </a:r>
            <a:r>
              <a:rPr lang="en-GB" altLang="zh-CN" sz="2400" b="1" dirty="0" smtClean="0"/>
              <a:t>m</a:t>
            </a:r>
            <a:r>
              <a:rPr lang="zh-CN" altLang="en-GB" sz="2400" b="1" dirty="0" smtClean="0"/>
              <a:t>次分解，最后分解成</a:t>
            </a:r>
            <a:r>
              <a:rPr lang="en-GB" altLang="zh-CN" sz="2400" b="1" dirty="0" smtClean="0"/>
              <a:t>2</a:t>
            </a:r>
            <a:r>
              <a:rPr lang="zh-CN" altLang="en-GB" sz="2400" b="1" dirty="0" smtClean="0"/>
              <a:t>点</a:t>
            </a:r>
            <a:r>
              <a:rPr lang="en-GB" altLang="zh-CN" sz="2400" b="1" dirty="0" smtClean="0"/>
              <a:t>DFT</a:t>
            </a:r>
            <a:r>
              <a:rPr lang="zh-CN" altLang="en-GB" sz="2400" b="1" dirty="0" smtClean="0"/>
              <a:t>运算的组合。这样的</a:t>
            </a:r>
            <a:r>
              <a:rPr lang="en-GB" altLang="zh-CN" sz="2400" b="1" dirty="0" smtClean="0"/>
              <a:t>m</a:t>
            </a:r>
            <a:r>
              <a:rPr lang="zh-CN" altLang="en-GB" sz="2400" b="1" dirty="0" smtClean="0"/>
              <a:t>级分解就构成了</a:t>
            </a:r>
            <a:r>
              <a:rPr lang="en-GB" altLang="zh-CN" sz="2400" b="1" dirty="0" smtClean="0"/>
              <a:t>FFT</a:t>
            </a:r>
            <a:r>
              <a:rPr lang="zh-CN" altLang="en-GB" sz="2400" b="1" dirty="0" smtClean="0"/>
              <a:t>计算的</a:t>
            </a:r>
            <a:r>
              <a:rPr lang="en-GB" altLang="zh-CN" sz="2400" b="1" dirty="0" smtClean="0"/>
              <a:t>m</a:t>
            </a:r>
            <a:r>
              <a:rPr lang="zh-CN" altLang="en-GB" sz="2400" b="1" dirty="0" smtClean="0"/>
              <a:t>级运算过程。</a:t>
            </a:r>
          </a:p>
          <a:p>
            <a:pPr marL="914457" lvl="1" indent="-457228"/>
            <a:r>
              <a:rPr lang="en-GB" altLang="zh-CN" sz="2000" b="1" dirty="0" smtClean="0"/>
              <a:t>m=log N</a:t>
            </a:r>
            <a:r>
              <a:rPr lang="zh-CN" altLang="en-GB" sz="2000" b="1" dirty="0" smtClean="0"/>
              <a:t>，</a:t>
            </a:r>
          </a:p>
          <a:p>
            <a:pPr marL="914457" lvl="1" indent="-457228"/>
            <a:r>
              <a:rPr lang="zh-CN" altLang="en-GB" sz="2000" b="1" dirty="0" smtClean="0"/>
              <a:t>每级均有</a:t>
            </a:r>
            <a:r>
              <a:rPr lang="en-GB" altLang="zh-CN" sz="2000" b="1" dirty="0" smtClean="0"/>
              <a:t>N/2</a:t>
            </a:r>
            <a:r>
              <a:rPr lang="zh-CN" altLang="en-GB" sz="2000" b="1" dirty="0" smtClean="0"/>
              <a:t>个蝶形运算，共有</a:t>
            </a:r>
            <a:r>
              <a:rPr lang="en-GB" altLang="zh-CN" sz="2000" b="1" dirty="0" smtClean="0"/>
              <a:t>N/2</a:t>
            </a:r>
            <a:r>
              <a:rPr lang="zh-CN" altLang="en-GB" sz="2000" b="1" dirty="0" smtClean="0"/>
              <a:t>个复数乘法，</a:t>
            </a:r>
            <a:r>
              <a:rPr lang="en-GB" altLang="zh-CN" sz="2000" b="1" dirty="0" smtClean="0"/>
              <a:t>N</a:t>
            </a:r>
            <a:r>
              <a:rPr lang="zh-CN" altLang="en-GB" sz="2000" b="1" dirty="0" smtClean="0"/>
              <a:t>个复数加法。</a:t>
            </a:r>
          </a:p>
          <a:p>
            <a:pPr marL="914457" lvl="1" indent="-457228"/>
            <a:r>
              <a:rPr lang="zh-CN" altLang="en-GB" sz="2000" b="1" dirty="0" smtClean="0">
                <a:solidFill>
                  <a:srgbClr val="FF3300"/>
                </a:solidFill>
              </a:rPr>
              <a:t>所有</a:t>
            </a:r>
            <a:r>
              <a:rPr lang="en-GB" altLang="zh-CN" sz="2000" b="1" dirty="0" smtClean="0">
                <a:solidFill>
                  <a:srgbClr val="FF3300"/>
                </a:solidFill>
              </a:rPr>
              <a:t>m</a:t>
            </a:r>
            <a:r>
              <a:rPr lang="zh-CN" altLang="en-GB" sz="2000" b="1" dirty="0" smtClean="0">
                <a:solidFill>
                  <a:srgbClr val="FF3300"/>
                </a:solidFill>
              </a:rPr>
              <a:t>级运算共有</a:t>
            </a:r>
            <a:r>
              <a:rPr lang="en-GB" altLang="zh-CN" sz="2000" b="1" dirty="0" err="1" smtClean="0">
                <a:solidFill>
                  <a:srgbClr val="FF3300"/>
                </a:solidFill>
              </a:rPr>
              <a:t>mN</a:t>
            </a:r>
            <a:r>
              <a:rPr lang="en-GB" altLang="zh-CN" sz="2000" b="1" dirty="0" smtClean="0">
                <a:solidFill>
                  <a:srgbClr val="FF3300"/>
                </a:solidFill>
              </a:rPr>
              <a:t>/2</a:t>
            </a:r>
            <a:r>
              <a:rPr lang="zh-CN" altLang="en-GB" sz="2000" b="1" dirty="0" smtClean="0">
                <a:solidFill>
                  <a:srgbClr val="FF3300"/>
                </a:solidFill>
              </a:rPr>
              <a:t>个复数乘法，</a:t>
            </a:r>
            <a:r>
              <a:rPr lang="en-GB" altLang="zh-CN" sz="2000" b="1" dirty="0" err="1" smtClean="0">
                <a:solidFill>
                  <a:srgbClr val="FF3300"/>
                </a:solidFill>
              </a:rPr>
              <a:t>mN</a:t>
            </a:r>
            <a:r>
              <a:rPr lang="zh-CN" altLang="en-GB" sz="2000" b="1" dirty="0" smtClean="0">
                <a:solidFill>
                  <a:srgbClr val="FF3300"/>
                </a:solidFill>
              </a:rPr>
              <a:t>个复数加法</a:t>
            </a:r>
            <a:r>
              <a:rPr lang="en-GB" altLang="zh-CN" sz="2000" b="1" dirty="0" smtClean="0">
                <a:solidFill>
                  <a:srgbClr val="FF3300"/>
                </a:solidFill>
              </a:rPr>
              <a:t>—</a:t>
            </a:r>
            <a:r>
              <a:rPr lang="zh-CN" altLang="en-GB" sz="2000" b="1" dirty="0" smtClean="0">
                <a:solidFill>
                  <a:srgbClr val="FF3300"/>
                </a:solidFill>
              </a:rPr>
              <a:t>总运算量。</a:t>
            </a:r>
          </a:p>
          <a:p>
            <a:pPr marL="533433" indent="-533433">
              <a:buFontTx/>
              <a:buAutoNum type="arabicPeriod" startAt="3"/>
            </a:pPr>
            <a:r>
              <a:rPr lang="zh-CN" altLang="en-GB" sz="2800" b="1" dirty="0" smtClean="0"/>
              <a:t>结论：按时间抽取的</a:t>
            </a:r>
            <a:r>
              <a:rPr lang="en-US" altLang="zh-CN" sz="2800" b="1" dirty="0" smtClean="0"/>
              <a:t>FFT</a:t>
            </a:r>
            <a:r>
              <a:rPr lang="zh-CN" altLang="en-US" sz="2800" b="1" dirty="0" smtClean="0"/>
              <a:t>运算量与 </a:t>
            </a:r>
            <a:r>
              <a:rPr lang="en-US" altLang="zh-CN" sz="2800" b="1" dirty="0" smtClean="0"/>
              <a:t>N log N</a:t>
            </a:r>
            <a:r>
              <a:rPr lang="zh-CN" altLang="en-US" sz="2800" b="1" dirty="0" smtClean="0"/>
              <a:t>近似成正比。</a:t>
            </a:r>
            <a:r>
              <a:rPr lang="zh-CN" alt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294" y="260410"/>
            <a:ext cx="7773750" cy="9146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二、大整数计算的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处理方式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251" y="981303"/>
            <a:ext cx="8431089" cy="5306653"/>
          </a:xfrm>
          <a:noFill/>
          <a:ln>
            <a:miter lim="800000"/>
            <a:headEnd/>
            <a:tailEnd/>
          </a:ln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多项式乘法其实质是做两个系数序列的卷积，而快速傅利叶变换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正是对这样的卷积做从时域到频域的变化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的本质也是离散傅利叶变换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，因为有卷积定理：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h(t)=x(t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)*y(t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H(s)=DFT[h(t)]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X(s)=DFT[x(t)]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Y(s)=DFT[y(t)]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，那么有，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H(s)=X(s)Y(s)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在频域的序列只需要做乘积，即对应项乘对应项，复杂度为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O(n)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的快速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，复杂度是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nlog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大整数计算的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处理方式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68394" y="1268707"/>
            <a:ext cx="8231029" cy="4527010"/>
          </a:xfrm>
          <a:noFill/>
          <a:ln>
            <a:miter lim="800000"/>
            <a:headEnd/>
            <a:tailEnd/>
          </a:ln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IFFT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是快速傅利叶反变换，可以转换成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FFT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传统的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是基于复数域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次单位根的，因此必须要进行三角函数之类的浮点运算，从而会有一定程度的误差。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通过复数形式来求大整数乘法也是有的。可查网上的文档。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715142" y="3358356"/>
            <a:ext cx="8210388" cy="10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9" tIns="45725" rIns="91449" bIns="45725">
            <a:spAutoFit/>
          </a:bodyPr>
          <a:lstStyle/>
          <a:p>
            <a:pPr>
              <a:lnSpc>
                <a:spcPct val="130000"/>
              </a:lnSpc>
              <a:buClr>
                <a:srgbClr val="FF9900"/>
              </a:buClr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换一种思路：取足够大的素数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（即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p&gt;&gt;n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），考虑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元有限域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即模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的有限域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(F, +,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={0,1,2,…,p-1}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19" y="381088"/>
            <a:ext cx="7773750" cy="685959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大整数计算的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处理方式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44" y="1143265"/>
            <a:ext cx="8137351" cy="5239963"/>
          </a:xfrm>
          <a:noFill/>
          <a:ln>
            <a:miter lim="800000"/>
            <a:headEnd/>
            <a:tailEnd/>
          </a:ln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处理思想：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要计算乘积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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计算出：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C'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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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modp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                         	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（等式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足够大时，从乘积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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计算出的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的系数都小于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。同样，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C'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的系数都小于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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知，依然成立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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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modp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（等式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从等式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和等式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知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C'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457280" y="274702"/>
            <a:ext cx="8231029" cy="851097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smtClean="0">
                <a:solidFill>
                  <a:srgbClr val="0000FF"/>
                </a:solidFill>
                <a:latin typeface="宋体" pitchFamily="2" charset="-122"/>
              </a:rPr>
              <a:t>大整数计算的</a:t>
            </a:r>
            <a:r>
              <a:rPr lang="en-US" altLang="zh-CN" sz="3600" b="1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r>
              <a:rPr lang="zh-CN" altLang="en-US" sz="3600" b="1" smtClean="0">
                <a:solidFill>
                  <a:srgbClr val="0000FF"/>
                </a:solidFill>
                <a:latin typeface="宋体" pitchFamily="2" charset="-122"/>
              </a:rPr>
              <a:t>处理方式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 bwMode="auto">
          <a:xfrm>
            <a:off x="457280" y="1125799"/>
            <a:ext cx="8364402" cy="5001783"/>
          </a:xfrm>
          <a:noFill/>
          <a:ln>
            <a:miter lim="800000"/>
            <a:headEnd/>
            <a:tailEnd/>
          </a:ln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针对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大整数乘法中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整数对应的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多项式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有特殊性，即系数小于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，两整数的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乘法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也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十分特殊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m=p-1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）都可以表示成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次多项式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（实际是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将此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分成两部分：</a:t>
            </a:r>
          </a:p>
          <a:p>
            <a:pPr latinLnBrk="1">
              <a:buFontTx/>
              <a:buNone/>
            </a:pP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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2^k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2^k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atinLnBrk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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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于是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 bwMode="auto">
          <a:xfrm>
            <a:off x="457280" y="620857"/>
            <a:ext cx="8231029" cy="5506725"/>
          </a:xfrm>
          <a:noFill/>
          <a:ln>
            <a:miter lim="800000"/>
            <a:headEnd/>
            <a:tailEnd/>
          </a:ln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  <a:normAutofit/>
          </a:bodyPr>
          <a:lstStyle/>
          <a:p>
            <a:pPr latinLnBrk="1">
              <a:buFontTx/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要计算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，只需要先计算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，然后再做一次乘法、一次加法和一次减法即可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过程如下：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latinLnBrk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蝶形计算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复杂性：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要计算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个自变量的函数，需要的时间：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k/2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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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latinLnBrk="1">
              <a:buFontTx/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从而可得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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log 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892" name="直接连接符 47"/>
          <p:cNvCxnSpPr>
            <a:cxnSpLocks noChangeShapeType="1"/>
          </p:cNvCxnSpPr>
          <p:nvPr/>
        </p:nvCxnSpPr>
        <p:spPr bwMode="auto">
          <a:xfrm>
            <a:off x="2484869" y="2145563"/>
            <a:ext cx="27357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3" name="直接连接符 48"/>
          <p:cNvCxnSpPr>
            <a:cxnSpLocks noChangeShapeType="1"/>
          </p:cNvCxnSpPr>
          <p:nvPr/>
        </p:nvCxnSpPr>
        <p:spPr bwMode="auto">
          <a:xfrm>
            <a:off x="2484870" y="2793413"/>
            <a:ext cx="223241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4" name="直接连接符 49"/>
          <p:cNvCxnSpPr>
            <a:cxnSpLocks noChangeShapeType="1"/>
          </p:cNvCxnSpPr>
          <p:nvPr/>
        </p:nvCxnSpPr>
        <p:spPr bwMode="auto">
          <a:xfrm>
            <a:off x="4858546" y="2153726"/>
            <a:ext cx="1152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7895" name="直接连接符 50"/>
          <p:cNvCxnSpPr>
            <a:cxnSpLocks noChangeShapeType="1"/>
          </p:cNvCxnSpPr>
          <p:nvPr/>
        </p:nvCxnSpPr>
        <p:spPr bwMode="auto">
          <a:xfrm>
            <a:off x="4788732" y="2793413"/>
            <a:ext cx="1152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7896" name="直接箭头连接符 52"/>
          <p:cNvCxnSpPr>
            <a:cxnSpLocks noChangeShapeType="1"/>
          </p:cNvCxnSpPr>
          <p:nvPr/>
        </p:nvCxnSpPr>
        <p:spPr bwMode="auto">
          <a:xfrm>
            <a:off x="3636007" y="2145563"/>
            <a:ext cx="1152725" cy="6478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37897" name="直接箭头连接符 54"/>
          <p:cNvCxnSpPr>
            <a:cxnSpLocks noChangeShapeType="1"/>
          </p:cNvCxnSpPr>
          <p:nvPr/>
        </p:nvCxnSpPr>
        <p:spPr bwMode="auto">
          <a:xfrm flipV="1">
            <a:off x="3636007" y="2145563"/>
            <a:ext cx="1224176" cy="6478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37898" name="矩形 57"/>
          <p:cNvSpPr>
            <a:spLocks noChangeArrowheads="1"/>
          </p:cNvSpPr>
          <p:nvPr/>
        </p:nvSpPr>
        <p:spPr bwMode="auto">
          <a:xfrm>
            <a:off x="1403594" y="1858158"/>
            <a:ext cx="918859" cy="4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9" tIns="45725" rIns="91449" bIns="45725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7899" name="矩形 58"/>
          <p:cNvSpPr>
            <a:spLocks noChangeArrowheads="1"/>
          </p:cNvSpPr>
          <p:nvPr/>
        </p:nvSpPr>
        <p:spPr bwMode="auto">
          <a:xfrm>
            <a:off x="1476631" y="2577463"/>
            <a:ext cx="918859" cy="4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9" tIns="45725" rIns="91449" bIns="45725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7900" name="矩形 59"/>
          <p:cNvSpPr>
            <a:spLocks noChangeArrowheads="1"/>
          </p:cNvSpPr>
          <p:nvPr/>
        </p:nvSpPr>
        <p:spPr bwMode="auto">
          <a:xfrm>
            <a:off x="6228845" y="1858158"/>
            <a:ext cx="1962415" cy="4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9" tIns="45725" rIns="91449" bIns="45725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itchFamily="18" charset="2"/>
              </a:rPr>
              <a:t></a:t>
            </a:r>
            <a:r>
              <a:rPr lang="en-US" altLang="zh-CN" sz="2400" b="1" dirty="0"/>
              <a:t>xA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7901" name="矩形 60"/>
          <p:cNvSpPr>
            <a:spLocks noChangeArrowheads="1"/>
          </p:cNvSpPr>
          <p:nvPr/>
        </p:nvSpPr>
        <p:spPr bwMode="auto">
          <a:xfrm>
            <a:off x="6228845" y="2577463"/>
            <a:ext cx="1888677" cy="4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9" tIns="45725" rIns="91449" bIns="45725">
            <a:spAutoFit/>
          </a:bodyPr>
          <a:lstStyle/>
          <a:p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)-xA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itchFamily="18" charset="2"/>
              </a:rPr>
              <a:t>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7902" name="矩形 61"/>
          <p:cNvSpPr>
            <a:spLocks noChangeArrowheads="1"/>
          </p:cNvSpPr>
          <p:nvPr/>
        </p:nvSpPr>
        <p:spPr bwMode="auto">
          <a:xfrm>
            <a:off x="3420069" y="3142391"/>
            <a:ext cx="339784" cy="4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9" tIns="45725" rIns="91449" bIns="45725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dirty="0"/>
          </a:p>
        </p:txBody>
      </p:sp>
      <p:sp>
        <p:nvSpPr>
          <p:cNvPr id="37903" name="矩形 62"/>
          <p:cNvSpPr>
            <a:spLocks noChangeArrowheads="1"/>
          </p:cNvSpPr>
          <p:nvPr/>
        </p:nvSpPr>
        <p:spPr bwMode="auto">
          <a:xfrm>
            <a:off x="4717283" y="3142391"/>
            <a:ext cx="503324" cy="4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9" tIns="45725" rIns="91449" bIns="45725">
            <a:spAutoFit/>
          </a:bodyPr>
          <a:lstStyle/>
          <a:p>
            <a:r>
              <a:rPr lang="en-US" altLang="zh-CN" sz="2400" dirty="0"/>
              <a:t>-1</a:t>
            </a:r>
            <a:endParaRPr lang="zh-CN" altLang="en-US" sz="2400" dirty="0"/>
          </a:p>
        </p:txBody>
      </p:sp>
      <p:sp>
        <p:nvSpPr>
          <p:cNvPr id="37904" name="AutoShape 2"/>
          <p:cNvSpPr>
            <a:spLocks noChangeAspect="1" noChangeArrowheads="1"/>
          </p:cNvSpPr>
          <p:nvPr/>
        </p:nvSpPr>
        <p:spPr bwMode="auto">
          <a:xfrm>
            <a:off x="1403593" y="1700607"/>
            <a:ext cx="6770276" cy="252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9" tIns="45725" rIns="91449" bIns="45725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332" y="333452"/>
            <a:ext cx="7773750" cy="685959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宋体" pitchFamily="2" charset="-122"/>
              </a:rPr>
              <a:t>一、快速傅利叶变换</a:t>
            </a:r>
            <a:r>
              <a:rPr lang="en-US" altLang="zh-CN" sz="4000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44" y="1125800"/>
            <a:ext cx="8208800" cy="93525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大整数乘法分治算法导致了快速傅利叶变换的产生。在</a:t>
            </a:r>
            <a:r>
              <a:rPr lang="zh-CN" altLang="en-GB" sz="2800" b="1" dirty="0" smtClean="0"/>
              <a:t>数字信号处理中得到广泛应用</a:t>
            </a:r>
            <a:endParaRPr lang="zh-CN" altLang="en-US" sz="2800" b="1" dirty="0" smtClean="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11294" y="2205550"/>
            <a:ext cx="821038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r>
              <a:rPr lang="en-GB" altLang="zh-CN" sz="2800" b="1" dirty="0"/>
              <a:t>FFT</a:t>
            </a:r>
            <a:r>
              <a:rPr lang="zh-CN" altLang="en-GB" sz="2800" b="1" dirty="0"/>
              <a:t>：</a:t>
            </a:r>
            <a:r>
              <a:rPr lang="en-GB" altLang="zh-CN" sz="2800" b="1" dirty="0"/>
              <a:t>Fast Fourier Transform</a:t>
            </a:r>
          </a:p>
          <a:p>
            <a:r>
              <a:rPr lang="en-GB" altLang="zh-CN" sz="2800" b="1" dirty="0"/>
              <a:t>19</a:t>
            </a:r>
            <a:r>
              <a:rPr lang="zh-CN" altLang="en-GB" sz="2800" b="1" dirty="0"/>
              <a:t>世纪，提出傅立叶级数和傅立叶变换理论</a:t>
            </a:r>
          </a:p>
          <a:p>
            <a:r>
              <a:rPr lang="en-GB" altLang="zh-CN" sz="2800" b="1" dirty="0"/>
              <a:t>20</a:t>
            </a:r>
            <a:r>
              <a:rPr lang="zh-CN" altLang="en-GB" sz="2800" b="1" dirty="0"/>
              <a:t>世纪初，发展完善时域离散傅立叶变换理论，手工计算复杂，没有得到广泛应用</a:t>
            </a:r>
          </a:p>
          <a:p>
            <a:r>
              <a:rPr lang="en-GB" altLang="zh-CN" sz="2800" b="1" dirty="0"/>
              <a:t>1965</a:t>
            </a:r>
            <a:r>
              <a:rPr lang="zh-CN" altLang="en-GB" sz="2800" b="1" dirty="0"/>
              <a:t>年</a:t>
            </a:r>
            <a:r>
              <a:rPr lang="en-GB" altLang="zh-CN" sz="2800" b="1" dirty="0"/>
              <a:t>, </a:t>
            </a:r>
            <a:r>
              <a:rPr lang="zh-CN" altLang="en-GB" sz="2800" b="1" dirty="0"/>
              <a:t>库利</a:t>
            </a:r>
            <a:r>
              <a:rPr lang="en-GB" altLang="zh-CN" sz="2800" b="1" dirty="0"/>
              <a:t>-</a:t>
            </a:r>
            <a:r>
              <a:rPr lang="zh-CN" altLang="en-GB" sz="2800" b="1" dirty="0"/>
              <a:t>图基提出了针对</a:t>
            </a:r>
            <a:r>
              <a:rPr lang="en-GB" altLang="zh-CN" sz="2800" b="1" i="1" dirty="0"/>
              <a:t>N</a:t>
            </a:r>
            <a:r>
              <a:rPr lang="zh-CN" altLang="en-GB" sz="2800" b="1" dirty="0"/>
              <a:t>时复合数情况的快速离散傅立叶变换（</a:t>
            </a:r>
            <a:r>
              <a:rPr lang="en-GB" altLang="zh-CN" sz="2800" b="1" dirty="0"/>
              <a:t>DFT</a:t>
            </a:r>
            <a:r>
              <a:rPr lang="zh-CN" altLang="en-GB" sz="2800" b="1" dirty="0"/>
              <a:t>）算法，与传统算法相比降低了</a:t>
            </a:r>
            <a:r>
              <a:rPr lang="en-GB" altLang="zh-CN" sz="2800" b="1" dirty="0"/>
              <a:t>1</a:t>
            </a:r>
            <a:r>
              <a:rPr lang="zh-CN" altLang="en-GB" sz="2800" b="1" dirty="0"/>
              <a:t>～２个数量级，由此引发了研究快速算法的热潮</a:t>
            </a:r>
            <a:r>
              <a:rPr lang="en-GB" altLang="zh-CN" sz="2800" b="1" dirty="0"/>
              <a:t>.</a:t>
            </a:r>
            <a:r>
              <a:rPr lang="zh-CN" altLang="en-GB" sz="2800" b="1" dirty="0"/>
              <a:t>这类算法统称为</a:t>
            </a:r>
            <a:r>
              <a:rPr lang="en-GB" altLang="zh-CN" sz="2800" b="1" dirty="0"/>
              <a:t>FFT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离散傅里叶变换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95" y="1197253"/>
            <a:ext cx="7921413" cy="452701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1" dirty="0" smtClean="0"/>
              <a:t>DFT</a:t>
            </a:r>
            <a:r>
              <a:rPr lang="zh-CN" altLang="en-GB" sz="2800" b="1" dirty="0" smtClean="0"/>
              <a:t>正</a:t>
            </a:r>
            <a:r>
              <a:rPr lang="zh-CN" altLang="en-US" sz="2800" b="1" dirty="0" smtClean="0"/>
              <a:t>变换</a:t>
            </a:r>
          </a:p>
          <a:p>
            <a:pPr eaLnBrk="1" hangingPunct="1"/>
            <a:endParaRPr lang="zh-CN" altLang="en-US" sz="2800" b="1" dirty="0" smtClean="0"/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                                                         </a:t>
            </a:r>
            <a:r>
              <a:rPr lang="en-US" altLang="zh-CN" sz="2800" dirty="0" smtClean="0"/>
              <a:t>k=0,…,N-1</a:t>
            </a:r>
            <a:endParaRPr lang="en-US" altLang="zh-CN" sz="2800" b="1" dirty="0" smtClean="0"/>
          </a:p>
          <a:p>
            <a:pPr eaLnBrk="1" hangingPunct="1"/>
            <a:r>
              <a:rPr lang="en-US" altLang="zh-CN" sz="2800" b="1" dirty="0" smtClean="0"/>
              <a:t>DFT</a:t>
            </a:r>
            <a:r>
              <a:rPr lang="zh-CN" altLang="en-US" sz="2800" b="1" dirty="0" smtClean="0"/>
              <a:t>反变换</a:t>
            </a:r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r>
              <a:rPr lang="zh-CN" altLang="en-US" sz="2800" b="1" dirty="0" smtClean="0"/>
              <a:t>这里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6745" y="1484658"/>
          <a:ext cx="3312100" cy="936842"/>
        </p:xfrm>
        <a:graphic>
          <a:graphicData uri="http://schemas.openxmlformats.org/presentationml/2006/ole">
            <p:oleObj spid="_x0000_s1026" name="Equation" r:id="rId3" imgW="1206360" imgH="431640" progId="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6319" y="2997894"/>
          <a:ext cx="5833488" cy="1079750"/>
        </p:xfrm>
        <a:graphic>
          <a:graphicData uri="http://schemas.openxmlformats.org/presentationml/2006/ole">
            <p:oleObj spid="_x0000_s1027" name="Equation" r:id="rId4" imgW="2743200" imgH="482400" progId="">
              <p:embed/>
            </p:oleObj>
          </a:graphicData>
        </a:graphic>
      </p:graphicFrame>
      <p:graphicFrame>
        <p:nvGraphicFramePr>
          <p:cNvPr id="2052" name="Object 13"/>
          <p:cNvGraphicFramePr>
            <a:graphicFrameLocks noChangeAspect="1"/>
          </p:cNvGraphicFramePr>
          <p:nvPr/>
        </p:nvGraphicFramePr>
        <p:xfrm>
          <a:off x="2700807" y="4509545"/>
          <a:ext cx="2089513" cy="908260"/>
        </p:xfrm>
        <a:graphic>
          <a:graphicData uri="http://schemas.openxmlformats.org/presentationml/2006/ole">
            <p:oleObj spid="_x0000_s1028" name="公式" r:id="rId5" imgW="7491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79" y="274702"/>
            <a:ext cx="8231030" cy="7066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>
                <a:latin typeface="华文新魏" pitchFamily="2" charset="-122"/>
              </a:rPr>
              <a:t>例：</a:t>
            </a:r>
            <a:r>
              <a:rPr lang="en-US" altLang="zh-CN" sz="3600" b="1" dirty="0" smtClean="0">
                <a:latin typeface="华文新魏" pitchFamily="2" charset="-122"/>
              </a:rPr>
              <a:t>4</a:t>
            </a:r>
            <a:r>
              <a:rPr lang="zh-CN" altLang="en-US" sz="3600" b="1" dirty="0" smtClean="0">
                <a:latin typeface="华文新魏" pitchFamily="2" charset="-122"/>
              </a:rPr>
              <a:t>点序列</a:t>
            </a:r>
            <a:r>
              <a:rPr lang="en-US" altLang="zh-CN" sz="3600" b="1" dirty="0" smtClean="0">
                <a:latin typeface="华文新魏" pitchFamily="2" charset="-122"/>
              </a:rPr>
              <a:t>{2</a:t>
            </a:r>
            <a:r>
              <a:rPr lang="zh-CN" altLang="en-US" sz="3600" b="1" dirty="0" smtClean="0">
                <a:latin typeface="华文新魏" pitchFamily="2" charset="-122"/>
              </a:rPr>
              <a:t>，</a:t>
            </a:r>
            <a:r>
              <a:rPr lang="en-US" altLang="zh-CN" sz="3600" b="1" dirty="0" smtClean="0">
                <a:latin typeface="华文新魏" pitchFamily="2" charset="-122"/>
              </a:rPr>
              <a:t>3</a:t>
            </a:r>
            <a:r>
              <a:rPr lang="zh-CN" altLang="en-US" sz="3600" b="1" dirty="0" smtClean="0">
                <a:latin typeface="华文新魏" pitchFamily="2" charset="-122"/>
              </a:rPr>
              <a:t>，</a:t>
            </a:r>
            <a:r>
              <a:rPr lang="en-US" altLang="zh-CN" sz="3600" b="1" dirty="0" smtClean="0">
                <a:latin typeface="华文新魏" pitchFamily="2" charset="-122"/>
              </a:rPr>
              <a:t>3</a:t>
            </a:r>
            <a:r>
              <a:rPr lang="zh-CN" altLang="en-US" sz="3600" b="1" dirty="0" smtClean="0">
                <a:latin typeface="华文新魏" pitchFamily="2" charset="-122"/>
              </a:rPr>
              <a:t>，</a:t>
            </a:r>
            <a:r>
              <a:rPr lang="en-US" altLang="zh-CN" sz="3600" b="1" dirty="0" smtClean="0">
                <a:latin typeface="华文新魏" pitchFamily="2" charset="-122"/>
              </a:rPr>
              <a:t>2} DFT</a:t>
            </a:r>
            <a:r>
              <a:rPr lang="zh-CN" altLang="en-US" sz="3600" b="1" dirty="0" smtClean="0">
                <a:latin typeface="华文新魏" pitchFamily="2" charset="-122"/>
              </a:rPr>
              <a:t>的计算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1117795" y="1557699"/>
          <a:ext cx="5455597" cy="1008296"/>
        </p:xfrm>
        <a:graphic>
          <a:graphicData uri="http://schemas.openxmlformats.org/presentationml/2006/ole">
            <p:oleObj spid="_x0000_s2050" name="公式" r:id="rId3" imgW="2336760" imgH="431640" progId="Equation.3">
              <p:embed/>
            </p:oleObj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1195596" y="2581873"/>
          <a:ext cx="5774740" cy="598626"/>
        </p:xfrm>
        <a:graphic>
          <a:graphicData uri="http://schemas.openxmlformats.org/presentationml/2006/ole">
            <p:oleObj spid="_x0000_s2051" name="公式" r:id="rId4" imgW="2311200" imgH="241200" progId="Equation.3">
              <p:embed/>
            </p:oleObj>
          </a:graphicData>
        </a:graphic>
      </p:graphicFrame>
      <p:graphicFrame>
        <p:nvGraphicFramePr>
          <p:cNvPr id="309256" name="Object 8"/>
          <p:cNvGraphicFramePr>
            <a:graphicFrameLocks noChangeAspect="1"/>
          </p:cNvGraphicFramePr>
          <p:nvPr/>
        </p:nvGraphicFramePr>
        <p:xfrm>
          <a:off x="1211474" y="3242426"/>
          <a:ext cx="6252661" cy="600214"/>
        </p:xfrm>
        <a:graphic>
          <a:graphicData uri="http://schemas.openxmlformats.org/presentationml/2006/ole">
            <p:oleObj spid="_x0000_s2052" name="公式" r:id="rId5" imgW="2501640" imgH="241200" progId="Equation.3">
              <p:embed/>
            </p:oleObj>
          </a:graphicData>
        </a:graphic>
      </p:graphicFrame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1195596" y="3906155"/>
          <a:ext cx="5617551" cy="598626"/>
        </p:xfrm>
        <a:graphic>
          <a:graphicData uri="http://schemas.openxmlformats.org/presentationml/2006/ole">
            <p:oleObj spid="_x0000_s2053" name="公式" r:id="rId6" imgW="2247840" imgH="241200" progId="Equation.3">
              <p:embed/>
            </p:oleObj>
          </a:graphicData>
        </a:graphic>
      </p:graphicFrame>
      <p:graphicFrame>
        <p:nvGraphicFramePr>
          <p:cNvPr id="309258" name="Object 10"/>
          <p:cNvGraphicFramePr>
            <a:graphicFrameLocks noChangeAspect="1"/>
          </p:cNvGraphicFramePr>
          <p:nvPr/>
        </p:nvGraphicFramePr>
        <p:xfrm>
          <a:off x="1211474" y="4568296"/>
          <a:ext cx="6314583" cy="598626"/>
        </p:xfrm>
        <a:graphic>
          <a:graphicData uri="http://schemas.openxmlformats.org/presentationml/2006/ole">
            <p:oleObj spid="_x0000_s2054" name="公式" r:id="rId7" imgW="2527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DFT</a:t>
            </a:r>
            <a:r>
              <a:rPr lang="zh-CN" altLang="en-GB" sz="3600" b="1" dirty="0" smtClean="0">
                <a:solidFill>
                  <a:srgbClr val="0000FF"/>
                </a:solidFill>
                <a:latin typeface="宋体" pitchFamily="2" charset="-122"/>
              </a:rPr>
              <a:t>计算的方法</a:t>
            </a:r>
            <a:endParaRPr lang="zh-CN" altLang="en-US" sz="3600" b="1" dirty="0" smtClean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94" y="1268707"/>
            <a:ext cx="8065901" cy="452701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28" indent="-457228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="1" dirty="0" smtClean="0"/>
              <a:t>直接计算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的运算量：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zh-CN" altLang="en-US" sz="2400" b="1" dirty="0" smtClean="0"/>
              <a:t>给定  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 </a:t>
            </a:r>
            <a:r>
              <a:rPr lang="en-GB" altLang="zh-CN" sz="2400" i="1" dirty="0" smtClean="0"/>
              <a:t>n</a:t>
            </a:r>
            <a:r>
              <a:rPr lang="en-GB" altLang="zh-CN" sz="2400" dirty="0" smtClean="0"/>
              <a:t>=0,1,</a:t>
            </a:r>
            <a:r>
              <a:rPr lang="en-US" altLang="zh-CN" sz="2400" dirty="0" smtClean="0"/>
              <a:t> …,N-1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zh-CN" altLang="en-US" sz="2400" b="1" dirty="0" smtClean="0"/>
              <a:t>计算                                             ，</a:t>
            </a:r>
            <a:r>
              <a:rPr lang="en-US" altLang="zh-CN" sz="2400" dirty="0" smtClean="0"/>
              <a:t>k=0,…,N-1</a:t>
            </a:r>
          </a:p>
          <a:p>
            <a:pPr marL="457228" indent="-457228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457228" indent="-457228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457228" indent="-457228">
              <a:lnSpc>
                <a:spcPct val="90000"/>
              </a:lnSpc>
              <a:buNone/>
            </a:pPr>
            <a:r>
              <a:rPr lang="zh-CN" altLang="en-US" sz="2400" b="1" dirty="0" smtClean="0"/>
              <a:t>复数运算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zh-CN" altLang="en-US" sz="2400" b="1" dirty="0" smtClean="0"/>
              <a:t>        对每一个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值</a:t>
            </a:r>
            <a:r>
              <a:rPr lang="en-US" altLang="zh-CN" sz="2400" b="1" dirty="0" smtClean="0"/>
              <a:t>: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复数乘</a:t>
            </a:r>
            <a:r>
              <a:rPr lang="en-US" altLang="zh-CN" sz="2400" b="1" dirty="0" smtClean="0"/>
              <a:t>:  </a:t>
            </a:r>
            <a:r>
              <a:rPr lang="en-US" altLang="zh-CN" sz="2400" dirty="0" smtClean="0"/>
              <a:t>N         </a:t>
            </a:r>
            <a:r>
              <a:rPr lang="zh-CN" altLang="en-US" sz="2400" dirty="0" smtClean="0"/>
              <a:t>复数加</a:t>
            </a:r>
            <a:r>
              <a:rPr lang="en-US" altLang="zh-CN" sz="2400" dirty="0" smtClean="0"/>
              <a:t>:     N-1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对所有</a:t>
            </a:r>
            <a:r>
              <a:rPr lang="en-GB" altLang="zh-CN" sz="2400" i="1" dirty="0" smtClean="0"/>
              <a:t>k</a:t>
            </a:r>
            <a:r>
              <a:rPr lang="en-US" altLang="zh-CN" sz="2400" b="1" dirty="0" smtClean="0"/>
              <a:t>: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复数乘</a:t>
            </a:r>
            <a:r>
              <a:rPr lang="en-US" altLang="zh-CN" sz="2400" b="1" dirty="0" smtClean="0"/>
              <a:t>:  N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复数加</a:t>
            </a:r>
            <a:r>
              <a:rPr lang="en-US" altLang="zh-CN" sz="2400" b="1" dirty="0" smtClean="0"/>
              <a:t>:   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N-</a:t>
            </a:r>
            <a:r>
              <a:rPr lang="en-US" altLang="zh-CN" sz="2400" dirty="0" smtClean="0"/>
              <a:t>1)</a:t>
            </a:r>
          </a:p>
          <a:p>
            <a:pPr marL="457228" indent="-457228">
              <a:lnSpc>
                <a:spcPct val="90000"/>
              </a:lnSpc>
              <a:buNone/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即复数运算量与 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近似成正比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632" y="2134094"/>
          <a:ext cx="2880225" cy="865388"/>
        </p:xfrm>
        <a:graphic>
          <a:graphicData uri="http://schemas.openxmlformats.org/presentationml/2006/ole">
            <p:oleObj spid="_x0000_s3074" name="Equation" r:id="rId3" imgW="120636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复共轭的几个有用公式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79" y="1125799"/>
            <a:ext cx="8231030" cy="50017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/>
              <a:t>复共轭对称性</a:t>
            </a:r>
            <a:r>
              <a:rPr lang="en-US" altLang="zh-CN" sz="2800" b="1" dirty="0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zh-CN" sz="2800" b="1" dirty="0" smtClean="0"/>
              <a:t>              </a:t>
            </a:r>
            <a:endParaRPr lang="en-US" altLang="zh-CN" sz="2800" b="1" dirty="0" smtClean="0"/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对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k</a:t>
            </a:r>
            <a:r>
              <a:rPr lang="zh-CN" altLang="en-US" sz="2800" b="1" dirty="0" smtClean="0"/>
              <a:t>的周期性</a:t>
            </a:r>
            <a:r>
              <a:rPr lang="en-US" altLang="zh-CN" sz="2800" b="1" dirty="0" smtClean="0"/>
              <a:t>:</a:t>
            </a:r>
          </a:p>
          <a:p>
            <a:pPr eaLnBrk="1" hangingPunct="1">
              <a:buFontTx/>
              <a:buNone/>
            </a:pPr>
            <a:r>
              <a:rPr lang="zh-CN" altLang="en-GB" sz="2800" b="1" dirty="0" smtClean="0"/>
              <a:t>                  </a:t>
            </a:r>
            <a:r>
              <a:rPr lang="en-US" altLang="zh-CN" sz="28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可约性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特殊值</a:t>
            </a:r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277169" y="1413202"/>
          <a:ext cx="3254940" cy="662141"/>
        </p:xfrm>
        <a:graphic>
          <a:graphicData uri="http://schemas.openxmlformats.org/presentationml/2006/ole">
            <p:oleObj spid="_x0000_s4098" name="Equation" r:id="rId3" imgW="1498320" imgH="30456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275582" y="2421499"/>
          <a:ext cx="3264467" cy="525584"/>
        </p:xfrm>
        <a:graphic>
          <a:graphicData uri="http://schemas.openxmlformats.org/presentationml/2006/ole">
            <p:oleObj spid="_x0000_s4099" name="Equation" r:id="rId4" imgW="1498320" imgH="241200" progId="">
              <p:embed/>
            </p:oleObj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2267344" y="3213845"/>
          <a:ext cx="2241940" cy="525585"/>
        </p:xfrm>
        <a:graphic>
          <a:graphicData uri="http://schemas.openxmlformats.org/presentationml/2006/ole">
            <p:oleObj spid="_x0000_s4100" name="Equation" r:id="rId5" imgW="1028520" imgH="241200" progId="">
              <p:embed/>
            </p:oleObj>
          </a:graphicData>
        </a:graphic>
      </p:graphicFrame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2195894" y="4293595"/>
          <a:ext cx="6195501" cy="1051168"/>
        </p:xfrm>
        <a:graphic>
          <a:graphicData uri="http://schemas.openxmlformats.org/presentationml/2006/ole">
            <p:oleObj spid="_x0000_s4101" name="Equation" r:id="rId6" imgW="2844720" imgH="482400" progId="">
              <p:embed/>
            </p:oleObj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5365095" y="3358341"/>
          <a:ext cx="1162252" cy="387440"/>
        </p:xfrm>
        <a:graphic>
          <a:graphicData uri="http://schemas.openxmlformats.org/presentationml/2006/ole">
            <p:oleObj spid="_x0000_s4102" name="Equation" r:id="rId7" imgW="533160" imgH="177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GB" sz="3600" b="1" dirty="0" smtClean="0">
                <a:solidFill>
                  <a:srgbClr val="0000FF"/>
                </a:solidFill>
                <a:latin typeface="宋体" pitchFamily="2" charset="-122"/>
              </a:rPr>
              <a:t>按时间抽取</a:t>
            </a:r>
            <a:r>
              <a:rPr lang="en-GB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FFT</a:t>
            </a:r>
            <a:r>
              <a:rPr lang="zh-CN" altLang="en-GB" sz="3600" b="1" dirty="0" smtClean="0">
                <a:solidFill>
                  <a:srgbClr val="0000FF"/>
                </a:solidFill>
                <a:latin typeface="宋体" pitchFamily="2" charset="-122"/>
              </a:rPr>
              <a:t>算法</a:t>
            </a:r>
            <a:endParaRPr lang="zh-CN" altLang="en-US" sz="3600" b="1" dirty="0" smtClean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/>
              <a:t>计算原理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  假设序列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n=</a:t>
            </a:r>
            <a:r>
              <a:rPr lang="en-US" altLang="zh-CN" sz="2800" b="1" dirty="0" smtClean="0"/>
              <a:t>0</a:t>
            </a:r>
            <a:r>
              <a:rPr lang="en-US" altLang="zh-CN" sz="2800" b="1" i="1" dirty="0" smtClean="0"/>
              <a:t>,…,N-</a:t>
            </a:r>
            <a:r>
              <a:rPr lang="en-US" altLang="zh-CN" sz="2800" b="1" dirty="0" smtClean="0"/>
              <a:t>1)</a:t>
            </a:r>
            <a:r>
              <a:rPr lang="zh-CN" altLang="en-US" sz="2800" b="1" dirty="0" smtClean="0"/>
              <a:t>，个数为</a:t>
            </a:r>
            <a:r>
              <a:rPr lang="en-US" altLang="zh-CN" sz="2800" b="1" dirty="0" smtClean="0"/>
              <a:t>N=2</a:t>
            </a:r>
            <a:r>
              <a:rPr lang="en-US" altLang="zh-CN" sz="2800" b="1" baseline="30000" dirty="0" smtClean="0"/>
              <a:t>m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由于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为偶数，可以将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GB" sz="2800" b="1" dirty="0" smtClean="0"/>
              <a:t>按</a:t>
            </a:r>
            <a:r>
              <a:rPr lang="en-GB" altLang="zh-CN" sz="2800" b="1" i="1" dirty="0" smtClean="0"/>
              <a:t>n</a:t>
            </a:r>
            <a:r>
              <a:rPr lang="zh-CN" altLang="en-GB" sz="2800" b="1" dirty="0" smtClean="0"/>
              <a:t>为奇数和偶数分解为两个</a:t>
            </a:r>
            <a:r>
              <a:rPr lang="en-GB" altLang="zh-CN" sz="2800" b="1" i="1" dirty="0" smtClean="0"/>
              <a:t> N/</a:t>
            </a:r>
            <a:r>
              <a:rPr lang="en-GB" altLang="zh-CN" sz="2800" b="1" dirty="0" smtClean="0"/>
              <a:t>2</a:t>
            </a:r>
            <a:r>
              <a:rPr lang="zh-CN" altLang="en-GB" sz="2800" b="1" dirty="0" smtClean="0"/>
              <a:t>的长序列，并依此逐级分解来计算</a:t>
            </a:r>
            <a:r>
              <a:rPr lang="en-GB" altLang="zh-CN" sz="2800" b="1" i="1" dirty="0" smtClean="0"/>
              <a:t>X</a:t>
            </a:r>
            <a:r>
              <a:rPr lang="en-GB" altLang="zh-CN" sz="2800" b="1" dirty="0" smtClean="0"/>
              <a:t>(</a:t>
            </a:r>
            <a:r>
              <a:rPr lang="en-GB" altLang="zh-CN" sz="2800" b="1" i="1" dirty="0" smtClean="0"/>
              <a:t>k</a:t>
            </a:r>
            <a:r>
              <a:rPr lang="en-GB" altLang="zh-CN" sz="2800" b="1" dirty="0" smtClean="0"/>
              <a:t>).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79" y="274703"/>
            <a:ext cx="8231030" cy="778055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分解过程推演</a:t>
            </a:r>
          </a:p>
        </p:txBody>
      </p:sp>
      <p:sp>
        <p:nvSpPr>
          <p:cNvPr id="615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4333" y="5014487"/>
            <a:ext cx="1019352" cy="53352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其中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3934837"/>
            <a:ext cx="216486" cy="26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spAutoFit/>
          </a:bodyPr>
          <a:lstStyle/>
          <a:p>
            <a:r>
              <a:rPr lang="en-US" altLang="zh-CN" sz="1100" dirty="0"/>
              <a:t> </a:t>
            </a:r>
            <a:endParaRPr lang="en-US" altLang="zh-CN" sz="2400" dirty="0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0" y="2835043"/>
            <a:ext cx="184739" cy="3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5" tIns="45723" rIns="91445" bIns="45723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468395" y="1052757"/>
          <a:ext cx="3312100" cy="1005120"/>
        </p:xfrm>
        <a:graphic>
          <a:graphicData uri="http://schemas.openxmlformats.org/presentationml/2006/ole">
            <p:oleObj spid="_x0000_s5122" name="公式" r:id="rId3" imgW="1206500" imgH="431800" progId="Equation.3">
              <p:embed/>
            </p:oleObj>
          </a:graphicData>
        </a:graphic>
      </p:graphicFrame>
      <p:graphicFrame>
        <p:nvGraphicFramePr>
          <p:cNvPr id="6147" name="Object 15"/>
          <p:cNvGraphicFramePr>
            <a:graphicFrameLocks noChangeAspect="1"/>
          </p:cNvGraphicFramePr>
          <p:nvPr/>
        </p:nvGraphicFramePr>
        <p:xfrm>
          <a:off x="3780494" y="1081339"/>
          <a:ext cx="4299697" cy="908260"/>
        </p:xfrm>
        <a:graphic>
          <a:graphicData uri="http://schemas.openxmlformats.org/presentationml/2006/ole">
            <p:oleObj spid="_x0000_s5123" name="公式" r:id="rId4" imgW="1841400" imgH="444240" progId="Equation.3">
              <p:embed/>
            </p:oleObj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1403593" y="1916557"/>
          <a:ext cx="4968151" cy="1225834"/>
        </p:xfrm>
        <a:graphic>
          <a:graphicData uri="http://schemas.openxmlformats.org/presentationml/2006/ole">
            <p:oleObj spid="_x0000_s5124" name="公式" r:id="rId5" imgW="2247840" imgH="545760" progId="Equation.3">
              <p:embed/>
            </p:oleObj>
          </a:graphicData>
        </a:graphic>
      </p:graphicFrame>
      <p:graphicFrame>
        <p:nvGraphicFramePr>
          <p:cNvPr id="6149" name="Object 13"/>
          <p:cNvGraphicFramePr>
            <a:graphicFrameLocks noChangeAspect="1"/>
          </p:cNvGraphicFramePr>
          <p:nvPr/>
        </p:nvGraphicFramePr>
        <p:xfrm>
          <a:off x="1475045" y="2997895"/>
          <a:ext cx="5330163" cy="1224247"/>
        </p:xfrm>
        <a:graphic>
          <a:graphicData uri="http://schemas.openxmlformats.org/presentationml/2006/ole">
            <p:oleObj spid="_x0000_s5125" name="公式" r:id="rId6" imgW="2286000" imgH="545760" progId="Equation.3">
              <p:embed/>
            </p:oleObj>
          </a:graphicData>
        </a:graphic>
      </p:graphicFrame>
      <p:sp>
        <p:nvSpPr>
          <p:cNvPr id="6157" name="Rectangle 21"/>
          <p:cNvSpPr>
            <a:spLocks noChangeArrowheads="1"/>
          </p:cNvSpPr>
          <p:nvPr/>
        </p:nvSpPr>
        <p:spPr bwMode="auto">
          <a:xfrm>
            <a:off x="1" y="4647090"/>
            <a:ext cx="2455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100" dirty="0"/>
              <a:t> </a:t>
            </a:r>
            <a:endParaRPr lang="en-US" altLang="zh-CN" sz="2400" dirty="0"/>
          </a:p>
        </p:txBody>
      </p:sp>
      <p:graphicFrame>
        <p:nvGraphicFramePr>
          <p:cNvPr id="6150" name="Object 23"/>
          <p:cNvGraphicFramePr>
            <a:graphicFrameLocks noChangeAspect="1"/>
          </p:cNvGraphicFramePr>
          <p:nvPr/>
        </p:nvGraphicFramePr>
        <p:xfrm>
          <a:off x="1764021" y="5014486"/>
          <a:ext cx="2370548" cy="1003533"/>
        </p:xfrm>
        <a:graphic>
          <a:graphicData uri="http://schemas.openxmlformats.org/presentationml/2006/ole">
            <p:oleObj spid="_x0000_s5126" name="公式" r:id="rId7" imgW="1358310" imgH="545863" progId="Equation.3">
              <p:embed/>
            </p:oleObj>
          </a:graphicData>
        </a:graphic>
      </p:graphicFrame>
      <p:graphicFrame>
        <p:nvGraphicFramePr>
          <p:cNvPr id="6151" name="Object 22"/>
          <p:cNvGraphicFramePr>
            <a:graphicFrameLocks noChangeAspect="1"/>
          </p:cNvGraphicFramePr>
          <p:nvPr/>
        </p:nvGraphicFramePr>
        <p:xfrm>
          <a:off x="4572795" y="5085941"/>
          <a:ext cx="2880225" cy="936842"/>
        </p:xfrm>
        <a:graphic>
          <a:graphicData uri="http://schemas.openxmlformats.org/presentationml/2006/ole">
            <p:oleObj spid="_x0000_s5127" name="公式" r:id="rId8" imgW="1562100" imgH="546100" progId="Equation.3">
              <p:embed/>
            </p:oleObj>
          </a:graphicData>
        </a:graphic>
      </p:graphicFrame>
      <p:sp>
        <p:nvSpPr>
          <p:cNvPr id="6158" name="Rectangle 24"/>
          <p:cNvSpPr>
            <a:spLocks noChangeArrowheads="1"/>
          </p:cNvSpPr>
          <p:nvPr/>
        </p:nvSpPr>
        <p:spPr bwMode="auto">
          <a:xfrm>
            <a:off x="0" y="2447603"/>
            <a:ext cx="184739" cy="3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5" tIns="45723" rIns="91445" bIns="45723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Rectangle 25"/>
          <p:cNvSpPr>
            <a:spLocks noChangeArrowheads="1"/>
          </p:cNvSpPr>
          <p:nvPr/>
        </p:nvSpPr>
        <p:spPr bwMode="auto">
          <a:xfrm>
            <a:off x="0" y="3174007"/>
            <a:ext cx="317003" cy="25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spAutoFit/>
          </a:bodyPr>
          <a:lstStyle/>
          <a:p>
            <a:r>
              <a:rPr lang="zh-CN" altLang="en-US" sz="1000" dirty="0">
                <a:cs typeface="Times New Roman" pitchFamily="18" charset="0"/>
              </a:rPr>
              <a:t>，</a:t>
            </a:r>
            <a:endParaRPr lang="zh-CN" altLang="en-US" sz="2400" dirty="0"/>
          </a:p>
        </p:txBody>
      </p:sp>
      <p:graphicFrame>
        <p:nvGraphicFramePr>
          <p:cNvPr id="6152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7441" y="4293594"/>
          <a:ext cx="2829416" cy="554166"/>
        </p:xfrm>
        <a:graphic>
          <a:graphicData uri="http://schemas.openxmlformats.org/presentationml/2006/ole">
            <p:oleObj spid="_x0000_s5128" name="公式" r:id="rId9" imgW="1231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分解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356" y="2350044"/>
            <a:ext cx="8231030" cy="41379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GB" sz="2800" b="1" dirty="0" smtClean="0"/>
              <a:t>一个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点的</a:t>
            </a:r>
            <a:r>
              <a:rPr lang="en-US" altLang="zh-CN" sz="2800" b="1" dirty="0" smtClean="0"/>
              <a:t>DFT</a:t>
            </a:r>
            <a:r>
              <a:rPr lang="zh-CN" altLang="en-US" sz="2800" b="1" dirty="0" smtClean="0"/>
              <a:t>可以分解成两个</a:t>
            </a:r>
            <a:r>
              <a:rPr lang="en-US" altLang="zh-CN" sz="2800" b="1" dirty="0" smtClean="0"/>
              <a:t>N/2</a:t>
            </a:r>
            <a:r>
              <a:rPr lang="zh-CN" altLang="en-US" sz="2800" b="1" dirty="0" smtClean="0"/>
              <a:t>点的</a:t>
            </a:r>
            <a:r>
              <a:rPr lang="en-US" altLang="zh-CN" sz="2800" b="1" dirty="0" smtClean="0"/>
              <a:t>DFT</a:t>
            </a:r>
            <a:r>
              <a:rPr lang="en-US" altLang="zh-CN" sz="2800" b="1" i="1" dirty="0" smtClean="0"/>
              <a:t>. </a:t>
            </a:r>
            <a:r>
              <a:rPr lang="zh-CN" altLang="en-US" sz="2800" b="1" dirty="0" smtClean="0"/>
              <a:t>这两个</a:t>
            </a:r>
            <a:r>
              <a:rPr lang="en-US" altLang="zh-CN" sz="2800" b="1" dirty="0" smtClean="0"/>
              <a:t>N/2</a:t>
            </a:r>
            <a:r>
              <a:rPr lang="zh-CN" altLang="en-US" sz="2800" b="1" dirty="0" smtClean="0"/>
              <a:t>点的</a:t>
            </a:r>
            <a:r>
              <a:rPr lang="en-US" altLang="zh-CN" sz="2800" b="1" dirty="0" smtClean="0"/>
              <a:t>DFT</a:t>
            </a:r>
            <a:r>
              <a:rPr lang="zh-CN" altLang="en-US" sz="2800" b="1" dirty="0" smtClean="0"/>
              <a:t>也可合成一个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DFT</a:t>
            </a:r>
            <a:r>
              <a:rPr lang="zh-CN" altLang="en-US" sz="2800" b="1" dirty="0" smtClean="0"/>
              <a:t>。</a:t>
            </a:r>
          </a:p>
          <a:p>
            <a:pPr eaLnBrk="1" hangingPunct="1"/>
            <a:r>
              <a:rPr lang="zh-CN" altLang="en-US" sz="2800" b="1" dirty="0" smtClean="0"/>
              <a:t>这样只要求出</a:t>
            </a:r>
            <a:r>
              <a:rPr lang="en-US" altLang="zh-CN" sz="2800" b="1" dirty="0" smtClean="0"/>
              <a:t>0 </a:t>
            </a:r>
            <a:r>
              <a:rPr lang="en-US" altLang="zh-CN" sz="2800" b="1" i="1" dirty="0" smtClean="0"/>
              <a:t>~N/2 -</a:t>
            </a:r>
            <a:r>
              <a:rPr lang="en-US" altLang="zh-CN" sz="2800" b="1" dirty="0" smtClean="0"/>
              <a:t>1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 smtClean="0"/>
              <a:t>中所有和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(k)</a:t>
            </a:r>
            <a:r>
              <a:rPr lang="zh-CN" altLang="en-US" sz="2800" b="1" dirty="0" smtClean="0"/>
              <a:t>、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(k) </a:t>
            </a:r>
            <a:r>
              <a:rPr lang="zh-CN" altLang="en-US" sz="2800" b="1" dirty="0" smtClean="0"/>
              <a:t>，就可以求出</a:t>
            </a:r>
            <a:r>
              <a:rPr lang="en-US" altLang="zh-CN" sz="2800" b="1" dirty="0" smtClean="0"/>
              <a:t>0</a:t>
            </a:r>
            <a:r>
              <a:rPr lang="en-US" altLang="zh-CN" sz="2800" b="1" i="1" dirty="0" smtClean="0"/>
              <a:t>~N-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内全部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的值。这里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(k)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(k) </a:t>
            </a:r>
            <a:r>
              <a:rPr lang="zh-CN" altLang="en-US" sz="2800" b="1" dirty="0" smtClean="0"/>
              <a:t>分别为点</a:t>
            </a:r>
            <a:r>
              <a:rPr lang="en-US" altLang="zh-CN" sz="2800" b="1" dirty="0" smtClean="0"/>
              <a:t>N/2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DFT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84333" y="1341749"/>
          <a:ext cx="2370548" cy="1003533"/>
        </p:xfrm>
        <a:graphic>
          <a:graphicData uri="http://schemas.openxmlformats.org/presentationml/2006/ole">
            <p:oleObj spid="_x0000_s6146" name="公式" r:id="rId3" imgW="1358310" imgH="545863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493107" y="1408439"/>
          <a:ext cx="2880225" cy="936842"/>
        </p:xfrm>
        <a:graphic>
          <a:graphicData uri="http://schemas.openxmlformats.org/presentationml/2006/ole">
            <p:oleObj spid="_x0000_s6147" name="公式" r:id="rId4" imgW="1562100" imgH="546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1160</Words>
  <Application>Microsoft Office PowerPoint</Application>
  <PresentationFormat>自定义</PresentationFormat>
  <Paragraphs>107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主题</vt:lpstr>
      <vt:lpstr>Equation</vt:lpstr>
      <vt:lpstr>公式</vt:lpstr>
      <vt:lpstr>Visio</vt:lpstr>
      <vt:lpstr>研究生算法  快速傅利叶变换FFT</vt:lpstr>
      <vt:lpstr>一、快速傅利叶变换FFT</vt:lpstr>
      <vt:lpstr>离散傅里叶变换</vt:lpstr>
      <vt:lpstr>例：4点序列{2，3，3，2} DFT的计算</vt:lpstr>
      <vt:lpstr>DFT计算的方法</vt:lpstr>
      <vt:lpstr>复共轭的几个有用公式</vt:lpstr>
      <vt:lpstr>按时间抽取FFT算法</vt:lpstr>
      <vt:lpstr>分解过程推演</vt:lpstr>
      <vt:lpstr>分解</vt:lpstr>
      <vt:lpstr>幻灯片 10</vt:lpstr>
      <vt:lpstr>蝶形运算信号流图 </vt:lpstr>
      <vt:lpstr>8个点时一次分解后DFT运算信号流图</vt:lpstr>
      <vt:lpstr>继续分解</vt:lpstr>
      <vt:lpstr>运算量分析</vt:lpstr>
      <vt:lpstr>二、大整数计算的FFT处理方式</vt:lpstr>
      <vt:lpstr>大整数计算的FFT处理方式</vt:lpstr>
      <vt:lpstr>大整数计算的FFT处理方式</vt:lpstr>
      <vt:lpstr>大整数计算的FFT处理方式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快速傅利叶变换FFT</dc:title>
  <dc:creator>ShenYunfu</dc:creator>
  <cp:lastModifiedBy>User</cp:lastModifiedBy>
  <cp:revision>10</cp:revision>
  <dcterms:created xsi:type="dcterms:W3CDTF">2014-09-02T15:39:04Z</dcterms:created>
  <dcterms:modified xsi:type="dcterms:W3CDTF">2017-04-27T08:21:28Z</dcterms:modified>
</cp:coreProperties>
</file>