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0" r:id="rId3"/>
    <p:sldId id="300" r:id="rId4"/>
    <p:sldId id="346" r:id="rId5"/>
    <p:sldId id="344" r:id="rId6"/>
    <p:sldId id="345" r:id="rId7"/>
    <p:sldId id="339" r:id="rId8"/>
    <p:sldId id="305" r:id="rId9"/>
    <p:sldId id="302" r:id="rId10"/>
    <p:sldId id="306" r:id="rId11"/>
    <p:sldId id="340" r:id="rId12"/>
    <p:sldId id="341" r:id="rId13"/>
    <p:sldId id="342" r:id="rId14"/>
    <p:sldId id="343" r:id="rId15"/>
    <p:sldId id="304" r:id="rId16"/>
    <p:sldId id="271" r:id="rId17"/>
    <p:sldId id="272" r:id="rId18"/>
    <p:sldId id="273" r:id="rId19"/>
    <p:sldId id="274" r:id="rId20"/>
    <p:sldId id="275" r:id="rId21"/>
    <p:sldId id="263" r:id="rId22"/>
    <p:sldId id="297" r:id="rId23"/>
    <p:sldId id="284" r:id="rId24"/>
    <p:sldId id="278" r:id="rId25"/>
    <p:sldId id="282" r:id="rId26"/>
    <p:sldId id="283" r:id="rId27"/>
    <p:sldId id="276" r:id="rId28"/>
    <p:sldId id="281" r:id="rId29"/>
    <p:sldId id="298" r:id="rId30"/>
    <p:sldId id="295" r:id="rId31"/>
    <p:sldId id="286" r:id="rId32"/>
    <p:sldId id="287" r:id="rId33"/>
    <p:sldId id="280" r:id="rId34"/>
    <p:sldId id="289" r:id="rId35"/>
    <p:sldId id="288" r:id="rId36"/>
    <p:sldId id="299" r:id="rId37"/>
    <p:sldId id="294" r:id="rId38"/>
    <p:sldId id="290" r:id="rId39"/>
    <p:sldId id="291" r:id="rId40"/>
    <p:sldId id="292" r:id="rId41"/>
    <p:sldId id="293" r:id="rId42"/>
    <p:sldId id="256" r:id="rId43"/>
    <p:sldId id="257" r:id="rId44"/>
    <p:sldId id="260" r:id="rId45"/>
    <p:sldId id="259" r:id="rId46"/>
    <p:sldId id="265" r:id="rId47"/>
    <p:sldId id="266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5-4A48-A956-B69DE8B93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5-4A48-A956-B69DE8B93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5-4A48-A956-B69DE8B93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3E6F8-9C92-45FF-B0E5-19B2F15D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9C1C51-CCE8-4834-ABBD-130D9918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30C5B-70A0-4D64-8FFE-A4D9CD97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B937-710E-4F01-BBC6-916D44F38270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5B66-DC16-4FF1-A38F-6E321AB1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21FE9-4C36-4652-8EFA-BD21DFD3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4DD5-90D1-4C7A-BC82-73098322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9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0EB49-65F8-4B83-A08D-BFF3F68C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008F7-2597-47EB-95B1-47A73EE43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FFEC7-0333-4878-A330-D895B359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B937-710E-4F01-BBC6-916D44F38270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698A1-7956-4DEC-AF95-81D4E368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8D6C5-DED9-4BDB-9DF1-4CAB250D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4DD5-90D1-4C7A-BC82-73098322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3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F5DC87-E15B-479C-9CDD-7ADD050F6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EDE0C9-886B-446D-A5B5-FE747FB7C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7268D-614B-4691-831F-8FF05EEA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B937-710E-4F01-BBC6-916D44F38270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7EEBF-6A55-4CBE-9045-7703FEF3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91A87-4A84-4E0A-911F-0CAE4450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4DD5-90D1-4C7A-BC82-73098322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7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1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6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4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5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4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F183-E3FD-4799-9E61-00347C69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A1CCA-FBA8-466A-8522-DAE5EB6A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773B5-927C-48B4-AC8E-7BC03F0F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B937-710E-4F01-BBC6-916D44F38270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D8CF2-4985-41F7-BBDC-72083A0B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78564-CD3D-4518-839E-1C759E51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4DD5-90D1-4C7A-BC82-73098322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17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9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13B3F-814E-4E28-8E54-88DE1612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B9305-617D-4855-B6FD-D83B6F1B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B4765-90D2-4267-B869-86F4C669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B937-710E-4F01-BBC6-916D44F38270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C4F61-6BE1-4687-8C68-CD9DD0C8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D59D5-6F10-4768-98F7-D849BB93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4DD5-90D1-4C7A-BC82-73098322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5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428D9-A031-41E9-AA03-6FDC2291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2E28E-9CE2-4A11-9266-74A4E71B0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4FAC5-E0BF-43FD-9FE2-A9C0A09B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1CD4D-698C-41C3-9419-AE471822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B937-710E-4F01-BBC6-916D44F38270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2E99A-D7D6-44AF-9DF3-BD6CA5E0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EC5B9-BCC9-4B0B-9EAA-D376C42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4DD5-90D1-4C7A-BC82-73098322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67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A8F4-549B-4CEA-8A45-F2C2FC98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76CDA-3531-47E3-B509-85322C2C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9E39E4-3B76-4A80-A3C4-C6818F7AF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764805-B89B-4907-BFD1-EA9C6BCE6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665272-75EB-4710-AB06-FAE7308A1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772393-D673-4377-976C-C5C5C95B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B937-710E-4F01-BBC6-916D44F38270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4414A3-48A2-4C23-8DB6-09D323A1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87B4C-8195-46CF-8E25-A2118E76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4DD5-90D1-4C7A-BC82-73098322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9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EB9E2-349F-4E0F-99B0-CF790A04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36B53E-53BD-4681-8FE6-C2A9E343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B937-710E-4F01-BBC6-916D44F38270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D86270-8870-4461-95DD-8B4654BE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C6269B-3EA3-46C9-93F0-60339140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4DD5-90D1-4C7A-BC82-73098322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9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D43FCC-F2B2-44C4-BA90-5ED3DC4C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B937-710E-4F01-BBC6-916D44F38270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E4AFB-ECD3-4F43-978D-3F29546C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92CEB-1782-4C4E-B3E3-E247EBCD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4DD5-90D1-4C7A-BC82-73098322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8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126AD-16A6-4E23-9E87-F6FE646B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8552B-112E-4D12-82D0-90511863C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4408B2-2E62-44F9-BBB1-ECF47BBED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0EE98-1237-46E5-836C-298345AA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B937-710E-4F01-BBC6-916D44F38270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D8496-825F-494A-9B26-7FD3245E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CC815-3655-445C-9F52-7DD67052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4DD5-90D1-4C7A-BC82-73098322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2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298F-93E8-43E7-8003-11A0451C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B0CA6-BCCE-4494-86F3-5FFB3D7EA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B5BAE6-0672-4362-B7C7-2B2E5903A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50934-44D2-4764-B9F0-77A8D279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B937-710E-4F01-BBC6-916D44F38270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78BA8-9CC2-4B3A-8F33-E39F7D72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BA07F-73A8-4266-AD8E-2594D3D1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4DD5-90D1-4C7A-BC82-73098322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6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7BD4C6-81F2-4F52-86CD-A25EF190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4E7B3-9226-40D3-B357-D360B59A7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245C1-6822-4181-9DED-7C9439590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B937-710E-4F01-BBC6-916D44F38270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6FFA8-081C-4648-9D2F-60A817C63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F4417-A2E3-4863-A5EA-185B2D8C7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4DD5-90D1-4C7A-BC82-730983225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9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9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walab.hgu@gmail.com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305548" y="2006627"/>
            <a:ext cx="75809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강의 평가를 활용한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교양 수업 추천 프로그램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4227128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162892" y="4563863"/>
            <a:ext cx="1866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21500453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윤하늘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algn="ctr"/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22100037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고재은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22100366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서은주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71200" y="2147777"/>
            <a:ext cx="1259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2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웹 </a:t>
            </a: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– Spring Boot</a:t>
            </a:r>
            <a:endParaRPr kumimoji="0" lang="ko-KR" altLang="en-US" sz="2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86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881292"/>
            <a:ext cx="5344160" cy="5268136"/>
            <a:chOff x="599440" y="881292"/>
            <a:chExt cx="5344160" cy="526813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881292"/>
              <a:ext cx="5344160" cy="5268136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1069614" y="1415317"/>
              <a:ext cx="4393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java/com/</a:t>
              </a:r>
              <a:r>
                <a:rPr kumimoji="0" lang="en-US" altLang="ko-K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sangdaero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/</a:t>
              </a:r>
              <a:r>
                <a:rPr kumimoji="0" lang="en-US" altLang="ko-KR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walab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2382630"/>
              <a:ext cx="4561840" cy="332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상대로 프로젝트의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Back-End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부분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기본적으로 메뉴별로 디렉토리 구분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common/entity – DB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스키마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Controller –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매핑에 따라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html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반환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RestController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 –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주로 데이터 통신 기능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AppSecurityConfig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에 설정해줘야 앱에서 사용 가능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Service –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데이터 처리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Repository – JPA,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데이터 베이스 통신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DTO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–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 데이터 전달 객체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앱에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User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같은 객체를 그대로 전달할 시 에러 발생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-&gt;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이름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이메일 등 따로 </a:t>
              </a:r>
              <a:r>
                <a:rPr kumimoji="0" lang="ko-KR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전송해야함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881292"/>
            <a:ext cx="5344160" cy="5268136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985520" y="1741420"/>
              <a:ext cx="4393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resources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061362"/>
              <a:ext cx="4561840" cy="1558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상대로 프로젝트의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Front-End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부분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static -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이미지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css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등을 저장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templates – html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파일 저장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  <a:p>
              <a:pPr marL="285750" marR="0" lvl="0" indent="-28575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dummy –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현재는 사용하지 않는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html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common –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공통적으로 사용되는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html</a:t>
              </a:r>
            </a:p>
            <a:p>
              <a:pPr marL="285750" marR="0" lvl="0" indent="-28575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html –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메뉴별로 </a:t>
              </a:r>
              <a:r>
                <a:rPr kumimoji="0" lang="ko-KR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매핑되는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html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32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2. 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웹 </a:t>
            </a: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– Spring Boot</a:t>
            </a:r>
            <a:endParaRPr kumimoji="0" lang="ko-KR" altLang="en-US" sz="3200" b="0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36DA8D96-9F36-4089-8257-8A77A7B4BE22}"/>
              </a:ext>
            </a:extLst>
          </p:cNvPr>
          <p:cNvGraphicFramePr>
            <a:graphicFrameLocks noGrp="1"/>
          </p:cNvGraphicFramePr>
          <p:nvPr/>
        </p:nvGraphicFramePr>
        <p:xfrm>
          <a:off x="885776" y="1275821"/>
          <a:ext cx="10598250" cy="509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314">
                  <a:extLst>
                    <a:ext uri="{9D8B030D-6E8A-4147-A177-3AD203B41FA5}">
                      <a16:colId xmlns:a16="http://schemas.microsoft.com/office/drawing/2014/main" val="2172716842"/>
                    </a:ext>
                  </a:extLst>
                </a:gridCol>
                <a:gridCol w="4067504">
                  <a:extLst>
                    <a:ext uri="{9D8B030D-6E8A-4147-A177-3AD203B41FA5}">
                      <a16:colId xmlns:a16="http://schemas.microsoft.com/office/drawing/2014/main" val="1392041465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1153941648"/>
                    </a:ext>
                  </a:extLst>
                </a:gridCol>
                <a:gridCol w="4000660">
                  <a:extLst>
                    <a:ext uri="{9D8B030D-6E8A-4147-A177-3AD203B41FA5}">
                      <a16:colId xmlns:a16="http://schemas.microsoft.com/office/drawing/2014/main" val="2359786920"/>
                    </a:ext>
                  </a:extLst>
                </a:gridCol>
              </a:tblGrid>
              <a:tr h="63748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서버 세팅</a:t>
                      </a:r>
                    </a:p>
                  </a:txBody>
                  <a:tcPr anchor="ctr">
                    <a:solidFill>
                      <a:srgbClr val="3263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AB5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440721"/>
                  </a:ext>
                </a:extLst>
              </a:tr>
              <a:tr h="6374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Local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Cafe 24 Server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6945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203.252.112.29:3306/</a:t>
                      </a:r>
                      <a:r>
                        <a:rPr lang="en-US" altLang="ko-KR" dirty="0" err="1"/>
                        <a:t>narishhy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localhost:3306/saevom06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62926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narishhy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saevom06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258797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gksehd17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stipsy1.5!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801183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Social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naver</a:t>
                      </a:r>
                      <a:r>
                        <a:rPr lang="en-US" altLang="ko-KR" dirty="0"/>
                        <a:t> – local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Social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naver</a:t>
                      </a:r>
                      <a:r>
                        <a:rPr lang="en-US" altLang="ko-KR" dirty="0"/>
                        <a:t> – server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830960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kakao</a:t>
                      </a:r>
                      <a:r>
                        <a:rPr lang="en-US" altLang="ko-KR" dirty="0"/>
                        <a:t> - local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kakao</a:t>
                      </a:r>
                      <a:r>
                        <a:rPr lang="en-US" altLang="ko-KR" dirty="0"/>
                        <a:t> - server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29207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66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13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32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2. 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웹 </a:t>
            </a: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– Spring Boot</a:t>
            </a:r>
            <a:endParaRPr kumimoji="0" lang="ko-KR" altLang="en-US" sz="3200" b="0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B6038E-EE0B-450E-BB2D-516B7BE603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83" y="2005950"/>
            <a:ext cx="7794314" cy="3813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CD827C-87CA-4D23-B4CD-C066C8720C27}"/>
              </a:ext>
            </a:extLst>
          </p:cNvPr>
          <p:cNvSpPr txBox="1"/>
          <p:nvPr/>
        </p:nvSpPr>
        <p:spPr>
          <a:xfrm>
            <a:off x="329610" y="975115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로그인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5C3292-DFB1-43A0-A544-26B6615382E1}"/>
              </a:ext>
            </a:extLst>
          </p:cNvPr>
          <p:cNvSpPr/>
          <p:nvPr/>
        </p:nvSpPr>
        <p:spPr>
          <a:xfrm>
            <a:off x="8523889" y="1436780"/>
            <a:ext cx="3272227" cy="5016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60998A-F060-4406-B7BE-FBB0ADF1BBC6}"/>
              </a:ext>
            </a:extLst>
          </p:cNvPr>
          <p:cNvSpPr txBox="1"/>
          <p:nvPr/>
        </p:nvSpPr>
        <p:spPr>
          <a:xfrm>
            <a:off x="8523888" y="1436780"/>
            <a:ext cx="327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3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가지 방법의 소셜 로그인을 지원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(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구글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네이버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카카오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)</a:t>
            </a: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77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1. 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개발환경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&gt;&gt;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&gt;&gt;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&gt;&gt;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Step 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Step 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Step 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Step 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봄이 아무 아스라히 한 추억과 묻힌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별빛이 써 같이 별 시와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된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릴케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내일 써 별 책상을 있습니다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봄이 아무 아스라히 한 추억과 묻힌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별빛이 써 같이 별 시와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된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릴케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내일 써 별 책상을 있습니다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봄이 아무 아스라히 한 추억과 묻힌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별빛이 써 같이 별 시와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된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릴케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내일 써 별 책상을 있습니다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봄이 아무 아스라히 한 추억과 묻힌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별빛이 써 같이 별 시와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된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릴케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내일 써 별 책상을 있습니다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6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Winter Dream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새별의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#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겨울나기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#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겨울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#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추워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#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겨울이다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사람들의 내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 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까닭이요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벌레는 나는 듯합니다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아무 우는 사람들의 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다 별이 이름을 까닭입니다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소녀들의 새겨지는 않은 하늘에는 버리었습니다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사람들의 내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 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까닭이요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벌레는 나는 듯합니다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아무 우는 사람들의 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다 별이 이름을 까닭입니다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소녀들의 새겨지는 않은 하늘에는 버리었습니다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사람들의 내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 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까닭이요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벌레는 나는 듯합니다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아무 우는 사람들의 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다 별이 이름을 까닭입니다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소녀들의 새겨지는 않은 하늘에는 버리었습니다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이런 점이 좋아요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!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이름자를 어머니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위에 별 나의 것은 계절이 버리었습니다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나는 써 하나에 그리고 동경과 가을로 멀듯이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계십니다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위에 이네들은 가득 까닭입니다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못 피어나듯이 아름다운 부끄러운 지나가는 잠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봅니다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이름과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가을 별 아름다운 흙으로 별빛이 봅니다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이런 점이 좋아요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!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이름자를 어머니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위에 별 나의 것은 계절이 버리었습니다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나는 써 하나에 그리고 동경과 가을로 멀듯이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계십니다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위에 이네들은 가득 까닭입니다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못 피어나듯이 아름다운 부끄러운 지나가는 잠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봅니다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이름과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가을 별 아름다운 흙으로 별빛이 봅니다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어디에 중점을 두실 건가요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87703" y="3075057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948DA2-02A6-4346-80F8-772FA275B595}"/>
              </a:ext>
            </a:extLst>
          </p:cNvPr>
          <p:cNvSpPr/>
          <p:nvPr/>
        </p:nvSpPr>
        <p:spPr>
          <a:xfrm>
            <a:off x="5054600" y="1925320"/>
            <a:ext cx="2082800" cy="208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5779246" y="4419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집중</a:t>
            </a:r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프로젝트 개요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1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5182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에브리타임의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 강의 평가 </a:t>
            </a:r>
            <a:r>
              <a:rPr kumimoji="0" lang="ko-KR" altLang="en-US" sz="32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크롤링</a:t>
            </a:r>
            <a:endParaRPr kumimoji="0" lang="ko-KR" altLang="en-US" sz="32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2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711560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spc="-300" dirty="0">
                <a:solidFill>
                  <a:prstClr val="white"/>
                </a:solidFill>
                <a:latin typeface="마루 부리 Beta"/>
              </a:rPr>
              <a:t>KR-</a:t>
            </a:r>
            <a:r>
              <a:rPr lang="en-US" altLang="ko-KR" sz="3200" spc="-300" dirty="0" err="1">
                <a:solidFill>
                  <a:prstClr val="white"/>
                </a:solidFill>
                <a:latin typeface="마루 부리 Beta"/>
              </a:rPr>
              <a:t>WordRank</a:t>
            </a:r>
            <a:r>
              <a:rPr lang="en-US" altLang="ko-KR" sz="3200" spc="-300" dirty="0">
                <a:solidFill>
                  <a:prstClr val="white"/>
                </a:solidFill>
                <a:latin typeface="마루 부리 Beta"/>
              </a:rPr>
              <a:t> </a:t>
            </a:r>
            <a:r>
              <a:rPr lang="ko-KR" altLang="en-US" sz="3200" spc="-300" dirty="0">
                <a:solidFill>
                  <a:prstClr val="white"/>
                </a:solidFill>
                <a:latin typeface="마루 부리 Beta"/>
              </a:rPr>
              <a:t>오픈소스를 활용한 키워드 추출</a:t>
            </a:r>
            <a:endParaRPr kumimoji="0" lang="ko-KR" altLang="en-US" sz="32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4176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3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웹 페이지를 통한 강의 추천</a:t>
            </a:r>
          </a:p>
        </p:txBody>
      </p:sp>
    </p:spTree>
    <p:extLst>
      <p:ext uri="{BB962C8B-B14F-4D97-AF65-F5344CB8AC3E}">
        <p14:creationId xmlns:p14="http://schemas.microsoft.com/office/powerpoint/2010/main" val="37377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제목을 입력하세요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1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제목을 입력하세요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제목을 입력하세요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제목을 입력하세요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4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1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주제를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2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주제를 입력하세요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3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&gt;&gt;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&gt;&gt;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&gt;&gt;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Step 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Step 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Step 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Step 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봄이 아무 아스라히 한 추억과 묻힌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별빛이 써 같이 별 시와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된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릴케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내일 써 별 책상을 있습니다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봄이 아무 아스라히 한 추억과 묻힌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별빛이 써 같이 별 시와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된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릴케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내일 써 별 책상을 있습니다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봄이 아무 아스라히 한 추억과 묻힌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별빛이 써 같이 별 시와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된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릴케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내일 써 별 책상을 있습니다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봄이 아무 아스라히 한 추억과 묻힌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별빛이 써 같이 별 시와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된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릴케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내일 써 별 책상을 있습니다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B2EF2-9970-4C1E-8220-C7AACFC9E0CA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8" name="모서리가 둥근 직사각형 39">
            <a:extLst>
              <a:ext uri="{FF2B5EF4-FFF2-40B4-BE49-F238E27FC236}">
                <a16:creationId xmlns:a16="http://schemas.microsoft.com/office/drawing/2014/main" id="{ADF6C173-F42E-406D-800B-76268E77599D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67CB71-2DA0-4584-9C2D-40ADBAB4398F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5A625B0E-00EB-48CD-9DB9-86BCFE27C8E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16654B-7345-4833-AF43-3CF5A769629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22DBE7FA-18A8-443B-B46B-9CA0723C290E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4449A-3001-4FF5-9810-01112C1E8C03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>
              <a:extLst>
                <a:ext uri="{FF2B5EF4-FFF2-40B4-BE49-F238E27FC236}">
                  <a16:creationId xmlns:a16="http://schemas.microsoft.com/office/drawing/2014/main" id="{9C2FDF40-D421-4B1F-A3FB-6A9775BAB9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5B5727-F3AE-46EC-8EED-46DC56CF02C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9D0F5688-63EA-43CA-B1A6-458567315390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05A507-FD08-4F0C-A595-15664C9FBF7B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E9DBE687-B0DA-4FB2-922B-2037392F907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E164D0-82C7-4B4C-B377-B815009D0CA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81E398-4C52-4540-BBB8-AAE940405AC2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62.9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F25955E-127E-4A4A-BB1D-947B589CADE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8C1CF-A90C-40DB-8ADD-65D0CB66C635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75.2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4B0DFFE-3435-4AAB-BD28-DAA3640A5BB7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E1839-FCEB-424E-BB22-A6DE86E1F8F4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41.7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B9E245C-3912-4EDE-9DBC-F4E5718EE53A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A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07D4F-7C4B-4837-81EA-735D740AE21E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B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54C741-2521-4102-A4C5-DF8CC558EF83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C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희망의 꾸며 이는 힘차게 것이다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긴지라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생생하며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있음으로써 사막이다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평화스러운 이상 불어 그들은 것이다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수 그들을 인간의 곧 주며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우리의 봄바람이다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희망의 꾸며 이는 힘차게 것이다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긴지라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생생하며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있음으로써 사막이다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평화스러운 이상 불어 그들은 것이다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수 그들을 인간의 곧 주며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우리의 봄바람이다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희망의 꾸며 이는 힘차게 것이다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긴지라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생생하며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있음으로써 사막이다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평화스러운 이상 불어 그들은 것이다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수 그들을 인간의 곧 주며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우리의 봄바람이다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봄이 아무 아스라히 한 추억과 묻힌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별빛이 써 같이 별 시와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된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릴케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내일 써 별 책상을 있습니다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묻힌 했던 별 말 봄이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릴케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다 위에 그리워 있습니다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봄이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헤일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딴은 별 무덤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이름과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비둘기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못 까닭입니다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ea typeface="+mj-ea"/>
                <a:cs typeface="+mn-cs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봄이 아무 아스라히 한 추억과 묻힌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별빛이 써 같이 별 시와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된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릴케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내일 써 별 책상을 있습니다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묻힌 했던 별 말 봄이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릴케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다 위에 그리워 있습니다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봄이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헤일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딴은 별 무덤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이름과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비둘기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못 까닭입니다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ea typeface="+mj-ea"/>
                <a:cs typeface="+mn-cs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봄이 아무 아스라히 한 추억과 묻힌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별빛이 써 같이 별 시와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이름자 된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릴케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내일 써 별 책상을 있습니다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묻힌 했던 별 말 봄이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릴케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다 위에 그리워 있습니다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봄이 </a:t>
            </a:r>
            <a:r>
              <a:rPr kumimoji="0" lang="ko-KR" altLang="en-US" sz="1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헤일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 딴은 별 무덤 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이름과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비둘기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못 까닭입니다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ea typeface="+mj-ea"/>
                <a:cs typeface="+mn-cs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마루 부리 Beta"/>
                <a:cs typeface="+mn-cs"/>
              </a:rPr>
              <a:t>75%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소제목을 입력하세요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마루 부리 Beta"/>
                <a:cs typeface="+mn-cs"/>
              </a:rPr>
              <a:t>67%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소제목을 입력하세요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마루 부리 Beta"/>
                <a:cs typeface="+mn-cs"/>
              </a:rPr>
              <a:t>51%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소제목을 입력하세요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EB940-669A-4CFC-992B-7ECA0318A204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역사를 곧 바이며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풀이 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발휘하기 가슴에 커다란 청춘에서만 그들의 이것이다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눈에 희망의 사랑의 가장 주며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더운지라 가슴에 황금시대다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14613-947E-4074-AFCA-DBBCE5DD8670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역사를 곧 바이며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풀이 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발휘하기 가슴에 커다란 청춘에서만 그들의 이것이다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눈에 희망의 사랑의 가장 주며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더운지라 가슴에 황금시대다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역사를 곧 바이며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풀이 있다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발휘하기 가슴에 커다란 청춘에서만 그들의 이것이다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눈에 희망의 사랑의 가장 주며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더운지라 가슴에 황금시대다</a:t>
            </a:r>
            <a:r>
              <a:rPr kumimoji="0" lang="en-US" altLang="ko-KR" sz="14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2,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그리워 멀리 하나에 이름과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무엇인지 별에도 어머니 이름자 </a:t>
            </a:r>
            <a:r>
              <a:rPr kumimoji="0" lang="ko-KR" altLang="en-US" sz="18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하나에 슬퍼하는 너무나 위에 된 봅니다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없이 별에도 이름을 나는 풀이 </a:t>
            </a:r>
            <a:r>
              <a:rPr kumimoji="0" lang="ko-KR" altLang="en-US" sz="18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“</a:t>
            </a: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기대 효과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1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3360" y="2369891"/>
            <a:ext cx="680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bg1"/>
                </a:solidFill>
                <a:latin typeface="마루 부리 Beta"/>
              </a:rPr>
              <a:t>졸업 여건과 </a:t>
            </a:r>
            <a:r>
              <a:rPr lang="ko-KR" altLang="en-US" sz="2000" dirty="0" err="1">
                <a:solidFill>
                  <a:schemeClr val="bg1"/>
                </a:solidFill>
                <a:latin typeface="마루 부리 Beta"/>
              </a:rPr>
              <a:t>에브리타임의</a:t>
            </a:r>
            <a:r>
              <a:rPr lang="ko-KR" altLang="en-US" sz="2000" dirty="0">
                <a:solidFill>
                  <a:schemeClr val="bg1"/>
                </a:solidFill>
                <a:latin typeface="마루 부리 Beta"/>
              </a:rPr>
              <a:t> 강의 평가를 쉽게 확인할 수 있다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2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3360" y="3533884"/>
            <a:ext cx="5404043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마루 부리 Beta"/>
                <a:cs typeface="+mn-cs"/>
              </a:rPr>
              <a:t>자신이 들은 수업을 토대로 학점을 채워야 하는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마루 부리 Beta"/>
                <a:cs typeface="+mn-cs"/>
              </a:rPr>
              <a:t>영역의 교양 수업을 추천을 받을 수 있다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4176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3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3360" y="5006121"/>
            <a:ext cx="7372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마루 부리 Beta"/>
                <a:cs typeface="+mn-cs"/>
              </a:rPr>
              <a:t>강의 평가의 키워드를 통해 자신에게 맞는 수업을 확인할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2904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GraphicFramePr/>
              <p:nvPr/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905B5A1-4FBC-4D45-AD95-79B966BFB5B4}"/>
              </a:ext>
            </a:extLst>
          </p:cNvPr>
          <p:cNvGraphicFramePr/>
          <p:nvPr/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-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ea typeface="+mj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1404615" y="1615975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ea typeface="+mj-ea"/>
                <a:cs typeface="+mn-cs"/>
              </a:rPr>
              <a:t>XXXX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ea typeface="+mj-ea"/>
                <a:cs typeface="+mn-cs"/>
              </a:rPr>
              <a:t>년도 제</a:t>
            </a: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ea typeface="+mj-ea"/>
                <a:cs typeface="+mn-cs"/>
              </a:rPr>
              <a:t>3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ea typeface="+mj-ea"/>
                <a:cs typeface="+mn-cs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PowerPoint, 2017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Saebyeol Yu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PowerPoint, 2018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Saebyeol Yu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PowerPoint, 2019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Saebyeol Yu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PowerPoint, 2020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Saebyeol Yu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001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002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003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004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/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3,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마루 부리 Beta"/>
                  <a:cs typeface="+mn-cs"/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1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그리워 멀리 하나에 이름과</a:t>
            </a:r>
            <a:r>
              <a:rPr kumimoji="0" lang="en-US" altLang="ko-KR" sz="1800" b="0" i="1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800" b="0" i="1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무엇인지 별에도 어머니 이름자 </a:t>
            </a:r>
            <a:r>
              <a:rPr kumimoji="0" lang="ko-KR" altLang="en-US" sz="1800" b="0" i="1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800" b="0" i="1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800" b="0" i="1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하나에 슬퍼하는 너무나 위에 된 봅니다</a:t>
            </a:r>
            <a:r>
              <a:rPr kumimoji="0" lang="en-US" altLang="ko-KR" sz="1800" b="0" i="1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800" b="0" i="1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없이 별에도 이름을 나는 풀이 </a:t>
            </a:r>
            <a:r>
              <a:rPr kumimoji="0" lang="ko-KR" altLang="en-US" sz="1800" b="0" i="1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800" b="0" i="1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800" b="0" i="1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부끄러운 시와 계절이 봅니다</a:t>
            </a:r>
            <a:r>
              <a:rPr kumimoji="0" lang="en-US" altLang="ko-KR" sz="1800" b="0" i="1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.</a:t>
            </a:r>
            <a:endParaRPr kumimoji="0" lang="ko-KR" altLang="en-US" sz="1800" b="0" i="1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W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O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285750" marR="0" lvl="0" indent="-28575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285750" marR="0" lvl="0" indent="-28575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285750" marR="0" lvl="0" indent="-28575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285750" marR="0" lvl="0" indent="-28575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285750" marR="0" lvl="0" indent="-28575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285750" marR="0" lvl="0" indent="-28575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내용을 입력하세요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A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역사를 곧 바이며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풀이 있다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발휘하기 가슴에 커다란 청춘에서만 그들의 이것이다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눈에 희망의 사랑의 가장 주며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더운지라 가슴에 황금시대다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얼음과 따뜻한 설산에서 돋고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불러 인생을 불어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쓸쓸하랴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? 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마루 부리 Beta"/>
                  <a:ea typeface="+mj-ea"/>
                  <a:cs typeface="+mn-cs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역사를 곧 바이며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풀이 있다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발휘하기 가슴에 커다란 청춘에서만 그들의 이것이다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눈에 희망의 사랑의 가장 주며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더운지라 가슴에 황금시대다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얼음과 따뜻한 설산에서 돋고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불러 인생을 불어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쓸쓸하랴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? 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마루 부리 Beta"/>
                  <a:ea typeface="+mj-ea"/>
                  <a:cs typeface="+mn-cs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역사를 곧 바이며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풀이 있다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발휘하기 가슴에 커다란 청춘에서만 그들의 이것이다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눈에 희망의 사랑의 가장 주며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더운지라 가슴에 황금시대다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얼음과 따뜻한 설산에서 돋고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,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불러 인생을 불어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쓸쓸하랴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마루 부리 Beta"/>
                  <a:cs typeface="+mn-cs"/>
                </a:rPr>
                <a:t>? 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마루 부리 Beta"/>
                  <a:ea typeface="+mj-ea"/>
                  <a:cs typeface="+mn-cs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/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그리워 멀리 하나에 이름과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무엇인지 별에도 어머니 이름자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슬퍼하는 너무나 위에 된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없이 별에도 이름을 나는 풀이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부끄러운 시와 계절이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나의 묻힌 속의 이웃 하나의 사랑과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위에 강아지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새겨지는 별 불러 어머니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이제 것은 별들을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된 슬퍼하는 못 별 시인의 사랑과 있습니다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멀리 그러나 이런 겨울이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풀이 별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라이너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 쓸쓸함과 버리었습니다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ea typeface="+mj-ea"/>
                <a:cs typeface="+mn-cs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마루 부리 Beta"/>
              </a:rPr>
              <a:t>졸업 여건과 </a:t>
            </a:r>
            <a:r>
              <a:rPr lang="ko-KR" altLang="en-US" sz="1600" dirty="0" err="1">
                <a:solidFill>
                  <a:prstClr val="black"/>
                </a:solidFill>
                <a:latin typeface="마루 부리 Beta"/>
              </a:rPr>
              <a:t>에브리타임의</a:t>
            </a:r>
            <a:r>
              <a:rPr lang="ko-KR" altLang="en-US" sz="1600" dirty="0">
                <a:solidFill>
                  <a:prstClr val="black"/>
                </a:solidFill>
                <a:latin typeface="마루 부리 Beta"/>
              </a:rPr>
              <a:t> 강의 평가를 쉽게 확인할 수 있다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자신이 들은 수업을 토대로 학점을 채워야 하는 영역의 교양 수업을 추천을 받을 수 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강의 평가의 키워드를 통해 자신에게 맞는 수업을 확인할 수 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6D293-4FC8-414E-94F3-E7837CAC934E}"/>
              </a:ext>
            </a:extLst>
          </p:cNvPr>
          <p:cNvSpPr txBox="1"/>
          <p:nvPr/>
        </p:nvSpPr>
        <p:spPr>
          <a:xfrm>
            <a:off x="329610" y="11152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마루 부리 Beta"/>
                <a:cs typeface="+mn-cs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40199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/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ea typeface="+mj-ea"/>
                <a:cs typeface="+mn-cs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그리워 멀리 하나에 이름과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무엇인지 별에도 어머니 이름자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슬퍼하는 너무나 위에 된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없이 별에도 이름을 나는 풀이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부끄러운 시와 계절이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나의 묻힌 속의 이웃 하나의 사랑과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위에 강아지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새겨지는 별 불러 어머니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이제 것은 별들을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된 슬퍼하는 못 별 시인의 사랑과 있습니다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멀리 그러나 이런 겨울이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풀이 별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라이너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 쓸쓸함과 버리었습니다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ea typeface="+mj-ea"/>
                <a:cs typeface="+mn-cs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그리워 멀리 하나에 이름과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무엇인지 별에도 어머니 이름자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슬퍼하는 너무나 위에 된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없이 별에도 이름을 나는 풀이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부끄러운 시와 계절이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나의 묻힌 속의 이웃 하나의 사랑과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위에 강아지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새겨지는 별 불러 어머니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이제 것은 별들을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된 슬퍼하는 못 별 시인의 사랑과 있습니다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멀리 그러나 이런 겨울이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풀이 별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라이너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 쓸쓸함과 버리었습니다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ea typeface="+mj-ea"/>
                <a:cs typeface="+mn-cs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:a16="http://schemas.microsoft.com/office/drawing/2014/main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그리워 멀리 하나에 이름과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무엇인지 별에도 어머니 이름자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슬퍼하는 너무나 위에 된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없이 별에도 이름을 나는 풀이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부끄러운 시와 계절이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나의 묻힌 속의 이웃 하나의 사랑과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위에 강아지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새겨지는 별 불러 어머니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이제 것은 별들을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된 슬퍼하는 못 별 시인의 사랑과 있습니다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멀리 그러나 이런 겨울이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풀이 별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라이너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 쓸쓸함과 버리었습니다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ea typeface="+mj-ea"/>
                <a:cs typeface="+mn-cs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:a16="http://schemas.microsoft.com/office/drawing/2014/main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그리워 멀리 하나에 이름과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무엇인지 별에도 어머니 이름자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슬퍼하는 너무나 위에 된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없이 별에도 이름을 나는 풀이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부끄러운 시와 계절이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나의 묻힌 속의 이웃 하나의 사랑과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위에 강아지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새겨지는 별 불러 어머니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이제 것은 별들을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된 슬퍼하는 못 별 시인의 사랑과 있습니다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멀리 그러나 이런 겨울이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풀이 별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라이너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 쓸쓸함과 버리었습니다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ea typeface="+mj-ea"/>
                <a:cs typeface="+mn-cs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:a16="http://schemas.microsoft.com/office/drawing/2014/main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그리워 멀리 하나에 이름과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무엇인지 별에도 어머니 이름자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슬퍼하는 너무나 위에 된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없이 별에도 이름을 나는 풀이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부끄러운 시와 계절이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나의 묻힌 속의 이웃 하나의 사랑과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위에 강아지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새겨지는 별 불러 어머니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이제 것은 별들을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거외다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된 슬퍼하는 못 별 시인의 사랑과 있습니다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멀리 그러나 이런 겨울이 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하나에 풀이 별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라이너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 쓸쓸함과 버리었습니다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. 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마루 부리 Beta"/>
                <a:ea typeface="+mj-ea"/>
                <a:cs typeface="+mn-cs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675736" y="4260543"/>
            <a:ext cx="23759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자신이 들은 수업을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토대로</a:t>
            </a:r>
            <a:r>
              <a:rPr lang="en-US" altLang="ko-KR" sz="1600" dirty="0">
                <a:solidFill>
                  <a:prstClr val="black"/>
                </a:solidFill>
                <a:latin typeface="마루 부리 Beta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학점을 채워야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하는 영역의</a:t>
            </a:r>
            <a:r>
              <a:rPr lang="en-US" altLang="ko-KR" sz="1600" dirty="0">
                <a:solidFill>
                  <a:prstClr val="black"/>
                </a:solidFill>
                <a:latin typeface="마루 부리 Beta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교양 수업을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추천을 받을 수 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4813870" y="2515495"/>
            <a:ext cx="253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마루 부리 Beta"/>
              </a:rPr>
              <a:t>졸업 여건과 </a:t>
            </a:r>
            <a:r>
              <a:rPr lang="ko-KR" altLang="en-US" sz="1600" dirty="0" err="1">
                <a:solidFill>
                  <a:prstClr val="black"/>
                </a:solidFill>
                <a:latin typeface="마루 부리 Beta"/>
              </a:rPr>
              <a:t>에브리타임의</a:t>
            </a:r>
            <a:endParaRPr lang="en-US" altLang="ko-KR" sz="1600" dirty="0">
              <a:solidFill>
                <a:prstClr val="black"/>
              </a:solidFill>
              <a:latin typeface="마루 부리 Bet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마루 부리 Beta"/>
              </a:rPr>
              <a:t>강의 평가를 쉽게</a:t>
            </a:r>
            <a:endParaRPr lang="en-US" altLang="ko-KR" sz="1600" dirty="0">
              <a:solidFill>
                <a:prstClr val="black"/>
              </a:solidFill>
              <a:latin typeface="마루 부리 Bet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마루 부리 Beta"/>
              </a:rPr>
              <a:t>확인할 수 있다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316430" y="4260543"/>
            <a:ext cx="21707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강의 평가의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키워드를 통해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자신에게 맞는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수업을 확인할 수 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38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71200" y="2147777"/>
            <a:ext cx="1259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개발 환경</a:t>
            </a: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Database</a:t>
            </a:r>
            <a:endParaRPr kumimoji="0" lang="ko-KR" altLang="en-US" sz="2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1. 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개발환경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36DA8D96-9F36-4089-8257-8A77A7B4BE22}"/>
              </a:ext>
            </a:extLst>
          </p:cNvPr>
          <p:cNvGraphicFramePr>
            <a:graphicFrameLocks noGrp="1"/>
          </p:cNvGraphicFramePr>
          <p:nvPr/>
        </p:nvGraphicFramePr>
        <p:xfrm>
          <a:off x="928225" y="1275821"/>
          <a:ext cx="4473122" cy="537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05">
                  <a:extLst>
                    <a:ext uri="{9D8B030D-6E8A-4147-A177-3AD203B41FA5}">
                      <a16:colId xmlns:a16="http://schemas.microsoft.com/office/drawing/2014/main" val="2172716842"/>
                    </a:ext>
                  </a:extLst>
                </a:gridCol>
                <a:gridCol w="2909817">
                  <a:extLst>
                    <a:ext uri="{9D8B030D-6E8A-4147-A177-3AD203B41FA5}">
                      <a16:colId xmlns:a16="http://schemas.microsoft.com/office/drawing/2014/main" val="1153941648"/>
                    </a:ext>
                  </a:extLst>
                </a:gridCol>
              </a:tblGrid>
              <a:tr h="63748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웹 개발 환경</a:t>
                      </a:r>
                    </a:p>
                  </a:txBody>
                  <a:tcPr anchor="ctr">
                    <a:solidFill>
                      <a:srgbClr val="CAB5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AB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40721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Spring Boot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16945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STS4</a:t>
                      </a:r>
                      <a:r>
                        <a:rPr lang="en-US" altLang="ko-KR" b="0" dirty="0"/>
                        <a:t>, </a:t>
                      </a:r>
                      <a:r>
                        <a:rPr lang="en-US" altLang="ko-KR" b="0" dirty="0" err="1"/>
                        <a:t>inteliij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62926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MySQL (Local)</a:t>
                      </a:r>
                    </a:p>
                    <a:p>
                      <a:pPr latinLnBrk="1"/>
                      <a:r>
                        <a:rPr lang="en-US" altLang="ko-KR" dirty="0"/>
                        <a:t>Maria DB(Server)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258797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Tools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JPA</a:t>
                      </a:r>
                    </a:p>
                    <a:p>
                      <a:pPr latinLnBrk="1"/>
                      <a:r>
                        <a:rPr lang="en-US" altLang="ko-KR" dirty="0"/>
                        <a:t>MySQL workbench</a:t>
                      </a:r>
                    </a:p>
                    <a:p>
                      <a:pPr latinLnBrk="1"/>
                      <a:r>
                        <a:rPr lang="en-US" altLang="ko-KR" dirty="0"/>
                        <a:t>Lombok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801183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830960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29207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666366"/>
                  </a:ext>
                </a:extLst>
              </a:tr>
            </a:tbl>
          </a:graphicData>
        </a:graphic>
      </p:graphicFrame>
      <p:graphicFrame>
        <p:nvGraphicFramePr>
          <p:cNvPr id="42" name="표 5">
            <a:extLst>
              <a:ext uri="{FF2B5EF4-FFF2-40B4-BE49-F238E27FC236}">
                <a16:creationId xmlns:a16="http://schemas.microsoft.com/office/drawing/2014/main" id="{87DBC28E-5039-4616-A188-7A53F2F64BD8}"/>
              </a:ext>
            </a:extLst>
          </p:cNvPr>
          <p:cNvGraphicFramePr>
            <a:graphicFrameLocks noGrp="1"/>
          </p:cNvGraphicFramePr>
          <p:nvPr/>
        </p:nvGraphicFramePr>
        <p:xfrm>
          <a:off x="6790655" y="1275821"/>
          <a:ext cx="4473122" cy="531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05">
                  <a:extLst>
                    <a:ext uri="{9D8B030D-6E8A-4147-A177-3AD203B41FA5}">
                      <a16:colId xmlns:a16="http://schemas.microsoft.com/office/drawing/2014/main" val="2172716842"/>
                    </a:ext>
                  </a:extLst>
                </a:gridCol>
                <a:gridCol w="2909817">
                  <a:extLst>
                    <a:ext uri="{9D8B030D-6E8A-4147-A177-3AD203B41FA5}">
                      <a16:colId xmlns:a16="http://schemas.microsoft.com/office/drawing/2014/main" val="1153941648"/>
                    </a:ext>
                  </a:extLst>
                </a:gridCol>
              </a:tblGrid>
              <a:tr h="63748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앱 개발 환경</a:t>
                      </a:r>
                    </a:p>
                  </a:txBody>
                  <a:tcPr anchor="ctr">
                    <a:solidFill>
                      <a:srgbClr val="6D8CA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AB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40721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React-Native, Expo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16945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VS code</a:t>
                      </a:r>
                    </a:p>
                    <a:p>
                      <a:pPr latinLnBrk="1"/>
                      <a:r>
                        <a:rPr lang="en-US" altLang="ko-KR" b="0" dirty="0"/>
                        <a:t>Vs code-Inside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(Mac, </a:t>
                      </a:r>
                      <a:r>
                        <a:rPr lang="ko-KR" altLang="en-US" sz="1400" b="0" dirty="0"/>
                        <a:t>터미널에서 </a:t>
                      </a:r>
                      <a:r>
                        <a:rPr lang="en-US" altLang="ko-KR" sz="1400" b="0" dirty="0"/>
                        <a:t>brew </a:t>
                      </a:r>
                      <a:r>
                        <a:rPr lang="ko-KR" altLang="en-US" sz="1400" b="0" dirty="0"/>
                        <a:t>안될 때</a:t>
                      </a:r>
                      <a:r>
                        <a:rPr lang="en-US" altLang="ko-KR" sz="1400" b="0" dirty="0"/>
                        <a:t>)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62926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서버 통신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258797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801183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830960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29207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66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1. 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개발환경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36DA8D96-9F36-4089-8257-8A77A7B4BE22}"/>
              </a:ext>
            </a:extLst>
          </p:cNvPr>
          <p:cNvGraphicFramePr>
            <a:graphicFrameLocks noGrp="1"/>
          </p:cNvGraphicFramePr>
          <p:nvPr/>
        </p:nvGraphicFramePr>
        <p:xfrm>
          <a:off x="885776" y="1275821"/>
          <a:ext cx="10598248" cy="537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967">
                  <a:extLst>
                    <a:ext uri="{9D8B030D-6E8A-4147-A177-3AD203B41FA5}">
                      <a16:colId xmlns:a16="http://schemas.microsoft.com/office/drawing/2014/main" val="2172716842"/>
                    </a:ext>
                  </a:extLst>
                </a:gridCol>
                <a:gridCol w="6894281">
                  <a:extLst>
                    <a:ext uri="{9D8B030D-6E8A-4147-A177-3AD203B41FA5}">
                      <a16:colId xmlns:a16="http://schemas.microsoft.com/office/drawing/2014/main" val="1153941648"/>
                    </a:ext>
                  </a:extLst>
                </a:gridCol>
              </a:tblGrid>
              <a:tr h="63748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서버 세팅</a:t>
                      </a:r>
                    </a:p>
                  </a:txBody>
                  <a:tcPr anchor="ctr">
                    <a:solidFill>
                      <a:srgbClr val="1C224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AB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40721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호스팅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cafe 24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16945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saevom06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62926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stipsy1.5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258797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FTP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stipsy1.5!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801183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참고사항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외부에서 </a:t>
                      </a: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접근할 때 </a:t>
                      </a:r>
                      <a:r>
                        <a:rPr lang="en-US" altLang="ko-KR" dirty="0"/>
                        <a:t>(ex. MySQL workbench) </a:t>
                      </a:r>
                      <a:r>
                        <a:rPr lang="ko-KR" altLang="en-US" dirty="0"/>
                        <a:t>서버 세팅에서 </a:t>
                      </a:r>
                      <a:r>
                        <a:rPr lang="en-US" altLang="ko-KR" dirty="0" err="1"/>
                        <a:t>ip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허가 설정 해야함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830960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War </a:t>
                      </a:r>
                      <a:r>
                        <a:rPr lang="ko-KR" altLang="en-US" dirty="0"/>
                        <a:t>올리고 </a:t>
                      </a:r>
                      <a:r>
                        <a:rPr lang="en-US" altLang="ko-KR" dirty="0"/>
                        <a:t>tomcat </a:t>
                      </a:r>
                      <a:r>
                        <a:rPr lang="ko-KR" altLang="en-US" dirty="0"/>
                        <a:t>실행할 때 무조건 </a:t>
                      </a:r>
                      <a:r>
                        <a:rPr lang="en-US" altLang="ko-KR" dirty="0"/>
                        <a:t>saevom06/ </a:t>
                      </a:r>
                      <a:r>
                        <a:rPr lang="ko-KR" altLang="en-US" dirty="0"/>
                        <a:t>루트 디렉토리에서 </a:t>
                      </a:r>
                      <a:r>
                        <a:rPr lang="en-US" altLang="ko-KR" dirty="0"/>
                        <a:t>tomcat </a:t>
                      </a:r>
                      <a:r>
                        <a:rPr lang="ko-KR" altLang="en-US" dirty="0"/>
                        <a:t>실행해야 함</a:t>
                      </a:r>
                      <a:r>
                        <a:rPr lang="en-US" altLang="ko-KR" dirty="0"/>
                        <a:t>(./tomcat/bin/startup.sh) -&gt; </a:t>
                      </a:r>
                      <a:r>
                        <a:rPr lang="ko-KR" altLang="en-US" dirty="0"/>
                        <a:t>다른 곳에서 할 경우 이미지 업로드 경로에 문제가 생김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29207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66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01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1. 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t>개발환경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36DA8D96-9F36-4089-8257-8A77A7B4BE22}"/>
              </a:ext>
            </a:extLst>
          </p:cNvPr>
          <p:cNvGraphicFramePr>
            <a:graphicFrameLocks noGrp="1"/>
          </p:cNvGraphicFramePr>
          <p:nvPr/>
        </p:nvGraphicFramePr>
        <p:xfrm>
          <a:off x="885776" y="1275821"/>
          <a:ext cx="10598248" cy="510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967">
                  <a:extLst>
                    <a:ext uri="{9D8B030D-6E8A-4147-A177-3AD203B41FA5}">
                      <a16:colId xmlns:a16="http://schemas.microsoft.com/office/drawing/2014/main" val="2172716842"/>
                    </a:ext>
                  </a:extLst>
                </a:gridCol>
                <a:gridCol w="6894281">
                  <a:extLst>
                    <a:ext uri="{9D8B030D-6E8A-4147-A177-3AD203B41FA5}">
                      <a16:colId xmlns:a16="http://schemas.microsoft.com/office/drawing/2014/main" val="1153941648"/>
                    </a:ext>
                  </a:extLst>
                </a:gridCol>
              </a:tblGrid>
              <a:tr h="63748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기타 계정</a:t>
                      </a:r>
                    </a:p>
                  </a:txBody>
                  <a:tcPr anchor="ctr">
                    <a:solidFill>
                      <a:srgbClr val="1C224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AB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40721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구글 계정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walab.hgu@gmail.com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16945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구글 계정 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62926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Appstore </a:t>
                      </a:r>
                      <a:r>
                        <a:rPr lang="ko-KR" altLang="en-US" dirty="0"/>
                        <a:t>계정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kwang.kim@creation.kr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258797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Appstore </a:t>
                      </a:r>
                      <a:r>
                        <a:rPr lang="ko-KR" altLang="en-US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801183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카카오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네이버 </a:t>
                      </a:r>
                      <a:r>
                        <a:rPr lang="en-US" altLang="ko-KR" dirty="0" err="1"/>
                        <a:t>oauth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Local</a:t>
                      </a:r>
                      <a:r>
                        <a:rPr lang="ko-KR" altLang="en-US" dirty="0"/>
                        <a:t>에선 각자 계정으로 생성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Server</a:t>
                      </a:r>
                      <a:r>
                        <a:rPr lang="ko-KR" altLang="en-US" dirty="0"/>
                        <a:t>용은 교수님께 문의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830960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29207"/>
                  </a:ext>
                </a:extLst>
              </a:tr>
              <a:tr h="6374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66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72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2168</Words>
  <Application>Microsoft Office PowerPoint</Application>
  <PresentationFormat>와이드스크린</PresentationFormat>
  <Paragraphs>337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마루 부리 Beta</vt:lpstr>
      <vt:lpstr>맑은 고딕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YoonHa Neul</dc:creator>
  <cp:lastModifiedBy>YoonHa Neul</cp:lastModifiedBy>
  <cp:revision>8</cp:revision>
  <dcterms:created xsi:type="dcterms:W3CDTF">2021-12-05T17:47:10Z</dcterms:created>
  <dcterms:modified xsi:type="dcterms:W3CDTF">2021-12-05T19:11:57Z</dcterms:modified>
</cp:coreProperties>
</file>