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47"/>
  </p:notesMasterIdLst>
  <p:sldIdLst>
    <p:sldId id="339" r:id="rId2"/>
    <p:sldId id="795" r:id="rId3"/>
    <p:sldId id="860" r:id="rId4"/>
    <p:sldId id="861" r:id="rId5"/>
    <p:sldId id="862" r:id="rId6"/>
    <p:sldId id="863" r:id="rId7"/>
    <p:sldId id="864" r:id="rId8"/>
    <p:sldId id="865" r:id="rId9"/>
    <p:sldId id="866" r:id="rId10"/>
    <p:sldId id="867" r:id="rId11"/>
    <p:sldId id="868" r:id="rId12"/>
    <p:sldId id="869" r:id="rId13"/>
    <p:sldId id="871" r:id="rId14"/>
    <p:sldId id="870" r:id="rId15"/>
    <p:sldId id="873" r:id="rId16"/>
    <p:sldId id="874" r:id="rId17"/>
    <p:sldId id="872" r:id="rId18"/>
    <p:sldId id="875" r:id="rId19"/>
    <p:sldId id="879" r:id="rId20"/>
    <p:sldId id="876" r:id="rId21"/>
    <p:sldId id="877" r:id="rId22"/>
    <p:sldId id="878" r:id="rId23"/>
    <p:sldId id="880" r:id="rId24"/>
    <p:sldId id="881" r:id="rId25"/>
    <p:sldId id="899" r:id="rId26"/>
    <p:sldId id="882" r:id="rId27"/>
    <p:sldId id="883" r:id="rId28"/>
    <p:sldId id="896" r:id="rId29"/>
    <p:sldId id="897" r:id="rId30"/>
    <p:sldId id="884" r:id="rId31"/>
    <p:sldId id="885" r:id="rId32"/>
    <p:sldId id="900" r:id="rId33"/>
    <p:sldId id="886" r:id="rId34"/>
    <p:sldId id="898" r:id="rId35"/>
    <p:sldId id="901" r:id="rId36"/>
    <p:sldId id="887" r:id="rId37"/>
    <p:sldId id="888" r:id="rId38"/>
    <p:sldId id="889" r:id="rId39"/>
    <p:sldId id="890" r:id="rId40"/>
    <p:sldId id="891" r:id="rId41"/>
    <p:sldId id="892" r:id="rId42"/>
    <p:sldId id="893" r:id="rId43"/>
    <p:sldId id="894" r:id="rId44"/>
    <p:sldId id="895" r:id="rId45"/>
    <p:sldId id="902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3780" autoAdjust="0"/>
  </p:normalViewPr>
  <p:slideViewPr>
    <p:cSldViewPr>
      <p:cViewPr varScale="1">
        <p:scale>
          <a:sx n="48" d="100"/>
          <a:sy n="48" d="100"/>
        </p:scale>
        <p:origin x="72" y="91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8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20-01-19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776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557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7748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189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3285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6782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7840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8823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4287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2985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417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0035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9294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8579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7179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3563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8942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6385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1159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4872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5285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51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167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73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778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115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131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268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803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4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09720" y="364331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3DFC-D19E-4489-81A0-2BEACF4D5BEA}" type="datetime1">
              <a:rPr lang="ko-KR" altLang="en-US" smtClean="0"/>
              <a:t>20-01-19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 dirty="0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78752" y="6520260"/>
            <a:ext cx="1165920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5210" y="87922"/>
            <a:ext cx="336161" cy="244734"/>
            <a:chOff x="13317" y="34771"/>
            <a:chExt cx="956569" cy="1006475"/>
          </a:xfrm>
        </p:grpSpPr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609600" y="2285992"/>
            <a:ext cx="109728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461" y="1600203"/>
            <a:ext cx="11010939" cy="452596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6EA6-D9DB-42E3-9CF4-5FF064BCCBD4}" type="datetime1">
              <a:rPr lang="ko-KR" altLang="en-US" smtClean="0"/>
              <a:t>20-01-19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3968" y="357166"/>
            <a:ext cx="9963181" cy="1000132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19" y="1857365"/>
            <a:ext cx="920957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130B-BDA3-4432-AD22-7228F2591A72}" type="datetime1">
              <a:rPr lang="ko-KR" altLang="en-US" smtClean="0"/>
              <a:t>20-01-19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19219" y="3286125"/>
            <a:ext cx="922019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9B2E-AC5C-4CA1-A2FD-F4A945DECCCA}" type="datetime1">
              <a:rPr lang="ko-KR" altLang="en-US" smtClean="0"/>
              <a:t>20-01-19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8754-33AA-481A-B885-58843B94B2EC}" type="datetime1">
              <a:rPr lang="ko-KR" altLang="en-US" smtClean="0"/>
              <a:t>20-01-19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13912" y="2564904"/>
            <a:ext cx="12205912" cy="1900239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32146" rIns="32146" anchor="ctr"/>
          <a:lstStyle/>
          <a:p>
            <a:pPr algn="ctr" defTabSz="642915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914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5215" y="6353630"/>
            <a:ext cx="135929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7580757" y="2673042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7896200" y="2706743"/>
            <a:ext cx="3761795" cy="1367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2145" tIns="32145" rIns="32145" bIns="32145" anchor="b">
            <a:normAutofit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400" kern="1200" spc="0" baseline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Android Apps</a:t>
            </a:r>
            <a:r>
              <a:rPr lang="en-US" altLang="ko-KR" sz="2000" kern="1200" spc="0" dirty="0" smtClean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   </a:t>
            </a:r>
            <a:endParaRPr lang="en-US" altLang="ko-KR" sz="2000" kern="1200" spc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Arial Rounded MT Bold" panose="020F0704030504030204" pitchFamily="34" charset="0"/>
              <a:ea typeface="나눔고딕" panose="020D0604000000000000" pitchFamily="50" charset="-127"/>
              <a:cs typeface="+mn-cs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   김영섭    교수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3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3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7580757" y="2925213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1223" y="2644442"/>
            <a:ext cx="7899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2063552" y="4506513"/>
            <a:ext cx="8452955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smtClean="0"/>
              <a:t>본 강의노트는 내용은 </a:t>
            </a:r>
            <a:r>
              <a:rPr lang="en-US" altLang="ko-KR" sz="1400" dirty="0" smtClean="0"/>
              <a:t>"</a:t>
            </a:r>
            <a:r>
              <a:rPr lang="ko-KR" altLang="en-US" sz="1400" dirty="0" smtClean="0"/>
              <a:t>안드로이드 앱 프로그래밍</a:t>
            </a:r>
            <a:r>
              <a:rPr lang="en-US" altLang="ko-KR" sz="1400" dirty="0" smtClean="0"/>
              <a:t>"(</a:t>
            </a:r>
            <a:r>
              <a:rPr lang="ko-KR" altLang="en-US" sz="1400" dirty="0" err="1" smtClean="0"/>
              <a:t>정재곤</a:t>
            </a:r>
            <a:r>
              <a:rPr lang="ko-KR" altLang="en-US" sz="1400" dirty="0" smtClean="0"/>
              <a:t> 저</a:t>
            </a:r>
            <a:r>
              <a:rPr lang="en-US" altLang="ko-KR" sz="1400" dirty="0" smtClean="0"/>
              <a:t>,</a:t>
            </a:r>
            <a:r>
              <a:rPr lang="en-US" altLang="ko-KR" sz="1400" baseline="0" dirty="0" smtClean="0"/>
              <a:t> 6</a:t>
            </a:r>
            <a:r>
              <a:rPr lang="ko-KR" altLang="en-US" sz="1400" baseline="0" dirty="0" smtClean="0"/>
              <a:t>판</a:t>
            </a:r>
            <a:r>
              <a:rPr lang="en-US" altLang="ko-KR" sz="1400" baseline="0" dirty="0" smtClean="0"/>
              <a:t>)</a:t>
            </a:r>
            <a:r>
              <a:rPr lang="ko-KR" altLang="en-US" sz="1400" baseline="0" dirty="0" smtClean="0"/>
              <a:t>을 중심으로 재구성되었습니다</a:t>
            </a:r>
            <a:r>
              <a:rPr lang="en-US" altLang="ko-KR" sz="1400" baseline="0" dirty="0" smtClean="0"/>
              <a:t>. 2020</a:t>
            </a:r>
            <a:r>
              <a:rPr lang="ko-KR" altLang="en-US" sz="1400" baseline="0" dirty="0" smtClean="0"/>
              <a:t>년 </a:t>
            </a:r>
            <a:r>
              <a:rPr lang="en-US" altLang="ko-KR" sz="1400" baseline="0" dirty="0" smtClean="0"/>
              <a:t>1</a:t>
            </a:r>
            <a:r>
              <a:rPr lang="ko-KR" altLang="en-US" sz="1400" baseline="0" dirty="0" smtClean="0"/>
              <a:t>월</a:t>
            </a:r>
            <a:r>
              <a:rPr lang="en-US" altLang="ko-KR" sz="1400" dirty="0" smtClean="0"/>
              <a:t> </a:t>
            </a:r>
            <a:endParaRPr lang="en-US" altLang="ko-KR" sz="14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8505B4B2-2AEB-4AA6-B6FA-F775CF41E87C}"/>
              </a:ext>
            </a:extLst>
          </p:cNvPr>
          <p:cNvSpPr txBox="1">
            <a:spLocks/>
          </p:cNvSpPr>
          <p:nvPr userDrawn="1"/>
        </p:nvSpPr>
        <p:spPr>
          <a:xfrm>
            <a:off x="2058724" y="3212976"/>
            <a:ext cx="4998981" cy="861650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4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Getting</a:t>
            </a:r>
            <a:r>
              <a:rPr lang="en-US" altLang="ko-KR" sz="2400" baseline="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started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943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rmAutofit/>
          </a:bodyPr>
          <a:lstStyle>
            <a:lvl1pPr algn="l">
              <a:defRPr sz="2000" b="1" cap="none" baseline="0">
                <a:effectLst/>
                <a:latin typeface="Arial Rounded MT Bold" panose="020F0704030504030204" pitchFamily="34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1pPr>
            <a:lvl2pPr marL="742950" indent="-28575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2pPr>
            <a:lvl3pPr marL="11430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3pPr>
            <a:lvl4pPr marL="16002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4pPr>
            <a:lvl5pPr marL="20574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93B47-E977-46F8-8C2F-7DA674317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부제목 2"/>
          <p:cNvSpPr txBox="1">
            <a:spLocks/>
          </p:cNvSpPr>
          <p:nvPr userDrawn="1"/>
        </p:nvSpPr>
        <p:spPr>
          <a:xfrm>
            <a:off x="2224728" y="6535891"/>
            <a:ext cx="7704856" cy="3320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²"/>
              <a:defRPr kumimoji="0" sz="32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u"/>
              <a:defRPr kumimoji="0" sz="2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/>
              <a:buChar char="u"/>
              <a:defRPr kumimoji="0" sz="2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/>
              <a:buChar char="u"/>
              <a:defRPr kumimoji="0" sz="24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/>
              <a:buChar char="u"/>
              <a:defRPr kumimoji="0" sz="20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Prof. Youngsup Kim, idebtor@gmail.com CSEE Dept., Handong Global University</a:t>
            </a:r>
            <a:endParaRPr lang="ko-KR" altLang="en-US" sz="12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08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AC778754-33AA-481A-B885-58843B94B2EC}" type="datetime1">
              <a:rPr lang="ko-KR" altLang="en-US" smtClean="0"/>
              <a:pPr/>
              <a:t>20-01-19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2" r:id="rId4"/>
    <p:sldLayoutId id="2147483703" r:id="rId5"/>
    <p:sldLayoutId id="2147483704" r:id="rId6"/>
    <p:sldLayoutId id="2147483705" r:id="rId7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baseline="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aywenderlich.com/9193-constraintlayout-tutorial-for-android-getting-started" TargetMode="Externa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AAC739-984E-4671-8E8D-A38DC0A18EDF}"/>
              </a:ext>
            </a:extLst>
          </p:cNvPr>
          <p:cNvSpPr txBox="1">
            <a:spLocks/>
          </p:cNvSpPr>
          <p:nvPr/>
        </p:nvSpPr>
        <p:spPr>
          <a:xfrm>
            <a:off x="119336" y="2708920"/>
            <a:ext cx="936104" cy="3600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en-US" altLang="ko-KR" sz="1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9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01-1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안스 제대로 익히기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 편집기 살펴보기</a:t>
            </a:r>
            <a:endParaRPr lang="ko-KR" altLang="en-US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코드를 수정했는데 에러가 그대로 있다고 표시가 나타나나요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오류가 수정되면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안스는 자동으로 그 내용을 반영하지만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모든 파일 내용을 자동으로 반영하지는 않습니다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특히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파일이나 </a:t>
            </a:r>
            <a:r>
              <a:rPr lang="en-US" altLang="ko-KR" dirty="0" smtClean="0">
                <a:sym typeface="Wingdings" panose="05000000000000000000" pitchFamily="2" charset="2"/>
              </a:rPr>
              <a:t>image</a:t>
            </a:r>
            <a:r>
              <a:rPr lang="ko-KR" altLang="en-US" dirty="0" smtClean="0">
                <a:sym typeface="Wingdings" panose="05000000000000000000" pitchFamily="2" charset="2"/>
              </a:rPr>
              <a:t>파일들이 그럴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이런 경우 화면 위쪽 </a:t>
            </a:r>
            <a:r>
              <a:rPr lang="ko-KR" altLang="en-US" dirty="0" err="1" smtClean="0">
                <a:sym typeface="Wingdings" panose="05000000000000000000" pitchFamily="2" charset="2"/>
              </a:rPr>
              <a:t>툴바</a:t>
            </a:r>
            <a:r>
              <a:rPr lang="ko-KR" altLang="en-US" dirty="0" smtClean="0">
                <a:sym typeface="Wingdings" panose="05000000000000000000" pitchFamily="2" charset="2"/>
              </a:rPr>
              <a:t> 중에서 오른쪽에 있는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en-US" altLang="ko-KR" b="1" dirty="0" smtClean="0">
                <a:sym typeface="Wingdings" panose="05000000000000000000" pitchFamily="2" charset="2"/>
              </a:rPr>
              <a:t>Sync Project with </a:t>
            </a:r>
            <a:r>
              <a:rPr lang="en-US" altLang="ko-KR" b="1" dirty="0" err="1" smtClean="0">
                <a:sym typeface="Wingdings" panose="05000000000000000000" pitchFamily="2" charset="2"/>
              </a:rPr>
              <a:t>Gradle</a:t>
            </a:r>
            <a:r>
              <a:rPr lang="en-US" altLang="ko-KR" b="1" dirty="0" smtClean="0">
                <a:sym typeface="Wingdings" panose="05000000000000000000" pitchFamily="2" charset="2"/>
              </a:rPr>
              <a:t> Files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아이콘을 클릭합니다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[File] </a:t>
            </a:r>
            <a:r>
              <a:rPr lang="ko-KR" altLang="en-US" dirty="0" smtClean="0">
                <a:sym typeface="Wingdings" panose="05000000000000000000" pitchFamily="2" charset="2"/>
              </a:rPr>
              <a:t>메뉴에도 같은 항목이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680" y="2420888"/>
            <a:ext cx="4007721" cy="157303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왼쪽 화살표 13"/>
          <p:cNvSpPr/>
          <p:nvPr/>
        </p:nvSpPr>
        <p:spPr>
          <a:xfrm rot="16200000">
            <a:off x="9533052" y="2265910"/>
            <a:ext cx="540315" cy="357634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02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01-1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안스 제대로 익히기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 편집기 살펴보기</a:t>
            </a:r>
            <a:endParaRPr lang="ko-KR" altLang="en-US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소스 코드 세 번째 줄에 있는 </a:t>
            </a:r>
            <a:r>
              <a:rPr lang="en-US" altLang="ko-KR" dirty="0" smtClean="0">
                <a:sym typeface="Wingdings" panose="05000000000000000000" pitchFamily="2" charset="2"/>
              </a:rPr>
              <a:t>'import …' </a:t>
            </a:r>
            <a:r>
              <a:rPr lang="ko-KR" altLang="en-US" dirty="0" smtClean="0">
                <a:sym typeface="Wingdings" panose="05000000000000000000" pitchFamily="2" charset="2"/>
              </a:rPr>
              <a:t>부분의 왼쪽 </a:t>
            </a:r>
            <a:r>
              <a:rPr lang="ko-KR" altLang="en-US" dirty="0" err="1" smtClean="0">
                <a:sym typeface="Wingdings" panose="05000000000000000000" pitchFamily="2" charset="2"/>
              </a:rPr>
              <a:t>거터</a:t>
            </a:r>
            <a:r>
              <a:rPr lang="ko-KR" altLang="en-US" dirty="0" smtClean="0">
                <a:sym typeface="Wingdings" panose="05000000000000000000" pitchFamily="2" charset="2"/>
              </a:rPr>
              <a:t> 영역에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조그만 플러스 표시</a:t>
            </a:r>
            <a:r>
              <a:rPr lang="ko-KR" altLang="en-US" dirty="0">
                <a:sym typeface="Wingdings" panose="05000000000000000000" pitchFamily="2" charset="2"/>
              </a:rPr>
              <a:t>가 있는데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이것을 </a:t>
            </a:r>
            <a:r>
              <a:rPr lang="ko-KR" altLang="en-US" dirty="0" smtClean="0">
                <a:sym typeface="Wingdings" panose="05000000000000000000" pitchFamily="2" charset="2"/>
              </a:rPr>
              <a:t>누르면 숨겨 있는 코드가 펼쳐집니다</a:t>
            </a:r>
            <a:r>
              <a:rPr lang="en-US" altLang="ko-KR" dirty="0" smtClean="0">
                <a:sym typeface="Wingdings" panose="05000000000000000000" pitchFamily="2" charset="2"/>
              </a:rPr>
              <a:t>. import </a:t>
            </a:r>
            <a:r>
              <a:rPr lang="ko-KR" altLang="en-US" dirty="0" smtClean="0">
                <a:sym typeface="Wingdings" panose="05000000000000000000" pitchFamily="2" charset="2"/>
              </a:rPr>
              <a:t>구문이 많으면 주요 코드를 보기 어렵기 때문에 숨겨둔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b="1" dirty="0" smtClean="0">
                <a:solidFill>
                  <a:srgbClr val="7030A0"/>
                </a:solidFill>
                <a:sym typeface="Wingdings" panose="05000000000000000000" pitchFamily="2" charset="2"/>
              </a:rPr>
              <a:t>조그만 마이너스 표시들은</a:t>
            </a:r>
            <a:r>
              <a:rPr lang="ko-KR" altLang="en-US" dirty="0" smtClean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다음 구문들을 숨길 수 있다는 표시입니다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물론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다시 펼칠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몇 번 연습하여 익숙해지십시오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560" y="2714885"/>
            <a:ext cx="6728348" cy="2875554"/>
          </a:xfrm>
          <a:prstGeom prst="rect">
            <a:avLst/>
          </a:prstGeom>
        </p:spPr>
      </p:pic>
      <p:sp>
        <p:nvSpPr>
          <p:cNvPr id="14" name="왼쪽 화살표 13"/>
          <p:cNvSpPr/>
          <p:nvPr/>
        </p:nvSpPr>
        <p:spPr>
          <a:xfrm rot="10800000">
            <a:off x="2279578" y="3130170"/>
            <a:ext cx="540315" cy="357634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화살표 8"/>
          <p:cNvSpPr/>
          <p:nvPr/>
        </p:nvSpPr>
        <p:spPr>
          <a:xfrm rot="10800000">
            <a:off x="2207570" y="4181488"/>
            <a:ext cx="540315" cy="357634"/>
          </a:xfrm>
          <a:prstGeom prst="lef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 화살표 9"/>
          <p:cNvSpPr/>
          <p:nvPr/>
        </p:nvSpPr>
        <p:spPr>
          <a:xfrm rot="10800000">
            <a:off x="2207569" y="4834705"/>
            <a:ext cx="540315" cy="357634"/>
          </a:xfrm>
          <a:prstGeom prst="lef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05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01-1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안스 제대로 익히기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 편집기 살펴보기</a:t>
            </a:r>
            <a:endParaRPr lang="ko-KR" altLang="en-US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코드 안에 사용된 클래스의 </a:t>
            </a:r>
            <a:r>
              <a:rPr lang="en-US" altLang="ko-KR" dirty="0" smtClean="0">
                <a:sym typeface="Wingdings" panose="05000000000000000000" pitchFamily="2" charset="2"/>
              </a:rPr>
              <a:t>API </a:t>
            </a:r>
            <a:r>
              <a:rPr lang="ko-KR" altLang="en-US" dirty="0" smtClean="0">
                <a:sym typeface="Wingdings" panose="05000000000000000000" pitchFamily="2" charset="2"/>
              </a:rPr>
              <a:t>를 확인할 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AppCompactActivity</a:t>
            </a:r>
            <a:r>
              <a:rPr lang="ko-KR" altLang="en-US" dirty="0" smtClean="0">
                <a:sym typeface="Wingdings" panose="05000000000000000000" pitchFamily="2" charset="2"/>
              </a:rPr>
              <a:t>에 마우스를 클릭하여 커서를 위치하고 </a:t>
            </a:r>
            <a:r>
              <a:rPr lang="en-US" altLang="ko-KR" b="1" dirty="0" smtClean="0">
                <a:sym typeface="Wingdings" panose="05000000000000000000" pitchFamily="2" charset="2"/>
              </a:rPr>
              <a:t>&lt;</a:t>
            </a:r>
            <a:r>
              <a:rPr lang="en-US" altLang="ko-KR" b="1" dirty="0" err="1" smtClean="0">
                <a:sym typeface="Wingdings" panose="05000000000000000000" pitchFamily="2" charset="2"/>
              </a:rPr>
              <a:t>Cntl</a:t>
            </a:r>
            <a:r>
              <a:rPr lang="en-US" altLang="ko-KR" b="1" dirty="0" smtClean="0">
                <a:sym typeface="Wingdings" panose="05000000000000000000" pitchFamily="2" charset="2"/>
              </a:rPr>
              <a:t>&gt;&lt;Q&gt;</a:t>
            </a:r>
            <a:r>
              <a:rPr lang="ko-KR" altLang="en-US" dirty="0" smtClean="0">
                <a:sym typeface="Wingdings" panose="05000000000000000000" pitchFamily="2" charset="2"/>
              </a:rPr>
              <a:t>입력하면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상당히 유용할 때가 많습니다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564" y="2109522"/>
            <a:ext cx="8631183" cy="438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77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01-1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안스 제대로 익히기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 편집기 살펴보기</a:t>
            </a:r>
            <a:endParaRPr lang="ko-KR" altLang="en-US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1" dirty="0" smtClean="0">
                <a:sym typeface="Wingdings" panose="05000000000000000000" pitchFamily="2" charset="2"/>
              </a:rPr>
              <a:t>코드 자동 완성 기능</a:t>
            </a:r>
            <a:r>
              <a:rPr lang="ko-KR" altLang="en-US" dirty="0" smtClean="0">
                <a:sym typeface="Wingdings" panose="05000000000000000000" pitchFamily="2" charset="2"/>
              </a:rPr>
              <a:t>을 사용하면 손쉽게 코딩을 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err="1" smtClean="0">
                <a:sym typeface="Wingdings" panose="05000000000000000000" pitchFamily="2" charset="2"/>
              </a:rPr>
              <a:t>onCreate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메소드에서</a:t>
            </a:r>
            <a:r>
              <a:rPr lang="ko-KR" altLang="en-US" dirty="0" smtClean="0">
                <a:sym typeface="Wingdings" panose="05000000000000000000" pitchFamily="2" charset="2"/>
              </a:rPr>
              <a:t> 중괄호가 끝난 아래쪽에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en-US" altLang="ko-KR" dirty="0" err="1" smtClean="0">
                <a:sym typeface="Wingdings" panose="05000000000000000000" pitchFamily="2" charset="2"/>
              </a:rPr>
              <a:t>Str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까지만 입력해보면 </a:t>
            </a:r>
            <a:r>
              <a:rPr lang="en-US" altLang="ko-KR" dirty="0" err="1" smtClean="0">
                <a:sym typeface="Wingdings" panose="05000000000000000000" pitchFamily="2" charset="2"/>
              </a:rPr>
              <a:t>Str</a:t>
            </a:r>
            <a:r>
              <a:rPr lang="ko-KR" altLang="en-US" dirty="0" smtClean="0">
                <a:sym typeface="Wingdings" panose="05000000000000000000" pitchFamily="2" charset="2"/>
              </a:rPr>
              <a:t>로 시작하는 코드 후보들이 표시됩니다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이 중에 하나를 선택한 후 탭이나 </a:t>
            </a:r>
            <a:r>
              <a:rPr lang="en-US" altLang="ko-KR" dirty="0" smtClean="0">
                <a:sym typeface="Wingdings" panose="05000000000000000000" pitchFamily="2" charset="2"/>
              </a:rPr>
              <a:t>&lt;Enter&gt;</a:t>
            </a:r>
            <a:r>
              <a:rPr lang="ko-KR" altLang="en-US" dirty="0" smtClean="0">
                <a:sym typeface="Wingdings" panose="05000000000000000000" pitchFamily="2" charset="2"/>
              </a:rPr>
              <a:t>를 누르면 자동으로 입력이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기능을 이용하여      </a:t>
            </a:r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String hello = new String(); </a:t>
            </a:r>
          </a:p>
          <a:p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String() </a:t>
            </a:r>
            <a:r>
              <a:rPr lang="ko-KR" altLang="en-US" dirty="0" smtClean="0">
                <a:sym typeface="Wingdings" panose="05000000000000000000" pitchFamily="2" charset="2"/>
              </a:rPr>
              <a:t>여기 소괄호 안에 커서를 두고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&lt;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Cntl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&gt;&lt;P&gt; </a:t>
            </a:r>
            <a:r>
              <a:rPr lang="ko-KR" altLang="en-US" dirty="0" smtClean="0">
                <a:sym typeface="Wingdings" panose="05000000000000000000" pitchFamily="2" charset="2"/>
              </a:rPr>
              <a:t>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사용 가능한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파라미터가</a:t>
            </a:r>
            <a:r>
              <a:rPr lang="ko-KR" altLang="en-US" dirty="0" smtClean="0">
                <a:sym typeface="Wingdings" panose="05000000000000000000" pitchFamily="2" charset="2"/>
              </a:rPr>
              <a:t> 나열됩니다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이런 기능이 있다는 것을 알고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이제 코드를 원상 복구하십시오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00" y="2852936"/>
            <a:ext cx="7171606" cy="364359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0216" y="2458046"/>
            <a:ext cx="3660931" cy="4061818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7906002" y="3573016"/>
            <a:ext cx="3950637" cy="360040"/>
          </a:xfrm>
          <a:prstGeom prst="roundRect">
            <a:avLst/>
          </a:prstGeom>
          <a:solidFill>
            <a:srgbClr val="C00000">
              <a:alpha val="13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2855640" y="1664804"/>
            <a:ext cx="3950637" cy="360040"/>
          </a:xfrm>
          <a:prstGeom prst="roundRect">
            <a:avLst/>
          </a:prstGeom>
          <a:solidFill>
            <a:srgbClr val="C00000">
              <a:alpha val="13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13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01-1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안스 제대로 익히기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 편집기 살펴보기</a:t>
            </a:r>
            <a:endParaRPr lang="ko-KR" altLang="en-US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코드 생성</a:t>
            </a:r>
            <a:r>
              <a:rPr lang="en-US" altLang="ko-KR" dirty="0" smtClean="0">
                <a:sym typeface="Wingdings" panose="05000000000000000000" pitchFamily="2" charset="2"/>
              </a:rPr>
              <a:t>(Code Generation) </a:t>
            </a:r>
            <a:r>
              <a:rPr lang="ko-KR" altLang="en-US" dirty="0" smtClean="0">
                <a:sym typeface="Wingdings" panose="05000000000000000000" pitchFamily="2" charset="2"/>
              </a:rPr>
              <a:t>기능도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새 클래스를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생성자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(Constructor)</a:t>
            </a:r>
            <a:r>
              <a:rPr lang="ko-KR" altLang="en-US" dirty="0" smtClean="0">
                <a:sym typeface="Wingdings" panose="05000000000000000000" pitchFamily="2" charset="2"/>
              </a:rPr>
              <a:t>를 입력할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자동으로 생성자 코드를 완성할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또한 클래스를 상속해서 만든 경우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부모 클래스에 정의된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재정의</a:t>
            </a:r>
            <a:r>
              <a:rPr lang="en-US" altLang="ko-KR" dirty="0" smtClean="0">
                <a:sym typeface="Wingdings" panose="05000000000000000000" pitchFamily="2" charset="2"/>
              </a:rPr>
              <a:t>(Overriding)</a:t>
            </a:r>
            <a:r>
              <a:rPr lang="ko-KR" altLang="en-US" dirty="0" smtClean="0">
                <a:sym typeface="Wingdings" panose="05000000000000000000" pitchFamily="2" charset="2"/>
              </a:rPr>
              <a:t>하는 코드 자동으로 생성할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예제로</a:t>
            </a:r>
            <a:r>
              <a:rPr lang="en-US" altLang="ko-KR" dirty="0" smtClean="0">
                <a:sym typeface="Wingdings" panose="05000000000000000000" pitchFamily="2" charset="2"/>
              </a:rPr>
              <a:t>, 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클래스는 </a:t>
            </a:r>
            <a:r>
              <a:rPr lang="en-US" altLang="ko-KR" dirty="0" smtClean="0">
                <a:sym typeface="Wingdings" panose="05000000000000000000" pitchFamily="2" charset="2"/>
              </a:rPr>
              <a:t>AppCompatActivity</a:t>
            </a:r>
            <a:r>
              <a:rPr lang="ko-KR" altLang="en-US" dirty="0" smtClean="0">
                <a:sym typeface="Wingdings" panose="05000000000000000000" pitchFamily="2" charset="2"/>
              </a:rPr>
              <a:t>클래스를 상속해서 만들었으므로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부모 클래스의 메소드 하나를 재정의 </a:t>
            </a:r>
            <a:r>
              <a:rPr lang="en-US" altLang="ko-KR" dirty="0" smtClean="0">
                <a:sym typeface="Wingdings" panose="05000000000000000000" pitchFamily="2" charset="2"/>
              </a:rPr>
              <a:t>Overriding</a:t>
            </a:r>
            <a:r>
              <a:rPr lang="ko-KR" altLang="en-US" dirty="0" smtClean="0">
                <a:sym typeface="Wingdings" panose="05000000000000000000" pitchFamily="2" charset="2"/>
              </a:rPr>
              <a:t>하는 코드를 자동으로 생성하고자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메소드가 끝난 다음</a:t>
            </a:r>
            <a:r>
              <a:rPr lang="en-US" altLang="ko-KR" dirty="0" smtClean="0">
                <a:sym typeface="Wingdings" panose="05000000000000000000" pitchFamily="2" charset="2"/>
              </a:rPr>
              <a:t>, &lt;Enter&gt;</a:t>
            </a:r>
            <a:r>
              <a:rPr lang="ko-KR" altLang="en-US" dirty="0" smtClean="0">
                <a:sym typeface="Wingdings" panose="05000000000000000000" pitchFamily="2" charset="2"/>
              </a:rPr>
              <a:t>해서 빈 줄을 넣고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마우스 오른쪽을 클릭하여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나타난 메뉴에서 </a:t>
            </a:r>
            <a:r>
              <a:rPr lang="en-US" altLang="ko-KR" b="1" dirty="0" smtClean="0">
                <a:sym typeface="Wingdings" panose="05000000000000000000" pitchFamily="2" charset="2"/>
              </a:rPr>
              <a:t>[Generate …]</a:t>
            </a:r>
            <a:r>
              <a:rPr lang="ko-KR" altLang="en-US" dirty="0" smtClean="0">
                <a:sym typeface="Wingdings" panose="05000000000000000000" pitchFamily="2" charset="2"/>
              </a:rPr>
              <a:t>를 선택하면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코드 생성을 위한 </a:t>
            </a:r>
            <a:r>
              <a:rPr lang="en-US" altLang="ko-KR" b="1" dirty="0" smtClean="0">
                <a:sym typeface="Wingdings" panose="05000000000000000000" pitchFamily="2" charset="2"/>
              </a:rPr>
              <a:t>[Generate] </a:t>
            </a:r>
            <a:r>
              <a:rPr lang="ko-KR" altLang="en-US" dirty="0" smtClean="0">
                <a:sym typeface="Wingdings" panose="05000000000000000000" pitchFamily="2" charset="2"/>
              </a:rPr>
              <a:t>메뉴가 아래와 같이 표시됩니다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80" y="4175481"/>
            <a:ext cx="4347476" cy="23210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286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01-1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안스 제대로 익히기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 편집기 살펴보기</a:t>
            </a:r>
            <a:endParaRPr lang="ko-KR" altLang="en-US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코드 생성</a:t>
            </a:r>
            <a:r>
              <a:rPr lang="en-US" altLang="ko-KR" dirty="0" smtClean="0">
                <a:sym typeface="Wingdings" panose="05000000000000000000" pitchFamily="2" charset="2"/>
              </a:rPr>
              <a:t>(Code Generation) </a:t>
            </a:r>
            <a:r>
              <a:rPr lang="ko-KR" altLang="en-US" dirty="0" smtClean="0">
                <a:sym typeface="Wingdings" panose="05000000000000000000" pitchFamily="2" charset="2"/>
              </a:rPr>
              <a:t>기능도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새 클래스를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생성자</a:t>
            </a:r>
            <a:r>
              <a:rPr lang="en-US" altLang="ko-KR" dirty="0" smtClean="0">
                <a:sym typeface="Wingdings" panose="05000000000000000000" pitchFamily="2" charset="2"/>
              </a:rPr>
              <a:t>(Constructor)</a:t>
            </a:r>
            <a:r>
              <a:rPr lang="ko-KR" altLang="en-US" dirty="0" smtClean="0">
                <a:sym typeface="Wingdings" panose="05000000000000000000" pitchFamily="2" charset="2"/>
              </a:rPr>
              <a:t>를 입력할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자동으로 생성자 코드를 완성할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또한 클래스를 상속해서 만든 경우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부모 클래스에 정의된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재정의</a:t>
            </a:r>
            <a:r>
              <a:rPr lang="en-US" altLang="ko-KR" dirty="0" smtClean="0">
                <a:sym typeface="Wingdings" panose="05000000000000000000" pitchFamily="2" charset="2"/>
              </a:rPr>
              <a:t>(Overriding)</a:t>
            </a:r>
            <a:r>
              <a:rPr lang="ko-KR" altLang="en-US" dirty="0" smtClean="0">
                <a:sym typeface="Wingdings" panose="05000000000000000000" pitchFamily="2" charset="2"/>
              </a:rPr>
              <a:t>하는 코드 자동으로 생성할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예제로</a:t>
            </a:r>
            <a:r>
              <a:rPr lang="en-US" altLang="ko-KR" dirty="0" smtClean="0">
                <a:sym typeface="Wingdings" panose="05000000000000000000" pitchFamily="2" charset="2"/>
              </a:rPr>
              <a:t>, 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클래스는 </a:t>
            </a:r>
            <a:r>
              <a:rPr lang="en-US" altLang="ko-KR" dirty="0" smtClean="0">
                <a:sym typeface="Wingdings" panose="05000000000000000000" pitchFamily="2" charset="2"/>
              </a:rPr>
              <a:t>AppCompatActivity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클래스를 상속해서 만들었으므로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부모 클래스의 메소드 하나를 재정의 </a:t>
            </a:r>
            <a:r>
              <a:rPr lang="en-US" altLang="ko-KR" dirty="0" smtClean="0">
                <a:sym typeface="Wingdings" panose="05000000000000000000" pitchFamily="2" charset="2"/>
              </a:rPr>
              <a:t>Overriding</a:t>
            </a:r>
            <a:r>
              <a:rPr lang="ko-KR" altLang="en-US" dirty="0" smtClean="0">
                <a:sym typeface="Wingdings" panose="05000000000000000000" pitchFamily="2" charset="2"/>
              </a:rPr>
              <a:t>하는 코드를 자동으로 생성하고자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메소드가 끝난 다음</a:t>
            </a:r>
            <a:r>
              <a:rPr lang="en-US" altLang="ko-KR" dirty="0" smtClean="0">
                <a:sym typeface="Wingdings" panose="05000000000000000000" pitchFamily="2" charset="2"/>
              </a:rPr>
              <a:t>, &lt;Enter&gt;</a:t>
            </a:r>
            <a:r>
              <a:rPr lang="ko-KR" altLang="en-US" dirty="0" smtClean="0">
                <a:sym typeface="Wingdings" panose="05000000000000000000" pitchFamily="2" charset="2"/>
              </a:rPr>
              <a:t>해서 빈 줄을 넣고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마우스 오른쪽을 클릭하여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나타난 메뉴에서 </a:t>
            </a:r>
            <a:r>
              <a:rPr lang="en-US" altLang="ko-KR" b="1" dirty="0" smtClean="0">
                <a:sym typeface="Wingdings" panose="05000000000000000000" pitchFamily="2" charset="2"/>
              </a:rPr>
              <a:t>[Generate …]</a:t>
            </a:r>
            <a:r>
              <a:rPr lang="ko-KR" altLang="en-US" dirty="0" smtClean="0">
                <a:sym typeface="Wingdings" panose="05000000000000000000" pitchFamily="2" charset="2"/>
              </a:rPr>
              <a:t>를 선택하면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코드 생성을 위한 </a:t>
            </a:r>
            <a:r>
              <a:rPr lang="en-US" altLang="ko-KR" b="1" dirty="0" smtClean="0">
                <a:sym typeface="Wingdings" panose="05000000000000000000" pitchFamily="2" charset="2"/>
              </a:rPr>
              <a:t>[Generate] </a:t>
            </a:r>
            <a:r>
              <a:rPr lang="ko-KR" altLang="en-US" dirty="0" smtClean="0">
                <a:sym typeface="Wingdings" panose="05000000000000000000" pitchFamily="2" charset="2"/>
              </a:rPr>
              <a:t>메뉴가 아래와 같이 표시됩니다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[Override Methods]</a:t>
            </a:r>
            <a:r>
              <a:rPr lang="ko-KR" altLang="en-US" dirty="0" smtClean="0">
                <a:sym typeface="Wingdings" panose="05000000000000000000" pitchFamily="2" charset="2"/>
              </a:rPr>
              <a:t>를 선택하면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부모 클래스 </a:t>
            </a:r>
            <a:r>
              <a:rPr lang="en-US" altLang="ko-KR" dirty="0" smtClean="0">
                <a:sym typeface="Wingdings" panose="05000000000000000000" pitchFamily="2" charset="2"/>
              </a:rPr>
              <a:t>AppCompatActivity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클래스의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메소드들이</a:t>
            </a:r>
            <a:r>
              <a:rPr lang="ko-KR" altLang="en-US" dirty="0" smtClean="0">
                <a:sym typeface="Wingdings" panose="05000000000000000000" pitchFamily="2" charset="2"/>
              </a:rPr>
              <a:t> 나타납니다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80" y="4175481"/>
            <a:ext cx="4347476" cy="23210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3872" y="4175480"/>
            <a:ext cx="2451231" cy="234438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39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01-1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안스 제대로 익히기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 편집기 살펴보기</a:t>
            </a:r>
            <a:endParaRPr lang="ko-KR" altLang="en-US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코드 생성</a:t>
            </a:r>
            <a:r>
              <a:rPr lang="en-US" altLang="ko-KR" dirty="0" smtClean="0">
                <a:sym typeface="Wingdings" panose="05000000000000000000" pitchFamily="2" charset="2"/>
              </a:rPr>
              <a:t>(Code Generation) </a:t>
            </a:r>
            <a:r>
              <a:rPr lang="ko-KR" altLang="en-US" dirty="0" smtClean="0">
                <a:sym typeface="Wingdings" panose="05000000000000000000" pitchFamily="2" charset="2"/>
              </a:rPr>
              <a:t>기능도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새 클래스를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생성자</a:t>
            </a:r>
            <a:r>
              <a:rPr lang="en-US" altLang="ko-KR" dirty="0" smtClean="0">
                <a:sym typeface="Wingdings" panose="05000000000000000000" pitchFamily="2" charset="2"/>
              </a:rPr>
              <a:t>(Constructor)</a:t>
            </a:r>
            <a:r>
              <a:rPr lang="ko-KR" altLang="en-US" dirty="0" smtClean="0">
                <a:sym typeface="Wingdings" panose="05000000000000000000" pitchFamily="2" charset="2"/>
              </a:rPr>
              <a:t>를 입력할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자동으로 생성자 코드를 완성할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또한 클래스를 상속해서 만든 경우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부모 클래스에 정의된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재정의</a:t>
            </a:r>
            <a:r>
              <a:rPr lang="en-US" altLang="ko-KR" dirty="0" smtClean="0">
                <a:sym typeface="Wingdings" panose="05000000000000000000" pitchFamily="2" charset="2"/>
              </a:rPr>
              <a:t>(Overriding)</a:t>
            </a:r>
            <a:r>
              <a:rPr lang="ko-KR" altLang="en-US" dirty="0" smtClean="0">
                <a:sym typeface="Wingdings" panose="05000000000000000000" pitchFamily="2" charset="2"/>
              </a:rPr>
              <a:t>하는 코드 자동으로 생성할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예제로</a:t>
            </a:r>
            <a:r>
              <a:rPr lang="en-US" altLang="ko-KR" dirty="0" smtClean="0">
                <a:sym typeface="Wingdings" panose="05000000000000000000" pitchFamily="2" charset="2"/>
              </a:rPr>
              <a:t>, 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클래스는 </a:t>
            </a:r>
            <a:r>
              <a:rPr lang="en-US" altLang="ko-KR" dirty="0" smtClean="0">
                <a:sym typeface="Wingdings" panose="05000000000000000000" pitchFamily="2" charset="2"/>
              </a:rPr>
              <a:t>AppCompatActivity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클래스를 상속해서 만들었으므로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부모 클래스의 메소드 하나를 재정의 </a:t>
            </a:r>
            <a:r>
              <a:rPr lang="en-US" altLang="ko-KR" dirty="0" smtClean="0">
                <a:sym typeface="Wingdings" panose="05000000000000000000" pitchFamily="2" charset="2"/>
              </a:rPr>
              <a:t>Overriding</a:t>
            </a:r>
            <a:r>
              <a:rPr lang="ko-KR" altLang="en-US" dirty="0" smtClean="0">
                <a:sym typeface="Wingdings" panose="05000000000000000000" pitchFamily="2" charset="2"/>
              </a:rPr>
              <a:t>하는 코드를 자동으로 생성하고자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메소드가 끝난 다음</a:t>
            </a:r>
            <a:r>
              <a:rPr lang="en-US" altLang="ko-KR" dirty="0" smtClean="0">
                <a:sym typeface="Wingdings" panose="05000000000000000000" pitchFamily="2" charset="2"/>
              </a:rPr>
              <a:t>, &lt;Enter&gt;</a:t>
            </a:r>
            <a:r>
              <a:rPr lang="ko-KR" altLang="en-US" dirty="0" smtClean="0">
                <a:sym typeface="Wingdings" panose="05000000000000000000" pitchFamily="2" charset="2"/>
              </a:rPr>
              <a:t>해서 빈 줄을 넣고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마우스 오른쪽을 클릭하여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나타난 메뉴에서 </a:t>
            </a:r>
            <a:r>
              <a:rPr lang="en-US" altLang="ko-KR" b="1" dirty="0" smtClean="0">
                <a:sym typeface="Wingdings" panose="05000000000000000000" pitchFamily="2" charset="2"/>
              </a:rPr>
              <a:t>[Generate …]</a:t>
            </a:r>
            <a:r>
              <a:rPr lang="ko-KR" altLang="en-US" dirty="0" smtClean="0">
                <a:sym typeface="Wingdings" panose="05000000000000000000" pitchFamily="2" charset="2"/>
              </a:rPr>
              <a:t>를 선택하면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코드 생성을 위한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[Generate] </a:t>
            </a:r>
            <a:r>
              <a:rPr lang="ko-KR" altLang="en-US" dirty="0" smtClean="0">
                <a:sym typeface="Wingdings" panose="05000000000000000000" pitchFamily="2" charset="2"/>
              </a:rPr>
              <a:t>메뉴가 아래와 같이 표시됩니다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[Override Methods]</a:t>
            </a:r>
            <a:r>
              <a:rPr lang="ko-KR" altLang="en-US" dirty="0" smtClean="0">
                <a:sym typeface="Wingdings" panose="05000000000000000000" pitchFamily="2" charset="2"/>
              </a:rPr>
              <a:t>를 선택하면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부모 클래스 </a:t>
            </a:r>
            <a:r>
              <a:rPr lang="en-US" altLang="ko-KR" dirty="0" smtClean="0">
                <a:sym typeface="Wingdings" panose="05000000000000000000" pitchFamily="2" charset="2"/>
              </a:rPr>
              <a:t>AppCompatActivity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클래스의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메소드들이</a:t>
            </a:r>
            <a:r>
              <a:rPr lang="ko-KR" altLang="en-US" dirty="0" smtClean="0">
                <a:sym typeface="Wingdings" panose="05000000000000000000" pitchFamily="2" charset="2"/>
              </a:rPr>
              <a:t> 나타납니다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onDestroy</a:t>
            </a:r>
            <a:r>
              <a:rPr lang="ko-KR" altLang="en-US" dirty="0" smtClean="0">
                <a:sym typeface="Wingdings" panose="05000000000000000000" pitchFamily="2" charset="2"/>
              </a:rPr>
              <a:t>를 선택하고 </a:t>
            </a:r>
            <a:r>
              <a:rPr lang="en-US" altLang="ko-KR" dirty="0" smtClean="0">
                <a:sym typeface="Wingdings" panose="05000000000000000000" pitchFamily="2" charset="2"/>
              </a:rPr>
              <a:t>[OK]</a:t>
            </a:r>
            <a:r>
              <a:rPr lang="ko-KR" altLang="en-US" dirty="0" smtClean="0">
                <a:sym typeface="Wingdings" panose="05000000000000000000" pitchFamily="2" charset="2"/>
              </a:rPr>
              <a:t>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7030A0"/>
                </a:solidFill>
                <a:sym typeface="Wingdings" panose="05000000000000000000" pitchFamily="2" charset="2"/>
              </a:rPr>
              <a:t>자동 생성된 코드</a:t>
            </a:r>
            <a:r>
              <a:rPr lang="ko-KR" altLang="en-US" dirty="0" smtClean="0">
                <a:sym typeface="Wingdings" panose="05000000000000000000" pitchFamily="2" charset="2"/>
              </a:rPr>
              <a:t>를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80" y="4175481"/>
            <a:ext cx="4347476" cy="23210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3872" y="4175480"/>
            <a:ext cx="2451231" cy="234438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9119" y="4509120"/>
            <a:ext cx="4251967" cy="201074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왼쪽 화살표 4"/>
          <p:cNvSpPr/>
          <p:nvPr/>
        </p:nvSpPr>
        <p:spPr>
          <a:xfrm>
            <a:off x="10416480" y="5805264"/>
            <a:ext cx="443460" cy="293512"/>
          </a:xfrm>
          <a:prstGeom prst="lef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030A0"/>
              </a:solidFill>
            </a:endParaRPr>
          </a:p>
        </p:txBody>
      </p:sp>
      <p:sp>
        <p:nvSpPr>
          <p:cNvPr id="6" name="왼쪽 화살표 5"/>
          <p:cNvSpPr/>
          <p:nvPr/>
        </p:nvSpPr>
        <p:spPr>
          <a:xfrm>
            <a:off x="2927648" y="5157192"/>
            <a:ext cx="432048" cy="357299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25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01-1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안스 제대로 익히기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 편집기 살펴보기</a:t>
            </a:r>
            <a:endParaRPr lang="ko-KR" altLang="en-US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코드 검색 기능도 반드시 필요하고 유익합니다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[Edit    Find   Find in Path … ] </a:t>
            </a:r>
            <a:r>
              <a:rPr lang="ko-KR" altLang="en-US" dirty="0" smtClean="0">
                <a:sym typeface="Wingdings" panose="05000000000000000000" pitchFamily="2" charset="2"/>
              </a:rPr>
              <a:t>메뉴를 선택하여 다양한 검색을 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소스 코드 입력할 때 코드가 빨간색으로 표시가 되나요</a:t>
            </a:r>
            <a:r>
              <a:rPr lang="en-US" altLang="ko-KR" b="1" dirty="0" smtClean="0">
                <a:sym typeface="Wingdings" panose="05000000000000000000" pitchFamily="2" charset="2"/>
              </a:rPr>
              <a:t>?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자동으로 </a:t>
            </a:r>
            <a:r>
              <a:rPr lang="en-US" altLang="ko-KR" dirty="0" smtClean="0">
                <a:sym typeface="Wingdings" panose="05000000000000000000" pitchFamily="2" charset="2"/>
              </a:rPr>
              <a:t>import</a:t>
            </a:r>
            <a:r>
              <a:rPr lang="ko-KR" altLang="en-US" dirty="0" smtClean="0">
                <a:sym typeface="Wingdings" panose="05000000000000000000" pitchFamily="2" charset="2"/>
              </a:rPr>
              <a:t>하도록 설정하지 않아서 발생하는 오류일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'Auto import'</a:t>
            </a:r>
            <a:r>
              <a:rPr lang="ko-KR" altLang="en-US" dirty="0" smtClean="0">
                <a:sym typeface="Wingdings" panose="05000000000000000000" pitchFamily="2" charset="2"/>
              </a:rPr>
              <a:t>를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설정하십시오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/>
              <a:t>File </a:t>
            </a:r>
            <a:r>
              <a:rPr lang="en-US" altLang="ko-KR" b="1" dirty="0">
                <a:sym typeface="Wingdings" panose="05000000000000000000" pitchFamily="2" charset="2"/>
              </a:rPr>
              <a:t> </a:t>
            </a:r>
            <a:r>
              <a:rPr lang="en-US" altLang="ko-KR" b="1" dirty="0" smtClean="0"/>
              <a:t>Settings </a:t>
            </a:r>
            <a:r>
              <a:rPr lang="en-US" altLang="ko-KR" b="1" dirty="0" smtClean="0">
                <a:sym typeface="Wingdings" panose="05000000000000000000" pitchFamily="2" charset="2"/>
              </a:rPr>
              <a:t></a:t>
            </a:r>
            <a:r>
              <a:rPr lang="en-US" altLang="ko-KR" b="1" dirty="0" smtClean="0"/>
              <a:t> </a:t>
            </a:r>
            <a:r>
              <a:rPr lang="en-US" altLang="ko-KR" b="1" dirty="0"/>
              <a:t>Editor </a:t>
            </a:r>
            <a:r>
              <a:rPr lang="en-US" altLang="ko-KR" b="1" dirty="0" smtClean="0">
                <a:sym typeface="Wingdings" panose="05000000000000000000" pitchFamily="2" charset="2"/>
              </a:rPr>
              <a:t></a:t>
            </a:r>
            <a:r>
              <a:rPr lang="en-US" altLang="ko-KR" b="1" dirty="0" smtClean="0"/>
              <a:t> </a:t>
            </a:r>
            <a:r>
              <a:rPr lang="en-US" altLang="ko-KR" b="1" dirty="0"/>
              <a:t>General </a:t>
            </a:r>
            <a:r>
              <a:rPr lang="en-US" altLang="ko-KR" b="1" dirty="0" smtClean="0">
                <a:sym typeface="Wingdings" panose="05000000000000000000" pitchFamily="2" charset="2"/>
              </a:rPr>
              <a:t></a:t>
            </a:r>
            <a:r>
              <a:rPr lang="en-US" altLang="ko-KR" b="1" dirty="0" smtClean="0"/>
              <a:t> </a:t>
            </a:r>
            <a:r>
              <a:rPr lang="en-US" altLang="ko-KR" b="1" dirty="0"/>
              <a:t>Auto Import</a:t>
            </a:r>
            <a:r>
              <a:rPr lang="en-US" altLang="ko-KR" dirty="0"/>
              <a:t> </a:t>
            </a:r>
            <a:r>
              <a:rPr lang="ko-KR" altLang="en-US" dirty="0" smtClean="0"/>
              <a:t>메뉴로 찾아간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오른쪽 창에서</a:t>
            </a:r>
            <a:r>
              <a:rPr lang="en-US" altLang="ko-KR" dirty="0"/>
              <a:t> </a:t>
            </a:r>
            <a:r>
              <a:rPr lang="ko-KR" altLang="en-US" dirty="0" smtClean="0"/>
              <a:t>다음 두 가지를 선택하고 </a:t>
            </a:r>
            <a:r>
              <a:rPr lang="en-US" altLang="ko-KR" dirty="0" smtClean="0"/>
              <a:t>[OK]</a:t>
            </a:r>
            <a:r>
              <a:rPr lang="ko-KR" altLang="en-US" dirty="0" smtClean="0"/>
              <a:t>하십시오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/>
              <a:t>Insert imports on paste </a:t>
            </a:r>
            <a:r>
              <a:rPr lang="ko-KR" altLang="en-US" dirty="0"/>
              <a:t>에서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All </a:t>
            </a:r>
            <a:r>
              <a:rPr lang="ko-KR" altLang="en-US" dirty="0"/>
              <a:t>을 선택하고</a:t>
            </a:r>
            <a:r>
              <a:rPr lang="en-US" altLang="ko-KR" dirty="0"/>
              <a:t>, </a:t>
            </a:r>
          </a:p>
          <a:p>
            <a:pPr lvl="1"/>
            <a:r>
              <a:rPr lang="en-US" altLang="ko-KR" b="1" dirty="0" smtClean="0">
                <a:solidFill>
                  <a:srgbClr val="C00000"/>
                </a:solidFill>
              </a:rPr>
              <a:t>Add </a:t>
            </a:r>
            <a:r>
              <a:rPr lang="en-US" altLang="ko-KR" b="1" dirty="0">
                <a:solidFill>
                  <a:srgbClr val="C00000"/>
                </a:solidFill>
              </a:rPr>
              <a:t>unambiguous imports on the </a:t>
            </a:r>
            <a:r>
              <a:rPr lang="en-US" altLang="ko-KR" b="1" dirty="0" smtClean="0">
                <a:solidFill>
                  <a:srgbClr val="C00000"/>
                </a:solidFill>
              </a:rPr>
              <a:t>fly </a:t>
            </a:r>
            <a:r>
              <a:rPr lang="ko-KR" altLang="en-US" dirty="0"/>
              <a:t>을 </a:t>
            </a:r>
            <a:r>
              <a:rPr lang="ko-KR" altLang="en-US" dirty="0" smtClean="0"/>
              <a:t>체크 하십시오</a:t>
            </a:r>
            <a:r>
              <a:rPr lang="en-US" altLang="ko-KR" dirty="0"/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2842967" y="3933056"/>
            <a:ext cx="5845321" cy="2382422"/>
            <a:chOff x="2842967" y="3429000"/>
            <a:chExt cx="6468378" cy="288647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42967" y="3429000"/>
              <a:ext cx="6468378" cy="2886478"/>
            </a:xfrm>
            <a:prstGeom prst="rect">
              <a:avLst/>
            </a:prstGeom>
          </p:spPr>
        </p:pic>
        <p:sp>
          <p:nvSpPr>
            <p:cNvPr id="6" name="왼쪽 화살표 5"/>
            <p:cNvSpPr/>
            <p:nvPr/>
          </p:nvSpPr>
          <p:spPr>
            <a:xfrm>
              <a:off x="7716180" y="5013176"/>
              <a:ext cx="360040" cy="236250"/>
            </a:xfrm>
            <a:prstGeom prst="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왼쪽 화살표 10"/>
            <p:cNvSpPr/>
            <p:nvPr/>
          </p:nvSpPr>
          <p:spPr>
            <a:xfrm>
              <a:off x="7716180" y="5546202"/>
              <a:ext cx="360040" cy="236250"/>
            </a:xfrm>
            <a:prstGeom prst="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65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01-1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안스 제대로 익히기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디자이너 도구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(Designer Tool)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자세히 살펴보기</a:t>
            </a:r>
            <a:endParaRPr lang="ko-KR" altLang="en-US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62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01-1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안스 제대로 익히기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디자이너 도구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(Designer Tool)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자세히 살펴보기</a:t>
            </a:r>
            <a:endParaRPr lang="ko-KR" altLang="en-US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파일이란 </a:t>
            </a:r>
            <a:r>
              <a:rPr lang="en-US" altLang="ko-KR" dirty="0" smtClean="0">
                <a:sym typeface="Wingdings" panose="05000000000000000000" pitchFamily="2" charset="2"/>
              </a:rPr>
              <a:t>app/res/layout </a:t>
            </a:r>
            <a:r>
              <a:rPr lang="ko-KR" altLang="en-US" dirty="0" smtClean="0">
                <a:sym typeface="Wingdings" panose="05000000000000000000" pitchFamily="2" charset="2"/>
              </a:rPr>
              <a:t>폴더에 있는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파일들을 말합니다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열어 보세요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아래 쪽에 </a:t>
            </a:r>
            <a:r>
              <a:rPr lang="en-US" altLang="ko-KR" dirty="0" smtClean="0">
                <a:sym typeface="Wingdings" panose="05000000000000000000" pitchFamily="2" charset="2"/>
              </a:rPr>
              <a:t>[Text]</a:t>
            </a:r>
            <a:r>
              <a:rPr lang="ko-KR" altLang="en-US" dirty="0" smtClean="0">
                <a:sym typeface="Wingdings" panose="05000000000000000000" pitchFamily="2" charset="2"/>
              </a:rPr>
              <a:t>탭을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열면</a:t>
            </a:r>
            <a:r>
              <a:rPr lang="en-US" altLang="ko-KR" dirty="0" smtClean="0">
                <a:sym typeface="Wingdings" panose="05000000000000000000" pitchFamily="2" charset="2"/>
              </a:rPr>
              <a:t>, XML</a:t>
            </a:r>
            <a:r>
              <a:rPr lang="ko-KR" altLang="en-US" dirty="0" smtClean="0">
                <a:sym typeface="Wingdings" panose="05000000000000000000" pitchFamily="2" charset="2"/>
              </a:rPr>
              <a:t>코드와 </a:t>
            </a:r>
            <a:r>
              <a:rPr lang="ko-KR" altLang="en-US" dirty="0" err="1" smtClean="0">
                <a:sym typeface="Wingdings" panose="05000000000000000000" pitchFamily="2" charset="2"/>
              </a:rPr>
              <a:t>미리보기</a:t>
            </a:r>
            <a:r>
              <a:rPr lang="en-US" altLang="ko-KR" dirty="0" smtClean="0">
                <a:sym typeface="Wingdings" panose="05000000000000000000" pitchFamily="2" charset="2"/>
              </a:rPr>
              <a:t>(Preview)</a:t>
            </a:r>
            <a:r>
              <a:rPr lang="ko-KR" altLang="en-US" dirty="0" smtClean="0">
                <a:sym typeface="Wingdings" panose="05000000000000000000" pitchFamily="2" charset="2"/>
              </a:rPr>
              <a:t>를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XML</a:t>
            </a:r>
            <a:r>
              <a:rPr lang="ko-KR" altLang="en-US" dirty="0" smtClean="0">
                <a:sym typeface="Wingdings" panose="05000000000000000000" pitchFamily="2" charset="2"/>
              </a:rPr>
              <a:t>을 수정하면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결과가 반영되어 화면을 미리 확인할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디자이너 도구는 </a:t>
            </a:r>
            <a:r>
              <a:rPr lang="en-US" altLang="ko-KR" dirty="0">
                <a:sym typeface="Wingdings" panose="05000000000000000000" pitchFamily="2" charset="2"/>
              </a:rPr>
              <a:t>[</a:t>
            </a:r>
            <a:r>
              <a:rPr lang="en-US" altLang="ko-KR" b="1" dirty="0">
                <a:sym typeface="Wingdings" panose="05000000000000000000" pitchFamily="2" charset="2"/>
              </a:rPr>
              <a:t>Design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  <a:r>
              <a:rPr lang="ko-KR" altLang="en-US" dirty="0">
                <a:sym typeface="Wingdings" panose="05000000000000000000" pitchFamily="2" charset="2"/>
              </a:rPr>
              <a:t>과 </a:t>
            </a:r>
            <a:r>
              <a:rPr lang="en-US" altLang="ko-KR" dirty="0">
                <a:sym typeface="Wingdings" panose="05000000000000000000" pitchFamily="2" charset="2"/>
              </a:rPr>
              <a:t>[</a:t>
            </a:r>
            <a:r>
              <a:rPr lang="en-US" altLang="ko-KR" b="1" dirty="0">
                <a:sym typeface="Wingdings" panose="05000000000000000000" pitchFamily="2" charset="2"/>
              </a:rPr>
              <a:t>Text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  <a:r>
              <a:rPr lang="ko-KR" altLang="en-US" dirty="0">
                <a:sym typeface="Wingdings" panose="05000000000000000000" pitchFamily="2" charset="2"/>
              </a:rPr>
              <a:t>탭으로 구성되어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용도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ko-KR" altLang="en-US" dirty="0" smtClean="0">
                <a:sym typeface="Wingdings" panose="05000000000000000000" pitchFamily="2" charset="2"/>
              </a:rPr>
              <a:t>필요에 따라 둘 중 하나에서 작업할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파란색 아이콘으로 </a:t>
            </a:r>
            <a:r>
              <a:rPr lang="ko-KR" altLang="en-US" dirty="0" smtClean="0">
                <a:sym typeface="Wingdings" panose="05000000000000000000" pitchFamily="2" charset="2"/>
              </a:rPr>
              <a:t>선택할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청사진</a:t>
            </a:r>
            <a:r>
              <a:rPr lang="en-US" altLang="ko-KR" dirty="0" smtClean="0">
                <a:sym typeface="Wingdings" panose="05000000000000000000" pitchFamily="2" charset="2"/>
              </a:rPr>
              <a:t>(Blueprint)</a:t>
            </a:r>
            <a:r>
              <a:rPr lang="ko-KR" altLang="en-US" dirty="0" smtClean="0">
                <a:sym typeface="Wingdings" panose="05000000000000000000" pitchFamily="2" charset="2"/>
              </a:rPr>
              <a:t>모드에서는 겹치는 부분이나 보이지 않는 부분을 구성 요소를 확인할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여러 종류의 모드를 시도해 보십시오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056" y="3501008"/>
            <a:ext cx="4033690" cy="2736304"/>
          </a:xfrm>
          <a:prstGeom prst="rect">
            <a:avLst/>
          </a:prstGeom>
        </p:spPr>
      </p:pic>
      <p:sp>
        <p:nvSpPr>
          <p:cNvPr id="9" name="위로 굽은 화살표 8"/>
          <p:cNvSpPr/>
          <p:nvPr/>
        </p:nvSpPr>
        <p:spPr>
          <a:xfrm rot="5400000">
            <a:off x="5995191" y="2881737"/>
            <a:ext cx="1929810" cy="1872208"/>
          </a:xfrm>
          <a:prstGeom prst="bentUpArrow">
            <a:avLst>
              <a:gd name="adj1" fmla="val 1916"/>
              <a:gd name="adj2" fmla="val 11923"/>
              <a:gd name="adj3" fmla="val 240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89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 스튜디오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안드로이드에서는 </a:t>
            </a:r>
            <a:r>
              <a:rPr lang="en-US" altLang="ko-KR" b="1" dirty="0" smtClean="0"/>
              <a:t>Activity</a:t>
            </a:r>
            <a:r>
              <a:rPr lang="ko-KR" altLang="en-US" dirty="0" smtClean="0"/>
              <a:t>로 하나의 화면을 만듭니다</a:t>
            </a:r>
            <a:r>
              <a:rPr lang="en-US" altLang="ko-KR" dirty="0" smtClean="0"/>
              <a:t>.  </a:t>
            </a:r>
            <a:br>
              <a:rPr lang="en-US" altLang="ko-KR" dirty="0" smtClean="0"/>
            </a:br>
            <a:r>
              <a:rPr lang="en-US" altLang="ko-KR" dirty="0" smtClean="0"/>
              <a:t>Activity </a:t>
            </a:r>
            <a:r>
              <a:rPr lang="ko-KR" altLang="en-US" dirty="0" smtClean="0"/>
              <a:t>안에 들어가는 각각의 구성요소는 </a:t>
            </a:r>
            <a:r>
              <a:rPr lang="en-US" altLang="ko-KR" b="1" dirty="0" smtClean="0"/>
              <a:t>View</a:t>
            </a:r>
            <a:r>
              <a:rPr lang="ko-KR" altLang="en-US" dirty="0" smtClean="0"/>
              <a:t>를 만들어 추가합니다</a:t>
            </a:r>
            <a:r>
              <a:rPr lang="en-US" altLang="ko-KR" dirty="0" smtClean="0"/>
              <a:t>.  </a:t>
            </a:r>
          </a:p>
          <a:p>
            <a:r>
              <a:rPr lang="en-US" altLang="ko-KR" dirty="0" smtClean="0"/>
              <a:t>Activity</a:t>
            </a:r>
            <a:r>
              <a:rPr lang="ko-KR" altLang="en-US" dirty="0" smtClean="0"/>
              <a:t>안에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를 추가하는 것을 </a:t>
            </a:r>
            <a:r>
              <a:rPr lang="en-US" altLang="ko-KR" b="1" dirty="0" smtClean="0"/>
              <a:t>Layout</a:t>
            </a:r>
            <a:r>
              <a:rPr lang="ko-KR" altLang="en-US" dirty="0" smtClean="0"/>
              <a:t>이라고 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앞 장</a:t>
            </a:r>
            <a:r>
              <a:rPr lang="en-US" altLang="ko-KR" dirty="0" smtClean="0"/>
              <a:t> "</a:t>
            </a:r>
            <a:r>
              <a:rPr lang="en-US" altLang="ko-KR" b="1" dirty="0" smtClean="0"/>
              <a:t>Getting Started</a:t>
            </a:r>
            <a:r>
              <a:rPr lang="en-US" altLang="ko-KR" dirty="0" smtClean="0"/>
              <a:t>"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Button</a:t>
            </a:r>
            <a:r>
              <a:rPr lang="ko-KR" altLang="en-US" dirty="0" smtClean="0"/>
              <a:t>들이 있는 간단한 앱을 만들어 보면서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앱을 만드는 작업의 전체 흐름을 경험해 본 것입니다</a:t>
            </a:r>
            <a:r>
              <a:rPr lang="en-US" altLang="ko-KR" dirty="0" smtClean="0"/>
              <a:t>. </a:t>
            </a:r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04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01-1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안스 제대로 익히기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디자이너 도구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(Designer Tool)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자세히 살펴보기</a:t>
            </a:r>
            <a:endParaRPr lang="ko-KR" altLang="en-US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디자이너 도구를 사용할 때 화면을 넓게 사용하기 위해 프로젝트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창을 삭제하고 다시 복구할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시도해 보십시오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01" y="2852936"/>
            <a:ext cx="4419670" cy="36669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5564" y="4005064"/>
            <a:ext cx="5911355" cy="2491466"/>
          </a:xfrm>
          <a:prstGeom prst="rect">
            <a:avLst/>
          </a:prstGeom>
        </p:spPr>
      </p:pic>
      <p:sp>
        <p:nvSpPr>
          <p:cNvPr id="7" name="아래쪽 화살표 6"/>
          <p:cNvSpPr/>
          <p:nvPr/>
        </p:nvSpPr>
        <p:spPr>
          <a:xfrm>
            <a:off x="2855640" y="2708920"/>
            <a:ext cx="360040" cy="9577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9552384" y="3666621"/>
            <a:ext cx="360040" cy="9577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726921" y="2236222"/>
            <a:ext cx="1367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삭제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ko-KR" altLang="en-US" dirty="0" smtClean="0">
                <a:sym typeface="Wingdings" panose="05000000000000000000" pitchFamily="2" charset="2"/>
              </a:rPr>
              <a:t>최소화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9423665" y="3128068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복구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417082" y="2236222"/>
            <a:ext cx="1330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프로젝트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창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181799" y="3128068"/>
            <a:ext cx="1330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프로젝트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20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01-2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안스 제대로 익히기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(View)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뷰의 크기 속성 이해하기</a:t>
            </a:r>
            <a:endParaRPr lang="ko-KR" altLang="en-US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뷰는 화면에 보이는 구성 요소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위젯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콘트롤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들입니다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뷰는 다른 뷰들을 포함할 수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그것을 뷰그룹 </a:t>
            </a:r>
            <a:r>
              <a:rPr lang="en-US" altLang="ko-KR" dirty="0" smtClean="0">
                <a:sym typeface="Wingdings" panose="05000000000000000000" pitchFamily="2" charset="2"/>
              </a:rPr>
              <a:t>(ViewGroup)</a:t>
            </a:r>
            <a:r>
              <a:rPr lang="ko-KR" altLang="en-US" dirty="0" smtClean="0">
                <a:sym typeface="Wingdings" panose="05000000000000000000" pitchFamily="2" charset="2"/>
              </a:rPr>
              <a:t>이라고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이는 상속의 관계를 사용하여 만들어져서 서로 같은 속성을 같은 것들이 많이 </a:t>
            </a:r>
            <a:r>
              <a:rPr lang="ko-KR" altLang="en-US" dirty="0" err="1" smtClean="0">
                <a:sym typeface="Wingdings" panose="05000000000000000000" pitchFamily="2" charset="2"/>
              </a:rPr>
              <a:t>있읍니다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버튼은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상속해서 만들었기 때문에 텍스트뷰 속성을 그대로 갖고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위젯과 레이아웃으로 구별되는 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위젯</a:t>
            </a:r>
            <a:r>
              <a:rPr lang="en-US" altLang="ko-KR" dirty="0" smtClean="0">
                <a:sym typeface="Wingdings" panose="05000000000000000000" pitchFamily="2" charset="2"/>
              </a:rPr>
              <a:t>(Widget)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뷰 중에서 컨트롤의 역할을 하는 것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레이아웃</a:t>
            </a:r>
            <a:r>
              <a:rPr lang="en-US" altLang="ko-KR" dirty="0" smtClean="0">
                <a:sym typeface="Wingdings" panose="05000000000000000000" pitchFamily="2" charset="2"/>
              </a:rPr>
              <a:t>(Layout) – </a:t>
            </a:r>
            <a:r>
              <a:rPr lang="ko-KR" altLang="en-US" dirty="0" smtClean="0">
                <a:sym typeface="Wingdings" panose="05000000000000000000" pitchFamily="2" charset="2"/>
              </a:rPr>
              <a:t>뷰그룹 안에 있는 뷰들을 배치하는 것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레이아웃에 또 다른 레이아웃을 포함할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247926" y="2539582"/>
            <a:ext cx="966931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Object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363341" y="3284984"/>
            <a:ext cx="736099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View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357840" y="4462870"/>
            <a:ext cx="1455848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ViewGroup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278495" y="5350448"/>
            <a:ext cx="1614545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LinearLayout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991130" y="4462870"/>
            <a:ext cx="1173719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TextView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124183" y="5350448"/>
            <a:ext cx="907621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Button</a:t>
            </a:r>
            <a:endParaRPr lang="ko-KR" altLang="en-US" dirty="0"/>
          </a:p>
        </p:txBody>
      </p:sp>
      <p:cxnSp>
        <p:nvCxnSpPr>
          <p:cNvPr id="20" name="직선 화살표 연결선 19"/>
          <p:cNvCxnSpPr>
            <a:stCxn id="15" idx="0"/>
            <a:endCxn id="8" idx="2"/>
          </p:cNvCxnSpPr>
          <p:nvPr/>
        </p:nvCxnSpPr>
        <p:spPr>
          <a:xfrm flipV="1">
            <a:off x="8731391" y="2908914"/>
            <a:ext cx="1" cy="376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7" idx="0"/>
          </p:cNvCxnSpPr>
          <p:nvPr/>
        </p:nvCxnSpPr>
        <p:spPr>
          <a:xfrm flipH="1" flipV="1">
            <a:off x="10085764" y="4804806"/>
            <a:ext cx="4" cy="545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9" idx="0"/>
            <a:endCxn id="18" idx="2"/>
          </p:cNvCxnSpPr>
          <p:nvPr/>
        </p:nvCxnSpPr>
        <p:spPr>
          <a:xfrm flipH="1" flipV="1">
            <a:off x="7577990" y="4832202"/>
            <a:ext cx="4" cy="518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18" idx="0"/>
            <a:endCxn id="15" idx="2"/>
          </p:cNvCxnSpPr>
          <p:nvPr/>
        </p:nvCxnSpPr>
        <p:spPr>
          <a:xfrm rot="5400000" flipH="1" flipV="1">
            <a:off x="7750413" y="3481893"/>
            <a:ext cx="808554" cy="11534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16" idx="0"/>
            <a:endCxn id="15" idx="2"/>
          </p:cNvCxnSpPr>
          <p:nvPr/>
        </p:nvCxnSpPr>
        <p:spPr>
          <a:xfrm rot="16200000" flipV="1">
            <a:off x="9004301" y="3381406"/>
            <a:ext cx="808554" cy="13543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71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01-2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안스 제대로 익히기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(View)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뷰의 크기 속성 이해하기</a:t>
            </a:r>
            <a:endParaRPr lang="ko-KR" altLang="en-US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뷰는 위젯과 레이아웃으로 구분하며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뷰는 화면의 일부를 차지함으로 반드시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크기 속성</a:t>
            </a:r>
            <a:r>
              <a:rPr lang="ko-KR" altLang="en-US" dirty="0" smtClean="0">
                <a:sym typeface="Wingdings" panose="05000000000000000000" pitchFamily="2" charset="2"/>
              </a:rPr>
              <a:t>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화면에 글자를 보여주는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XML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레이아웃</a:t>
            </a:r>
            <a:r>
              <a:rPr lang="ko-KR" altLang="en-US" dirty="0" smtClean="0">
                <a:sym typeface="Wingdings" panose="05000000000000000000" pitchFamily="2" charset="2"/>
              </a:rPr>
              <a:t>에서 어떤 모양으로 들어가 있는지 서로 비교해보십시오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크기 속성은 </a:t>
            </a:r>
            <a:r>
              <a:rPr lang="en-US" altLang="ko-KR" dirty="0" smtClean="0">
                <a:sym typeface="Wingdings" panose="05000000000000000000" pitchFamily="2" charset="2"/>
              </a:rPr>
              <a:t>layout_width, layout_height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 값으로는 다음 셋 중에 하나로 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wrap_content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뷰의 내용의 크기에 따라 자동으로 맞춤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match_parent</a:t>
            </a:r>
            <a:r>
              <a:rPr lang="en-US" altLang="ko-KR" dirty="0" smtClean="0">
                <a:sym typeface="Wingdings" panose="05000000000000000000" pitchFamily="2" charset="2"/>
              </a:rPr>
              <a:t> – </a:t>
            </a:r>
            <a:r>
              <a:rPr lang="ko-KR" altLang="en-US" dirty="0" smtClean="0">
                <a:sym typeface="Wingdings" panose="05000000000000000000" pitchFamily="2" charset="2"/>
              </a:rPr>
              <a:t>뷰를 담고 있는 </a:t>
            </a:r>
            <a:r>
              <a:rPr lang="ko-KR" altLang="en-US" dirty="0" err="1" smtClean="0">
                <a:sym typeface="Wingdings" panose="05000000000000000000" pitchFamily="2" charset="2"/>
              </a:rPr>
              <a:t>뷰그룹의</a:t>
            </a:r>
            <a:r>
              <a:rPr lang="ko-KR" altLang="en-US" dirty="0" smtClean="0">
                <a:sym typeface="Wingdings" panose="05000000000000000000" pitchFamily="2" charset="2"/>
              </a:rPr>
              <a:t> 여유 공간을 꽉 채움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숫자로 크기 지정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고정된 숫자로 크기를 지정함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1772816"/>
            <a:ext cx="6579004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&lt;TextView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wrap_content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Hello World!"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app:layout_constraintBottom_toBottomOf</a:t>
            </a:r>
            <a:r>
              <a:rPr lang="en-US" altLang="ko-KR" sz="16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app:layout_constraintLeft_toLeftOf="parent"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app:layout_constraintRight_toRightOf="parent"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app:layout_constraintTop_toTopOf="parent" /&gt;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264" y="1772815"/>
            <a:ext cx="2808312" cy="4895717"/>
          </a:xfrm>
          <a:prstGeom prst="rect">
            <a:avLst/>
          </a:prstGeom>
        </p:spPr>
      </p:pic>
      <p:sp>
        <p:nvSpPr>
          <p:cNvPr id="9" name="아래쪽 화살표 8"/>
          <p:cNvSpPr/>
          <p:nvPr/>
        </p:nvSpPr>
        <p:spPr>
          <a:xfrm>
            <a:off x="4871864" y="1556358"/>
            <a:ext cx="360040" cy="4324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꺾인 연결선 10"/>
          <p:cNvCxnSpPr>
            <a:stCxn id="5" idx="3"/>
          </p:cNvCxnSpPr>
          <p:nvPr/>
        </p:nvCxnSpPr>
        <p:spPr>
          <a:xfrm>
            <a:off x="7032104" y="2803868"/>
            <a:ext cx="2160240" cy="141680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77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01-2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안스 제대로 익히기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(View)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뷰의 크기 속성 이해하기</a:t>
            </a:r>
            <a:endParaRPr lang="ko-KR" altLang="en-US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버튼의 크기 속성 바꿔보기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만약</a:t>
            </a:r>
            <a:r>
              <a:rPr lang="en-US" altLang="ko-KR" dirty="0" smtClean="0">
                <a:sym typeface="Wingdings" panose="05000000000000000000" pitchFamily="2" charset="2"/>
              </a:rPr>
              <a:t>, "Hello World!" text</a:t>
            </a:r>
            <a:r>
              <a:rPr lang="ko-KR" altLang="en-US" dirty="0" smtClean="0">
                <a:sym typeface="Wingdings" panose="05000000000000000000" pitchFamily="2" charset="2"/>
              </a:rPr>
              <a:t>를 가진</a:t>
            </a:r>
            <a:r>
              <a:rPr lang="en-US" altLang="ko-KR" dirty="0" smtClean="0">
                <a:sym typeface="Wingdings" panose="05000000000000000000" pitchFamily="2" charset="2"/>
              </a:rPr>
              <a:t> TextView</a:t>
            </a:r>
            <a:r>
              <a:rPr lang="ko-KR" altLang="en-US" dirty="0" smtClean="0">
                <a:sym typeface="Wingdings" panose="05000000000000000000" pitchFamily="2" charset="2"/>
              </a:rPr>
              <a:t>가 있다면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삭제하십시오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새 </a:t>
            </a:r>
            <a:r>
              <a:rPr lang="en-US" altLang="ko-KR" dirty="0" smtClean="0">
                <a:sym typeface="Wingdings" panose="05000000000000000000" pitchFamily="2" charset="2"/>
              </a:rPr>
              <a:t>Button</a:t>
            </a:r>
            <a:r>
              <a:rPr lang="ko-KR" altLang="en-US" dirty="0" smtClean="0">
                <a:sym typeface="Wingdings" panose="05000000000000000000" pitchFamily="2" charset="2"/>
              </a:rPr>
              <a:t>을 생성하여 놓고</a:t>
            </a:r>
            <a:r>
              <a:rPr lang="en-US" altLang="ko-KR" dirty="0" smtClean="0">
                <a:sym typeface="Wingdings" panose="05000000000000000000" pitchFamily="2" charset="2"/>
              </a:rPr>
              <a:t>, text</a:t>
            </a:r>
            <a:r>
              <a:rPr lang="ko-KR" altLang="en-US" dirty="0" smtClean="0">
                <a:sym typeface="Wingdings" panose="05000000000000000000" pitchFamily="2" charset="2"/>
              </a:rPr>
              <a:t>속성에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en-US" altLang="ko-KR" b="1" dirty="0" smtClean="0">
                <a:sym typeface="Wingdings" panose="05000000000000000000" pitchFamily="2" charset="2"/>
              </a:rPr>
              <a:t>Button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을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b="1" dirty="0" smtClean="0">
                <a:sym typeface="Wingdings" panose="05000000000000000000" pitchFamily="2" charset="2"/>
              </a:rPr>
              <a:t>안녕하세요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반갑습니다</a:t>
            </a:r>
            <a:r>
              <a:rPr lang="en-US" altLang="ko-KR" b="1" dirty="0" smtClean="0">
                <a:sym typeface="Wingdings" panose="05000000000000000000" pitchFamily="2" charset="2"/>
              </a:rPr>
              <a:t>!"</a:t>
            </a:r>
            <a:r>
              <a:rPr lang="ko-KR" altLang="en-US" dirty="0" smtClean="0">
                <a:sym typeface="Wingdings" panose="05000000000000000000" pitchFamily="2" charset="2"/>
              </a:rPr>
              <a:t>로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바꾸어 보십시오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layout_width, </a:t>
            </a:r>
            <a:r>
              <a:rPr lang="en-US" altLang="ko-KR" dirty="0" err="1" smtClean="0">
                <a:sym typeface="Wingdings" panose="05000000000000000000" pitchFamily="2" charset="2"/>
              </a:rPr>
              <a:t>layout_heigh</a:t>
            </a:r>
            <a:r>
              <a:rPr lang="ko-KR" altLang="en-US" dirty="0" smtClean="0">
                <a:sym typeface="Wingdings" panose="05000000000000000000" pitchFamily="2" charset="2"/>
              </a:rPr>
              <a:t>가 </a:t>
            </a:r>
            <a:r>
              <a:rPr lang="en-US" altLang="ko-KR" dirty="0" err="1" smtClean="0">
                <a:sym typeface="Wingdings" panose="05000000000000000000" pitchFamily="2" charset="2"/>
              </a:rPr>
              <a:t>wrap_content</a:t>
            </a:r>
            <a:r>
              <a:rPr lang="ko-KR" altLang="en-US" dirty="0" smtClean="0">
                <a:sym typeface="Wingdings" panose="05000000000000000000" pitchFamily="2" charset="2"/>
              </a:rPr>
              <a:t>인 것과 크기가 자동으로 조정된 것을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왼쪽에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Component Tree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창으로 </a:t>
            </a:r>
            <a:r>
              <a:rPr lang="ko-KR" altLang="en-US" dirty="0" smtClean="0">
                <a:sym typeface="Wingdings" panose="05000000000000000000" pitchFamily="2" charset="2"/>
              </a:rPr>
              <a:t>이 화면이 어떤 뷰들이 어떤 계층 구조로 만들어졌는지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layout_width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240dp </a:t>
            </a:r>
            <a:r>
              <a:rPr lang="ko-KR" altLang="en-US" dirty="0" smtClean="0">
                <a:sym typeface="Wingdings" panose="05000000000000000000" pitchFamily="2" charset="2"/>
              </a:rPr>
              <a:t>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변경하고 그 결과를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56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01-3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안스 제대로 익히기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기초 익히기</a:t>
            </a:r>
            <a:endParaRPr lang="ko-KR" altLang="en-US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화면에 들어가는 뷰를 배치할 때 사용하는 </a:t>
            </a:r>
            <a:r>
              <a:rPr lang="ko-KR" altLang="en-US" b="1" dirty="0" smtClean="0">
                <a:sym typeface="Wingdings" panose="05000000000000000000" pitchFamily="2" charset="2"/>
              </a:rPr>
              <a:t>레이아웃</a:t>
            </a:r>
            <a:r>
              <a:rPr lang="en-US" altLang="ko-KR" b="1" dirty="0" smtClean="0">
                <a:sym typeface="Wingdings" panose="05000000000000000000" pitchFamily="2" charset="2"/>
              </a:rPr>
              <a:t>(layout)</a:t>
            </a:r>
            <a:r>
              <a:rPr lang="ko-KR" altLang="en-US" dirty="0" smtClean="0">
                <a:sym typeface="Wingdings" panose="05000000000000000000" pitchFamily="2" charset="2"/>
              </a:rPr>
              <a:t>에 대해 살펴봅니다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안스는 </a:t>
            </a:r>
            <a:r>
              <a:rPr lang="ko-KR" altLang="en-US" b="1" dirty="0" smtClean="0">
                <a:sym typeface="Wingdings" panose="05000000000000000000" pitchFamily="2" charset="2"/>
              </a:rPr>
              <a:t>제약 레이아웃</a:t>
            </a:r>
            <a:r>
              <a:rPr lang="en-US" altLang="ko-KR" b="1" dirty="0" smtClean="0">
                <a:sym typeface="Wingdings" panose="05000000000000000000" pitchFamily="2" charset="2"/>
              </a:rPr>
              <a:t>(Constraints Layout)</a:t>
            </a:r>
            <a:r>
              <a:rPr lang="ko-KR" altLang="en-US" dirty="0" smtClean="0">
                <a:sym typeface="Wingdings" panose="05000000000000000000" pitchFamily="2" charset="2"/>
              </a:rPr>
              <a:t>을 기본적으로 자동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제약 조건 </a:t>
            </a:r>
            <a:r>
              <a:rPr lang="en-US" altLang="ko-KR" dirty="0" smtClean="0">
                <a:sym typeface="Wingdings" panose="05000000000000000000" pitchFamily="2" charset="2"/>
              </a:rPr>
              <a:t>- </a:t>
            </a:r>
            <a:r>
              <a:rPr lang="ko-KR" altLang="en-US" dirty="0" smtClean="0">
                <a:sym typeface="Wingdings" panose="05000000000000000000" pitchFamily="2" charset="2"/>
              </a:rPr>
              <a:t>뷰가 레이아웃 안의 다른 요소와 어떻게 연결 되는지 알려주는 것이며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뷰의 연결점</a:t>
            </a:r>
            <a:r>
              <a:rPr lang="en-US" altLang="ko-KR" dirty="0" smtClean="0">
                <a:sym typeface="Wingdings" panose="05000000000000000000" pitchFamily="2" charset="2"/>
              </a:rPr>
              <a:t>(Anchor point)</a:t>
            </a:r>
            <a:r>
              <a:rPr lang="ko-KR" altLang="en-US" dirty="0">
                <a:sym typeface="Wingdings" panose="05000000000000000000" pitchFamily="2" charset="2"/>
              </a:rPr>
              <a:t>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타깃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smtClean="0">
                <a:sym typeface="Wingdings" panose="05000000000000000000" pitchFamily="2" charset="2"/>
              </a:rPr>
              <a:t>Target)</a:t>
            </a:r>
            <a:r>
              <a:rPr lang="ko-KR" altLang="en-US" dirty="0" smtClean="0">
                <a:sym typeface="Wingdings" panose="05000000000000000000" pitchFamily="2" charset="2"/>
              </a:rPr>
              <a:t>을 연결합니다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Targets: </a:t>
            </a:r>
            <a:r>
              <a:rPr lang="ko-KR" altLang="en-US" dirty="0" smtClean="0">
                <a:sym typeface="Wingdings" panose="05000000000000000000" pitchFamily="2" charset="2"/>
              </a:rPr>
              <a:t>부모 레이아웃의 연결점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다른 뷰의 연결점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가이드라인</a:t>
            </a:r>
            <a:r>
              <a:rPr lang="en-US" altLang="ko-KR" dirty="0" smtClean="0">
                <a:sym typeface="Wingdings" panose="05000000000000000000" pitchFamily="2" charset="2"/>
              </a:rPr>
              <a:t>(Guideline)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핸들</a:t>
            </a:r>
            <a:r>
              <a:rPr lang="en-US" altLang="ko-KR" dirty="0" smtClean="0">
                <a:sym typeface="Wingdings" panose="05000000000000000000" pitchFamily="2" charset="2"/>
              </a:rPr>
              <a:t>(Side constraint handle)</a:t>
            </a:r>
            <a:r>
              <a:rPr lang="ko-KR" altLang="en-US" dirty="0" smtClean="0">
                <a:sym typeface="Wingdings" panose="05000000000000000000" pitchFamily="2" charset="2"/>
              </a:rPr>
              <a:t>이라고 부르는 연결점을 잡아 조정할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버튼이 담겨있는 레이아웃을 부모 레이아웃이라 부르고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전체를 둘러싸고 있는 경계선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벽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Target</a:t>
            </a:r>
            <a:r>
              <a:rPr lang="ko-KR" altLang="en-US" dirty="0" smtClean="0">
                <a:sym typeface="Wingdings" panose="05000000000000000000" pitchFamily="2" charset="2"/>
              </a:rPr>
              <a:t>이 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버튼에는 동그란 점으로 표시된 </a:t>
            </a:r>
            <a:r>
              <a:rPr lang="en-US" altLang="ko-KR" dirty="0" smtClean="0">
                <a:sym typeface="Wingdings" panose="05000000000000000000" pitchFamily="2" charset="2"/>
              </a:rPr>
              <a:t>4 </a:t>
            </a:r>
            <a:r>
              <a:rPr lang="ko-KR" altLang="en-US" dirty="0">
                <a:sym typeface="Wingdings" panose="05000000000000000000" pitchFamily="2" charset="2"/>
              </a:rPr>
              <a:t>개의 </a:t>
            </a:r>
            <a:r>
              <a:rPr lang="ko-KR" altLang="en-US" dirty="0" smtClean="0">
                <a:sym typeface="Wingdings" panose="05000000000000000000" pitchFamily="2" charset="2"/>
              </a:rPr>
              <a:t>연결점이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꼭 필요한 연결 조건은 두 개면 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00" y="3581077"/>
            <a:ext cx="1682460" cy="2915453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H="1">
            <a:off x="1631504" y="4067199"/>
            <a:ext cx="681360" cy="2326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312864" y="3913311"/>
            <a:ext cx="8723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Anchor </a:t>
            </a:r>
            <a:br>
              <a:rPr lang="en-US" altLang="ko-KR" sz="1400" dirty="0" smtClean="0"/>
            </a:br>
            <a:r>
              <a:rPr lang="en-US" altLang="ko-KR" sz="1400" dirty="0" smtClean="0"/>
              <a:t>point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>
            <a:stCxn id="8" idx="1"/>
          </p:cNvCxnSpPr>
          <p:nvPr/>
        </p:nvCxnSpPr>
        <p:spPr>
          <a:xfrm flipH="1">
            <a:off x="1847528" y="4174921"/>
            <a:ext cx="465336" cy="19018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18394" y="3427188"/>
            <a:ext cx="7377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Target</a:t>
            </a:r>
            <a:endParaRPr lang="ko-KR" altLang="en-US" sz="1400" dirty="0"/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453100" y="3734965"/>
            <a:ext cx="134145" cy="5350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867219" y="3557743"/>
            <a:ext cx="544775" cy="233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5603" y="3557742"/>
            <a:ext cx="3380906" cy="293878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882687" y="5877272"/>
            <a:ext cx="930063" cy="307777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Blueprint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4054485" y="5877271"/>
            <a:ext cx="768159" cy="307777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Design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8264493" y="3645789"/>
            <a:ext cx="2760692" cy="52322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sz="1400" b="1" dirty="0"/>
              <a:t>Show Constraints </a:t>
            </a:r>
            <a:r>
              <a:rPr lang="en-US" altLang="ko-KR" sz="1400" dirty="0"/>
              <a:t>view </a:t>
            </a:r>
            <a:r>
              <a:rPr lang="en-US" altLang="ko-KR" sz="1400" dirty="0" smtClean="0"/>
              <a:t>option </a:t>
            </a:r>
            <a:br>
              <a:rPr lang="en-US" altLang="ko-KR" sz="1400" dirty="0" smtClean="0"/>
            </a:br>
            <a:r>
              <a:rPr lang="en-US" altLang="ko-KR" sz="1400" dirty="0" smtClean="0"/>
              <a:t>turns on all constraints visible.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1782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1" dirty="0" smtClean="0">
                <a:sym typeface="Wingdings" panose="05000000000000000000" pitchFamily="2" charset="2"/>
              </a:rPr>
              <a:t>레이아웃</a:t>
            </a:r>
            <a:r>
              <a:rPr lang="en-US" altLang="ko-KR" b="1" dirty="0" smtClean="0">
                <a:sym typeface="Wingdings" panose="05000000000000000000" pitchFamily="2" charset="2"/>
              </a:rPr>
              <a:t>(layout</a:t>
            </a:r>
            <a:r>
              <a:rPr lang="en-US" altLang="ko-KR" b="1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[Text] </a:t>
            </a:r>
            <a:r>
              <a:rPr lang="ko-KR" altLang="en-US" dirty="0" smtClean="0">
                <a:sym typeface="Wingdings" panose="05000000000000000000" pitchFamily="2" charset="2"/>
              </a:rPr>
              <a:t>탭 즉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 </a:t>
            </a:r>
            <a:r>
              <a:rPr lang="en-US" altLang="ko-KR" dirty="0" smtClean="0">
                <a:sym typeface="Wingdings" panose="05000000000000000000" pitchFamily="2" charset="2"/>
              </a:rPr>
              <a:t>– 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0" y="1309990"/>
            <a:ext cx="5245172" cy="520987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01-3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안스 제대로 익히기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기초 익히기</a:t>
            </a:r>
            <a:endParaRPr lang="ko-KR" altLang="en-US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100" y="3581077"/>
            <a:ext cx="1682460" cy="2915453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H="1">
            <a:off x="1631504" y="4067199"/>
            <a:ext cx="681360" cy="2326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312864" y="3913311"/>
            <a:ext cx="8723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Anchor </a:t>
            </a:r>
            <a:br>
              <a:rPr lang="en-US" altLang="ko-KR" sz="1400" dirty="0" smtClean="0"/>
            </a:br>
            <a:r>
              <a:rPr lang="en-US" altLang="ko-KR" sz="1400" dirty="0" smtClean="0"/>
              <a:t>point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>
            <a:stCxn id="8" idx="1"/>
          </p:cNvCxnSpPr>
          <p:nvPr/>
        </p:nvCxnSpPr>
        <p:spPr>
          <a:xfrm flipH="1">
            <a:off x="1847528" y="4174921"/>
            <a:ext cx="465336" cy="19018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18394" y="3427188"/>
            <a:ext cx="7377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Target</a:t>
            </a:r>
            <a:endParaRPr lang="ko-KR" altLang="en-US" sz="1400" dirty="0"/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453100" y="3734965"/>
            <a:ext cx="134145" cy="5350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867219" y="3557743"/>
            <a:ext cx="544775" cy="233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807690" y="5902681"/>
            <a:ext cx="768159" cy="307777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Design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6168008" y="5902680"/>
            <a:ext cx="526106" cy="307777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Text</a:t>
            </a:r>
            <a:endParaRPr lang="ko-KR" altLang="en-US" sz="14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7505699" y="3913311"/>
            <a:ext cx="3950637" cy="153888"/>
          </a:xfrm>
          <a:prstGeom prst="roundRect">
            <a:avLst/>
          </a:prstGeom>
          <a:solidFill>
            <a:srgbClr val="C00000">
              <a:alpha val="13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7505698" y="4725144"/>
            <a:ext cx="3950637" cy="153888"/>
          </a:xfrm>
          <a:prstGeom prst="roundRect">
            <a:avLst/>
          </a:prstGeom>
          <a:solidFill>
            <a:srgbClr val="C00000">
              <a:alpha val="13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81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01-3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안스 제대로 익히기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기초 익히기 실습</a:t>
            </a:r>
            <a:endParaRPr lang="ko-KR" altLang="en-US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1" dirty="0" smtClean="0">
                <a:sym typeface="Wingdings" panose="05000000000000000000" pitchFamily="2" charset="2"/>
              </a:rPr>
              <a:t>새로운 프로젝트</a:t>
            </a:r>
            <a:r>
              <a:rPr lang="ko-KR" altLang="en-US" dirty="0">
                <a:sym typeface="Wingdings" panose="05000000000000000000" pitchFamily="2" charset="2"/>
              </a:rPr>
              <a:t>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en-US" altLang="ko-KR" dirty="0">
                <a:sym typeface="Wingdings" panose="05000000000000000000" pitchFamily="2" charset="2"/>
              </a:rPr>
              <a:t>Empty Activity"</a:t>
            </a:r>
            <a:r>
              <a:rPr lang="ko-KR" altLang="en-US" dirty="0">
                <a:sym typeface="Wingdings" panose="05000000000000000000" pitchFamily="2" charset="2"/>
              </a:rPr>
              <a:t>로 </a:t>
            </a:r>
            <a:r>
              <a:rPr lang="ko-KR" altLang="en-US" dirty="0" smtClean="0">
                <a:sym typeface="Wingdings" panose="05000000000000000000" pitchFamily="2" charset="2"/>
              </a:rPr>
              <a:t> 시작하고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프로젝트 이름은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en-US" altLang="ko-KR" b="1" dirty="0" err="1">
                <a:sym typeface="Wingdings" panose="05000000000000000000" pitchFamily="2" charset="2"/>
              </a:rPr>
              <a:t>SampleConstraintLayout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으로 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[activity_main.xml]</a:t>
            </a:r>
            <a:r>
              <a:rPr lang="ko-KR" altLang="en-US" dirty="0" smtClean="0">
                <a:sym typeface="Wingdings" panose="05000000000000000000" pitchFamily="2" charset="2"/>
              </a:rPr>
              <a:t> 즉 </a:t>
            </a:r>
            <a:r>
              <a:rPr lang="en-US" altLang="ko-KR" dirty="0" smtClean="0">
                <a:sym typeface="Wingdings" panose="05000000000000000000" pitchFamily="2" charset="2"/>
              </a:rPr>
              <a:t>XML Layout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 </a:t>
            </a:r>
            <a:r>
              <a:rPr lang="en-US" altLang="ko-KR" dirty="0" smtClean="0">
                <a:sym typeface="Wingdings" panose="05000000000000000000" pitchFamily="2" charset="2"/>
              </a:rPr>
              <a:t>[Design]</a:t>
            </a:r>
            <a:r>
              <a:rPr lang="ko-KR" altLang="en-US" dirty="0" smtClean="0">
                <a:sym typeface="Wingdings" panose="05000000000000000000" pitchFamily="2" charset="2"/>
              </a:rPr>
              <a:t>탭을 클릭합니다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디자인 화면에 표시되는 </a:t>
            </a:r>
            <a:r>
              <a:rPr lang="en-US" altLang="ko-KR" dirty="0" smtClean="0">
                <a:sym typeface="Wingdings" panose="05000000000000000000" pitchFamily="2" charset="2"/>
              </a:rPr>
              <a:t>"Hello World"</a:t>
            </a:r>
            <a:r>
              <a:rPr lang="ko-KR" altLang="en-US" dirty="0" smtClean="0">
                <a:sym typeface="Wingdings" panose="05000000000000000000" pitchFamily="2" charset="2"/>
              </a:rPr>
              <a:t>를 삭제합니다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왼쪽 </a:t>
            </a:r>
            <a:r>
              <a:rPr lang="en-US" altLang="ko-KR" dirty="0" smtClean="0">
                <a:sym typeface="Wingdings" panose="05000000000000000000" pitchFamily="2" charset="2"/>
              </a:rPr>
              <a:t>Palette</a:t>
            </a:r>
            <a:r>
              <a:rPr lang="ko-KR" altLang="en-US" dirty="0" smtClean="0">
                <a:sym typeface="Wingdings" panose="05000000000000000000" pitchFamily="2" charset="2"/>
              </a:rPr>
              <a:t>에서 버튼을 가져다 </a:t>
            </a:r>
            <a:r>
              <a:rPr lang="ko-KR" altLang="en-US" dirty="0">
                <a:sym typeface="Wingdings" panose="05000000000000000000" pitchFamily="2" charset="2"/>
              </a:rPr>
              <a:t>화</a:t>
            </a:r>
            <a:r>
              <a:rPr lang="ko-KR" altLang="en-US" dirty="0" smtClean="0">
                <a:sym typeface="Wingdings" panose="05000000000000000000" pitchFamily="2" charset="2"/>
              </a:rPr>
              <a:t>면의 왼쪽 윗부분에 배치합니다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바짝 붙이지 말고 </a:t>
            </a:r>
            <a:r>
              <a:rPr lang="ko-KR" altLang="en-US" dirty="0" smtClean="0">
                <a:sym typeface="Wingdings" panose="05000000000000000000" pitchFamily="2" charset="2"/>
              </a:rPr>
              <a:t>약간 떨어뜨립니다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2276872"/>
            <a:ext cx="7125317" cy="458763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7" name="직선 화살표 연결선 6"/>
          <p:cNvCxnSpPr/>
          <p:nvPr/>
        </p:nvCxnSpPr>
        <p:spPr>
          <a:xfrm flipH="1">
            <a:off x="6168008" y="4221088"/>
            <a:ext cx="360040" cy="4320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5087888" y="5445224"/>
            <a:ext cx="368424" cy="4092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2999656" y="3501008"/>
            <a:ext cx="360040" cy="4320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1775520" y="4570691"/>
            <a:ext cx="368424" cy="4092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3287688" y="4653136"/>
            <a:ext cx="0" cy="5040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6603574" y="4035055"/>
            <a:ext cx="1967205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margin 80</a:t>
            </a:r>
          </a:p>
          <a:p>
            <a:r>
              <a:rPr lang="ko-KR" altLang="en-US" sz="1400" dirty="0" smtClean="0">
                <a:solidFill>
                  <a:srgbClr val="C00000"/>
                </a:solidFill>
              </a:rPr>
              <a:t>연결점과 타깃과의 거리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100068" y="5067291"/>
            <a:ext cx="1043876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margin 80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837758" y="5221180"/>
            <a:ext cx="1043876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margin 40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0153" y="5147673"/>
            <a:ext cx="2568163" cy="134885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2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01-3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안스 제대로 익히기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기초 익히기 실습</a:t>
            </a:r>
            <a:endParaRPr lang="ko-KR" altLang="en-US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화면 가운데 뷰 배치하기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새 버튼을 화면 가운데 끌어다 놓습니다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자석 모양의 아이콘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Autoconnect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이 활성화된 상태가 아니면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버튼의 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왼쪽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오른쪽 연결점을 각각 화면의 네 벽면에 직접 끌어다 놓아야만 버튼의 연결점이 연결됩니다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속성창</a:t>
            </a:r>
            <a:r>
              <a:rPr lang="ko-KR" altLang="en-US" dirty="0" smtClean="0">
                <a:sym typeface="Wingdings" panose="05000000000000000000" pitchFamily="2" charset="2"/>
              </a:rPr>
              <a:t> 에 있는 다음 두 조항을 사용하면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위치를 비례적으로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정확하게 배치할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layout_constraintHorizontal_bias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layout_constraintVertical_bias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화면의 </a:t>
            </a:r>
            <a:r>
              <a:rPr lang="en-US" altLang="ko-KR" dirty="0" smtClean="0">
                <a:sym typeface="Wingdings" panose="05000000000000000000" pitchFamily="2" charset="2"/>
              </a:rPr>
              <a:t>Upper Right</a:t>
            </a:r>
            <a:r>
              <a:rPr lang="ko-KR" altLang="en-US" dirty="0" smtClean="0">
                <a:sym typeface="Wingdings" panose="05000000000000000000" pitchFamily="2" charset="2"/>
              </a:rPr>
              <a:t>로 각각 </a:t>
            </a:r>
            <a:r>
              <a:rPr lang="en-US" altLang="ko-KR" dirty="0" smtClean="0">
                <a:sym typeface="Wingdings" panose="05000000000000000000" pitchFamily="2" charset="2"/>
              </a:rPr>
              <a:t>25%, 75%</a:t>
            </a:r>
            <a:r>
              <a:rPr lang="ko-KR" altLang="en-US" dirty="0" smtClean="0">
                <a:sym typeface="Wingdings" panose="05000000000000000000" pitchFamily="2" charset="2"/>
              </a:rPr>
              <a:t>으로 치우치게 배치하면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둘 다 같이 </a:t>
            </a:r>
            <a:r>
              <a:rPr lang="en-US" altLang="ko-KR" dirty="0">
                <a:sym typeface="Wingdings" panose="05000000000000000000" pitchFamily="2" charset="2"/>
              </a:rPr>
              <a:t>0.5</a:t>
            </a:r>
            <a:r>
              <a:rPr lang="ko-KR" altLang="en-US" dirty="0">
                <a:sym typeface="Wingdings" panose="05000000000000000000" pitchFamily="2" charset="2"/>
              </a:rPr>
              <a:t>로 </a:t>
            </a:r>
            <a:r>
              <a:rPr lang="en-US" altLang="ko-KR" dirty="0">
                <a:sym typeface="Wingdings" panose="05000000000000000000" pitchFamily="2" charset="2"/>
              </a:rPr>
              <a:t>setting</a:t>
            </a:r>
            <a:r>
              <a:rPr lang="ko-KR" altLang="en-US" dirty="0">
                <a:sym typeface="Wingdings" panose="05000000000000000000" pitchFamily="2" charset="2"/>
              </a:rPr>
              <a:t>을 하면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정가운데 위치하게 된다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056" y="437894"/>
            <a:ext cx="2093957" cy="652535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7053454" y="692696"/>
            <a:ext cx="449519" cy="432048"/>
          </a:xfrm>
          <a:prstGeom prst="roundRect">
            <a:avLst/>
          </a:prstGeom>
          <a:solidFill>
            <a:srgbClr val="C00000">
              <a:alpha val="13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46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01-3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안스 제대로 익히기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기초 익히기 실습</a:t>
            </a:r>
            <a:endParaRPr lang="ko-KR" altLang="en-US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화면 가운데 뷰 배치하기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새 버튼을 화면 가운데 끌어다 놓습니다</a:t>
            </a:r>
            <a:r>
              <a:rPr lang="en-US" altLang="ko-KR" dirty="0" smtClean="0">
                <a:sym typeface="Wingdings" panose="05000000000000000000" pitchFamily="2" charset="2"/>
              </a:rPr>
              <a:t>. U </a:t>
            </a:r>
            <a:r>
              <a:rPr lang="ko-KR" altLang="en-US" dirty="0" smtClean="0">
                <a:sym typeface="Wingdings" panose="05000000000000000000" pitchFamily="2" charset="2"/>
              </a:rPr>
              <a:t>자 모양의 아이콘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Autoconnect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이 활성화된 상태가 아니면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버튼의 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왼쪽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오른쪽 연결점을 각각 화면의 네 벽면에 직접 끌어다 놓아야만 버튼의 연결점이 연결됩니다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속성 창 에 있는 다음 두 조항을 사용하면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위치를 비례적으로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수치로 정확하게 배치할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layout_constraintHorizontal_bias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layout_constraintVertical_bias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버튼을 화면의 </a:t>
            </a:r>
            <a:r>
              <a:rPr lang="en-US" altLang="ko-KR" dirty="0" smtClean="0">
                <a:sym typeface="Wingdings" panose="05000000000000000000" pitchFamily="2" charset="2"/>
              </a:rPr>
              <a:t>Upper Right</a:t>
            </a:r>
            <a:r>
              <a:rPr lang="ko-KR" altLang="en-US" dirty="0" smtClean="0">
                <a:sym typeface="Wingdings" panose="05000000000000000000" pitchFamily="2" charset="2"/>
              </a:rPr>
              <a:t>로 각각 </a:t>
            </a:r>
            <a:r>
              <a:rPr lang="en-US" altLang="ko-KR" dirty="0" smtClean="0">
                <a:sym typeface="Wingdings" panose="05000000000000000000" pitchFamily="2" charset="2"/>
              </a:rPr>
              <a:t>25%, 75%</a:t>
            </a:r>
            <a:r>
              <a:rPr lang="ko-KR" altLang="en-US" dirty="0" smtClean="0">
                <a:sym typeface="Wingdings" panose="05000000000000000000" pitchFamily="2" charset="2"/>
              </a:rPr>
              <a:t>으로 치우치게 배치하면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화면의 정 중앙에 위치하게 </a:t>
            </a:r>
            <a:r>
              <a:rPr lang="ko-KR" altLang="en-US" dirty="0" err="1" smtClean="0">
                <a:sym typeface="Wingdings" panose="05000000000000000000" pitchFamily="2" charset="2"/>
              </a:rPr>
              <a:t>하러면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둘 </a:t>
            </a:r>
            <a:r>
              <a:rPr lang="ko-KR" altLang="en-US" dirty="0">
                <a:sym typeface="Wingdings" panose="05000000000000000000" pitchFamily="2" charset="2"/>
              </a:rPr>
              <a:t>다 같이 </a:t>
            </a:r>
            <a:r>
              <a:rPr lang="en-US" altLang="ko-KR" dirty="0">
                <a:sym typeface="Wingdings" panose="05000000000000000000" pitchFamily="2" charset="2"/>
              </a:rPr>
              <a:t>0.5</a:t>
            </a:r>
            <a:r>
              <a:rPr lang="ko-KR" altLang="en-US" dirty="0">
                <a:sym typeface="Wingdings" panose="05000000000000000000" pitchFamily="2" charset="2"/>
              </a:rPr>
              <a:t>로 </a:t>
            </a:r>
            <a:r>
              <a:rPr lang="en-US" altLang="ko-KR" dirty="0" err="1" smtClean="0">
                <a:sym typeface="Wingdings" panose="05000000000000000000" pitchFamily="2" charset="2"/>
              </a:rPr>
              <a:t>settin</a:t>
            </a:r>
            <a:r>
              <a:rPr lang="ko-KR" altLang="en-US" dirty="0" smtClean="0">
                <a:sym typeface="Wingdings" panose="05000000000000000000" pitchFamily="2" charset="2"/>
              </a:rPr>
              <a:t>을 하면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이를 설정하는 방법은 아래와 같이 두 가지 방법</a:t>
            </a:r>
            <a:r>
              <a:rPr lang="en-US" altLang="ko-KR" dirty="0" smtClean="0">
                <a:sym typeface="Wingdings" panose="05000000000000000000" pitchFamily="2" charset="2"/>
              </a:rPr>
              <a:t>(Constraint widget, All Attributes)</a:t>
            </a:r>
            <a:r>
              <a:rPr lang="ko-KR" altLang="en-US" dirty="0" smtClean="0">
                <a:sym typeface="Wingdings" panose="05000000000000000000" pitchFamily="2" charset="2"/>
              </a:rPr>
              <a:t>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552" y="4102224"/>
            <a:ext cx="3071126" cy="236240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55120" y="4415953"/>
            <a:ext cx="1920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Horizontal_bias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279576" y="4600619"/>
            <a:ext cx="288032" cy="18466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95400" y="6335198"/>
            <a:ext cx="2143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Vertical_bias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cxnSp>
        <p:nvCxnSpPr>
          <p:cNvPr id="14" name="직선 화살표 연결선 13"/>
          <p:cNvCxnSpPr>
            <a:stCxn id="12" idx="3"/>
          </p:cNvCxnSpPr>
          <p:nvPr/>
        </p:nvCxnSpPr>
        <p:spPr>
          <a:xfrm flipV="1">
            <a:off x="2838936" y="6165304"/>
            <a:ext cx="242300" cy="35456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032" y="4921435"/>
            <a:ext cx="5006499" cy="6105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6" name="직사각형 15"/>
          <p:cNvSpPr/>
          <p:nvPr/>
        </p:nvSpPr>
        <p:spPr>
          <a:xfrm>
            <a:off x="6384032" y="4138954"/>
            <a:ext cx="5549917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정확한 값을 수치로 설정하려면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속성 창 </a:t>
            </a:r>
            <a:r>
              <a:rPr lang="en-US" altLang="ko-KR" dirty="0" smtClean="0">
                <a:sym typeface="Wingdings" panose="05000000000000000000" pitchFamily="2" charset="2"/>
              </a:rPr>
              <a:t>All Attributes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layout_constraints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속성의 </a:t>
            </a:r>
            <a:r>
              <a:rPr lang="en-US" altLang="ko-KR" dirty="0" smtClean="0">
                <a:sym typeface="Wingdings" panose="05000000000000000000" pitchFamily="2" charset="2"/>
              </a:rPr>
              <a:t>pull-down </a:t>
            </a:r>
            <a:r>
              <a:rPr lang="ko-KR" altLang="en-US" dirty="0" smtClean="0">
                <a:sym typeface="Wingdings" panose="05000000000000000000" pitchFamily="2" charset="2"/>
              </a:rPr>
              <a:t>메뉴에서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원하는 값을 </a:t>
            </a:r>
            <a:r>
              <a:rPr lang="ko-KR" altLang="en-US" dirty="0" smtClean="0">
                <a:sym typeface="Wingdings" panose="05000000000000000000" pitchFamily="2" charset="2"/>
              </a:rPr>
              <a:t>입력하면 </a:t>
            </a:r>
            <a:r>
              <a:rPr lang="ko-KR" altLang="en-US" dirty="0" smtClean="0">
                <a:sym typeface="Wingdings" panose="05000000000000000000" pitchFamily="2" charset="2"/>
              </a:rPr>
              <a:t>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0056" y="437894"/>
            <a:ext cx="2093957" cy="652535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7053454" y="692696"/>
            <a:ext cx="449519" cy="432048"/>
          </a:xfrm>
          <a:prstGeom prst="roundRect">
            <a:avLst/>
          </a:prstGeom>
          <a:solidFill>
            <a:srgbClr val="C00000">
              <a:alpha val="13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90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01-3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안스 제대로 익히기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기초 익히기 실습</a:t>
            </a:r>
            <a:endParaRPr lang="ko-KR" altLang="en-US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화면 가운데 뷰 배치하기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layout_constraintHorizontal_bias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layout_constraintVertical_bias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700808"/>
            <a:ext cx="5383232" cy="4795722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3647728" y="2636913"/>
            <a:ext cx="449519" cy="432048"/>
          </a:xfrm>
          <a:prstGeom prst="roundRect">
            <a:avLst/>
          </a:prstGeom>
          <a:solidFill>
            <a:srgbClr val="C00000">
              <a:alpha val="13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799856" y="3499267"/>
            <a:ext cx="449519" cy="432048"/>
          </a:xfrm>
          <a:prstGeom prst="roundRect">
            <a:avLst/>
          </a:prstGeom>
          <a:solidFill>
            <a:srgbClr val="C00000">
              <a:alpha val="13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243000" y="4941168"/>
            <a:ext cx="1556856" cy="432048"/>
          </a:xfrm>
          <a:prstGeom prst="roundRect">
            <a:avLst/>
          </a:prstGeom>
          <a:solidFill>
            <a:srgbClr val="C00000">
              <a:alpha val="13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785" y="1702087"/>
            <a:ext cx="4763743" cy="3535641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8256240" y="4778215"/>
            <a:ext cx="1556856" cy="432048"/>
          </a:xfrm>
          <a:prstGeom prst="roundRect">
            <a:avLst/>
          </a:prstGeom>
          <a:solidFill>
            <a:srgbClr val="C00000">
              <a:alpha val="13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8616280" y="2592079"/>
            <a:ext cx="414680" cy="332865"/>
          </a:xfrm>
          <a:prstGeom prst="roundRect">
            <a:avLst/>
          </a:prstGeom>
          <a:solidFill>
            <a:srgbClr val="C00000">
              <a:alpha val="13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9605756" y="3186548"/>
            <a:ext cx="414680" cy="332865"/>
          </a:xfrm>
          <a:prstGeom prst="roundRect">
            <a:avLst/>
          </a:prstGeom>
          <a:solidFill>
            <a:srgbClr val="C00000">
              <a:alpha val="13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089250" y="5405464"/>
            <a:ext cx="5399235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텍스트뷰 안에 있는 </a:t>
            </a:r>
            <a:r>
              <a:rPr lang="en-US" altLang="ko-KR" dirty="0" smtClean="0">
                <a:sym typeface="Wingdings" panose="05000000000000000000" pitchFamily="2" charset="2"/>
              </a:rPr>
              <a:t>Text </a:t>
            </a:r>
            <a:r>
              <a:rPr lang="ko-KR" altLang="en-US" dirty="0" smtClean="0">
                <a:sym typeface="Wingdings" panose="05000000000000000000" pitchFamily="2" charset="2"/>
              </a:rPr>
              <a:t>자체도 정 가운데에 위치하게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하려면 어떻게 하면 좋을까요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084785" y="6159272"/>
            <a:ext cx="54037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gravity</a:t>
            </a:r>
            <a:r>
              <a:rPr lang="ko-KR" altLang="en-US" dirty="0" smtClean="0">
                <a:sym typeface="Wingdings" panose="05000000000000000000" pitchFamily="2" charset="2"/>
              </a:rPr>
              <a:t>속성을 </a:t>
            </a:r>
            <a:r>
              <a:rPr lang="en-US" altLang="ko-KR" dirty="0" smtClean="0">
                <a:sym typeface="Wingdings" panose="05000000000000000000" pitchFamily="2" charset="2"/>
              </a:rPr>
              <a:t>center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8053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01-1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안스 제대로 익히기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최신 버전인지 확인하기</a:t>
            </a:r>
            <a:endParaRPr lang="ko-KR" altLang="en-US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안스를 실행하면 다음과 같은 시작 화면</a:t>
            </a:r>
            <a:r>
              <a:rPr lang="en-US" altLang="ko-KR" dirty="0" smtClean="0"/>
              <a:t>(Quick Start)</a:t>
            </a:r>
            <a:r>
              <a:rPr lang="ko-KR" altLang="en-US" dirty="0" smtClean="0"/>
              <a:t>이 나타납니다</a:t>
            </a:r>
            <a:r>
              <a:rPr lang="en-US" altLang="ko-KR" dirty="0" smtClean="0"/>
              <a:t>.  </a:t>
            </a:r>
            <a:br>
              <a:rPr lang="en-US" altLang="ko-KR" dirty="0" smtClean="0"/>
            </a:br>
            <a:r>
              <a:rPr lang="ko-KR" altLang="en-US" dirty="0" smtClean="0"/>
              <a:t>여기서 새 프로젝트를 시작하거나 이미 만들어진 프로젝트로 안스를 시작할 수 있습니다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[</a:t>
            </a:r>
            <a:r>
              <a:rPr lang="en-US" altLang="ko-KR" b="1" dirty="0" smtClean="0"/>
              <a:t>Configure</a:t>
            </a:r>
            <a:r>
              <a:rPr lang="en-US" altLang="ko-KR" dirty="0" smtClean="0"/>
              <a:t>] </a:t>
            </a:r>
            <a:r>
              <a:rPr lang="en-US" altLang="ko-KR" dirty="0" smtClean="0">
                <a:sym typeface="Wingdings" panose="05000000000000000000" pitchFamily="2" charset="2"/>
              </a:rPr>
              <a:t> [</a:t>
            </a:r>
            <a:r>
              <a:rPr lang="en-US" altLang="ko-KR" b="1" dirty="0" smtClean="0">
                <a:sym typeface="Wingdings" panose="05000000000000000000" pitchFamily="2" charset="2"/>
              </a:rPr>
              <a:t>Check for Updates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sym typeface="Wingdings" panose="05000000000000000000" pitchFamily="2" charset="2"/>
              </a:rPr>
              <a:t>를 확인하여 최신 버전으로 진행합니다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최신 버전을 사용하되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베타 버전은 사용하지 않을 것을 권장합니다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시작 화면이 나타나지 않고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프로젝트가 바로 시작되나요</a:t>
            </a:r>
            <a:r>
              <a:rPr lang="en-US" altLang="ko-KR" b="1" dirty="0" smtClean="0">
                <a:sym typeface="Wingdings" panose="05000000000000000000" pitchFamily="2" charset="2"/>
              </a:rPr>
              <a:t>? 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안스 메뉴에서 </a:t>
            </a:r>
            <a:r>
              <a:rPr lang="en-US" altLang="ko-KR" dirty="0" smtClean="0">
                <a:sym typeface="Wingdings" panose="05000000000000000000" pitchFamily="2" charset="2"/>
              </a:rPr>
              <a:t>[File]  [Close Project]</a:t>
            </a:r>
            <a:r>
              <a:rPr lang="ko-KR" altLang="en-US" dirty="0" smtClean="0">
                <a:sym typeface="Wingdings" panose="05000000000000000000" pitchFamily="2" charset="2"/>
              </a:rPr>
              <a:t>를 누르면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현재 프로젝트 창이 닫히고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시작 화면이 다시 나타납니다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r>
              <a:rPr lang="en-US" altLang="ko-KR" dirty="0" smtClean="0"/>
              <a:t>  </a:t>
            </a:r>
            <a:br>
              <a:rPr lang="en-US" altLang="ko-KR" dirty="0" smtClean="0"/>
            </a:b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880" y="3284984"/>
            <a:ext cx="3851994" cy="316835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100" y="2708920"/>
            <a:ext cx="4463770" cy="280283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6884" y="5511752"/>
            <a:ext cx="2935034" cy="93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225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01-3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안스 제대로 익히기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기초 익히기 실습</a:t>
            </a:r>
            <a:endParaRPr lang="ko-KR" altLang="en-US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Constraint Widget </a:t>
            </a:r>
            <a:r>
              <a:rPr lang="ko-KR" altLang="en-US" b="1" dirty="0" smtClean="0">
                <a:sym typeface="Wingdings" panose="05000000000000000000" pitchFamily="2" charset="2"/>
              </a:rPr>
              <a:t>사용하기 </a:t>
            </a:r>
            <a:r>
              <a:rPr lang="en-US" altLang="ko-KR" b="1" dirty="0" smtClean="0">
                <a:sym typeface="Wingdings" panose="05000000000000000000" pitchFamily="2" charset="2"/>
              </a:rPr>
              <a:t>– </a:t>
            </a:r>
            <a:r>
              <a:rPr lang="ko-KR" altLang="en-US" b="1" dirty="0" smtClean="0">
                <a:sym typeface="Wingdings" panose="05000000000000000000" pitchFamily="2" charset="2"/>
              </a:rPr>
              <a:t>아래 세 경우들을 연습해 보십시오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제약 조건이 표시되는 세 경우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구불구불한 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꺽은</a:t>
            </a:r>
            <a:r>
              <a:rPr lang="ko-KR" altLang="en-US" dirty="0">
                <a:sym typeface="Wingdings" panose="05000000000000000000" pitchFamily="2" charset="2"/>
              </a:rPr>
              <a:t> 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직선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들을 클릭함으로 변화를 살펴보십시오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b="1" dirty="0">
                <a:sym typeface="Wingdings" panose="05000000000000000000" pitchFamily="2" charset="2"/>
              </a:rPr>
              <a:t>구불구불한 </a:t>
            </a:r>
            <a:r>
              <a:rPr lang="ko-KR" altLang="en-US" b="1" dirty="0" smtClean="0">
                <a:sym typeface="Wingdings" panose="05000000000000000000" pitchFamily="2" charset="2"/>
              </a:rPr>
              <a:t>선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부모 여유 공간</a:t>
            </a:r>
            <a:r>
              <a:rPr lang="en-US" altLang="ko-KR" dirty="0" smtClean="0">
                <a:sym typeface="Wingdings" panose="05000000000000000000" pitchFamily="2" charset="2"/>
              </a:rPr>
              <a:t>(available space) </a:t>
            </a:r>
            <a:r>
              <a:rPr lang="ko-KR" altLang="en-US" dirty="0" smtClean="0">
                <a:sym typeface="Wingdings" panose="05000000000000000000" pitchFamily="2" charset="2"/>
              </a:rPr>
              <a:t>채우기를 표시함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b="1" dirty="0" err="1" smtClean="0">
                <a:sym typeface="Wingdings" panose="05000000000000000000" pitchFamily="2" charset="2"/>
              </a:rPr>
              <a:t>꺽은</a:t>
            </a:r>
            <a:r>
              <a:rPr lang="ko-KR" altLang="en-US" b="1" dirty="0" smtClean="0">
                <a:sym typeface="Wingdings" panose="05000000000000000000" pitchFamily="2" charset="2"/>
              </a:rPr>
              <a:t> 선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뷰의 내용을 채우기를 표시함</a:t>
            </a:r>
            <a:r>
              <a:rPr lang="en-US" altLang="ko-KR" dirty="0" smtClean="0">
                <a:sym typeface="Wingdings" panose="05000000000000000000" pitchFamily="2" charset="2"/>
              </a:rPr>
              <a:t>, layout_width</a:t>
            </a:r>
            <a:r>
              <a:rPr lang="ko-KR" altLang="en-US" dirty="0" smtClean="0">
                <a:sym typeface="Wingdings" panose="05000000000000000000" pitchFamily="2" charset="2"/>
              </a:rPr>
              <a:t>의 값은 </a:t>
            </a:r>
            <a:r>
              <a:rPr lang="en-US" altLang="ko-KR" dirty="0" err="1" smtClean="0">
                <a:sym typeface="Wingdings" panose="05000000000000000000" pitchFamily="2" charset="2"/>
              </a:rPr>
              <a:t>wrap_constraint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설정 됨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직선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고정 크기를 표시함</a:t>
            </a:r>
            <a:r>
              <a:rPr lang="en-US" altLang="ko-KR" dirty="0" smtClean="0">
                <a:sym typeface="Wingdings" panose="05000000000000000000" pitchFamily="2" charset="2"/>
              </a:rPr>
              <a:t>, layout_width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and layout_height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값은 지정한 값으로 설정 됨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2259" y="1656324"/>
            <a:ext cx="2854011" cy="231382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84" y="1656324"/>
            <a:ext cx="2865577" cy="231382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5110" y="1658867"/>
            <a:ext cx="2824092" cy="231382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6" name="직선 화살표 연결선 5"/>
          <p:cNvCxnSpPr/>
          <p:nvPr/>
        </p:nvCxnSpPr>
        <p:spPr>
          <a:xfrm>
            <a:off x="1703512" y="2420888"/>
            <a:ext cx="216024" cy="3600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5838990" y="2420888"/>
            <a:ext cx="216024" cy="3600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9951615" y="2420888"/>
            <a:ext cx="216024" cy="3600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36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01-3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안스 제대로 익히기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기초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익히기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Constraint Widget </a:t>
            </a:r>
            <a:r>
              <a:rPr lang="ko-KR" altLang="en-US" b="1" dirty="0" smtClean="0">
                <a:sym typeface="Wingdings" panose="05000000000000000000" pitchFamily="2" charset="2"/>
              </a:rPr>
              <a:t>사용하기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Constraint </a:t>
            </a:r>
            <a:r>
              <a:rPr lang="en-US" altLang="ko-KR" dirty="0" smtClean="0">
                <a:sym typeface="Wingdings" panose="05000000000000000000" pitchFamily="2" charset="2"/>
              </a:rPr>
              <a:t>Widget </a:t>
            </a:r>
            <a:r>
              <a:rPr lang="ko-KR" altLang="en-US" dirty="0" smtClean="0">
                <a:sym typeface="Wingdings" panose="05000000000000000000" pitchFamily="2" charset="2"/>
              </a:rPr>
              <a:t>에서 선을 클릭하면서 </a:t>
            </a:r>
            <a:r>
              <a:rPr lang="en-US" altLang="ko-KR" dirty="0" smtClean="0">
                <a:sym typeface="Wingdings" panose="05000000000000000000" pitchFamily="2" charset="2"/>
              </a:rPr>
              <a:t>layout_width, layout_height</a:t>
            </a:r>
            <a:r>
              <a:rPr lang="ko-KR" altLang="en-US" dirty="0" smtClean="0">
                <a:sym typeface="Wingdings" panose="05000000000000000000" pitchFamily="2" charset="2"/>
              </a:rPr>
              <a:t>의 변화를 살펴보십시오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-1227619" y="6104327"/>
            <a:ext cx="4320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그림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388" y="2426957"/>
            <a:ext cx="5409610" cy="4161238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 flipH="1">
            <a:off x="4655840" y="2996952"/>
            <a:ext cx="504056" cy="3600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1747541" y="2215897"/>
            <a:ext cx="1088760" cy="276999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부모</a:t>
            </a:r>
            <a:r>
              <a:rPr lang="en-US" altLang="ko-KR" sz="1200" dirty="0" smtClean="0">
                <a:sym typeface="Wingdings" panose="05000000000000000000" pitchFamily="2" charset="2"/>
              </a:rPr>
              <a:t>(parent)</a:t>
            </a:r>
          </a:p>
        </p:txBody>
      </p:sp>
      <p:cxnSp>
        <p:nvCxnSpPr>
          <p:cNvPr id="46" name="직선 화살표 연결선 45"/>
          <p:cNvCxnSpPr>
            <a:stCxn id="44" idx="1"/>
          </p:cNvCxnSpPr>
          <p:nvPr/>
        </p:nvCxnSpPr>
        <p:spPr>
          <a:xfrm>
            <a:off x="1747541" y="2354397"/>
            <a:ext cx="0" cy="4420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>
            <a:off x="2351584" y="2492896"/>
            <a:ext cx="1" cy="3600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4740192" y="2471450"/>
            <a:ext cx="872355" cy="46166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ym typeface="Wingdings" panose="05000000000000000000" pitchFamily="2" charset="2"/>
              </a:rPr>
              <a:t>view</a:t>
            </a:r>
            <a:br>
              <a:rPr lang="en-US" altLang="ko-KR" sz="1200" dirty="0" smtClean="0">
                <a:sym typeface="Wingdings" panose="05000000000000000000" pitchFamily="2" charset="2"/>
              </a:rPr>
            </a:br>
            <a:r>
              <a:rPr lang="en-US" altLang="ko-KR" sz="1200" dirty="0" smtClean="0">
                <a:sym typeface="Wingdings" panose="05000000000000000000" pitchFamily="2" charset="2"/>
              </a:rPr>
              <a:t>inspector</a:t>
            </a:r>
            <a:endParaRPr lang="en-US" altLang="ko-KR" sz="1200" dirty="0" smtClean="0">
              <a:sym typeface="Wingdings" panose="05000000000000000000" pitchFamily="2" charset="2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935760" y="5484658"/>
            <a:ext cx="1152127" cy="176349"/>
          </a:xfrm>
          <a:prstGeom prst="roundRect">
            <a:avLst/>
          </a:prstGeom>
          <a:solidFill>
            <a:srgbClr val="C00000">
              <a:alpha val="13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34599" y="3704805"/>
            <a:ext cx="1612942" cy="46166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버튼의 </a:t>
            </a:r>
            <a:r>
              <a:rPr lang="ko-KR" altLang="en-US" sz="1200" dirty="0">
                <a:sym typeface="Wingdings" panose="05000000000000000000" pitchFamily="2" charset="2"/>
              </a:rPr>
              <a:t>왼</a:t>
            </a:r>
            <a:r>
              <a:rPr lang="ko-KR" altLang="en-US" sz="1200" dirty="0" smtClean="0">
                <a:sym typeface="Wingdings" panose="05000000000000000000" pitchFamily="2" charset="2"/>
              </a:rPr>
              <a:t>쪽 </a:t>
            </a:r>
            <a:r>
              <a:rPr lang="ko-KR" altLang="en-US" sz="1200" dirty="0" smtClean="0">
                <a:sym typeface="Wingdings" panose="05000000000000000000" pitchFamily="2" charset="2"/>
              </a:rPr>
              <a:t>여유 공간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 smtClean="0">
                <a:sym typeface="Wingdings" panose="05000000000000000000" pitchFamily="2" charset="2"/>
              </a:rPr>
              <a:t>(</a:t>
            </a:r>
            <a:r>
              <a:rPr lang="en-US" altLang="ko-KR" sz="1200" dirty="0">
                <a:sym typeface="Wingdings" panose="05000000000000000000" pitchFamily="2" charset="2"/>
              </a:rPr>
              <a:t>available space) </a:t>
            </a:r>
            <a:endParaRPr lang="ko-KR" altLang="en-US" sz="1200" dirty="0"/>
          </a:p>
        </p:txBody>
      </p:sp>
      <p:sp>
        <p:nvSpPr>
          <p:cNvPr id="50" name="직사각형 49"/>
          <p:cNvSpPr/>
          <p:nvPr/>
        </p:nvSpPr>
        <p:spPr>
          <a:xfrm>
            <a:off x="1957468" y="6081031"/>
            <a:ext cx="1757212" cy="276999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버튼의 아래쪽 여유 공간</a:t>
            </a:r>
            <a:endParaRPr lang="en-US" altLang="ko-KR" sz="1200" dirty="0" smtClean="0">
              <a:sym typeface="Wingdings" panose="05000000000000000000" pitchFamily="2" charset="2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711044" y="5715770"/>
            <a:ext cx="1152127" cy="503760"/>
          </a:xfrm>
          <a:prstGeom prst="roundRect">
            <a:avLst/>
          </a:prstGeom>
          <a:solidFill>
            <a:srgbClr val="C00000">
              <a:alpha val="13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>
            <a:stCxn id="35" idx="3"/>
          </p:cNvCxnSpPr>
          <p:nvPr/>
        </p:nvCxnSpPr>
        <p:spPr>
          <a:xfrm flipV="1">
            <a:off x="3743365" y="4149080"/>
            <a:ext cx="192395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35" idx="3"/>
          </p:cNvCxnSpPr>
          <p:nvPr/>
        </p:nvCxnSpPr>
        <p:spPr>
          <a:xfrm flipV="1">
            <a:off x="3743365" y="4313365"/>
            <a:ext cx="624443" cy="517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3209244" y="4211215"/>
            <a:ext cx="534121" cy="307777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bias</a:t>
            </a:r>
            <a:endParaRPr lang="ko-KR" altLang="en-US" sz="1400" dirty="0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4367808" y="4109179"/>
            <a:ext cx="4320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오른쪽 대괄호 65"/>
          <p:cNvSpPr/>
          <p:nvPr/>
        </p:nvSpPr>
        <p:spPr>
          <a:xfrm>
            <a:off x="2930135" y="4875822"/>
            <a:ext cx="136007" cy="1620707"/>
          </a:xfrm>
          <a:prstGeom prst="rightBracket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왼쪽 대괄호 67"/>
          <p:cNvSpPr/>
          <p:nvPr/>
        </p:nvSpPr>
        <p:spPr>
          <a:xfrm rot="5400000">
            <a:off x="1301756" y="3803051"/>
            <a:ext cx="149629" cy="871004"/>
          </a:xfrm>
          <a:prstGeom prst="leftBracket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6878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01-3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안스 제대로 익히기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기초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익히기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Constraint Widget </a:t>
            </a:r>
            <a:r>
              <a:rPr lang="ko-KR" altLang="en-US" b="1" dirty="0" smtClean="0">
                <a:sym typeface="Wingdings" panose="05000000000000000000" pitchFamily="2" charset="2"/>
              </a:rPr>
              <a:t>사용하기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Constraint </a:t>
            </a:r>
            <a:r>
              <a:rPr lang="en-US" altLang="ko-KR" dirty="0" smtClean="0">
                <a:sym typeface="Wingdings" panose="05000000000000000000" pitchFamily="2" charset="2"/>
              </a:rPr>
              <a:t>Widget </a:t>
            </a:r>
            <a:r>
              <a:rPr lang="ko-KR" altLang="en-US" dirty="0" smtClean="0">
                <a:sym typeface="Wingdings" panose="05000000000000000000" pitchFamily="2" charset="2"/>
              </a:rPr>
              <a:t>에서 선을 클릭하면서 </a:t>
            </a:r>
            <a:r>
              <a:rPr lang="en-US" altLang="ko-KR" dirty="0" smtClean="0">
                <a:sym typeface="Wingdings" panose="05000000000000000000" pitchFamily="2" charset="2"/>
              </a:rPr>
              <a:t>layout_width, layout_height</a:t>
            </a:r>
            <a:r>
              <a:rPr lang="ko-KR" altLang="en-US" dirty="0" smtClean="0">
                <a:sym typeface="Wingdings" panose="05000000000000000000" pitchFamily="2" charset="2"/>
              </a:rPr>
              <a:t>의 변화를 살펴보십시오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구불구불한 선은 뷰의 크기를 </a:t>
            </a:r>
            <a:r>
              <a:rPr lang="en-US" altLang="ko-KR" dirty="0" err="1" smtClean="0">
                <a:sym typeface="Wingdings" panose="05000000000000000000" pitchFamily="2" charset="2"/>
              </a:rPr>
              <a:t>match_constraint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0 </a:t>
            </a:r>
            <a:r>
              <a:rPr lang="en-US" altLang="ko-KR" dirty="0" err="1" smtClean="0">
                <a:sym typeface="Wingdings" panose="05000000000000000000" pitchFamily="2" charset="2"/>
              </a:rPr>
              <a:t>dp</a:t>
            </a:r>
            <a:r>
              <a:rPr lang="ko-KR" altLang="en-US" dirty="0" smtClean="0">
                <a:sym typeface="Wingdings" panose="05000000000000000000" pitchFamily="2" charset="2"/>
              </a:rPr>
              <a:t>로 설정하고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제약 조건</a:t>
            </a:r>
            <a:r>
              <a:rPr lang="en-US" altLang="ko-KR" dirty="0" smtClean="0">
                <a:sym typeface="Wingdings" panose="05000000000000000000" pitchFamily="2" charset="2"/>
              </a:rPr>
              <a:t>(Constraint)</a:t>
            </a:r>
            <a:r>
              <a:rPr lang="ko-KR" altLang="en-US" dirty="0" smtClean="0">
                <a:sym typeface="Wingdings" panose="05000000000000000000" pitchFamily="2" charset="2"/>
              </a:rPr>
              <a:t>를 이용해 부모 레이아웃의 여유 공간을 채우는 방식으로 적용됩니다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33" y="2420888"/>
            <a:ext cx="5034233" cy="4075642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4007769" y="5589240"/>
            <a:ext cx="1152127" cy="503760"/>
          </a:xfrm>
          <a:prstGeom prst="roundRect">
            <a:avLst/>
          </a:prstGeom>
          <a:solidFill>
            <a:srgbClr val="C00000">
              <a:alpha val="13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912" y="2420888"/>
            <a:ext cx="5992317" cy="4176464"/>
          </a:xfrm>
          <a:prstGeom prst="rect">
            <a:avLst/>
          </a:prstGeom>
        </p:spPr>
      </p:pic>
      <p:sp>
        <p:nvSpPr>
          <p:cNvPr id="41" name="모서리가 둥근 직사각형 40"/>
          <p:cNvSpPr/>
          <p:nvPr/>
        </p:nvSpPr>
        <p:spPr>
          <a:xfrm>
            <a:off x="9842644" y="6043181"/>
            <a:ext cx="1152127" cy="503760"/>
          </a:xfrm>
          <a:prstGeom prst="roundRect">
            <a:avLst/>
          </a:prstGeom>
          <a:solidFill>
            <a:srgbClr val="C00000">
              <a:alpha val="13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10570345" y="3082718"/>
            <a:ext cx="504056" cy="3600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4367808" y="4109179"/>
            <a:ext cx="4320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-1227619" y="6104327"/>
            <a:ext cx="4320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7152625" y="3596607"/>
            <a:ext cx="17572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버튼의 오른쪽 여유 공간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 smtClean="0">
                <a:sym typeface="Wingdings" panose="05000000000000000000" pitchFamily="2" charset="2"/>
              </a:rPr>
              <a:t>(</a:t>
            </a:r>
            <a:r>
              <a:rPr lang="en-US" altLang="ko-KR" sz="1200" dirty="0">
                <a:sym typeface="Wingdings" panose="05000000000000000000" pitchFamily="2" charset="2"/>
              </a:rPr>
              <a:t>available space) </a:t>
            </a:r>
            <a:endParaRPr lang="ko-KR" altLang="en-US" sz="1200" dirty="0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4601905" y="3009109"/>
            <a:ext cx="504056" cy="3600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0466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01-3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안스 제대로 익히기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기초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익히기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Reference: </a:t>
            </a:r>
            <a:r>
              <a:rPr lang="en-US" altLang="ko-KR" dirty="0" err="1">
                <a:hlinkClick r:id="rId2"/>
              </a:rPr>
              <a:t>ConstraintLayout</a:t>
            </a:r>
            <a:r>
              <a:rPr lang="en-US" altLang="ko-KR" dirty="0">
                <a:hlinkClick r:id="rId2"/>
              </a:rPr>
              <a:t> Tutorial for Android: Getting Started</a:t>
            </a:r>
            <a:endParaRPr lang="ko-KR" altLang="en-US" dirty="0"/>
          </a:p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4039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01-3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안스 제대로 익히기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기초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익히기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Guideline </a:t>
            </a:r>
            <a:r>
              <a:rPr lang="ko-KR" altLang="en-US" b="1" dirty="0" smtClean="0">
                <a:sym typeface="Wingdings" panose="05000000000000000000" pitchFamily="2" charset="2"/>
              </a:rPr>
              <a:t>사용하기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Guideline</a:t>
            </a:r>
            <a:r>
              <a:rPr lang="ko-KR" altLang="en-US" dirty="0" smtClean="0">
                <a:sym typeface="Wingdings" panose="05000000000000000000" pitchFamily="2" charset="2"/>
              </a:rPr>
              <a:t>은 여러 개의 뷰를 일정한 기준 선에 정렬할 때 사용하기 위한 것이며 화면의 구성요소는 아닙니다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파일을 추가한 후</a:t>
            </a:r>
            <a:r>
              <a:rPr lang="en-US" altLang="ko-KR" dirty="0" smtClean="0">
                <a:sym typeface="Wingdings" panose="05000000000000000000" pitchFamily="2" charset="2"/>
              </a:rPr>
              <a:t>, Guideline</a:t>
            </a:r>
            <a:r>
              <a:rPr lang="ko-KR" altLang="en-US" dirty="0" smtClean="0">
                <a:sym typeface="Wingdings" panose="05000000000000000000" pitchFamily="2" charset="2"/>
              </a:rPr>
              <a:t>을 사용해봅시다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프로젝트 창</a:t>
            </a:r>
            <a:r>
              <a:rPr lang="ko-KR" altLang="en-US" dirty="0" smtClean="0">
                <a:sym typeface="Wingdings" panose="05000000000000000000" pitchFamily="2" charset="2"/>
              </a:rPr>
              <a:t>을 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app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 안에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reslayout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[acitivity_man.xml </a:t>
            </a:r>
            <a:r>
              <a:rPr lang="ko-KR" altLang="en-US" dirty="0" smtClean="0">
                <a:sym typeface="Wingdings" panose="05000000000000000000" pitchFamily="2" charset="2"/>
              </a:rPr>
              <a:t>파일이 있으면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오른쪽 버튼으로 클릭하여 </a:t>
            </a:r>
            <a:r>
              <a:rPr lang="en-US" altLang="ko-KR" dirty="0" smtClean="0">
                <a:sym typeface="Wingdings" panose="05000000000000000000" pitchFamily="2" charset="2"/>
              </a:rPr>
              <a:t>Delete</a:t>
            </a:r>
            <a:r>
              <a:rPr lang="ko-KR" altLang="en-US" dirty="0" smtClean="0">
                <a:sym typeface="Wingdings" panose="05000000000000000000" pitchFamily="2" charset="2"/>
              </a:rPr>
              <a:t>를 선택하여 삭제합니다</a:t>
            </a:r>
            <a:r>
              <a:rPr lang="en-US" altLang="ko-KR" dirty="0" smtClean="0">
                <a:sym typeface="Wingdings" panose="05000000000000000000" pitchFamily="2" charset="2"/>
              </a:rPr>
              <a:t>.]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마우스 오른쪽 버튼을 눌러 나타나는 </a:t>
            </a:r>
            <a:r>
              <a:rPr lang="en-US" altLang="ko-KR" dirty="0" smtClean="0">
                <a:sym typeface="Wingdings" panose="05000000000000000000" pitchFamily="2" charset="2"/>
              </a:rPr>
              <a:t>pop menu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en-US" altLang="ko-KR" b="1" dirty="0" smtClean="0">
                <a:sym typeface="Wingdings" panose="05000000000000000000" pitchFamily="2" charset="2"/>
              </a:rPr>
              <a:t>New  Layout resource file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sym typeface="Wingdings" panose="05000000000000000000" pitchFamily="2" charset="2"/>
              </a:rPr>
              <a:t>를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대화상자가 나타나면 </a:t>
            </a:r>
            <a:r>
              <a:rPr lang="en-US" altLang="ko-KR" dirty="0" smtClean="0">
                <a:sym typeface="Wingdings" panose="05000000000000000000" pitchFamily="2" charset="2"/>
              </a:rPr>
              <a:t>XML layout file </a:t>
            </a:r>
            <a:r>
              <a:rPr lang="ko-KR" altLang="en-US" dirty="0" smtClean="0">
                <a:sym typeface="Wingdings" panose="05000000000000000000" pitchFamily="2" charset="2"/>
              </a:rPr>
              <a:t>이름으로</a:t>
            </a:r>
            <a:r>
              <a:rPr lang="en-US" altLang="ko-KR" dirty="0" smtClean="0">
                <a:sym typeface="Wingdings" panose="05000000000000000000" pitchFamily="2" charset="2"/>
              </a:rPr>
              <a:t> "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activity_menu.xml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을 입력하고</a:t>
            </a:r>
            <a:r>
              <a:rPr lang="en-US" altLang="ko-KR" dirty="0" smtClean="0">
                <a:sym typeface="Wingdings" panose="05000000000000000000" pitchFamily="2" charset="2"/>
              </a:rPr>
              <a:t>, OK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457200" lvl="1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106" y="3148448"/>
            <a:ext cx="6725712" cy="204325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오른쪽 화살표 5"/>
          <p:cNvSpPr/>
          <p:nvPr/>
        </p:nvSpPr>
        <p:spPr>
          <a:xfrm>
            <a:off x="1176570" y="3589552"/>
            <a:ext cx="30553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화살표 25"/>
          <p:cNvSpPr/>
          <p:nvPr/>
        </p:nvSpPr>
        <p:spPr>
          <a:xfrm>
            <a:off x="1176570" y="4333786"/>
            <a:ext cx="30553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>
            <a:off x="1541992" y="4692038"/>
            <a:ext cx="30553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 flipH="1">
            <a:off x="8259916" y="4155458"/>
            <a:ext cx="387104" cy="316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53100" y="5606840"/>
            <a:ext cx="4867767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b="1" dirty="0"/>
              <a:t>왼쪽 </a:t>
            </a:r>
            <a:r>
              <a:rPr lang="ko-KR" altLang="en-US" sz="1400" b="1" dirty="0" smtClean="0"/>
              <a:t>벽에 있는 </a:t>
            </a:r>
            <a:r>
              <a:rPr lang="en-US" altLang="ko-KR" sz="1400" b="1" dirty="0"/>
              <a:t>Project </a:t>
            </a:r>
            <a:r>
              <a:rPr lang="ko-KR" altLang="en-US" sz="1400" b="1" dirty="0"/>
              <a:t>탭이 없어졌어요</a:t>
            </a:r>
            <a:r>
              <a:rPr lang="en-US" altLang="ko-KR" sz="1400" b="1" dirty="0" smtClean="0"/>
              <a:t>?</a:t>
            </a:r>
            <a:endParaRPr lang="en-US" altLang="ko-KR" sz="1400" b="1" dirty="0"/>
          </a:p>
        </p:txBody>
      </p:sp>
      <p:cxnSp>
        <p:nvCxnSpPr>
          <p:cNvPr id="8" name="구부러진 연결선 7"/>
          <p:cNvCxnSpPr>
            <a:stCxn id="25" idx="1"/>
            <a:endCxn id="6" idx="1"/>
          </p:cNvCxnSpPr>
          <p:nvPr/>
        </p:nvCxnSpPr>
        <p:spPr>
          <a:xfrm rot="10800000" flipH="1">
            <a:off x="453100" y="3733569"/>
            <a:ext cx="723470" cy="2027161"/>
          </a:xfrm>
          <a:prstGeom prst="curvedConnector3">
            <a:avLst>
              <a:gd name="adj1" fmla="val -31598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5628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01-3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안스 제대로 익히기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기초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익히기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Guideline </a:t>
            </a:r>
            <a:r>
              <a:rPr lang="ko-KR" altLang="en-US" b="1" dirty="0" smtClean="0">
                <a:sym typeface="Wingdings" panose="05000000000000000000" pitchFamily="2" charset="2"/>
              </a:rPr>
              <a:t>사용하기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Guideline</a:t>
            </a:r>
            <a:r>
              <a:rPr lang="ko-KR" altLang="en-US" dirty="0" smtClean="0">
                <a:sym typeface="Wingdings" panose="05000000000000000000" pitchFamily="2" charset="2"/>
              </a:rPr>
              <a:t>은 여러 개의 뷰를 일정한 기준 선에 정렬할 때 사용하기 위한 것이며 화면의 구성요소는 아닙니다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파일을 추가한 후</a:t>
            </a:r>
            <a:r>
              <a:rPr lang="en-US" altLang="ko-KR" dirty="0" smtClean="0">
                <a:sym typeface="Wingdings" panose="05000000000000000000" pitchFamily="2" charset="2"/>
              </a:rPr>
              <a:t>, Guideline</a:t>
            </a:r>
            <a:r>
              <a:rPr lang="ko-KR" altLang="en-US" dirty="0" smtClean="0">
                <a:sym typeface="Wingdings" panose="05000000000000000000" pitchFamily="2" charset="2"/>
              </a:rPr>
              <a:t>을 사용해봅시다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프로젝트 창</a:t>
            </a:r>
            <a:r>
              <a:rPr lang="ko-KR" altLang="en-US" dirty="0" smtClean="0">
                <a:sym typeface="Wingdings" panose="05000000000000000000" pitchFamily="2" charset="2"/>
              </a:rPr>
              <a:t>을 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app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 안에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reslayout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[acitivity_man.xml </a:t>
            </a:r>
            <a:r>
              <a:rPr lang="ko-KR" altLang="en-US" dirty="0" smtClean="0">
                <a:sym typeface="Wingdings" panose="05000000000000000000" pitchFamily="2" charset="2"/>
              </a:rPr>
              <a:t>파일이 있으면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오른쪽 버튼으로 클릭하여 </a:t>
            </a:r>
            <a:r>
              <a:rPr lang="en-US" altLang="ko-KR" dirty="0" smtClean="0">
                <a:sym typeface="Wingdings" panose="05000000000000000000" pitchFamily="2" charset="2"/>
              </a:rPr>
              <a:t>Delete</a:t>
            </a:r>
            <a:r>
              <a:rPr lang="ko-KR" altLang="en-US" dirty="0" smtClean="0">
                <a:sym typeface="Wingdings" panose="05000000000000000000" pitchFamily="2" charset="2"/>
              </a:rPr>
              <a:t>를 선택하여 삭제합니다</a:t>
            </a:r>
            <a:r>
              <a:rPr lang="en-US" altLang="ko-KR" dirty="0" smtClean="0">
                <a:sym typeface="Wingdings" panose="05000000000000000000" pitchFamily="2" charset="2"/>
              </a:rPr>
              <a:t>.]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마우스 오른쪽 버튼을 눌러 나타나는 </a:t>
            </a:r>
            <a:r>
              <a:rPr lang="en-US" altLang="ko-KR" dirty="0" smtClean="0">
                <a:sym typeface="Wingdings" panose="05000000000000000000" pitchFamily="2" charset="2"/>
              </a:rPr>
              <a:t>pop menu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en-US" altLang="ko-KR" b="1" dirty="0" smtClean="0">
                <a:sym typeface="Wingdings" panose="05000000000000000000" pitchFamily="2" charset="2"/>
              </a:rPr>
              <a:t>New  Layout resource file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sym typeface="Wingdings" panose="05000000000000000000" pitchFamily="2" charset="2"/>
              </a:rPr>
              <a:t>를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대화상자가 나타나면 </a:t>
            </a:r>
            <a:r>
              <a:rPr lang="en-US" altLang="ko-KR" dirty="0" smtClean="0">
                <a:sym typeface="Wingdings" panose="05000000000000000000" pitchFamily="2" charset="2"/>
              </a:rPr>
              <a:t>XML layout file </a:t>
            </a:r>
            <a:r>
              <a:rPr lang="ko-KR" altLang="en-US" dirty="0" smtClean="0">
                <a:sym typeface="Wingdings" panose="05000000000000000000" pitchFamily="2" charset="2"/>
              </a:rPr>
              <a:t>이름으로</a:t>
            </a:r>
            <a:r>
              <a:rPr lang="en-US" altLang="ko-KR" dirty="0" smtClean="0">
                <a:sym typeface="Wingdings" panose="05000000000000000000" pitchFamily="2" charset="2"/>
              </a:rPr>
              <a:t> "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activity_menu.xml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을 입력하고</a:t>
            </a:r>
            <a:r>
              <a:rPr lang="en-US" altLang="ko-KR" dirty="0" smtClean="0">
                <a:sym typeface="Wingdings" panose="05000000000000000000" pitchFamily="2" charset="2"/>
              </a:rPr>
              <a:t>, OK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457200" lvl="1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106" y="3148448"/>
            <a:ext cx="6725712" cy="204325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오른쪽 화살표 5"/>
          <p:cNvSpPr/>
          <p:nvPr/>
        </p:nvSpPr>
        <p:spPr>
          <a:xfrm>
            <a:off x="1176570" y="3589552"/>
            <a:ext cx="30553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화살표 25"/>
          <p:cNvSpPr/>
          <p:nvPr/>
        </p:nvSpPr>
        <p:spPr>
          <a:xfrm>
            <a:off x="1176570" y="4333786"/>
            <a:ext cx="30553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>
            <a:off x="1541992" y="4692038"/>
            <a:ext cx="30553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 flipH="1">
            <a:off x="8259916" y="4155458"/>
            <a:ext cx="387104" cy="316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968" y="5350349"/>
            <a:ext cx="1430535" cy="995155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453100" y="5606840"/>
            <a:ext cx="4867767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b="1" dirty="0"/>
              <a:t>왼쪽 </a:t>
            </a:r>
            <a:r>
              <a:rPr lang="ko-KR" altLang="en-US" sz="1400" b="1" dirty="0" smtClean="0"/>
              <a:t>벽에 있는 </a:t>
            </a:r>
            <a:r>
              <a:rPr lang="en-US" altLang="ko-KR" sz="1400" b="1" dirty="0"/>
              <a:t>Project </a:t>
            </a:r>
            <a:r>
              <a:rPr lang="ko-KR" altLang="en-US" sz="1400" b="1" dirty="0"/>
              <a:t>탭이 없어졌어요</a:t>
            </a:r>
            <a:r>
              <a:rPr lang="en-US" altLang="ko-KR" sz="1400" b="1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방법 </a:t>
            </a:r>
            <a:r>
              <a:rPr lang="en-US" altLang="ko-KR" sz="1400" dirty="0" smtClean="0"/>
              <a:t>1: [View</a:t>
            </a:r>
            <a:r>
              <a:rPr lang="en-US" altLang="ko-KR" sz="1400" dirty="0"/>
              <a:t>] </a:t>
            </a:r>
            <a:r>
              <a:rPr lang="en-US" altLang="ko-KR" sz="1400" dirty="0" smtClean="0">
                <a:sym typeface="Wingdings" panose="05000000000000000000" pitchFamily="2" charset="2"/>
              </a:rPr>
              <a:t> </a:t>
            </a:r>
            <a:r>
              <a:rPr lang="en-US" altLang="ko-KR" sz="1400" dirty="0" smtClean="0"/>
              <a:t>[</a:t>
            </a:r>
            <a:r>
              <a:rPr lang="en-US" altLang="ko-KR" sz="1400" dirty="0"/>
              <a:t>Tools Windows] </a:t>
            </a:r>
            <a:r>
              <a:rPr lang="en-US" altLang="ko-KR" sz="1400" dirty="0" smtClean="0">
                <a:sym typeface="Wingdings" panose="05000000000000000000" pitchFamily="2" charset="2"/>
              </a:rPr>
              <a:t>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[Project] </a:t>
            </a:r>
            <a:endParaRPr lang="ko-KR" alt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방법 </a:t>
            </a:r>
            <a:r>
              <a:rPr lang="en-US" altLang="ko-KR" sz="1400" dirty="0" smtClean="0"/>
              <a:t>2: </a:t>
            </a:r>
            <a:r>
              <a:rPr lang="ko-KR" altLang="en-US" sz="1400" dirty="0" smtClean="0"/>
              <a:t>안스 </a:t>
            </a:r>
            <a:r>
              <a:rPr lang="ko-KR" altLang="en-US" sz="1400" dirty="0"/>
              <a:t>창 왼쪽 밑 코너 사각형 아이콘을 클릭하세요</a:t>
            </a: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5087888" y="6237312"/>
            <a:ext cx="88105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구부러진 연결선 12"/>
          <p:cNvCxnSpPr>
            <a:stCxn id="25" idx="1"/>
            <a:endCxn id="6" idx="1"/>
          </p:cNvCxnSpPr>
          <p:nvPr/>
        </p:nvCxnSpPr>
        <p:spPr>
          <a:xfrm rot="10800000" flipH="1">
            <a:off x="453100" y="3733568"/>
            <a:ext cx="723470" cy="2242604"/>
          </a:xfrm>
          <a:prstGeom prst="curvedConnector3">
            <a:avLst>
              <a:gd name="adj1" fmla="val -31598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4147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01-3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안스 제대로 익히기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기초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익히기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Guideline </a:t>
            </a:r>
            <a:r>
              <a:rPr lang="ko-KR" altLang="en-US" b="1" dirty="0" smtClean="0">
                <a:sym typeface="Wingdings" panose="05000000000000000000" pitchFamily="2" charset="2"/>
              </a:rPr>
              <a:t>사용하기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Guideline</a:t>
            </a:r>
            <a:r>
              <a:rPr lang="ko-KR" altLang="en-US" dirty="0" smtClean="0">
                <a:sym typeface="Wingdings" panose="05000000000000000000" pitchFamily="2" charset="2"/>
              </a:rPr>
              <a:t>은 여러 개의 뷰를 일정한 기준 선에 정렬할 때 사용하기 위한 것이며 화면의 구성요소는 아닙니다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파일을 추가한 후</a:t>
            </a:r>
            <a:r>
              <a:rPr lang="en-US" altLang="ko-KR" dirty="0" smtClean="0">
                <a:sym typeface="Wingdings" panose="05000000000000000000" pitchFamily="2" charset="2"/>
              </a:rPr>
              <a:t>, Guideline</a:t>
            </a:r>
            <a:r>
              <a:rPr lang="ko-KR" altLang="en-US" dirty="0" smtClean="0">
                <a:sym typeface="Wingdings" panose="05000000000000000000" pitchFamily="2" charset="2"/>
              </a:rPr>
              <a:t>을 사용해봅시다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프로젝트 창</a:t>
            </a:r>
            <a:r>
              <a:rPr lang="ko-KR" altLang="en-US" dirty="0" smtClean="0">
                <a:sym typeface="Wingdings" panose="05000000000000000000" pitchFamily="2" charset="2"/>
              </a:rPr>
              <a:t>을 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app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 안에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reslayout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마우스 오른쪽 버튼을 눌러 나타나는 </a:t>
            </a:r>
            <a:r>
              <a:rPr lang="en-US" altLang="ko-KR" dirty="0" smtClean="0">
                <a:sym typeface="Wingdings" panose="05000000000000000000" pitchFamily="2" charset="2"/>
              </a:rPr>
              <a:t>pop menu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en-US" altLang="ko-KR" b="1" dirty="0" smtClean="0">
                <a:sym typeface="Wingdings" panose="05000000000000000000" pitchFamily="2" charset="2"/>
              </a:rPr>
              <a:t>New  Layout resource file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sym typeface="Wingdings" panose="05000000000000000000" pitchFamily="2" charset="2"/>
              </a:rPr>
              <a:t>를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b="1" dirty="0" smtClean="0">
                <a:sym typeface="Wingdings" panose="05000000000000000000" pitchFamily="2" charset="2"/>
              </a:rPr>
              <a:t>대화상자</a:t>
            </a:r>
            <a:r>
              <a:rPr lang="ko-KR" altLang="en-US" dirty="0" smtClean="0">
                <a:sym typeface="Wingdings" panose="05000000000000000000" pitchFamily="2" charset="2"/>
              </a:rPr>
              <a:t>가 나타나면 </a:t>
            </a:r>
            <a:r>
              <a:rPr lang="en-US" altLang="ko-KR" dirty="0" smtClean="0">
                <a:sym typeface="Wingdings" panose="05000000000000000000" pitchFamily="2" charset="2"/>
              </a:rPr>
              <a:t>XML layout file </a:t>
            </a:r>
            <a:r>
              <a:rPr lang="ko-KR" altLang="en-US" dirty="0" smtClean="0">
                <a:sym typeface="Wingdings" panose="05000000000000000000" pitchFamily="2" charset="2"/>
              </a:rPr>
              <a:t>이름으로</a:t>
            </a:r>
            <a:r>
              <a:rPr lang="en-US" altLang="ko-KR" dirty="0" smtClean="0">
                <a:sym typeface="Wingdings" panose="05000000000000000000" pitchFamily="2" charset="2"/>
              </a:rPr>
              <a:t> "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activity_menu.xml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을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Root element</a:t>
            </a:r>
            <a:r>
              <a:rPr lang="ko-KR" altLang="en-US" dirty="0" smtClean="0">
                <a:sym typeface="Wingdings" panose="05000000000000000000" pitchFamily="2" charset="2"/>
              </a:rPr>
              <a:t>에 이미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ConstraintLayout</a:t>
            </a:r>
            <a:r>
              <a:rPr lang="ko-KR" altLang="en-US" dirty="0" smtClean="0">
                <a:sym typeface="Wingdings" panose="05000000000000000000" pitchFamily="2" charset="2"/>
              </a:rPr>
              <a:t>이 아니라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예를 들면 </a:t>
            </a:r>
            <a:r>
              <a:rPr lang="en-US" altLang="ko-KR" dirty="0" err="1" smtClean="0"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sym typeface="Wingdings" panose="05000000000000000000" pitchFamily="2" charset="2"/>
              </a:rPr>
              <a:t>이라면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삭제하고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err="1" smtClean="0">
                <a:sym typeface="Wingdings" panose="05000000000000000000" pitchFamily="2" charset="2"/>
              </a:rPr>
              <a:t>ContraintLayout</a:t>
            </a:r>
            <a:r>
              <a:rPr lang="ko-KR" altLang="en-US" dirty="0" smtClean="0">
                <a:sym typeface="Wingdings" panose="05000000000000000000" pitchFamily="2" charset="2"/>
              </a:rPr>
              <a:t>을 몇 자 입력하면 나머지는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선택할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Directory name</a:t>
            </a:r>
            <a:r>
              <a:rPr lang="ko-KR" altLang="en-US" dirty="0" smtClean="0">
                <a:sym typeface="Wingdings" panose="05000000000000000000" pitchFamily="2" charset="2"/>
              </a:rPr>
              <a:t>도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128" y="2996952"/>
            <a:ext cx="5189670" cy="3322608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 flipV="1">
            <a:off x="6141356" y="3561053"/>
            <a:ext cx="1021438" cy="1196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6141356" y="3861048"/>
            <a:ext cx="103476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6141356" y="4509120"/>
            <a:ext cx="103476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2402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01-3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안스 제대로 익히기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기초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익히기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Guideline </a:t>
            </a:r>
            <a:r>
              <a:rPr lang="ko-KR" altLang="en-US" b="1" dirty="0" smtClean="0">
                <a:sym typeface="Wingdings" panose="05000000000000000000" pitchFamily="2" charset="2"/>
              </a:rPr>
              <a:t>사용하기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Guideline</a:t>
            </a:r>
            <a:r>
              <a:rPr lang="ko-KR" altLang="en-US" dirty="0" smtClean="0">
                <a:sym typeface="Wingdings" panose="05000000000000000000" pitchFamily="2" charset="2"/>
              </a:rPr>
              <a:t>메뉴를 사용하여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가로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ko-KR" altLang="en-US" dirty="0" smtClean="0">
                <a:sym typeface="Wingdings" panose="05000000000000000000" pitchFamily="2" charset="2"/>
              </a:rPr>
              <a:t>세로 </a:t>
            </a:r>
            <a:r>
              <a:rPr lang="en-US" altLang="ko-KR" dirty="0" smtClean="0">
                <a:sym typeface="Wingdings" panose="05000000000000000000" pitchFamily="2" charset="2"/>
              </a:rPr>
              <a:t>Guideline</a:t>
            </a:r>
            <a:r>
              <a:rPr lang="ko-KR" altLang="en-US" dirty="0" smtClean="0">
                <a:sym typeface="Wingdings" panose="05000000000000000000" pitchFamily="2" charset="2"/>
              </a:rPr>
              <a:t>을 만드십시오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세 버튼을 세로</a:t>
            </a:r>
            <a:r>
              <a:rPr lang="en-US" altLang="ko-KR" dirty="0" smtClean="0">
                <a:sym typeface="Wingdings" panose="05000000000000000000" pitchFamily="2" charset="2"/>
              </a:rPr>
              <a:t>(vertical) Guideline</a:t>
            </a:r>
            <a:r>
              <a:rPr lang="ko-KR" altLang="en-US" dirty="0" smtClean="0">
                <a:sym typeface="Wingdings" panose="05000000000000000000" pitchFamily="2" charset="2"/>
              </a:rPr>
              <a:t>의 오른쪽에 붙이십시오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가장 위 버튼은 가로</a:t>
            </a:r>
            <a:r>
              <a:rPr lang="en-US" altLang="ko-KR" dirty="0" smtClean="0">
                <a:sym typeface="Wingdings" panose="05000000000000000000" pitchFamily="2" charset="2"/>
              </a:rPr>
              <a:t>(horizontal) Guideline</a:t>
            </a:r>
            <a:r>
              <a:rPr lang="ko-KR" altLang="en-US" dirty="0" smtClean="0">
                <a:sym typeface="Wingdings" panose="05000000000000000000" pitchFamily="2" charset="2"/>
              </a:rPr>
              <a:t>과 붙이십시오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아래 두 버튼은 각각 위의 버튼과 간격을 </a:t>
            </a:r>
            <a:r>
              <a:rPr lang="en-US" altLang="ko-KR" dirty="0" smtClean="0">
                <a:sym typeface="Wingdings" panose="05000000000000000000" pitchFamily="2" charset="2"/>
              </a:rPr>
              <a:t>20 </a:t>
            </a:r>
            <a:r>
              <a:rPr lang="en-US" altLang="ko-KR" dirty="0" err="1" smtClean="0">
                <a:sym typeface="Wingdings" panose="05000000000000000000" pitchFamily="2" charset="2"/>
              </a:rPr>
              <a:t>dp</a:t>
            </a:r>
            <a:r>
              <a:rPr lang="ko-KR" altLang="en-US" dirty="0" smtClean="0">
                <a:sym typeface="Wingdings" panose="05000000000000000000" pitchFamily="2" charset="2"/>
              </a:rPr>
              <a:t>를 유지하게 하십시오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완성된 화면은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완성된 화면에서</a:t>
            </a:r>
            <a:r>
              <a:rPr lang="en-US" altLang="ko-KR" dirty="0" smtClean="0">
                <a:sym typeface="Wingdings" panose="05000000000000000000" pitchFamily="2" charset="2"/>
              </a:rPr>
              <a:t> guideline</a:t>
            </a:r>
            <a:r>
              <a:rPr lang="ko-KR" altLang="en-US" dirty="0" smtClean="0">
                <a:sym typeface="Wingdings" panose="05000000000000000000" pitchFamily="2" charset="2"/>
              </a:rPr>
              <a:t>을 움직이면 버튼들도 함께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움직이는 것을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6365" y="1185439"/>
            <a:ext cx="3901778" cy="2560542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10193782" y="1123884"/>
            <a:ext cx="0" cy="6376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545710" y="830908"/>
            <a:ext cx="14093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Guideline </a:t>
            </a:r>
            <a:r>
              <a:rPr lang="ko-KR" altLang="en-US" sz="1400" dirty="0" smtClean="0"/>
              <a:t>메뉴</a:t>
            </a:r>
            <a:endParaRPr lang="ko-KR" altLang="en-US" sz="1400" dirty="0"/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9689726" y="3561703"/>
            <a:ext cx="72008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 flipV="1">
            <a:off x="10049766" y="3295269"/>
            <a:ext cx="360040" cy="21689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50390" y="3374537"/>
            <a:ext cx="1023037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Guideline</a:t>
            </a:r>
            <a:endParaRPr lang="ko-KR" altLang="en-US" sz="140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3561703"/>
            <a:ext cx="1944216" cy="3219677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5227" y="4365538"/>
            <a:ext cx="2433414" cy="21196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6359" y="4365538"/>
            <a:ext cx="2613731" cy="21196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2" name="직사각형 21"/>
          <p:cNvSpPr/>
          <p:nvPr/>
        </p:nvSpPr>
        <p:spPr>
          <a:xfrm>
            <a:off x="2823082" y="3896022"/>
            <a:ext cx="2000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첫째 버튼 </a:t>
            </a:r>
            <a:r>
              <a:rPr lang="en-US" altLang="ko-KR" dirty="0" smtClean="0"/>
              <a:t>Layout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489710" y="3892068"/>
            <a:ext cx="2497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둘째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셋째 버튼 </a:t>
            </a:r>
            <a:r>
              <a:rPr lang="en-US" altLang="ko-KR" dirty="0" smtClean="0"/>
              <a:t>Layout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95799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01-3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안스 제대로 익히기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기초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익히기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XML </a:t>
            </a:r>
            <a:r>
              <a:rPr lang="ko-KR" altLang="en-US" b="1" dirty="0" smtClean="0">
                <a:sym typeface="Wingdings" panose="05000000000000000000" pitchFamily="2" charset="2"/>
              </a:rPr>
              <a:t>원본에 추가된 속성 확인하기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믿거나 말거나 실제 앱을 만들 때는 </a:t>
            </a:r>
            <a:r>
              <a:rPr lang="en-US" altLang="ko-KR" dirty="0" smtClean="0">
                <a:sym typeface="Wingdings" panose="05000000000000000000" pitchFamily="2" charset="2"/>
              </a:rPr>
              <a:t>Designer </a:t>
            </a:r>
            <a:r>
              <a:rPr lang="ko-KR" altLang="en-US" dirty="0" smtClean="0">
                <a:sym typeface="Wingdings" panose="05000000000000000000" pitchFamily="2" charset="2"/>
              </a:rPr>
              <a:t>도구에서 해결할 수 없는 경우가 많습니다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전문가가 되어갈수록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원본 코드를 직접 수정하게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Designer</a:t>
            </a:r>
            <a:r>
              <a:rPr lang="ko-KR" altLang="en-US" dirty="0" smtClean="0">
                <a:sym typeface="Wingdings" panose="05000000000000000000" pitchFamily="2" charset="2"/>
              </a:rPr>
              <a:t>도구 아래쪽 </a:t>
            </a:r>
            <a:r>
              <a:rPr lang="en-US" altLang="ko-KR" dirty="0" smtClean="0">
                <a:sym typeface="Wingdings" panose="05000000000000000000" pitchFamily="2" charset="2"/>
              </a:rPr>
              <a:t>[Text] </a:t>
            </a:r>
            <a:r>
              <a:rPr lang="ko-KR" altLang="en-US" dirty="0" err="1" smtClean="0">
                <a:sym typeface="Wingdings" panose="05000000000000000000" pitchFamily="2" charset="2"/>
              </a:rPr>
              <a:t>텝으로</a:t>
            </a:r>
            <a:r>
              <a:rPr lang="ko-KR" altLang="en-US" dirty="0" smtClean="0">
                <a:sym typeface="Wingdings" panose="05000000000000000000" pitchFamily="2" charset="2"/>
              </a:rPr>
              <a:t> 접근하여 살펴보면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 같은 첫 줄은 </a:t>
            </a:r>
            <a:r>
              <a:rPr lang="en-US" altLang="ko-KR" dirty="0" smtClean="0">
                <a:sym typeface="Wingdings" panose="05000000000000000000" pitchFamily="2" charset="2"/>
              </a:rPr>
              <a:t>XML</a:t>
            </a:r>
            <a:r>
              <a:rPr lang="ko-KR" altLang="en-US" dirty="0" smtClean="0">
                <a:sym typeface="Wingdings" panose="05000000000000000000" pitchFamily="2" charset="2"/>
              </a:rPr>
              <a:t>형식 파일인 것을 알려줍니다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&lt;?</a:t>
            </a:r>
            <a:r>
              <a:rPr lang="en-US" altLang="ko-KR" b="1" dirty="0">
                <a:sym typeface="Wingdings" panose="05000000000000000000" pitchFamily="2" charset="2"/>
              </a:rPr>
              <a:t>xml version="1.0" encoding="utf-8</a:t>
            </a:r>
            <a:r>
              <a:rPr lang="en-US" altLang="ko-KR" b="1" dirty="0" smtClean="0">
                <a:sym typeface="Wingdings" panose="05000000000000000000" pitchFamily="2" charset="2"/>
              </a:rPr>
              <a:t>"?&gt;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둘째 줄에 있는 태그가 화면 전체를 감싸고 있는 최상위 </a:t>
            </a:r>
            <a:r>
              <a:rPr lang="en-US" altLang="ko-KR" dirty="0" err="1" smtClean="0">
                <a:sym typeface="Wingdings" panose="05000000000000000000" pitchFamily="2" charset="2"/>
              </a:rPr>
              <a:t>layou</a:t>
            </a:r>
            <a:r>
              <a:rPr lang="ko-KR" altLang="en-US" dirty="0" smtClean="0">
                <a:sym typeface="Wingdings" panose="05000000000000000000" pitchFamily="2" charset="2"/>
              </a:rPr>
              <a:t>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앞에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이름이 붙어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err="1" smtClean="0">
                <a:sym typeface="Wingdings" panose="05000000000000000000" pitchFamily="2" charset="2"/>
              </a:rPr>
              <a:t>android.support.constraint.ConstraintLayout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xmlns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 태그를 살펴보면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4050298"/>
            <a:ext cx="7674005" cy="24462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385156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01-3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안스 제대로 익히기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기초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익히기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XML </a:t>
            </a:r>
            <a:r>
              <a:rPr lang="ko-KR" altLang="en-US" b="1" dirty="0" smtClean="0">
                <a:sym typeface="Wingdings" panose="05000000000000000000" pitchFamily="2" charset="2"/>
              </a:rPr>
              <a:t>원본에 추가된 속성 확인하기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xmlns:android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안드로이드 기본 </a:t>
            </a:r>
            <a:r>
              <a:rPr lang="en-US" altLang="ko-KR" dirty="0" smtClean="0">
                <a:sym typeface="Wingdings" panose="05000000000000000000" pitchFamily="2" charset="2"/>
              </a:rPr>
              <a:t>SDK</a:t>
            </a:r>
            <a:r>
              <a:rPr lang="ko-KR" altLang="en-US" dirty="0" smtClean="0">
                <a:sym typeface="Wingdings" panose="05000000000000000000" pitchFamily="2" charset="2"/>
              </a:rPr>
              <a:t>에 포함되어 있는 속성을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xmlns:app</a:t>
            </a:r>
            <a:r>
              <a:rPr lang="en-US" altLang="ko-KR" dirty="0" smtClean="0">
                <a:sym typeface="Wingdings" panose="05000000000000000000" pitchFamily="2" charset="2"/>
              </a:rPr>
              <a:t> – </a:t>
            </a:r>
            <a:r>
              <a:rPr lang="ko-KR" altLang="en-US" dirty="0" smtClean="0">
                <a:sym typeface="Wingdings" panose="05000000000000000000" pitchFamily="2" charset="2"/>
              </a:rPr>
              <a:t>외부 라이브러리에 포함되어 있는 속성을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 app</a:t>
            </a:r>
            <a:r>
              <a:rPr lang="ko-KR" altLang="en-US" dirty="0" smtClean="0">
                <a:sym typeface="Wingdings" panose="05000000000000000000" pitchFamily="2" charset="2"/>
              </a:rPr>
              <a:t>이외 다른 이름이 올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xmlns:tools</a:t>
            </a:r>
            <a:r>
              <a:rPr lang="en-US" altLang="ko-KR" dirty="0" smtClean="0">
                <a:sym typeface="Wingdings" panose="05000000000000000000" pitchFamily="2" charset="2"/>
              </a:rPr>
              <a:t> – </a:t>
            </a:r>
            <a:r>
              <a:rPr lang="ko-KR" altLang="en-US" dirty="0" smtClean="0">
                <a:sym typeface="Wingdings" panose="05000000000000000000" pitchFamily="2" charset="2"/>
              </a:rPr>
              <a:t>안스의 디자이너 도구 등에서 화면에 보여줄 때만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4050298"/>
            <a:ext cx="7674005" cy="24462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80127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01-1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안스 제대로 익히기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새 프로젝트 만들기</a:t>
            </a:r>
            <a:endParaRPr lang="ko-KR" altLang="en-US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1" dirty="0" smtClean="0">
                <a:sym typeface="Wingdings" panose="05000000000000000000" pitchFamily="2" charset="2"/>
              </a:rPr>
              <a:t>시작 화면이 나타나지 않고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프로젝트가 바로 시작되나요</a:t>
            </a:r>
            <a:r>
              <a:rPr lang="en-US" altLang="ko-KR" b="1" dirty="0" smtClean="0">
                <a:sym typeface="Wingdings" panose="05000000000000000000" pitchFamily="2" charset="2"/>
              </a:rPr>
              <a:t>? 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안스 메뉴에서 </a:t>
            </a:r>
            <a:r>
              <a:rPr lang="en-US" altLang="ko-KR" dirty="0" smtClean="0">
                <a:sym typeface="Wingdings" panose="05000000000000000000" pitchFamily="2" charset="2"/>
              </a:rPr>
              <a:t>[File]  [Close Project]</a:t>
            </a:r>
            <a:r>
              <a:rPr lang="ko-KR" altLang="en-US" dirty="0" smtClean="0">
                <a:sym typeface="Wingdings" panose="05000000000000000000" pitchFamily="2" charset="2"/>
              </a:rPr>
              <a:t>를 누르면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현재 프로젝트 창이 닫히고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시작 화면이 다시 나타납니다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r>
              <a:rPr lang="en-US" altLang="ko-KR" dirty="0" smtClean="0"/>
              <a:t>  </a:t>
            </a:r>
          </a:p>
          <a:p>
            <a:r>
              <a:rPr lang="ko-KR" altLang="en-US" dirty="0" smtClean="0"/>
              <a:t>시작 화면에서 </a:t>
            </a:r>
            <a:r>
              <a:rPr lang="en-US" altLang="ko-KR" dirty="0"/>
              <a:t>[</a:t>
            </a:r>
            <a:r>
              <a:rPr lang="en-US" altLang="ko-KR" dirty="0" smtClean="0"/>
              <a:t>Start a new Android Studio Project]</a:t>
            </a:r>
            <a:r>
              <a:rPr lang="ko-KR" altLang="en-US" dirty="0" smtClean="0"/>
              <a:t>를 택하거나 안스 메뉴에서 </a:t>
            </a:r>
            <a:r>
              <a:rPr lang="en-US" altLang="ko-KR" dirty="0" smtClean="0"/>
              <a:t>[File] </a:t>
            </a:r>
            <a:r>
              <a:rPr lang="en-US" altLang="ko-KR" dirty="0" smtClean="0">
                <a:sym typeface="Wingdings" panose="05000000000000000000" pitchFamily="2" charset="2"/>
              </a:rPr>
              <a:t> [New]  [New Project]</a:t>
            </a:r>
            <a:r>
              <a:rPr lang="ko-KR" altLang="en-US" dirty="0" smtClean="0">
                <a:sym typeface="Wingdings" panose="05000000000000000000" pitchFamily="2" charset="2"/>
              </a:rPr>
              <a:t>를 택하십시오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프로젝트 탭을 선택하면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안스는 앱의 첫 화면과 그에 따른 소스코드가 기본으로 제공할 준비가 되었습니다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디폴트로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[Phone and Tablet]</a:t>
            </a:r>
            <a:r>
              <a:rPr lang="ko-KR" altLang="en-US" dirty="0" smtClean="0">
                <a:sym typeface="Wingdings" panose="05000000000000000000" pitchFamily="2" charset="2"/>
              </a:rPr>
              <a:t>탭의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Empty Activit</a:t>
            </a:r>
            <a:r>
              <a:rPr lang="en-US" altLang="ko-KR" dirty="0" smtClean="0">
                <a:sym typeface="Wingdings" panose="05000000000000000000" pitchFamily="2" charset="2"/>
              </a:rPr>
              <a:t>y</a:t>
            </a:r>
            <a:r>
              <a:rPr lang="ko-KR" altLang="en-US" dirty="0" smtClean="0">
                <a:sym typeface="Wingdings" panose="05000000000000000000" pitchFamily="2" charset="2"/>
              </a:rPr>
              <a:t>가 선택된 상태이며</a:t>
            </a:r>
            <a:r>
              <a:rPr lang="en-US" altLang="ko-KR" dirty="0" smtClean="0">
                <a:sym typeface="Wingdings" panose="05000000000000000000" pitchFamily="2" charset="2"/>
              </a:rPr>
              <a:t>, [Next]</a:t>
            </a:r>
            <a:r>
              <a:rPr lang="ko-KR" altLang="en-US" dirty="0" smtClean="0">
                <a:sym typeface="Wingdings" panose="05000000000000000000" pitchFamily="2" charset="2"/>
              </a:rPr>
              <a:t>버튼으로 계속 진행합니다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977" y="2721125"/>
            <a:ext cx="5818556" cy="3798739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 rot="16200000">
            <a:off x="6276021" y="3825044"/>
            <a:ext cx="360040" cy="288033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 rot="16200000">
            <a:off x="9228347" y="5121189"/>
            <a:ext cx="360040" cy="288033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3441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695400" y="3319812"/>
            <a:ext cx="3096344" cy="30037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01-3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안스 제대로 익히기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기초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익히기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XML </a:t>
            </a:r>
            <a:r>
              <a:rPr lang="ko-KR" altLang="en-US" b="1" dirty="0" smtClean="0">
                <a:sym typeface="Wingdings" panose="05000000000000000000" pitchFamily="2" charset="2"/>
              </a:rPr>
              <a:t>원본에 추가된 속성 확인하기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제약</a:t>
            </a:r>
            <a:r>
              <a:rPr lang="en-US" altLang="ko-KR" dirty="0" smtClean="0">
                <a:sym typeface="Wingdings" panose="05000000000000000000" pitchFamily="2" charset="2"/>
              </a:rPr>
              <a:t>(Constraint) Layout</a:t>
            </a:r>
            <a:r>
              <a:rPr lang="ko-KR" altLang="en-US" dirty="0" smtClean="0">
                <a:sym typeface="Wingdings" panose="05000000000000000000" pitchFamily="2" charset="2"/>
              </a:rPr>
              <a:t>에서 다른 뷰에 연결할 때 사용하는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속성의 이름은 다음 규칙을 따릅니다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layout_constraint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[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소스 뷰 연결점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]_[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타깃 뷰 연결점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]="[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타깃 뷰의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id]"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개의 버튼이 각각 </a:t>
            </a:r>
            <a:r>
              <a:rPr lang="en-US" altLang="ko-KR" dirty="0" smtClean="0">
                <a:sym typeface="Wingdings" panose="05000000000000000000" pitchFamily="2" charset="2"/>
              </a:rPr>
              <a:t>button, button2 </a:t>
            </a:r>
            <a:r>
              <a:rPr lang="ko-KR" altLang="en-US" dirty="0" smtClean="0">
                <a:sym typeface="Wingdings" panose="05000000000000000000" pitchFamily="2" charset="2"/>
              </a:rPr>
              <a:t>라는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가지고 있을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둘째 버튼을 첫째 버튼에 연결한다면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둘째 버튼이 소스 뷰가 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첫째 버튼은 타깃 뷰가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따라서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layout_constraint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뒤에 </a:t>
            </a:r>
            <a:r>
              <a:rPr lang="en-US" altLang="ko-KR" dirty="0" smtClean="0">
                <a:sym typeface="Wingdings" panose="05000000000000000000" pitchFamily="2" charset="2"/>
              </a:rPr>
              <a:t>Top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smtClean="0">
                <a:sym typeface="Wingdings" panose="05000000000000000000" pitchFamily="2" charset="2"/>
              </a:rPr>
              <a:t>_ </a:t>
            </a:r>
            <a:r>
              <a:rPr lang="ko-KR" altLang="en-US" dirty="0" smtClean="0">
                <a:sym typeface="Wingdings" panose="05000000000000000000" pitchFamily="2" charset="2"/>
              </a:rPr>
              <a:t>기호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그리고 </a:t>
            </a:r>
            <a:r>
              <a:rPr lang="en-US" altLang="ko-KR" dirty="0" err="1" smtClean="0">
                <a:sym typeface="Wingdings" panose="05000000000000000000" pitchFamily="2" charset="2"/>
              </a:rPr>
              <a:t>toBottomOf</a:t>
            </a:r>
            <a:r>
              <a:rPr lang="ko-KR" altLang="en-US" dirty="0" smtClean="0">
                <a:sym typeface="Wingdings" panose="05000000000000000000" pitchFamily="2" charset="2"/>
              </a:rPr>
              <a:t>라는 속성 이름이 사용됩니다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속성값은 첫째 뷰의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값이 사용됩니다</a:t>
            </a:r>
            <a:r>
              <a:rPr lang="en-US" altLang="ko-KR" dirty="0" smtClean="0">
                <a:sym typeface="Wingdings" panose="05000000000000000000" pitchFamily="2" charset="2"/>
              </a:rPr>
              <a:t>. id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속성값은 다음과 같은 형식으로 정의합니다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@+id/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아이디 값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055440" y="3861048"/>
            <a:ext cx="230425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버튼</a:t>
            </a:r>
            <a:r>
              <a:rPr lang="en-US" altLang="ko-KR" sz="2000" dirty="0" smtClean="0"/>
              <a:t>1 - button</a:t>
            </a:r>
            <a:endParaRPr lang="ko-KR" altLang="en-US" sz="2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76399" y="5178789"/>
            <a:ext cx="230425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버튼</a:t>
            </a:r>
            <a:r>
              <a:rPr lang="en-US" altLang="ko-KR" sz="2000" dirty="0" smtClean="0"/>
              <a:t>2- button2</a:t>
            </a:r>
            <a:endParaRPr lang="ko-KR" altLang="en-US" sz="2000" dirty="0"/>
          </a:p>
        </p:txBody>
      </p:sp>
      <p:sp>
        <p:nvSpPr>
          <p:cNvPr id="8" name="타원 7"/>
          <p:cNvSpPr/>
          <p:nvPr/>
        </p:nvSpPr>
        <p:spPr>
          <a:xfrm>
            <a:off x="2099556" y="5047443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120515" y="4249625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8" idx="0"/>
            <a:endCxn id="9" idx="4"/>
          </p:cNvCxnSpPr>
          <p:nvPr/>
        </p:nvCxnSpPr>
        <p:spPr>
          <a:xfrm flipV="1">
            <a:off x="2207568" y="4465649"/>
            <a:ext cx="20959" cy="5817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349318" y="4621148"/>
            <a:ext cx="6141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 smtClean="0"/>
              <a:t>app:layout_constraintTop_toBottomOf</a:t>
            </a:r>
            <a:r>
              <a:rPr lang="en-US" altLang="ko-KR" b="1" dirty="0" smtClean="0"/>
              <a:t>="@+id/button"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305589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01-3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안스 제대로 익히기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기초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익히기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크기를 표시하는 단위와 마진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뷰의 폭과 높이는 </a:t>
            </a:r>
            <a:r>
              <a:rPr lang="en-US" altLang="ko-KR" dirty="0" smtClean="0">
                <a:sym typeface="Wingdings" panose="05000000000000000000" pitchFamily="2" charset="2"/>
              </a:rPr>
              <a:t>match_parent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err="1" smtClean="0">
                <a:sym typeface="Wingdings" panose="05000000000000000000" pitchFamily="2" charset="2"/>
              </a:rPr>
              <a:t>wrap_content</a:t>
            </a:r>
            <a:r>
              <a:rPr lang="ko-KR" altLang="en-US" dirty="0" smtClean="0">
                <a:sym typeface="Wingdings" panose="05000000000000000000" pitchFamily="2" charset="2"/>
              </a:rPr>
              <a:t>값을 많이 사용하는데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이유는 단말마다 해상도나 화면의 크기가 달라도 전체 화면을 기준으로 뷰를 배치할 수 있기 때문입니다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뷰의 폭과 높이를 정수 값으로 지정하면서도 픽셀 단위 </a:t>
            </a:r>
            <a:r>
              <a:rPr lang="en-US" altLang="ko-KR" dirty="0" err="1" smtClean="0">
                <a:sym typeface="Wingdings" panose="05000000000000000000" pitchFamily="2" charset="2"/>
              </a:rPr>
              <a:t>px</a:t>
            </a:r>
            <a:r>
              <a:rPr lang="ko-KR" altLang="en-US" dirty="0" smtClean="0">
                <a:sym typeface="Wingdings" panose="05000000000000000000" pitchFamily="2" charset="2"/>
              </a:rPr>
              <a:t>가 아니라 </a:t>
            </a:r>
            <a:r>
              <a:rPr lang="en-US" altLang="ko-KR" dirty="0" err="1" smtClean="0">
                <a:sym typeface="Wingdings" panose="05000000000000000000" pitchFamily="2" charset="2"/>
              </a:rPr>
              <a:t>dp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err="1" smtClean="0">
                <a:sym typeface="Wingdings" panose="05000000000000000000" pitchFamily="2" charset="2"/>
              </a:rPr>
              <a:t>sp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같은 단위를 사용하면 해상도가 다른 단말에서도 뷰의 크기를 비슷하게 보이도록 만들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다음을 참조하십시오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px</a:t>
            </a:r>
            <a:r>
              <a:rPr lang="en-US" altLang="ko-KR" dirty="0" smtClean="0">
                <a:sym typeface="Wingdings" panose="05000000000000000000" pitchFamily="2" charset="2"/>
              </a:rPr>
              <a:t> (</a:t>
            </a:r>
            <a:r>
              <a:rPr lang="ko-KR" altLang="en-US" dirty="0" smtClean="0">
                <a:sym typeface="Wingdings" panose="05000000000000000000" pitchFamily="2" charset="2"/>
              </a:rPr>
              <a:t>픽셀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단위</a:t>
            </a:r>
            <a:r>
              <a:rPr lang="en-US" altLang="ko-KR" dirty="0" smtClean="0">
                <a:sym typeface="Wingdings" panose="05000000000000000000" pitchFamily="2" charset="2"/>
              </a:rPr>
              <a:t>) – </a:t>
            </a:r>
            <a:r>
              <a:rPr lang="ko-KR" altLang="en-US" dirty="0" smtClean="0">
                <a:sym typeface="Wingdings" panose="05000000000000000000" pitchFamily="2" charset="2"/>
              </a:rPr>
              <a:t>화면의 픽셀 수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dp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또는 </a:t>
            </a:r>
            <a:r>
              <a:rPr lang="en-US" altLang="ko-KR" dirty="0" smtClean="0">
                <a:sym typeface="Wingdings" panose="05000000000000000000" pitchFamily="2" charset="2"/>
              </a:rPr>
              <a:t>dip (</a:t>
            </a:r>
            <a:r>
              <a:rPr lang="ko-KR" altLang="en-US" dirty="0" smtClean="0">
                <a:sym typeface="Wingdings" panose="05000000000000000000" pitchFamily="2" charset="2"/>
              </a:rPr>
              <a:t>밀도 독립적 픽셀</a:t>
            </a:r>
            <a:r>
              <a:rPr lang="en-US" altLang="ko-KR" dirty="0" smtClean="0">
                <a:sym typeface="Wingdings" panose="05000000000000000000" pitchFamily="2" charset="2"/>
              </a:rPr>
              <a:t>) – 160 dpi </a:t>
            </a:r>
            <a:r>
              <a:rPr lang="ko-KR" altLang="en-US" dirty="0" smtClean="0">
                <a:sym typeface="Wingdings" panose="05000000000000000000" pitchFamily="2" charset="2"/>
              </a:rPr>
              <a:t>화면을 기준으로 한 픽셀 </a:t>
            </a:r>
            <a:r>
              <a:rPr lang="en-US" altLang="ko-KR" dirty="0" smtClean="0">
                <a:sym typeface="Wingdings" panose="05000000000000000000" pitchFamily="2" charset="2"/>
              </a:rPr>
              <a:t>(dpi – dot per inch)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sp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또는 </a:t>
            </a:r>
            <a:r>
              <a:rPr lang="en-US" altLang="ko-KR" dirty="0" smtClean="0">
                <a:sym typeface="Wingdings" panose="05000000000000000000" pitchFamily="2" charset="2"/>
              </a:rPr>
              <a:t>sip (</a:t>
            </a:r>
            <a:r>
              <a:rPr lang="ko-KR" altLang="en-US" dirty="0" smtClean="0">
                <a:sym typeface="Wingdings" panose="05000000000000000000" pitchFamily="2" charset="2"/>
              </a:rPr>
              <a:t>축척 독립적 픽셀</a:t>
            </a:r>
            <a:r>
              <a:rPr lang="en-US" altLang="ko-KR" dirty="0" smtClean="0">
                <a:sym typeface="Wingdings" panose="05000000000000000000" pitchFamily="2" charset="2"/>
              </a:rPr>
              <a:t>) – </a:t>
            </a:r>
            <a:r>
              <a:rPr lang="ko-KR" altLang="en-US" dirty="0" smtClean="0">
                <a:sym typeface="Wingdings" panose="05000000000000000000" pitchFamily="2" charset="2"/>
              </a:rPr>
              <a:t>텍스트 크기를 지정할 때 사용하는 단위 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뷰에는 </a:t>
            </a:r>
            <a:r>
              <a:rPr lang="en-US" altLang="ko-KR" dirty="0" err="1" smtClean="0">
                <a:sym typeface="Wingdings" panose="05000000000000000000" pitchFamily="2" charset="2"/>
              </a:rPr>
              <a:t>dpp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글자 크기에는 </a:t>
            </a:r>
            <a:r>
              <a:rPr lang="en-US" altLang="ko-KR" dirty="0" err="1" smtClean="0">
                <a:sym typeface="Wingdings" panose="05000000000000000000" pitchFamily="2" charset="2"/>
              </a:rPr>
              <a:t>sp</a:t>
            </a:r>
            <a:r>
              <a:rPr lang="ko-KR" altLang="en-US" dirty="0" smtClean="0">
                <a:sym typeface="Wingdings" panose="05000000000000000000" pitchFamily="2" charset="2"/>
              </a:rPr>
              <a:t>단위를 사용하는 것을 권장합니다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8221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01-3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안스 제대로 익히기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 저장되는 위치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안스의 프로젝트 창에는 실제 파일 경로를 보여주지 않고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주요 파일을 정리해서 </a:t>
            </a:r>
            <a:r>
              <a:rPr lang="en-US" altLang="ko-KR" dirty="0" smtClean="0">
                <a:sym typeface="Wingdings" panose="05000000000000000000" pitchFamily="2" charset="2"/>
              </a:rPr>
              <a:t>[Android]</a:t>
            </a:r>
            <a:r>
              <a:rPr lang="ko-KR" altLang="en-US" dirty="0" smtClean="0">
                <a:sym typeface="Wingdings" panose="05000000000000000000" pitchFamily="2" charset="2"/>
              </a:rPr>
              <a:t>가 기본입니다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따라서 파일 탐색기에서 파일을 찾을 때 그 경로가 다르게 보일 수 있으니 다음을 참조하십시오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126132"/>
              </p:ext>
            </p:extLst>
          </p:nvPr>
        </p:nvGraphicFramePr>
        <p:xfrm>
          <a:off x="1127448" y="2852936"/>
          <a:ext cx="9289032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1110">
                  <a:extLst>
                    <a:ext uri="{9D8B030D-6E8A-4147-A177-3AD203B41FA5}">
                      <a16:colId xmlns:a16="http://schemas.microsoft.com/office/drawing/2014/main" val="1696039294"/>
                    </a:ext>
                  </a:extLst>
                </a:gridCol>
                <a:gridCol w="6737922">
                  <a:extLst>
                    <a:ext uri="{9D8B030D-6E8A-4147-A177-3AD203B41FA5}">
                      <a16:colId xmlns:a16="http://schemas.microsoft.com/office/drawing/2014/main" val="4271808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저장 위치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565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소스 파일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프로젝트 창</a:t>
                      </a:r>
                      <a:r>
                        <a:rPr lang="en-US" altLang="ko-KR" dirty="0" smtClean="0"/>
                        <a:t>: /app/java/&lt;</a:t>
                      </a:r>
                      <a:r>
                        <a:rPr lang="ko-KR" altLang="en-US" dirty="0" err="1" smtClean="0"/>
                        <a:t>패키지이름</a:t>
                      </a:r>
                      <a:r>
                        <a:rPr lang="en-US" altLang="ko-KR" dirty="0" smtClean="0"/>
                        <a:t>&gt;/&lt;</a:t>
                      </a:r>
                      <a:r>
                        <a:rPr lang="ko-KR" altLang="en-US" dirty="0" smtClean="0"/>
                        <a:t>파일이름</a:t>
                      </a:r>
                      <a:r>
                        <a:rPr lang="en-US" altLang="ko-KR" dirty="0" smtClean="0"/>
                        <a:t>&gt;</a:t>
                      </a:r>
                    </a:p>
                    <a:p>
                      <a:pPr latinLnBrk="1"/>
                      <a:r>
                        <a:rPr lang="ko-KR" altLang="en-US" dirty="0" smtClean="0"/>
                        <a:t>파일 탐색기</a:t>
                      </a:r>
                      <a:r>
                        <a:rPr lang="en-US" altLang="ko-KR" dirty="0" smtClean="0"/>
                        <a:t>:</a:t>
                      </a:r>
                      <a:r>
                        <a:rPr lang="en-US" altLang="ko-KR" baseline="0" dirty="0" smtClean="0"/>
                        <a:t> /app/</a:t>
                      </a:r>
                      <a:r>
                        <a:rPr lang="en-US" altLang="ko-KR" baseline="0" dirty="0" err="1" smtClean="0"/>
                        <a:t>src</a:t>
                      </a:r>
                      <a:r>
                        <a:rPr lang="en-US" altLang="ko-KR" baseline="0" dirty="0" smtClean="0"/>
                        <a:t>/main/java</a:t>
                      </a:r>
                      <a:r>
                        <a:rPr lang="en-US" altLang="ko-KR" dirty="0" smtClean="0"/>
                        <a:t>/&lt;</a:t>
                      </a:r>
                      <a:r>
                        <a:rPr lang="ko-KR" altLang="en-US" dirty="0" err="1" smtClean="0"/>
                        <a:t>패키지이름</a:t>
                      </a:r>
                      <a:r>
                        <a:rPr lang="en-US" altLang="ko-KR" dirty="0" smtClean="0"/>
                        <a:t>&gt;/&lt;</a:t>
                      </a:r>
                      <a:r>
                        <a:rPr lang="ko-KR" altLang="en-US" dirty="0" smtClean="0"/>
                        <a:t>파일이름</a:t>
                      </a:r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841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XML</a:t>
                      </a:r>
                      <a:r>
                        <a:rPr lang="en-US" altLang="ko-KR" baseline="0" dirty="0" smtClean="0"/>
                        <a:t> Layout </a:t>
                      </a:r>
                      <a:r>
                        <a:rPr lang="ko-KR" altLang="en-US" baseline="0" dirty="0" smtClean="0"/>
                        <a:t>파일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프로젝트 창</a:t>
                      </a:r>
                      <a:r>
                        <a:rPr lang="en-US" altLang="ko-KR" dirty="0" smtClean="0"/>
                        <a:t>: /app/res/layout/&lt;</a:t>
                      </a:r>
                      <a:r>
                        <a:rPr lang="ko-KR" altLang="en-US" dirty="0" smtClean="0"/>
                        <a:t>파일이름</a:t>
                      </a:r>
                      <a:r>
                        <a:rPr lang="en-US" altLang="ko-KR" dirty="0" smtClean="0"/>
                        <a:t>&gt;</a:t>
                      </a:r>
                    </a:p>
                    <a:p>
                      <a:pPr latinLnBrk="1"/>
                      <a:r>
                        <a:rPr lang="ko-KR" altLang="en-US" dirty="0" smtClean="0"/>
                        <a:t>파일 탐색기</a:t>
                      </a:r>
                      <a:r>
                        <a:rPr lang="en-US" altLang="ko-KR" dirty="0" smtClean="0"/>
                        <a:t>:</a:t>
                      </a:r>
                      <a:r>
                        <a:rPr lang="en-US" altLang="ko-KR" baseline="0" dirty="0" smtClean="0"/>
                        <a:t> /app/</a:t>
                      </a:r>
                      <a:r>
                        <a:rPr lang="en-US" altLang="ko-KR" baseline="0" dirty="0" err="1" smtClean="0"/>
                        <a:t>src</a:t>
                      </a:r>
                      <a:r>
                        <a:rPr lang="en-US" altLang="ko-KR" baseline="0" dirty="0" smtClean="0"/>
                        <a:t>/main/res</a:t>
                      </a:r>
                      <a:r>
                        <a:rPr lang="en-US" altLang="ko-KR" dirty="0" smtClean="0"/>
                        <a:t>/layout/&lt;</a:t>
                      </a:r>
                      <a:r>
                        <a:rPr lang="ko-KR" altLang="en-US" dirty="0" smtClean="0"/>
                        <a:t>파일이름</a:t>
                      </a:r>
                      <a:r>
                        <a:rPr lang="en-US" altLang="ko-KR" dirty="0" smtClean="0"/>
                        <a:t>&gt;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056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이미지 파일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프로젝트 창</a:t>
                      </a:r>
                      <a:r>
                        <a:rPr lang="en-US" altLang="ko-KR" dirty="0" smtClean="0"/>
                        <a:t>: /app/res/</a:t>
                      </a:r>
                      <a:r>
                        <a:rPr lang="en-US" altLang="ko-KR" dirty="0" err="1" smtClean="0"/>
                        <a:t>drawable</a:t>
                      </a:r>
                      <a:r>
                        <a:rPr lang="en-US" altLang="ko-KR" dirty="0" smtClean="0"/>
                        <a:t>/&lt;</a:t>
                      </a:r>
                      <a:r>
                        <a:rPr lang="ko-KR" altLang="en-US" dirty="0" smtClean="0"/>
                        <a:t>파일이름</a:t>
                      </a:r>
                      <a:r>
                        <a:rPr lang="en-US" altLang="ko-KR" dirty="0" smtClean="0"/>
                        <a:t>&gt;</a:t>
                      </a:r>
                    </a:p>
                    <a:p>
                      <a:pPr latinLnBrk="1"/>
                      <a:r>
                        <a:rPr lang="ko-KR" altLang="en-US" dirty="0" smtClean="0"/>
                        <a:t>파일 탐색기</a:t>
                      </a:r>
                      <a:r>
                        <a:rPr lang="en-US" altLang="ko-KR" dirty="0" smtClean="0"/>
                        <a:t>:</a:t>
                      </a:r>
                      <a:r>
                        <a:rPr lang="en-US" altLang="ko-KR" baseline="0" dirty="0" smtClean="0"/>
                        <a:t> /app/</a:t>
                      </a:r>
                      <a:r>
                        <a:rPr lang="en-US" altLang="ko-KR" baseline="0" dirty="0" err="1" smtClean="0"/>
                        <a:t>src</a:t>
                      </a:r>
                      <a:r>
                        <a:rPr lang="en-US" altLang="ko-KR" baseline="0" dirty="0" smtClean="0"/>
                        <a:t>/main/res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en-US" altLang="ko-KR" dirty="0" err="1" smtClean="0"/>
                        <a:t>drawable</a:t>
                      </a:r>
                      <a:r>
                        <a:rPr lang="en-US" altLang="ko-KR" dirty="0" smtClean="0"/>
                        <a:t>/&lt;</a:t>
                      </a:r>
                      <a:r>
                        <a:rPr lang="ko-KR" altLang="en-US" dirty="0" smtClean="0"/>
                        <a:t>파일이름</a:t>
                      </a:r>
                      <a:r>
                        <a:rPr lang="en-US" altLang="ko-KR" dirty="0" smtClean="0"/>
                        <a:t>&gt;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20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01398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JoyMission-01: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화면 아래 쪽에 두 개의 버튼 추가하기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화면 아래쪽에 버튼 추가하기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>
                <a:sym typeface="Wingdings" panose="05000000000000000000" pitchFamily="2" charset="2"/>
              </a:rPr>
              <a:t>제약 레이아웃을 사용해 화면을 구성합니다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>
                <a:sym typeface="Wingdings" panose="05000000000000000000" pitchFamily="2" charset="2"/>
              </a:rPr>
              <a:t>화면의 아래쪽에 </a:t>
            </a:r>
            <a:r>
              <a:rPr lang="ko-KR" altLang="en-US" smtClean="0">
                <a:sym typeface="Wingdings" panose="05000000000000000000" pitchFamily="2" charset="2"/>
              </a:rPr>
              <a:t>가이드라인을 배치합니다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>
                <a:sym typeface="Wingdings" panose="05000000000000000000" pitchFamily="2" charset="2"/>
              </a:rPr>
              <a:t>가이드라인의 위쪽에 버튼을 추가한 후 가이드라인과 연결합니다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그리고 적절한 간격으로 띄워줍니다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>
                <a:sym typeface="Wingdings" panose="05000000000000000000" pitchFamily="2" charset="2"/>
              </a:rPr>
              <a:t>가이드라인의 위쪽에 버튼을 하나 더 추가한 후 이전에 추가한 버튼 및 가이드라인과 연결합니다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b="1" dirty="0" smtClean="0">
                <a:sym typeface="Wingdings" panose="05000000000000000000" pitchFamily="2" charset="2"/>
              </a:rPr>
              <a:t>두 버튼 사이 거리는 항상 </a:t>
            </a:r>
            <a:r>
              <a:rPr lang="en-US" altLang="ko-KR" b="1" dirty="0" smtClean="0">
                <a:sym typeface="Wingdings" panose="05000000000000000000" pitchFamily="2" charset="2"/>
              </a:rPr>
              <a:t>24 </a:t>
            </a:r>
            <a:r>
              <a:rPr lang="en-US" altLang="ko-KR" b="1" dirty="0" err="1" smtClean="0">
                <a:sym typeface="Wingdings" panose="05000000000000000000" pitchFamily="2" charset="2"/>
              </a:rPr>
              <a:t>dp</a:t>
            </a:r>
            <a:r>
              <a:rPr lang="ko-KR" altLang="en-US" b="1" dirty="0" smtClean="0">
                <a:sym typeface="Wingdings" panose="05000000000000000000" pitchFamily="2" charset="2"/>
              </a:rPr>
              <a:t>로 일정하기 유지하게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참고할 점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연결선은 부모 레이아웃의 벽면이나 다른 뷰의 연결점과 연결하여 만들 수 있습니다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가이드라인을 만들면 가이드라인과 연결하여 연결선을 만들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4100406"/>
            <a:ext cx="3355382" cy="241945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889070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JoyMission-02: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아래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중앙의 공간을 차지하는 전형적인 화면 구성하기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전형적인 화면 구성하기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>
                <a:sym typeface="Wingdings" panose="05000000000000000000" pitchFamily="2" charset="2"/>
              </a:rPr>
              <a:t>제약 레이아웃을 사용해 화면을 구성한다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>
                <a:sym typeface="Wingdings" panose="05000000000000000000" pitchFamily="2" charset="2"/>
              </a:rPr>
              <a:t>화면의 위쪽에 버튼을 추가하고 가로 방향으로 꽉 차도록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>
                <a:sym typeface="Wingdings" panose="05000000000000000000" pitchFamily="2" charset="2"/>
              </a:rPr>
              <a:t>화면의 </a:t>
            </a:r>
            <a:r>
              <a:rPr lang="ko-KR" altLang="en-US" dirty="0" smtClean="0">
                <a:sym typeface="Wingdings" panose="05000000000000000000" pitchFamily="2" charset="2"/>
              </a:rPr>
              <a:t>아래쪽에 </a:t>
            </a:r>
            <a:r>
              <a:rPr lang="ko-KR" altLang="en-US" dirty="0">
                <a:sym typeface="Wingdings" panose="05000000000000000000" pitchFamily="2" charset="2"/>
              </a:rPr>
              <a:t>버튼을 추가하고 가로 방향으로 꽉 차도록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>
                <a:sym typeface="Wingdings" panose="05000000000000000000" pitchFamily="2" charset="2"/>
              </a:rPr>
              <a:t>화면의 </a:t>
            </a:r>
            <a:r>
              <a:rPr lang="ko-KR" altLang="en-US" dirty="0" smtClean="0">
                <a:sym typeface="Wingdings" panose="05000000000000000000" pitchFamily="2" charset="2"/>
              </a:rPr>
              <a:t>가운데에 버튼을 </a:t>
            </a:r>
            <a:r>
              <a:rPr lang="ko-KR" altLang="en-US" dirty="0">
                <a:sym typeface="Wingdings" panose="05000000000000000000" pitchFamily="2" charset="2"/>
              </a:rPr>
              <a:t>추가하고 </a:t>
            </a:r>
            <a:r>
              <a:rPr lang="ko-KR" altLang="en-US" dirty="0" smtClean="0">
                <a:sym typeface="Wingdings" panose="05000000000000000000" pitchFamily="2" charset="2"/>
              </a:rPr>
              <a:t>위쪽 버튼과 아래쪽 </a:t>
            </a:r>
            <a:r>
              <a:rPr lang="ko-KR" altLang="en-US" dirty="0" smtClean="0">
                <a:sym typeface="Wingdings" panose="05000000000000000000" pitchFamily="2" charset="2"/>
              </a:rPr>
              <a:t>버튼 </a:t>
            </a:r>
            <a:r>
              <a:rPr lang="ko-KR" altLang="en-US" dirty="0" smtClean="0">
                <a:sym typeface="Wingdings" panose="05000000000000000000" pitchFamily="2" charset="2"/>
              </a:rPr>
              <a:t>사이의 중앙 공간을 꽉 채우도록 만듭니다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참고할 점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상단 버튼은 위쪽과 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우의 연결점을 부모 레이아웃과 연결합니다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하단 버튼은 아래쪽과 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우의 연결점을 부모 레이아웃과 연결합니다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가운데 버튼의 위쪽 연결점은 상단 버튼의 아래쪽 연결점과 연결합니다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가운데 버튼의 아래쪽 연결점은 하단 버튼의 위쪽 연결점과 연결합니다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304" y="3140968"/>
            <a:ext cx="2072820" cy="310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0401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JoyMission-03: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아래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중앙의 공간을 차지하는 전형적인 화면 구성하기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전형적인 화면 </a:t>
            </a:r>
            <a:r>
              <a:rPr lang="ko-KR" altLang="en-US" dirty="0" smtClean="0">
                <a:sym typeface="Wingdings" panose="05000000000000000000" pitchFamily="2" charset="2"/>
              </a:rPr>
              <a:t>구성하기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712" y="980728"/>
            <a:ext cx="2889540" cy="567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747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01-1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안스 제대로 익히기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새 프로젝트 만들기</a:t>
            </a:r>
            <a:endParaRPr lang="ko-KR" altLang="en-US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이제 앱의 이름과 패키지 이름을 지정할 수 있습니다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Name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en-US" altLang="ko-KR" b="1" dirty="0" smtClean="0">
                <a:sym typeface="Wingdings" panose="05000000000000000000" pitchFamily="2" charset="2"/>
              </a:rPr>
              <a:t>Test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를 입력하세요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Package name</a:t>
            </a:r>
            <a:r>
              <a:rPr lang="ko-KR" altLang="en-US" dirty="0" smtClean="0">
                <a:sym typeface="Wingdings" panose="05000000000000000000" pitchFamily="2" charset="2"/>
              </a:rPr>
              <a:t>은 자동으로 입력됩니다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패키지 이름은 앱을 구분하는 고유한 값입니다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이름은 전 세계에서 만들어지는 앱과 중복되지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않는 유일한 이름이어야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/>
              <a:t>Minimum API Level </a:t>
            </a:r>
            <a:r>
              <a:rPr lang="ko-KR" altLang="en-US" dirty="0" smtClean="0"/>
              <a:t>항목은 어느 </a:t>
            </a:r>
            <a:r>
              <a:rPr lang="en-US" altLang="ko-KR" dirty="0" smtClean="0"/>
              <a:t>OS</a:t>
            </a:r>
            <a:r>
              <a:rPr lang="ko-KR" altLang="en-US" dirty="0" smtClean="0"/>
              <a:t>단말까지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지원할 것인가를 지정하기 위한 것입니다</a:t>
            </a:r>
            <a:r>
              <a:rPr lang="en-US" altLang="ko-KR" dirty="0" smtClean="0"/>
              <a:t>.  OS </a:t>
            </a:r>
            <a:br>
              <a:rPr lang="en-US" altLang="ko-KR" dirty="0" smtClean="0"/>
            </a:br>
            <a:r>
              <a:rPr lang="ko-KR" altLang="en-US" dirty="0" smtClean="0"/>
              <a:t>버전이 높을수록 최신 단말이지만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여러분이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만든 앱을 최대한 많은 사람들이 사용하게 하려면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낮은 버전까지 지원하게 만드는 것이 좋습니다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dirty="0" smtClean="0"/>
              <a:t>그러므로 디폴트로 계속 진행합니다</a:t>
            </a:r>
            <a:r>
              <a:rPr lang="en-US" altLang="ko-KR" dirty="0" smtClean="0"/>
              <a:t>.   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594" y="2163052"/>
            <a:ext cx="5533618" cy="4333478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7608168" y="3068960"/>
            <a:ext cx="432047" cy="28803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27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01-1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안스 제대로 익히기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창의 구성과 기능 알아보기</a:t>
            </a:r>
            <a:endParaRPr lang="ko-KR" altLang="en-US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새 프로젝트를 시작하</a:t>
            </a:r>
            <a:r>
              <a:rPr lang="ko-KR" altLang="en-US" dirty="0">
                <a:sym typeface="Wingdings" panose="05000000000000000000" pitchFamily="2" charset="2"/>
              </a:rPr>
              <a:t>면</a:t>
            </a:r>
            <a:r>
              <a:rPr lang="ko-KR" altLang="en-US" dirty="0" smtClean="0">
                <a:sym typeface="Wingdings" panose="05000000000000000000" pitchFamily="2" charset="2"/>
              </a:rPr>
              <a:t> 창들이 나타나는데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왼쪽은 프로젝트 영역이고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윗쪽은</a:t>
            </a:r>
            <a:r>
              <a:rPr lang="ko-KR" altLang="en-US" dirty="0" smtClean="0">
                <a:sym typeface="Wingdings" panose="05000000000000000000" pitchFamily="2" charset="2"/>
              </a:rPr>
              <a:t> 메뉴와 아이콘들이 있고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가운데는 작업 영역입니다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오른쪽 작업 영역에 </a:t>
            </a:r>
            <a:r>
              <a:rPr lang="en-US" altLang="ko-KR" b="1" dirty="0" smtClean="0">
                <a:sym typeface="Wingdings" panose="05000000000000000000" pitchFamily="2" charset="2"/>
              </a:rPr>
              <a:t>[activity_main.xml], [MainActivity.java]</a:t>
            </a:r>
            <a:r>
              <a:rPr lang="ko-KR" altLang="en-US" dirty="0" smtClean="0">
                <a:sym typeface="Wingdings" panose="05000000000000000000" pitchFamily="2" charset="2"/>
              </a:rPr>
              <a:t>탭이 있으면 프로젝트가 잘 시작된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 탭들을 닫아 보고 다시 열어볼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탭 옆에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[x] </a:t>
            </a:r>
            <a:r>
              <a:rPr lang="ko-KR" altLang="en-US" dirty="0" smtClean="0">
                <a:sym typeface="Wingdings" panose="05000000000000000000" pitchFamily="2" charset="2"/>
              </a:rPr>
              <a:t>표시를 눌러 탭을 닫을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왼쪽 프로젝트 영역에서 </a:t>
            </a:r>
            <a:r>
              <a:rPr lang="en-US" altLang="ko-KR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MainActivity.java, activity_main.xml </a:t>
            </a:r>
            <a:r>
              <a:rPr lang="ko-KR" altLang="en-US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파일을 </a:t>
            </a:r>
            <a:r>
              <a:rPr lang="ko-KR" altLang="en-US" dirty="0" smtClean="0">
                <a:sym typeface="Wingdings" panose="05000000000000000000" pitchFamily="2" charset="2"/>
              </a:rPr>
              <a:t>더블클릭하면 복구할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시도해보세요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은 안 보이나요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[res]  [layout]  activity_main.xml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912" y="2458830"/>
            <a:ext cx="6397300" cy="4037700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 rot="16200000">
            <a:off x="7968209" y="3311917"/>
            <a:ext cx="432047" cy="28803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 rot="16200000">
            <a:off x="9120337" y="3333129"/>
            <a:ext cx="432047" cy="28803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5082182" y="3789040"/>
            <a:ext cx="432047" cy="288032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5082182" y="4389258"/>
            <a:ext cx="432047" cy="288032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511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01-1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안스 제대로 익히기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창의 구성과 기능 알아보기</a:t>
            </a:r>
            <a:endParaRPr lang="ko-KR" altLang="en-US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안스의 가장자리를 보면 다양한 메뉴가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아래쪽의 </a:t>
            </a:r>
            <a:r>
              <a:rPr lang="en-US" altLang="ko-KR" b="1" dirty="0" smtClean="0">
                <a:solidFill>
                  <a:srgbClr val="7030A0"/>
                </a:solidFill>
                <a:sym typeface="Wingdings" panose="05000000000000000000" pitchFamily="2" charset="2"/>
              </a:rPr>
              <a:t>[Logcat]</a:t>
            </a:r>
            <a:r>
              <a:rPr lang="ko-KR" altLang="en-US" dirty="0" smtClean="0">
                <a:sym typeface="Wingdings" panose="05000000000000000000" pitchFamily="2" charset="2"/>
              </a:rPr>
              <a:t>을 클릭해보세요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창을 숨기거나 메뉴를 눌러 다시 복구할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왼쪽의 프로젝트 창도 축소하거나 왼쪽 가장자리 메뉴로 복구할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혹은 프로젝트 창 위쪽의 </a:t>
            </a:r>
            <a:r>
              <a:rPr lang="en-US" altLang="ko-KR" dirty="0" smtClean="0">
                <a:sym typeface="Wingdings" panose="05000000000000000000" pitchFamily="2" charset="2"/>
              </a:rPr>
              <a:t>[Android]</a:t>
            </a:r>
            <a:r>
              <a:rPr lang="ko-KR" altLang="en-US" dirty="0" smtClean="0">
                <a:sym typeface="Wingdings" panose="05000000000000000000" pitchFamily="2" charset="2"/>
              </a:rPr>
              <a:t>탭을 누르고 </a:t>
            </a:r>
            <a:r>
              <a:rPr lang="en-US" altLang="ko-KR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[Project Files]</a:t>
            </a:r>
            <a:r>
              <a:rPr lang="ko-KR" altLang="en-US" dirty="0" smtClean="0">
                <a:sym typeface="Wingdings" panose="05000000000000000000" pitchFamily="2" charset="2"/>
              </a:rPr>
              <a:t>탭을 선택해도 되지만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파일을 찾아가는 길이 멀어 좀 불편합니다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그래서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프로젝트 창을 대개 </a:t>
            </a:r>
            <a:r>
              <a:rPr lang="en-US" altLang="ko-KR" dirty="0" smtClean="0">
                <a:sym typeface="Wingdings" panose="05000000000000000000" pitchFamily="2" charset="2"/>
              </a:rPr>
              <a:t>[Android]</a:t>
            </a:r>
            <a:r>
              <a:rPr lang="ko-KR" altLang="en-US" dirty="0" smtClean="0">
                <a:sym typeface="Wingdings" panose="05000000000000000000" pitchFamily="2" charset="2"/>
              </a:rPr>
              <a:t>탭으로 설정하고 작업을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다시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[Android]</a:t>
            </a:r>
            <a:r>
              <a:rPr lang="ko-KR" altLang="en-US" dirty="0" smtClean="0">
                <a:sym typeface="Wingdings" panose="05000000000000000000" pitchFamily="2" charset="2"/>
              </a:rPr>
              <a:t>탭으로 설정하세요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7837537" y="3581622"/>
            <a:ext cx="3863675" cy="2911092"/>
            <a:chOff x="6077156" y="3221744"/>
            <a:chExt cx="3863675" cy="291109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77156" y="3221744"/>
              <a:ext cx="3863675" cy="2911092"/>
            </a:xfrm>
            <a:prstGeom prst="rect">
              <a:avLst/>
            </a:prstGeom>
          </p:spPr>
        </p:pic>
        <p:sp>
          <p:nvSpPr>
            <p:cNvPr id="8" name="오른쪽 화살표 7"/>
            <p:cNvSpPr/>
            <p:nvPr/>
          </p:nvSpPr>
          <p:spPr>
            <a:xfrm rot="10800000">
              <a:off x="7392144" y="5229200"/>
              <a:ext cx="432047" cy="288032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오른쪽 화살표 10"/>
            <p:cNvSpPr/>
            <p:nvPr/>
          </p:nvSpPr>
          <p:spPr>
            <a:xfrm rot="10800000">
              <a:off x="7392143" y="4325565"/>
              <a:ext cx="432047" cy="288032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100" y="3034483"/>
            <a:ext cx="4309401" cy="3485381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 rot="8359942">
            <a:off x="2897322" y="5839091"/>
            <a:ext cx="432047" cy="288032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831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01-1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안스 제대로 익히기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창의 구성과 기능 알아보기</a:t>
            </a:r>
            <a:endParaRPr lang="ko-KR" altLang="en-US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안스의 가장자리에 다양한 메뉴가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이것이 보기에 불편하면 숨기고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창의 </a:t>
            </a:r>
            <a:r>
              <a:rPr lang="ko-KR" altLang="en-US" b="1" dirty="0" smtClean="0">
                <a:sym typeface="Wingdings" panose="05000000000000000000" pitchFamily="2" charset="2"/>
              </a:rPr>
              <a:t>왼쪽 아래 코너의 작은 아이콘</a:t>
            </a:r>
            <a:r>
              <a:rPr lang="ko-KR" altLang="en-US" dirty="0" smtClean="0">
                <a:sym typeface="Wingdings" panose="05000000000000000000" pitchFamily="2" charset="2"/>
              </a:rPr>
              <a:t>에서 항목들을 선택할 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몇 번 연습을 해보세요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윈도우에서 </a:t>
            </a:r>
            <a:r>
              <a:rPr lang="en-US" altLang="ko-KR" b="1" dirty="0" smtClean="0">
                <a:sym typeface="Wingdings" panose="05000000000000000000" pitchFamily="2" charset="2"/>
              </a:rPr>
              <a:t>[Alt][Tab]</a:t>
            </a:r>
            <a:r>
              <a:rPr lang="ko-KR" altLang="en-US" dirty="0" smtClean="0">
                <a:sym typeface="Wingdings" panose="05000000000000000000" pitchFamily="2" charset="2"/>
              </a:rPr>
              <a:t>으로 열려있는 창을 빠르게 이동하면서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선택하듯이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안스에서도 </a:t>
            </a:r>
            <a:r>
              <a:rPr lang="en-US" altLang="ko-KR" b="1" dirty="0" smtClean="0">
                <a:sym typeface="Wingdings" panose="05000000000000000000" pitchFamily="2" charset="2"/>
              </a:rPr>
              <a:t>[</a:t>
            </a:r>
            <a:r>
              <a:rPr lang="en-US" altLang="ko-KR" b="1" dirty="0" err="1" smtClean="0">
                <a:sym typeface="Wingdings" panose="05000000000000000000" pitchFamily="2" charset="2"/>
              </a:rPr>
              <a:t>Cntl</a:t>
            </a:r>
            <a:r>
              <a:rPr lang="en-US" altLang="ko-KR" b="1" dirty="0" smtClean="0">
                <a:sym typeface="Wingdings" panose="05000000000000000000" pitchFamily="2" charset="2"/>
              </a:rPr>
              <a:t>][Tab]</a:t>
            </a:r>
            <a:r>
              <a:rPr lang="ko-KR" altLang="en-US" dirty="0" smtClean="0">
                <a:sym typeface="Wingdings" panose="05000000000000000000" pitchFamily="2" charset="2"/>
              </a:rPr>
              <a:t>으로 메뉴 항목을 빠르게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이동하면서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선택할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몇 번 연습을 해보세요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이런 기능을 </a:t>
            </a:r>
            <a:r>
              <a:rPr lang="en-US" altLang="ko-KR" b="1" dirty="0" smtClean="0">
                <a:sym typeface="Wingdings" panose="05000000000000000000" pitchFamily="2" charset="2"/>
              </a:rPr>
              <a:t>Switcher</a:t>
            </a:r>
            <a:r>
              <a:rPr lang="ko-KR" altLang="en-US" dirty="0" smtClean="0">
                <a:sym typeface="Wingdings" panose="05000000000000000000" pitchFamily="2" charset="2"/>
              </a:rPr>
              <a:t>라 부릅니다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137" y="1647622"/>
            <a:ext cx="4381076" cy="4823356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 rot="1875017">
            <a:off x="7003466" y="6040454"/>
            <a:ext cx="432047" cy="288032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544272" y="4581128"/>
            <a:ext cx="2185214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마우스 커서를 움직여서 </a:t>
            </a:r>
            <a:endParaRPr lang="en-US" altLang="ko-KR" sz="1400" dirty="0" smtClean="0"/>
          </a:p>
          <a:p>
            <a:r>
              <a:rPr lang="ko-KR" altLang="en-US" sz="1400" dirty="0" smtClean="0"/>
              <a:t>항목을 선택할 수 있습니다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05572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01-1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안스 제대로 익히기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 편집기 살펴보기</a:t>
            </a:r>
            <a:endParaRPr lang="ko-KR" altLang="en-US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Java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파일 탭을 클릭하면 작업 영역에서 편집기 동작합니다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en-US" altLang="ko-KR" b="1" dirty="0" smtClean="0">
                <a:sym typeface="Wingdings" panose="05000000000000000000" pitchFamily="2" charset="2"/>
              </a:rPr>
              <a:t>MainActivity.java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탭을 눌러 편집기를 시작하십시오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왼쪽에 </a:t>
            </a:r>
            <a:r>
              <a:rPr lang="ko-KR" altLang="en-US" dirty="0" err="1" smtClean="0">
                <a:sym typeface="Wingdings" panose="05000000000000000000" pitchFamily="2" charset="2"/>
              </a:rPr>
              <a:t>줄번호가</a:t>
            </a:r>
            <a:r>
              <a:rPr lang="ko-KR" altLang="en-US" dirty="0" smtClean="0">
                <a:sym typeface="Wingdings" panose="05000000000000000000" pitchFamily="2" charset="2"/>
              </a:rPr>
              <a:t> 있는 </a:t>
            </a:r>
            <a:r>
              <a:rPr lang="ko-KR" altLang="en-US" dirty="0" err="1" smtClean="0">
                <a:sym typeface="Wingdings" panose="05000000000000000000" pitchFamily="2" charset="2"/>
              </a:rPr>
              <a:t>거터</a:t>
            </a:r>
            <a:r>
              <a:rPr lang="ko-KR" altLang="en-US" dirty="0" smtClean="0">
                <a:sym typeface="Wingdings" panose="05000000000000000000" pitchFamily="2" charset="2"/>
              </a:rPr>
              <a:t> 영역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b="1" dirty="0" smtClean="0">
                <a:sym typeface="Wingdings" panose="05000000000000000000" pitchFamily="2" charset="2"/>
              </a:rPr>
              <a:t>Gutter Area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이</a:t>
            </a:r>
            <a:r>
              <a:rPr lang="ko-KR" altLang="en-US" dirty="0" smtClean="0">
                <a:sym typeface="Wingdings" panose="05000000000000000000" pitchFamily="2" charset="2"/>
              </a:rPr>
              <a:t> 있고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아래쪽에 상태 바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b="1" dirty="0" smtClean="0">
                <a:sym typeface="Wingdings" panose="05000000000000000000" pitchFamily="2" charset="2"/>
              </a:rPr>
              <a:t>Status Bar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가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소스 코드에 오류가 생기면 코드 편집기 위에 있는 </a:t>
            </a:r>
            <a:r>
              <a:rPr lang="en-US" altLang="ko-KR" b="1" dirty="0" smtClean="0">
                <a:sym typeface="Wingdings" panose="05000000000000000000" pitchFamily="2" charset="2"/>
              </a:rPr>
              <a:t>Navigation Bar</a:t>
            </a:r>
            <a:r>
              <a:rPr lang="ko-KR" altLang="en-US" dirty="0" smtClean="0">
                <a:sym typeface="Wingdings" panose="05000000000000000000" pitchFamily="2" charset="2"/>
              </a:rPr>
              <a:t>에 빨간 줄로 오류가 표시됩니다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MainAcitivity.java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코드의 </a:t>
            </a:r>
            <a:r>
              <a:rPr lang="en-US" altLang="ko-KR" dirty="0" smtClean="0">
                <a:sym typeface="Wingdings" panose="05000000000000000000" pitchFamily="2" charset="2"/>
              </a:rPr>
              <a:t>public class </a:t>
            </a:r>
            <a:r>
              <a:rPr lang="ko-KR" altLang="en-US" dirty="0" smtClean="0">
                <a:sym typeface="Wingdings" panose="05000000000000000000" pitchFamily="2" charset="2"/>
              </a:rPr>
              <a:t>부분의 앞 글자 </a:t>
            </a:r>
            <a:r>
              <a:rPr lang="en-US" altLang="ko-KR" dirty="0" smtClean="0">
                <a:sym typeface="Wingdings" panose="05000000000000000000" pitchFamily="2" charset="2"/>
              </a:rPr>
              <a:t>p</a:t>
            </a:r>
            <a:r>
              <a:rPr lang="ko-KR" altLang="en-US" dirty="0" smtClean="0">
                <a:sym typeface="Wingdings" panose="05000000000000000000" pitchFamily="2" charset="2"/>
              </a:rPr>
              <a:t>를 지워보세요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위쪽의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빨간색의 느낌표 아이콘</a:t>
            </a:r>
            <a:r>
              <a:rPr lang="ko-KR" altLang="en-US" dirty="0" smtClean="0">
                <a:sym typeface="Wingdings" panose="05000000000000000000" pitchFamily="2" charset="2"/>
              </a:rPr>
              <a:t>에 마우스를 가져가면 몇 개의 오류가 발생했는지 알 수 있고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b="1" dirty="0" smtClean="0">
                <a:solidFill>
                  <a:srgbClr val="7030A0"/>
                </a:solidFill>
                <a:sym typeface="Wingdings" panose="05000000000000000000" pitchFamily="2" charset="2"/>
              </a:rPr>
              <a:t>코드 줄 끝에 있는 빨간 줄</a:t>
            </a:r>
            <a:r>
              <a:rPr lang="ko-KR" altLang="en-US" dirty="0" smtClean="0">
                <a:sym typeface="Wingdings" panose="05000000000000000000" pitchFamily="2" charset="2"/>
              </a:rPr>
              <a:t>에 마우스를 가져가면 어떤 오류인지 알려 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지웠던 </a:t>
            </a:r>
            <a:r>
              <a:rPr lang="en-US" altLang="ko-KR" dirty="0" smtClean="0">
                <a:sym typeface="Wingdings" panose="05000000000000000000" pitchFamily="2" charset="2"/>
              </a:rPr>
              <a:t>p</a:t>
            </a:r>
            <a:r>
              <a:rPr lang="ko-KR" altLang="en-US" dirty="0" smtClean="0">
                <a:sym typeface="Wingdings" panose="05000000000000000000" pitchFamily="2" charset="2"/>
              </a:rPr>
              <a:t>를 다시 입력해서 코드를 원래대로 만드세요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2135560" y="3573314"/>
            <a:ext cx="9042918" cy="2918256"/>
            <a:chOff x="453100" y="3368287"/>
            <a:chExt cx="9641229" cy="3122985"/>
          </a:xfrm>
        </p:grpSpPr>
        <p:grpSp>
          <p:nvGrpSpPr>
            <p:cNvPr id="8" name="그룹 7"/>
            <p:cNvGrpSpPr/>
            <p:nvPr/>
          </p:nvGrpSpPr>
          <p:grpSpPr>
            <a:xfrm>
              <a:off x="453100" y="3368287"/>
              <a:ext cx="9313308" cy="3122985"/>
              <a:chOff x="335360" y="2420888"/>
              <a:chExt cx="9313308" cy="3122985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3100" y="2420888"/>
                <a:ext cx="9077828" cy="3122985"/>
              </a:xfrm>
              <a:prstGeom prst="rect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7" name="모서리가 둥근 직사각형 6"/>
              <p:cNvSpPr/>
              <p:nvPr/>
            </p:nvSpPr>
            <p:spPr>
              <a:xfrm>
                <a:off x="335360" y="2924944"/>
                <a:ext cx="5400600" cy="576064"/>
              </a:xfrm>
              <a:prstGeom prst="roundRect">
                <a:avLst/>
              </a:prstGeom>
              <a:solidFill>
                <a:schemeClr val="accent1">
                  <a:tint val="100000"/>
                  <a:shade val="100000"/>
                  <a:hueMod val="100000"/>
                  <a:satMod val="100000"/>
                  <a:alpha val="10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>
                <a:off x="335360" y="3789040"/>
                <a:ext cx="3816424" cy="576064"/>
              </a:xfrm>
              <a:prstGeom prst="roundRect">
                <a:avLst/>
              </a:prstGeom>
              <a:solidFill>
                <a:schemeClr val="accent1">
                  <a:tint val="100000"/>
                  <a:shade val="100000"/>
                  <a:hueMod val="100000"/>
                  <a:satMod val="100000"/>
                  <a:alpha val="10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8544272" y="3789040"/>
                <a:ext cx="1104396" cy="576064"/>
              </a:xfrm>
              <a:prstGeom prst="roundRect">
                <a:avLst/>
              </a:prstGeom>
              <a:solidFill>
                <a:schemeClr val="accent1">
                  <a:tint val="100000"/>
                  <a:shade val="100000"/>
                  <a:hueMod val="100000"/>
                  <a:satMod val="100000"/>
                  <a:alpha val="10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" name="왼쪽 화살표 11"/>
            <p:cNvSpPr/>
            <p:nvPr/>
          </p:nvSpPr>
          <p:spPr>
            <a:xfrm>
              <a:off x="9518265" y="5024267"/>
              <a:ext cx="576064" cy="382724"/>
            </a:xfrm>
            <a:prstGeom prst="left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왼쪽 화살표 13"/>
            <p:cNvSpPr/>
            <p:nvPr/>
          </p:nvSpPr>
          <p:spPr>
            <a:xfrm>
              <a:off x="9500196" y="4257045"/>
              <a:ext cx="576064" cy="382724"/>
            </a:xfrm>
            <a:prstGeom prst="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9565691" y="5529884"/>
            <a:ext cx="2135521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여기에 커서를 올려보세요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5191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">
      <a:majorFont>
        <a:latin typeface="Arial Rounded MT Bold"/>
        <a:ea typeface="나눔고딕 ExtraBold"/>
        <a:cs typeface=""/>
      </a:majorFont>
      <a:minorFont>
        <a:latin typeface="Century Gothic"/>
        <a:ea typeface="나눔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12183</TotalTime>
  <Words>2528</Words>
  <Application>Microsoft Office PowerPoint</Application>
  <PresentationFormat>와이드스크린</PresentationFormat>
  <Paragraphs>413</Paragraphs>
  <Slides>45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7" baseType="lpstr">
      <vt:lpstr>나눔고딕</vt:lpstr>
      <vt:lpstr>나눔고딕 ExtraBold</vt:lpstr>
      <vt:lpstr>맑은 고딕</vt:lpstr>
      <vt:lpstr>Arial</vt:lpstr>
      <vt:lpstr>Arial Rounded MT Bold</vt:lpstr>
      <vt:lpstr>Candara</vt:lpstr>
      <vt:lpstr>Century Gothic</vt:lpstr>
      <vt:lpstr>Consolas</vt:lpstr>
      <vt:lpstr>Helvetica</vt:lpstr>
      <vt:lpstr>Wingdings</vt:lpstr>
      <vt:lpstr>Wingdings 2</vt:lpstr>
      <vt:lpstr>고려청자</vt:lpstr>
      <vt:lpstr>PowerPoint 프레젠테이션</vt:lpstr>
      <vt:lpstr>01 안드로이드 스튜디오</vt:lpstr>
      <vt:lpstr>01-1 안스 제대로 익히기 – 최신 버전인지 확인하기</vt:lpstr>
      <vt:lpstr>01-1 안스 제대로 익히기 – 새 프로젝트 만들기</vt:lpstr>
      <vt:lpstr>01-1 안스 제대로 익히기 – 새 프로젝트 만들기</vt:lpstr>
      <vt:lpstr>01-1 안스 제대로 익히기 – 창의 구성과 기능 알아보기</vt:lpstr>
      <vt:lpstr>01-1 안스 제대로 익히기 – 창의 구성과 기능 알아보기</vt:lpstr>
      <vt:lpstr>01-1 안스 제대로 익히기 – 창의 구성과 기능 알아보기</vt:lpstr>
      <vt:lpstr>01-1 안스 제대로 익히기 – 코드 편집기 살펴보기</vt:lpstr>
      <vt:lpstr>01-1 안스 제대로 익히기 – 코드 편집기 살펴보기</vt:lpstr>
      <vt:lpstr>01-1 안스 제대로 익히기 – 코드 편집기 살펴보기</vt:lpstr>
      <vt:lpstr>01-1 안스 제대로 익히기 – 코드 편집기 살펴보기</vt:lpstr>
      <vt:lpstr>01-1 안스 제대로 익히기 – 코드 편집기 살펴보기</vt:lpstr>
      <vt:lpstr>01-1 안스 제대로 익히기 – 코드 편집기 살펴보기</vt:lpstr>
      <vt:lpstr>01-1 안스 제대로 익히기 – 코드 편집기 살펴보기</vt:lpstr>
      <vt:lpstr>01-1 안스 제대로 익히기 – 코드 편집기 살펴보기</vt:lpstr>
      <vt:lpstr>01-1 안스 제대로 익히기 – 코드 편집기 살펴보기</vt:lpstr>
      <vt:lpstr>01-1 안스 제대로 익히기 – 디자이너 도구(Designer Tool) 자세히 살펴보기</vt:lpstr>
      <vt:lpstr>01-1 안스 제대로 익히기 – 디자이너 도구(Designer Tool) 자세히 살펴보기</vt:lpstr>
      <vt:lpstr>01-1 안스 제대로 익히기 – 디자이너 도구(Designer Tool) 자세히 살펴보기</vt:lpstr>
      <vt:lpstr>01-2 안스 제대로 익히기 – 뷰(View)와 뷰의 크기 속성 이해하기</vt:lpstr>
      <vt:lpstr>01-2 안스 제대로 익히기 – 뷰(View)와 뷰의 크기 속성 이해하기</vt:lpstr>
      <vt:lpstr>01-2 안스 제대로 익히기 – 뷰(View)와 뷰의 크기 속성 이해하기</vt:lpstr>
      <vt:lpstr>01-3 안스 제대로 익히기 – 레이아웃 기초 익히기</vt:lpstr>
      <vt:lpstr>01-3 안스 제대로 익히기 – 레이아웃 기초 익히기</vt:lpstr>
      <vt:lpstr>01-3 안스 제대로 익히기 – 레이아웃 기초 익히기 실습</vt:lpstr>
      <vt:lpstr>01-3 안스 제대로 익히기 – 레이아웃 기초 익히기 실습</vt:lpstr>
      <vt:lpstr>01-3 안스 제대로 익히기 – 레이아웃 기초 익히기 실습</vt:lpstr>
      <vt:lpstr>01-3 안스 제대로 익히기 – 레이아웃 기초 익히기 실습</vt:lpstr>
      <vt:lpstr>01-3 안스 제대로 익히기 – 레이아웃 기초 익히기 실습</vt:lpstr>
      <vt:lpstr>01-3 안스 제대로 익히기 – 레이아웃 기초 익히기 실습</vt:lpstr>
      <vt:lpstr>01-3 안스 제대로 익히기 – 레이아웃 기초 익히기 실습</vt:lpstr>
      <vt:lpstr>01-3 안스 제대로 익히기 – 레이아웃 기초 익히기 실습</vt:lpstr>
      <vt:lpstr>01-3 안스 제대로 익히기 – 레이아웃 기초 익히기 실습</vt:lpstr>
      <vt:lpstr>01-3 안스 제대로 익히기 – 레이아웃 기초 익히기 실습</vt:lpstr>
      <vt:lpstr>01-3 안스 제대로 익히기 – 레이아웃 기초 익히기 실습</vt:lpstr>
      <vt:lpstr>01-3 안스 제대로 익히기 – 레이아웃 기초 익히기 실습</vt:lpstr>
      <vt:lpstr>01-3 안스 제대로 익히기 – 레이아웃 기초 익히기 실습</vt:lpstr>
      <vt:lpstr>01-3 안스 제대로 익히기 – 레이아웃 기초 익히기 실습</vt:lpstr>
      <vt:lpstr>01-3 안스 제대로 익히기 – 레이아웃 기초 익히기 실습</vt:lpstr>
      <vt:lpstr>01-3 안스 제대로 익히기 – 레이아웃 기초 익히기 실습</vt:lpstr>
      <vt:lpstr>01-3 안스 제대로 익히기 – 파일이 저장되는 위치…</vt:lpstr>
      <vt:lpstr>JoyMission-01: 화면 아래 쪽에 두 개의 버튼 추가하기  </vt:lpstr>
      <vt:lpstr>JoyMission-02: 위, 아래, 중앙의 공간을 차지하는 전형적인 화면 구성하기</vt:lpstr>
      <vt:lpstr>JoyMission-03: 위, 아래, 중앙의 공간을 차지하는 전형적인 화면 구성하기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김 영섭</cp:lastModifiedBy>
  <cp:revision>701</cp:revision>
  <dcterms:created xsi:type="dcterms:W3CDTF">2014-02-12T09:15:05Z</dcterms:created>
  <dcterms:modified xsi:type="dcterms:W3CDTF">2020-01-19T15:27:15Z</dcterms:modified>
</cp:coreProperties>
</file>