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3" r:id="rId3"/>
    <p:sldId id="259" r:id="rId4"/>
    <p:sldId id="284" r:id="rId5"/>
    <p:sldId id="285" r:id="rId6"/>
    <p:sldId id="289" r:id="rId7"/>
    <p:sldId id="291" r:id="rId8"/>
    <p:sldId id="286" r:id="rId9"/>
    <p:sldId id="287" r:id="rId10"/>
    <p:sldId id="293" r:id="rId11"/>
    <p:sldId id="294" r:id="rId12"/>
    <p:sldId id="275" r:id="rId13"/>
    <p:sldId id="276" r:id="rId14"/>
    <p:sldId id="292" r:id="rId15"/>
    <p:sldId id="288" r:id="rId16"/>
    <p:sldId id="290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24" autoAdjust="0"/>
  </p:normalViewPr>
  <p:slideViewPr>
    <p:cSldViewPr>
      <p:cViewPr>
        <p:scale>
          <a:sx n="66" d="100"/>
          <a:sy n="66" d="100"/>
        </p:scale>
        <p:origin x="108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03218-8FFD-4FB2-B331-160F24C401F6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5B650-513C-4E0E-8EF2-8F138C77BE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286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586CE-ADC9-4C8B-B96B-724E3CA78E3E}" type="datetimeFigureOut">
              <a:rPr lang="de-DE" smtClean="0"/>
              <a:t>01.02.2017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48E8E-2358-4E12-BD43-6C96EFCBC5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001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48E8E-2358-4E12-BD43-6C96EFCBC5E6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9116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48E8E-2358-4E12-BD43-6C96EFCBC5E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64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48E8E-2358-4E12-BD43-6C96EFCBC5E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64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048E8E-2358-4E12-BD43-6C96EFCBC5E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64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207097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latin typeface="Cambria" panose="02040503050406030204" pitchFamily="18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4340696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8072" y="6525345"/>
            <a:ext cx="7076256" cy="34787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sz="1400" dirty="0" smtClean="0">
                <a:latin typeface="Calibri" panose="020F0502020204030204" pitchFamily="34" charset="0"/>
              </a:rPr>
              <a:t>Ingenieursmäßige Software-Entwicklung - WS 2016/2017 - Gruppe 1</a:t>
            </a:r>
            <a:endParaRPr lang="de-DE" sz="1400" dirty="0">
              <a:latin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56880" y="6528816"/>
            <a:ext cx="1066800" cy="329184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Straight Connector 7"/>
          <p:cNvCxnSpPr>
            <a:stCxn id="10" idx="6"/>
          </p:cNvCxnSpPr>
          <p:nvPr/>
        </p:nvCxnSpPr>
        <p:spPr>
          <a:xfrm flipV="1">
            <a:off x="611520" y="4296272"/>
            <a:ext cx="8532480" cy="11600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 userDrawn="1"/>
        </p:nvSpPr>
        <p:spPr>
          <a:xfrm>
            <a:off x="251520" y="4127872"/>
            <a:ext cx="360000" cy="3600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2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Grundlagen der Informations- und Softwaresysteme - SS 2016 - Gruppe B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Grundlagen der Informations- und Softwaresysteme - SS 2016 - Gruppe B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Grundlagen der Informations- und Softwaresysteme - SS 2016 - Gruppe B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3"/>
            <a:ext cx="8229600" cy="9906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8072" y="6525345"/>
            <a:ext cx="7076256" cy="34787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sz="1400" dirty="0" smtClean="0">
                <a:latin typeface="Calibri" panose="020F0502020204030204" pitchFamily="34" charset="0"/>
              </a:rPr>
              <a:t>Ingenieursmäßige Software-Entwicklung - WS 2016/2017 - Gruppe 1</a:t>
            </a:r>
            <a:endParaRPr lang="de-DE" sz="1400" dirty="0">
              <a:latin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52120" y="6544031"/>
            <a:ext cx="1882552" cy="329184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0477" y="6528816"/>
            <a:ext cx="1066800" cy="329184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lipse 10"/>
          <p:cNvSpPr/>
          <p:nvPr userDrawn="1"/>
        </p:nvSpPr>
        <p:spPr>
          <a:xfrm>
            <a:off x="7236296" y="4060684"/>
            <a:ext cx="468000" cy="46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2924944"/>
            <a:ext cx="7146768" cy="990600"/>
          </a:xfrm>
        </p:spPr>
        <p:txBody>
          <a:bodyPr>
            <a:noAutofit/>
          </a:bodyPr>
          <a:lstStyle>
            <a:lvl1pPr algn="ctr">
              <a:defRPr sz="4400" b="1" i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48072" y="6544031"/>
            <a:ext cx="5204048" cy="32918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sz="1400" dirty="0" smtClean="0">
                <a:latin typeface="Calibri" panose="020F0502020204030204" pitchFamily="34" charset="0"/>
              </a:rPr>
              <a:t>Ingenieursmäßige Software-Entwicklung - WS 2016/2017 - Gruppe 1</a:t>
            </a:r>
            <a:endParaRPr lang="de-DE" sz="1400" dirty="0">
              <a:latin typeface="Calibri" panose="020F050202020403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724128" y="6544031"/>
            <a:ext cx="1810544" cy="329184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051864" y="6533871"/>
            <a:ext cx="1066800" cy="329184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6" name="Straight Connector 7"/>
          <p:cNvCxnSpPr/>
          <p:nvPr userDrawn="1"/>
        </p:nvCxnSpPr>
        <p:spPr>
          <a:xfrm>
            <a:off x="-36512" y="4294684"/>
            <a:ext cx="7272808" cy="1588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 userDrawn="1"/>
        </p:nvSpPr>
        <p:spPr>
          <a:xfrm>
            <a:off x="7308296" y="4134272"/>
            <a:ext cx="324000" cy="3240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378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1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8072" y="6544031"/>
            <a:ext cx="5276056" cy="32918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sz="1400" dirty="0" smtClean="0">
                <a:latin typeface="Calibri" panose="020F0502020204030204" pitchFamily="34" charset="0"/>
              </a:rPr>
              <a:t>Ingenieursmäßige Software-Entwicklung - WS 2016/2017 - Gruppe 1</a:t>
            </a:r>
            <a:endParaRPr lang="de-DE" sz="1400" dirty="0">
              <a:latin typeface="Calibri" panose="020F050202020403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6136" y="6544031"/>
            <a:ext cx="1738536" cy="329184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3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3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Grundlagen der Informations- und Softwaresysteme - SS 2016 - Gruppe B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Grundlagen der Informations- und Softwaresysteme - SS 2016 - Gruppe B</a:t>
            </a: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8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2176"/>
            <a:ext cx="8229600" cy="99060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48072" y="6544031"/>
            <a:ext cx="5348064" cy="32918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de-DE" sz="1400" dirty="0" smtClean="0">
                <a:latin typeface="Calibri" panose="020F0502020204030204" pitchFamily="34" charset="0"/>
              </a:rPr>
              <a:t>Ingenieursmäßige Software-Entwicklung - WS 2016/2017 - Gruppe 1</a:t>
            </a:r>
            <a:endParaRPr lang="de-DE" sz="1400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68144" y="6544031"/>
            <a:ext cx="1666528" cy="329184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Grundlagen der Informations- und Softwaresysteme - SS 2016 - Gruppe B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3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Grundlagen der Informations- und Softwaresysteme - SS 2016 - Gruppe B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76259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3058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-99391"/>
            <a:ext cx="9144000" cy="2207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8072" y="6544031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Grundlagen der Informations- und Softwaresysteme - SS 2016 - Gruppe B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19872" y="6544031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10872" y="6544031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tangle 6"/>
          <p:cNvSpPr/>
          <p:nvPr userDrawn="1"/>
        </p:nvSpPr>
        <p:spPr>
          <a:xfrm>
            <a:off x="0" y="6520712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accent5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4365104"/>
            <a:ext cx="7632848" cy="1423169"/>
          </a:xfrm>
        </p:spPr>
        <p:txBody>
          <a:bodyPr>
            <a:normAutofit/>
          </a:bodyPr>
          <a:lstStyle/>
          <a:p>
            <a:r>
              <a:rPr lang="de-DE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ISWE</a:t>
            </a:r>
            <a:r>
              <a:rPr lang="de-DE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Ingenieursmäßige </a:t>
            </a:r>
            <a:r>
              <a:rPr lang="de-DE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Software-Entwicklung</a:t>
            </a:r>
            <a:r>
              <a:rPr lang="de-DE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de-DE" sz="32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w. </a:t>
            </a:r>
            <a:r>
              <a:rPr lang="de-DE" sz="17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Rossak</a:t>
            </a:r>
            <a:r>
              <a:rPr lang="de-DE" sz="1700" dirty="0" smtClean="0">
                <a:latin typeface="Calibri" panose="020F0502020204030204" pitchFamily="34" charset="0"/>
                <a:cs typeface="Calibri" panose="020F0502020204030204" pitchFamily="34" charset="0"/>
              </a:rPr>
              <a:t>, K. Gebhardt</a:t>
            </a:r>
            <a:endParaRPr lang="de-DE" sz="1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3568" y="2420888"/>
            <a:ext cx="7560840" cy="1824608"/>
          </a:xfrm>
        </p:spPr>
        <p:txBody>
          <a:bodyPr>
            <a:normAutofit/>
          </a:bodyPr>
          <a:lstStyle/>
          <a:p>
            <a:r>
              <a:rPr lang="de-DE" sz="2600" dirty="0" smtClean="0">
                <a:solidFill>
                  <a:schemeClr val="tx1"/>
                </a:solidFill>
                <a:latin typeface="Cambria" panose="02040503050406030204" pitchFamily="18" charset="0"/>
              </a:rPr>
              <a:t>Abschlusspräsentation</a:t>
            </a:r>
          </a:p>
          <a:p>
            <a:r>
              <a:rPr lang="de-DE" sz="4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SVST – Schulverwaltungssystem</a:t>
            </a:r>
          </a:p>
          <a:p>
            <a:r>
              <a:rPr lang="de-DE" sz="1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von Jihad Abu Dabat, Paul Hasenfelder, Ferdinand Schreck</a:t>
            </a:r>
            <a:endParaRPr lang="de-DE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400" dirty="0" smtClean="0">
                <a:latin typeface="Calibri" panose="020F0502020204030204" pitchFamily="34" charset="0"/>
              </a:rPr>
              <a:t>Ingenieursmäßige Software-Entwicklung - WS 2016/2017 - Gruppe 1</a:t>
            </a:r>
            <a:endParaRPr lang="de-DE" sz="1400" dirty="0">
              <a:latin typeface="Calibri" panose="020F0502020204030204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z="1600" smtClean="0">
                <a:latin typeface="Calibri" panose="020F0502020204030204" pitchFamily="34" charset="0"/>
              </a:rPr>
              <a:t>1</a:t>
            </a:fld>
            <a:endParaRPr lang="de-DE" sz="1600" dirty="0">
              <a:latin typeface="Calibri" panose="020F0502020204030204" pitchFamily="34" charset="0"/>
            </a:endParaRPr>
          </a:p>
        </p:txBody>
      </p:sp>
      <p:pic>
        <p:nvPicPr>
          <p:cNvPr id="1031" name="Picture 7" descr="C:\Users\User\Documents\Studium\ISYS\Präsentation\FSUWortmark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256" y="1195361"/>
            <a:ext cx="2825394" cy="21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User\Documents\Studium\ISYS\Präsentation\Uni-Jena-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144" y="202122"/>
            <a:ext cx="1108777" cy="130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39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990600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Cambria" panose="02040503050406030204" pitchFamily="18" charset="0"/>
              </a:rPr>
              <a:t>4. Auswertung des Reviews</a:t>
            </a:r>
            <a:endParaRPr lang="de-DE" sz="3600" dirty="0">
              <a:latin typeface="Cambria" panose="02040503050406030204" pitchFamily="18" charset="0"/>
            </a:endParaRP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400" dirty="0">
                <a:latin typeface="Calibri" panose="020F0502020204030204" pitchFamily="34" charset="0"/>
              </a:rPr>
              <a:t>Ingenieursmäßige </a:t>
            </a:r>
            <a:r>
              <a:rPr lang="de-DE" sz="1400" dirty="0" smtClean="0">
                <a:latin typeface="Calibri" panose="020F0502020204030204" pitchFamily="34" charset="0"/>
              </a:rPr>
              <a:t>Software-Entwicklung - </a:t>
            </a:r>
            <a:r>
              <a:rPr lang="de-DE" sz="1400" dirty="0">
                <a:latin typeface="Calibri" panose="020F0502020204030204" pitchFamily="34" charset="0"/>
              </a:rPr>
              <a:t>WS 2016/2017 - Gruppe 1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z="1600" smtClean="0">
                <a:latin typeface="Calibri" panose="020F0502020204030204" pitchFamily="34" charset="0"/>
              </a:rPr>
              <a:t>10</a:t>
            </a:fld>
            <a:endParaRPr lang="de-DE" sz="1600" dirty="0">
              <a:latin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91264" cy="5195114"/>
          </a:xfrm>
        </p:spPr>
        <p:txBody>
          <a:bodyPr>
            <a:normAutofit fontScale="70000" lnSpcReduction="20000"/>
          </a:bodyPr>
          <a:lstStyle/>
          <a:p>
            <a:r>
              <a:rPr lang="de-DE" dirty="0" smtClean="0"/>
              <a:t>Allgemein</a:t>
            </a:r>
            <a:endParaRPr lang="de-DE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err="1" smtClean="0"/>
              <a:t>major</a:t>
            </a:r>
            <a:r>
              <a:rPr lang="de-DE" dirty="0" smtClean="0"/>
              <a:t>  </a:t>
            </a:r>
            <a:r>
              <a:rPr lang="de-DE" sz="1700" dirty="0" smtClean="0">
                <a:solidFill>
                  <a:schemeClr val="accent1"/>
                </a:solidFill>
              </a:rPr>
              <a:t>– </a:t>
            </a:r>
            <a:r>
              <a:rPr lang="de-DE" dirty="0" smtClean="0"/>
              <a:t> Unvollständiges Titelblatt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err="1" smtClean="0"/>
              <a:t>major</a:t>
            </a:r>
            <a:r>
              <a:rPr lang="de-DE" dirty="0" smtClean="0"/>
              <a:t>  </a:t>
            </a:r>
            <a:r>
              <a:rPr lang="de-DE" sz="1700" dirty="0" smtClean="0">
                <a:solidFill>
                  <a:srgbClr val="2DA2BF"/>
                </a:solidFill>
              </a:rPr>
              <a:t>– </a:t>
            </a:r>
            <a:r>
              <a:rPr lang="de-DE" dirty="0" smtClean="0"/>
              <a:t> Unpassendes Inhaltsverzeichnis</a:t>
            </a:r>
          </a:p>
          <a:p>
            <a:r>
              <a:rPr lang="de-DE" dirty="0" smtClean="0"/>
              <a:t>Teil </a:t>
            </a:r>
            <a:r>
              <a:rPr lang="de-DE" dirty="0"/>
              <a:t>1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err="1"/>
              <a:t>major</a:t>
            </a:r>
            <a:r>
              <a:rPr lang="de-DE" dirty="0"/>
              <a:t> </a:t>
            </a:r>
            <a:r>
              <a:rPr lang="de-DE" dirty="0" smtClean="0"/>
              <a:t> </a:t>
            </a:r>
            <a:r>
              <a:rPr lang="de-DE" sz="1700" dirty="0" smtClean="0">
                <a:solidFill>
                  <a:srgbClr val="2DA2BF"/>
                </a:solidFill>
              </a:rPr>
              <a:t>– </a:t>
            </a:r>
            <a:r>
              <a:rPr lang="de-DE" dirty="0" smtClean="0"/>
              <a:t> Fehlendes Glossar</a:t>
            </a:r>
            <a:endParaRPr lang="de-DE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smtClean="0"/>
              <a:t>minor  </a:t>
            </a:r>
            <a:r>
              <a:rPr lang="de-DE" sz="1700" dirty="0" smtClean="0">
                <a:solidFill>
                  <a:srgbClr val="2DA2BF"/>
                </a:solidFill>
              </a:rPr>
              <a:t>– </a:t>
            </a:r>
            <a:r>
              <a:rPr lang="de-DE" dirty="0" smtClean="0"/>
              <a:t> Reißerische Formulierungen</a:t>
            </a:r>
          </a:p>
          <a:p>
            <a:r>
              <a:rPr lang="de-DE" dirty="0" smtClean="0"/>
              <a:t>Teil 2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err="1"/>
              <a:t>major</a:t>
            </a:r>
            <a:r>
              <a:rPr lang="de-DE" dirty="0"/>
              <a:t> </a:t>
            </a:r>
            <a:r>
              <a:rPr lang="de-DE" dirty="0" smtClean="0"/>
              <a:t> </a:t>
            </a:r>
            <a:r>
              <a:rPr lang="de-DE" sz="1700" dirty="0" smtClean="0">
                <a:solidFill>
                  <a:srgbClr val="2DA2BF"/>
                </a:solidFill>
              </a:rPr>
              <a:t>– </a:t>
            </a:r>
            <a:r>
              <a:rPr lang="de-DE" dirty="0" smtClean="0"/>
              <a:t> Detaillierte </a:t>
            </a:r>
            <a:r>
              <a:rPr lang="de-DE" dirty="0"/>
              <a:t>Funktionsbeschreibungen durch Ads, SQs etc. eher in Teil 3 des </a:t>
            </a:r>
            <a:r>
              <a:rPr lang="de-DE" dirty="0" smtClean="0"/>
              <a:t>SRS</a:t>
            </a:r>
            <a:endParaRPr lang="de-DE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minor </a:t>
            </a:r>
            <a:r>
              <a:rPr lang="de-DE" dirty="0" smtClean="0"/>
              <a:t> </a:t>
            </a:r>
            <a:r>
              <a:rPr lang="de-DE" sz="1700" dirty="0" smtClean="0">
                <a:solidFill>
                  <a:srgbClr val="2DA2BF"/>
                </a:solidFill>
              </a:rPr>
              <a:t>– </a:t>
            </a:r>
            <a:r>
              <a:rPr lang="de-DE" dirty="0" smtClean="0"/>
              <a:t> Kurze </a:t>
            </a:r>
            <a:r>
              <a:rPr lang="de-DE" dirty="0"/>
              <a:t>Begründung für den Verzicht der Ausführung einiger </a:t>
            </a:r>
            <a:r>
              <a:rPr lang="de-DE" dirty="0" smtClean="0"/>
              <a:t>Punkte</a:t>
            </a:r>
            <a:endParaRPr lang="de-DE" dirty="0"/>
          </a:p>
          <a:p>
            <a:r>
              <a:rPr lang="de-DE" dirty="0" smtClean="0"/>
              <a:t>UC-Diagramme</a:t>
            </a:r>
            <a:endParaRPr lang="de-DE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err="1" smtClean="0"/>
              <a:t>major</a:t>
            </a:r>
            <a:r>
              <a:rPr lang="de-DE" dirty="0" smtClean="0"/>
              <a:t>  </a:t>
            </a:r>
            <a:r>
              <a:rPr lang="de-DE" sz="1700" dirty="0" smtClean="0">
                <a:solidFill>
                  <a:srgbClr val="2DA2BF"/>
                </a:solidFill>
              </a:rPr>
              <a:t>– </a:t>
            </a:r>
            <a:r>
              <a:rPr lang="de-DE" dirty="0" smtClean="0"/>
              <a:t> Eltern </a:t>
            </a:r>
            <a:r>
              <a:rPr lang="de-DE" dirty="0"/>
              <a:t>benötigen </a:t>
            </a:r>
            <a:r>
              <a:rPr lang="de-DE" dirty="0" smtClean="0"/>
              <a:t>Notenüberblick</a:t>
            </a:r>
            <a:endParaRPr lang="de-DE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smtClean="0"/>
              <a:t>minor  </a:t>
            </a:r>
            <a:r>
              <a:rPr lang="de-DE" sz="1700" dirty="0" smtClean="0">
                <a:solidFill>
                  <a:srgbClr val="2DA2BF"/>
                </a:solidFill>
              </a:rPr>
              <a:t>–</a:t>
            </a:r>
            <a:r>
              <a:rPr lang="de-DE" dirty="0" smtClean="0"/>
              <a:t>  Viele </a:t>
            </a:r>
            <a:r>
              <a:rPr lang="de-DE" dirty="0" err="1"/>
              <a:t>include</a:t>
            </a:r>
            <a:r>
              <a:rPr lang="de-DE" dirty="0"/>
              <a:t> und </a:t>
            </a:r>
            <a:r>
              <a:rPr lang="de-DE" dirty="0" err="1"/>
              <a:t>extend</a:t>
            </a:r>
            <a:r>
              <a:rPr lang="de-DE" dirty="0"/>
              <a:t>, die teilweise unklar </a:t>
            </a:r>
            <a:r>
              <a:rPr lang="de-DE" dirty="0" smtClean="0"/>
              <a:t>sind</a:t>
            </a:r>
            <a:endParaRPr lang="de-DE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smtClean="0"/>
              <a:t>minor  </a:t>
            </a:r>
            <a:r>
              <a:rPr lang="de-DE" sz="1700" dirty="0" smtClean="0">
                <a:solidFill>
                  <a:srgbClr val="2DA2BF"/>
                </a:solidFill>
              </a:rPr>
              <a:t>– </a:t>
            </a:r>
            <a:r>
              <a:rPr lang="de-DE" dirty="0" smtClean="0"/>
              <a:t> Anwendungsfälle</a:t>
            </a:r>
            <a:r>
              <a:rPr lang="de-DE" dirty="0"/>
              <a:t>, auf die kein Aktor direkt zugreifen kann, </a:t>
            </a:r>
            <a:r>
              <a:rPr lang="de-DE" dirty="0" smtClean="0"/>
              <a:t>weglassen</a:t>
            </a:r>
            <a:endParaRPr lang="de-DE" dirty="0"/>
          </a:p>
          <a:p>
            <a:r>
              <a:rPr lang="de-DE" dirty="0" err="1" smtClean="0"/>
              <a:t>Aktivitätendiagramme</a:t>
            </a:r>
            <a:endParaRPr lang="de-DE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err="1" smtClean="0"/>
              <a:t>major</a:t>
            </a:r>
            <a:r>
              <a:rPr lang="de-DE" dirty="0" smtClean="0"/>
              <a:t>  </a:t>
            </a:r>
            <a:r>
              <a:rPr lang="de-DE" sz="1700" dirty="0" smtClean="0">
                <a:solidFill>
                  <a:srgbClr val="2DA2BF"/>
                </a:solidFill>
              </a:rPr>
              <a:t>– </a:t>
            </a:r>
            <a:r>
              <a:rPr lang="de-DE" dirty="0" smtClean="0"/>
              <a:t> Einzelne </a:t>
            </a:r>
            <a:r>
              <a:rPr lang="de-DE" dirty="0"/>
              <a:t>Aktivitäten sind eher </a:t>
            </a:r>
            <a:r>
              <a:rPr lang="de-DE" dirty="0" smtClean="0"/>
              <a:t>Bedingung</a:t>
            </a:r>
            <a:endParaRPr lang="de-DE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err="1" smtClean="0"/>
              <a:t>major</a:t>
            </a:r>
            <a:r>
              <a:rPr lang="de-DE" dirty="0" smtClean="0"/>
              <a:t>  </a:t>
            </a:r>
            <a:r>
              <a:rPr lang="de-DE" sz="1700" dirty="0" smtClean="0">
                <a:solidFill>
                  <a:srgbClr val="2DA2BF"/>
                </a:solidFill>
              </a:rPr>
              <a:t>– </a:t>
            </a:r>
            <a:r>
              <a:rPr lang="de-DE" dirty="0" smtClean="0"/>
              <a:t> Objekt </a:t>
            </a:r>
            <a:r>
              <a:rPr lang="de-DE" dirty="0"/>
              <a:t>Schüler an das Strukturelement der Raute zu übergeben geht </a:t>
            </a:r>
            <a:r>
              <a:rPr lang="de-DE" dirty="0" smtClean="0"/>
              <a:t>nicht</a:t>
            </a:r>
            <a:endParaRPr lang="de-DE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smtClean="0"/>
              <a:t>minor  </a:t>
            </a:r>
            <a:r>
              <a:rPr lang="de-DE" sz="1700" dirty="0" smtClean="0">
                <a:solidFill>
                  <a:srgbClr val="2DA2BF"/>
                </a:solidFill>
              </a:rPr>
              <a:t>– </a:t>
            </a:r>
            <a:r>
              <a:rPr lang="de-DE" dirty="0" smtClean="0"/>
              <a:t> Namensgebung der nach der Filterwahl folgenden Aktivitäten</a:t>
            </a:r>
          </a:p>
          <a:p>
            <a:r>
              <a:rPr lang="de-DE" dirty="0" smtClean="0"/>
              <a:t>Sequenzdiagramme</a:t>
            </a:r>
            <a:endParaRPr lang="de-DE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smtClean="0"/>
              <a:t>minor  </a:t>
            </a:r>
            <a:r>
              <a:rPr lang="de-DE" sz="1700" dirty="0" smtClean="0">
                <a:solidFill>
                  <a:srgbClr val="2DA2BF"/>
                </a:solidFill>
              </a:rPr>
              <a:t>– </a:t>
            </a:r>
            <a:r>
              <a:rPr lang="de-DE" dirty="0" smtClean="0"/>
              <a:t> Objektnamen unterstreichen</a:t>
            </a:r>
            <a:endParaRPr lang="de-DE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err="1" smtClean="0"/>
              <a:t>major</a:t>
            </a:r>
            <a:r>
              <a:rPr lang="de-DE" dirty="0" smtClean="0"/>
              <a:t>  </a:t>
            </a:r>
            <a:r>
              <a:rPr lang="de-DE" sz="1700" dirty="0" smtClean="0">
                <a:solidFill>
                  <a:srgbClr val="2DA2BF"/>
                </a:solidFill>
              </a:rPr>
              <a:t>– </a:t>
            </a:r>
            <a:r>
              <a:rPr lang="de-DE" dirty="0" smtClean="0"/>
              <a:t> Konsistenz </a:t>
            </a:r>
            <a:r>
              <a:rPr lang="de-DE" dirty="0"/>
              <a:t>Klassendiagramm – Sequenzdiagramm und </a:t>
            </a:r>
            <a:r>
              <a:rPr lang="de-DE" dirty="0" err="1"/>
              <a:t>Aktivitätendiagramm</a:t>
            </a:r>
            <a:r>
              <a:rPr lang="de-DE" dirty="0"/>
              <a:t> – </a:t>
            </a:r>
            <a:r>
              <a:rPr lang="de-DE" dirty="0" smtClean="0"/>
              <a:t>Sequenzdiagramm</a:t>
            </a:r>
            <a:endParaRPr lang="de-DE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err="1" smtClean="0"/>
              <a:t>major</a:t>
            </a:r>
            <a:r>
              <a:rPr lang="de-DE" dirty="0" smtClean="0"/>
              <a:t>  </a:t>
            </a:r>
            <a:r>
              <a:rPr lang="de-DE" sz="1700" dirty="0" smtClean="0">
                <a:solidFill>
                  <a:srgbClr val="2DA2BF"/>
                </a:solidFill>
              </a:rPr>
              <a:t>–</a:t>
            </a:r>
            <a:r>
              <a:rPr lang="de-DE" sz="1900" dirty="0" smtClean="0">
                <a:solidFill>
                  <a:srgbClr val="2DA2BF"/>
                </a:solidFill>
              </a:rPr>
              <a:t> </a:t>
            </a:r>
            <a:r>
              <a:rPr lang="de-DE" dirty="0" smtClean="0"/>
              <a:t> Asynchrone </a:t>
            </a:r>
            <a:r>
              <a:rPr lang="de-DE" dirty="0"/>
              <a:t>Änderungen eines Attributs bewirkt, dass spätere Abfrage dieses Attributs </a:t>
            </a:r>
            <a:r>
              <a:rPr lang="de-DE" dirty="0" smtClean="0"/>
              <a:t>noch</a:t>
            </a:r>
          </a:p>
          <a:p>
            <a:pPr marL="274320" lvl="1" indent="0">
              <a:buNone/>
              <a:tabLst>
                <a:tab pos="1074738" algn="l"/>
              </a:tabLst>
            </a:pPr>
            <a:r>
              <a:rPr lang="de-DE" dirty="0"/>
              <a:t>	</a:t>
            </a:r>
            <a:r>
              <a:rPr lang="de-DE" dirty="0" smtClean="0"/>
              <a:t>nicht </a:t>
            </a:r>
            <a:r>
              <a:rPr lang="de-DE" dirty="0"/>
              <a:t>den neuen Wert zurückgeben </a:t>
            </a:r>
            <a:r>
              <a:rPr lang="de-DE" dirty="0" smtClean="0"/>
              <a:t>muss</a:t>
            </a:r>
            <a:endParaRPr lang="de-DE" dirty="0"/>
          </a:p>
          <a:p>
            <a:endParaRPr lang="de-D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389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990600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Cambria" panose="02040503050406030204" pitchFamily="18" charset="0"/>
              </a:rPr>
              <a:t>4. Auswertung des Reviews</a:t>
            </a:r>
            <a:endParaRPr lang="de-DE" sz="3600" dirty="0">
              <a:latin typeface="Cambria" panose="02040503050406030204" pitchFamily="18" charset="0"/>
            </a:endParaRP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400" dirty="0">
                <a:latin typeface="Calibri" panose="020F0502020204030204" pitchFamily="34" charset="0"/>
              </a:rPr>
              <a:t>Ingenieursmäßige </a:t>
            </a:r>
            <a:r>
              <a:rPr lang="de-DE" sz="1400" dirty="0" smtClean="0">
                <a:latin typeface="Calibri" panose="020F0502020204030204" pitchFamily="34" charset="0"/>
              </a:rPr>
              <a:t>Software-Entwicklung - </a:t>
            </a:r>
            <a:r>
              <a:rPr lang="de-DE" sz="1400" dirty="0">
                <a:latin typeface="Calibri" panose="020F0502020204030204" pitchFamily="34" charset="0"/>
              </a:rPr>
              <a:t>WS 2016/2017 - Gruppe 1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z="1600" smtClean="0">
                <a:latin typeface="Calibri" panose="020F0502020204030204" pitchFamily="34" charset="0"/>
              </a:rPr>
              <a:t>11</a:t>
            </a:fld>
            <a:endParaRPr lang="de-DE" sz="1600" dirty="0">
              <a:latin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91264" cy="5195114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Fehler im eigenen SRS: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Mehr minor- als </a:t>
            </a: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major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-Fehler, häufig auch Fragen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Viele hilfreich für Verbesserung von SRS und Diagrammen, z.B.: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 err="1" smtClean="0"/>
              <a:t>major</a:t>
            </a:r>
            <a:r>
              <a:rPr lang="de-DE" dirty="0" smtClean="0"/>
              <a:t> </a:t>
            </a:r>
            <a:r>
              <a:rPr lang="de-DE" dirty="0" smtClean="0">
                <a:solidFill>
                  <a:schemeClr val="accent1"/>
                </a:solidFill>
              </a:rPr>
              <a:t>–</a:t>
            </a:r>
            <a:r>
              <a:rPr lang="de-DE" dirty="0"/>
              <a:t> Gewichtung der </a:t>
            </a:r>
            <a:r>
              <a:rPr lang="de-DE" dirty="0" smtClean="0"/>
              <a:t>Noten </a:t>
            </a:r>
            <a:r>
              <a:rPr lang="de-DE" dirty="0"/>
              <a:t>ist unklar. Nur Hinweis auf Gewichtung</a:t>
            </a:r>
            <a:endParaRPr lang="de-DE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major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 smtClean="0"/>
              <a:t>berechneGesamtnote</a:t>
            </a:r>
            <a:r>
              <a:rPr lang="de-DE" dirty="0" smtClean="0"/>
              <a:t>(): </a:t>
            </a:r>
            <a:r>
              <a:rPr lang="de-DE" dirty="0"/>
              <a:t>Rückgabewert falsch → </a:t>
            </a:r>
            <a:r>
              <a:rPr lang="de-DE" dirty="0" err="1"/>
              <a:t>float</a:t>
            </a:r>
            <a:r>
              <a:rPr lang="de-DE" dirty="0"/>
              <a:t> und Eingabeparameter Liste von </a:t>
            </a:r>
            <a:r>
              <a:rPr lang="de-DE" dirty="0" smtClean="0"/>
              <a:t>Noten</a:t>
            </a:r>
            <a:endParaRPr lang="de-DE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smtClean="0"/>
              <a:t>Einige aufgrund von Unklarheiten, z.B.: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 err="1" smtClean="0"/>
              <a:t>major</a:t>
            </a:r>
            <a:r>
              <a:rPr lang="de-DE" dirty="0"/>
              <a:t> </a:t>
            </a:r>
            <a:r>
              <a:rPr lang="de-DE" dirty="0">
                <a:solidFill>
                  <a:schemeClr val="accent1"/>
                </a:solidFill>
              </a:rPr>
              <a:t>–</a:t>
            </a:r>
            <a:r>
              <a:rPr lang="de-DE" dirty="0"/>
              <a:t> Der Raum hat keine Ausstattung. Die Beschreibung ist unklar. Was ist mit dem </a:t>
            </a:r>
            <a:r>
              <a:rPr lang="de-DE" dirty="0" err="1"/>
              <a:t>Beamer</a:t>
            </a:r>
            <a:r>
              <a:rPr lang="de-DE" dirty="0"/>
              <a:t>?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696383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990600"/>
          </a:xfrm>
        </p:spPr>
        <p:txBody>
          <a:bodyPr>
            <a:normAutofit/>
          </a:bodyPr>
          <a:lstStyle/>
          <a:p>
            <a:r>
              <a:rPr lang="de-DE" dirty="0" smtClean="0"/>
              <a:t>5. </a:t>
            </a:r>
            <a:r>
              <a:rPr lang="de-DE" sz="3600" dirty="0" smtClean="0"/>
              <a:t>Klassendiagramm</a:t>
            </a:r>
            <a:endParaRPr lang="de-DE" sz="360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400" dirty="0">
                <a:latin typeface="Calibri" panose="020F0502020204030204" pitchFamily="34" charset="0"/>
              </a:rPr>
              <a:t>Ingenieursmäßige </a:t>
            </a:r>
            <a:r>
              <a:rPr lang="de-DE" sz="1400" dirty="0" smtClean="0">
                <a:latin typeface="Calibri" panose="020F0502020204030204" pitchFamily="34" charset="0"/>
              </a:rPr>
              <a:t>Software-Entwicklung - </a:t>
            </a:r>
            <a:r>
              <a:rPr lang="de-DE" sz="1400" dirty="0">
                <a:latin typeface="Calibri" panose="020F0502020204030204" pitchFamily="34" charset="0"/>
              </a:rPr>
              <a:t>WS 2016/2017 - Gruppe 1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z="1600" smtClean="0">
                <a:latin typeface="Calibri" panose="020F0502020204030204" pitchFamily="34" charset="0"/>
              </a:rPr>
              <a:t>12</a:t>
            </a:fld>
            <a:endParaRPr lang="de-DE" sz="1600" dirty="0">
              <a:latin typeface="Calibri" panose="020F0502020204030204" pitchFamily="34" charset="0"/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79579"/>
            <a:ext cx="8229600" cy="5274095"/>
          </a:xfrm>
        </p:spPr>
      </p:pic>
    </p:spTree>
    <p:extLst>
      <p:ext uri="{BB962C8B-B14F-4D97-AF65-F5344CB8AC3E}">
        <p14:creationId xmlns:p14="http://schemas.microsoft.com/office/powerpoint/2010/main" val="23615389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75" y="836712"/>
            <a:ext cx="6914450" cy="5200488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990600"/>
          </a:xfrm>
        </p:spPr>
        <p:txBody>
          <a:bodyPr>
            <a:normAutofit/>
          </a:bodyPr>
          <a:lstStyle/>
          <a:p>
            <a:r>
              <a:rPr lang="de-DE" dirty="0" smtClean="0"/>
              <a:t>5. </a:t>
            </a:r>
            <a:r>
              <a:rPr lang="de-DE" sz="3600" dirty="0" smtClean="0"/>
              <a:t>Klassendiagramm</a:t>
            </a:r>
            <a:endParaRPr lang="de-DE" sz="360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400" dirty="0">
                <a:latin typeface="Calibri" panose="020F0502020204030204" pitchFamily="34" charset="0"/>
              </a:rPr>
              <a:t>Ingenieursmäßige </a:t>
            </a:r>
            <a:r>
              <a:rPr lang="de-DE" sz="1400" dirty="0" smtClean="0">
                <a:latin typeface="Calibri" panose="020F0502020204030204" pitchFamily="34" charset="0"/>
              </a:rPr>
              <a:t>Software-Entwicklung - </a:t>
            </a:r>
            <a:r>
              <a:rPr lang="de-DE" sz="1400" dirty="0">
                <a:latin typeface="Calibri" panose="020F0502020204030204" pitchFamily="34" charset="0"/>
              </a:rPr>
              <a:t>WS 2016/2017 - Gruppe 1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z="1600" smtClean="0">
                <a:latin typeface="Calibri" panose="020F0502020204030204" pitchFamily="34" charset="0"/>
              </a:rPr>
              <a:t>13</a:t>
            </a:fld>
            <a:endParaRPr lang="de-DE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95938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990600"/>
          </a:xfrm>
        </p:spPr>
        <p:txBody>
          <a:bodyPr>
            <a:normAutofit/>
          </a:bodyPr>
          <a:lstStyle/>
          <a:p>
            <a:r>
              <a:rPr lang="de-DE" dirty="0" smtClean="0"/>
              <a:t>5. </a:t>
            </a:r>
            <a:r>
              <a:rPr lang="de-DE" sz="3600" dirty="0" smtClean="0"/>
              <a:t>Klassendiagramm</a:t>
            </a:r>
            <a:endParaRPr lang="de-DE" sz="360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400" dirty="0">
                <a:latin typeface="Calibri" panose="020F0502020204030204" pitchFamily="34" charset="0"/>
              </a:rPr>
              <a:t>Ingenieursmäßige </a:t>
            </a:r>
            <a:r>
              <a:rPr lang="de-DE" sz="1400" dirty="0" smtClean="0">
                <a:latin typeface="Calibri" panose="020F0502020204030204" pitchFamily="34" charset="0"/>
              </a:rPr>
              <a:t>Software-Entwicklung - </a:t>
            </a:r>
            <a:r>
              <a:rPr lang="de-DE" sz="1400" dirty="0">
                <a:latin typeface="Calibri" panose="020F0502020204030204" pitchFamily="34" charset="0"/>
              </a:rPr>
              <a:t>WS 2016/2017 - Gruppe 1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z="1600" smtClean="0">
                <a:latin typeface="Calibri" panose="020F0502020204030204" pitchFamily="34" charset="0"/>
              </a:rPr>
              <a:t>14</a:t>
            </a:fld>
            <a:endParaRPr lang="de-DE" sz="1600" dirty="0">
              <a:latin typeface="Calibri" panose="020F0502020204030204" pitchFamily="34" charset="0"/>
            </a:endParaRP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60" y="1844824"/>
            <a:ext cx="8395640" cy="3641006"/>
          </a:xfrm>
        </p:spPr>
      </p:pic>
    </p:spTree>
    <p:extLst>
      <p:ext uri="{BB962C8B-B14F-4D97-AF65-F5344CB8AC3E}">
        <p14:creationId xmlns:p14="http://schemas.microsoft.com/office/powerpoint/2010/main" val="331409914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990600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Cambria" panose="02040503050406030204" pitchFamily="18" charset="0"/>
              </a:rPr>
              <a:t>6. Auswertung des Projekts</a:t>
            </a:r>
            <a:endParaRPr lang="de-DE" sz="3600" dirty="0">
              <a:latin typeface="Cambria" panose="02040503050406030204" pitchFamily="18" charset="0"/>
            </a:endParaRP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400" dirty="0">
                <a:latin typeface="Calibri" panose="020F0502020204030204" pitchFamily="34" charset="0"/>
              </a:rPr>
              <a:t>Ingenieursmäßige </a:t>
            </a:r>
            <a:r>
              <a:rPr lang="de-DE" sz="1400" dirty="0" smtClean="0">
                <a:latin typeface="Calibri" panose="020F0502020204030204" pitchFamily="34" charset="0"/>
              </a:rPr>
              <a:t>Software-Entwicklung - </a:t>
            </a:r>
            <a:r>
              <a:rPr lang="de-DE" sz="1400" dirty="0">
                <a:latin typeface="Calibri" panose="020F0502020204030204" pitchFamily="34" charset="0"/>
              </a:rPr>
              <a:t>WS 2016/2017 - Gruppe 1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z="1600" smtClean="0">
                <a:latin typeface="Calibri" panose="020F0502020204030204" pitchFamily="34" charset="0"/>
              </a:rPr>
              <a:t>15</a:t>
            </a:fld>
            <a:endParaRPr lang="de-DE" sz="1600" dirty="0">
              <a:latin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Positiv: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smtClean="0"/>
              <a:t>Umfang des Projektes angemessen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smtClean="0"/>
              <a:t>Vorlesungsinhalte hilfreich für Bearbeitung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smtClean="0"/>
              <a:t>Review bringt andere Sichtweise ein</a:t>
            </a:r>
            <a:endParaRPr lang="de-DE" dirty="0"/>
          </a:p>
          <a:p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Negativ: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Unklare Abgrenzung der auszuarbeitenden Inhalte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smtClean="0"/>
              <a:t>Nichtfunktionale Anforderungen sind schwer einzugrenzen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Review ist noch etwas unorganisiert</a:t>
            </a:r>
          </a:p>
        </p:txBody>
      </p:sp>
    </p:spTree>
    <p:extLst>
      <p:ext uri="{BB962C8B-B14F-4D97-AF65-F5344CB8AC3E}">
        <p14:creationId xmlns:p14="http://schemas.microsoft.com/office/powerpoint/2010/main" val="13178132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>
                <a:latin typeface="Cambria" panose="02040503050406030204" pitchFamily="18" charset="0"/>
              </a:rPr>
              <a:t>Vielen Dank für eure</a:t>
            </a:r>
            <a:br>
              <a:rPr lang="de-DE" b="1" dirty="0" smtClean="0">
                <a:latin typeface="Cambria" panose="02040503050406030204" pitchFamily="18" charset="0"/>
              </a:rPr>
            </a:br>
            <a:r>
              <a:rPr lang="de-DE" b="1" dirty="0" smtClean="0">
                <a:latin typeface="Cambria" panose="02040503050406030204" pitchFamily="18" charset="0"/>
              </a:rPr>
              <a:t>Aufmerksamkeit</a:t>
            </a:r>
            <a:endParaRPr lang="de-DE" b="1" dirty="0">
              <a:latin typeface="Cambria" panose="02040503050406030204" pitchFamily="18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DE" sz="1400" dirty="0">
                <a:latin typeface="Calibri" panose="020F0502020204030204" pitchFamily="34" charset="0"/>
              </a:rPr>
              <a:t>Ingenieursmäßige Software-Entwicklung - WS 2016/2017 - Gruppe 1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5700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 smtClean="0">
                <a:latin typeface="Cambria" panose="02040503050406030204" pitchFamily="18" charset="0"/>
                <a:cs typeface="Calibri" panose="020F0502020204030204" pitchFamily="34" charset="0"/>
              </a:rPr>
              <a:t>Gliederung</a:t>
            </a:r>
            <a:endParaRPr lang="de-DE" sz="4400" dirty="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Einführung und Überblick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Sequenzdiagramme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Kollaborationsdiagramme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Auswertung des </a:t>
            </a:r>
            <a:r>
              <a:rPr lang="de-DE" sz="2800" dirty="0"/>
              <a:t>Reviews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800" dirty="0"/>
              <a:t>Änderungen </a:t>
            </a:r>
            <a:r>
              <a:rPr lang="de-DE" sz="2800" dirty="0" smtClean="0"/>
              <a:t>Klassendiagramm</a:t>
            </a:r>
            <a:endParaRPr lang="de-DE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Auswertung des Projekts</a:t>
            </a:r>
            <a:endParaRPr lang="de-D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400" smtClean="0">
                <a:latin typeface="Calibri" panose="020F0502020204030204" pitchFamily="34" charset="0"/>
              </a:rPr>
              <a:t>Ingenieursmäßige Software-Entwicklung - WS 2016/2017 - Gruppe 1</a:t>
            </a:r>
            <a:endParaRPr lang="de-DE" sz="1400" dirty="0">
              <a:latin typeface="Calibri" panose="020F050202020403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739613"/>
      </p:ext>
    </p:extLst>
  </p:cSld>
  <p:clrMapOvr>
    <a:masterClrMapping/>
  </p:clrMapOvr>
  <p:transition advTm="300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990600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Cambria" panose="02040503050406030204" pitchFamily="18" charset="0"/>
              </a:rPr>
              <a:t>1. Einführung und Überblick</a:t>
            </a:r>
            <a:endParaRPr lang="de-DE" sz="3600" dirty="0">
              <a:latin typeface="Cambria" panose="02040503050406030204" pitchFamily="18" charset="0"/>
            </a:endParaRP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400" dirty="0">
                <a:latin typeface="Calibri" panose="020F0502020204030204" pitchFamily="34" charset="0"/>
              </a:rPr>
              <a:t>Ingenieursmäßige </a:t>
            </a:r>
            <a:r>
              <a:rPr lang="de-DE" sz="1400" dirty="0" smtClean="0">
                <a:latin typeface="Calibri" panose="020F0502020204030204" pitchFamily="34" charset="0"/>
              </a:rPr>
              <a:t>Software-Entwicklung - </a:t>
            </a:r>
            <a:r>
              <a:rPr lang="de-DE" sz="1400" dirty="0">
                <a:latin typeface="Calibri" panose="020F0502020204030204" pitchFamily="34" charset="0"/>
              </a:rPr>
              <a:t>WS 2016/2017 - Gruppe 1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z="1600" smtClean="0">
                <a:latin typeface="Calibri" panose="020F0502020204030204" pitchFamily="34" charset="0"/>
              </a:rPr>
              <a:t>3</a:t>
            </a:fld>
            <a:endParaRPr lang="de-DE" sz="1600" dirty="0">
              <a:latin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Systemfunktionen wurden seit der Zwischenpräsentation in vielen Details angepasst</a:t>
            </a:r>
          </a:p>
          <a:p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Zu einigen Funktionen sind beschreibende Sequenz- und Kollaborations</a:t>
            </a:r>
            <a:r>
              <a:rPr lang="de-DE" dirty="0" smtClean="0"/>
              <a:t>diagramme hinzugekommen</a:t>
            </a:r>
          </a:p>
          <a:p>
            <a:r>
              <a:rPr lang="de-DE" dirty="0" smtClean="0">
                <a:latin typeface="Calibri" panose="020F0502020204030204" pitchFamily="34" charset="0"/>
                <a:cs typeface="Calibri" panose="020F0502020204030204" pitchFamily="34" charset="0"/>
              </a:rPr>
              <a:t>Nach Review wurden entsprechend das SRS und die Diagramme angepasst</a:t>
            </a:r>
          </a:p>
          <a:p>
            <a:pPr marL="541338" lvl="1" indent="-266700">
              <a:buFont typeface="Calibri" panose="020F0502020204030204" pitchFamily="34" charset="0"/>
              <a:buChar char="→"/>
            </a:pPr>
            <a:r>
              <a:rPr lang="de-DE" dirty="0" smtClean="0"/>
              <a:t>Die Änderungen am Klassendiagramm sind im Vergleich am umfangreichsten</a:t>
            </a:r>
          </a:p>
          <a:p>
            <a:endParaRPr lang="de-D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4888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990600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Cambria" panose="02040503050406030204" pitchFamily="18" charset="0"/>
              </a:rPr>
              <a:t>1. Einführung und Überblick</a:t>
            </a:r>
            <a:endParaRPr lang="de-DE" sz="3600" dirty="0">
              <a:latin typeface="Cambria" panose="02040503050406030204" pitchFamily="18" charset="0"/>
            </a:endParaRP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400" dirty="0">
                <a:latin typeface="Calibri" panose="020F0502020204030204" pitchFamily="34" charset="0"/>
              </a:rPr>
              <a:t>Ingenieursmäßige </a:t>
            </a:r>
            <a:r>
              <a:rPr lang="de-DE" sz="1400" dirty="0" smtClean="0">
                <a:latin typeface="Calibri" panose="020F0502020204030204" pitchFamily="34" charset="0"/>
              </a:rPr>
              <a:t>Software-Entwicklung - </a:t>
            </a:r>
            <a:r>
              <a:rPr lang="de-DE" sz="1400" dirty="0">
                <a:latin typeface="Calibri" panose="020F0502020204030204" pitchFamily="34" charset="0"/>
              </a:rPr>
              <a:t>WS 2016/2017 - Gruppe 1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z="1600" smtClean="0">
                <a:latin typeface="Calibri" panose="020F0502020204030204" pitchFamily="34" charset="0"/>
              </a:rPr>
              <a:t>4</a:t>
            </a:fld>
            <a:endParaRPr lang="de-DE" sz="1600" dirty="0">
              <a:latin typeface="Calibri" panose="020F0502020204030204" pitchFamily="34" charset="0"/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38" y="1443038"/>
            <a:ext cx="7847923" cy="4876800"/>
          </a:xfrm>
        </p:spPr>
      </p:pic>
    </p:spTree>
    <p:extLst>
      <p:ext uri="{BB962C8B-B14F-4D97-AF65-F5344CB8AC3E}">
        <p14:creationId xmlns:p14="http://schemas.microsoft.com/office/powerpoint/2010/main" val="1989676146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990600"/>
          </a:xfrm>
        </p:spPr>
        <p:txBody>
          <a:bodyPr>
            <a:normAutofit/>
          </a:bodyPr>
          <a:lstStyle/>
          <a:p>
            <a:r>
              <a:rPr lang="de-DE" dirty="0" smtClean="0"/>
              <a:t>2</a:t>
            </a:r>
            <a:r>
              <a:rPr lang="de-DE" dirty="0" smtClean="0">
                <a:latin typeface="Cambria" panose="02040503050406030204" pitchFamily="18" charset="0"/>
              </a:rPr>
              <a:t>. Sequenzdiagramme</a:t>
            </a:r>
            <a:endParaRPr lang="de-DE" sz="3600" dirty="0">
              <a:latin typeface="Cambria" panose="02040503050406030204" pitchFamily="18" charset="0"/>
            </a:endParaRP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400" dirty="0">
                <a:latin typeface="Calibri" panose="020F0502020204030204" pitchFamily="34" charset="0"/>
              </a:rPr>
              <a:t>Ingenieursmäßige </a:t>
            </a:r>
            <a:r>
              <a:rPr lang="de-DE" sz="1400" dirty="0" smtClean="0">
                <a:latin typeface="Calibri" panose="020F0502020204030204" pitchFamily="34" charset="0"/>
              </a:rPr>
              <a:t>Software-Entwicklung - </a:t>
            </a:r>
            <a:r>
              <a:rPr lang="de-DE" sz="1400" dirty="0">
                <a:latin typeface="Calibri" panose="020F0502020204030204" pitchFamily="34" charset="0"/>
              </a:rPr>
              <a:t>WS 2016/2017 - Gruppe 1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z="1600" smtClean="0">
                <a:latin typeface="Calibri" panose="020F0502020204030204" pitchFamily="34" charset="0"/>
              </a:rPr>
              <a:t>5</a:t>
            </a:fld>
            <a:endParaRPr lang="de-DE" sz="1600" dirty="0">
              <a:latin typeface="Calibri" panose="020F0502020204030204" pitchFamily="34" charset="0"/>
            </a:endParaRPr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61" y="1052736"/>
            <a:ext cx="5420879" cy="5161696"/>
          </a:xfrm>
        </p:spPr>
      </p:pic>
    </p:spTree>
    <p:extLst>
      <p:ext uri="{BB962C8B-B14F-4D97-AF65-F5344CB8AC3E}">
        <p14:creationId xmlns:p14="http://schemas.microsoft.com/office/powerpoint/2010/main" val="4209817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990600"/>
          </a:xfrm>
        </p:spPr>
        <p:txBody>
          <a:bodyPr>
            <a:normAutofit/>
          </a:bodyPr>
          <a:lstStyle/>
          <a:p>
            <a:r>
              <a:rPr lang="de-DE" dirty="0" smtClean="0"/>
              <a:t>2</a:t>
            </a:r>
            <a:r>
              <a:rPr lang="de-DE" dirty="0" smtClean="0">
                <a:latin typeface="Cambria" panose="02040503050406030204" pitchFamily="18" charset="0"/>
              </a:rPr>
              <a:t>. Sequenzdiagramme</a:t>
            </a:r>
            <a:endParaRPr lang="de-DE" sz="3600" dirty="0">
              <a:latin typeface="Cambria" panose="02040503050406030204" pitchFamily="18" charset="0"/>
            </a:endParaRP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400" dirty="0">
                <a:latin typeface="Calibri" panose="020F0502020204030204" pitchFamily="34" charset="0"/>
              </a:rPr>
              <a:t>Ingenieursmäßige </a:t>
            </a:r>
            <a:r>
              <a:rPr lang="de-DE" sz="1400" dirty="0" smtClean="0">
                <a:latin typeface="Calibri" panose="020F0502020204030204" pitchFamily="34" charset="0"/>
              </a:rPr>
              <a:t>Software-Entwicklung - </a:t>
            </a:r>
            <a:r>
              <a:rPr lang="de-DE" sz="1400" dirty="0">
                <a:latin typeface="Calibri" panose="020F0502020204030204" pitchFamily="34" charset="0"/>
              </a:rPr>
              <a:t>WS 2016/2017 - Gruppe 1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z="1600" smtClean="0">
                <a:latin typeface="Calibri" panose="020F0502020204030204" pitchFamily="34" charset="0"/>
              </a:rPr>
              <a:t>6</a:t>
            </a:fld>
            <a:endParaRPr lang="de-DE" sz="1600" dirty="0">
              <a:latin typeface="Calibri" panose="020F0502020204030204" pitchFamily="34" charset="0"/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34" y="980728"/>
            <a:ext cx="6984132" cy="5339110"/>
          </a:xfrm>
        </p:spPr>
      </p:pic>
    </p:spTree>
    <p:extLst>
      <p:ext uri="{BB962C8B-B14F-4D97-AF65-F5344CB8AC3E}">
        <p14:creationId xmlns:p14="http://schemas.microsoft.com/office/powerpoint/2010/main" val="2799174653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990600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Cambria" panose="02040503050406030204" pitchFamily="18" charset="0"/>
              </a:rPr>
              <a:t>3. Kollaborationsdiagramme</a:t>
            </a:r>
            <a:endParaRPr lang="de-DE" sz="3600" dirty="0">
              <a:latin typeface="Cambria" panose="02040503050406030204" pitchFamily="18" charset="0"/>
            </a:endParaRP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400" dirty="0">
                <a:latin typeface="Calibri" panose="020F0502020204030204" pitchFamily="34" charset="0"/>
              </a:rPr>
              <a:t>Ingenieursmäßige </a:t>
            </a:r>
            <a:r>
              <a:rPr lang="de-DE" sz="1400" dirty="0" smtClean="0">
                <a:latin typeface="Calibri" panose="020F0502020204030204" pitchFamily="34" charset="0"/>
              </a:rPr>
              <a:t>Software-Entwicklung - </a:t>
            </a:r>
            <a:r>
              <a:rPr lang="de-DE" sz="1400" dirty="0">
                <a:latin typeface="Calibri" panose="020F0502020204030204" pitchFamily="34" charset="0"/>
              </a:rPr>
              <a:t>WS 2016/2017 - Gruppe 1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z="1600" smtClean="0">
                <a:latin typeface="Calibri" panose="020F0502020204030204" pitchFamily="34" charset="0"/>
              </a:rPr>
              <a:t>7</a:t>
            </a:fld>
            <a:endParaRPr lang="de-DE" sz="1600" dirty="0">
              <a:latin typeface="Calibri" panose="020F0502020204030204" pitchFamily="34" charset="0"/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19112"/>
            <a:ext cx="8229600" cy="3924652"/>
          </a:xfrm>
        </p:spPr>
      </p:pic>
    </p:spTree>
    <p:extLst>
      <p:ext uri="{BB962C8B-B14F-4D97-AF65-F5344CB8AC3E}">
        <p14:creationId xmlns:p14="http://schemas.microsoft.com/office/powerpoint/2010/main" val="1004181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990600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Cambria" panose="02040503050406030204" pitchFamily="18" charset="0"/>
              </a:rPr>
              <a:t>3. Kollaborationsdiagramme</a:t>
            </a:r>
            <a:endParaRPr lang="de-DE" sz="3600" dirty="0">
              <a:latin typeface="Cambria" panose="02040503050406030204" pitchFamily="18" charset="0"/>
            </a:endParaRP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400" dirty="0">
                <a:latin typeface="Calibri" panose="020F0502020204030204" pitchFamily="34" charset="0"/>
              </a:rPr>
              <a:t>Ingenieursmäßige </a:t>
            </a:r>
            <a:r>
              <a:rPr lang="de-DE" sz="1400" dirty="0" smtClean="0">
                <a:latin typeface="Calibri" panose="020F0502020204030204" pitchFamily="34" charset="0"/>
              </a:rPr>
              <a:t>Software-Entwicklung - </a:t>
            </a:r>
            <a:r>
              <a:rPr lang="de-DE" sz="1400" dirty="0">
                <a:latin typeface="Calibri" panose="020F0502020204030204" pitchFamily="34" charset="0"/>
              </a:rPr>
              <a:t>WS 2016/2017 - Gruppe 1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z="1600" smtClean="0">
                <a:latin typeface="Calibri" panose="020F0502020204030204" pitchFamily="34" charset="0"/>
              </a:rPr>
              <a:t>8</a:t>
            </a:fld>
            <a:endParaRPr lang="de-DE" sz="1600" dirty="0">
              <a:latin typeface="Calibri" panose="020F0502020204030204" pitchFamily="34" charset="0"/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17" y="1216496"/>
            <a:ext cx="6865565" cy="4876800"/>
          </a:xfrm>
        </p:spPr>
      </p:pic>
    </p:spTree>
    <p:extLst>
      <p:ext uri="{BB962C8B-B14F-4D97-AF65-F5344CB8AC3E}">
        <p14:creationId xmlns:p14="http://schemas.microsoft.com/office/powerpoint/2010/main" val="2204384490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990600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Cambria" panose="02040503050406030204" pitchFamily="18" charset="0"/>
              </a:rPr>
              <a:t>4. Auswertung des Reviews</a:t>
            </a:r>
            <a:endParaRPr lang="de-DE" sz="3600" dirty="0">
              <a:latin typeface="Cambria" panose="02040503050406030204" pitchFamily="18" charset="0"/>
            </a:endParaRP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z="1400" dirty="0">
                <a:latin typeface="Calibri" panose="020F0502020204030204" pitchFamily="34" charset="0"/>
              </a:rPr>
              <a:t>Ingenieursmäßige </a:t>
            </a:r>
            <a:r>
              <a:rPr lang="de-DE" sz="1400" dirty="0" smtClean="0">
                <a:latin typeface="Calibri" panose="020F0502020204030204" pitchFamily="34" charset="0"/>
              </a:rPr>
              <a:t>Software-Entwicklung - </a:t>
            </a:r>
            <a:r>
              <a:rPr lang="de-DE" sz="1400" dirty="0">
                <a:latin typeface="Calibri" panose="020F0502020204030204" pitchFamily="34" charset="0"/>
              </a:rPr>
              <a:t>WS 2016/2017 - Gruppe 1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z="1600" smtClean="0">
                <a:latin typeface="Calibri" panose="020F0502020204030204" pitchFamily="34" charset="0"/>
              </a:rPr>
              <a:t>9</a:t>
            </a:fld>
            <a:endParaRPr lang="de-DE" sz="1600" dirty="0">
              <a:latin typeface="Calibri" panose="020F050202020403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91264" cy="5195114"/>
          </a:xfrm>
        </p:spPr>
        <p:txBody>
          <a:bodyPr>
            <a:normAutofit/>
          </a:bodyPr>
          <a:lstStyle/>
          <a:p>
            <a:r>
              <a:rPr lang="de-DE" dirty="0" smtClean="0"/>
              <a:t>Zur Vorbereitung getrennte Fehlersuche und gemeinsamer Vergleich des Gefundenen</a:t>
            </a:r>
          </a:p>
          <a:p>
            <a:r>
              <a:rPr lang="de-DE" dirty="0" smtClean="0"/>
              <a:t>Im Verlauf aufgrund von Zeitmangel teilweise weniger wichtige Fehler oder Fragen ausgelassen</a:t>
            </a:r>
          </a:p>
          <a:p>
            <a:r>
              <a:rPr lang="de-DE" dirty="0" smtClean="0"/>
              <a:t>Häufig Anmerkungen und Fragen durch Aufklärung von Systemhintergründen weggefallen</a:t>
            </a:r>
          </a:p>
          <a:p>
            <a:endParaRPr lang="de-DE" dirty="0" smtClean="0"/>
          </a:p>
          <a:p>
            <a:r>
              <a:rPr lang="de-DE" dirty="0" smtClean="0"/>
              <a:t>Fehler im SRS Gruppe 2:</a:t>
            </a:r>
            <a:endParaRPr lang="de-DE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smtClean="0"/>
              <a:t>Im SRS deutlich </a:t>
            </a:r>
            <a:r>
              <a:rPr lang="de-DE" dirty="0"/>
              <a:t>mehr </a:t>
            </a:r>
            <a:r>
              <a:rPr lang="de-DE" dirty="0" smtClean="0"/>
              <a:t>minor-Fehler </a:t>
            </a:r>
            <a:r>
              <a:rPr lang="de-DE" dirty="0"/>
              <a:t>festgestellt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smtClean="0"/>
              <a:t>Aufgrund des Umfangs hier vor </a:t>
            </a:r>
            <a:r>
              <a:rPr lang="de-DE" dirty="0"/>
              <a:t>allem </a:t>
            </a:r>
            <a:r>
              <a:rPr lang="de-DE" dirty="0" err="1" smtClean="0"/>
              <a:t>major</a:t>
            </a:r>
            <a:r>
              <a:rPr lang="de-DE" dirty="0" smtClean="0"/>
              <a:t>-Fehler </a:t>
            </a:r>
            <a:r>
              <a:rPr lang="de-DE" dirty="0"/>
              <a:t>aufgeführt</a:t>
            </a:r>
          </a:p>
          <a:p>
            <a:endParaRPr lang="de-DE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561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larheit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563</Words>
  <Application>Microsoft Office PowerPoint</Application>
  <PresentationFormat>Bildschirmpräsentation (4:3)</PresentationFormat>
  <Paragraphs>109</Paragraphs>
  <Slides>16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</vt:lpstr>
      <vt:lpstr>Symbol</vt:lpstr>
      <vt:lpstr>Wingdings</vt:lpstr>
      <vt:lpstr>Klarheit</vt:lpstr>
      <vt:lpstr>ISWE Ingenieursmäßige Software-Entwicklung w. Rossak, K. Gebhardt</vt:lpstr>
      <vt:lpstr>Gliederung</vt:lpstr>
      <vt:lpstr>1. Einführung und Überblick</vt:lpstr>
      <vt:lpstr>1. Einführung und Überblick</vt:lpstr>
      <vt:lpstr>2. Sequenzdiagramme</vt:lpstr>
      <vt:lpstr>2. Sequenzdiagramme</vt:lpstr>
      <vt:lpstr>3. Kollaborationsdiagramme</vt:lpstr>
      <vt:lpstr>3. Kollaborationsdiagramme</vt:lpstr>
      <vt:lpstr>4. Auswertung des Reviews</vt:lpstr>
      <vt:lpstr>4. Auswertung des Reviews</vt:lpstr>
      <vt:lpstr>4. Auswertung des Reviews</vt:lpstr>
      <vt:lpstr>5. Klassendiagramm</vt:lpstr>
      <vt:lpstr>5. Klassendiagramm</vt:lpstr>
      <vt:lpstr>5. Klassendiagramm</vt:lpstr>
      <vt:lpstr>6. Auswertung des Projekts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ISYS Grundlagen der Informations- und Softwaresysteme</dc:title>
  <dc:creator>Paul</dc:creator>
  <cp:lastModifiedBy>Jiahd Abu</cp:lastModifiedBy>
  <cp:revision>128</cp:revision>
  <dcterms:created xsi:type="dcterms:W3CDTF">2016-07-01T11:30:21Z</dcterms:created>
  <dcterms:modified xsi:type="dcterms:W3CDTF">2017-02-01T08:40:07Z</dcterms:modified>
</cp:coreProperties>
</file>