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9" r:id="rId3"/>
    <p:sldId id="282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27" autoAdjust="0"/>
  </p:normalViewPr>
  <p:slideViewPr>
    <p:cSldViewPr>
      <p:cViewPr>
        <p:scale>
          <a:sx n="60" d="100"/>
          <a:sy n="60" d="100"/>
        </p:scale>
        <p:origin x="-1014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03218-8FFD-4FB2-B331-160F24C401F6}" type="datetimeFigureOut">
              <a:rPr lang="de-DE" smtClean="0"/>
              <a:t>21.12.2016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5B650-513C-4E0E-8EF2-8F138C77BE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286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586CE-ADC9-4C8B-B96B-724E3CA78E3E}" type="datetimeFigureOut">
              <a:rPr lang="de-DE" smtClean="0"/>
              <a:t>21.12.2016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48E8E-2358-4E12-BD43-6C96EFCBC5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001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48E8E-2358-4E12-BD43-6C96EFCBC5E6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9116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48E8E-2358-4E12-BD43-6C96EFCBC5E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64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48E8E-2358-4E12-BD43-6C96EFCBC5E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64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48E8E-2358-4E12-BD43-6C96EFCBC5E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64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48E8E-2358-4E12-BD43-6C96EFCBC5E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64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48E8E-2358-4E12-BD43-6C96EFCBC5E6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64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48E8E-2358-4E12-BD43-6C96EFCBC5E6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64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48E8E-2358-4E12-BD43-6C96EFCBC5E6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64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48E8E-2358-4E12-BD43-6C96EFCBC5E6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64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48E8E-2358-4E12-BD43-6C96EFCBC5E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64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48E8E-2358-4E12-BD43-6C96EFCBC5E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64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48E8E-2358-4E12-BD43-6C96EFCBC5E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64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48E8E-2358-4E12-BD43-6C96EFCBC5E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64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48E8E-2358-4E12-BD43-6C96EFCBC5E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64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48E8E-2358-4E12-BD43-6C96EFCBC5E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64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48E8E-2358-4E12-BD43-6C96EFCBC5E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64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48E8E-2358-4E12-BD43-6C96EFCBC5E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64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207096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4340696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8072" y="6525344"/>
            <a:ext cx="7076256" cy="347871"/>
          </a:xfrm>
        </p:spPr>
        <p:txBody>
          <a:bodyPr/>
          <a:lstStyle/>
          <a:p>
            <a:r>
              <a:rPr lang="de-DE" smtClean="0"/>
              <a:t>Grundlagen der Informations- und Softwaresysteme - SS 2016 - Gruppe B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528816"/>
            <a:ext cx="1066800" cy="329184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539552" y="4234016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Grundlagen der Informations- und Softwaresysteme - SS 2016 - Gruppe B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Grundlagen der Informations- und Softwaresysteme - SS 2016 - Gruppe B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906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8072" y="6525344"/>
            <a:ext cx="7076256" cy="347871"/>
          </a:xfrm>
        </p:spPr>
        <p:txBody>
          <a:bodyPr/>
          <a:lstStyle/>
          <a:p>
            <a:r>
              <a:rPr lang="de-DE" smtClean="0"/>
              <a:t>Grundlagen der Informations- und Softwaresysteme - SS 2016 - Gruppe B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0477" y="6528816"/>
            <a:ext cx="1066800" cy="329184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Grundlagen der Informations- und Softwaresysteme - SS 2016 - Gruppe B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Grundlagen der Informations- und Softwaresysteme - SS 2016 - Gruppe B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Grundlagen der Informations- und Softwaresysteme - SS 2016 - Gruppe B</a:t>
            </a: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Grundlagen der Informations- und Softwaresysteme - SS 2016 - Gruppe B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Grundlagen der Informations- und Softwaresysteme - SS 2016 - Gruppe B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Grundlagen der Informations- und Softwaresysteme - SS 2016 - Gruppe B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Grundlagen der Informations- und Softwaresysteme - SS 2016 - Gruppe B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76258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3058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-99392"/>
            <a:ext cx="9144000" cy="2207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8072" y="6544031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Grundlagen der Informations- und Softwaresysteme - SS 2016 - Gruppe B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19872" y="6544031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0872" y="6544031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6"/>
          <p:cNvSpPr/>
          <p:nvPr userDrawn="1"/>
        </p:nvSpPr>
        <p:spPr>
          <a:xfrm>
            <a:off x="0" y="6520712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accent5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5300" dirty="0" smtClean="0"/>
              <a:t>ISWE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sz="3600" dirty="0" smtClean="0"/>
              <a:t/>
            </a:r>
            <a:br>
              <a:rPr lang="de-DE" sz="3600" dirty="0" smtClean="0"/>
            </a:br>
            <a:r>
              <a:rPr lang="de-DE" sz="2000" dirty="0" smtClean="0"/>
              <a:t>w. </a:t>
            </a:r>
            <a:r>
              <a:rPr lang="de-DE" sz="2000" dirty="0" err="1" smtClean="0"/>
              <a:t>Rossak</a:t>
            </a:r>
            <a:r>
              <a:rPr lang="de-DE" sz="2000" dirty="0" smtClean="0"/>
              <a:t>, K. Gebhardt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Zwischenpräsentation</a:t>
            </a:r>
            <a:endParaRPr lang="de-DE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400" dirty="0" smtClean="0">
                <a:latin typeface="Calibri" panose="020F0502020204030204" pitchFamily="34" charset="0"/>
              </a:rPr>
              <a:t>Ingenieursmäßige Software-Entwicklung - WS 2016/2017 - Gruppe 1</a:t>
            </a:r>
            <a:endParaRPr lang="de-DE" sz="1400" dirty="0">
              <a:latin typeface="Calibri" panose="020F0502020204030204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z="1600" smtClean="0">
                <a:latin typeface="Calibri" panose="020F0502020204030204" pitchFamily="34" charset="0"/>
              </a:rPr>
              <a:t>1</a:t>
            </a:fld>
            <a:endParaRPr lang="de-DE" sz="1600" dirty="0">
              <a:latin typeface="Calibri" panose="020F0502020204030204" pitchFamily="34" charset="0"/>
            </a:endParaRPr>
          </a:p>
        </p:txBody>
      </p:sp>
      <p:pic>
        <p:nvPicPr>
          <p:cNvPr id="1031" name="Picture 7" descr="C:\Users\User\Documents\Studium\ISYS\Präsentation\FSUWortmark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256" y="1195360"/>
            <a:ext cx="2825394" cy="21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User\Documents\Studium\ISYS\Präsentation\Uni-Jena-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142" y="202122"/>
            <a:ext cx="1108777" cy="130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39552" y="2516703"/>
            <a:ext cx="5981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Ingenieursmäßige Software-</a:t>
            </a:r>
          </a:p>
          <a:p>
            <a:r>
              <a:rPr lang="de-DE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Entwicklung</a:t>
            </a:r>
            <a:endParaRPr lang="de-DE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39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90600"/>
          </a:xfrm>
        </p:spPr>
        <p:txBody>
          <a:bodyPr>
            <a:normAutofit/>
          </a:bodyPr>
          <a:lstStyle/>
          <a:p>
            <a:r>
              <a:rPr lang="de-DE" dirty="0" smtClean="0"/>
              <a:t>2. </a:t>
            </a:r>
            <a:r>
              <a:rPr lang="de-DE" sz="3600" dirty="0" err="1" smtClean="0"/>
              <a:t>Use</a:t>
            </a:r>
            <a:r>
              <a:rPr lang="de-DE" sz="3600" dirty="0" smtClean="0"/>
              <a:t>-Case-Diagramme</a:t>
            </a:r>
            <a:endParaRPr lang="de-DE" sz="360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400" dirty="0">
                <a:latin typeface="Calibri" panose="020F0502020204030204" pitchFamily="34" charset="0"/>
              </a:rPr>
              <a:t>Ingenieursmäßige </a:t>
            </a:r>
            <a:r>
              <a:rPr lang="de-DE" sz="1400" dirty="0" smtClean="0">
                <a:latin typeface="Calibri" panose="020F0502020204030204" pitchFamily="34" charset="0"/>
              </a:rPr>
              <a:t>Software-Entwicklung - </a:t>
            </a:r>
            <a:r>
              <a:rPr lang="de-DE" sz="1400" dirty="0">
                <a:latin typeface="Calibri" panose="020F0502020204030204" pitchFamily="34" charset="0"/>
              </a:rPr>
              <a:t>WS 2016/2017 - Gruppe 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z="1600" smtClean="0">
                <a:latin typeface="Calibri" panose="020F0502020204030204" pitchFamily="34" charset="0"/>
              </a:rPr>
              <a:t>10</a:t>
            </a:fld>
            <a:endParaRPr lang="de-DE" sz="1600" dirty="0">
              <a:latin typeface="Calibri" panose="020F0502020204030204" pitchFamily="34" charset="0"/>
            </a:endParaRP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590675"/>
            <a:ext cx="5029200" cy="4581525"/>
          </a:xfrm>
        </p:spPr>
      </p:pic>
    </p:spTree>
    <p:extLst>
      <p:ext uri="{BB962C8B-B14F-4D97-AF65-F5344CB8AC3E}">
        <p14:creationId xmlns:p14="http://schemas.microsoft.com/office/powerpoint/2010/main" val="347480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90600"/>
          </a:xfrm>
        </p:spPr>
        <p:txBody>
          <a:bodyPr>
            <a:normAutofit/>
          </a:bodyPr>
          <a:lstStyle/>
          <a:p>
            <a:r>
              <a:rPr lang="de-DE" dirty="0" smtClean="0"/>
              <a:t>3. </a:t>
            </a:r>
            <a:r>
              <a:rPr lang="de-DE" sz="3600" dirty="0" smtClean="0"/>
              <a:t>Aktivitäts-Diagramme</a:t>
            </a:r>
            <a:endParaRPr lang="de-DE" sz="360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400" dirty="0">
                <a:latin typeface="Calibri" panose="020F0502020204030204" pitchFamily="34" charset="0"/>
              </a:rPr>
              <a:t>Ingenieursmäßige </a:t>
            </a:r>
            <a:r>
              <a:rPr lang="de-DE" sz="1400" dirty="0" smtClean="0">
                <a:latin typeface="Calibri" panose="020F0502020204030204" pitchFamily="34" charset="0"/>
              </a:rPr>
              <a:t>Software-Entwicklung - </a:t>
            </a:r>
            <a:r>
              <a:rPr lang="de-DE" sz="1400" dirty="0">
                <a:latin typeface="Calibri" panose="020F0502020204030204" pitchFamily="34" charset="0"/>
              </a:rPr>
              <a:t>WS 2016/2017 - Gruppe 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z="1600" smtClean="0">
                <a:latin typeface="Calibri" panose="020F0502020204030204" pitchFamily="34" charset="0"/>
              </a:rPr>
              <a:t>11</a:t>
            </a:fld>
            <a:endParaRPr lang="de-DE" sz="1600" dirty="0">
              <a:latin typeface="Calibri" panose="020F0502020204030204" pitchFamily="34" charset="0"/>
            </a:endParaRPr>
          </a:p>
        </p:txBody>
      </p:sp>
      <p:pic>
        <p:nvPicPr>
          <p:cNvPr id="19" name="Inhaltsplatzhalter 1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40" y="998508"/>
            <a:ext cx="8005120" cy="5306620"/>
          </a:xfrm>
        </p:spPr>
      </p:pic>
    </p:spTree>
    <p:extLst>
      <p:ext uri="{BB962C8B-B14F-4D97-AF65-F5344CB8AC3E}">
        <p14:creationId xmlns:p14="http://schemas.microsoft.com/office/powerpoint/2010/main" val="382092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90600"/>
          </a:xfrm>
        </p:spPr>
        <p:txBody>
          <a:bodyPr>
            <a:normAutofit/>
          </a:bodyPr>
          <a:lstStyle/>
          <a:p>
            <a:r>
              <a:rPr lang="de-DE" dirty="0" smtClean="0"/>
              <a:t>3. </a:t>
            </a:r>
            <a:r>
              <a:rPr lang="de-DE" sz="3600" dirty="0" smtClean="0"/>
              <a:t>Aktivitäts-Diagramme</a:t>
            </a:r>
            <a:endParaRPr lang="de-DE" sz="360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400" dirty="0">
                <a:latin typeface="Calibri" panose="020F0502020204030204" pitchFamily="34" charset="0"/>
              </a:rPr>
              <a:t>Ingenieursmäßige </a:t>
            </a:r>
            <a:r>
              <a:rPr lang="de-DE" sz="1400" dirty="0" smtClean="0">
                <a:latin typeface="Calibri" panose="020F0502020204030204" pitchFamily="34" charset="0"/>
              </a:rPr>
              <a:t>Software-Entwicklung - </a:t>
            </a:r>
            <a:r>
              <a:rPr lang="de-DE" sz="1400" dirty="0">
                <a:latin typeface="Calibri" panose="020F0502020204030204" pitchFamily="34" charset="0"/>
              </a:rPr>
              <a:t>WS 2016/2017 - Gruppe 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z="1600" smtClean="0">
                <a:latin typeface="Calibri" panose="020F0502020204030204" pitchFamily="34" charset="0"/>
              </a:rPr>
              <a:t>12</a:t>
            </a:fld>
            <a:endParaRPr lang="de-DE" sz="1600" dirty="0">
              <a:latin typeface="Calibri" panose="020F0502020204030204" pitchFamily="34" charset="0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980728"/>
            <a:ext cx="4007870" cy="5402174"/>
          </a:xfrm>
        </p:spPr>
      </p:pic>
    </p:spTree>
    <p:extLst>
      <p:ext uri="{BB962C8B-B14F-4D97-AF65-F5344CB8AC3E}">
        <p14:creationId xmlns:p14="http://schemas.microsoft.com/office/powerpoint/2010/main" val="318938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90600"/>
          </a:xfrm>
        </p:spPr>
        <p:txBody>
          <a:bodyPr>
            <a:normAutofit/>
          </a:bodyPr>
          <a:lstStyle/>
          <a:p>
            <a:r>
              <a:rPr lang="de-DE" dirty="0" smtClean="0"/>
              <a:t>3. </a:t>
            </a:r>
            <a:r>
              <a:rPr lang="de-DE" sz="3600" dirty="0" smtClean="0"/>
              <a:t>Aktivitäts-Diagramme</a:t>
            </a:r>
            <a:endParaRPr lang="de-DE" sz="360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400" dirty="0">
                <a:latin typeface="Calibri" panose="020F0502020204030204" pitchFamily="34" charset="0"/>
              </a:rPr>
              <a:t>Ingenieursmäßige </a:t>
            </a:r>
            <a:r>
              <a:rPr lang="de-DE" sz="1400" dirty="0" smtClean="0">
                <a:latin typeface="Calibri" panose="020F0502020204030204" pitchFamily="34" charset="0"/>
              </a:rPr>
              <a:t>Software-Entwicklung - </a:t>
            </a:r>
            <a:r>
              <a:rPr lang="de-DE" sz="1400" dirty="0">
                <a:latin typeface="Calibri" panose="020F0502020204030204" pitchFamily="34" charset="0"/>
              </a:rPr>
              <a:t>WS 2016/2017 - Gruppe 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z="1600" smtClean="0">
                <a:latin typeface="Calibri" panose="020F0502020204030204" pitchFamily="34" charset="0"/>
              </a:rPr>
              <a:t>13</a:t>
            </a:fld>
            <a:endParaRPr lang="de-DE" sz="1600" dirty="0">
              <a:latin typeface="Calibri" panose="020F0502020204030204" pitchFamily="34" charset="0"/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5134"/>
            <a:ext cx="8229600" cy="4472608"/>
          </a:xfrm>
        </p:spPr>
      </p:pic>
    </p:spTree>
    <p:extLst>
      <p:ext uri="{BB962C8B-B14F-4D97-AF65-F5344CB8AC3E}">
        <p14:creationId xmlns:p14="http://schemas.microsoft.com/office/powerpoint/2010/main" val="416788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90600"/>
          </a:xfrm>
        </p:spPr>
        <p:txBody>
          <a:bodyPr>
            <a:normAutofit/>
          </a:bodyPr>
          <a:lstStyle/>
          <a:p>
            <a:r>
              <a:rPr lang="de-DE" dirty="0" smtClean="0"/>
              <a:t>3. </a:t>
            </a:r>
            <a:r>
              <a:rPr lang="de-DE" sz="3600" dirty="0" smtClean="0"/>
              <a:t>Aktivitäts-Diagramme</a:t>
            </a:r>
            <a:endParaRPr lang="de-DE" sz="360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400" dirty="0">
                <a:latin typeface="Calibri" panose="020F0502020204030204" pitchFamily="34" charset="0"/>
              </a:rPr>
              <a:t>Ingenieursmäßige </a:t>
            </a:r>
            <a:r>
              <a:rPr lang="de-DE" sz="1400" dirty="0" smtClean="0">
                <a:latin typeface="Calibri" panose="020F0502020204030204" pitchFamily="34" charset="0"/>
              </a:rPr>
              <a:t>Software-Entwicklung - </a:t>
            </a:r>
            <a:r>
              <a:rPr lang="de-DE" sz="1400" dirty="0">
                <a:latin typeface="Calibri" panose="020F0502020204030204" pitchFamily="34" charset="0"/>
              </a:rPr>
              <a:t>WS 2016/2017 - Gruppe 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z="1600" smtClean="0">
                <a:latin typeface="Calibri" panose="020F0502020204030204" pitchFamily="34" charset="0"/>
              </a:rPr>
              <a:t>14</a:t>
            </a:fld>
            <a:endParaRPr lang="de-DE" sz="1600" dirty="0">
              <a:latin typeface="Calibri" panose="020F0502020204030204" pitchFamily="34" charset="0"/>
            </a:endParaRP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80291"/>
            <a:ext cx="7344816" cy="5339547"/>
          </a:xfrm>
        </p:spPr>
      </p:pic>
    </p:spTree>
    <p:extLst>
      <p:ext uri="{BB962C8B-B14F-4D97-AF65-F5344CB8AC3E}">
        <p14:creationId xmlns:p14="http://schemas.microsoft.com/office/powerpoint/2010/main" val="59924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90600"/>
          </a:xfrm>
        </p:spPr>
        <p:txBody>
          <a:bodyPr>
            <a:normAutofit/>
          </a:bodyPr>
          <a:lstStyle/>
          <a:p>
            <a:r>
              <a:rPr lang="de-DE" dirty="0" smtClean="0"/>
              <a:t>3. </a:t>
            </a:r>
            <a:r>
              <a:rPr lang="de-DE" sz="3600" dirty="0" smtClean="0"/>
              <a:t>Aktivitäts-Diagramme</a:t>
            </a:r>
            <a:endParaRPr lang="de-DE" sz="360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400" dirty="0">
                <a:latin typeface="Calibri" panose="020F0502020204030204" pitchFamily="34" charset="0"/>
              </a:rPr>
              <a:t>Ingenieursmäßige </a:t>
            </a:r>
            <a:r>
              <a:rPr lang="de-DE" sz="1400" dirty="0" smtClean="0">
                <a:latin typeface="Calibri" panose="020F0502020204030204" pitchFamily="34" charset="0"/>
              </a:rPr>
              <a:t>Software-Entwicklung - </a:t>
            </a:r>
            <a:r>
              <a:rPr lang="de-DE" sz="1400" dirty="0">
                <a:latin typeface="Calibri" panose="020F0502020204030204" pitchFamily="34" charset="0"/>
              </a:rPr>
              <a:t>WS 2016/2017 - Gruppe 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z="1600" smtClean="0">
                <a:latin typeface="Calibri" panose="020F0502020204030204" pitchFamily="34" charset="0"/>
              </a:rPr>
              <a:t>15</a:t>
            </a:fld>
            <a:endParaRPr lang="de-DE" sz="1600" dirty="0">
              <a:latin typeface="Calibri" panose="020F0502020204030204" pitchFamily="34" charset="0"/>
            </a:endParaRP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647" y="1443038"/>
            <a:ext cx="5486707" cy="4650258"/>
          </a:xfrm>
        </p:spPr>
      </p:pic>
    </p:spTree>
    <p:extLst>
      <p:ext uri="{BB962C8B-B14F-4D97-AF65-F5344CB8AC3E}">
        <p14:creationId xmlns:p14="http://schemas.microsoft.com/office/powerpoint/2010/main" val="231785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90600"/>
          </a:xfrm>
        </p:spPr>
        <p:txBody>
          <a:bodyPr>
            <a:normAutofit/>
          </a:bodyPr>
          <a:lstStyle/>
          <a:p>
            <a:r>
              <a:rPr lang="de-DE" dirty="0" smtClean="0"/>
              <a:t>3. </a:t>
            </a:r>
            <a:r>
              <a:rPr lang="de-DE" sz="3600" dirty="0" smtClean="0"/>
              <a:t>Aktivitäts-Diagramme</a:t>
            </a:r>
            <a:endParaRPr lang="de-DE" sz="360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400" dirty="0">
                <a:latin typeface="Calibri" panose="020F0502020204030204" pitchFamily="34" charset="0"/>
              </a:rPr>
              <a:t>Ingenieursmäßige </a:t>
            </a:r>
            <a:r>
              <a:rPr lang="de-DE" sz="1400" dirty="0" smtClean="0">
                <a:latin typeface="Calibri" panose="020F0502020204030204" pitchFamily="34" charset="0"/>
              </a:rPr>
              <a:t>Software-Entwicklung - </a:t>
            </a:r>
            <a:r>
              <a:rPr lang="de-DE" sz="1400" dirty="0">
                <a:latin typeface="Calibri" panose="020F0502020204030204" pitchFamily="34" charset="0"/>
              </a:rPr>
              <a:t>WS 2016/2017 - Gruppe 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z="1600" smtClean="0">
                <a:latin typeface="Calibri" panose="020F0502020204030204" pitchFamily="34" charset="0"/>
              </a:rPr>
              <a:t>16</a:t>
            </a:fld>
            <a:endParaRPr lang="de-DE" sz="1600" dirty="0">
              <a:latin typeface="Calibri" panose="020F0502020204030204" pitchFamily="34" charset="0"/>
            </a:endParaRP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0" y="1021249"/>
            <a:ext cx="3960440" cy="5298589"/>
          </a:xfrm>
        </p:spPr>
      </p:pic>
    </p:spTree>
    <p:extLst>
      <p:ext uri="{BB962C8B-B14F-4D97-AF65-F5344CB8AC3E}">
        <p14:creationId xmlns:p14="http://schemas.microsoft.com/office/powerpoint/2010/main" val="230319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90600"/>
          </a:xfrm>
        </p:spPr>
        <p:txBody>
          <a:bodyPr>
            <a:normAutofit/>
          </a:bodyPr>
          <a:lstStyle/>
          <a:p>
            <a:r>
              <a:rPr lang="de-DE" dirty="0" smtClean="0"/>
              <a:t>3. </a:t>
            </a:r>
            <a:r>
              <a:rPr lang="de-DE" sz="3600" dirty="0" smtClean="0"/>
              <a:t>Aktivitäts-Diagramme</a:t>
            </a:r>
            <a:endParaRPr lang="de-DE" sz="360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400" dirty="0">
                <a:latin typeface="Calibri" panose="020F0502020204030204" pitchFamily="34" charset="0"/>
              </a:rPr>
              <a:t>Ingenieursmäßige </a:t>
            </a:r>
            <a:r>
              <a:rPr lang="de-DE" sz="1400" dirty="0" smtClean="0">
                <a:latin typeface="Calibri" panose="020F0502020204030204" pitchFamily="34" charset="0"/>
              </a:rPr>
              <a:t>Software-Entwicklung - </a:t>
            </a:r>
            <a:r>
              <a:rPr lang="de-DE" sz="1400" dirty="0">
                <a:latin typeface="Calibri" panose="020F0502020204030204" pitchFamily="34" charset="0"/>
              </a:rPr>
              <a:t>WS 2016/2017 - Gruppe 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z="1600" smtClean="0">
                <a:latin typeface="Calibri" panose="020F0502020204030204" pitchFamily="34" charset="0"/>
              </a:rPr>
              <a:t>17</a:t>
            </a:fld>
            <a:endParaRPr lang="de-DE" sz="1600" dirty="0">
              <a:latin typeface="Calibri" panose="020F0502020204030204" pitchFamily="34" charset="0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289" y="980728"/>
            <a:ext cx="4625422" cy="5314965"/>
          </a:xfrm>
        </p:spPr>
      </p:pic>
    </p:spTree>
    <p:extLst>
      <p:ext uri="{BB962C8B-B14F-4D97-AF65-F5344CB8AC3E}">
        <p14:creationId xmlns:p14="http://schemas.microsoft.com/office/powerpoint/2010/main" val="80712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90600"/>
          </a:xfrm>
        </p:spPr>
        <p:txBody>
          <a:bodyPr>
            <a:normAutofit/>
          </a:bodyPr>
          <a:lstStyle/>
          <a:p>
            <a:r>
              <a:rPr lang="de-DE" dirty="0" smtClean="0"/>
              <a:t>3. </a:t>
            </a:r>
            <a:r>
              <a:rPr lang="de-DE" sz="3600" dirty="0" smtClean="0"/>
              <a:t>Aktivitäts-Diagramme</a:t>
            </a:r>
            <a:endParaRPr lang="de-DE" sz="360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400" dirty="0">
                <a:latin typeface="Calibri" panose="020F0502020204030204" pitchFamily="34" charset="0"/>
              </a:rPr>
              <a:t>Ingenieursmäßige </a:t>
            </a:r>
            <a:r>
              <a:rPr lang="de-DE" sz="1400" dirty="0" smtClean="0">
                <a:latin typeface="Calibri" panose="020F0502020204030204" pitchFamily="34" charset="0"/>
              </a:rPr>
              <a:t>Software-Entwicklung - </a:t>
            </a:r>
            <a:r>
              <a:rPr lang="de-DE" sz="1400" dirty="0">
                <a:latin typeface="Calibri" panose="020F0502020204030204" pitchFamily="34" charset="0"/>
              </a:rPr>
              <a:t>WS 2016/2017 - Gruppe 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z="1600" smtClean="0">
                <a:latin typeface="Calibri" panose="020F0502020204030204" pitchFamily="34" charset="0"/>
              </a:rPr>
              <a:t>18</a:t>
            </a:fld>
            <a:endParaRPr lang="de-DE" sz="1600" dirty="0">
              <a:latin typeface="Calibri" panose="020F0502020204030204" pitchFamily="34" charset="0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26" y="989912"/>
            <a:ext cx="4380148" cy="5329926"/>
          </a:xfrm>
        </p:spPr>
      </p:pic>
    </p:spTree>
    <p:extLst>
      <p:ext uri="{BB962C8B-B14F-4D97-AF65-F5344CB8AC3E}">
        <p14:creationId xmlns:p14="http://schemas.microsoft.com/office/powerpoint/2010/main" val="166689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0" y="422784"/>
            <a:ext cx="8246060" cy="5958544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90600"/>
          </a:xfrm>
        </p:spPr>
        <p:txBody>
          <a:bodyPr>
            <a:normAutofit/>
          </a:bodyPr>
          <a:lstStyle/>
          <a:p>
            <a:r>
              <a:rPr lang="de-DE" dirty="0" smtClean="0"/>
              <a:t>4. </a:t>
            </a:r>
            <a:r>
              <a:rPr lang="de-DE" sz="3600" dirty="0" smtClean="0"/>
              <a:t>Klassendiagramm</a:t>
            </a:r>
            <a:endParaRPr lang="de-DE" sz="360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400" dirty="0">
                <a:latin typeface="Calibri" panose="020F0502020204030204" pitchFamily="34" charset="0"/>
              </a:rPr>
              <a:t>Ingenieursmäßige </a:t>
            </a:r>
            <a:r>
              <a:rPr lang="de-DE" sz="1400" dirty="0" smtClean="0">
                <a:latin typeface="Calibri" panose="020F0502020204030204" pitchFamily="34" charset="0"/>
              </a:rPr>
              <a:t>Software-Entwicklung - </a:t>
            </a:r>
            <a:r>
              <a:rPr lang="de-DE" sz="1400" dirty="0">
                <a:latin typeface="Calibri" panose="020F0502020204030204" pitchFamily="34" charset="0"/>
              </a:rPr>
              <a:t>WS 2016/2017 - Gruppe 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z="1600" smtClean="0">
                <a:latin typeface="Calibri" panose="020F0502020204030204" pitchFamily="34" charset="0"/>
              </a:rPr>
              <a:t>19</a:t>
            </a:fld>
            <a:endParaRPr lang="de-DE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53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90600"/>
          </a:xfrm>
        </p:spPr>
        <p:txBody>
          <a:bodyPr>
            <a:normAutofit/>
          </a:bodyPr>
          <a:lstStyle/>
          <a:p>
            <a:r>
              <a:rPr lang="de-DE" dirty="0" smtClean="0"/>
              <a:t>1. </a:t>
            </a:r>
            <a:r>
              <a:rPr lang="de-DE" sz="3600" dirty="0" smtClean="0"/>
              <a:t>Zusätzliche Systemfunktionen</a:t>
            </a:r>
            <a:endParaRPr lang="de-DE" sz="360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400" dirty="0">
                <a:latin typeface="Calibri" panose="020F0502020204030204" pitchFamily="34" charset="0"/>
              </a:rPr>
              <a:t>Ingenieursmäßige </a:t>
            </a:r>
            <a:r>
              <a:rPr lang="de-DE" sz="1400" dirty="0" smtClean="0">
                <a:latin typeface="Calibri" panose="020F0502020204030204" pitchFamily="34" charset="0"/>
              </a:rPr>
              <a:t>Software-Entwicklung - </a:t>
            </a:r>
            <a:r>
              <a:rPr lang="de-DE" sz="1400" dirty="0">
                <a:latin typeface="Calibri" panose="020F0502020204030204" pitchFamily="34" charset="0"/>
              </a:rPr>
              <a:t>WS 2016/2017 - Gruppe 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z="1600" smtClean="0">
                <a:latin typeface="Calibri" panose="020F0502020204030204" pitchFamily="34" charset="0"/>
              </a:rPr>
              <a:t>2</a:t>
            </a:fld>
            <a:endParaRPr lang="de-DE" sz="1600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Verschiedene Accounts mit unterschiedlichen Einsichts- und Arbeitsrechten</a:t>
            </a:r>
          </a:p>
          <a:p>
            <a:r>
              <a:rPr lang="de-DE" dirty="0" smtClean="0"/>
              <a:t>Genauere Klärung der verwalteten Daten</a:t>
            </a:r>
          </a:p>
          <a:p>
            <a:r>
              <a:rPr lang="de-DE" dirty="0" smtClean="0"/>
              <a:t>Aufteilung der Schüler in Klassen bzw. Tutorengruppen</a:t>
            </a:r>
          </a:p>
          <a:p>
            <a:r>
              <a:rPr lang="de-DE" dirty="0" smtClean="0"/>
              <a:t>Detailliertere Veranstaltungsbelegung und -verwaltung</a:t>
            </a:r>
          </a:p>
          <a:p>
            <a:r>
              <a:rPr lang="de-DE" dirty="0" smtClean="0"/>
              <a:t>Verschiedene Bewertungsmöglichkeiten</a:t>
            </a:r>
          </a:p>
          <a:p>
            <a:r>
              <a:rPr lang="de-DE" dirty="0" smtClean="0"/>
              <a:t>Raumverwaltung zur besseren Veranstaltungs- und Vertretungsplanung</a:t>
            </a:r>
          </a:p>
          <a:p>
            <a:r>
              <a:rPr lang="de-DE" dirty="0" smtClean="0"/>
              <a:t>Aufbau und Organisation der Materialsammlung</a:t>
            </a:r>
          </a:p>
        </p:txBody>
      </p:sp>
    </p:spTree>
    <p:extLst>
      <p:ext uri="{BB962C8B-B14F-4D97-AF65-F5344CB8AC3E}">
        <p14:creationId xmlns:p14="http://schemas.microsoft.com/office/powerpoint/2010/main" val="188348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90600"/>
          </a:xfrm>
        </p:spPr>
        <p:txBody>
          <a:bodyPr>
            <a:normAutofit/>
          </a:bodyPr>
          <a:lstStyle/>
          <a:p>
            <a:r>
              <a:rPr lang="de-DE" dirty="0" smtClean="0"/>
              <a:t>4. </a:t>
            </a:r>
            <a:r>
              <a:rPr lang="de-DE" sz="3600" dirty="0" smtClean="0"/>
              <a:t>Klassendiagramm</a:t>
            </a:r>
            <a:endParaRPr lang="de-DE" sz="360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400" dirty="0">
                <a:latin typeface="Calibri" panose="020F0502020204030204" pitchFamily="34" charset="0"/>
              </a:rPr>
              <a:t>Ingenieursmäßige </a:t>
            </a:r>
            <a:r>
              <a:rPr lang="de-DE" sz="1400" dirty="0" smtClean="0">
                <a:latin typeface="Calibri" panose="020F0502020204030204" pitchFamily="34" charset="0"/>
              </a:rPr>
              <a:t>Software-Entwicklung - </a:t>
            </a:r>
            <a:r>
              <a:rPr lang="de-DE" sz="1400" dirty="0">
                <a:latin typeface="Calibri" panose="020F0502020204030204" pitchFamily="34" charset="0"/>
              </a:rPr>
              <a:t>WS 2016/2017 - Gruppe 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z="1600" smtClean="0">
                <a:latin typeface="Calibri" panose="020F0502020204030204" pitchFamily="34" charset="0"/>
              </a:rPr>
              <a:t>20</a:t>
            </a:fld>
            <a:endParaRPr lang="de-DE" sz="1600" dirty="0">
              <a:latin typeface="Calibri" panose="020F0502020204030204" pitchFamily="34" charset="0"/>
            </a:endParaRP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09" y="2348880"/>
            <a:ext cx="8537371" cy="2819459"/>
          </a:xfrm>
        </p:spPr>
      </p:pic>
    </p:spTree>
    <p:extLst>
      <p:ext uri="{BB962C8B-B14F-4D97-AF65-F5344CB8AC3E}">
        <p14:creationId xmlns:p14="http://schemas.microsoft.com/office/powerpoint/2010/main" val="354195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90600"/>
          </a:xfrm>
        </p:spPr>
        <p:txBody>
          <a:bodyPr>
            <a:normAutofit/>
          </a:bodyPr>
          <a:lstStyle/>
          <a:p>
            <a:r>
              <a:rPr lang="de-DE" dirty="0" smtClean="0"/>
              <a:t>4. </a:t>
            </a:r>
            <a:r>
              <a:rPr lang="de-DE" sz="3600" dirty="0" smtClean="0"/>
              <a:t>Klassendiagramm</a:t>
            </a:r>
            <a:endParaRPr lang="de-DE" sz="360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400" dirty="0">
                <a:latin typeface="Calibri" panose="020F0502020204030204" pitchFamily="34" charset="0"/>
              </a:rPr>
              <a:t>Ingenieursmäßige </a:t>
            </a:r>
            <a:r>
              <a:rPr lang="de-DE" sz="1400" dirty="0" smtClean="0">
                <a:latin typeface="Calibri" panose="020F0502020204030204" pitchFamily="34" charset="0"/>
              </a:rPr>
              <a:t>Software-Entwicklung - </a:t>
            </a:r>
            <a:r>
              <a:rPr lang="de-DE" sz="1400" dirty="0">
                <a:latin typeface="Calibri" panose="020F0502020204030204" pitchFamily="34" charset="0"/>
              </a:rPr>
              <a:t>WS 2016/2017 - Gruppe 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z="1600" smtClean="0">
                <a:latin typeface="Calibri" panose="020F0502020204030204" pitchFamily="34" charset="0"/>
              </a:rPr>
              <a:t>21</a:t>
            </a:fld>
            <a:endParaRPr lang="de-DE" sz="1600" dirty="0">
              <a:latin typeface="Calibri" panose="020F0502020204030204" pitchFamily="34" charset="0"/>
            </a:endParaRP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16" y="1443038"/>
            <a:ext cx="5831367" cy="4876800"/>
          </a:xfrm>
        </p:spPr>
      </p:pic>
    </p:spTree>
    <p:extLst>
      <p:ext uri="{BB962C8B-B14F-4D97-AF65-F5344CB8AC3E}">
        <p14:creationId xmlns:p14="http://schemas.microsoft.com/office/powerpoint/2010/main" val="242510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90600"/>
          </a:xfrm>
        </p:spPr>
        <p:txBody>
          <a:bodyPr>
            <a:normAutofit/>
          </a:bodyPr>
          <a:lstStyle/>
          <a:p>
            <a:r>
              <a:rPr lang="de-DE" dirty="0" smtClean="0"/>
              <a:t>4. </a:t>
            </a:r>
            <a:r>
              <a:rPr lang="de-DE" sz="3600" dirty="0" smtClean="0"/>
              <a:t>Klassendiagramm</a:t>
            </a:r>
            <a:endParaRPr lang="de-DE" sz="360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400" dirty="0">
                <a:latin typeface="Calibri" panose="020F0502020204030204" pitchFamily="34" charset="0"/>
              </a:rPr>
              <a:t>Ingenieursmäßige </a:t>
            </a:r>
            <a:r>
              <a:rPr lang="de-DE" sz="1400" dirty="0" smtClean="0">
                <a:latin typeface="Calibri" panose="020F0502020204030204" pitchFamily="34" charset="0"/>
              </a:rPr>
              <a:t>Software-Entwicklung - </a:t>
            </a:r>
            <a:r>
              <a:rPr lang="de-DE" sz="1400" dirty="0">
                <a:latin typeface="Calibri" panose="020F0502020204030204" pitchFamily="34" charset="0"/>
              </a:rPr>
              <a:t>WS 2016/2017 - Gruppe 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z="1600" smtClean="0">
                <a:latin typeface="Calibri" panose="020F0502020204030204" pitchFamily="34" charset="0"/>
              </a:rPr>
              <a:t>22</a:t>
            </a:fld>
            <a:endParaRPr lang="de-DE" sz="1600" dirty="0">
              <a:latin typeface="Calibri" panose="020F0502020204030204" pitchFamily="34" charset="0"/>
            </a:endParaRP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01090"/>
            <a:ext cx="8229600" cy="3160696"/>
          </a:xfrm>
        </p:spPr>
      </p:pic>
    </p:spTree>
    <p:extLst>
      <p:ext uri="{BB962C8B-B14F-4D97-AF65-F5344CB8AC3E}">
        <p14:creationId xmlns:p14="http://schemas.microsoft.com/office/powerpoint/2010/main" val="59254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90600"/>
          </a:xfrm>
        </p:spPr>
        <p:txBody>
          <a:bodyPr>
            <a:normAutofit/>
          </a:bodyPr>
          <a:lstStyle/>
          <a:p>
            <a:r>
              <a:rPr lang="de-DE" dirty="0" smtClean="0"/>
              <a:t>4. </a:t>
            </a:r>
            <a:r>
              <a:rPr lang="de-DE" sz="3600" dirty="0" smtClean="0"/>
              <a:t>Klassendiagramm</a:t>
            </a:r>
            <a:endParaRPr lang="de-DE" sz="360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400" dirty="0">
                <a:latin typeface="Calibri" panose="020F0502020204030204" pitchFamily="34" charset="0"/>
              </a:rPr>
              <a:t>Ingenieursmäßige </a:t>
            </a:r>
            <a:r>
              <a:rPr lang="de-DE" sz="1400" dirty="0" smtClean="0">
                <a:latin typeface="Calibri" panose="020F0502020204030204" pitchFamily="34" charset="0"/>
              </a:rPr>
              <a:t>Software-Entwicklung - </a:t>
            </a:r>
            <a:r>
              <a:rPr lang="de-DE" sz="1400" dirty="0">
                <a:latin typeface="Calibri" panose="020F0502020204030204" pitchFamily="34" charset="0"/>
              </a:rPr>
              <a:t>WS 2016/2017 - Gruppe 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z="1600" smtClean="0">
                <a:latin typeface="Calibri" panose="020F0502020204030204" pitchFamily="34" charset="0"/>
              </a:rPr>
              <a:t>23</a:t>
            </a:fld>
            <a:endParaRPr lang="de-DE" sz="1600" dirty="0">
              <a:latin typeface="Calibri" panose="020F0502020204030204" pitchFamily="34" charset="0"/>
            </a:endParaRP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0" y="1700808"/>
            <a:ext cx="7715200" cy="3930384"/>
          </a:xfrm>
        </p:spPr>
      </p:pic>
    </p:spTree>
    <p:extLst>
      <p:ext uri="{BB962C8B-B14F-4D97-AF65-F5344CB8AC3E}">
        <p14:creationId xmlns:p14="http://schemas.microsoft.com/office/powerpoint/2010/main" val="66779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90600"/>
          </a:xfrm>
        </p:spPr>
        <p:txBody>
          <a:bodyPr>
            <a:normAutofit/>
          </a:bodyPr>
          <a:lstStyle/>
          <a:p>
            <a:r>
              <a:rPr lang="de-DE" dirty="0" smtClean="0"/>
              <a:t>4. </a:t>
            </a:r>
            <a:r>
              <a:rPr lang="de-DE" sz="3600" dirty="0" smtClean="0"/>
              <a:t>Klassendiagramm</a:t>
            </a:r>
            <a:endParaRPr lang="de-DE" sz="360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400" dirty="0">
                <a:latin typeface="Calibri" panose="020F0502020204030204" pitchFamily="34" charset="0"/>
              </a:rPr>
              <a:t>Ingenieursmäßige </a:t>
            </a:r>
            <a:r>
              <a:rPr lang="de-DE" sz="1400" dirty="0" smtClean="0">
                <a:latin typeface="Calibri" panose="020F0502020204030204" pitchFamily="34" charset="0"/>
              </a:rPr>
              <a:t>Software-Entwicklung - </a:t>
            </a:r>
            <a:r>
              <a:rPr lang="de-DE" sz="1400" dirty="0">
                <a:latin typeface="Calibri" panose="020F0502020204030204" pitchFamily="34" charset="0"/>
              </a:rPr>
              <a:t>WS 2016/2017 - Gruppe 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z="1600" smtClean="0">
                <a:latin typeface="Calibri" panose="020F0502020204030204" pitchFamily="34" charset="0"/>
              </a:rPr>
              <a:t>24</a:t>
            </a:fld>
            <a:endParaRPr lang="de-DE" sz="1600" dirty="0">
              <a:latin typeface="Calibri" panose="020F0502020204030204" pitchFamily="34" charset="0"/>
            </a:endParaRP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645" y="980728"/>
            <a:ext cx="5242710" cy="5411395"/>
          </a:xfrm>
        </p:spPr>
      </p:pic>
    </p:spTree>
    <p:extLst>
      <p:ext uri="{BB962C8B-B14F-4D97-AF65-F5344CB8AC3E}">
        <p14:creationId xmlns:p14="http://schemas.microsoft.com/office/powerpoint/2010/main" val="393037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90600"/>
          </a:xfrm>
        </p:spPr>
        <p:txBody>
          <a:bodyPr>
            <a:normAutofit/>
          </a:bodyPr>
          <a:lstStyle/>
          <a:p>
            <a:r>
              <a:rPr lang="de-DE" dirty="0" smtClean="0"/>
              <a:t>4. </a:t>
            </a:r>
            <a:r>
              <a:rPr lang="de-DE" sz="3600" dirty="0" smtClean="0"/>
              <a:t>Klassendiagramm</a:t>
            </a:r>
            <a:endParaRPr lang="de-DE" sz="360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400" dirty="0">
                <a:latin typeface="Calibri" panose="020F0502020204030204" pitchFamily="34" charset="0"/>
              </a:rPr>
              <a:t>Ingenieursmäßige </a:t>
            </a:r>
            <a:r>
              <a:rPr lang="de-DE" sz="1400" dirty="0" smtClean="0">
                <a:latin typeface="Calibri" panose="020F0502020204030204" pitchFamily="34" charset="0"/>
              </a:rPr>
              <a:t>Software-Entwicklung - </a:t>
            </a:r>
            <a:r>
              <a:rPr lang="de-DE" sz="1400" dirty="0">
                <a:latin typeface="Calibri" panose="020F0502020204030204" pitchFamily="34" charset="0"/>
              </a:rPr>
              <a:t>WS 2016/2017 - Gruppe 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z="1600" smtClean="0">
                <a:latin typeface="Calibri" panose="020F0502020204030204" pitchFamily="34" charset="0"/>
              </a:rPr>
              <a:t>25</a:t>
            </a:fld>
            <a:endParaRPr lang="de-DE" sz="1600" dirty="0">
              <a:latin typeface="Calibri" panose="020F0502020204030204" pitchFamily="34" charset="0"/>
            </a:endParaRP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65" y="2420888"/>
            <a:ext cx="8433871" cy="2430191"/>
          </a:xfrm>
        </p:spPr>
      </p:pic>
    </p:spTree>
    <p:extLst>
      <p:ext uri="{BB962C8B-B14F-4D97-AF65-F5344CB8AC3E}">
        <p14:creationId xmlns:p14="http://schemas.microsoft.com/office/powerpoint/2010/main" val="275917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90600"/>
          </a:xfrm>
        </p:spPr>
        <p:txBody>
          <a:bodyPr>
            <a:normAutofit/>
          </a:bodyPr>
          <a:lstStyle/>
          <a:p>
            <a:r>
              <a:rPr lang="de-DE" dirty="0" smtClean="0"/>
              <a:t>2. </a:t>
            </a:r>
            <a:r>
              <a:rPr lang="de-DE" sz="3600" dirty="0" err="1" smtClean="0"/>
              <a:t>Use</a:t>
            </a:r>
            <a:r>
              <a:rPr lang="de-DE" sz="3600" dirty="0" smtClean="0"/>
              <a:t>-Case-Diagramme</a:t>
            </a:r>
            <a:endParaRPr lang="de-DE" sz="360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400" dirty="0">
                <a:latin typeface="Calibri" panose="020F0502020204030204" pitchFamily="34" charset="0"/>
              </a:rPr>
              <a:t>Ingenieursmäßige </a:t>
            </a:r>
            <a:r>
              <a:rPr lang="de-DE" sz="1400" dirty="0" smtClean="0">
                <a:latin typeface="Calibri" panose="020F0502020204030204" pitchFamily="34" charset="0"/>
              </a:rPr>
              <a:t>Software-Entwicklung - </a:t>
            </a:r>
            <a:r>
              <a:rPr lang="de-DE" sz="1400" dirty="0">
                <a:latin typeface="Calibri" panose="020F0502020204030204" pitchFamily="34" charset="0"/>
              </a:rPr>
              <a:t>WS 2016/2017 - Gruppe 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z="1600" smtClean="0">
                <a:latin typeface="Calibri" panose="020F0502020204030204" pitchFamily="34" charset="0"/>
              </a:rPr>
              <a:t>3</a:t>
            </a:fld>
            <a:endParaRPr lang="de-DE" sz="1600" dirty="0">
              <a:latin typeface="Calibri" panose="020F0502020204030204" pitchFamily="34" charset="0"/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38" y="1443038"/>
            <a:ext cx="7847923" cy="4876800"/>
          </a:xfrm>
        </p:spPr>
      </p:pic>
    </p:spTree>
    <p:extLst>
      <p:ext uri="{BB962C8B-B14F-4D97-AF65-F5344CB8AC3E}">
        <p14:creationId xmlns:p14="http://schemas.microsoft.com/office/powerpoint/2010/main" val="413036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90600"/>
          </a:xfrm>
        </p:spPr>
        <p:txBody>
          <a:bodyPr>
            <a:normAutofit/>
          </a:bodyPr>
          <a:lstStyle/>
          <a:p>
            <a:r>
              <a:rPr lang="de-DE" dirty="0" smtClean="0"/>
              <a:t>2. </a:t>
            </a:r>
            <a:r>
              <a:rPr lang="de-DE" sz="3600" dirty="0" err="1" smtClean="0"/>
              <a:t>Use</a:t>
            </a:r>
            <a:r>
              <a:rPr lang="de-DE" sz="3600" dirty="0" smtClean="0"/>
              <a:t>-Case-Diagramme</a:t>
            </a:r>
            <a:endParaRPr lang="de-DE" sz="360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400" dirty="0">
                <a:latin typeface="Calibri" panose="020F0502020204030204" pitchFamily="34" charset="0"/>
              </a:rPr>
              <a:t>Ingenieursmäßige </a:t>
            </a:r>
            <a:r>
              <a:rPr lang="de-DE" sz="1400" dirty="0" smtClean="0">
                <a:latin typeface="Calibri" panose="020F0502020204030204" pitchFamily="34" charset="0"/>
              </a:rPr>
              <a:t>Software-Entwicklung - </a:t>
            </a:r>
            <a:r>
              <a:rPr lang="de-DE" sz="1400" dirty="0">
                <a:latin typeface="Calibri" panose="020F0502020204030204" pitchFamily="34" charset="0"/>
              </a:rPr>
              <a:t>WS 2016/2017 - Gruppe 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z="1600" smtClean="0">
                <a:latin typeface="Calibri" panose="020F0502020204030204" pitchFamily="34" charset="0"/>
              </a:rPr>
              <a:t>4</a:t>
            </a:fld>
            <a:endParaRPr lang="de-DE" sz="1600" dirty="0">
              <a:latin typeface="Calibri" panose="020F0502020204030204" pitchFamily="34" charset="0"/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1795463"/>
            <a:ext cx="7600950" cy="4171950"/>
          </a:xfrm>
        </p:spPr>
      </p:pic>
    </p:spTree>
    <p:extLst>
      <p:ext uri="{BB962C8B-B14F-4D97-AF65-F5344CB8AC3E}">
        <p14:creationId xmlns:p14="http://schemas.microsoft.com/office/powerpoint/2010/main" val="349669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90600"/>
          </a:xfrm>
        </p:spPr>
        <p:txBody>
          <a:bodyPr>
            <a:normAutofit/>
          </a:bodyPr>
          <a:lstStyle/>
          <a:p>
            <a:r>
              <a:rPr lang="de-DE" dirty="0" smtClean="0"/>
              <a:t>2. </a:t>
            </a:r>
            <a:r>
              <a:rPr lang="de-DE" sz="3600" dirty="0" err="1" smtClean="0"/>
              <a:t>Use</a:t>
            </a:r>
            <a:r>
              <a:rPr lang="de-DE" sz="3600" dirty="0" smtClean="0"/>
              <a:t>-Case-Diagramme</a:t>
            </a:r>
            <a:endParaRPr lang="de-DE" sz="360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400" dirty="0">
                <a:latin typeface="Calibri" panose="020F0502020204030204" pitchFamily="34" charset="0"/>
              </a:rPr>
              <a:t>Ingenieursmäßige </a:t>
            </a:r>
            <a:r>
              <a:rPr lang="de-DE" sz="1400" dirty="0" smtClean="0">
                <a:latin typeface="Calibri" panose="020F0502020204030204" pitchFamily="34" charset="0"/>
              </a:rPr>
              <a:t>Software-Entwicklung - </a:t>
            </a:r>
            <a:r>
              <a:rPr lang="de-DE" sz="1400" dirty="0">
                <a:latin typeface="Calibri" panose="020F0502020204030204" pitchFamily="34" charset="0"/>
              </a:rPr>
              <a:t>WS 2016/2017 - Gruppe 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z="1600" smtClean="0">
                <a:latin typeface="Calibri" panose="020F0502020204030204" pitchFamily="34" charset="0"/>
              </a:rPr>
              <a:t>5</a:t>
            </a:fld>
            <a:endParaRPr lang="de-DE" sz="1600" dirty="0">
              <a:latin typeface="Calibri" panose="020F0502020204030204" pitchFamily="34" charset="0"/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1757363"/>
            <a:ext cx="5314950" cy="4248150"/>
          </a:xfrm>
        </p:spPr>
      </p:pic>
    </p:spTree>
    <p:extLst>
      <p:ext uri="{BB962C8B-B14F-4D97-AF65-F5344CB8AC3E}">
        <p14:creationId xmlns:p14="http://schemas.microsoft.com/office/powerpoint/2010/main" val="194606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90600"/>
          </a:xfrm>
        </p:spPr>
        <p:txBody>
          <a:bodyPr>
            <a:normAutofit/>
          </a:bodyPr>
          <a:lstStyle/>
          <a:p>
            <a:r>
              <a:rPr lang="de-DE" dirty="0" smtClean="0"/>
              <a:t>2. </a:t>
            </a:r>
            <a:r>
              <a:rPr lang="de-DE" sz="3600" dirty="0" err="1" smtClean="0"/>
              <a:t>Use</a:t>
            </a:r>
            <a:r>
              <a:rPr lang="de-DE" sz="3600" dirty="0" smtClean="0"/>
              <a:t>-Case-Diagramme</a:t>
            </a:r>
            <a:endParaRPr lang="de-DE" sz="360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400" dirty="0">
                <a:latin typeface="Calibri" panose="020F0502020204030204" pitchFamily="34" charset="0"/>
              </a:rPr>
              <a:t>Ingenieursmäßige </a:t>
            </a:r>
            <a:r>
              <a:rPr lang="de-DE" sz="1400" dirty="0" smtClean="0">
                <a:latin typeface="Calibri" panose="020F0502020204030204" pitchFamily="34" charset="0"/>
              </a:rPr>
              <a:t>Software-Entwicklung - </a:t>
            </a:r>
            <a:r>
              <a:rPr lang="de-DE" sz="1400" dirty="0">
                <a:latin typeface="Calibri" panose="020F0502020204030204" pitchFamily="34" charset="0"/>
              </a:rPr>
              <a:t>WS 2016/2017 - Gruppe 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z="1600" smtClean="0">
                <a:latin typeface="Calibri" panose="020F0502020204030204" pitchFamily="34" charset="0"/>
              </a:rPr>
              <a:t>6</a:t>
            </a:fld>
            <a:endParaRPr lang="de-DE" sz="1600" dirty="0">
              <a:latin typeface="Calibri" panose="020F0502020204030204" pitchFamily="34" charset="0"/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8289"/>
            <a:ext cx="8229600" cy="4366298"/>
          </a:xfrm>
        </p:spPr>
      </p:pic>
    </p:spTree>
    <p:extLst>
      <p:ext uri="{BB962C8B-B14F-4D97-AF65-F5344CB8AC3E}">
        <p14:creationId xmlns:p14="http://schemas.microsoft.com/office/powerpoint/2010/main" val="113329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90600"/>
          </a:xfrm>
        </p:spPr>
        <p:txBody>
          <a:bodyPr>
            <a:normAutofit/>
          </a:bodyPr>
          <a:lstStyle/>
          <a:p>
            <a:r>
              <a:rPr lang="de-DE" dirty="0" smtClean="0"/>
              <a:t>2. </a:t>
            </a:r>
            <a:r>
              <a:rPr lang="de-DE" sz="3600" dirty="0" err="1" smtClean="0"/>
              <a:t>Use</a:t>
            </a:r>
            <a:r>
              <a:rPr lang="de-DE" sz="3600" dirty="0" smtClean="0"/>
              <a:t>-Case-Diagramme</a:t>
            </a:r>
            <a:endParaRPr lang="de-DE" sz="360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400" dirty="0">
                <a:latin typeface="Calibri" panose="020F0502020204030204" pitchFamily="34" charset="0"/>
              </a:rPr>
              <a:t>Ingenieursmäßige </a:t>
            </a:r>
            <a:r>
              <a:rPr lang="de-DE" sz="1400" dirty="0" smtClean="0">
                <a:latin typeface="Calibri" panose="020F0502020204030204" pitchFamily="34" charset="0"/>
              </a:rPr>
              <a:t>Software-Entwicklung - </a:t>
            </a:r>
            <a:r>
              <a:rPr lang="de-DE" sz="1400" dirty="0">
                <a:latin typeface="Calibri" panose="020F0502020204030204" pitchFamily="34" charset="0"/>
              </a:rPr>
              <a:t>WS 2016/2017 - Gruppe 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z="1600" smtClean="0">
                <a:latin typeface="Calibri" panose="020F0502020204030204" pitchFamily="34" charset="0"/>
              </a:rPr>
              <a:t>7</a:t>
            </a:fld>
            <a:endParaRPr lang="de-DE" sz="1600" dirty="0">
              <a:latin typeface="Calibri" panose="020F0502020204030204" pitchFamily="34" charset="0"/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5" y="2219325"/>
            <a:ext cx="5962650" cy="3324225"/>
          </a:xfrm>
        </p:spPr>
      </p:pic>
    </p:spTree>
    <p:extLst>
      <p:ext uri="{BB962C8B-B14F-4D97-AF65-F5344CB8AC3E}">
        <p14:creationId xmlns:p14="http://schemas.microsoft.com/office/powerpoint/2010/main" val="8613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90600"/>
          </a:xfrm>
        </p:spPr>
        <p:txBody>
          <a:bodyPr>
            <a:normAutofit/>
          </a:bodyPr>
          <a:lstStyle/>
          <a:p>
            <a:r>
              <a:rPr lang="de-DE" dirty="0" smtClean="0"/>
              <a:t>2. </a:t>
            </a:r>
            <a:r>
              <a:rPr lang="de-DE" sz="3600" dirty="0" err="1" smtClean="0"/>
              <a:t>Use</a:t>
            </a:r>
            <a:r>
              <a:rPr lang="de-DE" sz="3600" dirty="0" smtClean="0"/>
              <a:t>-Case-Diagramme</a:t>
            </a:r>
            <a:endParaRPr lang="de-DE" sz="360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400" dirty="0">
                <a:latin typeface="Calibri" panose="020F0502020204030204" pitchFamily="34" charset="0"/>
              </a:rPr>
              <a:t>Ingenieursmäßige </a:t>
            </a:r>
            <a:r>
              <a:rPr lang="de-DE" sz="1400" dirty="0" smtClean="0">
                <a:latin typeface="Calibri" panose="020F0502020204030204" pitchFamily="34" charset="0"/>
              </a:rPr>
              <a:t>Software-Entwicklung - </a:t>
            </a:r>
            <a:r>
              <a:rPr lang="de-DE" sz="1400" dirty="0">
                <a:latin typeface="Calibri" panose="020F0502020204030204" pitchFamily="34" charset="0"/>
              </a:rPr>
              <a:t>WS 2016/2017 - Gruppe 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z="1600" smtClean="0">
                <a:latin typeface="Calibri" panose="020F0502020204030204" pitchFamily="34" charset="0"/>
              </a:rPr>
              <a:t>8</a:t>
            </a:fld>
            <a:endParaRPr lang="de-DE" sz="1600" dirty="0">
              <a:latin typeface="Calibri" panose="020F0502020204030204" pitchFamily="34" charset="0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1752600"/>
            <a:ext cx="4953000" cy="4257675"/>
          </a:xfrm>
        </p:spPr>
      </p:pic>
    </p:spTree>
    <p:extLst>
      <p:ext uri="{BB962C8B-B14F-4D97-AF65-F5344CB8AC3E}">
        <p14:creationId xmlns:p14="http://schemas.microsoft.com/office/powerpoint/2010/main" val="96604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90600"/>
          </a:xfrm>
        </p:spPr>
        <p:txBody>
          <a:bodyPr>
            <a:normAutofit/>
          </a:bodyPr>
          <a:lstStyle/>
          <a:p>
            <a:r>
              <a:rPr lang="de-DE" dirty="0" smtClean="0"/>
              <a:t>2. </a:t>
            </a:r>
            <a:r>
              <a:rPr lang="de-DE" sz="3600" dirty="0" err="1" smtClean="0"/>
              <a:t>Use</a:t>
            </a:r>
            <a:r>
              <a:rPr lang="de-DE" sz="3600" dirty="0" smtClean="0"/>
              <a:t>-Case-Diagramme</a:t>
            </a:r>
            <a:endParaRPr lang="de-DE" sz="360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400" dirty="0">
                <a:latin typeface="Calibri" panose="020F0502020204030204" pitchFamily="34" charset="0"/>
              </a:rPr>
              <a:t>Ingenieursmäßige </a:t>
            </a:r>
            <a:r>
              <a:rPr lang="de-DE" sz="1400" dirty="0" smtClean="0">
                <a:latin typeface="Calibri" panose="020F0502020204030204" pitchFamily="34" charset="0"/>
              </a:rPr>
              <a:t>Software-Entwicklung - </a:t>
            </a:r>
            <a:r>
              <a:rPr lang="de-DE" sz="1400" dirty="0">
                <a:latin typeface="Calibri" panose="020F0502020204030204" pitchFamily="34" charset="0"/>
              </a:rPr>
              <a:t>WS 2016/2017 - Gruppe 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z="1600" smtClean="0">
                <a:latin typeface="Calibri" panose="020F0502020204030204" pitchFamily="34" charset="0"/>
              </a:rPr>
              <a:t>9</a:t>
            </a:fld>
            <a:endParaRPr lang="de-DE" sz="1600" dirty="0">
              <a:latin typeface="Calibri" panose="020F0502020204030204" pitchFamily="34" charset="0"/>
            </a:endParaRP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7" y="1533525"/>
            <a:ext cx="6524625" cy="4695825"/>
          </a:xfrm>
        </p:spPr>
      </p:pic>
    </p:spTree>
    <p:extLst>
      <p:ext uri="{BB962C8B-B14F-4D97-AF65-F5344CB8AC3E}">
        <p14:creationId xmlns:p14="http://schemas.microsoft.com/office/powerpoint/2010/main" val="126609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rheit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358</Words>
  <Application>Microsoft Office PowerPoint</Application>
  <PresentationFormat>Bildschirmpräsentation (4:3)</PresentationFormat>
  <Paragraphs>102</Paragraphs>
  <Slides>25</Slides>
  <Notes>17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Klarheit</vt:lpstr>
      <vt:lpstr>ISWE   w. Rossak, K. Gebhardt</vt:lpstr>
      <vt:lpstr>1. Zusätzliche Systemfunktionen</vt:lpstr>
      <vt:lpstr>2. Use-Case-Diagramme</vt:lpstr>
      <vt:lpstr>2. Use-Case-Diagramme</vt:lpstr>
      <vt:lpstr>2. Use-Case-Diagramme</vt:lpstr>
      <vt:lpstr>2. Use-Case-Diagramme</vt:lpstr>
      <vt:lpstr>2. Use-Case-Diagramme</vt:lpstr>
      <vt:lpstr>2. Use-Case-Diagramme</vt:lpstr>
      <vt:lpstr>2. Use-Case-Diagramme</vt:lpstr>
      <vt:lpstr>2. Use-Case-Diagramme</vt:lpstr>
      <vt:lpstr>3. Aktivitäts-Diagramme</vt:lpstr>
      <vt:lpstr>3. Aktivitäts-Diagramme</vt:lpstr>
      <vt:lpstr>3. Aktivitäts-Diagramme</vt:lpstr>
      <vt:lpstr>3. Aktivitäts-Diagramme</vt:lpstr>
      <vt:lpstr>3. Aktivitäts-Diagramme</vt:lpstr>
      <vt:lpstr>3. Aktivitäts-Diagramme</vt:lpstr>
      <vt:lpstr>3. Aktivitäts-Diagramme</vt:lpstr>
      <vt:lpstr>3. Aktivitäts-Diagramme</vt:lpstr>
      <vt:lpstr>4. Klassendiagramm</vt:lpstr>
      <vt:lpstr>4. Klassendiagramm</vt:lpstr>
      <vt:lpstr>4. Klassendiagramm</vt:lpstr>
      <vt:lpstr>4. Klassendiagramm</vt:lpstr>
      <vt:lpstr>4. Klassendiagramm</vt:lpstr>
      <vt:lpstr>4. Klassendiagramm</vt:lpstr>
      <vt:lpstr>4. Klassendiagramm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ISYS Grundlagen der Informations- und Softwaresysteme</dc:title>
  <dc:creator>Paul</dc:creator>
  <cp:lastModifiedBy>User</cp:lastModifiedBy>
  <cp:revision>81</cp:revision>
  <dcterms:created xsi:type="dcterms:W3CDTF">2016-07-01T11:30:21Z</dcterms:created>
  <dcterms:modified xsi:type="dcterms:W3CDTF">2016-12-21T08:16:48Z</dcterms:modified>
</cp:coreProperties>
</file>