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65" r:id="rId5"/>
    <p:sldId id="310" r:id="rId6"/>
    <p:sldId id="320" r:id="rId7"/>
    <p:sldId id="321" r:id="rId8"/>
    <p:sldId id="325" r:id="rId9"/>
    <p:sldId id="335" r:id="rId10"/>
    <p:sldId id="322" r:id="rId11"/>
    <p:sldId id="323" r:id="rId12"/>
    <p:sldId id="324" r:id="rId13"/>
    <p:sldId id="329" r:id="rId14"/>
    <p:sldId id="326" r:id="rId15"/>
    <p:sldId id="340" r:id="rId16"/>
    <p:sldId id="332" r:id="rId17"/>
    <p:sldId id="331" r:id="rId18"/>
    <p:sldId id="334" r:id="rId19"/>
    <p:sldId id="338" r:id="rId20"/>
    <p:sldId id="330" r:id="rId21"/>
    <p:sldId id="341" r:id="rId22"/>
    <p:sldId id="342" r:id="rId23"/>
  </p:sldIdLst>
  <p:sldSz cx="12188825" cy="6858000"/>
  <p:notesSz cx="6858000" cy="9144000"/>
  <p:custDataLst>
    <p:tags r:id="rId26"/>
  </p:custDataLst>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29" autoAdjust="0"/>
  </p:normalViewPr>
  <p:slideViewPr>
    <p:cSldViewPr showGuides="1">
      <p:cViewPr>
        <p:scale>
          <a:sx n="66" d="100"/>
          <a:sy n="66" d="100"/>
        </p:scale>
        <p:origin x="-1596" y="-114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9" d="100"/>
          <a:sy n="89" d="100"/>
        </p:scale>
        <p:origin x="375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115D25CC-CE2B-44FC-97DA-587FCC13922E}" type="datetime1">
              <a:rPr lang="de-DE" smtClean="0"/>
              <a:pPr algn="r" rtl="0"/>
              <a:t>26.01.2017</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de-DE" smtClean="0"/>
              <a:pPr algn="r" rtl="0"/>
              <a:t>‹Nr.›</a:t>
            </a:fld>
            <a:endParaRPr lang="de-DE"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noProof="0"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E832C949-ED9C-45D4-8A60-90C89D3B8584}" type="datetime1">
              <a:rPr lang="de-DE" smtClean="0"/>
              <a:pPr/>
              <a:t>26.01.2017</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noProof="0" dirty="0" smtClean="0"/>
              <a:t>Textmasterformat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de-DE" smtClean="0"/>
              <a:pPr/>
              <a:t>‹Nr.›</a:t>
            </a:fld>
            <a:endParaRPr lang="de-DE"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p:cNvSpPr txBox="1">
            <a:spLocks noGrp="1" noMove="1" noResize="1"/>
          </p:cNvSpPr>
          <p:nvPr>
            <p:ph type="body" idx="1"/>
          </p:nvPr>
        </p:nvSpPr>
        <p:spPr>
          <a:xfrm>
            <a:off x="790194" y="4755642"/>
            <a:ext cx="6217539" cy="4525899"/>
          </a:xfrm>
          <a:prstGeom prst="rect">
            <a:avLst/>
          </a:prstGeom>
          <a:noFill/>
          <a:ln>
            <a:noFill/>
          </a:ln>
        </p:spPr>
        <p:txBody>
          <a:bodyPr lIns="0" tIns="0" rIns="0" bIns="0">
            <a:noAutofit/>
          </a:bodyPr>
          <a:lstStyle/>
          <a:p>
            <a:pPr marL="347662" lvl="0" indent="-342900"/>
            <a:endParaRPr lang="de-DE" sz="1800">
              <a:solidFill>
                <a:srgbClr val="000000"/>
              </a:solidFill>
              <a:latin typeface="Sans Serif"/>
            </a:endParaRPr>
          </a:p>
        </p:txBody>
      </p:sp>
      <p:sp>
        <p:nvSpPr>
          <p:cNvPr id="3" name="Folienbildplatzhalter 2"/>
          <p:cNvSpPr>
            <a:spLocks noGrp="1" noRot="1" noChangeAspect="1" noMove="1" noResize="1"/>
          </p:cNvSpPr>
          <p:nvPr>
            <p:ph type="sldImg"/>
          </p:nvPr>
        </p:nvSpPr>
        <p:spPr>
          <a:xfrm>
            <a:off x="536575" y="763588"/>
            <a:ext cx="6702425" cy="3771900"/>
          </a:xfrm>
          <a:prstGeom prst="rect">
            <a:avLst/>
          </a:prstGeom>
          <a:noFill/>
          <a:ln>
            <a:noFill/>
            <a:prstDash val="solid"/>
          </a:ln>
        </p:spPr>
      </p:sp>
    </p:spTree>
    <p:extLst>
      <p:ext uri="{BB962C8B-B14F-4D97-AF65-F5344CB8AC3E}">
        <p14:creationId xmlns:p14="http://schemas.microsoft.com/office/powerpoint/2010/main" val="4246788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de-DE" noProof="0" smtClean="0"/>
              <a:t>Titelmasterformat durch Klicken bearbeiten</a:t>
            </a:r>
            <a:endParaRPr lang="de-DE" noProof="0" dirty="0"/>
          </a:p>
        </p:txBody>
      </p:sp>
      <p:sp>
        <p:nvSpPr>
          <p:cNvPr id="3" name="Untertitel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de-DE" noProof="0" smtClean="0"/>
              <a:t>Formatvorlage des Untertitelmasters durch Klicken bearbeiten</a:t>
            </a:r>
            <a:endParaRPr lang="de-DE"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smtClean="0"/>
              <a:t>Titelmasterformat durch Klicken bearbeiten</a:t>
            </a:r>
            <a:endParaRPr lang="de-DE" noProof="0" dirty="0"/>
          </a:p>
        </p:txBody>
      </p:sp>
      <p:sp>
        <p:nvSpPr>
          <p:cNvPr id="3" name="Vertikaler Textplatzhalter 2"/>
          <p:cNvSpPr>
            <a:spLocks noGrp="1"/>
          </p:cNvSpPr>
          <p:nvPr>
            <p:ph type="body" orient="vert" idx="1" hasCustomPrompt="1"/>
          </p:nvPr>
        </p:nvSpPr>
        <p:spPr/>
        <p:txBody>
          <a:bodyPr vert="eaVert" rtlCol="0"/>
          <a:lstStyle>
            <a:lvl1pPr>
              <a:defRPr/>
            </a:lvl1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Datumsplatzhalter 3"/>
          <p:cNvSpPr>
            <a:spLocks noGrp="1"/>
          </p:cNvSpPr>
          <p:nvPr>
            <p:ph type="dt" sz="half" idx="10"/>
          </p:nvPr>
        </p:nvSpPr>
        <p:spPr/>
        <p:txBody>
          <a:bodyPr rtlCol="0"/>
          <a:lstStyle>
            <a:lvl1pPr>
              <a:defRPr/>
            </a:lvl1pPr>
          </a:lstStyle>
          <a:p>
            <a:fld id="{A189E67C-9D02-45EC-B214-7132036CA0E2}" type="datetime1">
              <a:rPr lang="de-DE" noProof="0" smtClean="0"/>
              <a:pPr/>
              <a:t>26.01.2017</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142412" y="381001"/>
            <a:ext cx="1524001" cy="5638800"/>
          </a:xfrm>
        </p:spPr>
        <p:txBody>
          <a:bodyPr vert="eaVert" rtlCol="0"/>
          <a:lstStyle/>
          <a:p>
            <a:pPr rtl="0"/>
            <a:r>
              <a:rPr lang="de-DE" noProof="0" smtClean="0"/>
              <a:t>Titelmasterformat durch Klicken bearbeiten</a:t>
            </a:r>
            <a:endParaRPr lang="de-DE" noProof="0" dirty="0"/>
          </a:p>
        </p:txBody>
      </p:sp>
      <p:sp>
        <p:nvSpPr>
          <p:cNvPr id="3" name="Vertikaler Textplatzhalter 2"/>
          <p:cNvSpPr>
            <a:spLocks noGrp="1"/>
          </p:cNvSpPr>
          <p:nvPr>
            <p:ph type="body" orient="vert" idx="1" hasCustomPrompt="1"/>
          </p:nvPr>
        </p:nvSpPr>
        <p:spPr>
          <a:xfrm>
            <a:off x="1522412" y="381001"/>
            <a:ext cx="7391399" cy="5638800"/>
          </a:xfrm>
        </p:spPr>
        <p:txBody>
          <a:bodyPr vert="eaVert" rtlCol="0"/>
          <a:lstStyle>
            <a:lvl1pPr>
              <a:defRPr/>
            </a:lvl1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Datumsplatzhalter 3"/>
          <p:cNvSpPr>
            <a:spLocks noGrp="1"/>
          </p:cNvSpPr>
          <p:nvPr>
            <p:ph type="dt" sz="half" idx="10"/>
          </p:nvPr>
        </p:nvSpPr>
        <p:spPr/>
        <p:txBody>
          <a:bodyPr rtlCol="0"/>
          <a:lstStyle>
            <a:lvl1pPr>
              <a:defRPr/>
            </a:lvl1pPr>
          </a:lstStyle>
          <a:p>
            <a:fld id="{270FAB6A-C057-4550-9260-DE7EF7F686AF}" type="datetime1">
              <a:rPr lang="de-DE" noProof="0" smtClean="0"/>
              <a:pPr/>
              <a:t>26.01.2017</a:t>
            </a:fld>
            <a:endParaRPr lang="de-DE" noProof="0"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smtClean="0"/>
              <a:t>Titelmasterformat durch Klicken bearbeiten</a:t>
            </a:r>
            <a:endParaRPr lang="de-DE" noProof="0" dirty="0"/>
          </a:p>
        </p:txBody>
      </p:sp>
      <p:sp>
        <p:nvSpPr>
          <p:cNvPr id="3" name="Inhaltsplatzhalter 2"/>
          <p:cNvSpPr>
            <a:spLocks noGrp="1"/>
          </p:cNvSpPr>
          <p:nvPr>
            <p:ph idx="1" hasCustomPrompt="1"/>
          </p:nvPr>
        </p:nvSpPr>
        <p:spPr/>
        <p:txBody>
          <a:bodyPr rtlCol="0"/>
          <a:lstStyle>
            <a:lvl5pPr algn="l" rtl="0">
              <a:defRPr/>
            </a:lvl5pPr>
            <a:lvl6pPr algn="l" rtl="0">
              <a:defRPr/>
            </a:lvl6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Datumsplatzhalter 3"/>
          <p:cNvSpPr>
            <a:spLocks noGrp="1"/>
          </p:cNvSpPr>
          <p:nvPr>
            <p:ph type="dt" sz="half" idx="10"/>
          </p:nvPr>
        </p:nvSpPr>
        <p:spPr/>
        <p:txBody>
          <a:bodyPr rtlCol="0"/>
          <a:lstStyle>
            <a:lvl1pPr>
              <a:defRPr/>
            </a:lvl1pPr>
          </a:lstStyle>
          <a:p>
            <a:fld id="{0C3BEA5D-0888-4F93-8E94-34D310102D57}" type="datetime1">
              <a:rPr lang="de-DE" smtClean="0"/>
              <a:pPr/>
              <a:t>26.01.2017</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de-DE" noProof="0" smtClean="0"/>
              <a:t>Titelmasterformat durch Klicken bearbeiten</a:t>
            </a:r>
            <a:endParaRPr lang="de-DE" noProof="0" dirty="0"/>
          </a:p>
        </p:txBody>
      </p:sp>
      <p:sp>
        <p:nvSpPr>
          <p:cNvPr id="3" name="Textplatzhalter 2"/>
          <p:cNvSpPr>
            <a:spLocks noGrp="1"/>
          </p:cNvSpPr>
          <p:nvPr>
            <p:ph type="body" idx="1" hasCustomPrompt="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noProof="0" dirty="0" smtClean="0"/>
              <a:t>Textmasterformate bearbeiten</a:t>
            </a:r>
            <a:endParaRPr lang="de-DE" noProof="0" dirty="0"/>
          </a:p>
        </p:txBody>
      </p:sp>
      <p:sp>
        <p:nvSpPr>
          <p:cNvPr id="4" name="Datumsplatzhalter 3"/>
          <p:cNvSpPr>
            <a:spLocks noGrp="1"/>
          </p:cNvSpPr>
          <p:nvPr>
            <p:ph type="dt" sz="half" idx="10"/>
          </p:nvPr>
        </p:nvSpPr>
        <p:spPr/>
        <p:txBody>
          <a:bodyPr rtlCol="0"/>
          <a:lstStyle>
            <a:lvl1pPr>
              <a:defRPr/>
            </a:lvl1pPr>
          </a:lstStyle>
          <a:p>
            <a:fld id="{BAC737EE-66BB-4D7F-898E-CF1D06F8E110}" type="datetime1">
              <a:rPr lang="de-DE" smtClean="0"/>
              <a:pPr/>
              <a:t>26.01.2017</a:t>
            </a:fld>
            <a:endParaRPr lang="de-DE" dirty="0"/>
          </a:p>
        </p:txBody>
      </p:sp>
      <p:sp>
        <p:nvSpPr>
          <p:cNvPr id="5" name="Fußzeilenplatzhalter 4"/>
          <p:cNvSpPr>
            <a:spLocks noGrp="1"/>
          </p:cNvSpPr>
          <p:nvPr>
            <p:ph type="ftr" sz="quarter" idx="11"/>
          </p:nvPr>
        </p:nvSpPr>
        <p:spPr/>
        <p:txBody>
          <a:bodyPr rtlCol="0"/>
          <a:lstStyle/>
          <a:p>
            <a:pPr rtl="0"/>
            <a:endParaRPr lang="de-DE" noProof="0" dirty="0"/>
          </a:p>
        </p:txBody>
      </p:sp>
      <p:sp>
        <p:nvSpPr>
          <p:cNvPr id="6" name="Foliennummernplatzhalter 5"/>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noProof="0" smtClean="0"/>
              <a:t>Titelmasterformat durch Klicken bearbeiten</a:t>
            </a:r>
            <a:endParaRPr lang="de-DE" noProof="0" dirty="0"/>
          </a:p>
        </p:txBody>
      </p:sp>
      <p:sp>
        <p:nvSpPr>
          <p:cNvPr id="3" name="Inhaltsplatzhalter 2"/>
          <p:cNvSpPr>
            <a:spLocks noGrp="1"/>
          </p:cNvSpPr>
          <p:nvPr>
            <p:ph sz="half" idx="1" hasCustomPrompt="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Inhaltsplatzhalter 3"/>
          <p:cNvSpPr>
            <a:spLocks noGrp="1"/>
          </p:cNvSpPr>
          <p:nvPr>
            <p:ph sz="half" idx="2" hasCustomPrompt="1"/>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5" name="Datumsplatzhalter 4"/>
          <p:cNvSpPr>
            <a:spLocks noGrp="1"/>
          </p:cNvSpPr>
          <p:nvPr>
            <p:ph type="dt" sz="half" idx="10"/>
          </p:nvPr>
        </p:nvSpPr>
        <p:spPr/>
        <p:txBody>
          <a:bodyPr rtlCol="0"/>
          <a:lstStyle/>
          <a:p>
            <a:r>
              <a:rPr lang="de-DE" dirty="0" smtClean="0"/>
              <a:t>​</a:t>
            </a:r>
            <a:fld id="{8B789056-64C5-46DE-95B1-DA257F473F68}" type="datetime1">
              <a:rPr lang="de-DE" smtClean="0"/>
              <a:pPr/>
              <a:t>26.01.2017</a:t>
            </a:fld>
            <a:r>
              <a:rPr lang="de-DE" dirty="0" smtClean="0"/>
              <a:t>​</a:t>
            </a:r>
            <a:endParaRPr lang="de-DE"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noProof="0" smtClean="0"/>
              <a:t>Titelmasterformat durch Klicken bearbeiten</a:t>
            </a:r>
            <a:endParaRPr lang="de-DE" noProof="0" dirty="0"/>
          </a:p>
        </p:txBody>
      </p:sp>
      <p:sp>
        <p:nvSpPr>
          <p:cNvPr id="3" name="Textplatzhalter 2"/>
          <p:cNvSpPr>
            <a:spLocks noGrp="1"/>
          </p:cNvSpPr>
          <p:nvPr>
            <p:ph type="body" idx="1" hasCustomPrompt="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smtClean="0"/>
              <a:t>Textmasterformate bearbeiten</a:t>
            </a:r>
            <a:endParaRPr lang="de-DE" noProof="0" dirty="0"/>
          </a:p>
        </p:txBody>
      </p:sp>
      <p:sp>
        <p:nvSpPr>
          <p:cNvPr id="4" name="Inhaltsplatzhalter 3"/>
          <p:cNvSpPr>
            <a:spLocks noGrp="1"/>
          </p:cNvSpPr>
          <p:nvPr>
            <p:ph sz="half" idx="2" hasCustomPrompt="1"/>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5" name="Textplatzhalter 4"/>
          <p:cNvSpPr>
            <a:spLocks noGrp="1"/>
          </p:cNvSpPr>
          <p:nvPr>
            <p:ph type="body" sz="quarter" idx="3" hasCustomPrompt="1"/>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noProof="0" dirty="0" smtClean="0"/>
              <a:t>Textmasterformate bearbeiten</a:t>
            </a:r>
            <a:endParaRPr lang="de-DE" noProof="0" dirty="0"/>
          </a:p>
        </p:txBody>
      </p:sp>
      <p:sp>
        <p:nvSpPr>
          <p:cNvPr id="6" name="Inhaltsplatzhalter 5"/>
          <p:cNvSpPr>
            <a:spLocks noGrp="1"/>
          </p:cNvSpPr>
          <p:nvPr>
            <p:ph sz="quarter" idx="4" hasCustomPrompt="1"/>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7" name="Datumsplatzhalter 6"/>
          <p:cNvSpPr>
            <a:spLocks noGrp="1"/>
          </p:cNvSpPr>
          <p:nvPr>
            <p:ph type="dt" sz="half" idx="10"/>
          </p:nvPr>
        </p:nvSpPr>
        <p:spPr/>
        <p:txBody>
          <a:bodyPr rtlCol="0"/>
          <a:lstStyle>
            <a:lvl1pPr>
              <a:defRPr/>
            </a:lvl1pPr>
          </a:lstStyle>
          <a:p>
            <a:fld id="{80BFF739-A1FF-4B0F-A80D-4A7600AF59B6}" type="datetime1">
              <a:rPr lang="de-DE" noProof="0" smtClean="0"/>
              <a:pPr/>
              <a:t>26.01.2017</a:t>
            </a:fld>
            <a:endParaRPr lang="de-DE" noProof="0" dirty="0"/>
          </a:p>
        </p:txBody>
      </p:sp>
      <p:sp>
        <p:nvSpPr>
          <p:cNvPr id="8" name="Fußzeilenplatzhalter 7"/>
          <p:cNvSpPr>
            <a:spLocks noGrp="1"/>
          </p:cNvSpPr>
          <p:nvPr>
            <p:ph type="ftr" sz="quarter" idx="11"/>
          </p:nvPr>
        </p:nvSpPr>
        <p:spPr/>
        <p:txBody>
          <a:bodyPr rtlCol="0"/>
          <a:lstStyle/>
          <a:p>
            <a:pPr rtl="0"/>
            <a:endParaRPr lang="de-DE" noProof="0" dirty="0"/>
          </a:p>
        </p:txBody>
      </p:sp>
      <p:sp>
        <p:nvSpPr>
          <p:cNvPr id="9" name="Foliennummernplatzhalter 8"/>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a:p>
        </p:txBody>
      </p:sp>
      <p:sp>
        <p:nvSpPr>
          <p:cNvPr id="3" name="Datumsplatzhalter 2"/>
          <p:cNvSpPr>
            <a:spLocks noGrp="1"/>
          </p:cNvSpPr>
          <p:nvPr>
            <p:ph type="dt" sz="half" idx="10"/>
          </p:nvPr>
        </p:nvSpPr>
        <p:spPr/>
        <p:txBody>
          <a:bodyPr rtlCol="0"/>
          <a:lstStyle>
            <a:lvl1pPr>
              <a:defRPr/>
            </a:lvl1pPr>
          </a:lstStyle>
          <a:p>
            <a:fld id="{B9B1CAE9-9EFE-4152-8504-84F83B03DD44}" type="datetime1">
              <a:rPr lang="de-DE" smtClean="0"/>
              <a:pPr/>
              <a:t>26.01.2017</a:t>
            </a:fld>
            <a:endParaRPr lang="de-DE" dirty="0"/>
          </a:p>
        </p:txBody>
      </p:sp>
      <p:sp>
        <p:nvSpPr>
          <p:cNvPr id="4" name="Fußzeilenplatzhalter 3"/>
          <p:cNvSpPr>
            <a:spLocks noGrp="1"/>
          </p:cNvSpPr>
          <p:nvPr>
            <p:ph type="ftr" sz="quarter" idx="11"/>
          </p:nvPr>
        </p:nvSpPr>
        <p:spPr/>
        <p:txBody>
          <a:bodyPr rtlCol="0"/>
          <a:lstStyle/>
          <a:p>
            <a:pPr rtl="0"/>
            <a:endParaRPr/>
          </a:p>
        </p:txBody>
      </p:sp>
      <p:sp>
        <p:nvSpPr>
          <p:cNvPr id="5" name="Foliennummernplatzhalter 4"/>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Pr>
        <a:solidFill>
          <a:schemeClr val="bg2"/>
        </a:solidFill>
        <a:effectLst/>
      </p:bgPr>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rtlCol="0"/>
          <a:lstStyle>
            <a:lvl1pPr>
              <a:defRPr/>
            </a:lvl1pPr>
          </a:lstStyle>
          <a:p>
            <a:fld id="{16AF6054-D64A-4276-A67A-52D6E88FBE84}" type="datetime1">
              <a:rPr lang="de-DE" smtClean="0"/>
              <a:pPr/>
              <a:t>26.01.2017</a:t>
            </a:fld>
            <a:endParaRPr lang="de-DE" dirty="0"/>
          </a:p>
        </p:txBody>
      </p:sp>
      <p:sp>
        <p:nvSpPr>
          <p:cNvPr id="3" name="Fußzeilenplatzhalter 2"/>
          <p:cNvSpPr>
            <a:spLocks noGrp="1"/>
          </p:cNvSpPr>
          <p:nvPr>
            <p:ph type="ftr" sz="quarter" idx="11"/>
          </p:nvPr>
        </p:nvSpPr>
        <p:spPr/>
        <p:txBody>
          <a:bodyPr rtlCol="0"/>
          <a:lstStyle/>
          <a:p>
            <a:pPr rtl="0"/>
            <a:endParaRPr/>
          </a:p>
        </p:txBody>
      </p:sp>
      <p:sp>
        <p:nvSpPr>
          <p:cNvPr id="4" name="Foliennummernplatzhalter 3"/>
          <p:cNvSpPr>
            <a:spLocks noGrp="1"/>
          </p:cNvSpPr>
          <p:nvPr>
            <p:ph type="sldNum" sz="quarter" idx="12"/>
          </p:nvPr>
        </p:nvSpPr>
        <p:spPr/>
        <p:txBody>
          <a:bodyPr rtlCol="0"/>
          <a:lstStyle/>
          <a:p>
            <a:pPr rtl="0"/>
            <a:fld id="{2A013F82-EE5E-44EE-A61D-E31C6657F26F}" type="slidenum">
              <a:rPr/>
              <a:t>‹Nr.›</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055604" y="1905000"/>
            <a:ext cx="3596607" cy="2667000"/>
          </a:xfrm>
        </p:spPr>
        <p:txBody>
          <a:bodyPr rtlCol="0" anchor="b">
            <a:noAutofit/>
          </a:bodyPr>
          <a:lstStyle>
            <a:lvl1pPr algn="l" rtl="0">
              <a:lnSpc>
                <a:spcPct val="90000"/>
              </a:lnSpc>
              <a:defRPr sz="3200" b="0" baseline="0">
                <a:solidFill>
                  <a:schemeClr val="tx1"/>
                </a:solidFill>
              </a:defRPr>
            </a:lvl1pPr>
          </a:lstStyle>
          <a:p>
            <a:pPr rtl="0"/>
            <a:r>
              <a:rPr lang="de-DE" noProof="0" smtClean="0"/>
              <a:t>Titelmasterformat durch Klicken bearbeiten</a:t>
            </a:r>
            <a:endParaRPr lang="de-DE" noProof="0" dirty="0"/>
          </a:p>
        </p:txBody>
      </p:sp>
      <p:sp>
        <p:nvSpPr>
          <p:cNvPr id="3" name="Inhaltsplatzhalter 2"/>
          <p:cNvSpPr>
            <a:spLocks noGrp="1"/>
          </p:cNvSpPr>
          <p:nvPr>
            <p:ph idx="1" hasCustomPrompt="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noProof="0" dirty="0" smtClean="0"/>
              <a:t>Textmasterformate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smtClean="0"/>
              <a:t>Textmasterformate bearbeiten</a:t>
            </a:r>
            <a:endParaRPr lang="de-DE" noProof="0" dirty="0"/>
          </a:p>
        </p:txBody>
      </p:sp>
      <p:sp>
        <p:nvSpPr>
          <p:cNvPr id="5" name="Datumsplatzhalter 4"/>
          <p:cNvSpPr>
            <a:spLocks noGrp="1"/>
          </p:cNvSpPr>
          <p:nvPr>
            <p:ph type="dt" sz="half" idx="10"/>
          </p:nvPr>
        </p:nvSpPr>
        <p:spPr/>
        <p:txBody>
          <a:bodyPr rtlCol="0"/>
          <a:lstStyle>
            <a:lvl1pPr>
              <a:defRPr/>
            </a:lvl1pPr>
          </a:lstStyle>
          <a:p>
            <a:fld id="{B5374C35-0B4F-422D-B236-94C4FF2C6562}" type="datetime1">
              <a:rPr lang="de-DE" noProof="0" smtClean="0"/>
              <a:pPr/>
              <a:t>26.01.2017</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t>‹Nr.›</a:t>
            </a:fld>
            <a:endParaRPr lang="de-DE"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noProof="0" smtClean="0"/>
              <a:t>Bild durch Klicken auf Symbol hinzufügen</a:t>
            </a:r>
            <a:endParaRPr lang="de-DE" noProof="0" dirty="0"/>
          </a:p>
        </p:txBody>
      </p:sp>
      <p:sp>
        <p:nvSpPr>
          <p:cNvPr id="2" name="Titel 1"/>
          <p:cNvSpPr>
            <a:spLocks noGrp="1"/>
          </p:cNvSpPr>
          <p:nvPr>
            <p:ph type="title"/>
          </p:nvPr>
        </p:nvSpPr>
        <p:spPr>
          <a:xfrm>
            <a:off x="1055604" y="1905000"/>
            <a:ext cx="3596607" cy="2667000"/>
          </a:xfrm>
        </p:spPr>
        <p:txBody>
          <a:bodyPr rtlCol="0" anchor="b">
            <a:normAutofit/>
          </a:bodyPr>
          <a:lstStyle>
            <a:lvl1pPr algn="l" rtl="0">
              <a:lnSpc>
                <a:spcPct val="90000"/>
              </a:lnSpc>
              <a:defRPr sz="3200" b="0" i="0" baseline="0">
                <a:solidFill>
                  <a:schemeClr val="tx1"/>
                </a:solidFill>
              </a:defRPr>
            </a:lvl1pPr>
          </a:lstStyle>
          <a:p>
            <a:pPr rtl="0"/>
            <a:r>
              <a:rPr lang="de-DE" noProof="0" smtClean="0"/>
              <a:t>Titelmasterformat durch Klicken bearbeiten</a:t>
            </a:r>
            <a:endParaRPr lang="de-DE" noProof="0" dirty="0"/>
          </a:p>
        </p:txBody>
      </p:sp>
      <p:sp>
        <p:nvSpPr>
          <p:cNvPr id="4" name="Textplatzhalter 3"/>
          <p:cNvSpPr>
            <a:spLocks noGrp="1"/>
          </p:cNvSpPr>
          <p:nvPr>
            <p:ph type="body" sz="half" idx="2" hasCustomPrompt="1"/>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noProof="0" dirty="0" smtClean="0"/>
              <a:t>Textmasterformate bearbeiten</a:t>
            </a:r>
            <a:endParaRPr lang="de-DE" noProof="0" dirty="0"/>
          </a:p>
        </p:txBody>
      </p:sp>
      <p:sp>
        <p:nvSpPr>
          <p:cNvPr id="5" name="Datumsplatzhalter 4"/>
          <p:cNvSpPr>
            <a:spLocks noGrp="1"/>
          </p:cNvSpPr>
          <p:nvPr>
            <p:ph type="dt" sz="half" idx="10"/>
          </p:nvPr>
        </p:nvSpPr>
        <p:spPr/>
        <p:txBody>
          <a:bodyPr rtlCol="0"/>
          <a:lstStyle>
            <a:lvl1pPr>
              <a:defRPr/>
            </a:lvl1pPr>
          </a:lstStyle>
          <a:p>
            <a:fld id="{58041F81-F908-46F2-978C-0D5782D2F71E}" type="datetime1">
              <a:rPr lang="de-DE" noProof="0" smtClean="0"/>
              <a:pPr/>
              <a:t>26.01.2017</a:t>
            </a:fld>
            <a:endParaRPr lang="de-DE" noProof="0" dirty="0"/>
          </a:p>
        </p:txBody>
      </p:sp>
      <p:sp>
        <p:nvSpPr>
          <p:cNvPr id="6" name="Fußzeilenplatzhalter 5"/>
          <p:cNvSpPr>
            <a:spLocks noGrp="1"/>
          </p:cNvSpPr>
          <p:nvPr>
            <p:ph type="ftr" sz="quarter" idx="11"/>
          </p:nvPr>
        </p:nvSpPr>
        <p:spPr/>
        <p:txBody>
          <a:bodyPr rtlCol="0"/>
          <a:lstStyle/>
          <a:p>
            <a:pPr rtl="0"/>
            <a:endParaRPr lang="de-DE" noProof="0" dirty="0"/>
          </a:p>
        </p:txBody>
      </p:sp>
      <p:sp>
        <p:nvSpPr>
          <p:cNvPr id="7" name="Foliennummernplatzhalter 6"/>
          <p:cNvSpPr>
            <a:spLocks noGrp="1"/>
          </p:cNvSpPr>
          <p:nvPr>
            <p:ph type="sldNum" sz="quarter" idx="12"/>
          </p:nvPr>
        </p:nvSpPr>
        <p:spPr/>
        <p:txBody>
          <a:bodyPr rtlCol="0"/>
          <a:lstStyle/>
          <a:p>
            <a:pPr rtl="0"/>
            <a:fld id="{2A013F82-EE5E-44EE-A61D-E31C6657F26F}" type="slidenum">
              <a:rPr lang="de-DE" noProof="0" smtClean="0"/>
              <a:pPr/>
              <a:t>‹Nr.›</a:t>
            </a:fld>
            <a:endParaRPr lang="de-DE"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de-DE" noProof="0" dirty="0" smtClean="0"/>
              <a:t>Titelmasterformat durch Klicken bearbeiten</a:t>
            </a:r>
            <a:endParaRPr lang="de-DE" noProof="0" dirty="0"/>
          </a:p>
        </p:txBody>
      </p:sp>
      <p:sp>
        <p:nvSpPr>
          <p:cNvPr id="3" name="Textplatzhalt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de-DE" noProof="0" dirty="0" smtClean="0"/>
              <a:t>Textmasterformat bearbeiten</a:t>
            </a:r>
          </a:p>
          <a:p>
            <a:pPr lvl="1" rtl="0"/>
            <a:r>
              <a:rPr lang="de-DE" noProof="0" dirty="0" smtClean="0"/>
              <a:t>Zweite Ebene</a:t>
            </a:r>
          </a:p>
          <a:p>
            <a:pPr lvl="2" rtl="0"/>
            <a:r>
              <a:rPr lang="de-DE" noProof="0" dirty="0" smtClean="0"/>
              <a:t>Dritte Ebene</a:t>
            </a:r>
          </a:p>
          <a:p>
            <a:pPr lvl="3" rtl="0"/>
            <a:r>
              <a:rPr lang="de-DE" noProof="0" dirty="0" smtClean="0"/>
              <a:t>Vierte Ebene</a:t>
            </a:r>
          </a:p>
          <a:p>
            <a:pPr lvl="4" rtl="0"/>
            <a:r>
              <a:rPr lang="de-DE" noProof="0" dirty="0" smtClean="0"/>
              <a:t>Fünfte Ebene</a:t>
            </a:r>
            <a:endParaRPr lang="de-DE" noProof="0" dirty="0"/>
          </a:p>
        </p:txBody>
      </p:sp>
      <p:sp>
        <p:nvSpPr>
          <p:cNvPr id="4" name="Datumsplatzhalt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73868FAC-1E42-46E2-B290-2D4CF62A4174}" type="datetime1">
              <a:rPr lang="de-DE" smtClean="0"/>
              <a:pPr/>
              <a:t>26.01.2017</a:t>
            </a:fld>
            <a:endParaRPr lang="de-DE" dirty="0"/>
          </a:p>
        </p:txBody>
      </p:sp>
      <p:sp>
        <p:nvSpPr>
          <p:cNvPr id="5" name="Fußzeilenplatzhalt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de-DE" noProof="0" dirty="0"/>
          </a:p>
        </p:txBody>
      </p:sp>
      <p:sp>
        <p:nvSpPr>
          <p:cNvPr id="6" name="Foliennummernplatzhalt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de-DE" smtClean="0"/>
              <a:pPr/>
              <a:t>‹Nr.›</a:t>
            </a:fld>
            <a:endParaRPr lang="de-DE"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de.wikipedia.org/wiki/Orthogonales_Frequenzmultiplexverfahren" TargetMode="External"/><Relationship Id="rId3" Type="http://schemas.openxmlformats.org/officeDocument/2006/relationships/hyperlink" Target="https://www.tutorialspoint.com/lte/lte_network_architecture.htm" TargetMode="External"/><Relationship Id="rId7" Type="http://schemas.openxmlformats.org/officeDocument/2006/relationships/hyperlink" Target="https://en.wikipedia.org/wiki/Time_division_multiple_access" TargetMode="External"/><Relationship Id="rId2" Type="http://schemas.openxmlformats.org/officeDocument/2006/relationships/hyperlink" Target="http://www.elektronik-kompendium.de/sites/kom/0910141.htm" TargetMode="External"/><Relationship Id="rId1" Type="http://schemas.openxmlformats.org/officeDocument/2006/relationships/slideLayout" Target="../slideLayouts/slideLayout2.xml"/><Relationship Id="rId6" Type="http://schemas.openxmlformats.org/officeDocument/2006/relationships/hyperlink" Target="http://winfwiki.wi-fom.de/index.php/IT-gest%C3%BCtzte_Verkehrsflussdatenerfassung" TargetMode="External"/><Relationship Id="rId5" Type="http://schemas.openxmlformats.org/officeDocument/2006/relationships/hyperlink" Target="http://www.elektronik-kompendium.de/sites/kom/0406221.htm" TargetMode="External"/><Relationship Id="rId4" Type="http://schemas.openxmlformats.org/officeDocument/2006/relationships/hyperlink" Target="https://www.tutorialspoint.com/gsm/" TargetMode="External"/><Relationship Id="rId9" Type="http://schemas.openxmlformats.org/officeDocument/2006/relationships/hyperlink" Target="http://mobilorus.blogspot.de/2013/03/what-is-going-to-be-happen-with-lt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rtlCol="0"/>
          <a:lstStyle/>
          <a:p>
            <a:r>
              <a:rPr lang="de-DE" dirty="0" smtClean="0"/>
              <a:t>Mobilfunk-Standards</a:t>
            </a:r>
            <a:endParaRPr lang="en-US" dirty="0"/>
          </a:p>
        </p:txBody>
      </p:sp>
      <p:sp>
        <p:nvSpPr>
          <p:cNvPr id="4" name="Untertitel 3"/>
          <p:cNvSpPr>
            <a:spLocks noGrp="1"/>
          </p:cNvSpPr>
          <p:nvPr>
            <p:ph type="subTitle" idx="1"/>
          </p:nvPr>
        </p:nvSpPr>
        <p:spPr/>
        <p:txBody>
          <a:bodyPr rtlCol="0"/>
          <a:lstStyle/>
          <a:p>
            <a:pPr rtl="0"/>
            <a:r>
              <a:rPr lang="it-IT" dirty="0" err="1" smtClean="0"/>
              <a:t>Präsentation</a:t>
            </a:r>
            <a:r>
              <a:rPr lang="it-IT" dirty="0" smtClean="0"/>
              <a:t> von : Jihad Abu </a:t>
            </a:r>
            <a:r>
              <a:rPr lang="it-IT" dirty="0" err="1" smtClean="0"/>
              <a:t>Dabat</a:t>
            </a:r>
            <a:endParaRPr lang="it-IT" dirty="0" smtClean="0"/>
          </a:p>
          <a:p>
            <a:r>
              <a:rPr lang="it-IT" dirty="0"/>
              <a:t> </a:t>
            </a:r>
            <a:r>
              <a:rPr lang="it-IT" dirty="0" smtClean="0"/>
              <a:t>                                      Sebastian </a:t>
            </a:r>
            <a:r>
              <a:rPr lang="de-DE" dirty="0" err="1" smtClean="0"/>
              <a:t>Köbrich</a:t>
            </a:r>
            <a:endParaRPr lang="de-DE" dirty="0" smtClean="0"/>
          </a:p>
          <a:p>
            <a:endParaRPr lang="de-DE" dirty="0"/>
          </a:p>
          <a:p>
            <a:r>
              <a:rPr lang="de-DE" dirty="0" smtClean="0"/>
              <a:t>Dozent : Volker </a:t>
            </a:r>
            <a:r>
              <a:rPr lang="de-DE" dirty="0" err="1" smtClean="0"/>
              <a:t>Dörsing</a:t>
            </a:r>
            <a:r>
              <a:rPr lang="de-DE" dirty="0" smtClean="0"/>
              <a:t>		</a:t>
            </a:r>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a:t>GSM 2G  Full Rate </a:t>
            </a:r>
            <a:r>
              <a:rPr lang="en-US" dirty="0" smtClean="0"/>
              <a:t>Codec:</a:t>
            </a:r>
            <a:endParaRPr lang="en-US" dirty="0"/>
          </a:p>
        </p:txBody>
      </p:sp>
      <p:sp>
        <p:nvSpPr>
          <p:cNvPr id="14" name="Inhaltsplatzhalter 13"/>
          <p:cNvSpPr>
            <a:spLocks noGrp="1"/>
          </p:cNvSpPr>
          <p:nvPr>
            <p:ph idx="1"/>
          </p:nvPr>
        </p:nvSpPr>
        <p:spPr>
          <a:xfrm>
            <a:off x="1522413" y="1904999"/>
            <a:ext cx="10476655" cy="4332313"/>
          </a:xfrm>
        </p:spPr>
        <p:txBody>
          <a:bodyPr rtlCol="0"/>
          <a:lstStyle/>
          <a:p>
            <a:r>
              <a:rPr lang="de" dirty="0" smtClean="0"/>
              <a:t>Die erste Kodierung für die Daten in   GSM System. Und benutzt TDMA und FDMA für das Transportieren von Signale.</a:t>
            </a:r>
          </a:p>
          <a:p>
            <a:r>
              <a:rPr lang="de" dirty="0" smtClean="0"/>
              <a:t> Beispiel für die Full Rate mit TDMA:</a:t>
            </a:r>
            <a:r>
              <a:rPr lang="de-DE" dirty="0"/>
              <a:t> </a:t>
            </a:r>
            <a:r>
              <a:rPr lang="de" dirty="0"/>
              <a:t> </a:t>
            </a:r>
            <a:r>
              <a:rPr lang="de" dirty="0" smtClean="0"/>
              <a:t>Jede Frame in TDMA hat 8 time Slots die    aus Kodierte Daten .</a:t>
            </a:r>
            <a:endParaRPr lang="de-DE" dirty="0" smtClean="0"/>
          </a:p>
        </p:txBody>
      </p:sp>
      <p:pic>
        <p:nvPicPr>
          <p:cNvPr id="3" name="Grafik 2"/>
          <p:cNvPicPr>
            <a:picLocks noChangeAspect="1"/>
          </p:cNvPicPr>
          <p:nvPr/>
        </p:nvPicPr>
        <p:blipFill>
          <a:blip r:embed="rId2"/>
          <a:stretch>
            <a:fillRect/>
          </a:stretch>
        </p:blipFill>
        <p:spPr>
          <a:xfrm>
            <a:off x="2205979" y="5091104"/>
            <a:ext cx="1857143" cy="266667"/>
          </a:xfrm>
          <a:prstGeom prst="rect">
            <a:avLst/>
          </a:prstGeom>
        </p:spPr>
      </p:pic>
      <p:pic>
        <p:nvPicPr>
          <p:cNvPr id="4" name="Grafik 3"/>
          <p:cNvPicPr>
            <a:picLocks noChangeAspect="1"/>
          </p:cNvPicPr>
          <p:nvPr/>
        </p:nvPicPr>
        <p:blipFill>
          <a:blip r:embed="rId3"/>
          <a:stretch>
            <a:fillRect/>
          </a:stretch>
        </p:blipFill>
        <p:spPr>
          <a:xfrm>
            <a:off x="2205979" y="5942819"/>
            <a:ext cx="4304762" cy="257143"/>
          </a:xfrm>
          <a:prstGeom prst="rect">
            <a:avLst/>
          </a:prstGeom>
        </p:spPr>
      </p:pic>
      <p:pic>
        <p:nvPicPr>
          <p:cNvPr id="9" name="Grafik 8"/>
          <p:cNvPicPr>
            <a:picLocks noChangeAspect="1"/>
          </p:cNvPicPr>
          <p:nvPr/>
        </p:nvPicPr>
        <p:blipFill>
          <a:blip r:embed="rId4"/>
          <a:stretch>
            <a:fillRect/>
          </a:stretch>
        </p:blipFill>
        <p:spPr>
          <a:xfrm>
            <a:off x="2205979" y="4071155"/>
            <a:ext cx="3142857" cy="419048"/>
          </a:xfrm>
          <a:prstGeom prst="rect">
            <a:avLst/>
          </a:prstGeom>
        </p:spPr>
      </p:pic>
      <p:cxnSp>
        <p:nvCxnSpPr>
          <p:cNvPr id="11" name="Gerader Verbinder 10"/>
          <p:cNvCxnSpPr/>
          <p:nvPr/>
        </p:nvCxnSpPr>
        <p:spPr>
          <a:xfrm flipV="1">
            <a:off x="2205979" y="4490204"/>
            <a:ext cx="0" cy="600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V="1">
            <a:off x="2494012" y="4490203"/>
            <a:ext cx="2854824" cy="585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2205979" y="5357771"/>
            <a:ext cx="0" cy="585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flipV="1">
            <a:off x="2277988" y="5357772"/>
            <a:ext cx="1785134" cy="585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5792888" y="4061537"/>
            <a:ext cx="6566220" cy="923330"/>
          </a:xfrm>
          <a:prstGeom prst="rect">
            <a:avLst/>
          </a:prstGeom>
          <a:noFill/>
        </p:spPr>
        <p:txBody>
          <a:bodyPr wrap="square" rtlCol="0">
            <a:spAutoFit/>
          </a:bodyPr>
          <a:lstStyle/>
          <a:p>
            <a:r>
              <a:rPr lang="de-DE" dirty="0" smtClean="0"/>
              <a:t>Ein Slot : besteht aus </a:t>
            </a:r>
            <a:r>
              <a:rPr lang="de-DE" dirty="0" err="1" smtClean="0"/>
              <a:t>data</a:t>
            </a:r>
            <a:r>
              <a:rPr lang="de-DE" dirty="0" smtClean="0"/>
              <a:t> die codiert  TB </a:t>
            </a:r>
            <a:r>
              <a:rPr lang="de-DE" dirty="0" err="1" smtClean="0"/>
              <a:t>bits</a:t>
            </a:r>
            <a:r>
              <a:rPr lang="de-DE" dirty="0" smtClean="0"/>
              <a:t>  für </a:t>
            </a:r>
            <a:r>
              <a:rPr lang="de-DE" dirty="0" err="1" smtClean="0"/>
              <a:t>verstärkerung</a:t>
            </a:r>
            <a:r>
              <a:rPr lang="de-DE" dirty="0" smtClean="0"/>
              <a:t> </a:t>
            </a:r>
          </a:p>
          <a:p>
            <a:r>
              <a:rPr lang="de-DE" dirty="0" smtClean="0"/>
              <a:t>C </a:t>
            </a:r>
            <a:r>
              <a:rPr lang="de-DE" dirty="0" err="1" smtClean="0"/>
              <a:t>bits</a:t>
            </a:r>
            <a:r>
              <a:rPr lang="de-DE" dirty="0" smtClean="0"/>
              <a:t> für </a:t>
            </a:r>
            <a:r>
              <a:rPr lang="de-DE" dirty="0" err="1" smtClean="0"/>
              <a:t>signalisierung</a:t>
            </a:r>
            <a:r>
              <a:rPr lang="de-DE" dirty="0" smtClean="0"/>
              <a:t>  und GP </a:t>
            </a:r>
            <a:r>
              <a:rPr lang="de-DE" dirty="0" err="1" smtClean="0"/>
              <a:t>bit</a:t>
            </a:r>
            <a:r>
              <a:rPr lang="de-DE" dirty="0" smtClean="0"/>
              <a:t> zu Vermeidung von </a:t>
            </a:r>
            <a:r>
              <a:rPr lang="de-DE" dirty="0" err="1" smtClean="0"/>
              <a:t>Überlapping</a:t>
            </a:r>
            <a:r>
              <a:rPr lang="de-DE" dirty="0" smtClean="0"/>
              <a:t> während </a:t>
            </a:r>
            <a:r>
              <a:rPr lang="de-DE" dirty="0" err="1" smtClean="0"/>
              <a:t>rumping</a:t>
            </a:r>
            <a:r>
              <a:rPr lang="de-DE" dirty="0" smtClean="0"/>
              <a:t>.   </a:t>
            </a:r>
            <a:endParaRPr lang="de-DE" dirty="0"/>
          </a:p>
        </p:txBody>
      </p:sp>
      <p:sp>
        <p:nvSpPr>
          <p:cNvPr id="31" name="Textfeld 30"/>
          <p:cNvSpPr txBox="1"/>
          <p:nvPr/>
        </p:nvSpPr>
        <p:spPr>
          <a:xfrm>
            <a:off x="6827611" y="5830630"/>
            <a:ext cx="2400272" cy="369332"/>
          </a:xfrm>
          <a:prstGeom prst="rect">
            <a:avLst/>
          </a:prstGeom>
          <a:noFill/>
        </p:spPr>
        <p:txBody>
          <a:bodyPr wrap="none" rtlCol="0">
            <a:spAutoFit/>
          </a:bodyPr>
          <a:lstStyle/>
          <a:p>
            <a:r>
              <a:rPr lang="de-DE" dirty="0" smtClean="0"/>
              <a:t>Mehrere Frames TDMA</a:t>
            </a:r>
            <a:endParaRPr lang="de-DE" dirty="0"/>
          </a:p>
        </p:txBody>
      </p:sp>
      <p:sp>
        <p:nvSpPr>
          <p:cNvPr id="32" name="Textfeld 31"/>
          <p:cNvSpPr txBox="1"/>
          <p:nvPr/>
        </p:nvSpPr>
        <p:spPr>
          <a:xfrm>
            <a:off x="4388643" y="5002178"/>
            <a:ext cx="3522054" cy="369332"/>
          </a:xfrm>
          <a:prstGeom prst="rect">
            <a:avLst/>
          </a:prstGeom>
          <a:noFill/>
        </p:spPr>
        <p:txBody>
          <a:bodyPr wrap="none" rtlCol="0">
            <a:spAutoFit/>
          </a:bodyPr>
          <a:lstStyle/>
          <a:p>
            <a:r>
              <a:rPr lang="de-DE" dirty="0" smtClean="0"/>
              <a:t>Frame hat 8 Slots für Standard FR   </a:t>
            </a:r>
            <a:endParaRPr lang="de-DE" dirty="0"/>
          </a:p>
        </p:txBody>
      </p:sp>
    </p:spTree>
    <p:extLst>
      <p:ext uri="{BB962C8B-B14F-4D97-AF65-F5344CB8AC3E}">
        <p14:creationId xmlns:p14="http://schemas.microsoft.com/office/powerpoint/2010/main" val="252067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smtClean="0"/>
              <a:t>UMTS 3G:</a:t>
            </a:r>
            <a:endParaRPr lang="en-US" dirty="0"/>
          </a:p>
        </p:txBody>
      </p:sp>
      <p:sp>
        <p:nvSpPr>
          <p:cNvPr id="3" name="Rechteck 2"/>
          <p:cNvSpPr/>
          <p:nvPr/>
        </p:nvSpPr>
        <p:spPr>
          <a:xfrm>
            <a:off x="764578" y="1916832"/>
            <a:ext cx="4067944"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Acsses</a:t>
            </a:r>
            <a:endParaRPr lang="de-DE" dirty="0"/>
          </a:p>
        </p:txBody>
      </p:sp>
      <p:sp>
        <p:nvSpPr>
          <p:cNvPr id="6" name="Rechteck 5"/>
          <p:cNvSpPr/>
          <p:nvPr/>
        </p:nvSpPr>
        <p:spPr>
          <a:xfrm>
            <a:off x="7102524" y="1916832"/>
            <a:ext cx="396044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Core Network</a:t>
            </a:r>
            <a:endParaRPr lang="de-DE" dirty="0"/>
          </a:p>
        </p:txBody>
      </p:sp>
      <p:sp>
        <p:nvSpPr>
          <p:cNvPr id="4" name="Rechteck 3"/>
          <p:cNvSpPr/>
          <p:nvPr/>
        </p:nvSpPr>
        <p:spPr>
          <a:xfrm>
            <a:off x="7574584" y="2348880"/>
            <a:ext cx="9144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MSC</a:t>
            </a:r>
            <a:endParaRPr lang="de-DE" dirty="0"/>
          </a:p>
        </p:txBody>
      </p:sp>
      <p:sp>
        <p:nvSpPr>
          <p:cNvPr id="8" name="Rechteck 7"/>
          <p:cNvSpPr/>
          <p:nvPr/>
        </p:nvSpPr>
        <p:spPr>
          <a:xfrm>
            <a:off x="7574584" y="5013176"/>
            <a:ext cx="9144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SGSN</a:t>
            </a:r>
            <a:endParaRPr lang="de-DE" dirty="0"/>
          </a:p>
        </p:txBody>
      </p:sp>
      <p:sp>
        <p:nvSpPr>
          <p:cNvPr id="9" name="Rechteck 8"/>
          <p:cNvSpPr/>
          <p:nvPr/>
        </p:nvSpPr>
        <p:spPr>
          <a:xfrm>
            <a:off x="9771336" y="5013176"/>
            <a:ext cx="9144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GGSN</a:t>
            </a:r>
            <a:endParaRPr lang="de-DE" dirty="0"/>
          </a:p>
        </p:txBody>
      </p:sp>
      <p:sp>
        <p:nvSpPr>
          <p:cNvPr id="11" name="Rechteck 10"/>
          <p:cNvSpPr/>
          <p:nvPr/>
        </p:nvSpPr>
        <p:spPr>
          <a:xfrm>
            <a:off x="1323007" y="2348880"/>
            <a:ext cx="3096344" cy="145397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UTRAN</a:t>
            </a:r>
            <a:endParaRPr lang="de-DE" dirty="0"/>
          </a:p>
        </p:txBody>
      </p:sp>
      <p:sp>
        <p:nvSpPr>
          <p:cNvPr id="12" name="Rechteck 11"/>
          <p:cNvSpPr/>
          <p:nvPr/>
        </p:nvSpPr>
        <p:spPr>
          <a:xfrm>
            <a:off x="9771336" y="2348880"/>
            <a:ext cx="9144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GMSN</a:t>
            </a:r>
            <a:endParaRPr lang="de-DE" dirty="0"/>
          </a:p>
        </p:txBody>
      </p:sp>
    </p:spTree>
    <p:extLst>
      <p:ext uri="{BB962C8B-B14F-4D97-AF65-F5344CB8AC3E}">
        <p14:creationId xmlns:p14="http://schemas.microsoft.com/office/powerpoint/2010/main" val="282318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2"/>
          <p:cNvSpPr txBox="1">
            <a:spLocks noGrp="1"/>
          </p:cNvSpPr>
          <p:nvPr>
            <p:ph type="title" idx="4294967295"/>
          </p:nvPr>
        </p:nvSpPr>
        <p:spPr>
          <a:xfrm>
            <a:off x="1081711" y="119706"/>
            <a:ext cx="9144015" cy="1371602"/>
          </a:xfrm>
        </p:spPr>
        <p:txBody>
          <a:bodyPr lIns="91440" tIns="45720" rIns="91440" bIns="45720" anchor="b">
            <a:noAutofit/>
          </a:bodyPr>
          <a:lstStyle/>
          <a:p>
            <a:pPr lvl="0" algn="l">
              <a:lnSpc>
                <a:spcPct val="90000"/>
              </a:lnSpc>
              <a:buChar char="​"/>
            </a:pPr>
            <a:r>
              <a:rPr lang="de-DE" sz="3600" spc="100" dirty="0">
                <a:solidFill>
                  <a:srgbClr val="FFFFFF"/>
                </a:solidFill>
                <a:latin typeface="Corbel"/>
              </a:rPr>
              <a:t>UMTS 3G Beschreibung:</a:t>
            </a:r>
          </a:p>
        </p:txBody>
      </p:sp>
      <p:sp>
        <p:nvSpPr>
          <p:cNvPr id="4" name="Inhaltsplatzhalter 13"/>
          <p:cNvSpPr txBox="1">
            <a:spLocks noGrp="1"/>
          </p:cNvSpPr>
          <p:nvPr>
            <p:ph type="body" idx="4294967295"/>
          </p:nvPr>
        </p:nvSpPr>
        <p:spPr>
          <a:xfrm>
            <a:off x="983771" y="1790859"/>
            <a:ext cx="10605815" cy="5032305"/>
          </a:xfrm>
        </p:spPr>
        <p:txBody>
          <a:bodyPr lIns="91440" tIns="45720" rIns="91440" bIns="45720" anchor="t">
            <a:noAutofit/>
          </a:bodyPr>
          <a:lstStyle/>
          <a:p>
            <a:pPr lvl="0" algn="l">
              <a:lnSpc>
                <a:spcPct val="90000"/>
              </a:lnSpc>
              <a:spcBef>
                <a:spcPts val="1800"/>
              </a:spcBef>
              <a:buClr>
                <a:srgbClr val="56C5FF"/>
              </a:buClr>
              <a:buFont typeface="Arial"/>
              <a:buChar char="•"/>
            </a:pPr>
            <a:r>
              <a:rPr lang="de-DE" sz="2400" dirty="0" smtClean="0">
                <a:solidFill>
                  <a:srgbClr val="FFFFFF"/>
                </a:solidFill>
                <a:latin typeface="Corbel"/>
              </a:rPr>
              <a:t>UE </a:t>
            </a:r>
            <a:r>
              <a:rPr lang="de-DE" sz="2400" dirty="0">
                <a:solidFill>
                  <a:srgbClr val="FFFFFF"/>
                </a:solidFill>
                <a:latin typeface="Corbel"/>
              </a:rPr>
              <a:t>"User Equipments" genau wie MS bei GSM .</a:t>
            </a:r>
          </a:p>
          <a:p>
            <a:pPr lvl="0" algn="l">
              <a:lnSpc>
                <a:spcPct val="90000"/>
              </a:lnSpc>
              <a:spcBef>
                <a:spcPts val="1800"/>
              </a:spcBef>
              <a:buClr>
                <a:srgbClr val="56C5FF"/>
              </a:buClr>
              <a:buFont typeface="Arial"/>
              <a:buChar char="•"/>
            </a:pPr>
            <a:r>
              <a:rPr lang="de-DE" sz="2400" dirty="0">
                <a:solidFill>
                  <a:srgbClr val="FFFFFF"/>
                </a:solidFill>
                <a:latin typeface="Corbel"/>
              </a:rPr>
              <a:t>BSS und UTRAN "</a:t>
            </a:r>
            <a:r>
              <a:rPr lang="de-DE" sz="2400" dirty="0" err="1">
                <a:solidFill>
                  <a:srgbClr val="FFFFFF"/>
                </a:solidFill>
                <a:latin typeface="Corbel"/>
              </a:rPr>
              <a:t>Epfangstationen</a:t>
            </a:r>
            <a:r>
              <a:rPr lang="de-DE" sz="2400" dirty="0">
                <a:solidFill>
                  <a:srgbClr val="FFFFFF"/>
                </a:solidFill>
                <a:latin typeface="Corbel"/>
              </a:rPr>
              <a:t>", wobei UTRAN für G3 Kanale und BSS für G2. </a:t>
            </a:r>
          </a:p>
          <a:p>
            <a:pPr lvl="0" algn="l">
              <a:lnSpc>
                <a:spcPct val="90000"/>
              </a:lnSpc>
              <a:spcBef>
                <a:spcPts val="1800"/>
              </a:spcBef>
              <a:buClr>
                <a:srgbClr val="56C5FF"/>
              </a:buClr>
              <a:buFont typeface="Arial"/>
              <a:buChar char="•"/>
            </a:pPr>
            <a:r>
              <a:rPr lang="de-DE" sz="2400" dirty="0">
                <a:solidFill>
                  <a:srgbClr val="FFFFFF"/>
                </a:solidFill>
                <a:latin typeface="Corbel"/>
              </a:rPr>
              <a:t>UTRAN"UMTS </a:t>
            </a:r>
            <a:r>
              <a:rPr lang="de-DE" sz="2400" dirty="0" err="1">
                <a:solidFill>
                  <a:srgbClr val="FFFFFF"/>
                </a:solidFill>
                <a:latin typeface="Corbel"/>
              </a:rPr>
              <a:t>Terrestrial</a:t>
            </a:r>
            <a:r>
              <a:rPr lang="de-DE" sz="2400" dirty="0">
                <a:solidFill>
                  <a:srgbClr val="FFFFFF"/>
                </a:solidFill>
                <a:latin typeface="Corbel"/>
              </a:rPr>
              <a:t> Radio </a:t>
            </a:r>
            <a:r>
              <a:rPr lang="de-DE" sz="2400" dirty="0" err="1">
                <a:solidFill>
                  <a:srgbClr val="FFFFFF"/>
                </a:solidFill>
                <a:latin typeface="Corbel"/>
              </a:rPr>
              <a:t>Acsses</a:t>
            </a:r>
            <a:r>
              <a:rPr lang="de-DE" sz="2400" dirty="0">
                <a:solidFill>
                  <a:srgbClr val="FFFFFF"/>
                </a:solidFill>
                <a:latin typeface="Corbel"/>
              </a:rPr>
              <a:t> Network": enthält </a:t>
            </a:r>
            <a:r>
              <a:rPr lang="de-DE" sz="2400" dirty="0" err="1">
                <a:solidFill>
                  <a:srgbClr val="FFFFFF"/>
                </a:solidFill>
                <a:latin typeface="Corbel"/>
              </a:rPr>
              <a:t>Node</a:t>
            </a:r>
            <a:r>
              <a:rPr lang="de-DE" sz="2400" dirty="0">
                <a:solidFill>
                  <a:srgbClr val="FFFFFF"/>
                </a:solidFill>
                <a:latin typeface="Corbel"/>
              </a:rPr>
              <a:t>-B ,was genau ein BTS ist  aber für UTMS Signale. Und ein </a:t>
            </a:r>
            <a:r>
              <a:rPr lang="de-DE" sz="2400" dirty="0" err="1">
                <a:solidFill>
                  <a:srgbClr val="FFFFFF"/>
                </a:solidFill>
                <a:latin typeface="Corbel"/>
              </a:rPr>
              <a:t>RNC"Radio</a:t>
            </a:r>
            <a:r>
              <a:rPr lang="de-DE" sz="2400" dirty="0">
                <a:solidFill>
                  <a:srgbClr val="FFFFFF"/>
                </a:solidFill>
                <a:latin typeface="Corbel"/>
              </a:rPr>
              <a:t> Network </a:t>
            </a:r>
            <a:r>
              <a:rPr lang="de-DE" sz="2400" dirty="0" err="1">
                <a:solidFill>
                  <a:srgbClr val="FFFFFF"/>
                </a:solidFill>
                <a:latin typeface="Corbel"/>
              </a:rPr>
              <a:t>Cntroller</a:t>
            </a:r>
            <a:r>
              <a:rPr lang="de-DE" sz="2400" dirty="0">
                <a:solidFill>
                  <a:srgbClr val="FFFFFF"/>
                </a:solidFill>
                <a:latin typeface="Corbel"/>
              </a:rPr>
              <a:t>" </a:t>
            </a:r>
          </a:p>
          <a:p>
            <a:pPr lvl="0" algn="l">
              <a:lnSpc>
                <a:spcPct val="90000"/>
              </a:lnSpc>
              <a:spcBef>
                <a:spcPts val="1800"/>
              </a:spcBef>
              <a:buClr>
                <a:srgbClr val="56C5FF"/>
              </a:buClr>
              <a:buFont typeface="Arial"/>
              <a:buChar char="•"/>
            </a:pPr>
            <a:r>
              <a:rPr lang="de-DE" sz="2400" dirty="0">
                <a:solidFill>
                  <a:srgbClr val="FFFFFF"/>
                </a:solidFill>
                <a:latin typeface="Corbel"/>
              </a:rPr>
              <a:t>VLS "</a:t>
            </a:r>
            <a:r>
              <a:rPr lang="de-DE" sz="2400" dirty="0" err="1">
                <a:solidFill>
                  <a:srgbClr val="FFFFFF"/>
                </a:solidFill>
                <a:latin typeface="Corbel"/>
              </a:rPr>
              <a:t>Visitor</a:t>
            </a:r>
            <a:r>
              <a:rPr lang="de-DE" sz="2400" dirty="0">
                <a:solidFill>
                  <a:srgbClr val="FFFFFF"/>
                </a:solidFill>
                <a:latin typeface="Corbel"/>
              </a:rPr>
              <a:t> Location Area": </a:t>
            </a:r>
            <a:r>
              <a:rPr lang="de-DE" sz="2400" dirty="0" err="1">
                <a:solidFill>
                  <a:srgbClr val="FFFFFF"/>
                </a:solidFill>
                <a:latin typeface="Corbel"/>
              </a:rPr>
              <a:t>enhhält</a:t>
            </a:r>
            <a:r>
              <a:rPr lang="de-DE" sz="2400" dirty="0">
                <a:solidFill>
                  <a:srgbClr val="FFFFFF"/>
                </a:solidFill>
                <a:latin typeface="Corbel"/>
              </a:rPr>
              <a:t> die Besucherdatei.</a:t>
            </a:r>
          </a:p>
          <a:p>
            <a:pPr lvl="0" algn="l">
              <a:lnSpc>
                <a:spcPct val="90000"/>
              </a:lnSpc>
              <a:spcBef>
                <a:spcPts val="1800"/>
              </a:spcBef>
              <a:buClr>
                <a:srgbClr val="56C5FF"/>
              </a:buClr>
              <a:buFont typeface="Arial"/>
              <a:buChar char="•"/>
            </a:pPr>
            <a:r>
              <a:rPr lang="de-DE" sz="2400" dirty="0">
                <a:solidFill>
                  <a:srgbClr val="FFFFFF"/>
                </a:solidFill>
                <a:latin typeface="Corbel"/>
              </a:rPr>
              <a:t>GGSN: ist Gateway für GPRS </a:t>
            </a:r>
            <a:r>
              <a:rPr lang="de-DE" sz="2400" dirty="0" err="1">
                <a:solidFill>
                  <a:srgbClr val="FFFFFF"/>
                </a:solidFill>
                <a:latin typeface="Corbel"/>
              </a:rPr>
              <a:t>Nods</a:t>
            </a:r>
            <a:r>
              <a:rPr lang="de-DE" sz="2400" dirty="0">
                <a:solidFill>
                  <a:srgbClr val="FFFFFF"/>
                </a:solidFill>
                <a:latin typeface="Corbel"/>
              </a:rPr>
              <a:t> und ,SGSN ist  Vermittler für GPRS Nodes  und ist  paketorientierte Datenverkehr.</a:t>
            </a:r>
          </a:p>
          <a:p>
            <a:pPr lvl="0" algn="l">
              <a:lnSpc>
                <a:spcPct val="90000"/>
              </a:lnSpc>
              <a:spcBef>
                <a:spcPts val="1800"/>
              </a:spcBef>
              <a:buClr>
                <a:srgbClr val="56C5FF"/>
              </a:buClr>
              <a:buFont typeface="Arial"/>
              <a:buChar char="•"/>
            </a:pPr>
            <a:r>
              <a:rPr lang="de-DE" sz="2400" dirty="0">
                <a:solidFill>
                  <a:srgbClr val="FFFFFF"/>
                </a:solidFill>
                <a:latin typeface="Corbel"/>
              </a:rPr>
              <a:t>GMSC: Gateway für die Festnetze.</a:t>
            </a:r>
          </a:p>
          <a:p>
            <a:pPr lvl="0" algn="l">
              <a:lnSpc>
                <a:spcPct val="90000"/>
              </a:lnSpc>
              <a:spcBef>
                <a:spcPts val="1800"/>
              </a:spcBef>
              <a:buClr>
                <a:srgbClr val="56C5FF"/>
              </a:buClr>
              <a:buFont typeface="Arial"/>
              <a:buChar char="•"/>
            </a:pPr>
            <a:endParaRPr lang="de-DE" dirty="0">
              <a:solidFill>
                <a:srgbClr val="000000"/>
              </a:solidFill>
              <a:latin typeface="Sans Serif"/>
            </a:endParaRPr>
          </a:p>
          <a:p>
            <a:pPr marL="0" lvl="0" indent="0" algn="l">
              <a:lnSpc>
                <a:spcPct val="90000"/>
              </a:lnSpc>
              <a:spcBef>
                <a:spcPts val="1800"/>
              </a:spcBef>
            </a:pPr>
            <a:endParaRPr lang="de-DE" sz="2400" dirty="0">
              <a:solidFill>
                <a:srgbClr val="FFFFFF"/>
              </a:solidFill>
              <a:latin typeface="Corbel"/>
            </a:endParaRPr>
          </a:p>
        </p:txBody>
      </p:sp>
    </p:spTree>
    <p:extLst>
      <p:ext uri="{BB962C8B-B14F-4D97-AF65-F5344CB8AC3E}">
        <p14:creationId xmlns:p14="http://schemas.microsoft.com/office/powerpoint/2010/main" val="268259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522413" y="381000"/>
            <a:ext cx="10476655" cy="1371600"/>
          </a:xfrm>
        </p:spPr>
        <p:txBody>
          <a:bodyPr rtlCol="0"/>
          <a:lstStyle/>
          <a:p>
            <a:r>
              <a:rPr lang="en-US" dirty="0" smtClean="0"/>
              <a:t>UMTS 3G  FDD :</a:t>
            </a:r>
            <a:endParaRPr lang="en-US" dirty="0"/>
          </a:p>
        </p:txBody>
      </p:sp>
      <p:pic>
        <p:nvPicPr>
          <p:cNvPr id="5" name="Inhaltsplatzhalter 4"/>
          <p:cNvPicPr>
            <a:picLocks noGrp="1" noChangeAspect="1"/>
          </p:cNvPicPr>
          <p:nvPr>
            <p:ph idx="1"/>
          </p:nvPr>
        </p:nvPicPr>
        <p:blipFill>
          <a:blip r:embed="rId2"/>
          <a:stretch>
            <a:fillRect/>
          </a:stretch>
        </p:blipFill>
        <p:spPr>
          <a:xfrm>
            <a:off x="1913708" y="6379234"/>
            <a:ext cx="2476190" cy="342857"/>
          </a:xfrm>
          <a:prstGeom prst="rect">
            <a:avLst/>
          </a:prstGeom>
        </p:spPr>
      </p:pic>
      <p:pic>
        <p:nvPicPr>
          <p:cNvPr id="2" name="Grafik 1"/>
          <p:cNvPicPr>
            <a:picLocks noChangeAspect="1"/>
          </p:cNvPicPr>
          <p:nvPr/>
        </p:nvPicPr>
        <p:blipFill>
          <a:blip r:embed="rId3"/>
          <a:stretch>
            <a:fillRect/>
          </a:stretch>
        </p:blipFill>
        <p:spPr>
          <a:xfrm>
            <a:off x="1522413" y="3429000"/>
            <a:ext cx="4009524" cy="323810"/>
          </a:xfrm>
          <a:prstGeom prst="rect">
            <a:avLst/>
          </a:prstGeom>
        </p:spPr>
      </p:pic>
      <p:pic>
        <p:nvPicPr>
          <p:cNvPr id="3" name="Grafik 2"/>
          <p:cNvPicPr>
            <a:picLocks noChangeAspect="1"/>
          </p:cNvPicPr>
          <p:nvPr/>
        </p:nvPicPr>
        <p:blipFill>
          <a:blip r:embed="rId4"/>
          <a:stretch>
            <a:fillRect/>
          </a:stretch>
        </p:blipFill>
        <p:spPr>
          <a:xfrm>
            <a:off x="1902297" y="4503321"/>
            <a:ext cx="2438095" cy="304762"/>
          </a:xfrm>
          <a:prstGeom prst="rect">
            <a:avLst/>
          </a:prstGeom>
        </p:spPr>
      </p:pic>
      <p:pic>
        <p:nvPicPr>
          <p:cNvPr id="4" name="Grafik 3"/>
          <p:cNvPicPr>
            <a:picLocks noChangeAspect="1"/>
          </p:cNvPicPr>
          <p:nvPr/>
        </p:nvPicPr>
        <p:blipFill>
          <a:blip r:embed="rId5"/>
          <a:stretch>
            <a:fillRect/>
          </a:stretch>
        </p:blipFill>
        <p:spPr>
          <a:xfrm>
            <a:off x="1892773" y="5112479"/>
            <a:ext cx="2447619" cy="314286"/>
          </a:xfrm>
          <a:prstGeom prst="rect">
            <a:avLst/>
          </a:prstGeom>
        </p:spPr>
      </p:pic>
      <p:cxnSp>
        <p:nvCxnSpPr>
          <p:cNvPr id="7" name="Gerader Verbinder 6"/>
          <p:cNvCxnSpPr/>
          <p:nvPr/>
        </p:nvCxnSpPr>
        <p:spPr>
          <a:xfrm flipH="1">
            <a:off x="1915691" y="3752810"/>
            <a:ext cx="72008" cy="740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2491755" y="3752810"/>
            <a:ext cx="1858161" cy="74018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1528143" y="1902946"/>
            <a:ext cx="10585176" cy="1200329"/>
          </a:xfrm>
          <a:prstGeom prst="rect">
            <a:avLst/>
          </a:prstGeom>
          <a:noFill/>
        </p:spPr>
        <p:txBody>
          <a:bodyPr wrap="square" rtlCol="0">
            <a:spAutoFit/>
          </a:bodyPr>
          <a:lstStyle/>
          <a:p>
            <a:pPr marL="285750" indent="-285750">
              <a:buClr>
                <a:schemeClr val="tx2">
                  <a:lumMod val="75000"/>
                </a:schemeClr>
              </a:buClr>
              <a:buFont typeface="Arial" panose="020B0604020202020204" pitchFamily="34" charset="0"/>
              <a:buChar char="•"/>
            </a:pPr>
            <a:r>
              <a:rPr lang="de-DE" dirty="0" smtClean="0"/>
              <a:t>Kodierungsverfahren die auf </a:t>
            </a:r>
            <a:r>
              <a:rPr lang="de-DE" dirty="0" smtClean="0"/>
              <a:t>in </a:t>
            </a:r>
            <a:r>
              <a:rPr lang="de-DE" dirty="0"/>
              <a:t>der EU </a:t>
            </a:r>
            <a:r>
              <a:rPr lang="de-DE" dirty="0" smtClean="0"/>
              <a:t>benutztes Verfahren  Wide-CDMA Basiert hat  die Signale  1920-1980 für Uplink Und 2110-2170 für die Downlink.</a:t>
            </a:r>
          </a:p>
          <a:p>
            <a:pPr marL="285750" indent="-285750">
              <a:buClr>
                <a:schemeClr val="accent1"/>
              </a:buClr>
              <a:buFont typeface="Arial" panose="020B0604020202020204" pitchFamily="34" charset="0"/>
              <a:buChar char="•"/>
            </a:pPr>
            <a:r>
              <a:rPr lang="de-DE" dirty="0" smtClean="0"/>
              <a:t>Ein Frame besteht aus zwei Hauptteile Datenteil und Signalisierungsteil.</a:t>
            </a:r>
          </a:p>
          <a:p>
            <a:r>
              <a:rPr lang="de-DE" dirty="0" smtClean="0"/>
              <a:t> </a:t>
            </a:r>
            <a:endParaRPr lang="de-DE" dirty="0"/>
          </a:p>
        </p:txBody>
      </p:sp>
      <p:sp>
        <p:nvSpPr>
          <p:cNvPr id="18" name="Textfeld 17"/>
          <p:cNvSpPr txBox="1"/>
          <p:nvPr/>
        </p:nvSpPr>
        <p:spPr>
          <a:xfrm>
            <a:off x="6454452" y="3429000"/>
            <a:ext cx="1814920" cy="369332"/>
          </a:xfrm>
          <a:prstGeom prst="rect">
            <a:avLst/>
          </a:prstGeom>
          <a:noFill/>
        </p:spPr>
        <p:txBody>
          <a:bodyPr wrap="none" rtlCol="0">
            <a:spAutoFit/>
          </a:bodyPr>
          <a:lstStyle/>
          <a:p>
            <a:r>
              <a:rPr lang="de-DE" dirty="0" smtClean="0"/>
              <a:t>WCDMA Frames </a:t>
            </a:r>
            <a:endParaRPr lang="de-DE" dirty="0"/>
          </a:p>
        </p:txBody>
      </p:sp>
      <p:sp>
        <p:nvSpPr>
          <p:cNvPr id="19" name="Textfeld 18"/>
          <p:cNvSpPr txBox="1"/>
          <p:nvPr/>
        </p:nvSpPr>
        <p:spPr>
          <a:xfrm>
            <a:off x="6489975" y="4438751"/>
            <a:ext cx="5542286" cy="1754326"/>
          </a:xfrm>
          <a:prstGeom prst="rect">
            <a:avLst/>
          </a:prstGeom>
          <a:noFill/>
        </p:spPr>
        <p:txBody>
          <a:bodyPr wrap="none" rtlCol="0">
            <a:spAutoFit/>
          </a:bodyPr>
          <a:lstStyle/>
          <a:p>
            <a:r>
              <a:rPr lang="de-DE" dirty="0" smtClean="0"/>
              <a:t>FBI: sind Feedback Informationen </a:t>
            </a:r>
            <a:r>
              <a:rPr lang="de-DE" dirty="0" err="1" smtClean="0"/>
              <a:t>bits</a:t>
            </a:r>
            <a:r>
              <a:rPr lang="de-DE" dirty="0" smtClean="0"/>
              <a:t> </a:t>
            </a:r>
          </a:p>
          <a:p>
            <a:r>
              <a:rPr lang="de-DE" dirty="0" smtClean="0"/>
              <a:t>TPC: </a:t>
            </a:r>
            <a:r>
              <a:rPr lang="de-DE" dirty="0" err="1" smtClean="0"/>
              <a:t>Transmition</a:t>
            </a:r>
            <a:r>
              <a:rPr lang="de-DE" dirty="0" smtClean="0"/>
              <a:t> Power Control ist eine Regelung für die</a:t>
            </a:r>
          </a:p>
          <a:p>
            <a:r>
              <a:rPr lang="de-DE" dirty="0" smtClean="0"/>
              <a:t> abgestrahlte  Sendeleistung.</a:t>
            </a:r>
          </a:p>
          <a:p>
            <a:r>
              <a:rPr lang="de-DE" dirty="0" smtClean="0"/>
              <a:t>TFCI: Transport Format Kombination Indikator  ein </a:t>
            </a:r>
            <a:r>
              <a:rPr lang="de-DE" dirty="0" err="1" smtClean="0"/>
              <a:t>Lable</a:t>
            </a:r>
            <a:endParaRPr lang="de-DE" dirty="0" smtClean="0"/>
          </a:p>
          <a:p>
            <a:r>
              <a:rPr lang="de-DE" dirty="0" smtClean="0"/>
              <a:t>Für die Bestimmung der Formate des Transportieren.</a:t>
            </a:r>
          </a:p>
          <a:p>
            <a:r>
              <a:rPr lang="de-DE" dirty="0" smtClean="0"/>
              <a:t>Pilot: wir für die Identifikation eines </a:t>
            </a:r>
            <a:r>
              <a:rPr lang="de-DE" dirty="0" err="1" smtClean="0"/>
              <a:t>scrambler</a:t>
            </a:r>
            <a:r>
              <a:rPr lang="de-DE" dirty="0" smtClean="0"/>
              <a:t> benutzt. </a:t>
            </a:r>
            <a:endParaRPr lang="de-DE" dirty="0"/>
          </a:p>
        </p:txBody>
      </p:sp>
      <p:sp>
        <p:nvSpPr>
          <p:cNvPr id="22" name="Textfeld 21"/>
          <p:cNvSpPr txBox="1"/>
          <p:nvPr/>
        </p:nvSpPr>
        <p:spPr>
          <a:xfrm>
            <a:off x="5014292" y="4808083"/>
            <a:ext cx="801823" cy="369332"/>
          </a:xfrm>
          <a:prstGeom prst="rect">
            <a:avLst/>
          </a:prstGeom>
          <a:noFill/>
        </p:spPr>
        <p:txBody>
          <a:bodyPr wrap="none" rtlCol="0">
            <a:spAutoFit/>
          </a:bodyPr>
          <a:lstStyle/>
          <a:p>
            <a:r>
              <a:rPr lang="de-DE" dirty="0" smtClean="0"/>
              <a:t>Uplink</a:t>
            </a:r>
            <a:endParaRPr lang="de-DE" dirty="0"/>
          </a:p>
        </p:txBody>
      </p:sp>
      <p:sp>
        <p:nvSpPr>
          <p:cNvPr id="23" name="Textfeld 22"/>
          <p:cNvSpPr txBox="1"/>
          <p:nvPr/>
        </p:nvSpPr>
        <p:spPr>
          <a:xfrm>
            <a:off x="5014292" y="6220856"/>
            <a:ext cx="1090363" cy="369332"/>
          </a:xfrm>
          <a:prstGeom prst="rect">
            <a:avLst/>
          </a:prstGeom>
          <a:noFill/>
        </p:spPr>
        <p:txBody>
          <a:bodyPr wrap="none" rtlCol="0">
            <a:spAutoFit/>
          </a:bodyPr>
          <a:lstStyle/>
          <a:p>
            <a:r>
              <a:rPr lang="de-DE" dirty="0" smtClean="0"/>
              <a:t>Downlink</a:t>
            </a:r>
            <a:endParaRPr lang="de-DE" dirty="0"/>
          </a:p>
        </p:txBody>
      </p:sp>
    </p:spTree>
    <p:extLst>
      <p:ext uri="{BB962C8B-B14F-4D97-AF65-F5344CB8AC3E}">
        <p14:creationId xmlns:p14="http://schemas.microsoft.com/office/powerpoint/2010/main" val="459319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smtClean="0"/>
              <a:t>LTE 4G:</a:t>
            </a:r>
            <a:endParaRPr lang="en-US" dirty="0"/>
          </a:p>
        </p:txBody>
      </p:sp>
      <p:sp>
        <p:nvSpPr>
          <p:cNvPr id="3" name="Rechteck 2"/>
          <p:cNvSpPr/>
          <p:nvPr/>
        </p:nvSpPr>
        <p:spPr>
          <a:xfrm>
            <a:off x="764578" y="1916832"/>
            <a:ext cx="4067944"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Acsses</a:t>
            </a:r>
            <a:r>
              <a:rPr lang="de-DE" dirty="0" smtClean="0"/>
              <a:t>- Stationen </a:t>
            </a:r>
            <a:endParaRPr lang="de-DE" dirty="0"/>
          </a:p>
        </p:txBody>
      </p:sp>
      <p:sp>
        <p:nvSpPr>
          <p:cNvPr id="6" name="Rechteck 5"/>
          <p:cNvSpPr/>
          <p:nvPr/>
        </p:nvSpPr>
        <p:spPr>
          <a:xfrm>
            <a:off x="7102524" y="1916832"/>
            <a:ext cx="3960440" cy="4680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Swiching</a:t>
            </a:r>
            <a:r>
              <a:rPr lang="de-DE" dirty="0" smtClean="0"/>
              <a:t> Paket Core</a:t>
            </a:r>
          </a:p>
          <a:p>
            <a:pPr algn="ctr"/>
            <a:r>
              <a:rPr lang="de-DE" dirty="0" err="1" smtClean="0"/>
              <a:t>Evaluated</a:t>
            </a:r>
            <a:r>
              <a:rPr lang="de-DE" dirty="0" smtClean="0"/>
              <a:t> Paket Core(EPC)</a:t>
            </a:r>
            <a:endParaRPr lang="de-DE" dirty="0"/>
          </a:p>
        </p:txBody>
      </p:sp>
      <p:sp>
        <p:nvSpPr>
          <p:cNvPr id="4" name="Rechteck 3"/>
          <p:cNvSpPr/>
          <p:nvPr/>
        </p:nvSpPr>
        <p:spPr>
          <a:xfrm>
            <a:off x="7574584" y="2348880"/>
            <a:ext cx="9144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MME</a:t>
            </a:r>
            <a:endParaRPr lang="de-DE" dirty="0"/>
          </a:p>
        </p:txBody>
      </p:sp>
      <p:sp>
        <p:nvSpPr>
          <p:cNvPr id="8" name="Rechteck 7"/>
          <p:cNvSpPr/>
          <p:nvPr/>
        </p:nvSpPr>
        <p:spPr>
          <a:xfrm>
            <a:off x="7574584" y="5013176"/>
            <a:ext cx="129163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Serving </a:t>
            </a:r>
            <a:r>
              <a:rPr lang="de-DE" dirty="0" err="1" smtClean="0"/>
              <a:t>Gateawy</a:t>
            </a:r>
            <a:endParaRPr lang="de-DE" dirty="0"/>
          </a:p>
        </p:txBody>
      </p:sp>
      <p:sp>
        <p:nvSpPr>
          <p:cNvPr id="9" name="Rechteck 8"/>
          <p:cNvSpPr/>
          <p:nvPr/>
        </p:nvSpPr>
        <p:spPr>
          <a:xfrm>
            <a:off x="9262764" y="5013176"/>
            <a:ext cx="140365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PDN</a:t>
            </a:r>
          </a:p>
          <a:p>
            <a:pPr algn="ctr"/>
            <a:r>
              <a:rPr lang="de-DE" dirty="0" err="1" smtClean="0"/>
              <a:t>Gateawy</a:t>
            </a:r>
            <a:endParaRPr lang="de-DE" dirty="0"/>
          </a:p>
        </p:txBody>
      </p:sp>
      <p:sp>
        <p:nvSpPr>
          <p:cNvPr id="10" name="Rechteck 9"/>
          <p:cNvSpPr/>
          <p:nvPr/>
        </p:nvSpPr>
        <p:spPr>
          <a:xfrm>
            <a:off x="1317290" y="2335560"/>
            <a:ext cx="3096344" cy="15024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eNodeB</a:t>
            </a:r>
            <a:endParaRPr lang="de-DE" dirty="0"/>
          </a:p>
        </p:txBody>
      </p:sp>
      <p:sp>
        <p:nvSpPr>
          <p:cNvPr id="12" name="Rechteck 11"/>
          <p:cNvSpPr/>
          <p:nvPr/>
        </p:nvSpPr>
        <p:spPr>
          <a:xfrm>
            <a:off x="10600308" y="2923592"/>
            <a:ext cx="9144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PCRF</a:t>
            </a:r>
            <a:endParaRPr lang="de-DE" dirty="0"/>
          </a:p>
        </p:txBody>
      </p:sp>
    </p:spTree>
    <p:extLst>
      <p:ext uri="{BB962C8B-B14F-4D97-AF65-F5344CB8AC3E}">
        <p14:creationId xmlns:p14="http://schemas.microsoft.com/office/powerpoint/2010/main" val="99466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522413" y="1124744"/>
            <a:ext cx="9144001" cy="627856"/>
          </a:xfrm>
        </p:spPr>
        <p:txBody>
          <a:bodyPr rtlCol="0"/>
          <a:lstStyle/>
          <a:p>
            <a:r>
              <a:rPr lang="en-US" dirty="0"/>
              <a:t>LTE </a:t>
            </a:r>
            <a:r>
              <a:rPr lang="en-US" dirty="0" smtClean="0"/>
              <a:t>4G Beschreibung:</a:t>
            </a:r>
            <a:endParaRPr lang="en-US" dirty="0"/>
          </a:p>
        </p:txBody>
      </p:sp>
      <p:sp>
        <p:nvSpPr>
          <p:cNvPr id="14" name="Inhaltsplatzhalter 13"/>
          <p:cNvSpPr>
            <a:spLocks noGrp="1"/>
          </p:cNvSpPr>
          <p:nvPr>
            <p:ph idx="1"/>
          </p:nvPr>
        </p:nvSpPr>
        <p:spPr>
          <a:xfrm>
            <a:off x="1522413" y="1904999"/>
            <a:ext cx="10476655" cy="4836369"/>
          </a:xfrm>
        </p:spPr>
        <p:txBody>
          <a:bodyPr rtlCol="0">
            <a:normAutofit lnSpcReduction="10000"/>
          </a:bodyPr>
          <a:lstStyle/>
          <a:p>
            <a:r>
              <a:rPr lang="de-DE" dirty="0" smtClean="0"/>
              <a:t>E-UTRAN: hat Empfangsstationen  „</a:t>
            </a:r>
            <a:r>
              <a:rPr lang="de-DE" dirty="0" err="1" smtClean="0"/>
              <a:t>eNodeB</a:t>
            </a:r>
            <a:r>
              <a:rPr lang="de-DE" dirty="0" smtClean="0"/>
              <a:t>“  ist ähnlich wie BSS  in GSM und UTRAN in UMTS</a:t>
            </a:r>
          </a:p>
          <a:p>
            <a:r>
              <a:rPr lang="de-DE" dirty="0" smtClean="0"/>
              <a:t>MME</a:t>
            </a:r>
            <a:r>
              <a:rPr lang="de-DE" dirty="0" smtClean="0"/>
              <a:t>: Kontrollier die Kommunikation in dem Server und verbindet sich mit der HSS-</a:t>
            </a:r>
            <a:r>
              <a:rPr lang="de-DE" dirty="0" smtClean="0"/>
              <a:t>S</a:t>
            </a:r>
            <a:r>
              <a:rPr lang="de-DE" dirty="0" smtClean="0"/>
              <a:t>erver. </a:t>
            </a:r>
            <a:endParaRPr lang="de-DE" dirty="0" smtClean="0"/>
          </a:p>
          <a:p>
            <a:r>
              <a:rPr lang="de-DE" dirty="0" smtClean="0"/>
              <a:t>HSS: Datenbanken für Informationen  über Netzmitglieder.</a:t>
            </a:r>
          </a:p>
          <a:p>
            <a:r>
              <a:rPr lang="de-DE" dirty="0" smtClean="0"/>
              <a:t>PDN Gateway: stellt Kommunikation mit der äußeren Netzwerke  wie Z.B. GSM und UMTS her.</a:t>
            </a:r>
          </a:p>
          <a:p>
            <a:r>
              <a:rPr lang="de-DE" dirty="0" smtClean="0"/>
              <a:t>Serving Gateway: Funktioniert wie ein  Router , Also leitet die Kommunikationen innerhalb des Netzes oder zu PDN.</a:t>
            </a:r>
          </a:p>
          <a:p>
            <a:r>
              <a:rPr lang="de-DE" dirty="0" smtClean="0"/>
              <a:t>PCEF „</a:t>
            </a:r>
            <a:r>
              <a:rPr lang="en-AU" dirty="0" smtClean="0"/>
              <a:t>Policy</a:t>
            </a:r>
            <a:r>
              <a:rPr lang="de-DE" dirty="0" smtClean="0"/>
              <a:t> Control </a:t>
            </a:r>
            <a:r>
              <a:rPr lang="de-DE" dirty="0" err="1" smtClean="0"/>
              <a:t>and</a:t>
            </a:r>
            <a:r>
              <a:rPr lang="de-DE" dirty="0" smtClean="0"/>
              <a:t>  </a:t>
            </a:r>
            <a:r>
              <a:rPr lang="en-AU" dirty="0" smtClean="0"/>
              <a:t>Changing</a:t>
            </a:r>
            <a:r>
              <a:rPr lang="de-DE" dirty="0" smtClean="0"/>
              <a:t> Rules </a:t>
            </a:r>
            <a:r>
              <a:rPr lang="de-DE" dirty="0" err="1" smtClean="0"/>
              <a:t>Function</a:t>
            </a:r>
            <a:r>
              <a:rPr lang="de-DE" dirty="0" smtClean="0"/>
              <a:t> „ : ist ein weiteres Komponente  ,das für die Regelung des Netzes zuständig. </a:t>
            </a:r>
          </a:p>
        </p:txBody>
      </p:sp>
    </p:spTree>
    <p:extLst>
      <p:ext uri="{BB962C8B-B14F-4D97-AF65-F5344CB8AC3E}">
        <p14:creationId xmlns:p14="http://schemas.microsoft.com/office/powerpoint/2010/main" val="358548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a:t>LTE </a:t>
            </a:r>
            <a:r>
              <a:rPr lang="en-US" dirty="0" smtClean="0"/>
              <a:t>4G OFDMA:</a:t>
            </a:r>
            <a:endParaRPr lang="en-US" dirty="0"/>
          </a:p>
        </p:txBody>
      </p:sp>
      <p:pic>
        <p:nvPicPr>
          <p:cNvPr id="2" name="Inhaltsplatzhalt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4492" y="3005335"/>
            <a:ext cx="4757936" cy="3198863"/>
          </a:xfrm>
        </p:spPr>
      </p:pic>
      <p:sp>
        <p:nvSpPr>
          <p:cNvPr id="5" name="Inhaltsplatzhalter 13"/>
          <p:cNvSpPr txBox="1">
            <a:spLocks/>
          </p:cNvSpPr>
          <p:nvPr/>
        </p:nvSpPr>
        <p:spPr>
          <a:xfrm>
            <a:off x="1522413" y="1904999"/>
            <a:ext cx="10476655" cy="947937"/>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e-DE" dirty="0" smtClean="0"/>
              <a:t>Ist auf OFDM-Kodierungsverfahren basiert, kam zum Einsatz bei der Entwicklung von LTE  und UMTS Technologien. </a:t>
            </a:r>
          </a:p>
          <a:p>
            <a:endParaRPr lang="de-DE" dirty="0" smtClean="0"/>
          </a:p>
        </p:txBody>
      </p:sp>
      <p:sp>
        <p:nvSpPr>
          <p:cNvPr id="6" name="Inhaltsplatzhalter 13"/>
          <p:cNvSpPr txBox="1">
            <a:spLocks/>
          </p:cNvSpPr>
          <p:nvPr/>
        </p:nvSpPr>
        <p:spPr>
          <a:xfrm>
            <a:off x="1522413" y="3008783"/>
            <a:ext cx="4644007" cy="3195415"/>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de-DE" dirty="0" smtClean="0"/>
          </a:p>
        </p:txBody>
      </p:sp>
      <p:sp>
        <p:nvSpPr>
          <p:cNvPr id="7" name="Inhaltsplatzhalter 13"/>
          <p:cNvSpPr txBox="1">
            <a:spLocks/>
          </p:cNvSpPr>
          <p:nvPr/>
        </p:nvSpPr>
        <p:spPr>
          <a:xfrm>
            <a:off x="1522413" y="3005335"/>
            <a:ext cx="5076055" cy="3198863"/>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de-DE" dirty="0" smtClean="0"/>
              <a:t>OFDMA besteht aus Slots in Zeit Domain und Sub-</a:t>
            </a:r>
            <a:r>
              <a:rPr lang="de-DE" dirty="0" err="1"/>
              <a:t>C</a:t>
            </a:r>
            <a:r>
              <a:rPr lang="de-DE" dirty="0" err="1" smtClean="0"/>
              <a:t>arriere</a:t>
            </a:r>
            <a:r>
              <a:rPr lang="de-DE" dirty="0" smtClean="0"/>
              <a:t> Frequenz Domain . </a:t>
            </a:r>
          </a:p>
          <a:p>
            <a:endParaRPr lang="de-DE" dirty="0" smtClean="0"/>
          </a:p>
        </p:txBody>
      </p:sp>
    </p:spTree>
    <p:extLst>
      <p:ext uri="{BB962C8B-B14F-4D97-AF65-F5344CB8AC3E}">
        <p14:creationId xmlns:p14="http://schemas.microsoft.com/office/powerpoint/2010/main" val="356842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smtClean="0"/>
              <a:t> </a:t>
            </a:r>
            <a:r>
              <a:rPr lang="en-US" dirty="0" err="1" smtClean="0"/>
              <a:t>Nachricht</a:t>
            </a:r>
            <a:r>
              <a:rPr lang="en-US" dirty="0" smtClean="0"/>
              <a:t> </a:t>
            </a:r>
            <a:r>
              <a:rPr lang="en-US" dirty="0" err="1" smtClean="0"/>
              <a:t>Beispiel</a:t>
            </a:r>
            <a:r>
              <a:rPr lang="en-US" dirty="0" smtClean="0"/>
              <a:t> GSM 2G:</a:t>
            </a:r>
            <a:endParaRPr lang="en-US" dirty="0"/>
          </a:p>
        </p:txBody>
      </p:sp>
      <p:sp>
        <p:nvSpPr>
          <p:cNvPr id="14" name="Inhaltsplatzhalter 13"/>
          <p:cNvSpPr>
            <a:spLocks noGrp="1"/>
          </p:cNvSpPr>
          <p:nvPr>
            <p:ph idx="1"/>
          </p:nvPr>
        </p:nvSpPr>
        <p:spPr>
          <a:xfrm>
            <a:off x="521783" y="1916832"/>
            <a:ext cx="11477286" cy="4941168"/>
          </a:xfrm>
        </p:spPr>
        <p:txBody>
          <a:bodyPr rtlCol="0"/>
          <a:lstStyle/>
          <a:p>
            <a:r>
              <a:rPr lang="de-DE" dirty="0" smtClean="0"/>
              <a:t>Ein Gerät wird sich erstmal beim </a:t>
            </a:r>
            <a:r>
              <a:rPr lang="de-DE" dirty="0"/>
              <a:t>N</a:t>
            </a:r>
            <a:r>
              <a:rPr lang="de-DE" dirty="0" smtClean="0"/>
              <a:t>etz registrieren, um sich zu Authentifizieren dadurch:</a:t>
            </a:r>
          </a:p>
          <a:p>
            <a:pPr marL="457200" indent="-457200">
              <a:buFont typeface="+mj-lt"/>
              <a:buAutoNum type="arabicPeriod"/>
            </a:pPr>
            <a:r>
              <a:rPr lang="de-DE" dirty="0" smtClean="0"/>
              <a:t>Jedes Gerät hat ein </a:t>
            </a:r>
            <a:r>
              <a:rPr lang="de-DE" dirty="0" smtClean="0"/>
              <a:t>IMSI und  </a:t>
            </a:r>
            <a:r>
              <a:rPr lang="de-DE" dirty="0" err="1" smtClean="0"/>
              <a:t>und</a:t>
            </a:r>
            <a:r>
              <a:rPr lang="de-DE" dirty="0" smtClean="0"/>
              <a:t>  Telefonnummer der Sim Karte.</a:t>
            </a:r>
            <a:endParaRPr lang="de-DE" dirty="0" smtClean="0"/>
          </a:p>
          <a:p>
            <a:pPr marL="457200" indent="-457200">
              <a:buFont typeface="+mj-lt"/>
              <a:buAutoNum type="arabicPeriod"/>
            </a:pPr>
            <a:r>
              <a:rPr lang="de-DE" dirty="0" smtClean="0"/>
              <a:t> </a:t>
            </a:r>
            <a:r>
              <a:rPr lang="de-DE" dirty="0" smtClean="0"/>
              <a:t>Mobile Station ISDN  Nummer.</a:t>
            </a:r>
          </a:p>
          <a:p>
            <a:pPr marL="457200" indent="-457200">
              <a:buFont typeface="+mj-lt"/>
              <a:buAutoNum type="arabicPeriod"/>
            </a:pPr>
            <a:r>
              <a:rPr lang="de-DE" dirty="0"/>
              <a:t>aktuelle Aufenthaltsortinformationen des mobilen Teilnehmers. </a:t>
            </a:r>
            <a:endParaRPr lang="de-DE" dirty="0" smtClean="0"/>
          </a:p>
          <a:p>
            <a:r>
              <a:rPr lang="de-DE" dirty="0" smtClean="0"/>
              <a:t>Wenn ein Gerät sich zwischen mehr als ein Zelle oder  BTS  bewegt muss er nochmal registrieren und beim alten abmelden.</a:t>
            </a:r>
          </a:p>
          <a:p>
            <a:endParaRPr lang="de-DE" dirty="0" smtClean="0"/>
          </a:p>
        </p:txBody>
      </p:sp>
    </p:spTree>
    <p:extLst>
      <p:ext uri="{BB962C8B-B14F-4D97-AF65-F5344CB8AC3E}">
        <p14:creationId xmlns:p14="http://schemas.microsoft.com/office/powerpoint/2010/main" val="181834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smtClean="0"/>
              <a:t> </a:t>
            </a:r>
            <a:r>
              <a:rPr lang="en-US" dirty="0" err="1" smtClean="0"/>
              <a:t>Nachricht</a:t>
            </a:r>
            <a:r>
              <a:rPr lang="en-US" dirty="0" smtClean="0"/>
              <a:t> </a:t>
            </a:r>
            <a:r>
              <a:rPr lang="en-US" dirty="0" err="1" smtClean="0"/>
              <a:t>Beispiel</a:t>
            </a:r>
            <a:r>
              <a:rPr lang="en-US" dirty="0" smtClean="0"/>
              <a:t>:</a:t>
            </a:r>
            <a:endParaRPr lang="en-US" dirty="0"/>
          </a:p>
        </p:txBody>
      </p:sp>
      <p:sp>
        <p:nvSpPr>
          <p:cNvPr id="14" name="Inhaltsplatzhalter 13"/>
          <p:cNvSpPr>
            <a:spLocks noGrp="1"/>
          </p:cNvSpPr>
          <p:nvPr>
            <p:ph idx="1"/>
          </p:nvPr>
        </p:nvSpPr>
        <p:spPr>
          <a:xfrm>
            <a:off x="521782" y="1916832"/>
            <a:ext cx="11495013" cy="4472879"/>
          </a:xfrm>
        </p:spPr>
        <p:txBody>
          <a:bodyPr rtlCol="0"/>
          <a:lstStyle/>
          <a:p>
            <a:r>
              <a:rPr lang="de-DE" dirty="0"/>
              <a:t>Beim Anruf werden die Signale kodiert und durch das netz durch BTS  zum BSC Server.</a:t>
            </a:r>
          </a:p>
          <a:p>
            <a:r>
              <a:rPr lang="de-DE" dirty="0"/>
              <a:t>Die Signale werden vom BCS zu MSC und weiter zu HLD zur Überprüfung gesendet.</a:t>
            </a:r>
          </a:p>
          <a:p>
            <a:r>
              <a:rPr lang="de-DE" dirty="0"/>
              <a:t>Falls die Nummer nicht Vorhanden ist wird ein Fehler an den Nutzer gesendet, </a:t>
            </a:r>
          </a:p>
          <a:p>
            <a:r>
              <a:rPr lang="de-DE" dirty="0"/>
              <a:t>Die Weiterleitung der  Nachricht wird gesendet </a:t>
            </a:r>
            <a:r>
              <a:rPr lang="de-DE" dirty="0" err="1"/>
              <a:t>duch</a:t>
            </a:r>
            <a:r>
              <a:rPr lang="de-DE" dirty="0"/>
              <a:t> MSC zum  MS Gerät  wo der sich im VLR </a:t>
            </a:r>
            <a:r>
              <a:rPr lang="de-DE" dirty="0" err="1"/>
              <a:t>regestriert</a:t>
            </a:r>
            <a:r>
              <a:rPr lang="de-DE" dirty="0"/>
              <a:t> hat oder </a:t>
            </a:r>
            <a:r>
              <a:rPr lang="de-DE" dirty="0" err="1"/>
              <a:t>duch</a:t>
            </a:r>
            <a:r>
              <a:rPr lang="de-DE" dirty="0"/>
              <a:t> Gateway zu anderem Netz  UMTS oder LTE</a:t>
            </a:r>
          </a:p>
          <a:p>
            <a:endParaRPr lang="de-DE" dirty="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309" y="4581128"/>
            <a:ext cx="4458072" cy="2160240"/>
          </a:xfrm>
          <a:prstGeom prst="rect">
            <a:avLst/>
          </a:prstGeom>
        </p:spPr>
      </p:pic>
    </p:spTree>
    <p:extLst>
      <p:ext uri="{BB962C8B-B14F-4D97-AF65-F5344CB8AC3E}">
        <p14:creationId xmlns:p14="http://schemas.microsoft.com/office/powerpoint/2010/main" val="193406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477788" y="404664"/>
            <a:ext cx="9144001" cy="1371600"/>
          </a:xfrm>
        </p:spPr>
        <p:txBody>
          <a:bodyPr rtlCol="0"/>
          <a:lstStyle/>
          <a:p>
            <a:r>
              <a:rPr lang="en-US" dirty="0" err="1" smtClean="0"/>
              <a:t>Quellen</a:t>
            </a:r>
            <a:r>
              <a:rPr lang="en-US" dirty="0" smtClean="0"/>
              <a:t>:</a:t>
            </a:r>
            <a:endParaRPr lang="en-US" dirty="0"/>
          </a:p>
        </p:txBody>
      </p:sp>
      <p:sp>
        <p:nvSpPr>
          <p:cNvPr id="14" name="Inhaltsplatzhalter 13"/>
          <p:cNvSpPr>
            <a:spLocks noGrp="1"/>
          </p:cNvSpPr>
          <p:nvPr>
            <p:ph idx="1"/>
          </p:nvPr>
        </p:nvSpPr>
        <p:spPr>
          <a:xfrm>
            <a:off x="521782" y="1916832"/>
            <a:ext cx="11495013" cy="4472879"/>
          </a:xfrm>
        </p:spPr>
        <p:txBody>
          <a:bodyPr rtlCol="0">
            <a:normAutofit fontScale="92500" lnSpcReduction="10000"/>
          </a:bodyPr>
          <a:lstStyle/>
          <a:p>
            <a:r>
              <a:rPr lang="de-DE" u="sng" dirty="0">
                <a:hlinkClick r:id="rId2"/>
              </a:rPr>
              <a:t>http://www.elektronik-kompendium.de/sites/kom/0910141.htm</a:t>
            </a:r>
            <a:r>
              <a:rPr lang="de-DE" dirty="0"/>
              <a:t> </a:t>
            </a:r>
            <a:endParaRPr lang="de-DE" dirty="0" smtClean="0"/>
          </a:p>
          <a:p>
            <a:r>
              <a:rPr lang="de-DE" dirty="0">
                <a:hlinkClick r:id="rId3"/>
              </a:rPr>
              <a:t>https://</a:t>
            </a:r>
            <a:r>
              <a:rPr lang="de-DE" dirty="0" smtClean="0">
                <a:hlinkClick r:id="rId3"/>
              </a:rPr>
              <a:t>www.tutorialspoint.com/lte/lte_network_architecture.htm</a:t>
            </a:r>
            <a:endParaRPr lang="de-DE" dirty="0" smtClean="0"/>
          </a:p>
          <a:p>
            <a:r>
              <a:rPr lang="de-DE" dirty="0">
                <a:hlinkClick r:id="rId4"/>
              </a:rPr>
              <a:t>https://www.tutorialspoint.com/gsm</a:t>
            </a:r>
            <a:r>
              <a:rPr lang="de-DE" dirty="0" smtClean="0">
                <a:hlinkClick r:id="rId4"/>
              </a:rPr>
              <a:t>/</a:t>
            </a:r>
            <a:endParaRPr lang="de-DE" dirty="0" smtClean="0"/>
          </a:p>
          <a:p>
            <a:r>
              <a:rPr lang="de-DE" u="sng" dirty="0">
                <a:hlinkClick r:id="rId5"/>
              </a:rPr>
              <a:t>http://</a:t>
            </a:r>
            <a:r>
              <a:rPr lang="de-DE" u="sng" dirty="0" smtClean="0">
                <a:hlinkClick r:id="rId5"/>
              </a:rPr>
              <a:t>www.elektronik-kompendium.de/sites/kom/0406221.htm</a:t>
            </a:r>
            <a:endParaRPr lang="de-DE" u="sng" dirty="0" smtClean="0"/>
          </a:p>
          <a:p>
            <a:r>
              <a:rPr lang="de-DE" u="sng" dirty="0">
                <a:hlinkClick r:id="rId6"/>
              </a:rPr>
              <a:t>http://</a:t>
            </a:r>
            <a:r>
              <a:rPr lang="de-DE" u="sng" dirty="0" smtClean="0">
                <a:hlinkClick r:id="rId6"/>
              </a:rPr>
              <a:t>winfwiki.wi-fom.de/index.php/IT-gest%C3%BCtzte_Verkehrsflussdatenerfassung</a:t>
            </a:r>
            <a:endParaRPr lang="de-DE" u="sng" dirty="0" smtClean="0"/>
          </a:p>
          <a:p>
            <a:r>
              <a:rPr lang="de-DE" dirty="0">
                <a:hlinkClick r:id="rId7"/>
              </a:rPr>
              <a:t>https://</a:t>
            </a:r>
            <a:r>
              <a:rPr lang="de-DE" dirty="0" smtClean="0">
                <a:hlinkClick r:id="rId7"/>
              </a:rPr>
              <a:t>en.wikipedia.org/wiki/Time_division_multiple_access</a:t>
            </a:r>
            <a:endParaRPr lang="de-DE" dirty="0" smtClean="0"/>
          </a:p>
          <a:p>
            <a:r>
              <a:rPr lang="de-DE" dirty="0">
                <a:hlinkClick r:id="rId8"/>
              </a:rPr>
              <a:t>https://</a:t>
            </a:r>
            <a:r>
              <a:rPr lang="de-DE" dirty="0" smtClean="0">
                <a:hlinkClick r:id="rId8"/>
              </a:rPr>
              <a:t>de.wikipedia.org/wiki/Orthogonales_Frequenzmultiplexverfahren</a:t>
            </a:r>
            <a:endParaRPr lang="de-DE" dirty="0" smtClean="0"/>
          </a:p>
          <a:p>
            <a:r>
              <a:rPr lang="de-DE" dirty="0">
                <a:hlinkClick r:id="rId9"/>
              </a:rPr>
              <a:t>http://</a:t>
            </a:r>
            <a:r>
              <a:rPr lang="de-DE" dirty="0" smtClean="0">
                <a:hlinkClick r:id="rId9"/>
              </a:rPr>
              <a:t>mobilorus.blogspot.de/2013/03/what-is-going-to-be-happen-with-lte.html</a:t>
            </a:r>
            <a:r>
              <a:rPr lang="de-DE" dirty="0" smtClean="0"/>
              <a:t> [Bild]</a:t>
            </a:r>
          </a:p>
          <a:p>
            <a:r>
              <a:rPr lang="de-DE" dirty="0" smtClean="0"/>
              <a:t> </a:t>
            </a:r>
            <a:endParaRPr lang="de-DE" dirty="0"/>
          </a:p>
          <a:p>
            <a:endParaRPr lang="de-DE" dirty="0"/>
          </a:p>
        </p:txBody>
      </p:sp>
    </p:spTree>
    <p:extLst>
      <p:ext uri="{BB962C8B-B14F-4D97-AF65-F5344CB8AC3E}">
        <p14:creationId xmlns:p14="http://schemas.microsoft.com/office/powerpoint/2010/main" val="109075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pPr rtl="0"/>
            <a:r>
              <a:rPr lang="de-DE" dirty="0" smtClean="0"/>
              <a:t>Inhalt</a:t>
            </a:r>
            <a:r>
              <a:rPr lang="en-US" dirty="0" smtClean="0"/>
              <a:t>:</a:t>
            </a:r>
            <a:endParaRPr lang="en-US" dirty="0"/>
          </a:p>
        </p:txBody>
      </p:sp>
      <p:sp>
        <p:nvSpPr>
          <p:cNvPr id="14" name="Inhaltsplatzhalter 13"/>
          <p:cNvSpPr>
            <a:spLocks noGrp="1"/>
          </p:cNvSpPr>
          <p:nvPr>
            <p:ph idx="1"/>
          </p:nvPr>
        </p:nvSpPr>
        <p:spPr/>
        <p:txBody>
          <a:bodyPr rtlCol="0">
            <a:normAutofit/>
          </a:bodyPr>
          <a:lstStyle/>
          <a:p>
            <a:pPr rtl="0"/>
            <a:r>
              <a:rPr lang="de" dirty="0" smtClean="0"/>
              <a:t>Defiition von Mobilfunk-Standerds und Unterschiede.</a:t>
            </a:r>
            <a:endParaRPr lang="de" dirty="0"/>
          </a:p>
          <a:p>
            <a:pPr rtl="0"/>
            <a:r>
              <a:rPr lang="de" dirty="0" smtClean="0"/>
              <a:t>Archetektur und Systemkomponente von :</a:t>
            </a:r>
          </a:p>
          <a:p>
            <a:r>
              <a:rPr lang="en-AU" dirty="0"/>
              <a:t>Handover</a:t>
            </a:r>
            <a:r>
              <a:rPr lang="de-DE" dirty="0" smtClean="0"/>
              <a:t>.</a:t>
            </a:r>
            <a:endParaRPr lang="de" dirty="0" smtClean="0"/>
          </a:p>
          <a:p>
            <a:pPr marL="457200" indent="-457200">
              <a:buFont typeface="+mj-lt"/>
              <a:buAutoNum type="arabicPeriod"/>
            </a:pPr>
            <a:r>
              <a:rPr lang="de-DE" dirty="0"/>
              <a:t>GSM als 2G.</a:t>
            </a:r>
          </a:p>
          <a:p>
            <a:pPr marL="457200" indent="-457200">
              <a:buFont typeface="+mj-lt"/>
              <a:buAutoNum type="arabicPeriod"/>
            </a:pPr>
            <a:r>
              <a:rPr lang="de-DE" dirty="0"/>
              <a:t>UMTS als 3G.</a:t>
            </a:r>
          </a:p>
          <a:p>
            <a:pPr marL="457200" indent="-457200">
              <a:buFont typeface="+mj-lt"/>
              <a:buAutoNum type="arabicPeriod"/>
            </a:pPr>
            <a:r>
              <a:rPr lang="de-DE" dirty="0"/>
              <a:t>LTE als 4G</a:t>
            </a:r>
            <a:r>
              <a:rPr lang="de-DE" dirty="0" smtClean="0"/>
              <a:t>.</a:t>
            </a:r>
          </a:p>
          <a:p>
            <a:r>
              <a:rPr lang="de-DE" dirty="0" smtClean="0"/>
              <a:t>Ein Beispiel.</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smtClean="0"/>
              <a:t>Definition </a:t>
            </a:r>
            <a:r>
              <a:rPr lang="de" dirty="0"/>
              <a:t>von Mobilfunk-Standerds </a:t>
            </a:r>
            <a:r>
              <a:rPr lang="en-US" dirty="0" smtClean="0"/>
              <a:t>:</a:t>
            </a:r>
            <a:endParaRPr lang="en-US" dirty="0"/>
          </a:p>
        </p:txBody>
      </p:sp>
      <p:sp>
        <p:nvSpPr>
          <p:cNvPr id="14" name="Inhaltsplatzhalter 13"/>
          <p:cNvSpPr>
            <a:spLocks noGrp="1"/>
          </p:cNvSpPr>
          <p:nvPr>
            <p:ph idx="1"/>
          </p:nvPr>
        </p:nvSpPr>
        <p:spPr>
          <a:xfrm>
            <a:off x="1522413" y="1904999"/>
            <a:ext cx="10476655" cy="4332313"/>
          </a:xfrm>
        </p:spPr>
        <p:txBody>
          <a:bodyPr rtlCol="0"/>
          <a:lstStyle/>
          <a:p>
            <a:r>
              <a:rPr lang="de-DE" dirty="0" smtClean="0"/>
              <a:t>Sind Kategoriebegriffe </a:t>
            </a:r>
            <a:r>
              <a:rPr lang="de-DE" dirty="0"/>
              <a:t>und bezeichnet die </a:t>
            </a:r>
            <a:r>
              <a:rPr lang="de-DE" dirty="0" smtClean="0"/>
              <a:t>Normen und </a:t>
            </a:r>
            <a:r>
              <a:rPr lang="de-DE" dirty="0"/>
              <a:t>Regelungen, auf die Systeme zur mobilen Kommunikation über die Luft aufbauen</a:t>
            </a:r>
            <a:r>
              <a:rPr lang="de-DE" dirty="0" smtClean="0"/>
              <a:t>.</a:t>
            </a:r>
          </a:p>
          <a:p>
            <a:r>
              <a:rPr lang="de-DE" dirty="0" smtClean="0"/>
              <a:t>Sie sind drei Hauptkategorien  2G , 3G und 4G.</a:t>
            </a:r>
          </a:p>
          <a:p>
            <a:r>
              <a:rPr lang="de-DE" dirty="0" smtClean="0"/>
              <a:t>Sie unterscheiden sich in Datenübertragungsrate, also  wie schnell können zwei  Geräte mit einander  kommunizieren können.</a:t>
            </a:r>
          </a:p>
          <a:p>
            <a:r>
              <a:rPr lang="de-DE" dirty="0" smtClean="0"/>
              <a:t>Beispiele dafür sind  GSM: Global System for Mobile .</a:t>
            </a:r>
          </a:p>
          <a:p>
            <a:pPr marL="0" indent="0">
              <a:buNone/>
            </a:pPr>
            <a:r>
              <a:rPr lang="de-DE" dirty="0" smtClean="0"/>
              <a:t>			UMTS :</a:t>
            </a:r>
            <a:r>
              <a:rPr lang="de-DE" dirty="0"/>
              <a:t>Universal Mobile Telecommunications </a:t>
            </a:r>
            <a:r>
              <a:rPr lang="de-DE" dirty="0" smtClean="0"/>
              <a:t>System.</a:t>
            </a:r>
            <a:endParaRPr lang="de-DE" dirty="0"/>
          </a:p>
          <a:p>
            <a:pPr marL="0" indent="0">
              <a:buNone/>
            </a:pPr>
            <a:r>
              <a:rPr lang="de-DE" dirty="0" smtClean="0"/>
              <a:t>			LTE:  </a:t>
            </a:r>
            <a:r>
              <a:rPr lang="de-DE" dirty="0"/>
              <a:t>Long-Term Evolution </a:t>
            </a:r>
            <a:r>
              <a:rPr lang="de-DE" dirty="0" smtClean="0"/>
              <a:t>.</a:t>
            </a:r>
          </a:p>
          <a:p>
            <a:endParaRPr lang="de-DE" dirty="0" smtClean="0"/>
          </a:p>
          <a:p>
            <a:endParaRPr lang="de-DE" dirty="0"/>
          </a:p>
          <a:p>
            <a:endParaRPr lang="de" dirty="0"/>
          </a:p>
        </p:txBody>
      </p:sp>
    </p:spTree>
    <p:extLst>
      <p:ext uri="{BB962C8B-B14F-4D97-AF65-F5344CB8AC3E}">
        <p14:creationId xmlns:p14="http://schemas.microsoft.com/office/powerpoint/2010/main" val="400488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de" dirty="0" smtClean="0"/>
              <a:t>Unterschiede Mobilfunk-Standerds </a:t>
            </a:r>
            <a:r>
              <a:rPr lang="en-US" dirty="0" smtClean="0"/>
              <a:t>:</a:t>
            </a:r>
            <a:endParaRPr lang="en-US" dirty="0"/>
          </a:p>
        </p:txBody>
      </p:sp>
      <p:sp>
        <p:nvSpPr>
          <p:cNvPr id="14" name="Inhaltsplatzhalter 13"/>
          <p:cNvSpPr>
            <a:spLocks noGrp="1"/>
          </p:cNvSpPr>
          <p:nvPr>
            <p:ph idx="1"/>
          </p:nvPr>
        </p:nvSpPr>
        <p:spPr>
          <a:xfrm>
            <a:off x="1522413" y="1904999"/>
            <a:ext cx="10332639" cy="731913"/>
          </a:xfrm>
        </p:spPr>
        <p:txBody>
          <a:bodyPr rtlCol="0"/>
          <a:lstStyle/>
          <a:p>
            <a:r>
              <a:rPr lang="de-DE" dirty="0" smtClean="0"/>
              <a:t>Beispiele für die  Unterschiede von  </a:t>
            </a:r>
            <a:r>
              <a:rPr lang="de" dirty="0" smtClean="0"/>
              <a:t>Mobilfunk-Standerds:</a:t>
            </a:r>
            <a:endParaRPr lang="de-DE" dirty="0" smtClean="0"/>
          </a:p>
          <a:p>
            <a:endParaRPr lang="de-DE" dirty="0"/>
          </a:p>
          <a:p>
            <a:pPr marL="0" indent="0">
              <a:buNone/>
            </a:pPr>
            <a:endParaRPr lang="de" dirty="0"/>
          </a:p>
        </p:txBody>
      </p:sp>
      <p:graphicFrame>
        <p:nvGraphicFramePr>
          <p:cNvPr id="4" name="Inhaltsplatzhalter 7"/>
          <p:cNvGraphicFramePr>
            <a:graphicFrameLocks/>
          </p:cNvGraphicFramePr>
          <p:nvPr>
            <p:extLst>
              <p:ext uri="{D42A27DB-BD31-4B8C-83A1-F6EECF244321}">
                <p14:modId xmlns:p14="http://schemas.microsoft.com/office/powerpoint/2010/main" val="3527390507"/>
              </p:ext>
            </p:extLst>
          </p:nvPr>
        </p:nvGraphicFramePr>
        <p:xfrm>
          <a:off x="1522413" y="3068960"/>
          <a:ext cx="7704855" cy="3514827"/>
        </p:xfrm>
        <a:graphic>
          <a:graphicData uri="http://schemas.openxmlformats.org/drawingml/2006/table">
            <a:tbl>
              <a:tblPr firstRow="1" bandRow="1">
                <a:tableStyleId>{5C22544A-7EE6-4342-B048-85BDC9FD1C3A}</a:tableStyleId>
              </a:tblPr>
              <a:tblGrid>
                <a:gridCol w="2568285">
                  <a:extLst>
                    <a:ext uri="{9D8B030D-6E8A-4147-A177-3AD203B41FA5}">
                      <a16:colId xmlns:a16="http://schemas.microsoft.com/office/drawing/2014/main" xmlns="" val="2700838147"/>
                    </a:ext>
                  </a:extLst>
                </a:gridCol>
                <a:gridCol w="2568285">
                  <a:extLst>
                    <a:ext uri="{9D8B030D-6E8A-4147-A177-3AD203B41FA5}">
                      <a16:colId xmlns:a16="http://schemas.microsoft.com/office/drawing/2014/main" xmlns="" val="1312397144"/>
                    </a:ext>
                  </a:extLst>
                </a:gridCol>
                <a:gridCol w="2568285">
                  <a:extLst>
                    <a:ext uri="{9D8B030D-6E8A-4147-A177-3AD203B41FA5}">
                      <a16:colId xmlns:a16="http://schemas.microsoft.com/office/drawing/2014/main" xmlns="" val="3724790590"/>
                    </a:ext>
                  </a:extLst>
                </a:gridCol>
              </a:tblGrid>
              <a:tr h="927723">
                <a:tc>
                  <a:txBody>
                    <a:bodyPr/>
                    <a:lstStyle/>
                    <a:p>
                      <a:endParaRPr lang="de-DE" dirty="0"/>
                    </a:p>
                  </a:txBody>
                  <a:tcPr/>
                </a:tc>
                <a:tc>
                  <a:txBody>
                    <a:bodyPr/>
                    <a:lstStyle/>
                    <a:p>
                      <a:r>
                        <a:rPr lang="de-DE" dirty="0" smtClean="0"/>
                        <a:t>Downlink</a:t>
                      </a:r>
                      <a:endParaRPr lang="de-DE" dirty="0"/>
                    </a:p>
                  </a:txBody>
                  <a:tcPr/>
                </a:tc>
                <a:tc>
                  <a:txBody>
                    <a:bodyPr/>
                    <a:lstStyle/>
                    <a:p>
                      <a:r>
                        <a:rPr lang="de-DE" dirty="0" smtClean="0"/>
                        <a:t>Uplink</a:t>
                      </a:r>
                      <a:endParaRPr lang="de-DE" dirty="0"/>
                    </a:p>
                  </a:txBody>
                  <a:tcPr/>
                </a:tc>
                <a:extLst>
                  <a:ext uri="{0D108BD9-81ED-4DB2-BD59-A6C34878D82A}">
                    <a16:rowId xmlns:a16="http://schemas.microsoft.com/office/drawing/2014/main" xmlns="" val="4196542212"/>
                  </a:ext>
                </a:extLst>
              </a:tr>
              <a:tr h="862368">
                <a:tc>
                  <a:txBody>
                    <a:bodyPr/>
                    <a:lstStyle/>
                    <a:p>
                      <a:r>
                        <a:rPr lang="de-DE" dirty="0" smtClean="0"/>
                        <a:t>2G</a:t>
                      </a:r>
                      <a:endParaRPr lang="de-DE" dirty="0"/>
                    </a:p>
                  </a:txBody>
                  <a:tcPr/>
                </a:tc>
                <a:tc>
                  <a:txBody>
                    <a:bodyPr/>
                    <a:lstStyle/>
                    <a:p>
                      <a:r>
                        <a:rPr lang="de-DE" dirty="0" smtClean="0"/>
                        <a:t>53,6 </a:t>
                      </a:r>
                      <a:r>
                        <a:rPr lang="de-DE" dirty="0" err="1" smtClean="0"/>
                        <a:t>kBit</a:t>
                      </a:r>
                      <a:r>
                        <a:rPr lang="de-DE" dirty="0" smtClean="0"/>
                        <a:t>/s -  236,8 </a:t>
                      </a:r>
                      <a:r>
                        <a:rPr lang="de-DE" dirty="0" err="1" smtClean="0"/>
                        <a:t>kBit</a:t>
                      </a:r>
                      <a:r>
                        <a:rPr lang="de-DE" dirty="0" smtClean="0"/>
                        <a:t>/s</a:t>
                      </a:r>
                      <a:endParaRPr lang="de-DE" dirty="0"/>
                    </a:p>
                  </a:txBody>
                  <a:tcPr/>
                </a:tc>
                <a:tc>
                  <a:txBody>
                    <a:bodyPr/>
                    <a:lstStyle/>
                    <a:p>
                      <a:r>
                        <a:rPr lang="de-DE" dirty="0" smtClean="0"/>
                        <a:t> 13,4 </a:t>
                      </a:r>
                      <a:r>
                        <a:rPr lang="de-DE" dirty="0" err="1" smtClean="0"/>
                        <a:t>kBit</a:t>
                      </a:r>
                      <a:r>
                        <a:rPr lang="de-DE" dirty="0" smtClean="0"/>
                        <a:t>/s - 118,4 </a:t>
                      </a:r>
                      <a:r>
                        <a:rPr lang="de-DE" dirty="0" err="1" smtClean="0"/>
                        <a:t>kBit</a:t>
                      </a:r>
                      <a:r>
                        <a:rPr lang="de-DE" dirty="0" smtClean="0"/>
                        <a:t>/s</a:t>
                      </a:r>
                      <a:endParaRPr lang="de-DE" dirty="0"/>
                    </a:p>
                  </a:txBody>
                  <a:tcPr/>
                </a:tc>
                <a:extLst>
                  <a:ext uri="{0D108BD9-81ED-4DB2-BD59-A6C34878D82A}">
                    <a16:rowId xmlns:a16="http://schemas.microsoft.com/office/drawing/2014/main" xmlns="" val="1634029140"/>
                  </a:ext>
                </a:extLst>
              </a:tr>
              <a:tr h="862368">
                <a:tc>
                  <a:txBody>
                    <a:bodyPr/>
                    <a:lstStyle/>
                    <a:p>
                      <a:r>
                        <a:rPr lang="de-DE" dirty="0" smtClean="0"/>
                        <a:t>3G</a:t>
                      </a:r>
                      <a:endParaRPr lang="de-DE" dirty="0"/>
                    </a:p>
                  </a:txBody>
                  <a:tcPr/>
                </a:tc>
                <a:tc>
                  <a:txBody>
                    <a:bodyPr/>
                    <a:lstStyle/>
                    <a:p>
                      <a:r>
                        <a:rPr lang="de-DE" dirty="0" smtClean="0"/>
                        <a:t>384 </a:t>
                      </a:r>
                      <a:r>
                        <a:rPr lang="de-DE" dirty="0" err="1" smtClean="0"/>
                        <a:t>kBit</a:t>
                      </a:r>
                      <a:r>
                        <a:rPr lang="de-DE" dirty="0" smtClean="0"/>
                        <a:t>/s - 42,2 MBit/s</a:t>
                      </a:r>
                      <a:endParaRPr lang="de-DE" dirty="0"/>
                    </a:p>
                  </a:txBody>
                  <a:tcPr/>
                </a:tc>
                <a:tc>
                  <a:txBody>
                    <a:bodyPr/>
                    <a:lstStyle/>
                    <a:p>
                      <a:r>
                        <a:rPr lang="de-DE" dirty="0" smtClean="0"/>
                        <a:t>128 </a:t>
                      </a:r>
                      <a:r>
                        <a:rPr lang="de-DE" dirty="0" err="1" smtClean="0"/>
                        <a:t>kBit</a:t>
                      </a:r>
                      <a:r>
                        <a:rPr lang="de-DE" dirty="0" smtClean="0"/>
                        <a:t>/s  - 11,5 MBit/s</a:t>
                      </a:r>
                      <a:endParaRPr lang="de-DE" dirty="0"/>
                    </a:p>
                  </a:txBody>
                  <a:tcPr/>
                </a:tc>
                <a:extLst>
                  <a:ext uri="{0D108BD9-81ED-4DB2-BD59-A6C34878D82A}">
                    <a16:rowId xmlns:a16="http://schemas.microsoft.com/office/drawing/2014/main" xmlns="" val="2695381773"/>
                  </a:ext>
                </a:extLst>
              </a:tr>
              <a:tr h="862368">
                <a:tc>
                  <a:txBody>
                    <a:bodyPr/>
                    <a:lstStyle/>
                    <a:p>
                      <a:r>
                        <a:rPr lang="de-DE" dirty="0" smtClean="0"/>
                        <a:t>4G</a:t>
                      </a:r>
                      <a:endParaRPr lang="de-DE" dirty="0"/>
                    </a:p>
                  </a:txBody>
                  <a:tcPr/>
                </a:tc>
                <a:tc>
                  <a:txBody>
                    <a:bodyPr/>
                    <a:lstStyle/>
                    <a:p>
                      <a:r>
                        <a:rPr lang="de-DE" dirty="0" smtClean="0"/>
                        <a:t>300 MBit/s  - bis 1 </a:t>
                      </a:r>
                      <a:r>
                        <a:rPr lang="de-DE" dirty="0" err="1" smtClean="0"/>
                        <a:t>GBit</a:t>
                      </a:r>
                      <a:r>
                        <a:rPr lang="de-DE" dirty="0" smtClean="0"/>
                        <a:t>/s</a:t>
                      </a:r>
                      <a:endParaRPr lang="de-DE" dirty="0"/>
                    </a:p>
                  </a:txBody>
                  <a:tcPr/>
                </a:tc>
                <a:tc>
                  <a:txBody>
                    <a:bodyPr/>
                    <a:lstStyle/>
                    <a:p>
                      <a:r>
                        <a:rPr lang="de-DE" dirty="0" smtClean="0"/>
                        <a:t>  75 MBit/s -  500 MBit/s</a:t>
                      </a:r>
                      <a:endParaRPr lang="de-DE" dirty="0"/>
                    </a:p>
                  </a:txBody>
                  <a:tcPr/>
                </a:tc>
                <a:extLst>
                  <a:ext uri="{0D108BD9-81ED-4DB2-BD59-A6C34878D82A}">
                    <a16:rowId xmlns:a16="http://schemas.microsoft.com/office/drawing/2014/main" xmlns="" val="305095878"/>
                  </a:ext>
                </a:extLst>
              </a:tr>
            </a:tbl>
          </a:graphicData>
        </a:graphic>
      </p:graphicFrame>
    </p:spTree>
    <p:extLst>
      <p:ext uri="{BB962C8B-B14F-4D97-AF65-F5344CB8AC3E}">
        <p14:creationId xmlns:p14="http://schemas.microsoft.com/office/powerpoint/2010/main" val="23786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err="1" smtClean="0"/>
              <a:t>Signale</a:t>
            </a:r>
            <a:r>
              <a:rPr lang="en-US" dirty="0" smtClean="0"/>
              <a:t> in </a:t>
            </a:r>
            <a:r>
              <a:rPr lang="en-US" dirty="0" err="1" smtClean="0"/>
              <a:t>Mobilefunk-Standerds</a:t>
            </a:r>
            <a:r>
              <a:rPr lang="en-US" dirty="0" smtClean="0"/>
              <a:t>:</a:t>
            </a:r>
            <a:endParaRPr lang="en-US" dirty="0"/>
          </a:p>
        </p:txBody>
      </p:sp>
      <p:pic>
        <p:nvPicPr>
          <p:cNvPr id="2" name="Grafik 1"/>
          <p:cNvPicPr>
            <a:picLocks noChangeAspect="1"/>
          </p:cNvPicPr>
          <p:nvPr/>
        </p:nvPicPr>
        <p:blipFill>
          <a:blip r:embed="rId2"/>
          <a:stretch>
            <a:fillRect/>
          </a:stretch>
        </p:blipFill>
        <p:spPr>
          <a:xfrm>
            <a:off x="2474315" y="2874881"/>
            <a:ext cx="5342857" cy="2076190"/>
          </a:xfrm>
          <a:prstGeom prst="rect">
            <a:avLst/>
          </a:prstGeom>
        </p:spPr>
      </p:pic>
      <p:sp>
        <p:nvSpPr>
          <p:cNvPr id="3" name="Pfeil nach rechts 2"/>
          <p:cNvSpPr/>
          <p:nvPr/>
        </p:nvSpPr>
        <p:spPr>
          <a:xfrm>
            <a:off x="2472330" y="5445224"/>
            <a:ext cx="56886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Textfeld 3"/>
          <p:cNvSpPr txBox="1"/>
          <p:nvPr/>
        </p:nvSpPr>
        <p:spPr>
          <a:xfrm>
            <a:off x="2956542" y="5500132"/>
            <a:ext cx="442750" cy="369332"/>
          </a:xfrm>
          <a:prstGeom prst="rect">
            <a:avLst/>
          </a:prstGeom>
          <a:noFill/>
        </p:spPr>
        <p:txBody>
          <a:bodyPr wrap="none" rtlCol="0">
            <a:spAutoFit/>
          </a:bodyPr>
          <a:lstStyle/>
          <a:p>
            <a:r>
              <a:rPr lang="de-DE" dirty="0"/>
              <a:t>1</a:t>
            </a:r>
            <a:r>
              <a:rPr lang="de-DE" dirty="0" smtClean="0"/>
              <a:t>G</a:t>
            </a:r>
            <a:endParaRPr lang="de-DE" dirty="0"/>
          </a:p>
        </p:txBody>
      </p:sp>
      <p:sp>
        <p:nvSpPr>
          <p:cNvPr id="7" name="Textfeld 6"/>
          <p:cNvSpPr txBox="1"/>
          <p:nvPr/>
        </p:nvSpPr>
        <p:spPr>
          <a:xfrm>
            <a:off x="4247402" y="5500132"/>
            <a:ext cx="457176" cy="369332"/>
          </a:xfrm>
          <a:prstGeom prst="rect">
            <a:avLst/>
          </a:prstGeom>
          <a:noFill/>
        </p:spPr>
        <p:txBody>
          <a:bodyPr wrap="none" rtlCol="0">
            <a:spAutoFit/>
          </a:bodyPr>
          <a:lstStyle/>
          <a:p>
            <a:r>
              <a:rPr lang="de-DE" dirty="0" smtClean="0"/>
              <a:t>2G</a:t>
            </a:r>
            <a:endParaRPr lang="de-DE" dirty="0"/>
          </a:p>
        </p:txBody>
      </p:sp>
      <p:sp>
        <p:nvSpPr>
          <p:cNvPr id="8" name="Textfeld 7"/>
          <p:cNvSpPr txBox="1"/>
          <p:nvPr/>
        </p:nvSpPr>
        <p:spPr>
          <a:xfrm>
            <a:off x="5568674" y="5500132"/>
            <a:ext cx="442750" cy="369332"/>
          </a:xfrm>
          <a:prstGeom prst="rect">
            <a:avLst/>
          </a:prstGeom>
          <a:noFill/>
        </p:spPr>
        <p:txBody>
          <a:bodyPr wrap="none" rtlCol="0">
            <a:spAutoFit/>
          </a:bodyPr>
          <a:lstStyle/>
          <a:p>
            <a:r>
              <a:rPr lang="de-DE" dirty="0"/>
              <a:t>3</a:t>
            </a:r>
            <a:r>
              <a:rPr lang="de-DE" dirty="0" smtClean="0"/>
              <a:t>G</a:t>
            </a:r>
            <a:endParaRPr lang="de-DE" dirty="0"/>
          </a:p>
        </p:txBody>
      </p:sp>
      <p:sp>
        <p:nvSpPr>
          <p:cNvPr id="9" name="Textfeld 8"/>
          <p:cNvSpPr txBox="1"/>
          <p:nvPr/>
        </p:nvSpPr>
        <p:spPr>
          <a:xfrm>
            <a:off x="7080842" y="5492734"/>
            <a:ext cx="457176" cy="369332"/>
          </a:xfrm>
          <a:prstGeom prst="rect">
            <a:avLst/>
          </a:prstGeom>
          <a:noFill/>
        </p:spPr>
        <p:txBody>
          <a:bodyPr wrap="none" rtlCol="0">
            <a:spAutoFit/>
          </a:bodyPr>
          <a:lstStyle/>
          <a:p>
            <a:r>
              <a:rPr lang="de-DE" dirty="0"/>
              <a:t>4</a:t>
            </a:r>
            <a:r>
              <a:rPr lang="de-DE" dirty="0" smtClean="0"/>
              <a:t>G</a:t>
            </a:r>
            <a:endParaRPr lang="de-DE" dirty="0"/>
          </a:p>
        </p:txBody>
      </p:sp>
    </p:spTree>
    <p:extLst>
      <p:ext uri="{BB962C8B-B14F-4D97-AF65-F5344CB8AC3E}">
        <p14:creationId xmlns:p14="http://schemas.microsoft.com/office/powerpoint/2010/main" val="315473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smtClean="0"/>
              <a:t>Handover:</a:t>
            </a:r>
            <a:endParaRPr lang="en-US" dirty="0"/>
          </a:p>
        </p:txBody>
      </p:sp>
      <p:sp>
        <p:nvSpPr>
          <p:cNvPr id="14" name="Inhaltsplatzhalter 13"/>
          <p:cNvSpPr>
            <a:spLocks noGrp="1"/>
          </p:cNvSpPr>
          <p:nvPr>
            <p:ph idx="1"/>
          </p:nvPr>
        </p:nvSpPr>
        <p:spPr>
          <a:xfrm>
            <a:off x="1522413" y="1904999"/>
            <a:ext cx="10476655" cy="4332313"/>
          </a:xfrm>
        </p:spPr>
        <p:txBody>
          <a:bodyPr rtlCol="0"/>
          <a:lstStyle/>
          <a:p>
            <a:r>
              <a:rPr lang="de-DE" dirty="0" smtClean="0"/>
              <a:t>Wenn </a:t>
            </a:r>
            <a:r>
              <a:rPr lang="de-DE" dirty="0"/>
              <a:t>ein MS Geräte oder ähnliches sich während einer Kommunikation </a:t>
            </a:r>
            <a:r>
              <a:rPr lang="de-DE" dirty="0" smtClean="0"/>
              <a:t>bewegt und außerhalb der Empfangsstation geht, muss sich bei der nächstmöglichen Station anmelden, das heißt Handover.</a:t>
            </a:r>
          </a:p>
          <a:p>
            <a:r>
              <a:rPr lang="de-DE" dirty="0" smtClean="0"/>
              <a:t>Es gibt zwei Typen von Handover.</a:t>
            </a:r>
          </a:p>
          <a:p>
            <a:pPr marL="457200" indent="-457200">
              <a:buFont typeface="+mj-lt"/>
              <a:buAutoNum type="arabicPeriod"/>
            </a:pPr>
            <a:r>
              <a:rPr lang="de-DE" dirty="0" smtClean="0"/>
              <a:t>Hard Handover: Die Kommunikation wird zerbrochen während Handover.</a:t>
            </a:r>
          </a:p>
          <a:p>
            <a:pPr marL="457200" indent="-457200">
              <a:buFont typeface="+mj-lt"/>
              <a:buAutoNum type="arabicPeriod"/>
            </a:pPr>
            <a:r>
              <a:rPr lang="de-DE" dirty="0" smtClean="0"/>
              <a:t>Soft Handover : Die Kommunikation bleibt stehen. Da beide oder viele  Empfangsstationen Parallel Empfangen, merkt man die Änderung  nicht. So nimmt die nächste Station weiter sobald die Kommunikation mit einer der Stationen zerbrochen wird. </a:t>
            </a:r>
          </a:p>
          <a:p>
            <a:pPr marL="0" indent="0">
              <a:buNone/>
            </a:pPr>
            <a:endParaRPr lang="de-DE" dirty="0" smtClean="0"/>
          </a:p>
        </p:txBody>
      </p:sp>
    </p:spTree>
    <p:extLst>
      <p:ext uri="{BB962C8B-B14F-4D97-AF65-F5344CB8AC3E}">
        <p14:creationId xmlns:p14="http://schemas.microsoft.com/office/powerpoint/2010/main" val="409178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486407" y="148571"/>
            <a:ext cx="9144001" cy="1371600"/>
          </a:xfrm>
        </p:spPr>
        <p:txBody>
          <a:bodyPr rtlCol="0"/>
          <a:lstStyle/>
          <a:p>
            <a:r>
              <a:rPr lang="de" dirty="0" smtClean="0"/>
              <a:t>Mobilfunk-Standerds Systemkomponenten 3G GSM</a:t>
            </a:r>
            <a:r>
              <a:rPr lang="en-US" dirty="0" smtClean="0"/>
              <a:t>:</a:t>
            </a:r>
            <a:endParaRPr lang="en-US" dirty="0"/>
          </a:p>
        </p:txBody>
      </p:sp>
      <p:sp>
        <p:nvSpPr>
          <p:cNvPr id="2" name="Rechteck 1"/>
          <p:cNvSpPr/>
          <p:nvPr/>
        </p:nvSpPr>
        <p:spPr>
          <a:xfrm>
            <a:off x="3790156" y="1752600"/>
            <a:ext cx="4536504" cy="1748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BSS</a:t>
            </a:r>
            <a:endParaRPr lang="de-DE" dirty="0"/>
          </a:p>
        </p:txBody>
      </p:sp>
      <p:sp>
        <p:nvSpPr>
          <p:cNvPr id="5" name="Rechteck 4"/>
          <p:cNvSpPr/>
          <p:nvPr/>
        </p:nvSpPr>
        <p:spPr>
          <a:xfrm>
            <a:off x="3790156" y="4807260"/>
            <a:ext cx="4536504" cy="1773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OSS</a:t>
            </a:r>
            <a:endParaRPr lang="de-DE" dirty="0"/>
          </a:p>
        </p:txBody>
      </p:sp>
      <p:sp>
        <p:nvSpPr>
          <p:cNvPr id="6" name="Rechteck 5"/>
          <p:cNvSpPr/>
          <p:nvPr/>
        </p:nvSpPr>
        <p:spPr>
          <a:xfrm>
            <a:off x="9262764" y="1752600"/>
            <a:ext cx="2449118" cy="4827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NSS</a:t>
            </a:r>
            <a:endParaRPr lang="de-DE" dirty="0"/>
          </a:p>
        </p:txBody>
      </p:sp>
      <p:sp>
        <p:nvSpPr>
          <p:cNvPr id="7" name="Rechteck 6"/>
          <p:cNvSpPr/>
          <p:nvPr/>
        </p:nvSpPr>
        <p:spPr>
          <a:xfrm>
            <a:off x="693812" y="2780928"/>
            <a:ext cx="2160240"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MS</a:t>
            </a:r>
            <a:endParaRPr lang="de-DE" dirty="0"/>
          </a:p>
        </p:txBody>
      </p:sp>
      <p:cxnSp>
        <p:nvCxnSpPr>
          <p:cNvPr id="9" name="Gerader Verbinder 8"/>
          <p:cNvCxnSpPr>
            <a:stCxn id="7" idx="3"/>
            <a:endCxn id="2" idx="1"/>
          </p:cNvCxnSpPr>
          <p:nvPr/>
        </p:nvCxnSpPr>
        <p:spPr>
          <a:xfrm flipV="1">
            <a:off x="2854052" y="2626804"/>
            <a:ext cx="936104" cy="1306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p:cNvCxnSpPr>
            <a:stCxn id="5" idx="0"/>
            <a:endCxn id="2" idx="2"/>
          </p:cNvCxnSpPr>
          <p:nvPr/>
        </p:nvCxnSpPr>
        <p:spPr>
          <a:xfrm flipV="1">
            <a:off x="6058408" y="3501008"/>
            <a:ext cx="0" cy="1306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a:xfrm>
            <a:off x="8326660" y="2780928"/>
            <a:ext cx="1224136" cy="1594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p:cNvCxnSpPr>
            <a:stCxn id="5" idx="3"/>
            <a:endCxn id="6" idx="1"/>
          </p:cNvCxnSpPr>
          <p:nvPr/>
        </p:nvCxnSpPr>
        <p:spPr>
          <a:xfrm flipV="1">
            <a:off x="8326660" y="4166592"/>
            <a:ext cx="936104" cy="152733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hteck 24"/>
          <p:cNvSpPr/>
          <p:nvPr/>
        </p:nvSpPr>
        <p:spPr>
          <a:xfrm>
            <a:off x="9874832" y="2017263"/>
            <a:ext cx="1224136" cy="1219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6" name="Rechteck 25"/>
          <p:cNvSpPr/>
          <p:nvPr/>
        </p:nvSpPr>
        <p:spPr>
          <a:xfrm>
            <a:off x="6575210" y="1942326"/>
            <a:ext cx="1224136" cy="1219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7" name="Rechteck 26"/>
          <p:cNvSpPr/>
          <p:nvPr/>
        </p:nvSpPr>
        <p:spPr>
          <a:xfrm>
            <a:off x="9874832" y="4864410"/>
            <a:ext cx="1224136" cy="1219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8" name="Rechteck 27"/>
          <p:cNvSpPr/>
          <p:nvPr/>
        </p:nvSpPr>
        <p:spPr>
          <a:xfrm>
            <a:off x="6575210" y="5084381"/>
            <a:ext cx="1224136" cy="1219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9" name="Rechteck 28"/>
          <p:cNvSpPr/>
          <p:nvPr/>
        </p:nvSpPr>
        <p:spPr>
          <a:xfrm>
            <a:off x="4173828" y="1942326"/>
            <a:ext cx="1224136" cy="12190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5078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smtClean="0"/>
              <a:t>GSM 2G </a:t>
            </a:r>
            <a:r>
              <a:rPr lang="de-DE" dirty="0" smtClean="0"/>
              <a:t>Beschreibung</a:t>
            </a:r>
            <a:r>
              <a:rPr lang="en-US" dirty="0" smtClean="0"/>
              <a:t>:</a:t>
            </a:r>
            <a:endParaRPr lang="en-US" dirty="0"/>
          </a:p>
        </p:txBody>
      </p:sp>
      <p:sp>
        <p:nvSpPr>
          <p:cNvPr id="14" name="Inhaltsplatzhalter 13"/>
          <p:cNvSpPr>
            <a:spLocks noGrp="1"/>
          </p:cNvSpPr>
          <p:nvPr>
            <p:ph idx="1"/>
          </p:nvPr>
        </p:nvSpPr>
        <p:spPr>
          <a:xfrm>
            <a:off x="1522413" y="1844824"/>
            <a:ext cx="10476655" cy="4332313"/>
          </a:xfrm>
        </p:spPr>
        <p:txBody>
          <a:bodyPr rtlCol="0"/>
          <a:lstStyle/>
          <a:p>
            <a:r>
              <a:rPr lang="de-DE" dirty="0" smtClean="0"/>
              <a:t>MS „Mobile Station“ : in diesem Teil gibt es das Telefon und die Sim-Karte.</a:t>
            </a:r>
          </a:p>
          <a:p>
            <a:r>
              <a:rPr lang="de-DE" dirty="0" smtClean="0"/>
              <a:t>BSS „Base Station Subsystem“: in diesem Bereich befinden sich die Zellen, die die Handysignale empfangen.</a:t>
            </a:r>
          </a:p>
          <a:p>
            <a:r>
              <a:rPr lang="de-DE" dirty="0" smtClean="0"/>
              <a:t>OSS „Operation Support System“: Hier wird das Netz Überwacht.</a:t>
            </a:r>
          </a:p>
          <a:p>
            <a:r>
              <a:rPr lang="de" dirty="0" smtClean="0"/>
              <a:t>NSS „Network Subsystem“ : Beinthält die interne System Komponenten , und für Authentifizierung und  Swiching  zuständig.</a:t>
            </a:r>
            <a:endParaRPr lang="de" dirty="0"/>
          </a:p>
        </p:txBody>
      </p:sp>
      <p:sp>
        <p:nvSpPr>
          <p:cNvPr id="5" name="Inhaltsplatzhalter 13"/>
          <p:cNvSpPr txBox="1">
            <a:spLocks/>
          </p:cNvSpPr>
          <p:nvPr/>
        </p:nvSpPr>
        <p:spPr>
          <a:xfrm>
            <a:off x="1674813" y="2057399"/>
            <a:ext cx="10476655" cy="4332313"/>
          </a:xfrm>
          <a:prstGeom prst="rect">
            <a:avLst/>
          </a:prstGeom>
        </p:spPr>
        <p:txBody>
          <a:bodyPr vert="horz" lIns="91440" tIns="45720" rIns="91440" bIns="45720" rtlCol="0">
            <a:normAutofit/>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endParaRPr lang="de-DE" dirty="0" smtClean="0"/>
          </a:p>
          <a:p>
            <a:endParaRPr lang="de-DE" dirty="0" smtClean="0"/>
          </a:p>
          <a:p>
            <a:endParaRPr lang="de" dirty="0"/>
          </a:p>
        </p:txBody>
      </p:sp>
    </p:spTree>
    <p:extLst>
      <p:ext uri="{BB962C8B-B14F-4D97-AF65-F5344CB8AC3E}">
        <p14:creationId xmlns:p14="http://schemas.microsoft.com/office/powerpoint/2010/main" val="2208328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p:txBody>
          <a:bodyPr rtlCol="0"/>
          <a:lstStyle/>
          <a:p>
            <a:r>
              <a:rPr lang="en-US" dirty="0" smtClean="0"/>
              <a:t>GSM 2G NSS:</a:t>
            </a:r>
            <a:endParaRPr lang="en-US" dirty="0"/>
          </a:p>
        </p:txBody>
      </p:sp>
      <p:sp>
        <p:nvSpPr>
          <p:cNvPr id="14" name="Inhaltsplatzhalter 13"/>
          <p:cNvSpPr>
            <a:spLocks noGrp="1"/>
          </p:cNvSpPr>
          <p:nvPr>
            <p:ph idx="1"/>
          </p:nvPr>
        </p:nvSpPr>
        <p:spPr>
          <a:xfrm>
            <a:off x="1522413" y="1904999"/>
            <a:ext cx="10476655" cy="4332313"/>
          </a:xfrm>
        </p:spPr>
        <p:txBody>
          <a:bodyPr rtlCol="0"/>
          <a:lstStyle/>
          <a:p>
            <a:endParaRPr lang="de-DE" dirty="0"/>
          </a:p>
          <a:p>
            <a:r>
              <a:rPr lang="de" dirty="0" smtClean="0"/>
              <a:t>MCS „Mobile Swiching Center“: vermittelt die Verbindung innerhalb des Netzes.</a:t>
            </a:r>
          </a:p>
          <a:p>
            <a:r>
              <a:rPr lang="de" dirty="0" smtClean="0"/>
              <a:t>PSTN „Public Switched Telephone Network“: ist für die externe Vermittlung zuständig was durch </a:t>
            </a:r>
            <a:r>
              <a:rPr lang="de" dirty="0"/>
              <a:t>GMSC „</a:t>
            </a:r>
            <a:r>
              <a:rPr lang="de-DE" dirty="0"/>
              <a:t>Gateway-MSC </a:t>
            </a:r>
            <a:r>
              <a:rPr lang="de" dirty="0"/>
              <a:t>“ </a:t>
            </a:r>
            <a:r>
              <a:rPr lang="de" dirty="0" smtClean="0"/>
              <a:t> läuft.</a:t>
            </a:r>
          </a:p>
          <a:p>
            <a:r>
              <a:rPr lang="de" dirty="0" smtClean="0"/>
              <a:t>SS7 „ </a:t>
            </a:r>
            <a:r>
              <a:rPr lang="de-DE" dirty="0" err="1" smtClean="0"/>
              <a:t>Signalling</a:t>
            </a:r>
            <a:r>
              <a:rPr lang="de-DE" dirty="0" smtClean="0"/>
              <a:t> </a:t>
            </a:r>
            <a:r>
              <a:rPr lang="de-DE" dirty="0"/>
              <a:t>System </a:t>
            </a:r>
            <a:r>
              <a:rPr lang="de-DE" dirty="0" err="1"/>
              <a:t>Number</a:t>
            </a:r>
            <a:r>
              <a:rPr lang="de-DE" dirty="0"/>
              <a:t> </a:t>
            </a:r>
            <a:r>
              <a:rPr lang="de-DE" dirty="0" smtClean="0"/>
              <a:t> 7 </a:t>
            </a:r>
            <a:r>
              <a:rPr lang="de" dirty="0" smtClean="0"/>
              <a:t>“:  inthält die Protokolle und Verfahren für die Signalisierung  im inneren Netz.</a:t>
            </a:r>
          </a:p>
          <a:p>
            <a:r>
              <a:rPr lang="de" dirty="0" smtClean="0"/>
              <a:t>HLR „</a:t>
            </a:r>
            <a:r>
              <a:rPr lang="de-DE" dirty="0"/>
              <a:t>Home Location Register </a:t>
            </a:r>
            <a:r>
              <a:rPr lang="de" dirty="0" smtClean="0"/>
              <a:t>“ : besteht aus </a:t>
            </a:r>
            <a:r>
              <a:rPr lang="de-DE" dirty="0"/>
              <a:t>Kundenverzeichnis und Teilnehmerinformationen </a:t>
            </a:r>
            <a:r>
              <a:rPr lang="de-DE" dirty="0" smtClean="0"/>
              <a:t>.</a:t>
            </a:r>
          </a:p>
          <a:p>
            <a:pPr marL="0" indent="0">
              <a:buNone/>
            </a:pPr>
            <a:endParaRPr lang="de" dirty="0"/>
          </a:p>
        </p:txBody>
      </p:sp>
    </p:spTree>
    <p:extLst>
      <p:ext uri="{BB962C8B-B14F-4D97-AF65-F5344CB8AC3E}">
        <p14:creationId xmlns:p14="http://schemas.microsoft.com/office/powerpoint/2010/main" val="386986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er blauer Tunnel 16 x 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9411906_TF02895261_TF02895261.potx" id="{2AB7ECFD-3DD1-437A-800A-4010CF699F01}" vid="{7CC23B45-6F2F-47A4-B56E-506F3FC28B8A}"/>
    </a:ext>
  </a:extLst>
</a:theme>
</file>

<file path=ppt/theme/theme2.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purl.org/dc/dcmitype/"/>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Digitale Businesspräsentation Blauer Tunnel (Breitbild)</Template>
  <TotalTime>0</TotalTime>
  <Words>1001</Words>
  <Application>Microsoft Office PowerPoint</Application>
  <PresentationFormat>Benutzerdefiniert</PresentationFormat>
  <Paragraphs>137</Paragraphs>
  <Slides>19</Slides>
  <Notes>1</Notes>
  <HiddenSlides>0</HiddenSlides>
  <MMClips>0</MMClips>
  <ScaleCrop>false</ScaleCrop>
  <HeadingPairs>
    <vt:vector size="4" baseType="variant">
      <vt:variant>
        <vt:lpstr>Design</vt:lpstr>
      </vt:variant>
      <vt:variant>
        <vt:i4>1</vt:i4>
      </vt:variant>
      <vt:variant>
        <vt:lpstr>Folientitel</vt:lpstr>
      </vt:variant>
      <vt:variant>
        <vt:i4>19</vt:i4>
      </vt:variant>
    </vt:vector>
  </HeadingPairs>
  <TitlesOfParts>
    <vt:vector size="20" baseType="lpstr">
      <vt:lpstr>Digitaler blauer Tunnel 16 x 9</vt:lpstr>
      <vt:lpstr>Mobilfunk-Standards</vt:lpstr>
      <vt:lpstr>Inhalt:</vt:lpstr>
      <vt:lpstr>Definition von Mobilfunk-Standerds :</vt:lpstr>
      <vt:lpstr>Unterschiede Mobilfunk-Standerds :</vt:lpstr>
      <vt:lpstr>Signale in Mobilefunk-Standerds:</vt:lpstr>
      <vt:lpstr>Handover:</vt:lpstr>
      <vt:lpstr>Mobilfunk-Standerds Systemkomponenten 3G GSM:</vt:lpstr>
      <vt:lpstr>GSM 2G Beschreibung:</vt:lpstr>
      <vt:lpstr>GSM 2G NSS:</vt:lpstr>
      <vt:lpstr>GSM 2G  Full Rate Codec:</vt:lpstr>
      <vt:lpstr>UMTS 3G:</vt:lpstr>
      <vt:lpstr>UMTS 3G Beschreibung:</vt:lpstr>
      <vt:lpstr>UMTS 3G  FDD :</vt:lpstr>
      <vt:lpstr>LTE 4G:</vt:lpstr>
      <vt:lpstr>LTE 4G Beschreibung:</vt:lpstr>
      <vt:lpstr>LTE 4G OFDMA:</vt:lpstr>
      <vt:lpstr> Nachricht Beispiel GSM 2G:</vt:lpstr>
      <vt:lpstr> Nachricht Beispiel:</vt:lpstr>
      <vt:lpstr>Quellen: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2017-01-16T18:15:57Z</dcterms:created>
  <dcterms:modified xsi:type="dcterms:W3CDTF">2017-01-26T17:36:08Z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