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0" r:id="rId3"/>
    <p:sldId id="293" r:id="rId4"/>
    <p:sldId id="294" r:id="rId5"/>
    <p:sldId id="295" r:id="rId6"/>
    <p:sldId id="298" r:id="rId7"/>
    <p:sldId id="300" r:id="rId8"/>
    <p:sldId id="288" r:id="rId9"/>
    <p:sldId id="301" r:id="rId10"/>
  </p:sldIdLst>
  <p:sldSz cx="9144000" cy="6858000" type="screen4x3"/>
  <p:notesSz cx="6834188" cy="997902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7C12A-4DF7-403B-A283-50D78C81ABE6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6B4AA-7FC7-404C-91AE-549D4281B96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13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360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099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6074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618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112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550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21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002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BEB08-B0C2-45E8-8318-CFD0EF8EE004}" type="datetimeFigureOut">
              <a:rPr lang="hr-HR" smtClean="0"/>
              <a:t>17.9.2024.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794" y="3789040"/>
            <a:ext cx="6858000" cy="990600"/>
          </a:xfrm>
        </p:spPr>
        <p:txBody>
          <a:bodyPr>
            <a:noAutofit/>
          </a:bodyPr>
          <a:lstStyle/>
          <a:p>
            <a:r>
              <a:rPr lang="hr-HR" sz="3600" dirty="0">
                <a:solidFill>
                  <a:schemeClr val="hlink"/>
                </a:solidFill>
              </a:rPr>
              <a:t>Osnove mrežne tehnologije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/>
              <a:t>Uvod u </a:t>
            </a:r>
            <a:r>
              <a:rPr lang="hr-HR" dirty="0"/>
              <a:t>r</a:t>
            </a:r>
            <a:r>
              <a:rPr lang="hr-HR"/>
              <a:t>ačunalne </a:t>
            </a:r>
            <a:r>
              <a:rPr lang="hr-HR" dirty="0"/>
              <a:t>mreže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233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616860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Mara</a:t>
            </a:r>
            <a:r>
              <a:rPr lang="hr-HR" sz="1400" dirty="0"/>
              <a:t> </a:t>
            </a:r>
            <a:r>
              <a:rPr lang="hr-H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Mustapić</a:t>
            </a:r>
          </a:p>
        </p:txBody>
      </p:sp>
    </p:spTree>
    <p:extLst>
      <p:ext uri="{BB962C8B-B14F-4D97-AF65-F5344CB8AC3E}">
        <p14:creationId xmlns:p14="http://schemas.microsoft.com/office/powerpoint/2010/main" val="785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Osnovna podjela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b="1" dirty="0">
                <a:latin typeface="Calibri" pitchFamily="34" charset="0"/>
                <a:cs typeface="Calibri" pitchFamily="34" charset="0"/>
              </a:rPr>
              <a:t>Prema veličini</a:t>
            </a:r>
            <a:r>
              <a:rPr lang="hr-HR" dirty="0">
                <a:latin typeface="Calibri" pitchFamily="34" charset="0"/>
                <a:cs typeface="Calibri" pitchFamily="34" charset="0"/>
              </a:rPr>
              <a:t>, odnosno fizičkoj rasprostranjenosti korisnika i uređaja:</a:t>
            </a:r>
          </a:p>
          <a:p>
            <a:endParaRPr lang="hr-HR" dirty="0">
              <a:latin typeface="Calibri" pitchFamily="34" charset="0"/>
              <a:cs typeface="Calibri" pitchFamily="34" charset="0"/>
            </a:endParaRPr>
          </a:p>
          <a:p>
            <a:endParaRPr lang="hr-HR" dirty="0">
              <a:latin typeface="Calibri" pitchFamily="34" charset="0"/>
              <a:cs typeface="Calibri" pitchFamily="34" charset="0"/>
            </a:endParaRPr>
          </a:p>
          <a:p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Rounded Rectangle 3"/>
          <p:cNvSpPr/>
          <p:nvPr/>
        </p:nvSpPr>
        <p:spPr>
          <a:xfrm>
            <a:off x="1619672" y="2492896"/>
            <a:ext cx="52565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Računalne mreže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19672" y="3645024"/>
            <a:ext cx="244827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LAN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67944" y="3645024"/>
            <a:ext cx="2808312" cy="9361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1475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Osnovna podjela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b="1" dirty="0">
                <a:latin typeface="Calibri" pitchFamily="34" charset="0"/>
                <a:cs typeface="Calibri" pitchFamily="34" charset="0"/>
              </a:rPr>
              <a:t>LAN (engl. Local Area Network)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Uređaji povezani na (relativno) maloj fizičkoj udaljenosti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Pruža servise za korisnike u zajedničkoj organizacijskoj strukturi</a:t>
            </a:r>
          </a:p>
          <a:p>
            <a:pPr lvl="1"/>
            <a:r>
              <a:rPr lang="hr-HR" b="1" dirty="0">
                <a:latin typeface="Calibri" pitchFamily="34" charset="0"/>
                <a:cs typeface="Calibri" pitchFamily="34" charset="0"/>
              </a:rPr>
              <a:t>PAN, SOHO, CAN, MAN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Značajke: geografska ograničenost, tehnologija prijenosa (bazirane na broadcast načinu prijenosa, žičani prijenos, Ethernet), topologija mreže (mogući različiti tipovi mrežnih topologija)</a:t>
            </a:r>
          </a:p>
          <a:p>
            <a:r>
              <a:rPr lang="hr-HR" b="1" dirty="0">
                <a:latin typeface="Calibri" pitchFamily="34" charset="0"/>
                <a:cs typeface="Calibri" pitchFamily="34" charset="0"/>
              </a:rPr>
              <a:t>WAN (engl. Wide Area Network)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Mreža širokog područja koja spaja lokalne mreže koje su fizički na geografski udaljenim područjima</a:t>
            </a:r>
          </a:p>
          <a:p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569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Osnovna podjela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b="1" dirty="0">
                <a:latin typeface="Calibri" pitchFamily="34" charset="0"/>
                <a:cs typeface="Calibri" pitchFamily="34" charset="0"/>
              </a:rPr>
              <a:t>Internet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Globalna mreža širokog područja sastavljena od mnogo međusobno povezanih LAN i WAN mreža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53" y="2603681"/>
            <a:ext cx="5727551" cy="363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1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Osnovna podjela mreža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b="1" dirty="0">
                <a:latin typeface="Calibri" pitchFamily="34" charset="0"/>
                <a:cs typeface="Calibri" pitchFamily="34" charset="0"/>
              </a:rPr>
              <a:t>Internet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Korisničko računalo (engl. Host) spojeno na internet kroz telekomunikacijsku mrežu preko pružatelja usluge pristupa internetu (engl. ISP – Internet Service Provider) uz pomoć modema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POP (engl. </a:t>
            </a:r>
            <a:r>
              <a:rPr lang="hr-HR" dirty="0" err="1">
                <a:latin typeface="Calibri" pitchFamily="34" charset="0"/>
                <a:cs typeface="Calibri" pitchFamily="34" charset="0"/>
              </a:rPr>
              <a:t>Point</a:t>
            </a:r>
            <a:r>
              <a:rPr lang="hr-HR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hr-HR" dirty="0">
                <a:latin typeface="Calibri" pitchFamily="34" charset="0"/>
                <a:cs typeface="Calibri" pitchFamily="34" charset="0"/>
              </a:rPr>
              <a:t> Presence) – točka razgraničenja korisnika i interneta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Lokalni ISP povezan je s regionalnim ISP-ovima koji su povezani s centralnom brzom mrežom – okosnicom (engl. backbone ili Tier-1) – skup najvećih ISP-ova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Pristupna točka (engl. IXP – Internet Exchange Point) – poveznice najvećih ISP-ova</a:t>
            </a:r>
          </a:p>
          <a:p>
            <a:pPr lvl="1"/>
            <a:endParaRPr lang="hr-HR" b="1" dirty="0">
              <a:latin typeface="Calibri" pitchFamily="34" charset="0"/>
              <a:cs typeface="Calibri" pitchFamily="34" charset="0"/>
            </a:endParaRPr>
          </a:p>
          <a:p>
            <a:pPr lvl="1"/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470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5090120"/>
          </a:xfrm>
        </p:spPr>
        <p:txBody>
          <a:bodyPr>
            <a:normAutofit/>
          </a:bodyPr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Točka – točka (engl. Point to Point)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Komunikacija jedan na jedan, poruke se šalju samo između dva uređaja</a:t>
            </a:r>
          </a:p>
          <a:p>
            <a:endParaRPr lang="hr-HR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Internet</a:t>
            </a:r>
          </a:p>
          <a:p>
            <a:r>
              <a:rPr lang="hr-HR" dirty="0">
                <a:latin typeface="Calibri" pitchFamily="34" charset="0"/>
                <a:cs typeface="Calibri" pitchFamily="34" charset="0"/>
              </a:rPr>
              <a:t>Dijeljena veza (engl. Shared link)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zajednički komunikacijski kanal koji koriste svi korisnici</a:t>
            </a:r>
          </a:p>
          <a:p>
            <a:pPr lvl="1"/>
            <a:r>
              <a:rPr lang="hr-HR" dirty="0">
                <a:latin typeface="Calibri" pitchFamily="34" charset="0"/>
                <a:cs typeface="Calibri" pitchFamily="34" charset="0"/>
              </a:rPr>
              <a:t>LAN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Načini povezivanja uređaja u mreži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419872" y="2749029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pic>
        <p:nvPicPr>
          <p:cNvPr id="6" name="Picture 10" descr="Računal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936625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" descr="Računal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91" y="2204864"/>
            <a:ext cx="936625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691680" y="5500011"/>
            <a:ext cx="48956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5881723" y="5071042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4932040" y="550284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40326" y="550284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3836653" y="5071042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r-HR"/>
          </a:p>
        </p:txBody>
      </p:sp>
      <p:pic>
        <p:nvPicPr>
          <p:cNvPr id="13" name="Picture 14" descr="Računal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04304"/>
            <a:ext cx="936625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7" descr="Računal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11" y="4437112"/>
            <a:ext cx="936625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5" descr="Računal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93" y="5758722"/>
            <a:ext cx="936625" cy="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Računal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34" y="5758722"/>
            <a:ext cx="936625" cy="78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60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5090120"/>
          </a:xfrm>
        </p:spPr>
        <p:txBody>
          <a:bodyPr>
            <a:normAutofit fontScale="70000" lnSpcReduction="20000"/>
          </a:bodyPr>
          <a:lstStyle/>
          <a:p>
            <a:r>
              <a:rPr lang="hr-HR" sz="4400" b="1" dirty="0">
                <a:latin typeface="Calibri" pitchFamily="34" charset="0"/>
                <a:cs typeface="Calibri" pitchFamily="34" charset="0"/>
              </a:rPr>
              <a:t>Komutacija linija</a:t>
            </a:r>
            <a:r>
              <a:rPr lang="hr-HR" sz="4400" dirty="0">
                <a:latin typeface="Calibri" pitchFamily="34" charset="0"/>
                <a:cs typeface="Calibri" pitchFamily="34" charset="0"/>
              </a:rPr>
              <a:t> (engl. Circuit switching)</a:t>
            </a:r>
          </a:p>
          <a:p>
            <a:pPr lvl="1"/>
            <a:r>
              <a:rPr lang="hr-HR" sz="3300" dirty="0">
                <a:latin typeface="Calibri" pitchFamily="34" charset="0"/>
                <a:cs typeface="Calibri" pitchFamily="34" charset="0"/>
              </a:rPr>
              <a:t>klasična telefonija</a:t>
            </a:r>
          </a:p>
          <a:p>
            <a:pPr lvl="1"/>
            <a:r>
              <a:rPr lang="hr-HR" sz="3300" dirty="0">
                <a:latin typeface="Calibri" pitchFamily="34" charset="0"/>
                <a:cs typeface="Calibri" pitchFamily="34" charset="0"/>
              </a:rPr>
              <a:t>U slučaju potrebe za prijenosom podataka, na raspolaganju cijeli komunikacijski kanal </a:t>
            </a:r>
          </a:p>
          <a:p>
            <a:pPr lvl="1"/>
            <a:r>
              <a:rPr lang="hr-HR" sz="3300" dirty="0">
                <a:latin typeface="Calibri" pitchFamily="34" charset="0"/>
                <a:cs typeface="Calibri" pitchFamily="34" charset="0"/>
              </a:rPr>
              <a:t>za vrijeme razmjene informacija komunikacijski kanal je zauzet – ostali uređaji ne mogu prenositi podatke</a:t>
            </a:r>
          </a:p>
          <a:p>
            <a:pPr lvl="1"/>
            <a:r>
              <a:rPr lang="hr-HR" sz="3300" dirty="0">
                <a:latin typeface="Calibri" pitchFamily="34" charset="0"/>
                <a:cs typeface="Calibri" pitchFamily="34" charset="0"/>
              </a:rPr>
              <a:t>Prednost: kvaliteta i brzina</a:t>
            </a:r>
          </a:p>
          <a:p>
            <a:pPr marL="548640" lvl="2" indent="0">
              <a:buNone/>
            </a:pPr>
            <a:endParaRPr lang="hr-HR" sz="3800" dirty="0">
              <a:latin typeface="Calibri" pitchFamily="34" charset="0"/>
              <a:cs typeface="Calibri" pitchFamily="34" charset="0"/>
            </a:endParaRPr>
          </a:p>
          <a:p>
            <a:r>
              <a:rPr lang="hr-HR" sz="4400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47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Komutacija paketa </a:t>
            </a:r>
            <a:r>
              <a:rPr lang="hr-HR" sz="4400" dirty="0">
                <a:latin typeface="Calibri" pitchFamily="34" charset="0"/>
                <a:cs typeface="Calibri" pitchFamily="34" charset="0"/>
              </a:rPr>
              <a:t>(engl. Packet switching)</a:t>
            </a:r>
          </a:p>
          <a:p>
            <a:pPr lvl="1"/>
            <a:r>
              <a:rPr lang="hr-HR" sz="3300" dirty="0">
                <a:latin typeface="Calibri" pitchFamily="34" charset="0"/>
                <a:cs typeface="Calibri" pitchFamily="34" charset="0"/>
              </a:rPr>
              <a:t>Komunikacijski kanal zauzet je samo za vrijeme slanja paketa</a:t>
            </a:r>
          </a:p>
          <a:p>
            <a:pPr lvl="1"/>
            <a:r>
              <a:rPr lang="hr-HR" sz="3300" dirty="0">
                <a:latin typeface="Calibri" pitchFamily="34" charset="0"/>
                <a:cs typeface="Calibri" pitchFamily="34" charset="0"/>
              </a:rPr>
              <a:t>Paketi čekaju u redu za slanje kroz kanal</a:t>
            </a:r>
          </a:p>
          <a:p>
            <a:pPr lvl="1"/>
            <a:r>
              <a:rPr lang="hr-HR" sz="3300" dirty="0">
                <a:latin typeface="Calibri" pitchFamily="34" charset="0"/>
                <a:cs typeface="Calibri" pitchFamily="34" charset="0"/>
              </a:rPr>
              <a:t>Prednost: slanje podataka bez posebnih rezervacija i provjera zauzetosti, bolje korištenje širine prijenosnog pojasa, jednostavnije, efikasnije i jeftinije komuniciranje</a:t>
            </a: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Načini prespajanja prometa u mreži</a:t>
            </a:r>
          </a:p>
        </p:txBody>
      </p:sp>
    </p:spTree>
    <p:extLst>
      <p:ext uri="{BB962C8B-B14F-4D97-AF65-F5344CB8AC3E}">
        <p14:creationId xmlns:p14="http://schemas.microsoft.com/office/powerpoint/2010/main" val="1866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Činitelji koji utječu na prijenos podataka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Brzina prijenosa (engl. Bandwith) </a:t>
            </a:r>
          </a:p>
          <a:p>
            <a:pPr lvl="2">
              <a:lnSpc>
                <a:spcPct val="80000"/>
              </a:lnSpc>
              <a:buFont typeface="Courier New" pitchFamily="49" charset="0"/>
              <a:buChar char="o"/>
            </a:pPr>
            <a:r>
              <a:rPr lang="hr-HR" dirty="0">
                <a:latin typeface="Calibri" pitchFamily="34" charset="0"/>
                <a:cs typeface="Calibri" pitchFamily="34" charset="0"/>
              </a:rPr>
              <a:t>Brzina kojom pojedini mrežni sustav ili medij može prenositi podatke (koliko bitova u sekundi)</a:t>
            </a:r>
          </a:p>
          <a:p>
            <a:pPr lvl="1"/>
            <a:endParaRPr lang="hr-HR" sz="2500" dirty="0">
              <a:latin typeface="Calibri" pitchFamily="34" charset="0"/>
              <a:cs typeface="Calibri" pitchFamily="34" charset="0"/>
            </a:endParaRP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 Kašnjenje (engl. Latency)</a:t>
            </a:r>
          </a:p>
          <a:p>
            <a:pPr lvl="2">
              <a:lnSpc>
                <a:spcPct val="80000"/>
              </a:lnSpc>
              <a:buFont typeface="Courier New" pitchFamily="49" charset="0"/>
              <a:buChar char="o"/>
            </a:pPr>
            <a:r>
              <a:rPr lang="hr-HR" dirty="0">
                <a:latin typeface="Calibri" pitchFamily="34" charset="0"/>
                <a:cs typeface="Calibri" pitchFamily="34" charset="0"/>
              </a:rPr>
              <a:t>Vrijeme potrebno da poruka stigne od pošiljatelja do primatelja</a:t>
            </a:r>
          </a:p>
          <a:p>
            <a:pPr lvl="2">
              <a:lnSpc>
                <a:spcPct val="80000"/>
              </a:lnSpc>
              <a:buFont typeface="Courier New" pitchFamily="49" charset="0"/>
              <a:buChar char="o"/>
            </a:pPr>
            <a:r>
              <a:rPr lang="hr-HR" dirty="0">
                <a:latin typeface="Calibri" pitchFamily="34" charset="0"/>
                <a:cs typeface="Calibri" pitchFamily="34" charset="0"/>
              </a:rPr>
              <a:t>Kašnjenje zbog putovanja signala, obrade, čekanja na red</a:t>
            </a:r>
          </a:p>
          <a:p>
            <a:pPr lvl="1"/>
            <a:endParaRPr lang="hr-HR" sz="2500" dirty="0">
              <a:latin typeface="Calibri" pitchFamily="34" charset="0"/>
              <a:cs typeface="Calibri" pitchFamily="34" charset="0"/>
            </a:endParaRPr>
          </a:p>
          <a:p>
            <a:r>
              <a:rPr lang="hr-HR" sz="2800" dirty="0">
                <a:latin typeface="Calibri" pitchFamily="34" charset="0"/>
                <a:cs typeface="Calibri" pitchFamily="34" charset="0"/>
              </a:rPr>
              <a:t> Gubitak paketa</a:t>
            </a:r>
          </a:p>
          <a:p>
            <a:pPr lvl="2">
              <a:lnSpc>
                <a:spcPct val="80000"/>
              </a:lnSpc>
              <a:buFont typeface="Courier New" pitchFamily="49" charset="0"/>
              <a:buChar char="o"/>
            </a:pPr>
            <a:r>
              <a:rPr lang="hr-HR" dirty="0">
                <a:latin typeface="Calibri" pitchFamily="34" charset="0"/>
                <a:cs typeface="Calibri" pitchFamily="34" charset="0"/>
              </a:rPr>
              <a:t>Kod velike opterećenosti i zagušenja mreže kada mrežni uređaj više ne može u memoriju primiti novi paket</a:t>
            </a:r>
          </a:p>
          <a:p>
            <a:pPr lvl="2">
              <a:lnSpc>
                <a:spcPct val="80000"/>
              </a:lnSpc>
              <a:buFont typeface="Courier New" pitchFamily="49" charset="0"/>
              <a:buChar char="o"/>
            </a:pPr>
            <a:r>
              <a:rPr lang="hr-HR" dirty="0">
                <a:latin typeface="Calibri" pitchFamily="34" charset="0"/>
                <a:cs typeface="Calibri" pitchFamily="34" charset="0"/>
              </a:rPr>
              <a:t>Što je izgubljenih paketa manje, mreža je pouzdanija </a:t>
            </a: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  <a:p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1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9034-88FB-ADE7-D8C9-595930EC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F3DA-7A9B-EEBD-5BCB-86A5632CA4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hr-HR" dirty="0"/>
              <a:t>Koja je osnovna podjela mreža ?</a:t>
            </a:r>
          </a:p>
          <a:p>
            <a:pPr marL="514350" indent="-514350">
              <a:buAutoNum type="arabicPeriod"/>
            </a:pPr>
            <a:r>
              <a:rPr lang="hr-HR" dirty="0"/>
              <a:t>Objasni LAN mrežu ?</a:t>
            </a:r>
          </a:p>
          <a:p>
            <a:pPr marL="514350" indent="-514350">
              <a:buFont typeface="Wingdings 3"/>
              <a:buAutoNum type="arabicPeriod"/>
            </a:pPr>
            <a:r>
              <a:rPr lang="hr-HR" dirty="0"/>
              <a:t>Objasni što su PAN, SOHO, CAN, MAN ?</a:t>
            </a:r>
          </a:p>
          <a:p>
            <a:pPr marL="514350" indent="-514350">
              <a:buFont typeface="Wingdings 3"/>
              <a:buAutoNum type="arabicPeriod"/>
            </a:pPr>
            <a:r>
              <a:rPr lang="hr-HR" dirty="0"/>
              <a:t>Objasni WAN mrežu ?</a:t>
            </a:r>
          </a:p>
          <a:p>
            <a:pPr marL="514350" indent="-514350">
              <a:buFont typeface="Wingdings 3"/>
              <a:buAutoNum type="arabicPeriod"/>
            </a:pPr>
            <a:r>
              <a:rPr lang="hr-HR" dirty="0"/>
              <a:t>Objasni pojam Interneta te opiši što je sve uključeno u spajanje na Internet ?</a:t>
            </a:r>
          </a:p>
          <a:p>
            <a:pPr marL="514350" indent="-514350">
              <a:buFont typeface="Wingdings 3"/>
              <a:buAutoNum type="arabicPeriod"/>
            </a:pPr>
            <a:r>
              <a:rPr lang="hr-HR" dirty="0"/>
              <a:t>Pojasni pojmove ISP, POP i IXP ?</a:t>
            </a:r>
          </a:p>
          <a:p>
            <a:pPr marL="514350" indent="-514350">
              <a:buFont typeface="Wingdings 3"/>
              <a:buAutoNum type="arabicPeriod"/>
            </a:pPr>
            <a:r>
              <a:rPr lang="hr-HR" dirty="0"/>
              <a:t>Nabroji i objasni načine povezivanja uređaja u mreži ?</a:t>
            </a:r>
          </a:p>
          <a:p>
            <a:pPr marL="514350" indent="-514350">
              <a:buFont typeface="Wingdings 3"/>
              <a:buAutoNum type="arabicPeriod"/>
            </a:pPr>
            <a:r>
              <a:rPr lang="hr-HR" dirty="0"/>
              <a:t>Nabroji i objasni načine prespajanja prometa u mreži ?</a:t>
            </a:r>
          </a:p>
          <a:p>
            <a:pPr marL="514350" indent="-514350">
              <a:buFont typeface="Wingdings 3"/>
              <a:buAutoNum type="arabicPeriod"/>
            </a:pPr>
            <a:r>
              <a:rPr lang="hr-HR" dirty="0"/>
              <a:t>Nabroji i objasni što utječe na prijenos podataka ?</a:t>
            </a:r>
          </a:p>
          <a:p>
            <a:pPr marL="514350" indent="-514350">
              <a:buAutoNum type="arabicPeriod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453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3341</TotalTime>
  <Words>525</Words>
  <Application>Microsoft Office PowerPoint</Application>
  <PresentationFormat>On-screen Show (4:3)</PresentationFormat>
  <Paragraphs>80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Gill Sans MT</vt:lpstr>
      <vt:lpstr>Wingdings</vt:lpstr>
      <vt:lpstr>Wingdings 3</vt:lpstr>
      <vt:lpstr>Origin</vt:lpstr>
      <vt:lpstr>Osnove mrežne tehnologije</vt:lpstr>
      <vt:lpstr>Osnovna podjela mreža</vt:lpstr>
      <vt:lpstr>Osnovna podjela mreža</vt:lpstr>
      <vt:lpstr>Osnovna podjela mreža</vt:lpstr>
      <vt:lpstr>Osnovna podjela mreža</vt:lpstr>
      <vt:lpstr>PowerPoint Presentation</vt:lpstr>
      <vt:lpstr>PowerPoint Presentation</vt:lpstr>
      <vt:lpstr>Činitelji koji utječu na prijenos podataka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Opći model komunikacijskog sustava</dc:title>
  <dc:creator>p</dc:creator>
  <cp:lastModifiedBy>Luka Huzjak</cp:lastModifiedBy>
  <cp:revision>39</cp:revision>
  <cp:lastPrinted>2015-09-15T07:30:14Z</cp:lastPrinted>
  <dcterms:created xsi:type="dcterms:W3CDTF">2015-09-07T20:59:37Z</dcterms:created>
  <dcterms:modified xsi:type="dcterms:W3CDTF">2024-09-17T16:29:37Z</dcterms:modified>
</cp:coreProperties>
</file>