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rednji stil 2 - Isticanj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F618-E674-46EB-AB3A-DE5EEDA27116}" type="datetimeFigureOut">
              <a:rPr lang="hr-HR" smtClean="0"/>
              <a:t>2.6.2025.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1E98-43C1-43EF-AE94-EE050C505C34}" type="slidenum">
              <a:rPr lang="hr-HR" smtClean="0"/>
              <a:t>‹#›</a:t>
            </a:fld>
            <a:endParaRPr lang="hr-H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936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F618-E674-46EB-AB3A-DE5EEDA27116}" type="datetimeFigureOut">
              <a:rPr lang="hr-HR" smtClean="0"/>
              <a:t>2.6.2025.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1E98-43C1-43EF-AE94-EE050C505C3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37656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F618-E674-46EB-AB3A-DE5EEDA27116}" type="datetimeFigureOut">
              <a:rPr lang="hr-HR" smtClean="0"/>
              <a:t>2.6.2025.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1E98-43C1-43EF-AE94-EE050C505C3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92926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F618-E674-46EB-AB3A-DE5EEDA27116}" type="datetimeFigureOut">
              <a:rPr lang="hr-HR" smtClean="0"/>
              <a:t>2.6.2025.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1E98-43C1-43EF-AE94-EE050C505C3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1706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aglavlje sekcij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F618-E674-46EB-AB3A-DE5EEDA27116}" type="datetimeFigureOut">
              <a:rPr lang="hr-HR" smtClean="0"/>
              <a:t>2.6.2025.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1E98-43C1-43EF-AE94-EE050C505C34}" type="slidenum">
              <a:rPr lang="hr-HR" smtClean="0"/>
              <a:t>‹#›</a:t>
            </a:fld>
            <a:endParaRPr lang="hr-H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322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F618-E674-46EB-AB3A-DE5EEDA27116}" type="datetimeFigureOut">
              <a:rPr lang="hr-HR" smtClean="0"/>
              <a:t>2.6.2025.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1E98-43C1-43EF-AE94-EE050C505C3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33890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F618-E674-46EB-AB3A-DE5EEDA27116}" type="datetimeFigureOut">
              <a:rPr lang="hr-HR" smtClean="0"/>
              <a:t>2.6.2025.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1E98-43C1-43EF-AE94-EE050C505C3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7184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F618-E674-46EB-AB3A-DE5EEDA27116}" type="datetimeFigureOut">
              <a:rPr lang="hr-HR" smtClean="0"/>
              <a:t>2.6.2025.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1E98-43C1-43EF-AE94-EE050C505C3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6807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F618-E674-46EB-AB3A-DE5EEDA27116}" type="datetimeFigureOut">
              <a:rPr lang="hr-HR" smtClean="0"/>
              <a:t>2.6.2025.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1E98-43C1-43EF-AE94-EE050C505C3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03339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715F618-E674-46EB-AB3A-DE5EEDA27116}" type="datetimeFigureOut">
              <a:rPr lang="hr-HR" smtClean="0"/>
              <a:t>2.6.2025.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1F1E98-43C1-43EF-AE94-EE050C505C3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85045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F618-E674-46EB-AB3A-DE5EEDA27116}" type="datetimeFigureOut">
              <a:rPr lang="hr-HR" smtClean="0"/>
              <a:t>2.6.2025.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1E98-43C1-43EF-AE94-EE050C505C3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93265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715F618-E674-46EB-AB3A-DE5EEDA27116}" type="datetimeFigureOut">
              <a:rPr lang="hr-HR" smtClean="0"/>
              <a:t>2.6.2025.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21F1E98-43C1-43EF-AE94-EE050C505C34}" type="slidenum">
              <a:rPr lang="hr-HR" smtClean="0"/>
              <a:t>‹#›</a:t>
            </a:fld>
            <a:endParaRPr lang="hr-H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871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8914ED0-FA74-40A6-9A97-27CE20670C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2111" y="411711"/>
            <a:ext cx="10336649" cy="3566160"/>
          </a:xfrm>
        </p:spPr>
        <p:txBody>
          <a:bodyPr>
            <a:normAutofit/>
          </a:bodyPr>
          <a:lstStyle/>
          <a:p>
            <a:r>
              <a:rPr lang="hr-HR" sz="6000" b="1" dirty="0"/>
              <a:t>Jednodimenzionalno polje</a:t>
            </a:r>
            <a:br>
              <a:rPr lang="hr-HR" sz="4800" dirty="0"/>
            </a:br>
            <a:r>
              <a:rPr lang="hr-HR" sz="4800" dirty="0"/>
              <a:t>              </a:t>
            </a:r>
          </a:p>
        </p:txBody>
      </p:sp>
      <p:sp>
        <p:nvSpPr>
          <p:cNvPr id="4" name="Pravokutnik 3">
            <a:extLst>
              <a:ext uri="{FF2B5EF4-FFF2-40B4-BE49-F238E27FC236}">
                <a16:creationId xmlns:a16="http://schemas.microsoft.com/office/drawing/2014/main" id="{DC47BD30-FE05-4F7E-857A-A3DE29CF27A3}"/>
              </a:ext>
            </a:extLst>
          </p:cNvPr>
          <p:cNvSpPr/>
          <p:nvPr/>
        </p:nvSpPr>
        <p:spPr>
          <a:xfrm>
            <a:off x="1618696" y="463279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r-HR" dirty="0"/>
              <a:t>Prezentaciju izradila Sanja Vehabović </a:t>
            </a:r>
            <a:r>
              <a:rPr lang="hr-HR" dirty="0" err="1"/>
              <a:t>dipl.ing.elektrotehnike</a:t>
            </a:r>
            <a:endParaRPr lang="hr-HR" dirty="0"/>
          </a:p>
          <a:p>
            <a:r>
              <a:rPr lang="hr-HR" dirty="0"/>
              <a:t>                                      Tehnička škola Ruđer Bošković</a:t>
            </a:r>
          </a:p>
        </p:txBody>
      </p:sp>
    </p:spTree>
    <p:extLst>
      <p:ext uri="{BB962C8B-B14F-4D97-AF65-F5344CB8AC3E}">
        <p14:creationId xmlns:p14="http://schemas.microsoft.com/office/powerpoint/2010/main" val="1221668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1356F84-9D08-4383-BB90-15F7167E4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3600" b="1" dirty="0"/>
              <a:t>Ponovimo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3F2562FF-F042-45DE-BDC5-3220E461B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hr-HR" sz="2800" dirty="0"/>
              <a:t>Gdje se spremaju varijable koje upisujemo u for petlji?</a:t>
            </a:r>
          </a:p>
          <a:p>
            <a:pPr marL="514350" indent="-514350">
              <a:buAutoNum type="arabicPeriod"/>
            </a:pPr>
            <a:r>
              <a:rPr lang="hr-HR" sz="2800" dirty="0"/>
              <a:t>Što će biti zapisano na adresi a nakon izvođenja  sljedeće petlje?</a:t>
            </a:r>
          </a:p>
          <a:p>
            <a:pPr marL="0" indent="0">
              <a:buNone/>
            </a:pPr>
            <a:r>
              <a:rPr lang="hr-HR" sz="2800" dirty="0"/>
              <a:t>       for(i=0;i&lt;10;i++){</a:t>
            </a:r>
          </a:p>
          <a:p>
            <a:pPr marL="0" indent="0">
              <a:buNone/>
            </a:pPr>
            <a:r>
              <a:rPr lang="hr-HR" sz="2800" dirty="0"/>
              <a:t>              </a:t>
            </a:r>
            <a:r>
              <a:rPr lang="hr-HR" sz="2800" dirty="0" err="1"/>
              <a:t>scanf</a:t>
            </a:r>
            <a:r>
              <a:rPr lang="hr-HR" sz="2800" dirty="0"/>
              <a:t>(‘’%</a:t>
            </a:r>
            <a:r>
              <a:rPr lang="hr-HR" sz="2800" dirty="0" err="1"/>
              <a:t>d’’,&amp;a</a:t>
            </a:r>
            <a:r>
              <a:rPr lang="hr-HR" sz="2800" dirty="0"/>
              <a:t>);}</a:t>
            </a:r>
          </a:p>
          <a:p>
            <a:pPr marL="0" indent="0">
              <a:buNone/>
            </a:pPr>
            <a:endParaRPr lang="hr-HR" sz="2800" dirty="0"/>
          </a:p>
          <a:p>
            <a:pPr marL="0" indent="0">
              <a:buNone/>
            </a:pPr>
            <a:r>
              <a:rPr lang="hr-HR" sz="2800" dirty="0">
                <a:solidFill>
                  <a:srgbClr val="FF0000"/>
                </a:solidFill>
              </a:rPr>
              <a:t>Odgovor 1: Sve varijable se spremaju na istu adresu.</a:t>
            </a:r>
          </a:p>
          <a:p>
            <a:pPr marL="0" indent="0">
              <a:buNone/>
            </a:pPr>
            <a:r>
              <a:rPr lang="hr-HR" sz="2800" dirty="0">
                <a:solidFill>
                  <a:srgbClr val="FF0000"/>
                </a:solidFill>
              </a:rPr>
              <a:t>Odgovor 2: Na adresi a bit će zapisan zadnji upisani broj.</a:t>
            </a:r>
          </a:p>
        </p:txBody>
      </p:sp>
    </p:spTree>
    <p:extLst>
      <p:ext uri="{BB962C8B-B14F-4D97-AF65-F5344CB8AC3E}">
        <p14:creationId xmlns:p14="http://schemas.microsoft.com/office/powerpoint/2010/main" val="3217468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E4A07CF-740B-4B94-8071-642FEB5D8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         </a:t>
            </a:r>
            <a:r>
              <a:rPr lang="hr-HR" sz="3600" b="1" dirty="0"/>
              <a:t>Jednodimenzionalno polje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13822EB-E950-437D-93E4-9319617AC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2800" dirty="0">
                <a:solidFill>
                  <a:schemeClr val="accent1">
                    <a:lumMod val="75000"/>
                  </a:schemeClr>
                </a:solidFill>
              </a:rPr>
              <a:t>Jednodimenzionalno polje je skup varijabli istog tipa, istog imena, spremljene svaka na svoju adresu.</a:t>
            </a:r>
          </a:p>
          <a:p>
            <a:endParaRPr lang="hr-HR" sz="2800" dirty="0"/>
          </a:p>
          <a:p>
            <a:r>
              <a:rPr lang="hr-HR" sz="2800" dirty="0"/>
              <a:t>Jednodimenzionalno polje nam omogućava da spremimo svaku varijablu na </a:t>
            </a:r>
            <a:r>
              <a:rPr lang="hr-HR" sz="2800" dirty="0">
                <a:solidFill>
                  <a:srgbClr val="FF0000"/>
                </a:solidFill>
              </a:rPr>
              <a:t>svoju </a:t>
            </a:r>
            <a:r>
              <a:rPr lang="hr-HR" sz="2800" dirty="0"/>
              <a:t>adresu.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46326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8E66484-9065-487C-A014-5B17BD43C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2438" y="365124"/>
            <a:ext cx="10515600" cy="1325563"/>
          </a:xfrm>
        </p:spPr>
        <p:txBody>
          <a:bodyPr>
            <a:normAutofit/>
          </a:bodyPr>
          <a:lstStyle/>
          <a:p>
            <a:r>
              <a:rPr lang="hr-HR" sz="3600" b="1" dirty="0"/>
              <a:t>Jednodimenzionalno polje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BA829A50-2669-4AAB-AD2F-DF44FD3A5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147" y="181030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hr-HR" sz="2800" dirty="0"/>
              <a:t>Deklaracija polja:</a:t>
            </a:r>
          </a:p>
          <a:p>
            <a:pPr marL="0" indent="0">
              <a:buNone/>
            </a:pPr>
            <a:r>
              <a:rPr lang="hr-HR" sz="2800" dirty="0" err="1"/>
              <a:t>int</a:t>
            </a:r>
            <a:r>
              <a:rPr lang="hr-HR" sz="2800" dirty="0"/>
              <a:t> a[10];</a:t>
            </a:r>
          </a:p>
          <a:p>
            <a:pPr marL="0" indent="0">
              <a:buNone/>
            </a:pPr>
            <a:endParaRPr lang="hr-HR" dirty="0"/>
          </a:p>
        </p:txBody>
      </p:sp>
      <p:cxnSp>
        <p:nvCxnSpPr>
          <p:cNvPr id="6" name="Ravni poveznik sa strelicom 5">
            <a:extLst>
              <a:ext uri="{FF2B5EF4-FFF2-40B4-BE49-F238E27FC236}">
                <a16:creationId xmlns:a16="http://schemas.microsoft.com/office/drawing/2014/main" id="{D92BCE4A-9E62-4BF2-9643-1C81EE47D7ED}"/>
              </a:ext>
            </a:extLst>
          </p:cNvPr>
          <p:cNvCxnSpPr/>
          <p:nvPr/>
        </p:nvCxnSpPr>
        <p:spPr>
          <a:xfrm flipV="1">
            <a:off x="559740" y="2851279"/>
            <a:ext cx="0" cy="301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avni poveznik sa strelicom 7">
            <a:extLst>
              <a:ext uri="{FF2B5EF4-FFF2-40B4-BE49-F238E27FC236}">
                <a16:creationId xmlns:a16="http://schemas.microsoft.com/office/drawing/2014/main" id="{BCACABA5-5BD4-4C68-9B33-2AFF14203A65}"/>
              </a:ext>
            </a:extLst>
          </p:cNvPr>
          <p:cNvCxnSpPr/>
          <p:nvPr/>
        </p:nvCxnSpPr>
        <p:spPr>
          <a:xfrm flipV="1">
            <a:off x="1033515" y="2698812"/>
            <a:ext cx="0" cy="730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avni poveznik sa strelicom 9">
            <a:extLst>
              <a:ext uri="{FF2B5EF4-FFF2-40B4-BE49-F238E27FC236}">
                <a16:creationId xmlns:a16="http://schemas.microsoft.com/office/drawing/2014/main" id="{1B3EF5BB-4E8E-49F0-B77D-CC9374B85D56}"/>
              </a:ext>
            </a:extLst>
          </p:cNvPr>
          <p:cNvCxnSpPr/>
          <p:nvPr/>
        </p:nvCxnSpPr>
        <p:spPr>
          <a:xfrm flipV="1">
            <a:off x="1513748" y="2721998"/>
            <a:ext cx="0" cy="258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niOkvir 11">
            <a:extLst>
              <a:ext uri="{FF2B5EF4-FFF2-40B4-BE49-F238E27FC236}">
                <a16:creationId xmlns:a16="http://schemas.microsoft.com/office/drawing/2014/main" id="{1FA48590-D844-4467-BEF0-91C9A9957202}"/>
              </a:ext>
            </a:extLst>
          </p:cNvPr>
          <p:cNvSpPr txBox="1"/>
          <p:nvPr/>
        </p:nvSpPr>
        <p:spPr>
          <a:xfrm>
            <a:off x="1611923" y="2980561"/>
            <a:ext cx="2622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maksimalan broj članova                   polja</a:t>
            </a:r>
          </a:p>
        </p:txBody>
      </p:sp>
      <p:sp>
        <p:nvSpPr>
          <p:cNvPr id="16" name="TekstniOkvir 15">
            <a:extLst>
              <a:ext uri="{FF2B5EF4-FFF2-40B4-BE49-F238E27FC236}">
                <a16:creationId xmlns:a16="http://schemas.microsoft.com/office/drawing/2014/main" id="{DB06E28E-59A4-45C0-BB87-45702081E057}"/>
              </a:ext>
            </a:extLst>
          </p:cNvPr>
          <p:cNvSpPr txBox="1"/>
          <p:nvPr/>
        </p:nvSpPr>
        <p:spPr>
          <a:xfrm>
            <a:off x="479393" y="3166050"/>
            <a:ext cx="877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tip polja</a:t>
            </a:r>
          </a:p>
        </p:txBody>
      </p:sp>
      <p:sp>
        <p:nvSpPr>
          <p:cNvPr id="17" name="TekstniOkvir 16">
            <a:extLst>
              <a:ext uri="{FF2B5EF4-FFF2-40B4-BE49-F238E27FC236}">
                <a16:creationId xmlns:a16="http://schemas.microsoft.com/office/drawing/2014/main" id="{59784E31-7DFA-4CD3-B8CD-3B990B63F408}"/>
              </a:ext>
            </a:extLst>
          </p:cNvPr>
          <p:cNvSpPr txBox="1"/>
          <p:nvPr/>
        </p:nvSpPr>
        <p:spPr>
          <a:xfrm>
            <a:off x="1033516" y="3799451"/>
            <a:ext cx="1385586" cy="373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ime polja</a:t>
            </a:r>
          </a:p>
        </p:txBody>
      </p:sp>
      <p:sp>
        <p:nvSpPr>
          <p:cNvPr id="20" name="TekstniOkvir 19">
            <a:extLst>
              <a:ext uri="{FF2B5EF4-FFF2-40B4-BE49-F238E27FC236}">
                <a16:creationId xmlns:a16="http://schemas.microsoft.com/office/drawing/2014/main" id="{A258A8B4-EC36-4A5B-861F-6607716C1CBD}"/>
              </a:ext>
            </a:extLst>
          </p:cNvPr>
          <p:cNvSpPr txBox="1"/>
          <p:nvPr/>
        </p:nvSpPr>
        <p:spPr>
          <a:xfrm>
            <a:off x="6316011" y="1690687"/>
            <a:ext cx="4483260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dirty="0"/>
              <a:t>Upis polja:</a:t>
            </a:r>
          </a:p>
          <a:p>
            <a:endParaRPr lang="hr-HR" sz="2400" dirty="0"/>
          </a:p>
          <a:p>
            <a:r>
              <a:rPr lang="hr-HR" sz="2800" dirty="0"/>
              <a:t>for(i=0;i&lt;5;i++){</a:t>
            </a:r>
          </a:p>
          <a:p>
            <a:r>
              <a:rPr lang="hr-HR" sz="2800" dirty="0" err="1"/>
              <a:t>printf</a:t>
            </a:r>
            <a:r>
              <a:rPr lang="hr-HR" sz="2800" dirty="0"/>
              <a:t>(‘’\n upiši %d.broj’’,i+1);</a:t>
            </a:r>
          </a:p>
          <a:p>
            <a:r>
              <a:rPr lang="hr-HR" sz="2800" dirty="0" err="1"/>
              <a:t>scanf</a:t>
            </a:r>
            <a:r>
              <a:rPr lang="hr-HR" sz="2800" dirty="0"/>
              <a:t>(‘’%</a:t>
            </a:r>
            <a:r>
              <a:rPr lang="hr-HR" sz="2800" err="1"/>
              <a:t>d</a:t>
            </a:r>
            <a:r>
              <a:rPr lang="hr-HR" sz="2800"/>
              <a:t>’’,&amp;a</a:t>
            </a:r>
            <a:r>
              <a:rPr lang="hr-HR" sz="2800" dirty="0"/>
              <a:t>[i]);}</a:t>
            </a:r>
          </a:p>
          <a:p>
            <a:endParaRPr lang="hr-HR" sz="2400" dirty="0"/>
          </a:p>
          <a:p>
            <a:r>
              <a:rPr lang="hr-HR" sz="2000" dirty="0">
                <a:solidFill>
                  <a:srgbClr val="FF0000"/>
                </a:solidFill>
              </a:rPr>
              <a:t>Objašnjenje: a[0]   2</a:t>
            </a:r>
          </a:p>
          <a:p>
            <a:r>
              <a:rPr lang="hr-HR" sz="2000" dirty="0">
                <a:solidFill>
                  <a:srgbClr val="FF0000"/>
                </a:solidFill>
              </a:rPr>
              <a:t>                        a[1]   7</a:t>
            </a:r>
          </a:p>
          <a:p>
            <a:r>
              <a:rPr lang="hr-HR" sz="2000" dirty="0">
                <a:solidFill>
                  <a:srgbClr val="FF0000"/>
                </a:solidFill>
              </a:rPr>
              <a:t>                        a[2]  12</a:t>
            </a:r>
          </a:p>
          <a:p>
            <a:r>
              <a:rPr lang="hr-HR" sz="2000" dirty="0">
                <a:solidFill>
                  <a:srgbClr val="FF0000"/>
                </a:solidFill>
              </a:rPr>
              <a:t>                        a[3]   4</a:t>
            </a:r>
          </a:p>
          <a:p>
            <a:r>
              <a:rPr lang="hr-HR" sz="2000" dirty="0">
                <a:solidFill>
                  <a:srgbClr val="FF0000"/>
                </a:solidFill>
              </a:rPr>
              <a:t>                        a[4]  43</a:t>
            </a:r>
          </a:p>
          <a:p>
            <a:r>
              <a:rPr lang="hr-HR" sz="2000" dirty="0">
                <a:solidFill>
                  <a:srgbClr val="FF0000"/>
                </a:solidFill>
              </a:rPr>
              <a:t>Ukoliko upišemo ove brojeve ovako će izgledati memorija.</a:t>
            </a:r>
          </a:p>
          <a:p>
            <a:r>
              <a:rPr lang="hr-HR" sz="2800" dirty="0">
                <a:solidFill>
                  <a:srgbClr val="FF0000"/>
                </a:solidFill>
              </a:rPr>
              <a:t>                        </a:t>
            </a:r>
          </a:p>
          <a:p>
            <a:r>
              <a:rPr lang="hr-HR" sz="2800" dirty="0"/>
              <a:t>                        </a:t>
            </a:r>
          </a:p>
          <a:p>
            <a:endParaRPr lang="hr-HR" sz="2400" dirty="0"/>
          </a:p>
          <a:p>
            <a:endParaRPr lang="hr-HR" sz="2400" dirty="0"/>
          </a:p>
          <a:p>
            <a:endParaRPr lang="hr-HR" sz="2400" dirty="0"/>
          </a:p>
        </p:txBody>
      </p:sp>
      <p:sp>
        <p:nvSpPr>
          <p:cNvPr id="21" name="Desna vitičasta zagrada 20">
            <a:extLst>
              <a:ext uri="{FF2B5EF4-FFF2-40B4-BE49-F238E27FC236}">
                <a16:creationId xmlns:a16="http://schemas.microsoft.com/office/drawing/2014/main" id="{4E64CE26-D3ED-49A2-AEB8-334908AB3674}"/>
              </a:ext>
            </a:extLst>
          </p:cNvPr>
          <p:cNvSpPr/>
          <p:nvPr/>
        </p:nvSpPr>
        <p:spPr>
          <a:xfrm>
            <a:off x="9573876" y="4106745"/>
            <a:ext cx="615855" cy="212113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2" name="TekstniOkvir 21">
            <a:extLst>
              <a:ext uri="{FF2B5EF4-FFF2-40B4-BE49-F238E27FC236}">
                <a16:creationId xmlns:a16="http://schemas.microsoft.com/office/drawing/2014/main" id="{1F095F4D-75DD-4C4A-8A11-320BF8D71E57}"/>
              </a:ext>
            </a:extLst>
          </p:cNvPr>
          <p:cNvSpPr txBox="1"/>
          <p:nvPr/>
        </p:nvSpPr>
        <p:spPr>
          <a:xfrm>
            <a:off x="10189731" y="4999286"/>
            <a:ext cx="20748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/>
              <a:t>Ovo je jedno polje</a:t>
            </a:r>
          </a:p>
          <a:p>
            <a:endParaRPr lang="hr-HR" sz="2000" dirty="0"/>
          </a:p>
        </p:txBody>
      </p:sp>
    </p:spTree>
    <p:extLst>
      <p:ext uri="{BB962C8B-B14F-4D97-AF65-F5344CB8AC3E}">
        <p14:creationId xmlns:p14="http://schemas.microsoft.com/office/powerpoint/2010/main" val="3548696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966A530-014F-4957-A45B-5E4A6D53E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3600" b="1" dirty="0"/>
              <a:t>       Jednodimenzionalno polje</a:t>
            </a:r>
            <a:br>
              <a:rPr lang="hr-HR" sz="3600" b="1" dirty="0"/>
            </a:br>
            <a:endParaRPr lang="hr-HR" sz="3600" b="1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ABF63EE9-C4BC-4ABF-8D32-3BA92AE5B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070829" cy="3960262"/>
          </a:xfrm>
        </p:spPr>
        <p:txBody>
          <a:bodyPr>
            <a:normAutofit fontScale="25000" lnSpcReduction="20000"/>
          </a:bodyPr>
          <a:lstStyle/>
          <a:p>
            <a:r>
              <a:rPr lang="hr-HR" sz="11200" dirty="0"/>
              <a:t>Ispis elemenata polja:</a:t>
            </a:r>
          </a:p>
          <a:p>
            <a:r>
              <a:rPr lang="hr-HR" sz="11200" dirty="0" err="1"/>
              <a:t>printf</a:t>
            </a:r>
            <a:r>
              <a:rPr lang="hr-HR" sz="11200" dirty="0"/>
              <a:t>(‘’\n upisani brojevi su:’’);</a:t>
            </a:r>
          </a:p>
          <a:p>
            <a:r>
              <a:rPr lang="hr-HR" sz="11200" dirty="0"/>
              <a:t>for(i=0;i&lt;5;i++){</a:t>
            </a:r>
          </a:p>
          <a:p>
            <a:r>
              <a:rPr lang="hr-HR" sz="11200" dirty="0" err="1"/>
              <a:t>printf</a:t>
            </a:r>
            <a:r>
              <a:rPr lang="hr-HR" sz="11200" dirty="0"/>
              <a:t>(‘’\n a[%d] je %</a:t>
            </a:r>
            <a:r>
              <a:rPr lang="hr-HR" sz="11200" dirty="0" err="1"/>
              <a:t>d’’,i</a:t>
            </a:r>
            <a:r>
              <a:rPr lang="hr-HR" sz="11200" dirty="0"/>
              <a:t>, a[i]);}</a:t>
            </a:r>
          </a:p>
          <a:p>
            <a:pPr marL="0" indent="0">
              <a:buNone/>
            </a:pPr>
            <a:r>
              <a:rPr lang="hr-HR" sz="8000" dirty="0">
                <a:solidFill>
                  <a:srgbClr val="FF0000"/>
                </a:solidFill>
              </a:rPr>
              <a:t>    Rezultat ispisa:  Ako su upisani brojevi 2,7,12,4 i 43 ispis će izgledati:</a:t>
            </a:r>
          </a:p>
          <a:p>
            <a:pPr marL="0" indent="0">
              <a:buNone/>
            </a:pPr>
            <a:r>
              <a:rPr lang="hr-HR" sz="8000" dirty="0">
                <a:solidFill>
                  <a:srgbClr val="FF0000"/>
                </a:solidFill>
              </a:rPr>
              <a:t>                                                                   a[0] je 2</a:t>
            </a:r>
          </a:p>
          <a:p>
            <a:r>
              <a:rPr lang="hr-HR" sz="8000" dirty="0">
                <a:solidFill>
                  <a:srgbClr val="FF0000"/>
                </a:solidFill>
              </a:rPr>
              <a:t>                                                                 a[1] je 7</a:t>
            </a:r>
          </a:p>
          <a:p>
            <a:r>
              <a:rPr lang="hr-HR" sz="8000" dirty="0">
                <a:solidFill>
                  <a:srgbClr val="FF0000"/>
                </a:solidFill>
              </a:rPr>
              <a:t>                                                                 a[2] je 12</a:t>
            </a:r>
          </a:p>
          <a:p>
            <a:r>
              <a:rPr lang="hr-HR" sz="8000" dirty="0">
                <a:solidFill>
                  <a:srgbClr val="FF0000"/>
                </a:solidFill>
              </a:rPr>
              <a:t>                                                                 a[3] je 4</a:t>
            </a:r>
          </a:p>
          <a:p>
            <a:r>
              <a:rPr lang="hr-HR" sz="8000" dirty="0">
                <a:solidFill>
                  <a:srgbClr val="FF0000"/>
                </a:solidFill>
              </a:rPr>
              <a:t>                                                                 a[4] je 43</a:t>
            </a:r>
          </a:p>
          <a:p>
            <a:r>
              <a:rPr lang="hr-HR" sz="8000" dirty="0">
                <a:solidFill>
                  <a:srgbClr val="FF0000"/>
                </a:solidFill>
              </a:rPr>
              <a:t>                                                           </a:t>
            </a:r>
          </a:p>
          <a:p>
            <a:r>
              <a:rPr lang="hr-HR" sz="2800" dirty="0">
                <a:solidFill>
                  <a:srgbClr val="FF0000"/>
                </a:solidFill>
              </a:rPr>
              <a:t>                                     </a:t>
            </a:r>
          </a:p>
          <a:p>
            <a:endParaRPr lang="hr-HR" sz="2800" dirty="0"/>
          </a:p>
        </p:txBody>
      </p:sp>
    </p:spTree>
    <p:extLst>
      <p:ext uri="{BB962C8B-B14F-4D97-AF65-F5344CB8AC3E}">
        <p14:creationId xmlns:p14="http://schemas.microsoft.com/office/powerpoint/2010/main" val="3757737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FA056FF-11E7-4755-88B8-938CBE67D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689" y="263527"/>
            <a:ext cx="10058400" cy="1450757"/>
          </a:xfrm>
        </p:spPr>
        <p:txBody>
          <a:bodyPr>
            <a:normAutofit/>
          </a:bodyPr>
          <a:lstStyle/>
          <a:p>
            <a:r>
              <a:rPr lang="hr-HR" sz="3200" b="1" dirty="0"/>
              <a:t>Primjer 1. Napisati program za učitavanje 10 ocjena u polje i ispisati ih.</a:t>
            </a:r>
            <a:br>
              <a:rPr lang="hr-HR" sz="3200" b="1" dirty="0"/>
            </a:br>
            <a:endParaRPr lang="hr-HR" sz="3200" b="1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92C0CCA3-D542-40D2-A5B4-A5DD87092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r-HR" dirty="0"/>
              <a:t>#</a:t>
            </a:r>
            <a:r>
              <a:rPr lang="hr-HR" dirty="0" err="1"/>
              <a:t>include</a:t>
            </a:r>
            <a:r>
              <a:rPr lang="hr-HR" dirty="0"/>
              <a:t>&lt;</a:t>
            </a:r>
            <a:r>
              <a:rPr lang="hr-HR" dirty="0" err="1"/>
              <a:t>stdio.h</a:t>
            </a:r>
            <a:r>
              <a:rPr lang="hr-HR" dirty="0"/>
              <a:t>&gt;</a:t>
            </a:r>
          </a:p>
          <a:p>
            <a:r>
              <a:rPr lang="hr-HR" dirty="0" err="1"/>
              <a:t>main</a:t>
            </a:r>
            <a:r>
              <a:rPr lang="hr-HR" dirty="0"/>
              <a:t>(){</a:t>
            </a:r>
          </a:p>
          <a:p>
            <a:r>
              <a:rPr lang="hr-HR" dirty="0" err="1"/>
              <a:t>int</a:t>
            </a:r>
            <a:r>
              <a:rPr lang="hr-HR" dirty="0"/>
              <a:t> a[10],i;</a:t>
            </a:r>
          </a:p>
          <a:p>
            <a:r>
              <a:rPr lang="hr-HR" dirty="0"/>
              <a:t>for(i=0;i&lt;10;i++){</a:t>
            </a:r>
          </a:p>
          <a:p>
            <a:r>
              <a:rPr lang="hr-HR" dirty="0"/>
              <a:t>      </a:t>
            </a:r>
            <a:r>
              <a:rPr lang="hr-HR" dirty="0" err="1"/>
              <a:t>printf</a:t>
            </a:r>
            <a:r>
              <a:rPr lang="hr-HR" dirty="0"/>
              <a:t>(‘’\n Učitaj %d .ocjenu’’,i+1);</a:t>
            </a:r>
          </a:p>
          <a:p>
            <a:r>
              <a:rPr lang="hr-HR" dirty="0"/>
              <a:t>      </a:t>
            </a:r>
            <a:r>
              <a:rPr lang="hr-HR" dirty="0" err="1"/>
              <a:t>scanf</a:t>
            </a:r>
            <a:r>
              <a:rPr lang="hr-HR" dirty="0"/>
              <a:t>(‘’%</a:t>
            </a:r>
            <a:r>
              <a:rPr lang="hr-HR" dirty="0" err="1"/>
              <a:t>d’’,&amp;a</a:t>
            </a:r>
            <a:r>
              <a:rPr lang="hr-HR" dirty="0"/>
              <a:t>[i]);}</a:t>
            </a:r>
          </a:p>
          <a:p>
            <a:r>
              <a:rPr lang="hr-HR" dirty="0"/>
              <a:t>      </a:t>
            </a:r>
            <a:r>
              <a:rPr lang="hr-HR" dirty="0" err="1"/>
              <a:t>printf</a:t>
            </a:r>
            <a:r>
              <a:rPr lang="hr-HR" dirty="0"/>
              <a:t>(‘’\n Učitane ocjene su’’);</a:t>
            </a:r>
          </a:p>
          <a:p>
            <a:r>
              <a:rPr lang="hr-HR" dirty="0"/>
              <a:t> for(i=0;i&lt;10;i++){</a:t>
            </a:r>
          </a:p>
          <a:p>
            <a:r>
              <a:rPr lang="hr-HR" dirty="0"/>
              <a:t>      </a:t>
            </a:r>
            <a:r>
              <a:rPr lang="hr-HR" dirty="0" err="1"/>
              <a:t>printf</a:t>
            </a:r>
            <a:r>
              <a:rPr lang="hr-HR" dirty="0"/>
              <a:t>( ‘’\n %</a:t>
            </a:r>
            <a:r>
              <a:rPr lang="hr-HR" dirty="0" err="1"/>
              <a:t>d’’,a</a:t>
            </a:r>
            <a:r>
              <a:rPr lang="hr-HR" dirty="0"/>
              <a:t>[i]);}</a:t>
            </a:r>
          </a:p>
          <a:p>
            <a:r>
              <a:rPr lang="hr-HR" dirty="0"/>
              <a:t>                              }</a:t>
            </a:r>
          </a:p>
          <a:p>
            <a:endParaRPr lang="hr-HR" dirty="0"/>
          </a:p>
          <a:p>
            <a:endParaRPr lang="hr-HR" dirty="0"/>
          </a:p>
        </p:txBody>
      </p:sp>
      <p:sp>
        <p:nvSpPr>
          <p:cNvPr id="6" name="TekstniOkvir 5">
            <a:extLst>
              <a:ext uri="{FF2B5EF4-FFF2-40B4-BE49-F238E27FC236}">
                <a16:creationId xmlns:a16="http://schemas.microsoft.com/office/drawing/2014/main" id="{58311870-6990-422D-82FE-0A1D19764EBA}"/>
              </a:ext>
            </a:extLst>
          </p:cNvPr>
          <p:cNvSpPr txBox="1"/>
          <p:nvPr/>
        </p:nvSpPr>
        <p:spPr>
          <a:xfrm flipH="1">
            <a:off x="5881899" y="2010754"/>
            <a:ext cx="524581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rgbClr val="FF0000"/>
                </a:solidFill>
              </a:rPr>
              <a:t>Objašnjenje: Početna vrijednost varijable i =0,uvjet je točan i izvršavaju se naredbe koje su u for u: </a:t>
            </a:r>
          </a:p>
          <a:p>
            <a:r>
              <a:rPr lang="hr-HR" dirty="0">
                <a:solidFill>
                  <a:srgbClr val="FF0000"/>
                </a:solidFill>
              </a:rPr>
              <a:t>Ispis-’’Učitaj 1.ocjenu’’ nakon čega npr. </a:t>
            </a:r>
          </a:p>
          <a:p>
            <a:r>
              <a:rPr lang="hr-HR" dirty="0">
                <a:solidFill>
                  <a:srgbClr val="FF0000"/>
                </a:solidFill>
              </a:rPr>
              <a:t>Upišemo prvu ocjenu 3,</a:t>
            </a:r>
          </a:p>
          <a:p>
            <a:r>
              <a:rPr lang="hr-HR" dirty="0">
                <a:solidFill>
                  <a:srgbClr val="FF0000"/>
                </a:solidFill>
              </a:rPr>
              <a:t>nakon toga varijabla i mijenja vrijednost i++ ili i=i+1 znači da je i =1, uvjet točan….Tako učitamo 10 ocjena</a:t>
            </a:r>
          </a:p>
          <a:p>
            <a:r>
              <a:rPr lang="hr-HR" dirty="0">
                <a:solidFill>
                  <a:srgbClr val="FF0000"/>
                </a:solidFill>
              </a:rPr>
              <a:t>Prva ocjena se sprema na adresu a[o], druga na a[1]…..</a:t>
            </a:r>
          </a:p>
          <a:p>
            <a:r>
              <a:rPr lang="hr-HR" dirty="0">
                <a:solidFill>
                  <a:srgbClr val="FF0000"/>
                </a:solidFill>
              </a:rPr>
              <a:t>Nakon toga ispis:</a:t>
            </a:r>
          </a:p>
          <a:p>
            <a:r>
              <a:rPr lang="hr-HR" dirty="0">
                <a:solidFill>
                  <a:srgbClr val="FF0000"/>
                </a:solidFill>
              </a:rPr>
              <a:t>                 Učitane ocjene su:</a:t>
            </a:r>
          </a:p>
          <a:p>
            <a:r>
              <a:rPr lang="hr-HR" dirty="0">
                <a:solidFill>
                  <a:srgbClr val="FF0000"/>
                </a:solidFill>
              </a:rPr>
              <a:t>                 i=0 ,uvjet je točan i ispisat će prvu ocjenu </a:t>
            </a:r>
          </a:p>
          <a:p>
            <a:r>
              <a:rPr lang="hr-HR" dirty="0">
                <a:solidFill>
                  <a:srgbClr val="FF0000"/>
                </a:solidFill>
              </a:rPr>
              <a:t>                 koja je  na adresi a[o] zatim drugu na adresi </a:t>
            </a:r>
          </a:p>
          <a:p>
            <a:r>
              <a:rPr lang="hr-HR" dirty="0">
                <a:solidFill>
                  <a:srgbClr val="FF0000"/>
                </a:solidFill>
              </a:rPr>
              <a:t>                 a[1]…..Zadnja se ispisuje ocjena upisana na </a:t>
            </a:r>
          </a:p>
          <a:p>
            <a:r>
              <a:rPr lang="hr-HR" dirty="0">
                <a:solidFill>
                  <a:srgbClr val="FF0000"/>
                </a:solidFill>
              </a:rPr>
              <a:t>                 </a:t>
            </a:r>
            <a:r>
              <a:rPr lang="hr-HR" dirty="0" err="1">
                <a:solidFill>
                  <a:srgbClr val="FF0000"/>
                </a:solidFill>
              </a:rPr>
              <a:t>adresia</a:t>
            </a:r>
            <a:r>
              <a:rPr lang="hr-HR" dirty="0">
                <a:solidFill>
                  <a:srgbClr val="FF0000"/>
                </a:solidFill>
              </a:rPr>
              <a:t>[9].</a:t>
            </a:r>
          </a:p>
          <a:p>
            <a:r>
              <a:rPr lang="hr-HR" dirty="0">
                <a:solidFill>
                  <a:srgbClr val="FF0000"/>
                </a:solidFill>
              </a:rPr>
              <a:t>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186728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C6B49C6-5161-4357-BAC7-B1707C1E0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3200" b="1" dirty="0"/>
              <a:t>Primjer 2. Napisati program za upis ocjena iz testa iz matematike i ispisati ocjene veće od prosjeka.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0D41F6EE-2CAA-427D-83D9-4EB9FA804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9997440" cy="4131734"/>
          </a:xfrm>
        </p:spPr>
        <p:txBody>
          <a:bodyPr>
            <a:normAutofit fontScale="62500" lnSpcReduction="20000"/>
          </a:bodyPr>
          <a:lstStyle/>
          <a:p>
            <a:r>
              <a:rPr lang="hr-HR" sz="2600" dirty="0"/>
              <a:t>#</a:t>
            </a:r>
            <a:r>
              <a:rPr lang="hr-HR" sz="2600" dirty="0" err="1"/>
              <a:t>include</a:t>
            </a:r>
            <a:r>
              <a:rPr lang="hr-HR" sz="2600" dirty="0"/>
              <a:t>&lt;</a:t>
            </a:r>
            <a:r>
              <a:rPr lang="hr-HR" sz="2600" dirty="0" err="1"/>
              <a:t>stdio.h</a:t>
            </a:r>
            <a:r>
              <a:rPr lang="hr-HR" sz="2600" dirty="0"/>
              <a:t>&gt;</a:t>
            </a:r>
          </a:p>
          <a:p>
            <a:r>
              <a:rPr lang="hr-HR" sz="2600" dirty="0" err="1"/>
              <a:t>main</a:t>
            </a:r>
            <a:r>
              <a:rPr lang="hr-HR" sz="2600" dirty="0"/>
              <a:t>(){</a:t>
            </a:r>
          </a:p>
          <a:p>
            <a:r>
              <a:rPr lang="hr-HR" sz="2600" dirty="0" err="1"/>
              <a:t>int</a:t>
            </a:r>
            <a:r>
              <a:rPr lang="hr-HR" sz="2600" dirty="0"/>
              <a:t> a[26], i , z=0;</a:t>
            </a:r>
          </a:p>
          <a:p>
            <a:r>
              <a:rPr lang="hr-HR" sz="2600" dirty="0"/>
              <a:t>for(i=0;i&lt;26;i++){</a:t>
            </a:r>
          </a:p>
          <a:p>
            <a:r>
              <a:rPr lang="hr-HR" sz="2600" dirty="0"/>
              <a:t>    </a:t>
            </a:r>
            <a:r>
              <a:rPr lang="hr-HR" sz="2600" dirty="0" err="1"/>
              <a:t>printf</a:t>
            </a:r>
            <a:r>
              <a:rPr lang="hr-HR" sz="2600" dirty="0"/>
              <a:t>(‘’\n Učitaj %d .ocjenu’’,i+1);</a:t>
            </a:r>
          </a:p>
          <a:p>
            <a:r>
              <a:rPr lang="hr-HR" sz="2600" dirty="0"/>
              <a:t>    </a:t>
            </a:r>
            <a:r>
              <a:rPr lang="hr-HR" sz="2600" dirty="0" err="1"/>
              <a:t>scanf</a:t>
            </a:r>
            <a:r>
              <a:rPr lang="hr-HR" sz="2600" dirty="0"/>
              <a:t>(‘’%</a:t>
            </a:r>
            <a:r>
              <a:rPr lang="hr-HR" sz="2600" dirty="0" err="1"/>
              <a:t>d’’,&amp;a</a:t>
            </a:r>
            <a:r>
              <a:rPr lang="hr-HR" sz="2600" dirty="0"/>
              <a:t>[i]);</a:t>
            </a:r>
          </a:p>
          <a:p>
            <a:r>
              <a:rPr lang="hr-HR" sz="2600" dirty="0"/>
              <a:t>                  z=</a:t>
            </a:r>
            <a:r>
              <a:rPr lang="hr-HR" sz="2600" dirty="0" err="1"/>
              <a:t>z+a</a:t>
            </a:r>
            <a:r>
              <a:rPr lang="hr-HR" sz="2600" dirty="0"/>
              <a:t>[i]; }</a:t>
            </a:r>
          </a:p>
          <a:p>
            <a:r>
              <a:rPr lang="hr-HR" sz="2600" dirty="0"/>
              <a:t>   sr=(</a:t>
            </a:r>
            <a:r>
              <a:rPr lang="hr-HR" sz="2600" dirty="0" err="1"/>
              <a:t>float</a:t>
            </a:r>
            <a:r>
              <a:rPr lang="hr-HR" sz="2600" dirty="0"/>
              <a:t>)z/26;  </a:t>
            </a:r>
          </a:p>
          <a:p>
            <a:r>
              <a:rPr lang="hr-HR" sz="2600" dirty="0" err="1"/>
              <a:t>printf</a:t>
            </a:r>
            <a:r>
              <a:rPr lang="hr-HR" sz="2600" dirty="0"/>
              <a:t>(‘’\n ocjene veće od prosjeka su:’’);</a:t>
            </a:r>
          </a:p>
          <a:p>
            <a:r>
              <a:rPr lang="hr-HR" sz="2600" dirty="0"/>
              <a:t> for(i=0;i&lt;26;i++){ </a:t>
            </a:r>
          </a:p>
          <a:p>
            <a:r>
              <a:rPr lang="hr-HR" sz="2600" dirty="0"/>
              <a:t>    </a:t>
            </a:r>
            <a:r>
              <a:rPr lang="hr-HR" sz="2600" dirty="0" err="1"/>
              <a:t>if</a:t>
            </a:r>
            <a:r>
              <a:rPr lang="hr-HR" sz="2600" dirty="0"/>
              <a:t>( a[i]&gt;sr)</a:t>
            </a:r>
          </a:p>
          <a:p>
            <a:r>
              <a:rPr lang="hr-HR" sz="2600" dirty="0" err="1"/>
              <a:t>printf</a:t>
            </a:r>
            <a:r>
              <a:rPr lang="hr-HR" sz="2600" dirty="0"/>
              <a:t>( ‘’\n %</a:t>
            </a:r>
            <a:r>
              <a:rPr lang="hr-HR" sz="2600" dirty="0" err="1"/>
              <a:t>d’’,a</a:t>
            </a:r>
            <a:r>
              <a:rPr lang="hr-HR" sz="2600" dirty="0"/>
              <a:t>[i]);} }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45985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3D18B1E-94A8-4048-AA4E-DDFBFCCAD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3600" b="1" dirty="0"/>
              <a:t>Domaća zadaća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B625AB03-197F-4E96-88AE-D9ADE1E93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/>
              <a:t>1. Anu zanima koliki će prosjek imati na kraju školske godine. Ana ima 15 predmeta. Napišite program za upis njenih ocjena u polje i izračunavanje  prosjeka.</a:t>
            </a:r>
          </a:p>
          <a:p>
            <a:endParaRPr lang="hr-HR" dirty="0"/>
          </a:p>
          <a:p>
            <a:r>
              <a:rPr lang="hr-HR" dirty="0"/>
              <a:t>2.Napišite program koji će omogućiti upis brojeva u dva jednodimenzionalna polja iste dužine 10 članova. Formirajte polje koje je jednako c[i]=a[i]+b[i] i ispišite.</a:t>
            </a:r>
          </a:p>
          <a:p>
            <a:endParaRPr lang="hr-HR" dirty="0"/>
          </a:p>
          <a:p>
            <a:r>
              <a:rPr lang="hr-HR" dirty="0"/>
              <a:t>3.Napišite program za upis  20 brojeva u polje a nakon toga jedan broj. Provjeriti jeli se traženi broj pojavljuje u polju.</a:t>
            </a:r>
          </a:p>
        </p:txBody>
      </p:sp>
    </p:spTree>
    <p:extLst>
      <p:ext uri="{BB962C8B-B14F-4D97-AF65-F5344CB8AC3E}">
        <p14:creationId xmlns:p14="http://schemas.microsoft.com/office/powerpoint/2010/main" val="395534819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iva">
  <a:themeElements>
    <a:clrScheme name="Retrospek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29088d7-eb98-4d4d-b28a-c71c9422e7ca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E996391DBD74A4DB025DD0137D8C49C" ma:contentTypeVersion="11" ma:contentTypeDescription="Stvaranje novog dokumenta." ma:contentTypeScope="" ma:versionID="25ad4640bcb91f1bf0bda6b7dd95aada">
  <xsd:schema xmlns:xsd="http://www.w3.org/2001/XMLSchema" xmlns:xs="http://www.w3.org/2001/XMLSchema" xmlns:p="http://schemas.microsoft.com/office/2006/metadata/properties" xmlns:ns2="c29088d7-eb98-4d4d-b28a-c71c9422e7ca" targetNamespace="http://schemas.microsoft.com/office/2006/metadata/properties" ma:root="true" ma:fieldsID="8b2b2ae01de83b99d52cd07e2b19e7e2" ns2:_="">
    <xsd:import namespace="c29088d7-eb98-4d4d-b28a-c71c9422e7ca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9088d7-eb98-4d4d-b28a-c71c9422e7ca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Oznake slika" ma:readOnly="false" ma:fieldId="{5cf76f15-5ced-4ddc-b409-7134ff3c332f}" ma:taxonomyMulti="true" ma:sspId="a0d909bf-645b-46a2-8bb9-ccdb7433476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Vrsta sadržaja"/>
        <xsd:element ref="dc:title" minOccurs="0" maxOccurs="1" ma:index="4" ma:displayName="Naslov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34AF636-99E2-4AE3-B5AE-0BE93D9EA412}">
  <ds:schemaRefs>
    <ds:schemaRef ds:uri="http://schemas.microsoft.com/office/2006/metadata/properties"/>
    <ds:schemaRef ds:uri="http://schemas.microsoft.com/office/infopath/2007/PartnerControls"/>
    <ds:schemaRef ds:uri="c29088d7-eb98-4d4d-b28a-c71c9422e7ca"/>
  </ds:schemaRefs>
</ds:datastoreItem>
</file>

<file path=customXml/itemProps2.xml><?xml version="1.0" encoding="utf-8"?>
<ds:datastoreItem xmlns:ds="http://schemas.openxmlformats.org/officeDocument/2006/customXml" ds:itemID="{36D9D84C-FA5F-47B2-A3D1-4A57A286CBB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C38628-F732-482F-8280-E8169D88C7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9088d7-eb98-4d4d-b28a-c71c9422e7c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286</TotalTime>
  <Words>776</Words>
  <Application>Microsoft Office PowerPoint</Application>
  <PresentationFormat>Widescreen</PresentationFormat>
  <Paragraphs>92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Retrospektiva</vt:lpstr>
      <vt:lpstr>Jednodimenzionalno polje               </vt:lpstr>
      <vt:lpstr>Ponovimo</vt:lpstr>
      <vt:lpstr>         Jednodimenzionalno polje</vt:lpstr>
      <vt:lpstr>Jednodimenzionalno polje</vt:lpstr>
      <vt:lpstr>       Jednodimenzionalno polje </vt:lpstr>
      <vt:lpstr>Primjer 1. Napisati program za učitavanje 10 ocjena u polje i ispisati ih. </vt:lpstr>
      <vt:lpstr>Primjer 2. Napisati program za upis ocjena iz testa iz matematike i ispisati ocjene veće od prosjeka.</vt:lpstr>
      <vt:lpstr>Domaća zadaća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Jednodimenzionalna polja</dc:title>
  <dc:creator>Sanja Vehabović Hadžić</dc:creator>
  <cp:lastModifiedBy>Sanja Vehabović Hadžić</cp:lastModifiedBy>
  <cp:revision>29</cp:revision>
  <dcterms:created xsi:type="dcterms:W3CDTF">2020-03-15T15:21:22Z</dcterms:created>
  <dcterms:modified xsi:type="dcterms:W3CDTF">2025-06-02T16:49:44Z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0x0101008E996391DBD74A4DB025DD0137D8C49C</vt:lpwstr>
  </property>
  <property fmtid="{D5CDD505-2E9C-101B-9397-08002B2CF9AE}" pid="3" name="MediaServiceImageTags">
    <vt:lpwstr/>
  </property>
</Properties>
</file>