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70" r:id="rId9"/>
    <p:sldId id="269" r:id="rId10"/>
    <p:sldId id="262" r:id="rId11"/>
    <p:sldId id="271" r:id="rId12"/>
    <p:sldId id="272" r:id="rId13"/>
    <p:sldId id="268" r:id="rId14"/>
    <p:sldId id="274" r:id="rId15"/>
  </p:sldIdLst>
  <p:sldSz cx="9144000" cy="6858000" type="screen4x3"/>
  <p:notesSz cx="6834188" cy="997902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568AB-96DD-4F29-8733-52B1532B3AA9}" v="1" dt="2023-09-21T12:37:54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32" autoAdjust="0"/>
  </p:normalViewPr>
  <p:slideViewPr>
    <p:cSldViewPr>
      <p:cViewPr varScale="1">
        <p:scale>
          <a:sx n="62" d="100"/>
          <a:sy n="62" d="100"/>
        </p:scale>
        <p:origin x="2050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an Dumančić" userId="70f12f27-58fe-414c-89aa-9264ee582611" providerId="ADAL" clId="{7EB82BF4-3AA2-4032-AF6D-A43584FEE779}"/>
    <pc:docChg chg="undo custSel modSld">
      <pc:chgData name="Zoran Dumančić" userId="70f12f27-58fe-414c-89aa-9264ee582611" providerId="ADAL" clId="{7EB82BF4-3AA2-4032-AF6D-A43584FEE779}" dt="2021-01-12T17:31:55.559" v="1" actId="1076"/>
      <pc:docMkLst>
        <pc:docMk/>
      </pc:docMkLst>
      <pc:sldChg chg="modSp mod">
        <pc:chgData name="Zoran Dumančić" userId="70f12f27-58fe-414c-89aa-9264ee582611" providerId="ADAL" clId="{7EB82BF4-3AA2-4032-AF6D-A43584FEE779}" dt="2021-01-12T17:31:55.559" v="1" actId="1076"/>
        <pc:sldMkLst>
          <pc:docMk/>
          <pc:sldMk cId="1093852076" sldId="271"/>
        </pc:sldMkLst>
        <pc:spChg chg="mod">
          <ac:chgData name="Zoran Dumančić" userId="70f12f27-58fe-414c-89aa-9264ee582611" providerId="ADAL" clId="{7EB82BF4-3AA2-4032-AF6D-A43584FEE779}" dt="2021-01-12T17:31:55.559" v="1" actId="1076"/>
          <ac:spMkLst>
            <pc:docMk/>
            <pc:sldMk cId="1093852076" sldId="271"/>
            <ac:spMk id="7" creationId="{00000000-0000-0000-0000-000000000000}"/>
          </ac:spMkLst>
        </pc:spChg>
      </pc:sldChg>
    </pc:docChg>
  </pc:docChgLst>
  <pc:docChgLst>
    <pc:chgData name="Zoran Dumančić" userId="70f12f27-58fe-414c-89aa-9264ee582611" providerId="ADAL" clId="{03D568AB-96DD-4F29-8733-52B1532B3AA9}"/>
    <pc:docChg chg="modSld">
      <pc:chgData name="Zoran Dumančić" userId="70f12f27-58fe-414c-89aa-9264ee582611" providerId="ADAL" clId="{03D568AB-96DD-4F29-8733-52B1532B3AA9}" dt="2023-09-21T12:37:54.702" v="0" actId="1076"/>
      <pc:docMkLst>
        <pc:docMk/>
      </pc:docMkLst>
      <pc:sldChg chg="modSp">
        <pc:chgData name="Zoran Dumančić" userId="70f12f27-58fe-414c-89aa-9264ee582611" providerId="ADAL" clId="{03D568AB-96DD-4F29-8733-52B1532B3AA9}" dt="2023-09-21T12:37:54.702" v="0" actId="1076"/>
        <pc:sldMkLst>
          <pc:docMk/>
          <pc:sldMk cId="78566129" sldId="256"/>
        </pc:sldMkLst>
        <pc:picChg chg="mod">
          <ac:chgData name="Zoran Dumančić" userId="70f12f27-58fe-414c-89aa-9264ee582611" providerId="ADAL" clId="{03D568AB-96DD-4F29-8733-52B1532B3AA9}" dt="2023-09-21T12:37:54.702" v="0" actId="1076"/>
          <ac:picMkLst>
            <pc:docMk/>
            <pc:sldMk cId="78566129" sldId="256"/>
            <ac:picMk id="4" creationId="{00000000-0000-0000-0000-000000000000}"/>
          </ac:picMkLst>
        </pc:picChg>
      </pc:sldChg>
    </pc:docChg>
  </pc:docChgLst>
  <pc:docChgLst>
    <pc:chgData name="Zoran Dumančić" userId="70f12f27-58fe-414c-89aa-9264ee582611" providerId="ADAL" clId="{D35375F4-3ACB-451D-8401-0D8C3B3F20FD}"/>
    <pc:docChg chg="custSel modSld">
      <pc:chgData name="Zoran Dumančić" userId="70f12f27-58fe-414c-89aa-9264ee582611" providerId="ADAL" clId="{D35375F4-3ACB-451D-8401-0D8C3B3F20FD}" dt="2022-09-08T10:40:30.711" v="14" actId="27636"/>
      <pc:docMkLst>
        <pc:docMk/>
      </pc:docMkLst>
      <pc:sldChg chg="modSp mod">
        <pc:chgData name="Zoran Dumančić" userId="70f12f27-58fe-414c-89aa-9264ee582611" providerId="ADAL" clId="{D35375F4-3ACB-451D-8401-0D8C3B3F20FD}" dt="2022-09-08T10:40:30.711" v="14" actId="27636"/>
        <pc:sldMkLst>
          <pc:docMk/>
          <pc:sldMk cId="3257017164" sldId="272"/>
        </pc:sldMkLst>
        <pc:spChg chg="mod">
          <ac:chgData name="Zoran Dumančić" userId="70f12f27-58fe-414c-89aa-9264ee582611" providerId="ADAL" clId="{D35375F4-3ACB-451D-8401-0D8C3B3F20FD}" dt="2022-09-08T10:40:30.711" v="14" actId="27636"/>
          <ac:spMkLst>
            <pc:docMk/>
            <pc:sldMk cId="3257017164" sldId="2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7C12A-4DF7-403B-A283-50D78C81ABE6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6B4AA-7FC7-404C-91AE-549D4281B96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13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360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1964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6386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380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8BA8A329-2D74-49AE-AEDD-D529FEBD7290}" type="slidenum">
              <a:rPr lang="hr-HR" smtClean="0">
                <a:latin typeface="Arial" charset="0"/>
              </a:rPr>
              <a:pPr eaLnBrk="1" hangingPunct="1"/>
              <a:t>2</a:t>
            </a:fld>
            <a:endParaRPr lang="hr-HR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011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877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1339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614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246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Mreža</a:t>
            </a:r>
            <a:r>
              <a:rPr lang="hr-HR" baseline="0" dirty="0"/>
              <a:t> se sastoji od grupe entiteta (ne nužno računala)</a:t>
            </a:r>
          </a:p>
          <a:p>
            <a:r>
              <a:rPr lang="hr-HR" baseline="0" dirty="0"/>
              <a:t>Svaki entitet u mreži može komunicirati s ostalim entitetima koji pripadaju istoj mreži</a:t>
            </a:r>
          </a:p>
          <a:p>
            <a:r>
              <a:rPr lang="hr-HR" baseline="0" dirty="0"/>
              <a:t>Mreže se oslanjaju na servise drugih mreža (npr ako Ivan iz jednog hotela zove Anu koja se nalazi u drugom hotelu iste grupacije, koristi telefonsku mrežu)</a:t>
            </a:r>
          </a:p>
          <a:p>
            <a:r>
              <a:rPr lang="hr-HR" baseline="0" dirty="0"/>
              <a:t>Računalna mreža počiva na istim principima. Računala povezujemo u grupe koje olakšavaju dijeljenje informacija između njih. I bez obzira na njihovu lokaciju, računala u istoj mreži izgledaju kao da su jedna pored drugih. Logički su povezana.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0117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011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BEB08-B0C2-45E8-8318-CFD0EF8EE004}" type="datetimeFigureOut">
              <a:rPr lang="hr-HR" smtClean="0"/>
              <a:t>13.9.2024.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fjsh_E4HF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794" y="3789040"/>
            <a:ext cx="6858000" cy="990600"/>
          </a:xfrm>
        </p:spPr>
        <p:txBody>
          <a:bodyPr>
            <a:noAutofit/>
          </a:bodyPr>
          <a:lstStyle/>
          <a:p>
            <a:r>
              <a:rPr lang="hr-HR" sz="3600" dirty="0">
                <a:solidFill>
                  <a:schemeClr val="hlink"/>
                </a:solidFill>
              </a:rPr>
              <a:t>Uvod u računalne mreže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794" y="5085184"/>
            <a:ext cx="6858000" cy="533400"/>
          </a:xfrm>
        </p:spPr>
        <p:txBody>
          <a:bodyPr/>
          <a:lstStyle/>
          <a:p>
            <a:r>
              <a:rPr lang="hr-HR" dirty="0"/>
              <a:t>Uvod u </a:t>
            </a:r>
            <a:r>
              <a:rPr lang="hr-HR"/>
              <a:t>računalne mreže</a:t>
            </a:r>
            <a:endParaRPr lang="hr-H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-39189"/>
            <a:ext cx="912336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0192" y="616860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Mara</a:t>
            </a:r>
            <a:r>
              <a:rPr lang="hr-HR" sz="1400" dirty="0"/>
              <a:t> </a:t>
            </a:r>
            <a:r>
              <a:rPr lang="hr-HR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Mustapić</a:t>
            </a:r>
          </a:p>
        </p:txBody>
      </p:sp>
    </p:spTree>
    <p:extLst>
      <p:ext uri="{BB962C8B-B14F-4D97-AF65-F5344CB8AC3E}">
        <p14:creationId xmlns:p14="http://schemas.microsoft.com/office/powerpoint/2010/main" val="7856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Osnovne komponente računalne mreže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Krajnji uređaji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Mrežni uređaji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Mediji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Protokoli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Mrežni servisi</a:t>
            </a:r>
            <a:endParaRPr lang="hr-HR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38" y="3448769"/>
            <a:ext cx="62674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417118" y="3808809"/>
            <a:ext cx="648072" cy="2880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ight Arrow 6"/>
          <p:cNvSpPr/>
          <p:nvPr/>
        </p:nvSpPr>
        <p:spPr>
          <a:xfrm>
            <a:off x="2048966" y="4843040"/>
            <a:ext cx="648072" cy="2880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3417118" y="5969049"/>
            <a:ext cx="648072" cy="2880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ight Arrow 8"/>
          <p:cNvSpPr/>
          <p:nvPr/>
        </p:nvSpPr>
        <p:spPr>
          <a:xfrm>
            <a:off x="6153422" y="3664793"/>
            <a:ext cx="648072" cy="2880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7809606" y="4555008"/>
            <a:ext cx="648072" cy="2880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ight Arrow 10"/>
          <p:cNvSpPr/>
          <p:nvPr/>
        </p:nvSpPr>
        <p:spPr>
          <a:xfrm>
            <a:off x="6801494" y="6082547"/>
            <a:ext cx="648072" cy="2880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ight Arrow 11"/>
          <p:cNvSpPr/>
          <p:nvPr/>
        </p:nvSpPr>
        <p:spPr>
          <a:xfrm rot="16200000">
            <a:off x="4533242" y="5567549"/>
            <a:ext cx="648072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6200000">
            <a:off x="5650743" y="5567861"/>
            <a:ext cx="648072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16200000">
            <a:off x="6725148" y="5573005"/>
            <a:ext cx="648072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3143147">
            <a:off x="3561134" y="4555008"/>
            <a:ext cx="648072" cy="288032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8271836">
            <a:off x="4657672" y="4104007"/>
            <a:ext cx="648072" cy="288032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97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r-HR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b="1" dirty="0">
                <a:latin typeface="Calibri" pitchFamily="34" charset="0"/>
                <a:cs typeface="Calibri" pitchFamily="34" charset="0"/>
              </a:rPr>
              <a:t>Uređaji u mreži:</a:t>
            </a:r>
          </a:p>
          <a:p>
            <a:pPr lvl="1"/>
            <a:endParaRPr lang="hr-HR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hr-HR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Rounded Rectangle 4"/>
          <p:cNvSpPr/>
          <p:nvPr/>
        </p:nvSpPr>
        <p:spPr>
          <a:xfrm>
            <a:off x="1307670" y="2204864"/>
            <a:ext cx="2664296" cy="3672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Krajnji uređaji</a:t>
            </a:r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</p:txBody>
      </p:sp>
      <p:sp>
        <p:nvSpPr>
          <p:cNvPr id="6" name="Rounded Rectangle 5"/>
          <p:cNvSpPr/>
          <p:nvPr/>
        </p:nvSpPr>
        <p:spPr>
          <a:xfrm>
            <a:off x="1475656" y="2780928"/>
            <a:ext cx="237626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>
                <a:solidFill>
                  <a:schemeClr val="tx1"/>
                </a:solidFill>
              </a:rPr>
              <a:t>Računala (radne stanice, prijenosna računala, poslužitelji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75656" y="3356992"/>
            <a:ext cx="237626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>
                <a:solidFill>
                  <a:schemeClr val="tx1"/>
                </a:solidFill>
              </a:rPr>
              <a:t>Mrežni printeri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75656" y="3933056"/>
            <a:ext cx="237626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>
                <a:solidFill>
                  <a:schemeClr val="tx1"/>
                </a:solidFill>
              </a:rPr>
              <a:t>VoIP telefoni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51686" y="4509120"/>
            <a:ext cx="237626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>
                <a:solidFill>
                  <a:schemeClr val="tx1"/>
                </a:solidFill>
              </a:rPr>
              <a:t>Sigurnosne kamere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51686" y="5085184"/>
            <a:ext cx="237626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>
                <a:solidFill>
                  <a:schemeClr val="tx1"/>
                </a:solidFill>
              </a:rPr>
              <a:t>Mobilni uređaji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499992" y="2204864"/>
            <a:ext cx="2664296" cy="3672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Mrežni uređaji</a:t>
            </a:r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endParaRPr lang="hr-HR" dirty="0"/>
          </a:p>
        </p:txBody>
      </p:sp>
      <p:sp>
        <p:nvSpPr>
          <p:cNvPr id="12" name="Rounded Rectangle 11"/>
          <p:cNvSpPr/>
          <p:nvPr/>
        </p:nvSpPr>
        <p:spPr>
          <a:xfrm>
            <a:off x="4667978" y="2996952"/>
            <a:ext cx="237626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>
                <a:solidFill>
                  <a:schemeClr val="tx1"/>
                </a:solidFill>
              </a:rPr>
              <a:t>Uređaji za pristup mreži (koncentratori, preklopnici)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67978" y="3573016"/>
            <a:ext cx="237626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>
                <a:solidFill>
                  <a:schemeClr val="tx1"/>
                </a:solidFill>
              </a:rPr>
              <a:t>Uređaji za spajanje različitih mreža (Usmjernici)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67978" y="4149080"/>
            <a:ext cx="237626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>
                <a:solidFill>
                  <a:schemeClr val="tx1"/>
                </a:solidFill>
              </a:rPr>
              <a:t>Komunikacijski poslužitelji i modemi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44008" y="4725144"/>
            <a:ext cx="237626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>
                <a:solidFill>
                  <a:schemeClr val="tx1"/>
                </a:solidFill>
              </a:rPr>
              <a:t>Sigurnosni uređaji</a:t>
            </a:r>
          </a:p>
        </p:txBody>
      </p:sp>
    </p:spTree>
    <p:extLst>
      <p:ext uri="{BB962C8B-B14F-4D97-AF65-F5344CB8AC3E}">
        <p14:creationId xmlns:p14="http://schemas.microsoft.com/office/powerpoint/2010/main" val="109385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5090120"/>
          </a:xfrm>
        </p:spPr>
        <p:txBody>
          <a:bodyPr>
            <a:normAutofit fontScale="77500" lnSpcReduction="20000"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hr-HR" sz="3500" b="1" dirty="0">
                <a:latin typeface="Calibri" pitchFamily="34" charset="0"/>
                <a:cs typeface="Calibri" pitchFamily="34" charset="0"/>
              </a:rPr>
              <a:t>Mediji za prijenos podataka</a:t>
            </a:r>
          </a:p>
          <a:p>
            <a:pPr lvl="1"/>
            <a:r>
              <a:rPr lang="hr-HR" sz="26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Omogućavaju odašiljanje i primanje električnih i elektromagnetskih signala koji sadrže informaciju (analogni i digitalni)</a:t>
            </a:r>
          </a:p>
          <a:p>
            <a:pPr lvl="1"/>
            <a:r>
              <a:rPr lang="hr-HR" sz="26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Fizički usmjeravaju signale (npr. žica ili optičko vlakno)</a:t>
            </a:r>
          </a:p>
          <a:p>
            <a:pPr lvl="1"/>
            <a:r>
              <a:rPr lang="hr-HR" sz="26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Ne usmjeravaju signale (npr. atmosfera kojom se prenose radiovalovi)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hr-HR" sz="3500" b="1" dirty="0">
                <a:latin typeface="Calibri" pitchFamily="34" charset="0"/>
                <a:cs typeface="Calibri" pitchFamily="34" charset="0"/>
              </a:rPr>
              <a:t>Mrežni protokoli</a:t>
            </a:r>
          </a:p>
          <a:p>
            <a:pPr lvl="1"/>
            <a:r>
              <a:rPr lang="hr-HR" sz="2600" dirty="0">
                <a:latin typeface="Calibri" pitchFamily="34" charset="0"/>
                <a:cs typeface="Calibri" pitchFamily="34" charset="0"/>
              </a:rPr>
              <a:t>Definiraju pravila komunikacije na mreži:</a:t>
            </a:r>
          </a:p>
          <a:p>
            <a:pPr lvl="3"/>
            <a:r>
              <a:rPr lang="hr-HR" dirty="0">
                <a:latin typeface="Calibri" pitchFamily="34" charset="0"/>
                <a:cs typeface="Calibri" pitchFamily="34" charset="0"/>
              </a:rPr>
              <a:t>poruka koje se prenose</a:t>
            </a:r>
          </a:p>
          <a:p>
            <a:pPr lvl="3"/>
            <a:r>
              <a:rPr lang="hr-HR" dirty="0">
                <a:latin typeface="Calibri" pitchFamily="34" charset="0"/>
                <a:cs typeface="Calibri" pitchFamily="34" charset="0"/>
              </a:rPr>
              <a:t>pravila ponašanja (tko, kada i na koji način smije komunicirati)</a:t>
            </a:r>
          </a:p>
          <a:p>
            <a:pPr lvl="3"/>
            <a:r>
              <a:rPr lang="hr-HR" dirty="0">
                <a:latin typeface="Calibri" pitchFamily="34" charset="0"/>
                <a:cs typeface="Calibri" pitchFamily="34" charset="0"/>
              </a:rPr>
              <a:t>veličina i semantika polja unutar paketa</a:t>
            </a:r>
          </a:p>
          <a:p>
            <a:pPr lvl="3"/>
            <a:r>
              <a:rPr lang="hr-HR" dirty="0">
                <a:latin typeface="Calibri" pitchFamily="34" charset="0"/>
                <a:cs typeface="Calibri" pitchFamily="34" charset="0"/>
              </a:rPr>
              <a:t>sustavi koji su potrebni za uspješnu komunikaciju</a:t>
            </a:r>
          </a:p>
          <a:p>
            <a:pPr lvl="1"/>
            <a:r>
              <a:rPr lang="hr-HR" sz="2600" dirty="0">
                <a:latin typeface="Calibri" pitchFamily="34" charset="0"/>
                <a:cs typeface="Calibri" pitchFamily="34" charset="0"/>
              </a:rPr>
              <a:t>Osnova rada svake mreže</a:t>
            </a:r>
          </a:p>
          <a:p>
            <a:r>
              <a:rPr lang="hr-HR" sz="35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Mrežni servisi</a:t>
            </a:r>
          </a:p>
          <a:p>
            <a:pPr lvl="1"/>
            <a:r>
              <a:rPr lang="hr-HR" sz="2500" dirty="0">
                <a:latin typeface="Calibri" pitchFamily="34" charset="0"/>
                <a:cs typeface="Calibri" pitchFamily="34" charset="0"/>
              </a:rPr>
              <a:t>Potpora za korištenje aplikacija odnosno usluge dostupne aplikacijama na računalnoj mreži</a:t>
            </a: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solidFill>
                  <a:schemeClr val="hlink"/>
                </a:solidFill>
                <a:latin typeface="Arial" charset="0"/>
              </a:rPr>
              <a:t>Sastavnice mreže</a:t>
            </a:r>
            <a:endParaRPr lang="hr-HR" dirty="0">
              <a:solidFill>
                <a:schemeClr val="hlin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Domaća</a:t>
            </a:r>
            <a:r>
              <a:rPr lang="hr-HR" dirty="0"/>
              <a:t> </a:t>
            </a:r>
            <a:r>
              <a:rPr lang="hr-HR" dirty="0">
                <a:solidFill>
                  <a:schemeClr val="hlink"/>
                </a:solidFill>
                <a:latin typeface="Arial" charset="0"/>
              </a:rPr>
              <a:t>zadaća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Objasniti razlike između osnovnih mrežnih uređaja!</a:t>
            </a: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r>
              <a:rPr lang="hr-HR" sz="2800" dirty="0">
                <a:hlinkClick r:id="rId2"/>
              </a:rPr>
              <a:t>https://www.youtube.com/watch?v=Ofjsh_E4HFY</a:t>
            </a: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6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Pitanja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Što je Human Network ?</a:t>
            </a:r>
          </a:p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Navedite primjere utjecaja mreže na način života (svakodnevnica, učenje, rad, zabava) ?</a:t>
            </a:r>
          </a:p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Što je računalna mreža ?</a:t>
            </a:r>
          </a:p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Navedite osnovne komponente računalne mreže ?</a:t>
            </a:r>
          </a:p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Nabrojite 2 krajnja uređaja, te 2 mrežna uređaja ?</a:t>
            </a:r>
          </a:p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Koja je zadaća medija za prijenos podataka ?</a:t>
            </a:r>
          </a:p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Koja je zadaća mrežnih protokola ?</a:t>
            </a:r>
          </a:p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Koja je zadaća mrežnih servisa ?</a:t>
            </a:r>
          </a:p>
        </p:txBody>
      </p:sp>
    </p:spTree>
    <p:extLst>
      <p:ext uri="{BB962C8B-B14F-4D97-AF65-F5344CB8AC3E}">
        <p14:creationId xmlns:p14="http://schemas.microsoft.com/office/powerpoint/2010/main" val="33871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59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Potreba za međusobnom komunikacijom - jedna od osnovnih potreba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Neposredna komunikacija vs. komunikacija putem medija</a:t>
            </a:r>
          </a:p>
          <a:p>
            <a:pPr marL="0" indent="0">
              <a:buNone/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Dostupnost komunikacija formira globalnu zajednicu koja je neovisna o geografskim, socijalnim i političkim utjecajima</a:t>
            </a:r>
          </a:p>
          <a:p>
            <a:endParaRPr lang="hr-H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r-HR" dirty="0">
                <a:latin typeface="Arial" charset="0"/>
              </a:rPr>
              <a:t> </a:t>
            </a:r>
            <a:r>
              <a:rPr lang="hr-HR" sz="3600" dirty="0">
                <a:solidFill>
                  <a:schemeClr val="hlink"/>
                </a:solidFill>
                <a:latin typeface="Arial" charset="0"/>
              </a:rPr>
              <a:t>Human network</a:t>
            </a:r>
            <a:r>
              <a:rPr lang="hr-HR" dirty="0">
                <a:latin typeface="Arial" charset="0"/>
              </a:rPr>
              <a:t> 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0648"/>
            <a:ext cx="3132138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9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Mreža određuje...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...način na koji živimo:</a:t>
            </a:r>
          </a:p>
          <a:p>
            <a:pPr>
              <a:defRPr/>
            </a:pPr>
            <a:endParaRPr lang="hr-HR" sz="28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trenutna vremenska situacija (što ću obući i kojim sredstvom idem)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 situacija u prometu (kuda da idem i kako da vozim)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 e-bankarstvo (što ću i kako kupiti, i koliko potrošiti)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 društvene mreže (tko je gdje bio za vikend?)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 zdravstvene informacije (što znam o išijasu? 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 kuharski recepti (večeras želim iznenaditi obitelj!)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 multimedija (frendov </a:t>
            </a:r>
            <a:r>
              <a:rPr lang="hr-HR" sz="2800" dirty="0" err="1">
                <a:latin typeface="Calibri" pitchFamily="34" charset="0"/>
                <a:cs typeface="Calibri" pitchFamily="34" charset="0"/>
              </a:rPr>
              <a:t>snapchat</a:t>
            </a:r>
            <a:r>
              <a:rPr lang="hr-HR" sz="2800" dirty="0">
                <a:latin typeface="Calibri" pitchFamily="34" charset="0"/>
                <a:cs typeface="Calibri" pitchFamily="34" charset="0"/>
              </a:rPr>
              <a:t> sa SP 2018)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913"/>
            <a:ext cx="3769800" cy="179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3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>
                <a:latin typeface="Arial" charset="0"/>
              </a:rPr>
              <a:t> </a:t>
            </a:r>
            <a:r>
              <a:rPr lang="hr-HR" dirty="0">
                <a:solidFill>
                  <a:schemeClr val="hlink"/>
                </a:solidFill>
                <a:latin typeface="Arial" charset="0"/>
              </a:rPr>
              <a:t>Mreža određuje...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...način na koji učimo:</a:t>
            </a:r>
          </a:p>
          <a:p>
            <a:pPr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e-učenje</a:t>
            </a:r>
          </a:p>
          <a:p>
            <a:pPr marL="0" indent="0">
              <a:buNone/>
              <a:defRPr/>
            </a:pP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 simulacije, animacije, interaktivnost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 dostupna ogromna količina znanja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 suradnja između studenata i s predavačima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996952"/>
            <a:ext cx="30067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78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charset="0"/>
              </a:rPr>
              <a:t> </a:t>
            </a:r>
            <a:r>
              <a:rPr lang="hr-HR" dirty="0">
                <a:solidFill>
                  <a:schemeClr val="hlink"/>
                </a:solidFill>
                <a:latin typeface="Arial" charset="0"/>
              </a:rPr>
              <a:t>Mreža određuje...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...način na koji radimo:</a:t>
            </a:r>
          </a:p>
          <a:p>
            <a:pPr>
              <a:defRPr/>
            </a:pPr>
            <a:endParaRPr lang="hr-HR" sz="2800" dirty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financijske informacije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hr-HR" sz="2800" dirty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potrošačke informacije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hr-HR" sz="2800" dirty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teleworking – rad od kuće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korištenje zajedničkih resursa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0848"/>
            <a:ext cx="408463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87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charset="0"/>
              </a:rPr>
              <a:t> </a:t>
            </a:r>
            <a:r>
              <a:rPr lang="hr-HR" dirty="0">
                <a:solidFill>
                  <a:schemeClr val="hlink"/>
                </a:solidFill>
                <a:latin typeface="Arial" charset="0"/>
              </a:rPr>
              <a:t>Mreža određuje...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...način na koji trošimo slobodno vrijeme:</a:t>
            </a:r>
          </a:p>
          <a:p>
            <a:pPr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online zabava</a:t>
            </a:r>
          </a:p>
          <a:p>
            <a:pPr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online igre</a:t>
            </a:r>
          </a:p>
          <a:p>
            <a:pPr marL="0" indent="0">
              <a:buNone/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online interesne grupe i društvene mreže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78826"/>
            <a:ext cx="2592288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221088"/>
            <a:ext cx="1503610" cy="1503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69" y="2420888"/>
            <a:ext cx="2531188" cy="944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36712"/>
            <a:ext cx="1359594" cy="1359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77" y="2485280"/>
            <a:ext cx="2597267" cy="8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Mreža ljudi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Telefonska mreža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Mreža lanaca hotela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endParaRPr lang="hr-H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96669"/>
            <a:ext cx="4761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r-HR" dirty="0">
                <a:latin typeface="Arial" charset="0"/>
              </a:rPr>
              <a:t> </a:t>
            </a:r>
            <a:r>
              <a:rPr lang="hr-HR" sz="3600" dirty="0">
                <a:solidFill>
                  <a:schemeClr val="hlink"/>
                </a:solidFill>
                <a:latin typeface="Arial" charset="0"/>
              </a:rPr>
              <a:t>Kakve mreže imamo?</a:t>
            </a:r>
            <a:endParaRPr lang="hr-HR" dirty="0"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4842"/>
            <a:ext cx="38100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24" y="2852936"/>
            <a:ext cx="3593976" cy="2695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07" y="4365104"/>
            <a:ext cx="3464834" cy="19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Što je računalna mreža?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Računalna mreža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je </a:t>
            </a:r>
            <a:r>
              <a:rPr lang="vi-VN" sz="2800" b="1" dirty="0">
                <a:latin typeface="Calibri" pitchFamily="34" charset="0"/>
                <a:cs typeface="Calibri" pitchFamily="34" charset="0"/>
              </a:rPr>
              <a:t>skup povezanih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računala koja mogu međusobno </a:t>
            </a:r>
            <a:r>
              <a:rPr lang="vi-VN" sz="2800" b="1" dirty="0">
                <a:latin typeface="Calibri" pitchFamily="34" charset="0"/>
                <a:cs typeface="Calibri" pitchFamily="34" charset="0"/>
              </a:rPr>
              <a:t>komunicirati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radi </a:t>
            </a:r>
            <a:r>
              <a:rPr lang="vi-VN" sz="2800" b="1" dirty="0">
                <a:latin typeface="Calibri" pitchFamily="34" charset="0"/>
                <a:cs typeface="Calibri" pitchFamily="34" charset="0"/>
              </a:rPr>
              <a:t>razmjene podataka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preko nekog </a:t>
            </a:r>
            <a:r>
              <a:rPr lang="vi-VN" sz="2800" b="1" dirty="0">
                <a:latin typeface="Calibri" pitchFamily="34" charset="0"/>
                <a:cs typeface="Calibri" pitchFamily="34" charset="0"/>
              </a:rPr>
              <a:t>medija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 za prijenos podataka</a:t>
            </a:r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  <a:defRPr/>
            </a:pPr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96669"/>
            <a:ext cx="3914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r-HR" sz="3600" dirty="0">
                <a:solidFill>
                  <a:schemeClr val="hlink"/>
                </a:solidFill>
                <a:latin typeface="Arial" charset="0"/>
              </a:rPr>
              <a:t>Računalna mreža</a:t>
            </a:r>
            <a:endParaRPr lang="hr-H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8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2138</TotalTime>
  <Words>595</Words>
  <Application>Microsoft Office PowerPoint</Application>
  <PresentationFormat>On-screen Show (4:3)</PresentationFormat>
  <Paragraphs>144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Uvod u računalne mreže</vt:lpstr>
      <vt:lpstr>PowerPoint Presentation</vt:lpstr>
      <vt:lpstr> Human network </vt:lpstr>
      <vt:lpstr>Mreža određuje...</vt:lpstr>
      <vt:lpstr> Mreža određuje...</vt:lpstr>
      <vt:lpstr> Mreža određuje...</vt:lpstr>
      <vt:lpstr> Mreža određuje...</vt:lpstr>
      <vt:lpstr> Kakve mreže imamo?</vt:lpstr>
      <vt:lpstr>Računalna mreža</vt:lpstr>
      <vt:lpstr>Osnovne komponente računalne mreže</vt:lpstr>
      <vt:lpstr>PowerPoint Presentation</vt:lpstr>
      <vt:lpstr>PowerPoint Presentation</vt:lpstr>
      <vt:lpstr>Domaća zadaća</vt:lpstr>
      <vt:lpstr>Pitanja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Opći model komunikacijskog sustava</dc:title>
  <dc:creator>p</dc:creator>
  <cp:lastModifiedBy>Luka Huzjak</cp:lastModifiedBy>
  <cp:revision>27</cp:revision>
  <cp:lastPrinted>2015-09-08T06:09:26Z</cp:lastPrinted>
  <dcterms:created xsi:type="dcterms:W3CDTF">2015-09-07T20:59:37Z</dcterms:created>
  <dcterms:modified xsi:type="dcterms:W3CDTF">2024-09-13T08:52:48Z</dcterms:modified>
</cp:coreProperties>
</file>