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0" r:id="rId3"/>
    <p:sldId id="302" r:id="rId4"/>
    <p:sldId id="303" r:id="rId5"/>
    <p:sldId id="304" r:id="rId6"/>
    <p:sldId id="311" r:id="rId7"/>
    <p:sldId id="305" r:id="rId8"/>
    <p:sldId id="306" r:id="rId9"/>
    <p:sldId id="309" r:id="rId10"/>
    <p:sldId id="307" r:id="rId11"/>
    <p:sldId id="308" r:id="rId12"/>
    <p:sldId id="310" r:id="rId13"/>
    <p:sldId id="312" r:id="rId14"/>
    <p:sldId id="313" r:id="rId15"/>
    <p:sldId id="290" r:id="rId16"/>
    <p:sldId id="291" r:id="rId17"/>
    <p:sldId id="289" r:id="rId18"/>
    <p:sldId id="292" r:id="rId19"/>
    <p:sldId id="293" r:id="rId20"/>
    <p:sldId id="274" r:id="rId21"/>
    <p:sldId id="277" r:id="rId22"/>
    <p:sldId id="294" r:id="rId23"/>
    <p:sldId id="295" r:id="rId24"/>
    <p:sldId id="296" r:id="rId25"/>
    <p:sldId id="297" r:id="rId26"/>
    <p:sldId id="298" r:id="rId27"/>
    <p:sldId id="299" r:id="rId28"/>
    <p:sldId id="301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60" autoAdjust="0"/>
  </p:normalViewPr>
  <p:slideViewPr>
    <p:cSldViewPr snapToGrid="0">
      <p:cViewPr varScale="1">
        <p:scale>
          <a:sx n="50" d="100"/>
          <a:sy n="50" d="100"/>
        </p:scale>
        <p:origin x="871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D49D0-8A4E-42CB-97FE-CBAE0AD95EBE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26B8F-C51E-4CAF-B1F8-84B59AC8C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2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B9197-DE35-4486-A695-AC4753D03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A64696-FAE7-4355-ACAF-7AE3AFF99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5F10CB-DF34-455B-A8FC-4A568B7A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FA4BC-489E-43A9-B315-8FAD09DD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4001A-1DA2-4C3F-B478-CC542694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79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AC684-1E6F-4E9E-8EC9-F05DCF76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49A55E-F172-45C7-A5BC-A96758EBE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BA8F87-C626-4384-B22C-22FD3B2F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6A08C6-62F6-4431-8690-62F0BBCE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6130EC-B8C7-4415-BF6C-01D8EA4F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40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EA19E4-4DF9-4BC9-9B08-3005C6648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1EAB2-4B2B-42F9-B58B-05869E07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084AD6-878E-44E4-AE0C-A5E52FE2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974218-CA87-421D-A00D-BB283051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3C8CAC-63B6-4DFB-AE69-3487E870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4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7A04F-CA1D-4E10-B1DC-F51DAD95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2C013-E8FE-45D7-9B20-853E4B84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D4CC86-66E6-4434-B427-3EE8B6E5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D42F4-ABB6-440B-B243-5634D375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7C3ED-D2E3-4810-8D23-BAF978FE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3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BC8F6-6A96-4853-81B3-66A46E08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0642A-3C00-48F0-92B4-A523FF98A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009F3-4485-4380-B774-5ED7F466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49FD9-C42F-40D5-A1F2-0E1A2CB4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82829-3A1C-4914-A074-6B07DB4A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39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0D90B-1A36-4C7A-93BC-8CECCAB1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7D079-8A82-4186-BF49-CF33F02C3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9CF077-6C10-4065-B55D-102888F49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B70500-6976-40C1-9CDD-36800933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6F86D-5DED-4970-BEDA-139201FA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FE4D68-7FF5-47A8-AC73-462D80C0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3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F44A2-0F41-454B-9965-D00B33E7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7D70D7-CB45-4B01-8042-1B48E17BC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724BCE-D04E-4492-A5C2-2A9AADE1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9B1D39-0D54-4258-949C-8B84AE578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9CC1FF-9657-46B4-965D-84DED1BBB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4D0021-46A5-4C8D-AAC5-41D5E2FF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ED21EE-73D7-4427-9721-5686C1AE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2710A5-91D5-4074-9714-712C9B28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4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F3BE5-CF65-47E8-BEF0-FA0C5E56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A55DB4-EE63-4B08-ADD3-11381CC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18C5CC-0E53-44E6-A5B5-5AA9307D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48BE3F-D3C5-4EF3-80FE-761371B5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86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20CE91-EF28-43E1-B38E-9FF43992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69CAAB-8828-476F-A57A-F12C9DBA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DBFF16-185D-467B-BC62-1F42073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51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2A14F-43CE-4121-BC3B-7750C371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C3945-DBF9-4EE8-903D-775575031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FAAAFC-D34A-4AC6-9EDE-2A08CBF69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929446-3EE5-42FC-8B75-52835B8F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A54143-1D09-449F-AF5A-F2CC7E44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0F19B9-BE22-405A-9511-409F8506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8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17DC0-0059-4759-BB17-4687B18C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46CF6-1643-4DB4-9FD7-1EB709719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DED976-CC95-478C-9160-55DE454C3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56A7D9-84C8-4C73-80C9-F98A43E9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A79F7B-C3FE-41AC-8631-E1A39633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6BA21-A0E2-4662-A86A-07CFECED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1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A3EBA-1AA0-4F39-A697-D30A1FCC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611F63-492E-48D7-974B-87B4F6D19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A3DCE1-808E-47E2-A01F-80DDFC188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40AD-8F7B-4D47-83C7-E67F97019DCD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058C4-9260-460E-AE48-16EB2D426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C3C2E-0246-47C3-9444-000827F99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38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22.sotsbi.ru:8131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22.sotsbi.ru:8131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7AD74D-D106-4275-9D27-176B05F2886A}"/>
              </a:ext>
            </a:extLst>
          </p:cNvPr>
          <p:cNvSpPr txBox="1"/>
          <p:nvPr/>
        </p:nvSpPr>
        <p:spPr>
          <a:xfrm>
            <a:off x="3037190" y="1485335"/>
            <a:ext cx="611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>
                <a:solidFill>
                  <a:schemeClr val="accent5">
                    <a:lumMod val="75000"/>
                  </a:schemeClr>
                </a:solidFill>
              </a:rPr>
              <a:t>Технологии Интернета вещей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52890-1C73-4747-A49C-37254546E007}"/>
              </a:ext>
            </a:extLst>
          </p:cNvPr>
          <p:cNvSpPr txBox="1"/>
          <p:nvPr/>
        </p:nvSpPr>
        <p:spPr>
          <a:xfrm>
            <a:off x="3197704" y="2762709"/>
            <a:ext cx="579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accent5">
                    <a:lumMod val="75000"/>
                  </a:schemeClr>
                </a:solidFill>
              </a:rPr>
              <a:t>Лекция 2 «Разработка решений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r>
              <a:rPr lang="ru-RU" sz="2800" dirty="0">
                <a:solidFill>
                  <a:schemeClr val="accent5">
                    <a:lumMod val="75000"/>
                  </a:schemeClr>
                </a:solidFill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83F68-3771-4C4A-A940-02EC8EF15EC6}"/>
              </a:ext>
            </a:extLst>
          </p:cNvPr>
          <p:cNvSpPr txBox="1"/>
          <p:nvPr/>
        </p:nvSpPr>
        <p:spPr>
          <a:xfrm flipH="1">
            <a:off x="8430768" y="5258472"/>
            <a:ext cx="341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/>
              <a:t>доц. кафедры ТК </a:t>
            </a:r>
          </a:p>
          <a:p>
            <a:pPr algn="r"/>
            <a:r>
              <a:rPr lang="ru-RU"/>
              <a:t>Лысиков Андрей Александрович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C2265-877F-47AE-A20A-758929410080}"/>
              </a:ext>
            </a:extLst>
          </p:cNvPr>
          <p:cNvSpPr txBox="1"/>
          <p:nvPr/>
        </p:nvSpPr>
        <p:spPr>
          <a:xfrm flipH="1">
            <a:off x="5865876" y="6076753"/>
            <a:ext cx="69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72802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A1FD74-64CA-44FF-A3D2-012908C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для безопасности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8A4063-49C0-4474-8F8B-2514223D1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72" y="2096157"/>
            <a:ext cx="10054855" cy="29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8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A1FD74-64CA-44FF-A3D2-012908C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для розничной торговли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B35804-3F53-401B-8C8C-049696DBD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56" y="2491444"/>
            <a:ext cx="10834887" cy="21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2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A1FD74-64CA-44FF-A3D2-012908C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для промышленного производства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EAA3A2-561F-4322-9F94-67D818AB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98" y="1835695"/>
            <a:ext cx="10383518" cy="25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9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A1FD74-64CA-44FF-A3D2-012908C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для здравоохранения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504074-8BAE-4E30-9870-D73CB1FE9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16" y="1896296"/>
            <a:ext cx="9872166" cy="270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A1FD74-64CA-44FF-A3D2-012908C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для Умного дома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87A1FB-458A-46C9-9B34-4CB7083A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02" y="1788893"/>
            <a:ext cx="9582596" cy="27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83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2F0644-24CA-4CAA-9B20-41B12FC4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98" y="1437946"/>
            <a:ext cx="10893028" cy="428493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B92E771-99E6-48C2-84BA-F7E55850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12" y="491249"/>
            <a:ext cx="10515600" cy="713867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Требования к решениям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 в различных отраслях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512DD-0254-4FB3-9913-98E2F0535557}"/>
              </a:ext>
            </a:extLst>
          </p:cNvPr>
          <p:cNvSpPr txBox="1"/>
          <p:nvPr/>
        </p:nvSpPr>
        <p:spPr>
          <a:xfrm>
            <a:off x="688612" y="5888994"/>
            <a:ext cx="609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OT9a61103f"/>
              </a:rPr>
              <a:t>High (H), Medium (M), Low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dvOT9a61103f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OT9a61103f"/>
              </a:rPr>
              <a:t>(L)</a:t>
            </a:r>
            <a:r>
              <a:rPr lang="en-US" dirty="0"/>
              <a:t> 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03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3F1E46-0C6B-4C22-B4B6-9813CB58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27" y="937102"/>
            <a:ext cx="6932065" cy="557669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092000F-A4FF-4187-B54F-E2DD5620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57" y="223236"/>
            <a:ext cx="10515600" cy="713867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Приоритеты требований решений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 и характеристики</a:t>
            </a:r>
          </a:p>
        </p:txBody>
      </p:sp>
    </p:spTree>
    <p:extLst>
      <p:ext uri="{BB962C8B-B14F-4D97-AF65-F5344CB8AC3E}">
        <p14:creationId xmlns:p14="http://schemas.microsoft.com/office/powerpoint/2010/main" val="56006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46693C-1D03-4400-A8D6-35496465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57" y="1058784"/>
            <a:ext cx="7194485" cy="5453884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A7946F7-ACC9-4392-BCAC-6676539B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57" y="223236"/>
            <a:ext cx="10515600" cy="713867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Типы беспроводного доступа по географическому признаку и соответствующие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56933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A7946F7-ACC9-4392-BCAC-6676539B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57" y="223236"/>
            <a:ext cx="10515600" cy="713867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Особенности проектирования решений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DCD613-0C35-4B6C-8EFB-8C30825DC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97" y="1123949"/>
            <a:ext cx="7241299" cy="52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58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89D96E7-C1AC-4382-B698-BD14F6849322}"/>
              </a:ext>
            </a:extLst>
          </p:cNvPr>
          <p:cNvGrpSpPr/>
          <p:nvPr/>
        </p:nvGrpSpPr>
        <p:grpSpPr>
          <a:xfrm>
            <a:off x="2359900" y="937103"/>
            <a:ext cx="7241299" cy="5549038"/>
            <a:chOff x="2359900" y="937103"/>
            <a:chExt cx="7241299" cy="5549038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3DCD613-0C35-4B6C-8EFB-8C30825D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2984"/>
            <a:stretch/>
          </p:blipFill>
          <p:spPr>
            <a:xfrm>
              <a:off x="2359900" y="937103"/>
              <a:ext cx="7241299" cy="371435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14291C6C-D42B-4FDC-B1C8-E1FD24C8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9900" y="1482247"/>
              <a:ext cx="6925990" cy="5003894"/>
            </a:xfrm>
            <a:prstGeom prst="rect">
              <a:avLst/>
            </a:prstGeom>
          </p:spPr>
        </p:pic>
      </p:grp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Особенности проектирования решений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9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A1FD74-64CA-44FF-A3D2-012908C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Цели лекции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6851E5-9C9C-48D3-A42E-9DBDB8CBD4CE}"/>
              </a:ext>
            </a:extLst>
          </p:cNvPr>
          <p:cNvSpPr txBox="1"/>
          <p:nvPr/>
        </p:nvSpPr>
        <p:spPr>
          <a:xfrm>
            <a:off x="1323251" y="1536174"/>
            <a:ext cx="10030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Определить особенности решений </a:t>
            </a:r>
            <a:r>
              <a:rPr lang="en-US" sz="2400" dirty="0"/>
              <a:t>IoT</a:t>
            </a:r>
            <a:r>
              <a:rPr lang="ru-RU" sz="2400" dirty="0"/>
              <a:t> в различных отраслях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Определить общие требования (и их характеристики) к решениям </a:t>
            </a:r>
            <a:r>
              <a:rPr lang="en-US" sz="2400" dirty="0"/>
              <a:t>IoT</a:t>
            </a:r>
            <a:r>
              <a:rPr lang="ru-RU" sz="2400" dirty="0"/>
              <a:t> в различных отраслях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Получить представление об основных архитектурах решений </a:t>
            </a:r>
            <a:r>
              <a:rPr lang="en-US" sz="2400" dirty="0"/>
              <a:t>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Получить представление о сетевой топологии решений</a:t>
            </a:r>
            <a:r>
              <a:rPr lang="en-US" sz="2400" dirty="0"/>
              <a:t>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Изучить основные типы беспроводного подключения в решениях </a:t>
            </a:r>
            <a:r>
              <a:rPr lang="en-US" sz="2400" dirty="0"/>
              <a:t>IoT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9042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AFA6E1-E2DA-48F2-BCA4-C93790C052DA}"/>
              </a:ext>
            </a:extLst>
          </p:cNvPr>
          <p:cNvSpPr txBox="1">
            <a:spLocks/>
          </p:cNvSpPr>
          <p:nvPr/>
        </p:nvSpPr>
        <p:spPr>
          <a:xfrm>
            <a:off x="440436" y="124139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5">
                    <a:lumMod val="75000"/>
                  </a:schemeClr>
                </a:solidFill>
              </a:rPr>
              <a:t>Модель решения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endParaRPr lang="ru-R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FDCE18-C3FD-4577-8B61-9FFA4021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43" y="744085"/>
            <a:ext cx="8952354" cy="4562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C70F6-89CB-4DEB-A3C6-C441BFE68E43}"/>
              </a:ext>
            </a:extLst>
          </p:cNvPr>
          <p:cNvSpPr txBox="1"/>
          <p:nvPr/>
        </p:nvSpPr>
        <p:spPr>
          <a:xfrm>
            <a:off x="3489332" y="5512162"/>
            <a:ext cx="552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Эталонная модель </a:t>
            </a:r>
            <a:r>
              <a:rPr lang="en-US"/>
              <a:t>IoT </a:t>
            </a:r>
            <a:r>
              <a:rPr lang="ru-RU"/>
              <a:t> по рекоментации МСЭ-Т </a:t>
            </a:r>
            <a:r>
              <a:rPr lang="en-US"/>
              <a:t>Y.2060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92AC5-651E-4310-BEAD-E4ECABDB0415}"/>
              </a:ext>
            </a:extLst>
          </p:cNvPr>
          <p:cNvSpPr txBox="1"/>
          <p:nvPr/>
        </p:nvSpPr>
        <p:spPr>
          <a:xfrm>
            <a:off x="440436" y="5926073"/>
            <a:ext cx="5488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/>
              <a:t>Источник:</a:t>
            </a:r>
          </a:p>
          <a:p>
            <a:r>
              <a:rPr lang="en-US" sz="1200">
                <a:hlinkClick r:id="rId3"/>
              </a:rPr>
              <a:t>http://b22.sotsbi.ru:8131/</a:t>
            </a:r>
            <a:r>
              <a:rPr lang="ru-RU" sz="1200"/>
              <a:t>, </a:t>
            </a:r>
            <a:r>
              <a:rPr lang="en-US" sz="1200"/>
              <a:t>IoT, </a:t>
            </a:r>
            <a:r>
              <a:rPr lang="ru-RU" sz="1200"/>
              <a:t>Глава </a:t>
            </a:r>
            <a:r>
              <a:rPr lang="en-US" sz="1200"/>
              <a:t>1 </a:t>
            </a:r>
            <a:r>
              <a:rPr lang="ru-RU" sz="1200"/>
              <a:t>Интернет вещей 1.2 Архитектура </a:t>
            </a:r>
            <a:r>
              <a:rPr lang="en-US" sz="1200"/>
              <a:t>IoT</a:t>
            </a:r>
            <a:r>
              <a:rPr lang="ru-RU" sz="1200"/>
              <a:t>, п.1.2.1</a:t>
            </a:r>
          </a:p>
        </p:txBody>
      </p:sp>
    </p:spTree>
    <p:extLst>
      <p:ext uri="{BB962C8B-B14F-4D97-AF65-F5344CB8AC3E}">
        <p14:creationId xmlns:p14="http://schemas.microsoft.com/office/powerpoint/2010/main" val="340837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97139D-37D6-403F-9323-2EC55AFC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205" y="653340"/>
            <a:ext cx="6205972" cy="486160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BCFF16-DBE5-4A6B-946B-E241739C87B5}"/>
              </a:ext>
            </a:extLst>
          </p:cNvPr>
          <p:cNvSpPr txBox="1">
            <a:spLocks/>
          </p:cNvSpPr>
          <p:nvPr/>
        </p:nvSpPr>
        <p:spPr>
          <a:xfrm>
            <a:off x="440436" y="124139"/>
            <a:ext cx="10515600" cy="52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Модель решения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386F7-F133-44CA-957D-4939AE109087}"/>
              </a:ext>
            </a:extLst>
          </p:cNvPr>
          <p:cNvSpPr txBox="1"/>
          <p:nvPr/>
        </p:nvSpPr>
        <p:spPr>
          <a:xfrm>
            <a:off x="4319425" y="5627510"/>
            <a:ext cx="43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Эталонная модель всемирного форума </a:t>
            </a:r>
            <a:r>
              <a:rPr lang="en-US"/>
              <a:t>IoT</a:t>
            </a:r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1358A-D321-4880-89E2-2AE1B9E8D88A}"/>
              </a:ext>
            </a:extLst>
          </p:cNvPr>
          <p:cNvSpPr txBox="1"/>
          <p:nvPr/>
        </p:nvSpPr>
        <p:spPr>
          <a:xfrm>
            <a:off x="346918" y="6109407"/>
            <a:ext cx="5488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/>
              <a:t>Источник:</a:t>
            </a:r>
          </a:p>
          <a:p>
            <a:r>
              <a:rPr lang="en-US" sz="1200">
                <a:hlinkClick r:id="rId3"/>
              </a:rPr>
              <a:t>http://b22.sotsbi.ru:8131/</a:t>
            </a:r>
            <a:r>
              <a:rPr lang="ru-RU" sz="1200"/>
              <a:t>, </a:t>
            </a:r>
            <a:r>
              <a:rPr lang="en-US" sz="1200"/>
              <a:t>IoT, </a:t>
            </a:r>
            <a:r>
              <a:rPr lang="ru-RU" sz="1200"/>
              <a:t>Глава </a:t>
            </a:r>
            <a:r>
              <a:rPr lang="en-US" sz="1200"/>
              <a:t>1 </a:t>
            </a:r>
            <a:r>
              <a:rPr lang="ru-RU" sz="1200"/>
              <a:t>Интернет вещей 1.2 Архитектура </a:t>
            </a:r>
            <a:r>
              <a:rPr lang="en-US" sz="1200"/>
              <a:t>IoT</a:t>
            </a:r>
            <a:r>
              <a:rPr lang="ru-RU" sz="1200"/>
              <a:t>, п.1.2.2</a:t>
            </a:r>
          </a:p>
        </p:txBody>
      </p:sp>
    </p:spTree>
    <p:extLst>
      <p:ext uri="{BB962C8B-B14F-4D97-AF65-F5344CB8AC3E}">
        <p14:creationId xmlns:p14="http://schemas.microsoft.com/office/powerpoint/2010/main" val="1793037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Обобщенная модель 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B5127B-3CE0-4FFE-AC27-CCDDB011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27" y="850248"/>
            <a:ext cx="5772807" cy="58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41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Топологии глобальных сетей с низким энергопотреблением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235562-6D15-4F02-BBE6-8AA9DFF9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93" y="1438439"/>
            <a:ext cx="10448414" cy="39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Типичные объекты сети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LPWAN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5E64F2-3232-41FB-908D-CB52525E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42" y="1255904"/>
            <a:ext cx="9601741" cy="43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4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Обобщенная архитектура сотового типа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4E5D58-8CC9-4848-9C1F-EDB24A4A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860" y="1082894"/>
            <a:ext cx="6402279" cy="52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Смешанная архитектура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 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4FCD4E-9E1F-49C3-9053-14E927A2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69" y="850248"/>
            <a:ext cx="6683759" cy="55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56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Общая блок-схема узла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LPWAN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6312E5-63B0-435F-9F59-CCCC7128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68" y="1849820"/>
            <a:ext cx="8753147" cy="28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0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Компоненты платформы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LPWAN 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EA4ACC-F180-43BD-872D-B26811C4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68" y="1108349"/>
            <a:ext cx="5903694" cy="49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9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A1FD74-64CA-44FF-A3D2-012908C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для Умного города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1E3418-36B4-428A-B25B-3DF6F79D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4" y="1978736"/>
            <a:ext cx="11112226" cy="33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3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A1FD74-64CA-44FF-A3D2-012908C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для Умной окружающей среды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65977B-5173-4506-97C0-A78E6556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78" y="2173506"/>
            <a:ext cx="9989478" cy="283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0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A1FD74-64CA-44FF-A3D2-012908C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для мониторинга водных ресурсов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6ACE25-3A20-4CCF-BE4B-22DB5626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2316"/>
            <a:ext cx="10604184" cy="26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A1FD74-64CA-44FF-A3D2-012908C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для сельского хозяйства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42F0CB-A438-4610-B1C7-B323E822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83" y="2013798"/>
            <a:ext cx="10011860" cy="28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A1FD74-64CA-44FF-A3D2-012908C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для ЖКХ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A35865-94EC-498B-AC88-31BAC72B3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60" y="2084168"/>
            <a:ext cx="10080679" cy="26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4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A1FD74-64CA-44FF-A3D2-012908C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для Умных электросетей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FECA7-E260-4DD4-97A8-2061D49F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30" y="1930208"/>
            <a:ext cx="10474048" cy="299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1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A1FD74-64CA-44FF-A3D2-012908C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для транспорта и логистики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AA1D2C-6D3F-40CE-8319-91F20D73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24" y="2032684"/>
            <a:ext cx="9866575" cy="27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60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266</Words>
  <Application>Microsoft Office PowerPoint</Application>
  <PresentationFormat>Широкоэкранный</PresentationFormat>
  <Paragraphs>50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AdvOT9a61103f</vt:lpstr>
      <vt:lpstr>Arial</vt:lpstr>
      <vt:lpstr>Calibri</vt:lpstr>
      <vt:lpstr>Calibri Light</vt:lpstr>
      <vt:lpstr>Тема Office</vt:lpstr>
      <vt:lpstr>Презентация PowerPoint</vt:lpstr>
      <vt:lpstr>Цели лекции </vt:lpstr>
      <vt:lpstr>Решения IoT для Умного города</vt:lpstr>
      <vt:lpstr>Решения IoT для Умной окружающей среды</vt:lpstr>
      <vt:lpstr>Решения IoT для мониторинга водных ресурсов</vt:lpstr>
      <vt:lpstr>Решения IoT для сельского хозяйства</vt:lpstr>
      <vt:lpstr>Решения IoT для ЖКХ</vt:lpstr>
      <vt:lpstr>Решения IoT для Умных электросетей</vt:lpstr>
      <vt:lpstr>Решения IoT для транспорта и логистики</vt:lpstr>
      <vt:lpstr>Решения IoT для безопасности</vt:lpstr>
      <vt:lpstr>Решения IoT для розничной торговли</vt:lpstr>
      <vt:lpstr>Решения IoT для промышленного производства</vt:lpstr>
      <vt:lpstr>Решения IoT для здравоохранения</vt:lpstr>
      <vt:lpstr>Решения IoT для Умного дома</vt:lpstr>
      <vt:lpstr>Требования к решениям IoT в различных отраслях </vt:lpstr>
      <vt:lpstr>Приоритеты требований решений IoT и характеристики</vt:lpstr>
      <vt:lpstr>Типы беспроводного доступа по географическому признаку и соответствующие технологии</vt:lpstr>
      <vt:lpstr>Особенности проектирования решений IoT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vostok</dc:creator>
  <cp:lastModifiedBy>Gordon Freeman</cp:lastModifiedBy>
  <cp:revision>233</cp:revision>
  <dcterms:created xsi:type="dcterms:W3CDTF">2021-02-05T19:41:06Z</dcterms:created>
  <dcterms:modified xsi:type="dcterms:W3CDTF">2021-02-26T00:58:18Z</dcterms:modified>
</cp:coreProperties>
</file>