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80" r:id="rId3"/>
    <p:sldId id="294" r:id="rId4"/>
    <p:sldId id="274" r:id="rId5"/>
    <p:sldId id="277" r:id="rId6"/>
    <p:sldId id="289" r:id="rId7"/>
    <p:sldId id="299" r:id="rId8"/>
    <p:sldId id="295" r:id="rId9"/>
    <p:sldId id="296" r:id="rId10"/>
    <p:sldId id="297" r:id="rId11"/>
    <p:sldId id="298" r:id="rId12"/>
    <p:sldId id="300" r:id="rId13"/>
    <p:sldId id="301" r:id="rId14"/>
    <p:sldId id="302" r:id="rId15"/>
    <p:sldId id="304" r:id="rId16"/>
    <p:sldId id="303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860" autoAdjust="0"/>
  </p:normalViewPr>
  <p:slideViewPr>
    <p:cSldViewPr snapToGrid="0">
      <p:cViewPr varScale="1">
        <p:scale>
          <a:sx n="103" d="100"/>
          <a:sy n="103" d="100"/>
        </p:scale>
        <p:origin x="7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BD49D0-8A4E-42CB-97FE-CBAE0AD95EBE}" type="datetimeFigureOut">
              <a:rPr lang="ru-RU" smtClean="0"/>
              <a:t>26.03.2021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826B8F-C51E-4CAF-B1F8-84B59AC8C7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2728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0A734E-84E6-4707-B0CF-AD1F533D4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2B01A64-DF24-46B0-8E26-1B1905FED4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4A9017-EBAE-4DC7-AE21-66799B441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40AD-8F7B-4D47-83C7-E67F97019DCD}" type="datetimeFigureOut">
              <a:rPr lang="ru-RU" smtClean="0"/>
              <a:t>26.03.2021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4A9F2B-F50A-4B11-9E14-9F51FCE61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2407C2-4FFD-41BA-8730-AA6DF83EA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617BA-9B45-4776-8E2E-B1DC450A4E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2575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39EF2B-6C40-41DB-97CF-2143125FC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A21E5AC-20E8-4689-AFA9-8BE1F2A23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F6A3E5-F2C0-47A0-A2C1-922B850B1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40AD-8F7B-4D47-83C7-E67F97019DCD}" type="datetimeFigureOut">
              <a:rPr lang="ru-RU" smtClean="0"/>
              <a:t>26.03.2021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54BC05-784A-4525-9649-FB723D07F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168238-E8C0-4710-82CE-D814AAE3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617BA-9B45-4776-8E2E-B1DC450A4E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4078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A0EAD8C-FADD-4F00-9944-35E6DCA852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D940935-78A0-4FED-84AE-6B0449257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90BDBE-D393-40A8-98D7-CBE0D9171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40AD-8F7B-4D47-83C7-E67F97019DCD}" type="datetimeFigureOut">
              <a:rPr lang="ru-RU" smtClean="0"/>
              <a:t>26.03.2021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B87D0E-21B2-4EBF-9533-26C4F18C6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B62499-F206-49A8-9DDC-78C242EB1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617BA-9B45-4776-8E2E-B1DC450A4E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0881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9125DE-C2A6-48B7-B199-4DA2A5CFA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280D45-2610-4848-B260-751DE212D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366083-18D4-435B-8770-AA1BA7886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40AD-8F7B-4D47-83C7-E67F97019DCD}" type="datetimeFigureOut">
              <a:rPr lang="ru-RU" smtClean="0"/>
              <a:t>26.03.2021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FE49ED-0783-4F32-B18E-848B52883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DF9EF0-5055-488A-9DEA-E6A33057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617BA-9B45-4776-8E2E-B1DC450A4E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445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469E17-DA75-456B-82B8-FF36D7F45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1518B7D-E8CD-4434-BD49-95D3C542F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D3F5BA-BA2A-4C9F-8E09-8BD5155C7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40AD-8F7B-4D47-83C7-E67F97019DCD}" type="datetimeFigureOut">
              <a:rPr lang="ru-RU" smtClean="0"/>
              <a:t>26.03.2021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DB34FF-74B0-494B-A08D-F135F681B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528F83-8BC0-4D24-8AC6-1D88C7F0C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617BA-9B45-4776-8E2E-B1DC450A4E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3425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5F8642-92D3-4C70-9C2A-06BFB52DA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93DBA1-C3AB-4DE0-9469-CDF4E4DC3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57BA355-1652-4F89-9543-ACACB6B25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1C47177-C0E0-4FF9-AA16-34E9098B6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40AD-8F7B-4D47-83C7-E67F97019DCD}" type="datetimeFigureOut">
              <a:rPr lang="ru-RU" smtClean="0"/>
              <a:t>26.03.2021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785DB57-1F25-468F-8E37-0C55CC208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0BE1EE2-9AEE-4C36-BE12-800171F71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617BA-9B45-4776-8E2E-B1DC450A4E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791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A39B47-E122-4ED4-BF0A-F7BC52544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D3B6BEB-07BE-4B65-9A59-892D64428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E22DDC2-58C5-4EB0-9D97-D8F3CAACE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7BACF26-D289-4EEF-B04F-B61EE349BC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5263D6E-69E0-4EAD-BC77-02E82649F8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ECC3B08-DAF7-43BC-898B-44CDCC17C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40AD-8F7B-4D47-83C7-E67F97019DCD}" type="datetimeFigureOut">
              <a:rPr lang="ru-RU" smtClean="0"/>
              <a:t>26.03.2021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FC38F07-5B29-4A1C-B704-B18CC5D2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ECAB7FC-A48C-492D-A216-BDB5503D4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617BA-9B45-4776-8E2E-B1DC450A4E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2107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69DA06-BB66-4DE0-89A6-3F5C1D3F3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DFF2167-2970-452B-B783-EA77CDA32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40AD-8F7B-4D47-83C7-E67F97019DCD}" type="datetimeFigureOut">
              <a:rPr lang="ru-RU" smtClean="0"/>
              <a:t>26.03.2021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ECA45CD-2B0E-4E4C-9A96-9EA0EA4ED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8BC0641-CD0B-4525-96A8-AB7C25ECA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617BA-9B45-4776-8E2E-B1DC450A4E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208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8CFB882-7042-4F76-9B1D-B0082D49E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40AD-8F7B-4D47-83C7-E67F97019DCD}" type="datetimeFigureOut">
              <a:rPr lang="ru-RU" smtClean="0"/>
              <a:t>26.03.2021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D1C2CB9-0526-446C-BE7B-DE00BCD6D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01D5768-1799-4703-926F-ACE882024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617BA-9B45-4776-8E2E-B1DC450A4E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1585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087ACF-A45D-4687-8218-40F2D4EAC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4BDC32-F2E4-40E5-AA25-CB7441960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6DAC23A-3D66-466F-B85E-1AFF028A8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B66821A-9E7C-468E-85BA-D1E8DE5D4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40AD-8F7B-4D47-83C7-E67F97019DCD}" type="datetimeFigureOut">
              <a:rPr lang="ru-RU" smtClean="0"/>
              <a:t>26.03.2021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9B3288A-5017-4928-98E7-1DBE31D51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C5D65AB-18DB-4CA1-BE45-A8F3B59DB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617BA-9B45-4776-8E2E-B1DC450A4E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2056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FA19EB-045D-4A13-A577-59AB93B1F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F31E03B-37E4-4FC7-AB37-0BF822AD65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6FA7F39-0039-4A8F-9DD2-8AB440ED2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A7F509-754A-4999-9283-18ADB54BD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40AD-8F7B-4D47-83C7-E67F97019DCD}" type="datetimeFigureOut">
              <a:rPr lang="ru-RU" smtClean="0"/>
              <a:t>26.03.2021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E6616E0-5904-4C82-AE08-6AA35E8A5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E1134D5-3577-4ACA-B232-6DD046E45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617BA-9B45-4776-8E2E-B1DC450A4E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6025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5920EC-040D-4A2D-9E80-BBEB41E0D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D56D205-CAC6-4F22-A2D3-8EBF0ADAD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55AE1E-58E9-4860-A7C0-A7292DE2F5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240AD-8F7B-4D47-83C7-E67F97019DCD}" type="datetimeFigureOut">
              <a:rPr lang="ru-RU" smtClean="0"/>
              <a:t>26.03.2021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ED2696-E99C-4A76-B997-0FB6ED6C7D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258D8E-A768-4B47-BA1D-AF471C3B29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617BA-9B45-4776-8E2E-B1DC450A4E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6726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22.sotsbi.ru:813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22.sotsbi.ru:8131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7AD74D-D106-4275-9D27-176B05F2886A}"/>
              </a:ext>
            </a:extLst>
          </p:cNvPr>
          <p:cNvSpPr txBox="1"/>
          <p:nvPr/>
        </p:nvSpPr>
        <p:spPr>
          <a:xfrm>
            <a:off x="3037190" y="1485335"/>
            <a:ext cx="6117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>
                <a:solidFill>
                  <a:schemeClr val="accent5">
                    <a:lumMod val="75000"/>
                  </a:schemeClr>
                </a:solidFill>
              </a:rPr>
              <a:t>Технологии Интернета вещей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E52890-1C73-4747-A49C-37254546E007}"/>
              </a:ext>
            </a:extLst>
          </p:cNvPr>
          <p:cNvSpPr txBox="1"/>
          <p:nvPr/>
        </p:nvSpPr>
        <p:spPr>
          <a:xfrm>
            <a:off x="3598920" y="2736502"/>
            <a:ext cx="57965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>
                <a:solidFill>
                  <a:schemeClr val="accent5">
                    <a:lumMod val="75000"/>
                  </a:schemeClr>
                </a:solidFill>
              </a:rPr>
              <a:t>Лекция 3 </a:t>
            </a:r>
          </a:p>
          <a:p>
            <a:pPr algn="ctr"/>
            <a:r>
              <a:rPr lang="ru-RU" sz="2800">
                <a:solidFill>
                  <a:schemeClr val="accent5">
                    <a:lumMod val="75000"/>
                  </a:schemeClr>
                </a:solidFill>
              </a:rPr>
              <a:t>«Стандарты и протоколы передачи данных </a:t>
            </a:r>
            <a:r>
              <a:rPr lang="en-US" sz="2800">
                <a:solidFill>
                  <a:schemeClr val="accent5">
                    <a:lumMod val="75000"/>
                  </a:schemeClr>
                </a:solidFill>
              </a:rPr>
              <a:t>IoT</a:t>
            </a:r>
            <a:r>
              <a:rPr lang="ru-RU" sz="2800" dirty="0">
                <a:solidFill>
                  <a:schemeClr val="accent5">
                    <a:lumMod val="75000"/>
                  </a:schemeClr>
                </a:solidFill>
              </a:rPr>
              <a:t>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283F68-3771-4C4A-A940-02EC8EF15EC6}"/>
              </a:ext>
            </a:extLst>
          </p:cNvPr>
          <p:cNvSpPr txBox="1"/>
          <p:nvPr/>
        </p:nvSpPr>
        <p:spPr>
          <a:xfrm flipH="1">
            <a:off x="8430768" y="5258472"/>
            <a:ext cx="3419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/>
              <a:t>доц. кафедры ТК </a:t>
            </a:r>
          </a:p>
          <a:p>
            <a:pPr algn="r"/>
            <a:r>
              <a:rPr lang="ru-RU"/>
              <a:t>Лысиков Андрей Александрович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5C2265-877F-47AE-A20A-758929410080}"/>
              </a:ext>
            </a:extLst>
          </p:cNvPr>
          <p:cNvSpPr txBox="1"/>
          <p:nvPr/>
        </p:nvSpPr>
        <p:spPr>
          <a:xfrm flipH="1">
            <a:off x="5865876" y="6076753"/>
            <a:ext cx="697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/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1728028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369C85B8-4C3A-4922-A2A7-43887550E92D}"/>
              </a:ext>
            </a:extLst>
          </p:cNvPr>
          <p:cNvSpPr txBox="1">
            <a:spLocks/>
          </p:cNvSpPr>
          <p:nvPr/>
        </p:nvSpPr>
        <p:spPr>
          <a:xfrm>
            <a:off x="722749" y="136381"/>
            <a:ext cx="10515600" cy="7138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ru-RU" sz="3600" b="1" dirty="0">
                <a:solidFill>
                  <a:schemeClr val="accent5">
                    <a:lumMod val="75000"/>
                  </a:schemeClr>
                </a:solidFill>
              </a:rPr>
              <a:t>Обобщенная архитектура сотового типа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24E5D58-8CC9-4848-9C1F-EDB24A4AF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472" y="1116826"/>
            <a:ext cx="5651981" cy="462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73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369C85B8-4C3A-4922-A2A7-43887550E92D}"/>
              </a:ext>
            </a:extLst>
          </p:cNvPr>
          <p:cNvSpPr txBox="1">
            <a:spLocks/>
          </p:cNvSpPr>
          <p:nvPr/>
        </p:nvSpPr>
        <p:spPr>
          <a:xfrm>
            <a:off x="722749" y="136381"/>
            <a:ext cx="10515600" cy="7138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ru-RU" sz="3600" b="1" dirty="0">
                <a:solidFill>
                  <a:schemeClr val="accent5">
                    <a:lumMod val="75000"/>
                  </a:schemeClr>
                </a:solidFill>
              </a:rPr>
              <a:t>Смешанная архитектура 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</a:rPr>
              <a:t>IoT </a:t>
            </a:r>
            <a:endParaRPr lang="ru-RU"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04FCD4E-9E1F-49C3-9053-14E927A2D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199" y="1008869"/>
            <a:ext cx="5283021" cy="439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356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CB5093D-B424-4EDA-BA9A-8E84C3C29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654" y="1211327"/>
            <a:ext cx="8870691" cy="4607703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143D03D-574B-445F-97A1-64C22791E866}"/>
              </a:ext>
            </a:extLst>
          </p:cNvPr>
          <p:cNvSpPr txBox="1">
            <a:spLocks/>
          </p:cNvSpPr>
          <p:nvPr/>
        </p:nvSpPr>
        <p:spPr>
          <a:xfrm>
            <a:off x="722749" y="136381"/>
            <a:ext cx="10515600" cy="7138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ru-RU" sz="3600" b="1">
                <a:solidFill>
                  <a:schemeClr val="accent5">
                    <a:lumMod val="75000"/>
                  </a:schemeClr>
                </a:solidFill>
              </a:rPr>
              <a:t>Архитектура сети </a:t>
            </a:r>
            <a:r>
              <a:rPr lang="en-US" sz="3600" b="1">
                <a:solidFill>
                  <a:schemeClr val="accent5">
                    <a:lumMod val="75000"/>
                  </a:schemeClr>
                </a:solidFill>
              </a:rPr>
              <a:t>LoRaWAN</a:t>
            </a:r>
            <a:endParaRPr lang="ru-RU"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027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437BAB7-5324-4F40-AF54-4C018532F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466" y="1791477"/>
            <a:ext cx="6613829" cy="4245430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F8F0109-2678-4F8B-97B5-12E6954D1C2C}"/>
              </a:ext>
            </a:extLst>
          </p:cNvPr>
          <p:cNvSpPr txBox="1">
            <a:spLocks/>
          </p:cNvSpPr>
          <p:nvPr/>
        </p:nvSpPr>
        <p:spPr>
          <a:xfrm>
            <a:off x="722749" y="136381"/>
            <a:ext cx="10515600" cy="7138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3600" b="1">
                <a:solidFill>
                  <a:schemeClr val="accent5">
                    <a:lumMod val="75000"/>
                  </a:schemeClr>
                </a:solidFill>
              </a:rPr>
              <a:t>C</a:t>
            </a:r>
            <a:r>
              <a:rPr lang="ru-RU" sz="3600" b="1">
                <a:solidFill>
                  <a:schemeClr val="accent5">
                    <a:lumMod val="75000"/>
                  </a:schemeClr>
                </a:solidFill>
              </a:rPr>
              <a:t>корости передачи данных в </a:t>
            </a:r>
            <a:r>
              <a:rPr lang="en-US" sz="3600" b="1">
                <a:solidFill>
                  <a:schemeClr val="accent5">
                    <a:lumMod val="75000"/>
                  </a:schemeClr>
                </a:solidFill>
              </a:rPr>
              <a:t>LoRaWAN</a:t>
            </a:r>
            <a:r>
              <a:rPr lang="ru-RU" sz="3600" b="1">
                <a:solidFill>
                  <a:schemeClr val="accent5">
                    <a:lumMod val="75000"/>
                  </a:schemeClr>
                </a:solidFill>
              </a:rPr>
              <a:t> в зависимости от дальности связи и продолжительности передачи пакетов данных </a:t>
            </a:r>
            <a:endParaRPr lang="ru-RU"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963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97D2646-2EC0-4DB8-83CE-3B5966907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854" y="1772621"/>
            <a:ext cx="6736498" cy="3769762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1387B7A-C8F4-4E86-9641-3A5C531FCD93}"/>
              </a:ext>
            </a:extLst>
          </p:cNvPr>
          <p:cNvSpPr txBox="1">
            <a:spLocks/>
          </p:cNvSpPr>
          <p:nvPr/>
        </p:nvSpPr>
        <p:spPr>
          <a:xfrm>
            <a:off x="722749" y="453622"/>
            <a:ext cx="10515600" cy="7138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ru-RU" sz="3600" b="1">
                <a:solidFill>
                  <a:schemeClr val="accent5">
                    <a:lumMod val="75000"/>
                  </a:schemeClr>
                </a:solidFill>
              </a:rPr>
              <a:t>Сравнение </a:t>
            </a:r>
            <a:r>
              <a:rPr lang="en-US" sz="3600" b="1">
                <a:solidFill>
                  <a:schemeClr val="accent5">
                    <a:lumMod val="75000"/>
                  </a:schemeClr>
                </a:solidFill>
              </a:rPr>
              <a:t>QoS </a:t>
            </a:r>
            <a:r>
              <a:rPr lang="ru-RU" sz="3600" b="1">
                <a:solidFill>
                  <a:schemeClr val="accent5">
                    <a:lumMod val="75000"/>
                  </a:schemeClr>
                </a:solidFill>
              </a:rPr>
              <a:t>ячеистой сети с LoRaWAN при росте уровня шума</a:t>
            </a:r>
          </a:p>
          <a:p>
            <a:pPr algn="just"/>
            <a:r>
              <a:rPr lang="ru-RU" sz="3600" b="1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ru-RU"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845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166BE12D-AC37-4ECA-9F35-014AFFF154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9071" y="870874"/>
            <a:ext cx="4991100" cy="13716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84EA2B1-E41D-4D12-8C6B-1C7EB801D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696" y="2242474"/>
            <a:ext cx="494347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919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A896F5CB-CBEE-4F58-B189-A78C631169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3483" y="2050321"/>
            <a:ext cx="5814132" cy="3174822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CB8935C-6E38-421D-B77F-D67571192D53}"/>
              </a:ext>
            </a:extLst>
          </p:cNvPr>
          <p:cNvSpPr txBox="1">
            <a:spLocks/>
          </p:cNvSpPr>
          <p:nvPr/>
        </p:nvSpPr>
        <p:spPr>
          <a:xfrm>
            <a:off x="722749" y="453622"/>
            <a:ext cx="10515600" cy="7138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ru-RU" sz="3600" b="1">
                <a:solidFill>
                  <a:schemeClr val="accent5">
                    <a:lumMod val="75000"/>
                  </a:schemeClr>
                </a:solidFill>
              </a:rPr>
              <a:t>Типовая топлогия (ячеистая) сети </a:t>
            </a:r>
            <a:r>
              <a:rPr lang="en-US" sz="3600" b="1">
                <a:solidFill>
                  <a:schemeClr val="accent5">
                    <a:lumMod val="75000"/>
                  </a:schemeClr>
                </a:solidFill>
              </a:rPr>
              <a:t>ZigBee</a:t>
            </a:r>
            <a:endParaRPr lang="ru-RU" sz="3600" b="1">
              <a:solidFill>
                <a:schemeClr val="accent5">
                  <a:lumMod val="75000"/>
                </a:schemeClr>
              </a:solidFill>
            </a:endParaRPr>
          </a:p>
          <a:p>
            <a:pPr algn="just"/>
            <a:r>
              <a:rPr lang="ru-RU" sz="3600" b="1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ru-RU"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095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BA1FD74-64CA-44FF-A3D2-012908C0E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3867"/>
          </a:xfrm>
        </p:spPr>
        <p:txBody>
          <a:bodyPr>
            <a:normAutofit/>
          </a:bodyPr>
          <a:lstStyle/>
          <a:p>
            <a:r>
              <a:rPr lang="ru-RU" sz="3600" b="1" dirty="0">
                <a:solidFill>
                  <a:schemeClr val="accent5">
                    <a:lumMod val="75000"/>
                  </a:schemeClr>
                </a:solidFill>
              </a:rPr>
              <a:t>Цели лекции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6851E5-9C9C-48D3-A42E-9DBDB8CBD4CE}"/>
              </a:ext>
            </a:extLst>
          </p:cNvPr>
          <p:cNvSpPr txBox="1"/>
          <p:nvPr/>
        </p:nvSpPr>
        <p:spPr>
          <a:xfrm>
            <a:off x="1323251" y="1536174"/>
            <a:ext cx="100305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/>
              <a:t>Получить </a:t>
            </a:r>
            <a:r>
              <a:rPr lang="ru-RU" sz="2400" dirty="0"/>
              <a:t>представление об основных архитектурах решений </a:t>
            </a:r>
            <a:r>
              <a:rPr lang="en-US" sz="2400" dirty="0"/>
              <a:t>IoT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Получить представление о сетевой топологии решений</a:t>
            </a:r>
            <a:r>
              <a:rPr lang="en-US" sz="2400" dirty="0"/>
              <a:t> IoT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Изучить основные типы беспроводного подключения в решениях </a:t>
            </a:r>
            <a:r>
              <a:rPr lang="en-US" sz="2400" dirty="0"/>
              <a:t>IoT</a:t>
            </a: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  <a:p>
            <a:endParaRPr lang="en-US" sz="2400" dirty="0"/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90420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369C85B8-4C3A-4922-A2A7-43887550E92D}"/>
              </a:ext>
            </a:extLst>
          </p:cNvPr>
          <p:cNvSpPr txBox="1">
            <a:spLocks/>
          </p:cNvSpPr>
          <p:nvPr/>
        </p:nvSpPr>
        <p:spPr>
          <a:xfrm>
            <a:off x="722749" y="136381"/>
            <a:ext cx="10515600" cy="7138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ru-RU" sz="3600" b="1" dirty="0">
                <a:solidFill>
                  <a:schemeClr val="accent5">
                    <a:lumMod val="75000"/>
                  </a:schemeClr>
                </a:solidFill>
              </a:rPr>
              <a:t>Обобщенная модель решения 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</a:rPr>
              <a:t>IoT</a:t>
            </a:r>
            <a:endParaRPr lang="ru-RU"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DB5127B-3CE0-4FFE-AC27-CCDDB011C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321" y="951596"/>
            <a:ext cx="4930157" cy="495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441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CAFA6E1-E2DA-48F2-BCA4-C93790C052DA}"/>
              </a:ext>
            </a:extLst>
          </p:cNvPr>
          <p:cNvSpPr txBox="1">
            <a:spLocks/>
          </p:cNvSpPr>
          <p:nvPr/>
        </p:nvSpPr>
        <p:spPr>
          <a:xfrm>
            <a:off x="440436" y="124139"/>
            <a:ext cx="10515600" cy="7138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solidFill>
                  <a:schemeClr val="accent5">
                    <a:lumMod val="75000"/>
                  </a:schemeClr>
                </a:solidFill>
              </a:rPr>
              <a:t>Модель решения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IoT</a:t>
            </a:r>
            <a:endParaRPr lang="ru-RU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DFDCE18-C3FD-4577-8B61-9FFA40219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143" y="744085"/>
            <a:ext cx="8952354" cy="45620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61C70F6-89CB-4DEB-A3C6-C441BFE68E43}"/>
              </a:ext>
            </a:extLst>
          </p:cNvPr>
          <p:cNvSpPr txBox="1"/>
          <p:nvPr/>
        </p:nvSpPr>
        <p:spPr>
          <a:xfrm>
            <a:off x="3489332" y="5512162"/>
            <a:ext cx="5529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Эталонная модель </a:t>
            </a:r>
            <a:r>
              <a:rPr lang="en-US"/>
              <a:t>IoT </a:t>
            </a:r>
            <a:r>
              <a:rPr lang="ru-RU"/>
              <a:t> по рекоментации МСЭ-Т </a:t>
            </a:r>
            <a:r>
              <a:rPr lang="en-US"/>
              <a:t>Y.2060</a:t>
            </a:r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892AC5-651E-4310-BEAD-E4ECABDB0415}"/>
              </a:ext>
            </a:extLst>
          </p:cNvPr>
          <p:cNvSpPr txBox="1"/>
          <p:nvPr/>
        </p:nvSpPr>
        <p:spPr>
          <a:xfrm>
            <a:off x="440436" y="5926073"/>
            <a:ext cx="5488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/>
              <a:t>Источник:</a:t>
            </a:r>
          </a:p>
          <a:p>
            <a:r>
              <a:rPr lang="en-US" sz="1200">
                <a:hlinkClick r:id="rId3"/>
              </a:rPr>
              <a:t>http://b22.sotsbi.ru:8131/</a:t>
            </a:r>
            <a:r>
              <a:rPr lang="ru-RU" sz="1200"/>
              <a:t>, </a:t>
            </a:r>
            <a:r>
              <a:rPr lang="en-US" sz="1200"/>
              <a:t>IoT, </a:t>
            </a:r>
            <a:r>
              <a:rPr lang="ru-RU" sz="1200"/>
              <a:t>Глава </a:t>
            </a:r>
            <a:r>
              <a:rPr lang="en-US" sz="1200"/>
              <a:t>1 </a:t>
            </a:r>
            <a:r>
              <a:rPr lang="ru-RU" sz="1200"/>
              <a:t>Интернет вещей 1.2 Архитектура </a:t>
            </a:r>
            <a:r>
              <a:rPr lang="en-US" sz="1200"/>
              <a:t>IoT</a:t>
            </a:r>
            <a:r>
              <a:rPr lang="ru-RU" sz="1200"/>
              <a:t>, п.1.2.1</a:t>
            </a:r>
          </a:p>
        </p:txBody>
      </p:sp>
    </p:spTree>
    <p:extLst>
      <p:ext uri="{BB962C8B-B14F-4D97-AF65-F5344CB8AC3E}">
        <p14:creationId xmlns:p14="http://schemas.microsoft.com/office/powerpoint/2010/main" val="3408379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897139D-37D6-403F-9323-2EC55AFC5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6205" y="653340"/>
            <a:ext cx="6205972" cy="4861605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0BCFF16-DBE5-4A6B-946B-E241739C87B5}"/>
              </a:ext>
            </a:extLst>
          </p:cNvPr>
          <p:cNvSpPr txBox="1">
            <a:spLocks/>
          </p:cNvSpPr>
          <p:nvPr/>
        </p:nvSpPr>
        <p:spPr>
          <a:xfrm>
            <a:off x="440436" y="124139"/>
            <a:ext cx="10515600" cy="520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>
                <a:solidFill>
                  <a:schemeClr val="accent5">
                    <a:lumMod val="75000"/>
                  </a:schemeClr>
                </a:solidFill>
              </a:rPr>
              <a:t>Модель решения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IoT</a:t>
            </a:r>
            <a:endParaRPr lang="ru-RU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E386F7-F133-44CA-957D-4939AE109087}"/>
              </a:ext>
            </a:extLst>
          </p:cNvPr>
          <p:cNvSpPr txBox="1"/>
          <p:nvPr/>
        </p:nvSpPr>
        <p:spPr>
          <a:xfrm>
            <a:off x="4319425" y="5627510"/>
            <a:ext cx="4379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Эталонная модель всемирного форума </a:t>
            </a:r>
            <a:r>
              <a:rPr lang="en-US"/>
              <a:t>IoT</a:t>
            </a:r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41358A-D321-4880-89E2-2AE1B9E8D88A}"/>
              </a:ext>
            </a:extLst>
          </p:cNvPr>
          <p:cNvSpPr txBox="1"/>
          <p:nvPr/>
        </p:nvSpPr>
        <p:spPr>
          <a:xfrm>
            <a:off x="346918" y="6109407"/>
            <a:ext cx="5488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/>
              <a:t>Источник:</a:t>
            </a:r>
          </a:p>
          <a:p>
            <a:r>
              <a:rPr lang="en-US" sz="1200">
                <a:hlinkClick r:id="rId3"/>
              </a:rPr>
              <a:t>http://b22.sotsbi.ru:8131/</a:t>
            </a:r>
            <a:r>
              <a:rPr lang="ru-RU" sz="1200"/>
              <a:t>, </a:t>
            </a:r>
            <a:r>
              <a:rPr lang="en-US" sz="1200"/>
              <a:t>IoT, </a:t>
            </a:r>
            <a:r>
              <a:rPr lang="ru-RU" sz="1200"/>
              <a:t>Глава </a:t>
            </a:r>
            <a:r>
              <a:rPr lang="en-US" sz="1200"/>
              <a:t>1 </a:t>
            </a:r>
            <a:r>
              <a:rPr lang="ru-RU" sz="1200"/>
              <a:t>Интернет вещей 1.2 Архитектура </a:t>
            </a:r>
            <a:r>
              <a:rPr lang="en-US" sz="1200"/>
              <a:t>IoT</a:t>
            </a:r>
            <a:r>
              <a:rPr lang="ru-RU" sz="1200"/>
              <a:t>, п.1.2.2</a:t>
            </a:r>
          </a:p>
        </p:txBody>
      </p:sp>
    </p:spTree>
    <p:extLst>
      <p:ext uri="{BB962C8B-B14F-4D97-AF65-F5344CB8AC3E}">
        <p14:creationId xmlns:p14="http://schemas.microsoft.com/office/powerpoint/2010/main" val="1793037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646693C-1D03-4400-A8D6-354964657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757" y="1058784"/>
            <a:ext cx="7194485" cy="5453884"/>
          </a:xfrm>
          <a:prstGeom prst="rect">
            <a:avLst/>
          </a:prstGeom>
        </p:spPr>
      </p:pic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A7946F7-ACC9-4392-BCAC-6676539B2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957" y="223236"/>
            <a:ext cx="10515600" cy="713867"/>
          </a:xfrm>
        </p:spPr>
        <p:txBody>
          <a:bodyPr>
            <a:normAutofit fontScale="90000"/>
          </a:bodyPr>
          <a:lstStyle/>
          <a:p>
            <a:r>
              <a:rPr lang="ru-RU" sz="3600" b="1" dirty="0">
                <a:solidFill>
                  <a:schemeClr val="accent5">
                    <a:lumMod val="75000"/>
                  </a:schemeClr>
                </a:solidFill>
              </a:rPr>
              <a:t>Типы беспроводного доступа по географическому признаку и соответствующие технологии</a:t>
            </a:r>
          </a:p>
        </p:txBody>
      </p:sp>
    </p:spTree>
    <p:extLst>
      <p:ext uri="{BB962C8B-B14F-4D97-AF65-F5344CB8AC3E}">
        <p14:creationId xmlns:p14="http://schemas.microsoft.com/office/powerpoint/2010/main" val="3569332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369C85B8-4C3A-4922-A2A7-43887550E92D}"/>
              </a:ext>
            </a:extLst>
          </p:cNvPr>
          <p:cNvSpPr txBox="1">
            <a:spLocks/>
          </p:cNvSpPr>
          <p:nvPr/>
        </p:nvSpPr>
        <p:spPr>
          <a:xfrm>
            <a:off x="722749" y="136381"/>
            <a:ext cx="10515600" cy="7138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ru-RU" sz="3600" b="1" dirty="0">
                <a:solidFill>
                  <a:schemeClr val="accent5">
                    <a:lumMod val="75000"/>
                  </a:schemeClr>
                </a:solidFill>
              </a:rPr>
              <a:t>Общая блок-схема узла 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</a:rPr>
              <a:t>LPWAN</a:t>
            </a:r>
            <a:endParaRPr lang="ru-RU"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46312E5-63B0-435F-9F59-CCCC7128D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021" y="1849820"/>
            <a:ext cx="7719541" cy="247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90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369C85B8-4C3A-4922-A2A7-43887550E92D}"/>
              </a:ext>
            </a:extLst>
          </p:cNvPr>
          <p:cNvSpPr txBox="1">
            <a:spLocks/>
          </p:cNvSpPr>
          <p:nvPr/>
        </p:nvSpPr>
        <p:spPr>
          <a:xfrm>
            <a:off x="722749" y="136381"/>
            <a:ext cx="10515600" cy="7138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ru-RU" sz="3600" b="1" dirty="0">
                <a:solidFill>
                  <a:schemeClr val="accent5">
                    <a:lumMod val="75000"/>
                  </a:schemeClr>
                </a:solidFill>
              </a:rPr>
              <a:t>Топологии глобальных сетей с </a:t>
            </a:r>
            <a:r>
              <a:rPr lang="ru-RU" sz="3600" b="1">
                <a:solidFill>
                  <a:schemeClr val="accent5">
                    <a:lumMod val="75000"/>
                  </a:schemeClr>
                </a:solidFill>
              </a:rPr>
              <a:t>низким энергопотреблением (</a:t>
            </a:r>
            <a:r>
              <a:rPr lang="en-US" sz="3600" b="1">
                <a:solidFill>
                  <a:schemeClr val="accent5">
                    <a:lumMod val="75000"/>
                  </a:schemeClr>
                </a:solidFill>
              </a:rPr>
              <a:t>LPWAN</a:t>
            </a:r>
            <a:r>
              <a:rPr lang="ru-RU" sz="3600" b="1">
                <a:solidFill>
                  <a:schemeClr val="accent5">
                    <a:lumMod val="75000"/>
                  </a:schemeClr>
                </a:solidFill>
              </a:rPr>
              <a:t>) </a:t>
            </a:r>
            <a:endParaRPr lang="ru-RU"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8235562-6D15-4F02-BBE6-8AA9DFF90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507" y="1466431"/>
            <a:ext cx="9276986" cy="353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53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369C85B8-4C3A-4922-A2A7-43887550E92D}"/>
              </a:ext>
            </a:extLst>
          </p:cNvPr>
          <p:cNvSpPr txBox="1">
            <a:spLocks/>
          </p:cNvSpPr>
          <p:nvPr/>
        </p:nvSpPr>
        <p:spPr>
          <a:xfrm>
            <a:off x="722749" y="136381"/>
            <a:ext cx="10515600" cy="7138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ru-RU" sz="3600" b="1" dirty="0">
                <a:solidFill>
                  <a:schemeClr val="accent5">
                    <a:lumMod val="75000"/>
                  </a:schemeClr>
                </a:solidFill>
              </a:rPr>
              <a:t>Типичные объекты сети 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</a:rPr>
              <a:t>LPWAN</a:t>
            </a:r>
            <a:endParaRPr lang="ru-RU"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F5E64F2-3232-41FB-908D-CB52525EA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874" y="1367872"/>
            <a:ext cx="8150203" cy="368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53451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1544</TotalTime>
  <Words>192</Words>
  <Application>Microsoft Office PowerPoint</Application>
  <PresentationFormat>Широкоэкранный</PresentationFormat>
  <Paragraphs>35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Тема Office</vt:lpstr>
      <vt:lpstr>Презентация PowerPoint</vt:lpstr>
      <vt:lpstr>Цели лекции </vt:lpstr>
      <vt:lpstr>Презентация PowerPoint</vt:lpstr>
      <vt:lpstr>Презентация PowerPoint</vt:lpstr>
      <vt:lpstr>Презентация PowerPoint</vt:lpstr>
      <vt:lpstr>Типы беспроводного доступа по географическому признаку и соответствующие технологии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vostok</dc:creator>
  <cp:lastModifiedBy>vostok</cp:lastModifiedBy>
  <cp:revision>258</cp:revision>
  <dcterms:created xsi:type="dcterms:W3CDTF">2021-02-05T19:41:06Z</dcterms:created>
  <dcterms:modified xsi:type="dcterms:W3CDTF">2021-03-25T22:46:10Z</dcterms:modified>
</cp:coreProperties>
</file>