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94" r:id="rId3"/>
    <p:sldId id="295" r:id="rId4"/>
    <p:sldId id="297" r:id="rId5"/>
    <p:sldId id="296" r:id="rId6"/>
    <p:sldId id="304" r:id="rId7"/>
    <p:sldId id="305" r:id="rId8"/>
    <p:sldId id="306" r:id="rId9"/>
    <p:sldId id="307" r:id="rId10"/>
    <p:sldId id="267" r:id="rId11"/>
    <p:sldId id="268" r:id="rId12"/>
    <p:sldId id="312" r:id="rId13"/>
    <p:sldId id="298" r:id="rId14"/>
    <p:sldId id="299" r:id="rId15"/>
    <p:sldId id="300" r:id="rId16"/>
    <p:sldId id="301" r:id="rId17"/>
    <p:sldId id="302" r:id="rId18"/>
    <p:sldId id="303" r:id="rId19"/>
    <p:sldId id="308" r:id="rId20"/>
    <p:sldId id="309" r:id="rId21"/>
    <p:sldId id="310" r:id="rId22"/>
    <p:sldId id="311" r:id="rId23"/>
    <p:sldId id="313" r:id="rId24"/>
    <p:sldId id="314" r:id="rId25"/>
    <p:sldId id="315" r:id="rId26"/>
    <p:sldId id="316" r:id="rId27"/>
    <p:sldId id="31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60" autoAdjust="0"/>
  </p:normalViewPr>
  <p:slideViewPr>
    <p:cSldViewPr snapToGrid="0">
      <p:cViewPr varScale="1">
        <p:scale>
          <a:sx n="103" d="100"/>
          <a:sy n="103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D49D0-8A4E-42CB-97FE-CBAE0AD95EBE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26B8F-C51E-4CAF-B1F8-84B59AC8C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2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A734E-84E6-4707-B0CF-AD1F533D4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B01A64-DF24-46B0-8E26-1B1905FED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4A9017-EBAE-4DC7-AE21-66799B44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A9F2B-F50A-4B11-9E14-9F51FC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407C2-4FFD-41BA-8730-AA6DF83E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57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9EF2B-6C40-41DB-97CF-2143125F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21E5AC-20E8-4689-AFA9-8BE1F2A23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6A3E5-F2C0-47A0-A2C1-922B850B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4BC05-784A-4525-9649-FB723D07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68238-E8C0-4710-82CE-D814AAE3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7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0EAD8C-FADD-4F00-9944-35E6DCA85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940935-78A0-4FED-84AE-6B0449257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0BDBE-D393-40A8-98D7-CBE0D917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B87D0E-21B2-4EBF-9533-26C4F18C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B62499-F206-49A8-9DDC-78C242EB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88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125DE-C2A6-48B7-B199-4DA2A5CF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80D45-2610-4848-B260-751DE212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366083-18D4-435B-8770-AA1BA788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E49ED-0783-4F32-B18E-848B5288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F9EF0-5055-488A-9DEA-E6A33057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4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69E17-DA75-456B-82B8-FF36D7F4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518B7D-E8CD-4434-BD49-95D3C542F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3F5BA-BA2A-4C9F-8E09-8BD5155C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B34FF-74B0-494B-A08D-F135F681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528F83-8BC0-4D24-8AC6-1D88C7F0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42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F8642-92D3-4C70-9C2A-06BFB52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3DBA1-C3AB-4DE0-9469-CDF4E4DC3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7BA355-1652-4F89-9543-ACACB6B2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47177-C0E0-4FF9-AA16-34E9098B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85DB57-1F25-468F-8E37-0C55CC20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BE1EE2-9AEE-4C36-BE12-800171F7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9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9B47-E122-4ED4-BF0A-F7BC5254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3B6BEB-07BE-4B65-9A59-892D6442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22DDC2-58C5-4EB0-9D97-D8F3CAACE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BACF26-D289-4EEF-B04F-B61EE349B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263D6E-69E0-4EAD-BC77-02E82649F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CC3B08-DAF7-43BC-898B-44CDCC17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C38F07-5B29-4A1C-B704-B18CC5D2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CAB7FC-A48C-492D-A216-BDB5503D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0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9DA06-BB66-4DE0-89A6-3F5C1D3F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FF2167-2970-452B-B783-EA77CDA3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CA45CD-2B0E-4E4C-9A96-9EA0EA4E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BC0641-CD0B-4525-96A8-AB7C25EC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0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CFB882-7042-4F76-9B1D-B0082D49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1C2CB9-0526-446C-BE7B-DE00BCD6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1D5768-1799-4703-926F-ACE88202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8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87ACF-A45D-4687-8218-40F2D4EA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BDC32-F2E4-40E5-AA25-CB7441960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DAC23A-3D66-466F-B85E-1AFF028A8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66821A-9E7C-468E-85BA-D1E8DE5D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B3288A-5017-4928-98E7-1DBE31D5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5D65AB-18DB-4CA1-BE45-A8F3B59D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05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A19EB-045D-4A13-A577-59AB93B1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31E03B-37E4-4FC7-AB37-0BF822AD6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FA7F39-0039-4A8F-9DD2-8AB440ED2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A7F509-754A-4999-9283-18ADB54B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616E0-5904-4C82-AE08-6AA35E8A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1134D5-3577-4ACA-B232-6DD046E4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02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920EC-040D-4A2D-9E80-BBEB41E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56D205-CAC6-4F22-A2D3-8EBF0ADAD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5AE1E-58E9-4860-A7C0-A7292DE2F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0AD-8F7B-4D47-83C7-E67F97019DC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ED2696-E99C-4A76-B997-0FB6ED6C7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58D8E-A768-4B47-BA1D-AF471C3B2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AD74D-D106-4275-9D27-176B05F2886A}"/>
              </a:ext>
            </a:extLst>
          </p:cNvPr>
          <p:cNvSpPr txBox="1"/>
          <p:nvPr/>
        </p:nvSpPr>
        <p:spPr>
          <a:xfrm>
            <a:off x="3037190" y="1485335"/>
            <a:ext cx="611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>
                <a:solidFill>
                  <a:schemeClr val="accent5">
                    <a:lumMod val="75000"/>
                  </a:schemeClr>
                </a:solidFill>
              </a:rPr>
              <a:t>Технологии Интернета вещей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52890-1C73-4747-A49C-37254546E007}"/>
              </a:ext>
            </a:extLst>
          </p:cNvPr>
          <p:cNvSpPr txBox="1"/>
          <p:nvPr/>
        </p:nvSpPr>
        <p:spPr>
          <a:xfrm>
            <a:off x="2548148" y="2839139"/>
            <a:ext cx="7333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>
                <a:solidFill>
                  <a:schemeClr val="accent5">
                    <a:lumMod val="75000"/>
                  </a:schemeClr>
                </a:solidFill>
              </a:rPr>
              <a:t>Лекция 5 </a:t>
            </a:r>
          </a:p>
          <a:p>
            <a:pPr algn="ctr"/>
            <a:r>
              <a:rPr lang="ru-RU" sz="2800">
                <a:solidFill>
                  <a:schemeClr val="accent5">
                    <a:lumMod val="75000"/>
                  </a:schemeClr>
                </a:solidFill>
              </a:rPr>
              <a:t>«Принципы функционирования современной сети Интернет»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83F68-3771-4C4A-A940-02EC8EF15EC6}"/>
              </a:ext>
            </a:extLst>
          </p:cNvPr>
          <p:cNvSpPr txBox="1"/>
          <p:nvPr/>
        </p:nvSpPr>
        <p:spPr>
          <a:xfrm flipH="1">
            <a:off x="8430768" y="5258472"/>
            <a:ext cx="34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/>
              <a:t>доц. кафедры ТК </a:t>
            </a:r>
          </a:p>
          <a:p>
            <a:pPr algn="r"/>
            <a:r>
              <a:rPr lang="ru-RU"/>
              <a:t>Лысиков Андрей Александрович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C2265-877F-47AE-A20A-758929410080}"/>
              </a:ext>
            </a:extLst>
          </p:cNvPr>
          <p:cNvSpPr txBox="1"/>
          <p:nvPr/>
        </p:nvSpPr>
        <p:spPr>
          <a:xfrm flipH="1">
            <a:off x="5865876" y="6076753"/>
            <a:ext cx="69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72802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D79784-8C25-4C2A-AFEB-8BF90FF2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430-E53A-404F-A664-4B1389211670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478509A-7F4D-48F1-BC5D-FF34DF55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0261"/>
            <a:ext cx="10515600" cy="942467"/>
          </a:xfrm>
        </p:spPr>
        <p:txBody>
          <a:bodyPr>
            <a:normAutofit fontScale="90000"/>
          </a:bodyPr>
          <a:lstStyle/>
          <a:p>
            <a:r>
              <a:rPr lang="ru-RU" sz="4000" b="1">
                <a:solidFill>
                  <a:srgbClr val="0070C0"/>
                </a:solidFill>
              </a:rPr>
              <a:t>Взаимодействие сетевых узлов: сетевая модель </a:t>
            </a:r>
            <a:r>
              <a:rPr lang="en-US" sz="4000" b="1">
                <a:solidFill>
                  <a:srgbClr val="0070C0"/>
                </a:solidFill>
              </a:rPr>
              <a:t>OSI</a:t>
            </a:r>
            <a:endParaRPr lang="ru-RU" sz="4000" b="1">
              <a:solidFill>
                <a:srgbClr val="0070C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5F4A90-EB6D-4C66-8904-F7E61C88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37" y="1119372"/>
            <a:ext cx="4246563" cy="53703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CBBD88-F4EA-412C-8EB9-65812E15F014}"/>
              </a:ext>
            </a:extLst>
          </p:cNvPr>
          <p:cNvSpPr/>
          <p:nvPr/>
        </p:nvSpPr>
        <p:spPr>
          <a:xfrm>
            <a:off x="1131799" y="1699161"/>
            <a:ext cx="433396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/>
              <a:t>Отличительной особенностью модели </a:t>
            </a:r>
            <a:r>
              <a:rPr lang="en-US" sz="2000" i="1"/>
              <a:t>OSI</a:t>
            </a:r>
            <a:r>
              <a:rPr lang="ru-RU" sz="2000" i="1"/>
              <a:t> является то, что сначала была разработана сама модель, а затем на основе нее разрабатывались сетевые технологии, протоколы и устройства. Исторически данная модель возникла первой, поэтому операторы связи строили свои сети согласно ей.</a:t>
            </a:r>
          </a:p>
        </p:txBody>
      </p:sp>
    </p:spTree>
    <p:extLst>
      <p:ext uri="{BB962C8B-B14F-4D97-AF65-F5344CB8AC3E}">
        <p14:creationId xmlns:p14="http://schemas.microsoft.com/office/powerpoint/2010/main" val="270672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89E1FB-7584-4BB4-881A-1CABB999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430-E53A-404F-A664-4B1389211670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D1E70B4-1D2B-40DF-A2E1-BF754B32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0261"/>
            <a:ext cx="10920984" cy="942467"/>
          </a:xfrm>
        </p:spPr>
        <p:txBody>
          <a:bodyPr>
            <a:normAutofit/>
          </a:bodyPr>
          <a:lstStyle/>
          <a:p>
            <a:r>
              <a:rPr lang="ru-RU" sz="3600" b="1">
                <a:solidFill>
                  <a:srgbClr val="0070C0"/>
                </a:solidFill>
              </a:rPr>
              <a:t>Взаимодействие сетевых узлов: сетевая модель </a:t>
            </a:r>
            <a:r>
              <a:rPr lang="en-US" sz="3600" b="1">
                <a:solidFill>
                  <a:srgbClr val="0070C0"/>
                </a:solidFill>
              </a:rPr>
              <a:t>TCP/IP</a:t>
            </a:r>
            <a:endParaRPr lang="ru-RU" sz="3600" b="1">
              <a:solidFill>
                <a:srgbClr val="0070C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2C7A11-E50E-4A83-855B-04B6D481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1443228"/>
            <a:ext cx="4365058" cy="448767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6048F06-D9F0-445F-B4F1-E2AC16972AA5}"/>
              </a:ext>
            </a:extLst>
          </p:cNvPr>
          <p:cNvSpPr/>
          <p:nvPr/>
        </p:nvSpPr>
        <p:spPr>
          <a:xfrm>
            <a:off x="812801" y="1339592"/>
            <a:ext cx="553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/>
              <a:t>Модель </a:t>
            </a:r>
            <a:r>
              <a:rPr lang="en-US" sz="2000" i="1"/>
              <a:t>TCP</a:t>
            </a:r>
            <a:r>
              <a:rPr lang="ru-RU" sz="2000" i="1"/>
              <a:t>/</a:t>
            </a:r>
            <a:r>
              <a:rPr lang="en-US" sz="2000" i="1"/>
              <a:t>IP</a:t>
            </a:r>
            <a:r>
              <a:rPr lang="ru-RU" sz="2000" i="1"/>
              <a:t> была разработана гораздо позднее </a:t>
            </a:r>
            <a:r>
              <a:rPr lang="en-US" sz="2000" i="1"/>
              <a:t>OSI</a:t>
            </a:r>
            <a:r>
              <a:rPr lang="ru-RU" sz="2000" i="1"/>
              <a:t>. При ее создании использовался противоположный принцип: сначала шли исследования и разработки технологий, протоколов (стек протоколов </a:t>
            </a:r>
            <a:r>
              <a:rPr lang="en-US" sz="2000" i="1"/>
              <a:t>TCP/IP</a:t>
            </a:r>
            <a:r>
              <a:rPr lang="ru-RU" sz="2000" i="1"/>
              <a:t>) и сетевых устройств, а уже после под отработанные технологии была создана модель. Несмотря на то что модели </a:t>
            </a:r>
            <a:r>
              <a:rPr lang="en-US" sz="2000" i="1"/>
              <a:t>OSI</a:t>
            </a:r>
            <a:r>
              <a:rPr lang="ru-RU" sz="2000" i="1"/>
              <a:t> и </a:t>
            </a:r>
            <a:r>
              <a:rPr lang="en-US" sz="2000" i="1"/>
              <a:t>TCP</a:t>
            </a:r>
            <a:r>
              <a:rPr lang="ru-RU" sz="2000" i="1"/>
              <a:t>/</a:t>
            </a:r>
            <a:r>
              <a:rPr lang="en-US" sz="2000" i="1"/>
              <a:t>IP </a:t>
            </a:r>
            <a:r>
              <a:rPr lang="ru-RU" sz="2000" i="1"/>
              <a:t>похожи, ставить их в один ряд не корректно. Однако сама технология пакетной коммутации была использована при создании протоколов и на основе модели </a:t>
            </a:r>
            <a:r>
              <a:rPr lang="en-US" sz="2000" i="1"/>
              <a:t>OSI</a:t>
            </a:r>
            <a:r>
              <a:rPr lang="ru-RU" sz="2000" i="1"/>
              <a:t>. Примером является устаревший стек протоколов </a:t>
            </a:r>
            <a:r>
              <a:rPr lang="en-US" sz="2000" i="1"/>
              <a:t>X.25</a:t>
            </a:r>
            <a:r>
              <a:rPr lang="ru-RU" sz="2000" i="1"/>
              <a:t>, с успехом использовавшийся до настоящего времени в сети банкоматов, но практически вытесненный </a:t>
            </a:r>
            <a:r>
              <a:rPr lang="en-US" sz="2000" i="1"/>
              <a:t>IP.</a:t>
            </a:r>
            <a:endParaRPr lang="ru-RU" sz="2000" i="1"/>
          </a:p>
        </p:txBody>
      </p:sp>
    </p:spTree>
    <p:extLst>
      <p:ext uri="{BB962C8B-B14F-4D97-AF65-F5344CB8AC3E}">
        <p14:creationId xmlns:p14="http://schemas.microsoft.com/office/powerpoint/2010/main" val="55184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3524E2-B431-42C0-BD5B-149075C8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15" y="1880458"/>
            <a:ext cx="8806299" cy="3097084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A7BE2E1-D530-4FB6-87BF-D2DB5F2E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0261"/>
            <a:ext cx="10920984" cy="942467"/>
          </a:xfrm>
        </p:spPr>
        <p:txBody>
          <a:bodyPr>
            <a:normAutofit fontScale="90000"/>
          </a:bodyPr>
          <a:lstStyle/>
          <a:p>
            <a:r>
              <a:rPr lang="ru-RU" sz="3600" b="1">
                <a:solidFill>
                  <a:srgbClr val="0070C0"/>
                </a:solidFill>
              </a:rPr>
              <a:t>Аналогия моделей </a:t>
            </a:r>
            <a:r>
              <a:rPr lang="en-US" sz="3600" b="1">
                <a:solidFill>
                  <a:srgbClr val="0070C0"/>
                </a:solidFill>
              </a:rPr>
              <a:t>OSI </a:t>
            </a:r>
            <a:r>
              <a:rPr lang="ru-RU" sz="3600" b="1">
                <a:solidFill>
                  <a:srgbClr val="0070C0"/>
                </a:solidFill>
              </a:rPr>
              <a:t>и </a:t>
            </a:r>
            <a:r>
              <a:rPr lang="en-US" sz="3600" b="1">
                <a:solidFill>
                  <a:srgbClr val="0070C0"/>
                </a:solidFill>
              </a:rPr>
              <a:t>TCP/IP</a:t>
            </a:r>
            <a:r>
              <a:rPr lang="ru-RU" sz="3600" b="1">
                <a:solidFill>
                  <a:srgbClr val="0070C0"/>
                </a:solidFill>
              </a:rPr>
              <a:t> с моделью авиаперевозок</a:t>
            </a:r>
          </a:p>
        </p:txBody>
      </p:sp>
    </p:spTree>
    <p:extLst>
      <p:ext uri="{BB962C8B-B14F-4D97-AF65-F5344CB8AC3E}">
        <p14:creationId xmlns:p14="http://schemas.microsoft.com/office/powerpoint/2010/main" val="214483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396177" y="761532"/>
            <a:ext cx="4119839" cy="1113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Сети доступа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EBF85B-03C9-4C15-8DFA-C4482F73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0773"/>
            <a:ext cx="53911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3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Доступ к сети Интернет посредством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DSL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0A8EA50-EA4A-4890-B601-8884A76FC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8" y="2113481"/>
            <a:ext cx="6981727" cy="28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4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643732" y="345741"/>
            <a:ext cx="8705542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Доступ в сеть Интернет посредством гибридной </a:t>
            </a:r>
            <a:endParaRPr lang="en-US" sz="3600" b="1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оптико-коаксиальной линии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HFC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C79B5D-BE01-44FC-B3EB-8D6D2419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01" y="2020660"/>
            <a:ext cx="8009198" cy="37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11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32078" y="239018"/>
            <a:ext cx="10641937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Доступ в сеть Интернет посредством оптических линий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PON </a:t>
            </a:r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и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AON (FTTx)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113717F-24CC-4C28-BD48-795043BEF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60" y="2219519"/>
            <a:ext cx="6810328" cy="29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7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Доступ в сеть Интернет посредством технологии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Ethernet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CA0EEF-77A8-4A24-873E-64EAC556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483" y="1845711"/>
            <a:ext cx="6218423" cy="31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12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5C09E0-3598-45C3-9005-44478DA4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480" y="247650"/>
            <a:ext cx="5619750" cy="63627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D4FD1D-293D-499A-A5C4-57F2824C028E}"/>
              </a:ext>
            </a:extLst>
          </p:cNvPr>
          <p:cNvSpPr txBox="1">
            <a:spLocks/>
          </p:cNvSpPr>
          <p:nvPr/>
        </p:nvSpPr>
        <p:spPr>
          <a:xfrm>
            <a:off x="396177" y="761532"/>
            <a:ext cx="4119839" cy="1113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Ядро сети (базовая сеть)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6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F2DDD9-792D-40ED-9D18-22E08006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22" y="2034462"/>
            <a:ext cx="6071556" cy="363855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60D5581-8633-4B70-9269-6968A7D46D2A}"/>
              </a:ext>
            </a:extLst>
          </p:cNvPr>
          <p:cNvSpPr txBox="1">
            <a:spLocks/>
          </p:cNvSpPr>
          <p:nvPr/>
        </p:nvSpPr>
        <p:spPr>
          <a:xfrm>
            <a:off x="349524" y="574920"/>
            <a:ext cx="9662223" cy="1113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Способы коммутации в ядре сети Интернет: коммутация пакетов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Схема типового 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6B92BB-5653-41D2-989A-2C7850438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52537"/>
            <a:ext cx="99060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41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60D5581-8633-4B70-9269-6968A7D46D2A}"/>
              </a:ext>
            </a:extLst>
          </p:cNvPr>
          <p:cNvSpPr txBox="1">
            <a:spLocks/>
          </p:cNvSpPr>
          <p:nvPr/>
        </p:nvSpPr>
        <p:spPr>
          <a:xfrm>
            <a:off x="349524" y="574920"/>
            <a:ext cx="9662223" cy="1113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Способы коммутации в ядре сети Интернет: коммутация каналов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9F2CC1-0F73-40B2-AA58-35D4D98F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08" y="2197943"/>
            <a:ext cx="5510583" cy="37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9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60D5581-8633-4B70-9269-6968A7D46D2A}"/>
              </a:ext>
            </a:extLst>
          </p:cNvPr>
          <p:cNvSpPr txBox="1">
            <a:spLocks/>
          </p:cNvSpPr>
          <p:nvPr/>
        </p:nvSpPr>
        <p:spPr>
          <a:xfrm>
            <a:off x="349524" y="574920"/>
            <a:ext cx="9662223" cy="1113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Способы коммутации в ядре сети Интернет: коммутация каналов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BB92B5-829F-4B81-9FA8-73319741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270" y="1793712"/>
            <a:ext cx="5334771" cy="40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A76725-FC29-4445-BABA-E4EEF0089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53" y="1499605"/>
            <a:ext cx="9613083" cy="4266714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A32E641-3A66-48B4-903E-0F4C587454C7}"/>
              </a:ext>
            </a:extLst>
          </p:cNvPr>
          <p:cNvSpPr txBox="1">
            <a:spLocks/>
          </p:cNvSpPr>
          <p:nvPr/>
        </p:nvSpPr>
        <p:spPr>
          <a:xfrm>
            <a:off x="349524" y="89728"/>
            <a:ext cx="9662223" cy="1113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Примерный вид современной сети Интернет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5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3D62E3-9302-4F0C-90A0-DC1F69D5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830" y="382555"/>
            <a:ext cx="5766650" cy="596226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0E54048-26C3-417B-827C-6E37036099A0}"/>
              </a:ext>
            </a:extLst>
          </p:cNvPr>
          <p:cNvSpPr txBox="1">
            <a:spLocks/>
          </p:cNvSpPr>
          <p:nvPr/>
        </p:nvSpPr>
        <p:spPr>
          <a:xfrm>
            <a:off x="349525" y="630904"/>
            <a:ext cx="4623692" cy="1113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Прикладной уровень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TCP/IP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06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977D4768-FB12-4A78-93DA-CA73FDE3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925" y="1396417"/>
            <a:ext cx="8063222" cy="495773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1F0314-E811-4C8B-8483-B498B2FA7DAE}"/>
              </a:ext>
            </a:extLst>
          </p:cNvPr>
          <p:cNvSpPr txBox="1">
            <a:spLocks/>
          </p:cNvSpPr>
          <p:nvPr/>
        </p:nvSpPr>
        <p:spPr>
          <a:xfrm>
            <a:off x="256218" y="89728"/>
            <a:ext cx="8617194" cy="1113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Базовые архитектуры сетевых приложений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0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487A11-3E8C-4F82-9FC2-01000846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39" y="2086169"/>
            <a:ext cx="7677150" cy="35814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76964FA-1708-4C65-BC0F-D922D034373A}"/>
              </a:ext>
            </a:extLst>
          </p:cNvPr>
          <p:cNvSpPr txBox="1">
            <a:spLocks/>
          </p:cNvSpPr>
          <p:nvPr/>
        </p:nvSpPr>
        <p:spPr>
          <a:xfrm>
            <a:off x="396177" y="350985"/>
            <a:ext cx="11220435" cy="1113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Схема взаимодействия сетевого приложения с сетью Интернет посредством транспортного уровня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5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5FD983-7F05-4DB4-B0E8-361D5769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94" y="2253440"/>
            <a:ext cx="4429125" cy="319087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0A6C09-FD2E-4C54-8FA5-9559946C5F60}"/>
              </a:ext>
            </a:extLst>
          </p:cNvPr>
          <p:cNvSpPr txBox="1">
            <a:spLocks/>
          </p:cNvSpPr>
          <p:nvPr/>
        </p:nvSpPr>
        <p:spPr>
          <a:xfrm>
            <a:off x="741410" y="257679"/>
            <a:ext cx="11220435" cy="1113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Пример работы протокола прикладного уровня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HTTP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B257CC-3453-4E91-9550-2B98C9BA1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9219"/>
            <a:ext cx="3743325" cy="117157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AC8830-B0C8-4959-B96D-1EB9274382AE}"/>
              </a:ext>
            </a:extLst>
          </p:cNvPr>
          <p:cNvSpPr/>
          <p:nvPr/>
        </p:nvSpPr>
        <p:spPr>
          <a:xfrm>
            <a:off x="6096000" y="1541372"/>
            <a:ext cx="4333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/>
              <a:t>Заголовок </a:t>
            </a:r>
            <a:r>
              <a:rPr lang="en-US" sz="2000" i="1"/>
              <a:t>HTTP </a:t>
            </a:r>
            <a:r>
              <a:rPr lang="ru-RU" sz="2000" i="1"/>
              <a:t>запроса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06F3003-B334-45EE-B3B8-0D1B0148A0BB}"/>
              </a:ext>
            </a:extLst>
          </p:cNvPr>
          <p:cNvSpPr/>
          <p:nvPr/>
        </p:nvSpPr>
        <p:spPr>
          <a:xfrm>
            <a:off x="6096000" y="3418676"/>
            <a:ext cx="4333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/>
              <a:t>Заголовок </a:t>
            </a:r>
            <a:r>
              <a:rPr lang="en-US" sz="2000" i="1"/>
              <a:t>HTTP </a:t>
            </a:r>
            <a:r>
              <a:rPr lang="ru-RU" sz="2000" i="1"/>
              <a:t>ответа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77058C-82A9-462D-A51D-84C686E60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797" y="3930681"/>
            <a:ext cx="52101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9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E24AB4-4DBB-46F6-85E8-29E90C9D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6" y="1580014"/>
            <a:ext cx="6291425" cy="212131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8C9287D-7D80-484F-A0E3-996C8CA01D32}"/>
              </a:ext>
            </a:extLst>
          </p:cNvPr>
          <p:cNvSpPr txBox="1">
            <a:spLocks/>
          </p:cNvSpPr>
          <p:nvPr/>
        </p:nvSpPr>
        <p:spPr>
          <a:xfrm>
            <a:off x="741410" y="257679"/>
            <a:ext cx="11220435" cy="1113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Пример сетевого приложения на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7EC368-692E-4E60-A911-26FC97677866}"/>
              </a:ext>
            </a:extLst>
          </p:cNvPr>
          <p:cNvSpPr/>
          <p:nvPr/>
        </p:nvSpPr>
        <p:spPr>
          <a:xfrm>
            <a:off x="582789" y="1231432"/>
            <a:ext cx="4333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/>
              <a:t>UDP</a:t>
            </a:r>
            <a:r>
              <a:rPr lang="ru-RU" sz="2000" i="1"/>
              <a:t> клиент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FDC425-998F-42D4-985F-94A649F6C3CA}"/>
              </a:ext>
            </a:extLst>
          </p:cNvPr>
          <p:cNvSpPr/>
          <p:nvPr/>
        </p:nvSpPr>
        <p:spPr>
          <a:xfrm>
            <a:off x="5873037" y="3650012"/>
            <a:ext cx="4333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/>
              <a:t>UDP</a:t>
            </a:r>
            <a:r>
              <a:rPr lang="ru-RU" sz="2000" i="1"/>
              <a:t> сервер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606B95-6CF1-4ADB-8B36-6428B5AE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385" y="4303220"/>
            <a:ext cx="6095850" cy="21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5999584" y="257679"/>
            <a:ext cx="5834743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Некоторые фрагметы современной сети Интернет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74F1DEC-EACB-4075-B51C-322131FB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706" y="1882236"/>
            <a:ext cx="3340360" cy="426081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707CD3-4F5B-4921-B9AF-43C93ED77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7"/>
          <a:stretch/>
        </p:blipFill>
        <p:spPr>
          <a:xfrm>
            <a:off x="642479" y="128839"/>
            <a:ext cx="4948486" cy="66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6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209565" y="808185"/>
            <a:ext cx="3615985" cy="142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Взаимодействие конечных систем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C955525-5029-4C5E-B033-018877A6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541" y="0"/>
            <a:ext cx="60293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2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Что такое «сетевой протокол»?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DB0552-AE86-4044-B3DF-02B264E50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9" y="1055003"/>
            <a:ext cx="5967744" cy="431943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316CD2-1D51-4977-B8DA-FB9D2547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627" y="1287725"/>
            <a:ext cx="2158022" cy="33625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F15692-B6D5-4BCF-8CD1-10AA68AC2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518" y="1287725"/>
            <a:ext cx="2453070" cy="32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1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04C60E-9E30-4051-AE18-DC82BC3F5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88" y="1644327"/>
            <a:ext cx="6664524" cy="396337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55A1B0-9A95-47C2-ABDF-B1BF5F761B28}"/>
              </a:ext>
            </a:extLst>
          </p:cNvPr>
          <p:cNvSpPr txBox="1">
            <a:spLocks/>
          </p:cNvSpPr>
          <p:nvPr/>
        </p:nvSpPr>
        <p:spPr>
          <a:xfrm>
            <a:off x="545467" y="99058"/>
            <a:ext cx="4791643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Протокольная машина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809103-A54E-4EFE-B41C-1BF688F49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893" y="196044"/>
            <a:ext cx="1477331" cy="197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2301F8-B050-4D77-8701-9B95EA70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48" y="2045639"/>
            <a:ext cx="8799641" cy="29369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61C7A8-A579-4A47-90C5-5F161FC2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102" y="168051"/>
            <a:ext cx="1589299" cy="212782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EE13978-58B0-4251-A237-F8749DD34038}"/>
              </a:ext>
            </a:extLst>
          </p:cNvPr>
          <p:cNvSpPr txBox="1">
            <a:spLocks/>
          </p:cNvSpPr>
          <p:nvPr/>
        </p:nvSpPr>
        <p:spPr>
          <a:xfrm>
            <a:off x="545467" y="99058"/>
            <a:ext cx="4791643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Связь (N) -ПМ с другими ПМ</a:t>
            </a:r>
          </a:p>
        </p:txBody>
      </p:sp>
    </p:spTree>
    <p:extLst>
      <p:ext uri="{BB962C8B-B14F-4D97-AF65-F5344CB8AC3E}">
        <p14:creationId xmlns:p14="http://schemas.microsoft.com/office/powerpoint/2010/main" val="48526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2BA4CB-435B-4DF7-987D-48A532EB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68" y="1862181"/>
            <a:ext cx="5019675" cy="1504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F66A36-9D24-4F45-A0A2-5DFCC6B9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784" y="580537"/>
            <a:ext cx="1589299" cy="212782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A10EA8-A13F-49CB-8396-2E399850E836}"/>
              </a:ext>
            </a:extLst>
          </p:cNvPr>
          <p:cNvSpPr/>
          <p:nvPr/>
        </p:nvSpPr>
        <p:spPr>
          <a:xfrm>
            <a:off x="3222268" y="48298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Roboto"/>
              </a:rPr>
              <a:t>PDU иногда называют сообщением, сегментом, кадром, пакетом или многими другими терминами. Они все одинаковые, только в разных протоколах и сетях. </a:t>
            </a:r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144A17B-C159-4224-990A-85CB4D42D629}"/>
              </a:ext>
            </a:extLst>
          </p:cNvPr>
          <p:cNvSpPr txBox="1">
            <a:spLocks/>
          </p:cNvSpPr>
          <p:nvPr/>
        </p:nvSpPr>
        <p:spPr>
          <a:xfrm>
            <a:off x="545467" y="313662"/>
            <a:ext cx="4791643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Состав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PDU – protocol data unit</a:t>
            </a:r>
            <a:endParaRPr lang="ru-RU" sz="36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2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CA8F69-61A6-40D3-838C-ACC7B30E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67" y="1399883"/>
            <a:ext cx="5863011" cy="441279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5C5B39-C17B-49E1-ACAC-C47328A91469}"/>
              </a:ext>
            </a:extLst>
          </p:cNvPr>
          <p:cNvSpPr txBox="1">
            <a:spLocks/>
          </p:cNvSpPr>
          <p:nvPr/>
        </p:nvSpPr>
        <p:spPr>
          <a:xfrm>
            <a:off x="545467" y="313662"/>
            <a:ext cx="4791643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Более подробная модель ПМ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3DC290-CB58-4EC6-ABFB-CB7E5BBC1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840" y="496562"/>
            <a:ext cx="1589299" cy="21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9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1946</TotalTime>
  <Words>376</Words>
  <Application>Microsoft Office PowerPoint</Application>
  <PresentationFormat>Широкоэкранный</PresentationFormat>
  <Paragraphs>42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Взаимодействие сетевых узлов: сетевая модель OSI</vt:lpstr>
      <vt:lpstr>Взаимодействие сетевых узлов: сетевая модель TCP/IP</vt:lpstr>
      <vt:lpstr>Аналогия моделей OSI и TCP/IP с моделью авиаперевозок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vostok</dc:creator>
  <cp:lastModifiedBy>Gordon Freeman</cp:lastModifiedBy>
  <cp:revision>332</cp:revision>
  <dcterms:created xsi:type="dcterms:W3CDTF">2021-02-05T19:41:06Z</dcterms:created>
  <dcterms:modified xsi:type="dcterms:W3CDTF">2021-04-22T22:55:31Z</dcterms:modified>
</cp:coreProperties>
</file>