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60" r:id="rId5"/>
    <p:sldId id="258" r:id="rId6"/>
    <p:sldId id="257" r:id="rId7"/>
    <p:sldId id="259" r:id="rId8"/>
    <p:sldId id="261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  <a:srgbClr val="FF8D41"/>
    <a:srgbClr val="FF6600"/>
    <a:srgbClr val="B2B2B2"/>
    <a:srgbClr val="202020"/>
    <a:srgbClr val="323232"/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7D9A98-2B42-4142-BB4A-011734DDEA8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45CD9-59AE-47D5-A754-1A2E716032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panose="020B0603030804020204" charset="2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panose="020B0603030804020204" charset="2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panose="020B0603030804020204" charset="2"/>
              </a:rPr>
            </a:fld>
            <a:endParaRPr lang="zh-CN" altLang="en-US" dirty="0">
              <a:latin typeface="DejaVu Sans" panose="020B0603030804020204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C3D35-197A-491C-B572-5AA2D5315FAC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0406C-B777-4405-B2B8-400F6F6FA5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false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false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E4F62-8D88-4DCF-A373-D03EF9E5FD7A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CEDF9-1425-4325-AE5D-3043CF91D1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panose="020B0603030804020204" charset="2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panose="020B0603030804020204" charset="2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panose="020B0603030804020204" charset="2"/>
              </a:rPr>
            </a:fld>
            <a:endParaRPr lang="zh-CN" altLang="en-US" dirty="0">
              <a:latin typeface="DejaVu Sans" panose="020B0603030804020204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panose="020B0603030804020204" charset="2"/>
            </a:endParaRPr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panose="020B0603030804020204" charset="2"/>
            </a:endParaRPr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panose="020B0603030804020204" charset="2"/>
              </a:rPr>
            </a:fld>
            <a:endParaRPr lang="zh-CN" altLang="en-US" dirty="0">
              <a:latin typeface="DejaVu Sans" panose="020B0603030804020204" charset="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true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true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true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>
            <a:alphaModFix amt="6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Lambda</a:t>
            </a:r>
            <a:r>
              <a:rPr lang="zh-CN" altLang="en-US"/>
              <a:t>表达式应用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pPr algn="r"/>
            <a:endParaRPr lang="zh-CN" altLang="en-US"/>
          </a:p>
          <a:p>
            <a:pPr algn="r"/>
            <a:endParaRPr lang="zh-CN" altLang="en-US"/>
          </a:p>
          <a:p>
            <a:pPr algn="r"/>
            <a:r>
              <a:rPr lang="zh-CN" altLang="en-US" sz="2000">
                <a:solidFill>
                  <a:schemeClr val="tx1"/>
                </a:solidFill>
              </a:rPr>
              <a:t>小组成员：胡帅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刘圳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王志康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杨光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谭子炎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false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09600" y="274955"/>
            <a:ext cx="10972800" cy="1363345"/>
          </a:xfrm>
        </p:spPr>
        <p:txBody>
          <a:bodyPr/>
          <a:p>
            <a:pPr algn="l"/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八、使用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Lambda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获取数字个数、最小值、最大值、总和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09600" y="1736090"/>
            <a:ext cx="10972800" cy="4660265"/>
          </a:xfrm>
        </p:spPr>
        <p:txBody>
          <a:bodyPr/>
          <a:p>
            <a:pPr marL="0" indent="0">
              <a:buNone/>
            </a:pPr>
            <a:r>
              <a:rPr lang="zh-CN" altLang="en-US" sz="1800"/>
              <a:t>public class Demo10SunmaryStatistics {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public static void main(String[] args) {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List&lt;Integer&gt; list = Arrays.asList(1, 2, 3, 4, 5, 6);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</a:t>
            </a:r>
            <a:r>
              <a:rPr lang="en-US" altLang="zh-CN" sz="1800"/>
              <a:t>       </a:t>
            </a:r>
            <a:r>
              <a:rPr lang="en-US" altLang="en-US" sz="1800">
                <a:solidFill>
                  <a:srgbClr val="00B050"/>
                </a:solidFill>
              </a:rPr>
              <a:t>/*</a:t>
            </a:r>
            <a:endParaRPr lang="en-US" altLang="en-US" sz="1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 sz="1800">
                <a:solidFill>
                  <a:srgbClr val="00B050"/>
                </a:solidFill>
              </a:rPr>
              <a:t>           </a:t>
            </a:r>
            <a:r>
              <a:rPr lang="zh-CN" altLang="en-US" sz="1800">
                <a:solidFill>
                  <a:srgbClr val="00B050"/>
                </a:solidFill>
              </a:rPr>
              <a:t>使用</a:t>
            </a:r>
            <a:r>
              <a:rPr lang="en-US" altLang="zh-CN" sz="1800">
                <a:solidFill>
                  <a:srgbClr val="00B050"/>
                </a:solidFill>
              </a:rPr>
              <a:t>mapToInt</a:t>
            </a:r>
            <a:r>
              <a:rPr lang="zh-CN" altLang="en-US" sz="1800">
                <a:solidFill>
                  <a:srgbClr val="00B050"/>
                </a:solidFill>
              </a:rPr>
              <a:t>方法返回一个IntStream ，其中包含将给定函数应用于此流的元素的结果，在使用</a:t>
            </a:r>
            <a:r>
              <a:rPr lang="en-US" altLang="zh-CN" sz="1800">
                <a:solidFill>
                  <a:srgbClr val="00B050"/>
                </a:solidFill>
              </a:rPr>
              <a:t>        </a:t>
            </a:r>
            <a:r>
              <a:rPr lang="en-US" altLang="en-US" sz="1800">
                <a:solidFill>
                  <a:srgbClr val="00B050"/>
                </a:solidFill>
              </a:rPr>
              <a:t>s</a:t>
            </a:r>
            <a:r>
              <a:rPr lang="en-US" altLang="zh-CN" sz="1800">
                <a:solidFill>
                  <a:srgbClr val="00B050"/>
                </a:solidFill>
              </a:rPr>
              <a:t>ummary</a:t>
            </a:r>
            <a:r>
              <a:rPr lang="en-US" altLang="en-US" sz="1800">
                <a:solidFill>
                  <a:srgbClr val="00B050"/>
                </a:solidFill>
              </a:rPr>
              <a:t>Statistics</a:t>
            </a:r>
            <a:r>
              <a:rPr lang="zh-CN" altLang="en-US" sz="1800">
                <a:solidFill>
                  <a:srgbClr val="00B050"/>
                </a:solidFill>
              </a:rPr>
              <a:t>方法产生</a:t>
            </a:r>
            <a:r>
              <a:rPr lang="en-US" altLang="zh-CN" sz="1800">
                <a:solidFill>
                  <a:srgbClr val="00B050"/>
                </a:solidFill>
              </a:rPr>
              <a:t>int</a:t>
            </a:r>
            <a:r>
              <a:rPr lang="zh-CN" altLang="en-US" sz="1800">
                <a:solidFill>
                  <a:srgbClr val="00B050"/>
                </a:solidFill>
              </a:rPr>
              <a:t>类型对象</a:t>
            </a:r>
            <a:endParaRPr lang="zh-CN" altLang="en-US" sz="18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00B050"/>
                </a:solidFill>
              </a:rPr>
              <a:t> </a:t>
            </a:r>
            <a:r>
              <a:rPr lang="en-US" altLang="zh-CN" sz="1800">
                <a:solidFill>
                  <a:srgbClr val="00B050"/>
                </a:solidFill>
              </a:rPr>
              <a:t>       </a:t>
            </a:r>
            <a:r>
              <a:rPr lang="en-US" altLang="en-US" sz="1800">
                <a:solidFill>
                  <a:srgbClr val="00B050"/>
                </a:solidFill>
              </a:rPr>
              <a:t>*/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</a:t>
            </a:r>
            <a:r>
              <a:rPr lang="zh-CN" altLang="en-US" sz="1800">
                <a:solidFill>
                  <a:srgbClr val="C00000"/>
                </a:solidFill>
              </a:rPr>
              <a:t>IntSummaryStatistics stat = list.stream().mapToInt((x) -&gt; x).summaryStatistics();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System.out.println("平均数:"+stat.getAverage());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System.out.println("最大值:"+stat.getMax());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System.out.println("最小数:"+stat.getMin());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System.out.println("总和:"+stat.getSum());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}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}</a:t>
            </a:r>
            <a:endParaRPr lang="zh-CN" altLang="en-US" sz="1800"/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09600" y="1269365"/>
            <a:ext cx="10972800" cy="4857115"/>
          </a:xfrm>
        </p:spPr>
        <p:txBody>
          <a:bodyPr/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一、使用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Lambda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表达式实现线程的创建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二、使用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Lambda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表达式输出集合内容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三、使用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Lambda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表达式实现排序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四、使用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Lambda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表达式实现监听器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五、自定义的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Lambda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表达式功能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六、使用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Lambda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操作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Predicate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接口实现数据过滤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七、使用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Lambda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操作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Map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映射和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Reduce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聚合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八、使用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Lambda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获取数字个数、最小值、最大值、总和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tru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false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  <a:sym typeface="+mn-ea"/>
              </a:rPr>
              <a:t>一、使用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  <a:sym typeface="+mn-ea"/>
              </a:rPr>
              <a:t>Lambda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  <a:sym typeface="+mn-ea"/>
              </a:rPr>
              <a:t>表达式实现线程的创建</a:t>
            </a:r>
            <a:endParaRPr lang="zh-CN" altLang="en-US" sz="360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cs typeface="+mj-ea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/>
              <a:t>public static void main(String[] args) {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</a:rPr>
              <a:t>        //传统方式</a:t>
            </a:r>
            <a:r>
              <a:rPr lang="en-US" altLang="zh-CN" sz="1800">
                <a:solidFill>
                  <a:srgbClr val="7030A0"/>
                </a:solidFill>
              </a:rPr>
              <a:t>(</a:t>
            </a:r>
            <a:r>
              <a:rPr lang="zh-CN" altLang="en-US" sz="1800">
                <a:solidFill>
                  <a:srgbClr val="7030A0"/>
                </a:solidFill>
              </a:rPr>
              <a:t>匿名内部类</a:t>
            </a:r>
            <a:r>
              <a:rPr lang="en-US" altLang="zh-CN" sz="1800">
                <a:solidFill>
                  <a:srgbClr val="7030A0"/>
                </a:solidFill>
              </a:rPr>
              <a:t>)</a:t>
            </a:r>
            <a:r>
              <a:rPr lang="zh-CN" altLang="en-US" sz="1800">
                <a:solidFill>
                  <a:srgbClr val="7030A0"/>
                </a:solidFill>
              </a:rPr>
              <a:t>创建线程</a:t>
            </a:r>
            <a:endParaRPr lang="zh-CN" altLang="en-US" sz="18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</a:rPr>
              <a:t>        new Thread(new Runnable() {</a:t>
            </a:r>
            <a:endParaRPr lang="zh-CN" altLang="en-US" sz="18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</a:rPr>
              <a:t>            @Override</a:t>
            </a:r>
            <a:endParaRPr lang="zh-CN" altLang="en-US" sz="18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</a:rPr>
              <a:t>            public void run() {</a:t>
            </a:r>
            <a:endParaRPr lang="zh-CN" altLang="en-US" sz="18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</a:rPr>
              <a:t>                System.out.println(Thread.currentThread().getName()+"创建该线程");</a:t>
            </a:r>
            <a:endParaRPr lang="zh-CN" altLang="en-US" sz="18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</a:rPr>
              <a:t>            }</a:t>
            </a:r>
            <a:endParaRPr lang="zh-CN" altLang="en-US" sz="18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</a:rPr>
              <a:t>        }).start();</a:t>
            </a:r>
            <a:endParaRPr lang="zh-CN" altLang="en-US" sz="180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        //使用Lambda表达式创建线程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        new Thread(()-&gt; System.out.println(Thread.currentThread().getName()+"测试")).start();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}</a:t>
            </a:r>
            <a:endParaRPr lang="zh-CN" altLang="en-US" sz="1800"/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false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09600" y="274955"/>
            <a:ext cx="10972800" cy="967105"/>
          </a:xfrm>
        </p:spPr>
        <p:txBody>
          <a:bodyPr/>
          <a:p>
            <a:pPr algn="l"/>
            <a:r>
              <a:rPr lang="zh-CN" altLang="en-US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二、使用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Lambda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cs typeface="+mj-ea"/>
              </a:rPr>
              <a:t>表达式输出集合内容</a:t>
            </a:r>
            <a:br>
              <a:rPr lang="zh-CN" altLang="en-US" sz="3600">
                <a:cs typeface="+mj-lt"/>
              </a:rPr>
            </a:br>
            <a:endParaRPr lang="en-US" altLang="zh-CN" sz="1200">
              <a:cs typeface="+mj-lt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09600" y="1153795"/>
            <a:ext cx="10972800" cy="6303010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latin typeface="+mn-ea"/>
              </a:rPr>
              <a:t>public static void main(String[] args) {</a:t>
            </a:r>
            <a:endParaRPr lang="zh-CN" altLang="en-US" sz="1800"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</a:rPr>
              <a:t>        String[] arr={"</a:t>
            </a:r>
            <a:r>
              <a:rPr lang="en-US" altLang="zh-CN" sz="1800">
                <a:latin typeface="+mn-ea"/>
              </a:rPr>
              <a:t>a</a:t>
            </a:r>
            <a:r>
              <a:rPr lang="zh-CN" altLang="en-US" sz="1800">
                <a:latin typeface="+mn-ea"/>
              </a:rPr>
              <a:t>","</a:t>
            </a:r>
            <a:r>
              <a:rPr lang="en-US" altLang="zh-CN" sz="1800">
                <a:latin typeface="+mn-ea"/>
              </a:rPr>
              <a:t>b</a:t>
            </a:r>
            <a:r>
              <a:rPr lang="zh-CN" altLang="en-US" sz="1800">
                <a:latin typeface="+mn-ea"/>
              </a:rPr>
              <a:t>","</a:t>
            </a:r>
            <a:r>
              <a:rPr lang="en-US" altLang="zh-CN" sz="1800">
                <a:latin typeface="+mn-ea"/>
              </a:rPr>
              <a:t>c</a:t>
            </a:r>
            <a:r>
              <a:rPr lang="zh-CN" altLang="en-US" sz="1800">
                <a:latin typeface="+mn-ea"/>
              </a:rPr>
              <a:t>"};</a:t>
            </a:r>
            <a:endParaRPr lang="zh-CN" altLang="en-US" sz="1800"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</a:rPr>
              <a:t>        List&lt;String&gt; list = Arrays.asList(arr);</a:t>
            </a:r>
            <a:r>
              <a:rPr lang="en-US" altLang="zh-CN" sz="1800">
                <a:latin typeface="+mn-ea"/>
              </a:rPr>
              <a:t> </a:t>
            </a:r>
            <a:endParaRPr lang="zh-CN" altLang="en-US" sz="1800"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</a:rPr>
              <a:t>       //传统的遍历方式</a:t>
            </a:r>
            <a:endParaRPr lang="zh-CN" altLang="en-US" sz="1800"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</a:rPr>
              <a:t>       for (String s : list) {</a:t>
            </a:r>
            <a:endParaRPr lang="zh-CN" altLang="en-US" sz="1800"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</a:rPr>
              <a:t>            System.out.println(s);</a:t>
            </a:r>
            <a:endParaRPr lang="zh-CN" altLang="en-US" sz="1800"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</a:rPr>
              <a:t>        }</a:t>
            </a:r>
            <a:endParaRPr lang="zh-CN" altLang="en-US" sz="1800">
              <a:latin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7030A0"/>
                </a:solidFill>
                <a:latin typeface="+mn-ea"/>
                <a:sym typeface="+mn-ea"/>
              </a:rPr>
              <a:t>      </a:t>
            </a:r>
            <a:r>
              <a:rPr lang="zh-CN" altLang="en-US" sz="1800">
                <a:solidFill>
                  <a:srgbClr val="7030A0"/>
                </a:solidFill>
                <a:latin typeface="+mn-ea"/>
                <a:sym typeface="+mn-ea"/>
              </a:rPr>
              <a:t>//使用传统方式</a:t>
            </a:r>
            <a:r>
              <a:rPr lang="en-US" altLang="zh-CN" sz="1800">
                <a:solidFill>
                  <a:srgbClr val="7030A0"/>
                </a:solidFill>
                <a:latin typeface="+mn-ea"/>
                <a:sym typeface="+mn-ea"/>
              </a:rPr>
              <a:t>(</a:t>
            </a:r>
            <a:r>
              <a:rPr lang="zh-CN" altLang="en-US" sz="1800">
                <a:solidFill>
                  <a:srgbClr val="7030A0"/>
                </a:solidFill>
                <a:latin typeface="+mn-ea"/>
                <a:sym typeface="+mn-ea"/>
              </a:rPr>
              <a:t>匿名内部类</a:t>
            </a:r>
            <a:r>
              <a:rPr lang="en-US" altLang="zh-CN" sz="1800">
                <a:solidFill>
                  <a:srgbClr val="7030A0"/>
                </a:solidFill>
                <a:latin typeface="+mn-ea"/>
                <a:sym typeface="+mn-ea"/>
              </a:rPr>
              <a:t>)</a:t>
            </a:r>
            <a:r>
              <a:rPr lang="zh-CN" altLang="en-US" sz="1800">
                <a:solidFill>
                  <a:srgbClr val="7030A0"/>
                </a:solidFill>
                <a:latin typeface="+mn-ea"/>
                <a:sym typeface="+mn-ea"/>
              </a:rPr>
              <a:t>遍历输出</a:t>
            </a:r>
            <a:endParaRPr lang="zh-CN" altLang="en-US" sz="1800">
              <a:solidFill>
                <a:srgbClr val="7030A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  <a:latin typeface="+mn-ea"/>
              </a:rPr>
              <a:t>      list.forEach(new Consumer&lt;String&gt;() {</a:t>
            </a:r>
            <a:r>
              <a:rPr lang="en-US" altLang="zh-CN" sz="1800">
                <a:solidFill>
                  <a:srgbClr val="7030A0"/>
                </a:solidFill>
                <a:latin typeface="+mn-ea"/>
              </a:rPr>
              <a:t>  </a:t>
            </a:r>
            <a:r>
              <a:rPr lang="zh-CN" altLang="en-US" sz="1800">
                <a:solidFill>
                  <a:srgbClr val="7030A0"/>
                </a:solidFill>
                <a:latin typeface="+mn-ea"/>
                <a:sym typeface="+mn-ea"/>
              </a:rPr>
              <a:t> </a:t>
            </a:r>
            <a:r>
              <a:rPr lang="en-US" altLang="zh-CN" sz="1800">
                <a:solidFill>
                  <a:srgbClr val="7030A0"/>
                </a:solidFill>
                <a:latin typeface="+mn-ea"/>
                <a:sym typeface="+mn-ea"/>
              </a:rPr>
              <a:t> </a:t>
            </a:r>
            <a:r>
              <a:rPr lang="en-US" altLang="en-US" sz="1800">
                <a:solidFill>
                  <a:srgbClr val="7030A0"/>
                </a:solidFill>
                <a:latin typeface="+mn-ea"/>
                <a:sym typeface="+mn-ea"/>
              </a:rPr>
              <a:t>   </a:t>
            </a:r>
            <a:r>
              <a:rPr lang="zh-CN" altLang="en-US" sz="1600">
                <a:solidFill>
                  <a:srgbClr val="00B050"/>
                </a:solidFill>
                <a:latin typeface="+mn-ea"/>
                <a:sym typeface="+mn-ea"/>
              </a:rPr>
              <a:t>//forEach()方法用于调用数组的每个元素</a:t>
            </a:r>
            <a:r>
              <a:rPr lang="en-US" altLang="zh-CN" sz="1600">
                <a:solidFill>
                  <a:srgbClr val="00B050"/>
                </a:solidFill>
                <a:latin typeface="+mn-ea"/>
                <a:sym typeface="+mn-ea"/>
              </a:rPr>
              <a:t>,</a:t>
            </a:r>
            <a:r>
              <a:rPr lang="zh-CN" altLang="en-US" sz="1600">
                <a:solidFill>
                  <a:srgbClr val="00B050"/>
                </a:solidFill>
                <a:latin typeface="+mn-ea"/>
                <a:sym typeface="+mn-ea"/>
              </a:rPr>
              <a:t>并将元素传递给回调函数。</a:t>
            </a:r>
            <a:endParaRPr lang="zh-CN" altLang="en-US" sz="1800">
              <a:solidFill>
                <a:srgbClr val="7030A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  <a:latin typeface="+mn-ea"/>
              </a:rPr>
              <a:t>            @Override</a:t>
            </a:r>
            <a:endParaRPr lang="zh-CN" altLang="en-US" sz="1800">
              <a:solidFill>
                <a:srgbClr val="7030A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  <a:latin typeface="+mn-ea"/>
              </a:rPr>
              <a:t>            public void accept(String s) {</a:t>
            </a:r>
            <a:endParaRPr lang="zh-CN" altLang="en-US" sz="1800">
              <a:solidFill>
                <a:srgbClr val="7030A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  <a:latin typeface="+mn-ea"/>
              </a:rPr>
              <a:t>                System.out.println(s);</a:t>
            </a:r>
            <a:endParaRPr lang="zh-CN" altLang="en-US" sz="1800">
              <a:solidFill>
                <a:srgbClr val="7030A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  <a:latin typeface="+mn-ea"/>
              </a:rPr>
              <a:t>            }</a:t>
            </a:r>
            <a:endParaRPr lang="zh-CN" altLang="en-US" sz="1800">
              <a:solidFill>
                <a:srgbClr val="7030A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  <a:latin typeface="+mn-ea"/>
              </a:rPr>
              <a:t>      });</a:t>
            </a:r>
            <a:endParaRPr lang="zh-CN" altLang="en-US" sz="1800"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</a:rPr>
              <a:t>      </a:t>
            </a:r>
            <a:r>
              <a:rPr lang="zh-CN" altLang="en-US" sz="1800">
                <a:solidFill>
                  <a:srgbClr val="FF0000"/>
                </a:solidFill>
                <a:latin typeface="+mn-ea"/>
              </a:rPr>
              <a:t>//使用Lambda表达式遍历输出</a:t>
            </a:r>
            <a:endParaRPr lang="zh-CN" altLang="en-US" sz="1800"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</a:rPr>
              <a:t>      </a:t>
            </a:r>
            <a:r>
              <a:rPr lang="zh-CN" altLang="en-US" sz="1800">
                <a:solidFill>
                  <a:srgbClr val="FF0000"/>
                </a:solidFill>
                <a:latin typeface="+mn-ea"/>
              </a:rPr>
              <a:t>list.forEach(System.out::println);</a:t>
            </a:r>
            <a:endParaRPr lang="zh-CN" altLang="en-US" sz="1800"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</a:rPr>
              <a:t>}</a:t>
            </a:r>
            <a:endParaRPr lang="zh-CN" altLang="en-US" sz="1800">
              <a:latin typeface="+mn-ea"/>
            </a:endParaRP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false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09600" y="274955"/>
            <a:ext cx="10972800" cy="1043305"/>
          </a:xfrm>
        </p:spPr>
        <p:txBody>
          <a:bodyPr/>
          <a:p>
            <a:pPr algn="l"/>
            <a:r>
              <a:rPr lang="zh-CN" altLang="en-US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三、使用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lt"/>
              </a:rPr>
              <a:t>Lambda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表达式实现排序</a:t>
            </a:r>
            <a:endParaRPr lang="zh-CN" altLang="en-US" sz="3600"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09600" y="1072515"/>
            <a:ext cx="10972800" cy="5631180"/>
          </a:xfrm>
        </p:spPr>
        <p:txBody>
          <a:bodyPr/>
          <a:p>
            <a:pPr marL="0" indent="0">
              <a:buNone/>
            </a:pPr>
            <a:r>
              <a:rPr lang="zh-CN" altLang="en-US" sz="1600"/>
              <a:t>public static void main(String[] args) 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List&lt;Integer&gt; list = Arrays.asList(2, 3, 1);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//使用传统方式</a:t>
            </a:r>
            <a:r>
              <a:rPr lang="en-US" altLang="zh-CN" sz="1600">
                <a:solidFill>
                  <a:srgbClr val="7030A0"/>
                </a:solidFill>
              </a:rPr>
              <a:t>(</a:t>
            </a:r>
            <a:r>
              <a:rPr lang="zh-CN" altLang="en-US" sz="1600">
                <a:solidFill>
                  <a:srgbClr val="7030A0"/>
                </a:solidFill>
              </a:rPr>
              <a:t>匿名内部类</a:t>
            </a:r>
            <a:r>
              <a:rPr lang="en-US" altLang="zh-CN" sz="1600">
                <a:solidFill>
                  <a:srgbClr val="7030A0"/>
                </a:solidFill>
              </a:rPr>
              <a:t>)</a:t>
            </a:r>
            <a:r>
              <a:rPr lang="zh-CN" altLang="en-US" sz="1600">
                <a:solidFill>
                  <a:srgbClr val="7030A0"/>
                </a:solidFill>
              </a:rPr>
              <a:t>排序并且遍历输出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Collections.sort(list, new Comparator&lt;Integer&gt;() {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    @Override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    public int compare(Integer o1, Integer o2) {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        return o1-o2;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    }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});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list.forEach(new Consumer&lt;Integer&gt;() {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    @Override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    public void accept(Integer integer) {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        System.out.println(integer);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    }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});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olidFill>
                  <a:srgbClr val="FF0000"/>
                </a:solidFill>
              </a:rPr>
              <a:t>        //使用Lambda表达式排序和遍历输出</a:t>
            </a:r>
            <a:endParaRPr lang="zh-CN" altLang="en-US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FF0000"/>
                </a:solidFill>
              </a:rPr>
              <a:t>        Collections.sort(list,((o1, o2) -&gt; o1-o2));</a:t>
            </a:r>
            <a:endParaRPr lang="zh-CN" altLang="en-US" sz="1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FF0000"/>
                </a:solidFill>
              </a:rPr>
              <a:t>        list.forEach(</a:t>
            </a:r>
            <a:r>
              <a:rPr sz="1600">
                <a:solidFill>
                  <a:srgbClr val="FF0000"/>
                </a:solidFill>
              </a:rPr>
              <a:t>System.out::println</a:t>
            </a:r>
            <a:r>
              <a:rPr lang="zh-CN" altLang="en-US" sz="1600">
                <a:solidFill>
                  <a:srgbClr val="FF0000"/>
                </a:solidFill>
              </a:rPr>
              <a:t>);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false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四、使用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Lambda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表达式实现监听器</a:t>
            </a:r>
            <a:endParaRPr lang="zh-CN" altLang="en-US" sz="360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09600" y="1261745"/>
            <a:ext cx="10972800" cy="5571490"/>
          </a:xfrm>
        </p:spPr>
        <p:txBody>
          <a:bodyPr/>
          <a:p>
            <a:pPr marL="0" indent="0">
              <a:buNone/>
            </a:pPr>
            <a:r>
              <a:rPr lang="en-US" altLang="zh-CN" sz="1800"/>
              <a:t>    </a:t>
            </a:r>
            <a:r>
              <a:rPr lang="zh-CN" altLang="en-US" sz="1800"/>
              <a:t>JPanel p;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    </a:t>
            </a:r>
            <a:r>
              <a:rPr lang="zh-CN" altLang="en-US" sz="1800"/>
              <a:t>JTextArea ta;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    </a:t>
            </a:r>
            <a:r>
              <a:rPr lang="zh-CN" altLang="en-US" sz="1800"/>
              <a:t>JButton bt1,bt2;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en-US" altLang="en-US" sz="1800"/>
              <a:t>   //....</a:t>
            </a:r>
            <a:r>
              <a:rPr lang="zh-CN" altLang="en-US" sz="1800"/>
              <a:t>省略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bt1 = new JButton("传统方式");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bt2 = new JButton("Lambda方式");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//添加监听器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</a:rPr>
              <a:t>    //传统方式</a:t>
            </a:r>
            <a:r>
              <a:rPr lang="en-US" altLang="zh-CN" sz="1800">
                <a:solidFill>
                  <a:srgbClr val="7030A0"/>
                </a:solidFill>
              </a:rPr>
              <a:t>(</a:t>
            </a:r>
            <a:r>
              <a:rPr lang="zh-CN" altLang="en-US" sz="1800">
                <a:solidFill>
                  <a:srgbClr val="7030A0"/>
                </a:solidFill>
              </a:rPr>
              <a:t>匿名内部类</a:t>
            </a:r>
            <a:r>
              <a:rPr lang="en-US" altLang="zh-CN" sz="1800">
                <a:solidFill>
                  <a:srgbClr val="7030A0"/>
                </a:solidFill>
              </a:rPr>
              <a:t>)</a:t>
            </a:r>
            <a:r>
              <a:rPr lang="zh-CN" altLang="en-US" sz="1800">
                <a:solidFill>
                  <a:srgbClr val="7030A0"/>
                </a:solidFill>
              </a:rPr>
              <a:t>创建监听器</a:t>
            </a:r>
            <a:endParaRPr lang="zh-CN" altLang="en-US" sz="18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</a:rPr>
              <a:t>    bt1.addActionListener(new ActionListener() {</a:t>
            </a:r>
            <a:endParaRPr lang="zh-CN" altLang="en-US" sz="18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</a:rPr>
              <a:t>            @Override</a:t>
            </a:r>
            <a:endParaRPr lang="zh-CN" altLang="en-US" sz="18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</a:rPr>
              <a:t>            public void actionPerformed(ActionEvent e) {</a:t>
            </a:r>
            <a:endParaRPr lang="zh-CN" altLang="en-US" sz="18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</a:rPr>
              <a:t>                ta.append("点击传统方式按钮\n");</a:t>
            </a:r>
            <a:endParaRPr lang="zh-CN" altLang="en-US" sz="18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</a:rPr>
              <a:t>            }</a:t>
            </a:r>
            <a:endParaRPr lang="zh-CN" altLang="en-US" sz="18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7030A0"/>
                </a:solidFill>
              </a:rPr>
              <a:t>    });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    //使用Lambda表达式创建监听器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    bt2.addActionListener(e -&gt; ta.append("点击Lambda方式按钮\n"));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false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09600" y="274955"/>
            <a:ext cx="10972800" cy="781685"/>
          </a:xfrm>
        </p:spPr>
        <p:txBody>
          <a:bodyPr/>
          <a:p>
            <a:pPr algn="l"/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五、自定义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Lambda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表达式功能</a:t>
            </a:r>
            <a:endParaRPr lang="en-US" altLang="zh-CN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09600" y="825500"/>
            <a:ext cx="10972800" cy="5751830"/>
          </a:xfrm>
        </p:spPr>
        <p:txBody>
          <a:bodyPr/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public interface Calculator {</a:t>
            </a:r>
            <a:r>
              <a:rPr lang="en-US" altLang="zh-CN" sz="1600"/>
              <a:t>    //</a:t>
            </a:r>
            <a:r>
              <a:rPr lang="zh-CN" altLang="en-US" sz="1600">
                <a:sym typeface="+mn-ea"/>
              </a:rPr>
              <a:t>定义一个计算器</a:t>
            </a:r>
            <a:r>
              <a:rPr lang="en-US" altLang="zh-CN" sz="1600">
                <a:sym typeface="+mn-ea"/>
              </a:rPr>
              <a:t>(Calculator)</a:t>
            </a:r>
            <a:r>
              <a:rPr lang="zh-CN" altLang="en-US" sz="1600">
                <a:sym typeface="+mn-ea"/>
              </a:rPr>
              <a:t>接口</a:t>
            </a:r>
            <a:r>
              <a:rPr lang="en-US" altLang="zh-CN" sz="1600">
                <a:sym typeface="+mn-ea"/>
              </a:rPr>
              <a:t>,</a:t>
            </a:r>
            <a:r>
              <a:rPr lang="zh-CN" altLang="en-US" sz="1600">
                <a:sym typeface="+mn-ea"/>
              </a:rPr>
              <a:t>内含抽象方法</a:t>
            </a:r>
            <a:r>
              <a:rPr lang="en-US" altLang="zh-CN" sz="1600">
                <a:sym typeface="+mn-ea"/>
              </a:rPr>
              <a:t>cal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int cal(int a,int b);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}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public class Demo04Calculator{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//</a:t>
            </a:r>
            <a:r>
              <a:rPr lang="zh-CN" altLang="en-US" sz="1600"/>
              <a:t>定一个无返回值的方法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</a:t>
            </a:r>
            <a:r>
              <a:rPr lang="zh-CN" altLang="en-US" sz="1600"/>
              <a:t>public static void show(int a,int b,Calculator c){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System.out.println(c.cal(a,b));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</a:t>
            </a:r>
            <a:r>
              <a:rPr lang="zh-CN" altLang="en-US" sz="1600"/>
              <a:t>}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    </a:t>
            </a:r>
            <a:r>
              <a:rPr lang="zh-CN" altLang="en-US" sz="1600">
                <a:sym typeface="+mn-ea"/>
              </a:rPr>
              <a:t>public static void main(String[] args) {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solidFill>
                  <a:srgbClr val="00B050"/>
                </a:solidFill>
                <a:sym typeface="+mn-ea"/>
              </a:rPr>
              <a:t>      </a:t>
            </a:r>
            <a:r>
              <a:rPr lang="en-US" altLang="en-US" sz="1600">
                <a:solidFill>
                  <a:srgbClr val="7030A0"/>
                </a:solidFill>
                <a:sym typeface="+mn-ea"/>
              </a:rPr>
              <a:t>  </a:t>
            </a:r>
            <a:r>
              <a:rPr lang="en-US" altLang="zh-CN" sz="1600">
                <a:solidFill>
                  <a:srgbClr val="7030A0"/>
                </a:solidFill>
                <a:sym typeface="+mn-ea"/>
              </a:rPr>
              <a:t>//</a:t>
            </a:r>
            <a:r>
              <a:rPr lang="zh-CN" altLang="en-US" sz="1600">
                <a:solidFill>
                  <a:srgbClr val="7030A0"/>
                </a:solidFill>
                <a:sym typeface="+mn-ea"/>
              </a:rPr>
              <a:t>传统方式</a:t>
            </a:r>
            <a:r>
              <a:rPr lang="en-US" altLang="zh-CN" sz="1600">
                <a:solidFill>
                  <a:srgbClr val="7030A0"/>
                </a:solidFill>
                <a:sym typeface="+mn-ea"/>
              </a:rPr>
              <a:t>(</a:t>
            </a:r>
            <a:r>
              <a:rPr lang="zh-CN" altLang="en-US" sz="1600">
                <a:solidFill>
                  <a:srgbClr val="7030A0"/>
                </a:solidFill>
                <a:sym typeface="+mn-ea"/>
              </a:rPr>
              <a:t>匿名内部类</a:t>
            </a:r>
            <a:r>
              <a:rPr lang="en-US" altLang="zh-CN" sz="1600">
                <a:solidFill>
                  <a:srgbClr val="7030A0"/>
                </a:solidFill>
                <a:sym typeface="+mn-ea"/>
              </a:rPr>
              <a:t>)</a:t>
            </a:r>
            <a:endParaRPr lang="zh-CN" altLang="en-US" sz="16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show(10, 20, new Calculator() {</a:t>
            </a:r>
            <a:r>
              <a:rPr lang="en-US" altLang="zh-CN" sz="1600">
                <a:solidFill>
                  <a:srgbClr val="7030A0"/>
                </a:solidFill>
              </a:rPr>
              <a:t>   </a:t>
            </a:r>
            <a:r>
              <a:rPr lang="zh-CN" altLang="en-US" sz="1600">
                <a:solidFill>
                  <a:srgbClr val="7030A0"/>
                </a:solidFill>
              </a:rPr>
              <a:t>    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@Override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    public int cal(int a, int b) {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        return a+b;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    }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});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en-US" sz="1600">
                <a:solidFill>
                  <a:srgbClr val="00B050"/>
                </a:solidFill>
                <a:sym typeface="+mn-ea"/>
              </a:rPr>
              <a:t>      </a:t>
            </a:r>
            <a:r>
              <a:rPr lang="en-US" altLang="en-US" sz="16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使用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Lambda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表达式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>
                <a:sym typeface="+mn-ea"/>
              </a:rPr>
              <a:t>       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show(10, 20, (a, b)-&gt; a+b);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     </a:t>
            </a:r>
            <a:r>
              <a:rPr lang="en-US" altLang="zh-CN" sz="1600">
                <a:sym typeface="+mn-ea"/>
              </a:rPr>
              <a:t>   </a:t>
            </a:r>
            <a:r>
              <a:rPr lang="zh-CN" altLang="en-US" sz="1600">
                <a:sym typeface="+mn-ea"/>
              </a:rPr>
              <a:t>}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/>
              <a:t>}</a:t>
            </a:r>
            <a:endParaRPr lang="en-US" altLang="zh-CN" sz="1600"/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false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六、使用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Lambda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操作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Predicate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接口实现数据过滤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09600" y="1239520"/>
            <a:ext cx="10972800" cy="5619750"/>
          </a:xfrm>
        </p:spPr>
        <p:txBody>
          <a:bodyPr/>
          <a:p>
            <a:pPr marL="0" indent="0">
              <a:buNone/>
            </a:pPr>
            <a:r>
              <a:rPr lang="zh-CN" altLang="en-US" sz="1600">
                <a:sym typeface="+mn-ea"/>
              </a:rPr>
              <a:t>//Predicate来定义测试的标准，返回是否测试通过,传统(匿名内部类)写法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public class Demo08Predicate 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public static void main(String[] args) 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List&lt;Integer&gt; number = Arrays.asList(1, 2, 3, 4, 5, 6);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</a:t>
            </a:r>
            <a:r>
              <a:rPr lang="en-US" altLang="zh-CN" sz="1600"/>
              <a:t> </a:t>
            </a:r>
            <a:r>
              <a:rPr lang="en-US" altLang="en-US" sz="1600">
                <a:solidFill>
                  <a:srgbClr val="7030A0"/>
                </a:solidFill>
              </a:rPr>
              <a:t>//</a:t>
            </a:r>
            <a:r>
              <a:rPr lang="zh-CN" altLang="en-US" sz="1600">
                <a:solidFill>
                  <a:srgbClr val="7030A0"/>
                </a:solidFill>
                <a:sym typeface="+mn-ea"/>
              </a:rPr>
              <a:t>传统(匿名内部类)写法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</a:t>
            </a:r>
            <a:r>
              <a:rPr lang="zh-CN" altLang="en-US" sz="1600">
                <a:solidFill>
                  <a:srgbClr val="7030A0"/>
                </a:solidFill>
              </a:rPr>
              <a:t>show(number, new Predicate() {</a:t>
            </a:r>
            <a:r>
              <a:rPr lang="en-US" altLang="zh-CN" sz="1600">
                <a:solidFill>
                  <a:srgbClr val="7030A0"/>
                </a:solidFill>
              </a:rPr>
              <a:t>   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    @Override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    public boolean test(Object o) {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        return (int)o%2==0;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    }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7030A0"/>
                </a:solidFill>
              </a:rPr>
              <a:t>        });</a:t>
            </a:r>
            <a:endParaRPr lang="zh-CN" altLang="en-US" sz="16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1600"/>
              <a:t>      </a:t>
            </a:r>
            <a:r>
              <a:rPr lang="en-US" altLang="zh-CN" sz="1600">
                <a:solidFill>
                  <a:srgbClr val="FF0000"/>
                </a:solidFill>
              </a:rPr>
              <a:t>  //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使用Lambda表达式过滤能被2整除的number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</a:t>
            </a:r>
            <a:r>
              <a:rPr lang="zh-CN" altLang="en-US" sz="1600">
                <a:solidFill>
                  <a:srgbClr val="FF0000"/>
                </a:solidFill>
              </a:rPr>
              <a:t>show(number,x-&gt;(int)x%2==0);   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public static void show(List list,Predicate condition){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</a:t>
            </a:r>
            <a:r>
              <a:rPr lang="en-US" altLang="zh-CN" sz="1600"/>
              <a:t>       </a:t>
            </a:r>
            <a:r>
              <a:rPr lang="en-US" altLang="zh-CN" sz="1600">
                <a:solidFill>
                  <a:srgbClr val="00B050"/>
                </a:solidFill>
              </a:rPr>
              <a:t>//</a:t>
            </a:r>
            <a:r>
              <a:rPr lang="zh-CN" altLang="en-US" sz="1600">
                <a:solidFill>
                  <a:srgbClr val="00B050"/>
                </a:solidFill>
              </a:rPr>
              <a:t>过滤</a:t>
            </a:r>
            <a:r>
              <a:rPr lang="en-US" altLang="zh-CN" sz="1600">
                <a:solidFill>
                  <a:srgbClr val="00B050"/>
                </a:solidFill>
              </a:rPr>
              <a:t>filter方法中传入Predicate接口</a:t>
            </a:r>
            <a:r>
              <a:rPr lang="zh-CN" altLang="en-US" sz="1600">
                <a:solidFill>
                  <a:srgbClr val="00B050"/>
                </a:solidFill>
              </a:rPr>
              <a:t>，再调用</a:t>
            </a:r>
            <a:r>
              <a:rPr lang="en-US" altLang="zh-CN" sz="1600">
                <a:solidFill>
                  <a:srgbClr val="00B050"/>
                </a:solidFill>
              </a:rPr>
              <a:t>测试方法test，根据测试的规则</a:t>
            </a:r>
            <a:r>
              <a:rPr lang="zh-CN" altLang="en-US" sz="1600">
                <a:solidFill>
                  <a:srgbClr val="00B050"/>
                </a:solidFill>
              </a:rPr>
              <a:t>，</a:t>
            </a:r>
            <a:r>
              <a:rPr lang="en-US" altLang="zh-CN" sz="1600">
                <a:solidFill>
                  <a:srgbClr val="00B050"/>
                </a:solidFill>
              </a:rPr>
              <a:t>判断输入的参数是否测试通过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        list.stream().filter(x-&gt;condition.test(x)).forEach(System.out::println);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}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false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七、使用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Lambda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操作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Map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映射和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Reduce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聚合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09600" y="1098550"/>
            <a:ext cx="10972800" cy="5690235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public class Demo09Map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public static void main(String[] args)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List&lt;Integer&gt; number = Arrays.asList(1, 2, 3, 4, 5);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/*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    </a:t>
            </a:r>
            <a:r>
              <a:rPr lang="zh-CN" altLang="en-US" sz="2000">
                <a:solidFill>
                  <a:srgbClr val="00B050"/>
                </a:solidFill>
              </a:rPr>
              <a:t>使用Stream对象的map方法将原来的列表经由Lambda表达式映射为另一个列表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 */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</a:t>
            </a:r>
            <a:r>
              <a:rPr lang="zh-CN" altLang="en-US" sz="2000">
                <a:solidFill>
                  <a:srgbClr val="C00000"/>
                </a:solidFill>
              </a:rPr>
              <a:t> number.stream().map(x-&gt;x*2).forEach(System.out::println);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/*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   </a:t>
            </a:r>
            <a:r>
              <a:rPr lang="zh-CN" altLang="en-US" sz="2000">
                <a:solidFill>
                  <a:srgbClr val="00B050"/>
                </a:solidFill>
              </a:rPr>
              <a:t> reduce操作是通过二元运算对所有元素进行聚合得到一个结果</a:t>
            </a:r>
            <a:endParaRPr lang="zh-CN" altLang="en-US" sz="20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50"/>
                </a:solidFill>
              </a:rPr>
              <a:t>            可以为reduce提供一个接收两个参数的Lambda表达式,相当于一个二元运算</a:t>
            </a:r>
            <a:endParaRPr lang="zh-CN" altLang="en-US" sz="200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sz="2000"/>
              <a:t>         */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</a:t>
            </a:r>
            <a:r>
              <a:rPr lang="zh-CN" altLang="en-US" sz="2000">
                <a:solidFill>
                  <a:srgbClr val="C00000"/>
                </a:solidFill>
              </a:rPr>
              <a:t>Integer sum = number.stream().reduce((x, y) -&gt; x + y).get();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System.out.println(sum);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</a:t>
            </a:r>
            <a:endParaRPr lang="zh-CN" altLang="en-US" sz="2000"/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4525</Words>
  <Application>WPS 演示</Application>
  <PresentationFormat>宽屏</PresentationFormat>
  <Paragraphs>171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DejaVu Sans</vt:lpstr>
      <vt:lpstr>方正书宋_GBK</vt:lpstr>
      <vt:lpstr>文泉驿微米黑</vt:lpstr>
      <vt:lpstr>微软雅黑</vt:lpstr>
      <vt:lpstr>宋体</vt:lpstr>
      <vt:lpstr>Arial Unicode MS</vt:lpstr>
      <vt:lpstr>方正书宋_GBK</vt:lpstr>
      <vt:lpstr>DejaVu Sans</vt:lpstr>
      <vt:lpstr>默认设计模板</vt:lpstr>
      <vt:lpstr>Lambda表达式应用</vt:lpstr>
      <vt:lpstr>目录</vt:lpstr>
      <vt:lpstr>一、使用Lambda表达式实现线程的创建</vt:lpstr>
      <vt:lpstr>二、使用Lambda表达式输出集合内容 </vt:lpstr>
      <vt:lpstr>三、使用Lambda表达式实现排序</vt:lpstr>
      <vt:lpstr>四、使用Lambda表达式实现监听器</vt:lpstr>
      <vt:lpstr>五、自定义Lambda表达式功能</vt:lpstr>
      <vt:lpstr>六、使用Lambda操作Predicate接口实现数据过滤</vt:lpstr>
      <vt:lpstr>七、使用Lambda操作Map映射和Reduce聚合</vt:lpstr>
      <vt:lpstr>八、使用Lambda获取数字个数、最小值、最大值、总和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hs</dc:creator>
  <cp:lastModifiedBy>陌</cp:lastModifiedBy>
  <cp:revision>6</cp:revision>
  <dcterms:created xsi:type="dcterms:W3CDTF">2020-12-21T13:28:43Z</dcterms:created>
  <dcterms:modified xsi:type="dcterms:W3CDTF">2020-12-21T13:28:43Z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