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handoutMasterIdLst>
    <p:handoutMasterId r:id="rId9"/>
  </p:handoutMasterIdLst>
  <p:sldIdLst>
    <p:sldId id="273" r:id="rId2"/>
    <p:sldId id="278" r:id="rId3"/>
    <p:sldId id="274" r:id="rId4"/>
    <p:sldId id="276" r:id="rId5"/>
    <p:sldId id="277" r:id="rId6"/>
    <p:sldId id="270" r:id="rId7"/>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73"/>
          </p14:sldIdLst>
        </p14:section>
        <p14:section name="モデル図ページ（アドバンストクラス）" id="{46087027-09ED-4232-B7C0-C8FBFF40BA2A}">
          <p14:sldIdLst>
            <p14:sldId id="278"/>
            <p14:sldId id="274"/>
            <p14:sldId id="276"/>
            <p14:sldId id="277"/>
            <p14:sldId id="27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EF953F"/>
    <a:srgbClr val="A1B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6017" autoAdjust="0"/>
  </p:normalViewPr>
  <p:slideViewPr>
    <p:cSldViewPr showGuides="1">
      <p:cViewPr>
        <p:scale>
          <a:sx n="75" d="100"/>
          <a:sy n="75" d="100"/>
        </p:scale>
        <p:origin x="-69" y="-1779"/>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3" d="100"/>
          <a:sy n="33" d="100"/>
        </p:scale>
        <p:origin x="2760"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3</a:t>
            </a:fld>
            <a:endParaRPr lang="en-US" altLang="ja-JP"/>
          </a:p>
        </p:txBody>
      </p:sp>
    </p:spTree>
    <p:extLst>
      <p:ext uri="{BB962C8B-B14F-4D97-AF65-F5344CB8AC3E}">
        <p14:creationId xmlns:p14="http://schemas.microsoft.com/office/powerpoint/2010/main" val="271637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4</a:t>
            </a:fld>
            <a:endParaRPr lang="en-US" altLang="ja-JP"/>
          </a:p>
        </p:txBody>
      </p:sp>
    </p:spTree>
    <p:extLst>
      <p:ext uri="{BB962C8B-B14F-4D97-AF65-F5344CB8AC3E}">
        <p14:creationId xmlns:p14="http://schemas.microsoft.com/office/powerpoint/2010/main" val="342170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DB0DEA4-E0F6-FD42-B43D-9FF702984A75}" type="slidenum">
              <a:rPr lang="en-US" altLang="ja-JP" smtClean="0"/>
              <a:pPr/>
              <a:t>5</a:t>
            </a:fld>
            <a:endParaRPr lang="en-US" altLang="ja-JP"/>
          </a:p>
        </p:txBody>
      </p:sp>
    </p:spTree>
    <p:extLst>
      <p:ext uri="{BB962C8B-B14F-4D97-AF65-F5344CB8AC3E}">
        <p14:creationId xmlns:p14="http://schemas.microsoft.com/office/powerpoint/2010/main" val="431116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アブストラクト">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89"/>
            <a:ext cx="15119350" cy="10688034"/>
          </a:xfrm>
          <a:prstGeom prst="rect">
            <a:avLst/>
          </a:prstGeom>
        </p:spPr>
      </p:pic>
    </p:spTree>
    <p:extLst>
      <p:ext uri="{BB962C8B-B14F-4D97-AF65-F5344CB8AC3E}">
        <p14:creationId xmlns:p14="http://schemas.microsoft.com/office/powerpoint/2010/main" val="218378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要求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91521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析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05698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設計モデル(1)">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52927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設計モデル(2)">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168261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制御モデル">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5124961" cy="10692000"/>
          </a:xfrm>
          <a:prstGeom prst="rect">
            <a:avLst/>
          </a:prstGeom>
        </p:spPr>
      </p:pic>
    </p:spTree>
    <p:extLst>
      <p:ext uri="{BB962C8B-B14F-4D97-AF65-F5344CB8AC3E}">
        <p14:creationId xmlns:p14="http://schemas.microsoft.com/office/powerpoint/2010/main" val="3367782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jpg"/><Relationship Id="rId7"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6E609B-5DEF-6545-BBDF-9134FD0A6B11}"/>
              </a:ext>
            </a:extLst>
          </p:cNvPr>
          <p:cNvSpPr txBox="1"/>
          <p:nvPr/>
        </p:nvSpPr>
        <p:spPr>
          <a:xfrm>
            <a:off x="646907" y="2773909"/>
            <a:ext cx="6336704" cy="2928366"/>
          </a:xfrm>
          <a:prstGeom prst="rect">
            <a:avLst/>
          </a:prstGeom>
          <a:noFill/>
        </p:spPr>
        <p:txBody>
          <a:bodyPr wrap="square" rtlCol="0">
            <a:spAutoFit/>
          </a:bodyPr>
          <a:lstStyle/>
          <a:p>
            <a:r>
              <a:rPr kumimoji="1" lang="ja-JP" altLang="en-US" dirty="0"/>
              <a:t>■チーム紹介</a:t>
            </a:r>
            <a:endParaRPr kumimoji="1" lang="en-US" altLang="ja-JP" dirty="0"/>
          </a:p>
          <a:p>
            <a:r>
              <a:rPr kumimoji="1" lang="ja-JP" altLang="en-US" dirty="0"/>
              <a:t>　私たち</a:t>
            </a:r>
            <a:r>
              <a:rPr lang="en-US" altLang="ja-JP" dirty="0"/>
              <a:t>『</a:t>
            </a:r>
            <a:r>
              <a:rPr lang="ja-JP" altLang="en-US" dirty="0"/>
              <a:t>ろぼ魂</a:t>
            </a:r>
            <a:r>
              <a:rPr lang="en-US" altLang="ja-JP" dirty="0"/>
              <a:t>.exe』</a:t>
            </a:r>
            <a:r>
              <a:rPr lang="ja-JP" altLang="en-US" dirty="0"/>
              <a:t>は有志のメンバーで集まった</a:t>
            </a:r>
            <a:r>
              <a:rPr lang="en-US" altLang="ja-JP" dirty="0"/>
              <a:t>4</a:t>
            </a:r>
            <a:r>
              <a:rPr lang="ja-JP" altLang="en-US" dirty="0"/>
              <a:t>年生</a:t>
            </a:r>
            <a:r>
              <a:rPr lang="en-US" altLang="ja-JP" dirty="0"/>
              <a:t>4</a:t>
            </a:r>
            <a:r>
              <a:rPr lang="ja-JP" altLang="en-US" dirty="0"/>
              <a:t>人、</a:t>
            </a:r>
            <a:r>
              <a:rPr lang="en-US" altLang="ja-JP" dirty="0"/>
              <a:t>2</a:t>
            </a:r>
            <a:r>
              <a:rPr lang="ja-JP" altLang="en-US" dirty="0"/>
              <a:t>年生</a:t>
            </a:r>
            <a:r>
              <a:rPr lang="en-US" altLang="ja-JP" dirty="0"/>
              <a:t>2</a:t>
            </a:r>
            <a:r>
              <a:rPr lang="ja-JP" altLang="en-US" dirty="0"/>
              <a:t>人の計</a:t>
            </a:r>
            <a:r>
              <a:rPr lang="en-US" altLang="ja-JP" dirty="0"/>
              <a:t>6</a:t>
            </a:r>
            <a:r>
              <a:rPr lang="ja-JP" altLang="en-US" dirty="0"/>
              <a:t>人で構成されています。</a:t>
            </a:r>
            <a:endParaRPr lang="en-US" altLang="ja-JP" dirty="0"/>
          </a:p>
          <a:p>
            <a:endParaRPr lang="en-US" altLang="ja-JP" dirty="0"/>
          </a:p>
          <a:p>
            <a:r>
              <a:rPr lang="ja-JP" altLang="en-US" dirty="0"/>
              <a:t>■目標</a:t>
            </a:r>
            <a:endParaRPr lang="en-US" altLang="ja-JP" dirty="0"/>
          </a:p>
          <a:p>
            <a:r>
              <a:rPr lang="ja-JP" altLang="en-US" dirty="0"/>
              <a:t>　</a:t>
            </a:r>
            <a:r>
              <a:rPr lang="en-US" altLang="ja-JP" dirty="0"/>
              <a:t>CS</a:t>
            </a:r>
            <a:r>
              <a:rPr lang="ja-JP" altLang="en-US" dirty="0"/>
              <a:t>出場</a:t>
            </a:r>
            <a:r>
              <a:rPr lang="en-US" altLang="ja-JP" dirty="0"/>
              <a:t>‼</a:t>
            </a:r>
          </a:p>
          <a:p>
            <a:endParaRPr lang="en-US" altLang="ja-JP" dirty="0"/>
          </a:p>
          <a:p>
            <a:r>
              <a:rPr lang="ja-JP" altLang="en-US" dirty="0"/>
              <a:t>■意気込み</a:t>
            </a:r>
            <a:endParaRPr lang="en-US" altLang="ja-JP" dirty="0"/>
          </a:p>
          <a:p>
            <a:r>
              <a:rPr lang="ja-JP" altLang="en-US" dirty="0"/>
              <a:t>　情報科学専門学校初めての</a:t>
            </a:r>
            <a:r>
              <a:rPr lang="en-US" altLang="ja-JP" dirty="0"/>
              <a:t>CS</a:t>
            </a:r>
            <a:r>
              <a:rPr lang="ja-JP" altLang="en-US" dirty="0"/>
              <a:t>大会出場を目指して頑張ります。</a:t>
            </a:r>
            <a:endParaRPr lang="en-US" altLang="ja-JP" dirty="0"/>
          </a:p>
        </p:txBody>
      </p:sp>
    </p:spTree>
    <p:extLst>
      <p:ext uri="{BB962C8B-B14F-4D97-AF65-F5344CB8AC3E}">
        <p14:creationId xmlns:p14="http://schemas.microsoft.com/office/powerpoint/2010/main" val="164842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a:extLst>
              <a:ext uri="{FF2B5EF4-FFF2-40B4-BE49-F238E27FC236}">
                <a16:creationId xmlns:a16="http://schemas.microsoft.com/office/drawing/2014/main" id="{263B3CE9-64AC-6952-F617-58F6F83D9BD5}"/>
              </a:ext>
            </a:extLst>
          </p:cNvPr>
          <p:cNvGrpSpPr/>
          <p:nvPr/>
        </p:nvGrpSpPr>
        <p:grpSpPr>
          <a:xfrm>
            <a:off x="142851" y="1216429"/>
            <a:ext cx="5006235" cy="4129477"/>
            <a:chOff x="276561" y="114972"/>
            <a:chExt cx="11638878" cy="6628056"/>
          </a:xfrm>
        </p:grpSpPr>
        <p:sp>
          <p:nvSpPr>
            <p:cNvPr id="19" name="正方形/長方形 18">
              <a:extLst>
                <a:ext uri="{FF2B5EF4-FFF2-40B4-BE49-F238E27FC236}">
                  <a16:creationId xmlns:a16="http://schemas.microsoft.com/office/drawing/2014/main" id="{9978DB33-10EC-9EA8-9007-176CD3449942}"/>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0A5024CE-AEB6-297C-A7BD-ED4273E65FCB}"/>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1.1</a:t>
              </a:r>
              <a:r>
                <a:rPr kumimoji="1" lang="ja-JP" altLang="en-US" dirty="0"/>
                <a:t> チーム目標</a:t>
              </a:r>
            </a:p>
          </p:txBody>
        </p:sp>
      </p:grpSp>
      <p:grpSp>
        <p:nvGrpSpPr>
          <p:cNvPr id="2" name="グループ化 1">
            <a:extLst>
              <a:ext uri="{FF2B5EF4-FFF2-40B4-BE49-F238E27FC236}">
                <a16:creationId xmlns:a16="http://schemas.microsoft.com/office/drawing/2014/main" id="{59482CB2-1D89-952E-BD14-FEA5DCAE46E8}"/>
              </a:ext>
            </a:extLst>
          </p:cNvPr>
          <p:cNvGrpSpPr/>
          <p:nvPr/>
        </p:nvGrpSpPr>
        <p:grpSpPr>
          <a:xfrm>
            <a:off x="3683567" y="3664925"/>
            <a:ext cx="1408236" cy="1649433"/>
            <a:chOff x="5448116" y="2537594"/>
            <a:chExt cx="5715679" cy="7602995"/>
          </a:xfrm>
        </p:grpSpPr>
        <p:grpSp>
          <p:nvGrpSpPr>
            <p:cNvPr id="6" name="グループ化 5">
              <a:extLst>
                <a:ext uri="{FF2B5EF4-FFF2-40B4-BE49-F238E27FC236}">
                  <a16:creationId xmlns:a16="http://schemas.microsoft.com/office/drawing/2014/main" id="{7733D5D0-C5E7-5D5E-B8F3-2DB4300E9512}"/>
                </a:ext>
              </a:extLst>
            </p:cNvPr>
            <p:cNvGrpSpPr/>
            <p:nvPr/>
          </p:nvGrpSpPr>
          <p:grpSpPr>
            <a:xfrm>
              <a:off x="5448116" y="2537594"/>
              <a:ext cx="5715679" cy="7602995"/>
              <a:chOff x="4121250" y="2338393"/>
              <a:chExt cx="5083001" cy="6814224"/>
            </a:xfrm>
          </p:grpSpPr>
          <p:pic>
            <p:nvPicPr>
              <p:cNvPr id="14" name="図 13">
                <a:extLst>
                  <a:ext uri="{FF2B5EF4-FFF2-40B4-BE49-F238E27FC236}">
                    <a16:creationId xmlns:a16="http://schemas.microsoft.com/office/drawing/2014/main" id="{5B96D346-C8E8-9AE5-0F67-F0C9671E01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15" name="正方形/長方形 15">
                <a:extLst>
                  <a:ext uri="{FF2B5EF4-FFF2-40B4-BE49-F238E27FC236}">
                    <a16:creationId xmlns:a16="http://schemas.microsoft.com/office/drawing/2014/main" id="{27ADCC91-89DA-77B1-F2EA-7A8240A09DB2}"/>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6AE40A-70E3-0655-6DF1-78D338CCE05E}"/>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FCCB20-8957-C3FA-CCFF-56A28C9967F6}"/>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正方形/長方形 21">
              <a:extLst>
                <a:ext uri="{FF2B5EF4-FFF2-40B4-BE49-F238E27FC236}">
                  <a16:creationId xmlns:a16="http://schemas.microsoft.com/office/drawing/2014/main" id="{7983611B-3879-7A07-E535-65B9F01C6C99}"/>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E7B90D6-1541-CDEB-ADDF-82EA34BD7BF4}"/>
              </a:ext>
            </a:extLst>
          </p:cNvPr>
          <p:cNvGrpSpPr/>
          <p:nvPr/>
        </p:nvGrpSpPr>
        <p:grpSpPr>
          <a:xfrm>
            <a:off x="5399089" y="1216428"/>
            <a:ext cx="9577064" cy="4129477"/>
            <a:chOff x="276561" y="114972"/>
            <a:chExt cx="11638878" cy="6628056"/>
          </a:xfrm>
        </p:grpSpPr>
        <p:sp>
          <p:nvSpPr>
            <p:cNvPr id="22" name="正方形/長方形 21">
              <a:extLst>
                <a:ext uri="{FF2B5EF4-FFF2-40B4-BE49-F238E27FC236}">
                  <a16:creationId xmlns:a16="http://schemas.microsoft.com/office/drawing/2014/main" id="{9C430907-4D45-5A11-2D7C-02F778755B76}"/>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C79DF627-4910-EE4B-2434-5C92B65E4F12}"/>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1.2</a:t>
              </a:r>
              <a:r>
                <a:rPr kumimoji="1" lang="ja-JP" altLang="en-US" dirty="0"/>
                <a:t> システムの</a:t>
              </a:r>
              <a:r>
                <a:rPr lang="ja-JP" altLang="en-US" dirty="0"/>
                <a:t>ユースケース</a:t>
              </a:r>
              <a:endParaRPr kumimoji="1" lang="ja-JP" altLang="en-US" dirty="0"/>
            </a:p>
          </p:txBody>
        </p:sp>
      </p:grpSp>
      <p:grpSp>
        <p:nvGrpSpPr>
          <p:cNvPr id="4" name="グループ化 3">
            <a:extLst>
              <a:ext uri="{FF2B5EF4-FFF2-40B4-BE49-F238E27FC236}">
                <a16:creationId xmlns:a16="http://schemas.microsoft.com/office/drawing/2014/main" id="{1D580DDF-53F9-5173-C4D0-50490FF8DE99}"/>
              </a:ext>
            </a:extLst>
          </p:cNvPr>
          <p:cNvGrpSpPr/>
          <p:nvPr/>
        </p:nvGrpSpPr>
        <p:grpSpPr>
          <a:xfrm>
            <a:off x="142851" y="5564766"/>
            <a:ext cx="14833648" cy="4924241"/>
            <a:chOff x="276561" y="114972"/>
            <a:chExt cx="11638878" cy="6628056"/>
          </a:xfrm>
        </p:grpSpPr>
        <p:sp>
          <p:nvSpPr>
            <p:cNvPr id="5" name="正方形/長方形 4">
              <a:extLst>
                <a:ext uri="{FF2B5EF4-FFF2-40B4-BE49-F238E27FC236}">
                  <a16:creationId xmlns:a16="http://schemas.microsoft.com/office/drawing/2014/main" id="{FE634F5D-F6C4-6695-BA3D-BC5FC8E65AB7}"/>
                </a:ext>
              </a:extLst>
            </p:cNvPr>
            <p:cNvSpPr/>
            <p:nvPr/>
          </p:nvSpPr>
          <p:spPr>
            <a:xfrm>
              <a:off x="276561" y="114972"/>
              <a:ext cx="11638878" cy="6628056"/>
            </a:xfrm>
            <a:prstGeom prst="rect">
              <a:avLst/>
            </a:prstGeom>
            <a:solidFill>
              <a:schemeClr val="bg1"/>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06E4B404-EC47-E18D-D01B-8C0EB01A2961}"/>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1.3</a:t>
              </a:r>
              <a:r>
                <a:rPr lang="ja-JP" altLang="en-US" dirty="0"/>
                <a:t> 要件定義</a:t>
              </a:r>
              <a:endParaRPr lang="en-US" altLang="ja-JP" dirty="0"/>
            </a:p>
          </p:txBody>
        </p:sp>
      </p:grpSp>
      <p:sp>
        <p:nvSpPr>
          <p:cNvPr id="24" name="正方形/長方形 23">
            <a:extLst>
              <a:ext uri="{FF2B5EF4-FFF2-40B4-BE49-F238E27FC236}">
                <a16:creationId xmlns:a16="http://schemas.microsoft.com/office/drawing/2014/main" id="{B1222BE9-08EA-192B-E967-9BE6B24AA2F5}"/>
              </a:ext>
            </a:extLst>
          </p:cNvPr>
          <p:cNvSpPr/>
          <p:nvPr/>
        </p:nvSpPr>
        <p:spPr>
          <a:xfrm>
            <a:off x="2303090" y="4277373"/>
            <a:ext cx="1350128" cy="390830"/>
          </a:xfrm>
          <a:prstGeom prst="rect">
            <a:avLst/>
          </a:prstGeom>
          <a:solidFill>
            <a:srgbClr val="EF95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②ボーナスポイント獲得エリア</a:t>
            </a:r>
          </a:p>
        </p:txBody>
      </p:sp>
      <p:sp>
        <p:nvSpPr>
          <p:cNvPr id="26" name="正方形/長方形 25">
            <a:extLst>
              <a:ext uri="{FF2B5EF4-FFF2-40B4-BE49-F238E27FC236}">
                <a16:creationId xmlns:a16="http://schemas.microsoft.com/office/drawing/2014/main" id="{B0FBC7C2-E8DB-3F59-797D-59CA8BBEE91F}"/>
              </a:ext>
            </a:extLst>
          </p:cNvPr>
          <p:cNvSpPr/>
          <p:nvPr/>
        </p:nvSpPr>
        <p:spPr>
          <a:xfrm>
            <a:off x="2303091" y="4812319"/>
            <a:ext cx="1350127" cy="390830"/>
          </a:xfrm>
          <a:prstGeom prst="rect">
            <a:avLst/>
          </a:prstGeom>
          <a:solidFill>
            <a:srgbClr val="A1B8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tx1"/>
                </a:solidFill>
              </a:rPr>
              <a:t>①走行</a:t>
            </a:r>
            <a:r>
              <a:rPr kumimoji="1" lang="ja-JP" altLang="en-US" sz="1000" b="1" dirty="0">
                <a:solidFill>
                  <a:schemeClr val="tx1"/>
                </a:solidFill>
              </a:rPr>
              <a:t>ポイント</a:t>
            </a:r>
            <a:r>
              <a:rPr kumimoji="1" lang="en-US" altLang="ja-JP" sz="1000" b="1" dirty="0">
                <a:solidFill>
                  <a:schemeClr val="tx1"/>
                </a:solidFill>
              </a:rPr>
              <a:t/>
            </a:r>
            <a:br>
              <a:rPr kumimoji="1" lang="en-US" altLang="ja-JP" sz="1000" b="1" dirty="0">
                <a:solidFill>
                  <a:schemeClr val="tx1"/>
                </a:solidFill>
              </a:rPr>
            </a:br>
            <a:r>
              <a:rPr kumimoji="1" lang="ja-JP" altLang="en-US" sz="1000" b="1" dirty="0">
                <a:solidFill>
                  <a:schemeClr val="tx1"/>
                </a:solidFill>
              </a:rPr>
              <a:t>獲得エリア</a:t>
            </a:r>
          </a:p>
        </p:txBody>
      </p:sp>
      <p:cxnSp>
        <p:nvCxnSpPr>
          <p:cNvPr id="28" name="直線矢印コネクタ 27">
            <a:extLst>
              <a:ext uri="{FF2B5EF4-FFF2-40B4-BE49-F238E27FC236}">
                <a16:creationId xmlns:a16="http://schemas.microsoft.com/office/drawing/2014/main" id="{24AD7EEB-B18C-A41F-8DE3-DA5A99C3AD56}"/>
              </a:ext>
            </a:extLst>
          </p:cNvPr>
          <p:cNvCxnSpPr>
            <a:cxnSpLocks/>
            <a:stCxn id="26" idx="3"/>
          </p:cNvCxnSpPr>
          <p:nvPr/>
        </p:nvCxnSpPr>
        <p:spPr>
          <a:xfrm>
            <a:off x="3653218" y="5007734"/>
            <a:ext cx="370715" cy="9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3DB04F-5B3F-C943-CE60-E9E42ACCFD31}"/>
              </a:ext>
            </a:extLst>
          </p:cNvPr>
          <p:cNvCxnSpPr>
            <a:cxnSpLocks/>
            <a:stCxn id="24" idx="3"/>
          </p:cNvCxnSpPr>
          <p:nvPr/>
        </p:nvCxnSpPr>
        <p:spPr>
          <a:xfrm flipV="1">
            <a:off x="3653218" y="4184556"/>
            <a:ext cx="454843" cy="2882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798358FD-725C-FCCC-AE29-F44660239F1E}"/>
              </a:ext>
            </a:extLst>
          </p:cNvPr>
          <p:cNvSpPr txBox="1"/>
          <p:nvPr/>
        </p:nvSpPr>
        <p:spPr>
          <a:xfrm>
            <a:off x="143197" y="1646688"/>
            <a:ext cx="5006235" cy="3416320"/>
          </a:xfrm>
          <a:prstGeom prst="rect">
            <a:avLst/>
          </a:prstGeom>
          <a:noFill/>
        </p:spPr>
        <p:txBody>
          <a:bodyPr wrap="square" rtlCol="0">
            <a:spAutoFit/>
          </a:bodyPr>
          <a:lstStyle/>
          <a:p>
            <a:r>
              <a:rPr lang="ja-JP" altLang="en-US" sz="1200" dirty="0"/>
              <a:t>チーム目標は</a:t>
            </a:r>
            <a:r>
              <a:rPr lang="ja-JP" altLang="en-US" sz="1200" b="1" dirty="0"/>
              <a:t>「</a:t>
            </a:r>
            <a:r>
              <a:rPr lang="ja-JP" altLang="en-US" sz="1200" b="1" dirty="0">
                <a:solidFill>
                  <a:srgbClr val="FF0000"/>
                </a:solidFill>
              </a:rPr>
              <a:t>ロボコンスナップにてベストショットを確実に獲得する</a:t>
            </a:r>
            <a:r>
              <a:rPr lang="ja-JP" altLang="en-US" sz="1200" b="1" dirty="0"/>
              <a:t>」</a:t>
            </a:r>
            <a:r>
              <a:rPr lang="ja-JP" altLang="en-US" sz="1200" dirty="0"/>
              <a:t>ことである。獲得ポイントが計</a:t>
            </a:r>
            <a:r>
              <a:rPr lang="en-US" altLang="ja-JP" sz="1200" dirty="0"/>
              <a:t>50</a:t>
            </a:r>
            <a:r>
              <a:rPr lang="ja-JP" altLang="en-US" sz="1200" dirty="0"/>
              <a:t>ポイントと他の難所に比べて高いためロボコンスナップにてベストショットを確実に獲得することをチームの目標にした。</a:t>
            </a:r>
            <a:endParaRPr lang="en-US" altLang="ja-JP" sz="1200" dirty="0"/>
          </a:p>
          <a:p>
            <a:r>
              <a:rPr lang="ja-JP" altLang="en-US" sz="1200" dirty="0"/>
              <a:t>目標を達成するための詳細を以下に記述した。</a:t>
            </a:r>
            <a:endParaRPr lang="en-US" altLang="ja-JP" sz="1200" dirty="0"/>
          </a:p>
          <a:p>
            <a:endParaRPr lang="en-US" altLang="ja-JP" sz="1200" dirty="0"/>
          </a:p>
          <a:p>
            <a:r>
              <a:rPr lang="ja-JP" altLang="en-US" sz="1200" dirty="0">
                <a:highlight>
                  <a:srgbClr val="A1B8E1"/>
                </a:highlight>
              </a:rPr>
              <a:t>①走行ポイント：</a:t>
            </a:r>
            <a:r>
              <a:rPr lang="en-US" altLang="ja-JP" sz="1200" b="1" dirty="0">
                <a:highlight>
                  <a:srgbClr val="A1B8E1"/>
                </a:highlight>
              </a:rPr>
              <a:t>15</a:t>
            </a:r>
            <a:r>
              <a:rPr lang="ja-JP" altLang="en-US" sz="1200" b="1" dirty="0">
                <a:highlight>
                  <a:srgbClr val="A1B8E1"/>
                </a:highlight>
              </a:rPr>
              <a:t>ポイント以上</a:t>
            </a:r>
            <a:endParaRPr lang="en-US" altLang="ja-JP" sz="1200" b="1" dirty="0">
              <a:highlight>
                <a:srgbClr val="A1B8E1"/>
              </a:highlight>
            </a:endParaRPr>
          </a:p>
          <a:p>
            <a:r>
              <a:rPr lang="ja-JP" altLang="en-US" sz="1200" dirty="0"/>
              <a:t>走行ポイントはロボコンスナップ</a:t>
            </a:r>
            <a:r>
              <a:rPr lang="en-US" altLang="ja-JP" sz="1200" dirty="0"/>
              <a:t>(</a:t>
            </a:r>
            <a:r>
              <a:rPr lang="ja-JP" altLang="en-US" sz="1200" dirty="0"/>
              <a:t>ベストショット</a:t>
            </a:r>
            <a:r>
              <a:rPr lang="en-US" altLang="ja-JP" sz="1200" dirty="0"/>
              <a:t>)</a:t>
            </a:r>
            <a:r>
              <a:rPr lang="ja-JP" altLang="en-US" sz="1200" dirty="0"/>
              <a:t>に比べあまりポイントが高くないため安全に走行することにした。試走会の結果と普段の走行をもとに</a:t>
            </a:r>
            <a:r>
              <a:rPr lang="en-US" altLang="ja-JP" sz="1200" dirty="0"/>
              <a:t>15</a:t>
            </a:r>
            <a:r>
              <a:rPr lang="ja-JP" altLang="en-US" sz="1200" dirty="0"/>
              <a:t>秒でゴールするとしたときに獲得ポイントが</a:t>
            </a:r>
            <a:r>
              <a:rPr lang="en-US" altLang="ja-JP" sz="1200" dirty="0"/>
              <a:t>15</a:t>
            </a:r>
            <a:r>
              <a:rPr lang="ja-JP" altLang="en-US" sz="1200" dirty="0"/>
              <a:t>ポイントになる。</a:t>
            </a:r>
            <a:endParaRPr lang="en-US" altLang="ja-JP" sz="1200" dirty="0"/>
          </a:p>
          <a:p>
            <a:endParaRPr lang="en-US" altLang="ja-JP" sz="1200" dirty="0"/>
          </a:p>
          <a:p>
            <a:r>
              <a:rPr lang="ja-JP" altLang="en-US" sz="1200" dirty="0">
                <a:highlight>
                  <a:srgbClr val="EF953F"/>
                </a:highlight>
              </a:rPr>
              <a:t>②ボーナスポイント：</a:t>
            </a:r>
            <a:r>
              <a:rPr lang="en-US" altLang="ja-JP" sz="1200" b="1" dirty="0">
                <a:highlight>
                  <a:srgbClr val="EF953F"/>
                </a:highlight>
              </a:rPr>
              <a:t>100</a:t>
            </a:r>
            <a:r>
              <a:rPr lang="ja-JP" altLang="en-US" sz="1200" b="1" dirty="0">
                <a:highlight>
                  <a:srgbClr val="EF953F"/>
                </a:highlight>
              </a:rPr>
              <a:t>ポイント以上</a:t>
            </a:r>
            <a:endParaRPr lang="en-US" altLang="ja-JP" sz="1200" b="1" dirty="0">
              <a:highlight>
                <a:srgbClr val="EF953F"/>
              </a:highlight>
            </a:endParaRPr>
          </a:p>
          <a:p>
            <a:r>
              <a:rPr lang="ja-JP" altLang="en-US" sz="1200" dirty="0"/>
              <a:t>難所エリアは獲得ポイントが高いロボコンスナップ</a:t>
            </a:r>
            <a:endParaRPr lang="en-US" altLang="ja-JP" sz="1200" dirty="0"/>
          </a:p>
          <a:p>
            <a:r>
              <a:rPr lang="ja-JP" altLang="en-US" sz="1200" dirty="0"/>
              <a:t>を確実に攻略する。去年の走行と今年の走行を</a:t>
            </a:r>
            <a:endParaRPr lang="en-US" altLang="ja-JP" sz="1200" dirty="0"/>
          </a:p>
          <a:p>
            <a:r>
              <a:rPr lang="ja-JP" altLang="en-US" sz="1200" dirty="0"/>
              <a:t>もとにボーナスポイントは</a:t>
            </a:r>
            <a:r>
              <a:rPr lang="en-US" altLang="ja-JP" sz="1200" dirty="0"/>
              <a:t>100</a:t>
            </a:r>
            <a:r>
              <a:rPr lang="ja-JP" altLang="en-US" sz="1200" dirty="0"/>
              <a:t>ポイントを目標にした。</a:t>
            </a:r>
            <a:endParaRPr lang="en-US" altLang="ja-JP" sz="1200" dirty="0"/>
          </a:p>
          <a:p>
            <a:endParaRPr lang="en-US" altLang="ja-JP" sz="1200" dirty="0"/>
          </a:p>
          <a:p>
            <a:r>
              <a:rPr lang="ja-JP" altLang="en-US" sz="1200" dirty="0">
                <a:highlight>
                  <a:srgbClr val="E2F0D9"/>
                </a:highlight>
              </a:rPr>
              <a:t>リザルトポイント</a:t>
            </a:r>
            <a:endParaRPr lang="en-US" altLang="ja-JP" sz="1200" dirty="0">
              <a:highlight>
                <a:srgbClr val="E2F0D9"/>
              </a:highlight>
            </a:endParaRPr>
          </a:p>
          <a:p>
            <a:r>
              <a:rPr lang="ja-JP" altLang="en-US" sz="1200" dirty="0"/>
              <a:t>①、②より、リザルトポイント</a:t>
            </a:r>
            <a:endParaRPr lang="en-US" altLang="ja-JP" sz="1200" dirty="0"/>
          </a:p>
          <a:p>
            <a:r>
              <a:rPr lang="ja-JP" altLang="en-US" sz="1200" dirty="0"/>
              <a:t>を</a:t>
            </a:r>
            <a:r>
              <a:rPr lang="en-US" altLang="ja-JP" sz="1200" b="1" dirty="0"/>
              <a:t>115</a:t>
            </a:r>
            <a:r>
              <a:rPr lang="ja-JP" altLang="en-US" sz="1200" b="1" dirty="0"/>
              <a:t>ポイント以上</a:t>
            </a:r>
            <a:r>
              <a:rPr lang="ja-JP" altLang="en-US" sz="1200" dirty="0"/>
              <a:t>を目標にする。</a:t>
            </a:r>
            <a:endParaRPr lang="en-US" altLang="ja-JP" sz="1200" dirty="0"/>
          </a:p>
        </p:txBody>
      </p:sp>
      <p:sp>
        <p:nvSpPr>
          <p:cNvPr id="9" name="正方形/長方形 8">
            <a:extLst>
              <a:ext uri="{FF2B5EF4-FFF2-40B4-BE49-F238E27FC236}">
                <a16:creationId xmlns:a16="http://schemas.microsoft.com/office/drawing/2014/main" id="{3620DFAC-90A7-067F-F17C-61FA6B081C63}"/>
              </a:ext>
            </a:extLst>
          </p:cNvPr>
          <p:cNvSpPr/>
          <p:nvPr/>
        </p:nvSpPr>
        <p:spPr>
          <a:xfrm>
            <a:off x="3631601" y="3432710"/>
            <a:ext cx="1512168" cy="2882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図</a:t>
            </a:r>
            <a:r>
              <a:rPr lang="en-US" altLang="ja-JP" sz="800" dirty="0">
                <a:solidFill>
                  <a:schemeClr val="tx1"/>
                </a:solidFill>
              </a:rPr>
              <a:t> 1.1</a:t>
            </a:r>
            <a:r>
              <a:rPr lang="ja-JP" altLang="en-US" sz="800" dirty="0">
                <a:solidFill>
                  <a:schemeClr val="tx1"/>
                </a:solidFill>
              </a:rPr>
              <a:t> 左コースの区間定義</a:t>
            </a:r>
            <a:endParaRPr kumimoji="1" lang="ja-JP" altLang="en-US" sz="800" dirty="0">
              <a:solidFill>
                <a:schemeClr val="tx1"/>
              </a:solidFill>
            </a:endParaRPr>
          </a:p>
        </p:txBody>
      </p:sp>
      <p:sp>
        <p:nvSpPr>
          <p:cNvPr id="25" name="テキスト ボックス 24">
            <a:extLst>
              <a:ext uri="{FF2B5EF4-FFF2-40B4-BE49-F238E27FC236}">
                <a16:creationId xmlns:a16="http://schemas.microsoft.com/office/drawing/2014/main" id="{1C37436C-E4C2-AC15-20EE-4C32B3011276}"/>
              </a:ext>
            </a:extLst>
          </p:cNvPr>
          <p:cNvSpPr txBox="1"/>
          <p:nvPr/>
        </p:nvSpPr>
        <p:spPr>
          <a:xfrm>
            <a:off x="147621" y="6077273"/>
            <a:ext cx="3960440" cy="276999"/>
          </a:xfrm>
          <a:prstGeom prst="rect">
            <a:avLst/>
          </a:prstGeom>
          <a:noFill/>
        </p:spPr>
        <p:txBody>
          <a:bodyPr wrap="square" rtlCol="0">
            <a:spAutoFit/>
          </a:bodyPr>
          <a:lstStyle/>
          <a:p>
            <a:r>
              <a:rPr kumimoji="1" lang="en-US" altLang="ja-JP" sz="1200" dirty="0"/>
              <a:t>1.2 </a:t>
            </a:r>
            <a:r>
              <a:rPr kumimoji="1" lang="ja-JP" altLang="en-US" sz="1200" dirty="0"/>
              <a:t>のユースケースを詳細化して要求図にした</a:t>
            </a:r>
          </a:p>
        </p:txBody>
      </p:sp>
      <p:pic>
        <p:nvPicPr>
          <p:cNvPr id="36" name="グラフィックス 35">
            <a:extLst>
              <a:ext uri="{FF2B5EF4-FFF2-40B4-BE49-F238E27FC236}">
                <a16:creationId xmlns:a16="http://schemas.microsoft.com/office/drawing/2014/main" id="{ED6DBB4E-C126-B849-8CCD-9A264F05C5C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4761" y="8935273"/>
            <a:ext cx="2588587" cy="1423445"/>
          </a:xfrm>
          <a:prstGeom prst="rect">
            <a:avLst/>
          </a:prstGeom>
        </p:spPr>
      </p:pic>
      <p:pic>
        <p:nvPicPr>
          <p:cNvPr id="40" name="グラフィックス 39">
            <a:extLst>
              <a:ext uri="{FF2B5EF4-FFF2-40B4-BE49-F238E27FC236}">
                <a16:creationId xmlns:a16="http://schemas.microsoft.com/office/drawing/2014/main" id="{E9C3C6F7-0710-FA3E-948D-06621BBFC8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383211" y="7251190"/>
            <a:ext cx="6983610" cy="2923900"/>
          </a:xfrm>
          <a:prstGeom prst="rect">
            <a:avLst/>
          </a:prstGeom>
        </p:spPr>
      </p:pic>
      <p:sp>
        <p:nvSpPr>
          <p:cNvPr id="37" name="四角形: 角を丸くする 36">
            <a:extLst>
              <a:ext uri="{FF2B5EF4-FFF2-40B4-BE49-F238E27FC236}">
                <a16:creationId xmlns:a16="http://schemas.microsoft.com/office/drawing/2014/main" id="{1ADBEBDC-8E87-68A6-1157-55709D4A08FC}"/>
              </a:ext>
            </a:extLst>
          </p:cNvPr>
          <p:cNvSpPr/>
          <p:nvPr/>
        </p:nvSpPr>
        <p:spPr>
          <a:xfrm>
            <a:off x="13206836" y="3555174"/>
            <a:ext cx="1353703" cy="689430"/>
          </a:xfrm>
          <a:prstGeom prst="round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40" b="1" dirty="0">
              <a:solidFill>
                <a:schemeClr val="tx1"/>
              </a:solidFill>
            </a:endParaRPr>
          </a:p>
        </p:txBody>
      </p:sp>
      <p:grpSp>
        <p:nvGrpSpPr>
          <p:cNvPr id="72" name="グループ化 71">
            <a:extLst>
              <a:ext uri="{FF2B5EF4-FFF2-40B4-BE49-F238E27FC236}">
                <a16:creationId xmlns:a16="http://schemas.microsoft.com/office/drawing/2014/main" id="{5E48C041-3228-FC6D-5AA5-BE3A420F35EB}"/>
              </a:ext>
            </a:extLst>
          </p:cNvPr>
          <p:cNvGrpSpPr/>
          <p:nvPr/>
        </p:nvGrpSpPr>
        <p:grpSpPr>
          <a:xfrm>
            <a:off x="12694764" y="1946120"/>
            <a:ext cx="2224185" cy="3061614"/>
            <a:chOff x="8745192" y="1946120"/>
            <a:chExt cx="6173757" cy="7792274"/>
          </a:xfrm>
        </p:grpSpPr>
        <p:grpSp>
          <p:nvGrpSpPr>
            <p:cNvPr id="62" name="グループ化 61">
              <a:extLst>
                <a:ext uri="{FF2B5EF4-FFF2-40B4-BE49-F238E27FC236}">
                  <a16:creationId xmlns:a16="http://schemas.microsoft.com/office/drawing/2014/main" id="{51C58151-CFA8-E07F-BAEB-02463FC0D738}"/>
                </a:ext>
              </a:extLst>
            </p:cNvPr>
            <p:cNvGrpSpPr/>
            <p:nvPr/>
          </p:nvGrpSpPr>
          <p:grpSpPr>
            <a:xfrm>
              <a:off x="8745192" y="1946120"/>
              <a:ext cx="6173757" cy="7792274"/>
              <a:chOff x="5448116" y="2537594"/>
              <a:chExt cx="5715679" cy="7602995"/>
            </a:xfrm>
          </p:grpSpPr>
          <p:grpSp>
            <p:nvGrpSpPr>
              <p:cNvPr id="63" name="グループ化 62">
                <a:extLst>
                  <a:ext uri="{FF2B5EF4-FFF2-40B4-BE49-F238E27FC236}">
                    <a16:creationId xmlns:a16="http://schemas.microsoft.com/office/drawing/2014/main" id="{0C32A619-FFD1-CB3E-564A-0BF5F5BBC338}"/>
                  </a:ext>
                </a:extLst>
              </p:cNvPr>
              <p:cNvGrpSpPr/>
              <p:nvPr/>
            </p:nvGrpSpPr>
            <p:grpSpPr>
              <a:xfrm>
                <a:off x="5448116" y="2537594"/>
                <a:ext cx="5715679" cy="7602995"/>
                <a:chOff x="4121250" y="2338393"/>
                <a:chExt cx="5083001" cy="6814224"/>
              </a:xfrm>
            </p:grpSpPr>
            <p:pic>
              <p:nvPicPr>
                <p:cNvPr id="65" name="図 64">
                  <a:extLst>
                    <a:ext uri="{FF2B5EF4-FFF2-40B4-BE49-F238E27FC236}">
                      <a16:creationId xmlns:a16="http://schemas.microsoft.com/office/drawing/2014/main" id="{37798FC6-17D9-AE97-2C69-A9CFCB4DC8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121250" y="2338393"/>
                  <a:ext cx="5083001" cy="6814224"/>
                </a:xfrm>
                <a:prstGeom prst="rect">
                  <a:avLst/>
                </a:prstGeom>
              </p:spPr>
            </p:pic>
            <p:sp>
              <p:nvSpPr>
                <p:cNvPr id="66" name="正方形/長方形 15">
                  <a:extLst>
                    <a:ext uri="{FF2B5EF4-FFF2-40B4-BE49-F238E27FC236}">
                      <a16:creationId xmlns:a16="http://schemas.microsoft.com/office/drawing/2014/main" id="{945A3854-FBC7-B31A-B629-284814A1FA5D}"/>
                    </a:ext>
                  </a:extLst>
                </p:cNvPr>
                <p:cNvSpPr/>
                <p:nvPr/>
              </p:nvSpPr>
              <p:spPr>
                <a:xfrm>
                  <a:off x="8495779" y="2338394"/>
                  <a:ext cx="636029" cy="6620270"/>
                </a:xfrm>
                <a:custGeom>
                  <a:avLst/>
                  <a:gdLst>
                    <a:gd name="connsiteX0" fmla="*/ 0 w 636029"/>
                    <a:gd name="connsiteY0" fmla="*/ 0 h 6607913"/>
                    <a:gd name="connsiteX1" fmla="*/ 636029 w 636029"/>
                    <a:gd name="connsiteY1" fmla="*/ 0 h 6607913"/>
                    <a:gd name="connsiteX2" fmla="*/ 636029 w 636029"/>
                    <a:gd name="connsiteY2" fmla="*/ 6607913 h 6607913"/>
                    <a:gd name="connsiteX3" fmla="*/ 0 w 636029"/>
                    <a:gd name="connsiteY3" fmla="*/ 6607913 h 6607913"/>
                    <a:gd name="connsiteX4" fmla="*/ 0 w 636029"/>
                    <a:gd name="connsiteY4" fmla="*/ 0 h 6607913"/>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0 w 636029"/>
                    <a:gd name="connsiteY4"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 name="connsiteX0" fmla="*/ 0 w 636029"/>
                    <a:gd name="connsiteY0" fmla="*/ 0 h 6620270"/>
                    <a:gd name="connsiteX1" fmla="*/ 636029 w 636029"/>
                    <a:gd name="connsiteY1" fmla="*/ 0 h 6620270"/>
                    <a:gd name="connsiteX2" fmla="*/ 636029 w 636029"/>
                    <a:gd name="connsiteY2" fmla="*/ 6607913 h 6620270"/>
                    <a:gd name="connsiteX3" fmla="*/ 12357 w 636029"/>
                    <a:gd name="connsiteY3" fmla="*/ 6620270 h 6620270"/>
                    <a:gd name="connsiteX4" fmla="*/ 8141 w 636029"/>
                    <a:gd name="connsiteY4" fmla="*/ 5789606 h 6620270"/>
                    <a:gd name="connsiteX5" fmla="*/ 0 w 636029"/>
                    <a:gd name="connsiteY5" fmla="*/ 0 h 662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6029" h="6620270">
                      <a:moveTo>
                        <a:pt x="0" y="0"/>
                      </a:moveTo>
                      <a:lnTo>
                        <a:pt x="636029" y="0"/>
                      </a:lnTo>
                      <a:lnTo>
                        <a:pt x="636029" y="6607913"/>
                      </a:lnTo>
                      <a:lnTo>
                        <a:pt x="12357" y="6620270"/>
                      </a:lnTo>
                      <a:cubicBezTo>
                        <a:pt x="4178" y="6390795"/>
                        <a:pt x="16320" y="6019081"/>
                        <a:pt x="8141" y="5789606"/>
                      </a:cubicBezTo>
                      <a:cubicBezTo>
                        <a:pt x="5427" y="3859737"/>
                        <a:pt x="2714" y="1929869"/>
                        <a:pt x="0" y="0"/>
                      </a:cubicBezTo>
                      <a:close/>
                    </a:path>
                  </a:pathLst>
                </a:cu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A9E04B0-FE14-0BF5-B744-C44D419A9102}"/>
                    </a:ext>
                  </a:extLst>
                </p:cNvPr>
                <p:cNvSpPr/>
                <p:nvPr/>
              </p:nvSpPr>
              <p:spPr>
                <a:xfrm>
                  <a:off x="4391324" y="8353420"/>
                  <a:ext cx="4104455"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60584485-ECAA-8066-0116-07162FDDC83A}"/>
                    </a:ext>
                  </a:extLst>
                </p:cNvPr>
                <p:cNvSpPr/>
                <p:nvPr/>
              </p:nvSpPr>
              <p:spPr>
                <a:xfrm>
                  <a:off x="4391324" y="7748176"/>
                  <a:ext cx="636029" cy="592885"/>
                </a:xfrm>
                <a:prstGeom prst="rect">
                  <a:avLst/>
                </a:prstGeom>
                <a:solidFill>
                  <a:schemeClr val="accent1">
                    <a:alpha val="50000"/>
                  </a:schemeClr>
                </a:solidFill>
                <a:ln>
                  <a:solidFill>
                    <a:srgbClr val="A1B8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21">
                <a:extLst>
                  <a:ext uri="{FF2B5EF4-FFF2-40B4-BE49-F238E27FC236}">
                    <a16:creationId xmlns:a16="http://schemas.microsoft.com/office/drawing/2014/main" id="{B83773DD-B381-5593-F9D6-659160A40267}"/>
                  </a:ext>
                </a:extLst>
              </p:cNvPr>
              <p:cNvSpPr/>
              <p:nvPr/>
            </p:nvSpPr>
            <p:spPr>
              <a:xfrm>
                <a:off x="5731185" y="2552072"/>
                <a:ext cx="4615335" cy="6612247"/>
              </a:xfrm>
              <a:custGeom>
                <a:avLst/>
                <a:gdLst>
                  <a:gd name="connsiteX0" fmla="*/ 0 w 4615335"/>
                  <a:gd name="connsiteY0" fmla="*/ 0 h 6000035"/>
                  <a:gd name="connsiteX1" fmla="*/ 4615335 w 4615335"/>
                  <a:gd name="connsiteY1" fmla="*/ 0 h 6000035"/>
                  <a:gd name="connsiteX2" fmla="*/ 4615335 w 4615335"/>
                  <a:gd name="connsiteY2" fmla="*/ 6000035 h 6000035"/>
                  <a:gd name="connsiteX3" fmla="*/ 0 w 4615335"/>
                  <a:gd name="connsiteY3" fmla="*/ 6000035 h 6000035"/>
                  <a:gd name="connsiteX4" fmla="*/ 0 w 4615335"/>
                  <a:gd name="connsiteY4" fmla="*/ 0 h 6000035"/>
                  <a:gd name="connsiteX0" fmla="*/ 0 w 4615335"/>
                  <a:gd name="connsiteY0" fmla="*/ 0 h 6033129"/>
                  <a:gd name="connsiteX1" fmla="*/ 4615335 w 4615335"/>
                  <a:gd name="connsiteY1" fmla="*/ 0 h 6033129"/>
                  <a:gd name="connsiteX2" fmla="*/ 4615335 w 4615335"/>
                  <a:gd name="connsiteY2" fmla="*/ 6000035 h 6033129"/>
                  <a:gd name="connsiteX3" fmla="*/ 1309693 w 4615335"/>
                  <a:gd name="connsiteY3" fmla="*/ 6033129 h 6033129"/>
                  <a:gd name="connsiteX4" fmla="*/ 0 w 4615335"/>
                  <a:gd name="connsiteY4" fmla="*/ 6000035 h 6033129"/>
                  <a:gd name="connsiteX5" fmla="*/ 0 w 4615335"/>
                  <a:gd name="connsiteY5" fmla="*/ 0 h 6033129"/>
                  <a:gd name="connsiteX0" fmla="*/ 0 w 4615335"/>
                  <a:gd name="connsiteY0" fmla="*/ 0 h 6038243"/>
                  <a:gd name="connsiteX1" fmla="*/ 4615335 w 4615335"/>
                  <a:gd name="connsiteY1" fmla="*/ 0 h 6038243"/>
                  <a:gd name="connsiteX2" fmla="*/ 4615335 w 4615335"/>
                  <a:gd name="connsiteY2" fmla="*/ 6000035 h 6038243"/>
                  <a:gd name="connsiteX3" fmla="*/ 1309693 w 4615335"/>
                  <a:gd name="connsiteY3" fmla="*/ 6033129 h 6038243"/>
                  <a:gd name="connsiteX4" fmla="*/ 0 w 4615335"/>
                  <a:gd name="connsiteY4" fmla="*/ 6000035 h 6038243"/>
                  <a:gd name="connsiteX5" fmla="*/ 0 w 4615335"/>
                  <a:gd name="connsiteY5" fmla="*/ 0 h 6038243"/>
                  <a:gd name="connsiteX0" fmla="*/ 0 w 4615335"/>
                  <a:gd name="connsiteY0" fmla="*/ 0 h 6000035"/>
                  <a:gd name="connsiteX1" fmla="*/ 4615335 w 4615335"/>
                  <a:gd name="connsiteY1" fmla="*/ 0 h 6000035"/>
                  <a:gd name="connsiteX2" fmla="*/ 4615335 w 4615335"/>
                  <a:gd name="connsiteY2" fmla="*/ 6000035 h 6000035"/>
                  <a:gd name="connsiteX3" fmla="*/ 1289373 w 4615335"/>
                  <a:gd name="connsiteY3" fmla="*/ 5972169 h 6000035"/>
                  <a:gd name="connsiteX4" fmla="*/ 0 w 4615335"/>
                  <a:gd name="connsiteY4" fmla="*/ 6000035 h 6000035"/>
                  <a:gd name="connsiteX5" fmla="*/ 0 w 4615335"/>
                  <a:gd name="connsiteY5" fmla="*/ 0 h 6000035"/>
                  <a:gd name="connsiteX0" fmla="*/ 0 w 4615335"/>
                  <a:gd name="connsiteY0" fmla="*/ 0 h 6001368"/>
                  <a:gd name="connsiteX1" fmla="*/ 4615335 w 4615335"/>
                  <a:gd name="connsiteY1" fmla="*/ 0 h 6001368"/>
                  <a:gd name="connsiteX2" fmla="*/ 4615335 w 4615335"/>
                  <a:gd name="connsiteY2" fmla="*/ 6000035 h 6001368"/>
                  <a:gd name="connsiteX3" fmla="*/ 1289373 w 4615335"/>
                  <a:gd name="connsiteY3" fmla="*/ 5972169 h 6001368"/>
                  <a:gd name="connsiteX4" fmla="*/ 0 w 4615335"/>
                  <a:gd name="connsiteY4" fmla="*/ 6000035 h 6001368"/>
                  <a:gd name="connsiteX5" fmla="*/ 0 w 4615335"/>
                  <a:gd name="connsiteY5" fmla="*/ 0 h 6001368"/>
                  <a:gd name="connsiteX0" fmla="*/ 0 w 4615335"/>
                  <a:gd name="connsiteY0" fmla="*/ 0 h 6544079"/>
                  <a:gd name="connsiteX1" fmla="*/ 4615335 w 4615335"/>
                  <a:gd name="connsiteY1" fmla="*/ 0 h 6544079"/>
                  <a:gd name="connsiteX2" fmla="*/ 4615335 w 4615335"/>
                  <a:gd name="connsiteY2" fmla="*/ 6000035 h 6544079"/>
                  <a:gd name="connsiteX3" fmla="*/ 1309693 w 4615335"/>
                  <a:gd name="connsiteY3" fmla="*/ 6541129 h 6544079"/>
                  <a:gd name="connsiteX4" fmla="*/ 0 w 4615335"/>
                  <a:gd name="connsiteY4" fmla="*/ 6000035 h 6544079"/>
                  <a:gd name="connsiteX5" fmla="*/ 0 w 4615335"/>
                  <a:gd name="connsiteY5" fmla="*/ 0 h 6544079"/>
                  <a:gd name="connsiteX0" fmla="*/ 0 w 4615335"/>
                  <a:gd name="connsiteY0" fmla="*/ 0 h 6541129"/>
                  <a:gd name="connsiteX1" fmla="*/ 4615335 w 4615335"/>
                  <a:gd name="connsiteY1" fmla="*/ 0 h 6541129"/>
                  <a:gd name="connsiteX2" fmla="*/ 4615335 w 4615335"/>
                  <a:gd name="connsiteY2" fmla="*/ 6000035 h 6541129"/>
                  <a:gd name="connsiteX3" fmla="*/ 1309693 w 4615335"/>
                  <a:gd name="connsiteY3" fmla="*/ 6541129 h 6541129"/>
                  <a:gd name="connsiteX4" fmla="*/ 0 w 4615335"/>
                  <a:gd name="connsiteY4" fmla="*/ 6000035 h 6541129"/>
                  <a:gd name="connsiteX5" fmla="*/ 0 w 4615335"/>
                  <a:gd name="connsiteY5" fmla="*/ 0 h 654112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51289"/>
                  <a:gd name="connsiteX1" fmla="*/ 4615335 w 4615335"/>
                  <a:gd name="connsiteY1" fmla="*/ 0 h 6551289"/>
                  <a:gd name="connsiteX2" fmla="*/ 4615335 w 4615335"/>
                  <a:gd name="connsiteY2" fmla="*/ 6000035 h 6551289"/>
                  <a:gd name="connsiteX3" fmla="*/ 781373 w 4615335"/>
                  <a:gd name="connsiteY3" fmla="*/ 6551289 h 6551289"/>
                  <a:gd name="connsiteX4" fmla="*/ 0 w 4615335"/>
                  <a:gd name="connsiteY4" fmla="*/ 6000035 h 6551289"/>
                  <a:gd name="connsiteX5" fmla="*/ 0 w 4615335"/>
                  <a:gd name="connsiteY5" fmla="*/ 0 h 6551289"/>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579155"/>
                  <a:gd name="connsiteX1" fmla="*/ 4615335 w 4615335"/>
                  <a:gd name="connsiteY1" fmla="*/ 0 h 6579155"/>
                  <a:gd name="connsiteX2" fmla="*/ 4605175 w 4615335"/>
                  <a:gd name="connsiteY2" fmla="*/ 6579155 h 6579155"/>
                  <a:gd name="connsiteX3" fmla="*/ 781373 w 4615335"/>
                  <a:gd name="connsiteY3" fmla="*/ 6551289 h 6579155"/>
                  <a:gd name="connsiteX4" fmla="*/ 0 w 4615335"/>
                  <a:gd name="connsiteY4" fmla="*/ 6000035 h 6579155"/>
                  <a:gd name="connsiteX5" fmla="*/ 0 w 4615335"/>
                  <a:gd name="connsiteY5" fmla="*/ 0 h 6579155"/>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32569"/>
                  <a:gd name="connsiteX1" fmla="*/ 4615335 w 4615335"/>
                  <a:gd name="connsiteY1" fmla="*/ 0 h 6632569"/>
                  <a:gd name="connsiteX2" fmla="*/ 4605175 w 4615335"/>
                  <a:gd name="connsiteY2" fmla="*/ 6579155 h 6632569"/>
                  <a:gd name="connsiteX3" fmla="*/ 1045533 w 4615335"/>
                  <a:gd name="connsiteY3" fmla="*/ 6632569 h 6632569"/>
                  <a:gd name="connsiteX4" fmla="*/ 0 w 4615335"/>
                  <a:gd name="connsiteY4" fmla="*/ 6000035 h 6632569"/>
                  <a:gd name="connsiteX5" fmla="*/ 0 w 4615335"/>
                  <a:gd name="connsiteY5" fmla="*/ 0 h 663256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0 w 4615335"/>
                  <a:gd name="connsiteY4" fmla="*/ 600003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 name="connsiteX0" fmla="*/ 0 w 4615335"/>
                  <a:gd name="connsiteY0" fmla="*/ 0 h 6612249"/>
                  <a:gd name="connsiteX1" fmla="*/ 4615335 w 4615335"/>
                  <a:gd name="connsiteY1" fmla="*/ 0 h 6612249"/>
                  <a:gd name="connsiteX2" fmla="*/ 4605175 w 4615335"/>
                  <a:gd name="connsiteY2" fmla="*/ 6579155 h 6612249"/>
                  <a:gd name="connsiteX3" fmla="*/ 791533 w 4615335"/>
                  <a:gd name="connsiteY3" fmla="*/ 6612249 h 6612249"/>
                  <a:gd name="connsiteX4" fmla="*/ 30480 w 4615335"/>
                  <a:gd name="connsiteY4" fmla="*/ 5908595 h 6612249"/>
                  <a:gd name="connsiteX5" fmla="*/ 0 w 4615335"/>
                  <a:gd name="connsiteY5" fmla="*/ 0 h 661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5335" h="6612249">
                    <a:moveTo>
                      <a:pt x="0" y="0"/>
                    </a:moveTo>
                    <a:lnTo>
                      <a:pt x="4615335" y="0"/>
                    </a:lnTo>
                    <a:cubicBezTo>
                      <a:pt x="4611948" y="2193052"/>
                      <a:pt x="4608562" y="4386103"/>
                      <a:pt x="4605175" y="6579155"/>
                    </a:cubicBezTo>
                    <a:lnTo>
                      <a:pt x="791533" y="6612249"/>
                    </a:lnTo>
                    <a:cubicBezTo>
                      <a:pt x="818942" y="5879858"/>
                      <a:pt x="907311" y="5909466"/>
                      <a:pt x="30480" y="5908595"/>
                    </a:cubicBezTo>
                    <a:lnTo>
                      <a:pt x="0" y="0"/>
                    </a:lnTo>
                    <a:close/>
                  </a:path>
                </a:pathLst>
              </a:cu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四角形: 角を丸くする 68">
              <a:extLst>
                <a:ext uri="{FF2B5EF4-FFF2-40B4-BE49-F238E27FC236}">
                  <a16:creationId xmlns:a16="http://schemas.microsoft.com/office/drawing/2014/main" id="{98441249-564E-527C-4B68-2BFEF6BB34FD}"/>
                </a:ext>
              </a:extLst>
            </p:cNvPr>
            <p:cNvSpPr/>
            <p:nvPr/>
          </p:nvSpPr>
          <p:spPr>
            <a:xfrm>
              <a:off x="9970266" y="5822205"/>
              <a:ext cx="3960440" cy="2808312"/>
            </a:xfrm>
            <a:prstGeom prst="roundRect">
              <a:avLst/>
            </a:prstGeom>
            <a:solidFill>
              <a:schemeClr val="bg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難所</a:t>
              </a:r>
              <a:r>
                <a:rPr lang="ja-JP" altLang="en-US" b="1" dirty="0">
                  <a:solidFill>
                    <a:schemeClr val="tx1"/>
                  </a:solidFill>
                </a:rPr>
                <a:t>①</a:t>
              </a:r>
              <a:endParaRPr kumimoji="1" lang="ja-JP" altLang="en-US" b="1" dirty="0">
                <a:solidFill>
                  <a:schemeClr val="tx1"/>
                </a:solidFill>
              </a:endParaRPr>
            </a:p>
          </p:txBody>
        </p:sp>
        <p:sp>
          <p:nvSpPr>
            <p:cNvPr id="70" name="四角形: 角を丸くする 69">
              <a:extLst>
                <a:ext uri="{FF2B5EF4-FFF2-40B4-BE49-F238E27FC236}">
                  <a16:creationId xmlns:a16="http://schemas.microsoft.com/office/drawing/2014/main" id="{56695E0A-C245-DD89-F648-59C8015B65D3}"/>
                </a:ext>
              </a:extLst>
            </p:cNvPr>
            <p:cNvSpPr/>
            <p:nvPr/>
          </p:nvSpPr>
          <p:spPr>
            <a:xfrm>
              <a:off x="10728027" y="2260770"/>
              <a:ext cx="2478809" cy="2592736"/>
            </a:xfrm>
            <a:prstGeom prst="roundRect">
              <a:avLst/>
            </a:prstGeom>
            <a:solidFill>
              <a:schemeClr val="bg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難所②</a:t>
              </a:r>
            </a:p>
          </p:txBody>
        </p:sp>
        <p:sp>
          <p:nvSpPr>
            <p:cNvPr id="71" name="四角形: 角を丸くする 70">
              <a:extLst>
                <a:ext uri="{FF2B5EF4-FFF2-40B4-BE49-F238E27FC236}">
                  <a16:creationId xmlns:a16="http://schemas.microsoft.com/office/drawing/2014/main" id="{CA6D58D0-6622-2E2F-880E-20FF6E9FFAE2}"/>
                </a:ext>
              </a:extLst>
            </p:cNvPr>
            <p:cNvSpPr/>
            <p:nvPr/>
          </p:nvSpPr>
          <p:spPr>
            <a:xfrm>
              <a:off x="8880307" y="2432901"/>
              <a:ext cx="1357558" cy="2131290"/>
            </a:xfrm>
            <a:prstGeom prst="roundRect">
              <a:avLst/>
            </a:prstGeom>
            <a:solidFill>
              <a:schemeClr val="bg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難所③</a:t>
              </a:r>
            </a:p>
          </p:txBody>
        </p:sp>
      </p:grpSp>
      <p:sp>
        <p:nvSpPr>
          <p:cNvPr id="75" name="テキスト ボックス 74">
            <a:extLst>
              <a:ext uri="{FF2B5EF4-FFF2-40B4-BE49-F238E27FC236}">
                <a16:creationId xmlns:a16="http://schemas.microsoft.com/office/drawing/2014/main" id="{F95BD2AF-02ED-AE32-AF7C-39CF51E72410}"/>
              </a:ext>
            </a:extLst>
          </p:cNvPr>
          <p:cNvSpPr txBox="1"/>
          <p:nvPr/>
        </p:nvSpPr>
        <p:spPr>
          <a:xfrm flipH="1">
            <a:off x="13272894" y="5036371"/>
            <a:ext cx="1287645" cy="215444"/>
          </a:xfrm>
          <a:prstGeom prst="rect">
            <a:avLst/>
          </a:prstGeom>
          <a:noFill/>
        </p:spPr>
        <p:txBody>
          <a:bodyPr wrap="square" rtlCol="0">
            <a:spAutoFit/>
          </a:bodyPr>
          <a:lstStyle/>
          <a:p>
            <a:r>
              <a:rPr lang="ja-JP" altLang="en-US" sz="800" dirty="0"/>
              <a:t>図</a:t>
            </a:r>
            <a:r>
              <a:rPr lang="en-US" altLang="ja-JP" sz="800" dirty="0"/>
              <a:t>1.2.2 </a:t>
            </a:r>
            <a:r>
              <a:rPr lang="ja-JP" altLang="en-US" sz="800" dirty="0"/>
              <a:t>難所の区間定義</a:t>
            </a:r>
            <a:endParaRPr kumimoji="1" lang="ja-JP" altLang="en-US" sz="800" dirty="0"/>
          </a:p>
        </p:txBody>
      </p:sp>
      <p:grpSp>
        <p:nvGrpSpPr>
          <p:cNvPr id="90" name="グループ化 89">
            <a:extLst>
              <a:ext uri="{FF2B5EF4-FFF2-40B4-BE49-F238E27FC236}">
                <a16:creationId xmlns:a16="http://schemas.microsoft.com/office/drawing/2014/main" id="{912939B4-D6FE-5B6A-64EB-96E99EDEC917}"/>
              </a:ext>
            </a:extLst>
          </p:cNvPr>
          <p:cNvGrpSpPr/>
          <p:nvPr/>
        </p:nvGrpSpPr>
        <p:grpSpPr>
          <a:xfrm>
            <a:off x="5452293" y="2580553"/>
            <a:ext cx="3775200" cy="2764717"/>
            <a:chOff x="9196916" y="2579095"/>
            <a:chExt cx="3421524" cy="2483206"/>
          </a:xfrm>
        </p:grpSpPr>
        <p:pic>
          <p:nvPicPr>
            <p:cNvPr id="74" name="グラフィックス 73">
              <a:extLst>
                <a:ext uri="{FF2B5EF4-FFF2-40B4-BE49-F238E27FC236}">
                  <a16:creationId xmlns:a16="http://schemas.microsoft.com/office/drawing/2014/main" id="{8C0A243E-8559-E22D-42FE-2769ED26358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9196916" y="2579095"/>
              <a:ext cx="3421524" cy="2300131"/>
            </a:xfrm>
            <a:prstGeom prst="rect">
              <a:avLst/>
            </a:prstGeom>
          </p:spPr>
        </p:pic>
        <p:grpSp>
          <p:nvGrpSpPr>
            <p:cNvPr id="89" name="グループ化 88">
              <a:extLst>
                <a:ext uri="{FF2B5EF4-FFF2-40B4-BE49-F238E27FC236}">
                  <a16:creationId xmlns:a16="http://schemas.microsoft.com/office/drawing/2014/main" id="{DE34B6A7-63AF-5BD6-58D8-96EA8EA79744}"/>
                </a:ext>
              </a:extLst>
            </p:cNvPr>
            <p:cNvGrpSpPr/>
            <p:nvPr/>
          </p:nvGrpSpPr>
          <p:grpSpPr>
            <a:xfrm>
              <a:off x="9972180" y="2669652"/>
              <a:ext cx="2597582" cy="2392649"/>
              <a:chOff x="9972180" y="2669652"/>
              <a:chExt cx="2597582" cy="2392649"/>
            </a:xfrm>
          </p:grpSpPr>
          <p:sp>
            <p:nvSpPr>
              <p:cNvPr id="76" name="テキスト ボックス 75">
                <a:extLst>
                  <a:ext uri="{FF2B5EF4-FFF2-40B4-BE49-F238E27FC236}">
                    <a16:creationId xmlns:a16="http://schemas.microsoft.com/office/drawing/2014/main" id="{3ADC8242-A09A-DBA2-0248-097B8541C74A}"/>
                  </a:ext>
                </a:extLst>
              </p:cNvPr>
              <p:cNvSpPr txBox="1"/>
              <p:nvPr/>
            </p:nvSpPr>
            <p:spPr>
              <a:xfrm flipH="1">
                <a:off x="10221916" y="4846857"/>
                <a:ext cx="2032501" cy="215444"/>
              </a:xfrm>
              <a:prstGeom prst="rect">
                <a:avLst/>
              </a:prstGeom>
              <a:noFill/>
            </p:spPr>
            <p:txBody>
              <a:bodyPr wrap="square" rtlCol="0">
                <a:spAutoFit/>
              </a:bodyPr>
              <a:lstStyle/>
              <a:p>
                <a:r>
                  <a:rPr lang="ja-JP" altLang="en-US" sz="800" dirty="0"/>
                  <a:t>図</a:t>
                </a:r>
                <a:r>
                  <a:rPr lang="en-US" altLang="ja-JP" sz="800" dirty="0"/>
                  <a:t>1.2.1 </a:t>
                </a:r>
                <a:r>
                  <a:rPr lang="ja-JP" altLang="en-US" sz="800" dirty="0"/>
                  <a:t>ソフトウェア全体のユースケース図</a:t>
                </a:r>
                <a:endParaRPr lang="en-US" altLang="ja-JP" sz="800" dirty="0"/>
              </a:p>
            </p:txBody>
          </p:sp>
          <p:sp>
            <p:nvSpPr>
              <p:cNvPr id="77" name="正方形/長方形 76">
                <a:extLst>
                  <a:ext uri="{FF2B5EF4-FFF2-40B4-BE49-F238E27FC236}">
                    <a16:creationId xmlns:a16="http://schemas.microsoft.com/office/drawing/2014/main" id="{6EF2A568-FD1A-1325-3D16-14AF3B6B6468}"/>
                  </a:ext>
                </a:extLst>
              </p:cNvPr>
              <p:cNvSpPr/>
              <p:nvPr/>
            </p:nvSpPr>
            <p:spPr>
              <a:xfrm>
                <a:off x="10288060" y="2669652"/>
                <a:ext cx="1860162" cy="1440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競技攻略システム</a:t>
                </a:r>
                <a:endParaRPr kumimoji="1" lang="ja-JP" altLang="en-US" sz="1200" dirty="0">
                  <a:solidFill>
                    <a:schemeClr val="tx1"/>
                  </a:solidFill>
                </a:endParaRPr>
              </a:p>
            </p:txBody>
          </p:sp>
          <p:sp>
            <p:nvSpPr>
              <p:cNvPr id="81" name="四角形: 角を丸くする 80">
                <a:extLst>
                  <a:ext uri="{FF2B5EF4-FFF2-40B4-BE49-F238E27FC236}">
                    <a16:creationId xmlns:a16="http://schemas.microsoft.com/office/drawing/2014/main" id="{CA950B00-9B9E-180C-C0E7-A17FDEC9E33D}"/>
                  </a:ext>
                </a:extLst>
              </p:cNvPr>
              <p:cNvSpPr/>
              <p:nvPr/>
            </p:nvSpPr>
            <p:spPr>
              <a:xfrm>
                <a:off x="9972180" y="3153416"/>
                <a:ext cx="430882"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a:t>
                </a:r>
                <a:endParaRPr kumimoji="1" lang="ja-JP" altLang="en-US" sz="800" b="1" dirty="0"/>
              </a:p>
            </p:txBody>
          </p:sp>
          <p:sp>
            <p:nvSpPr>
              <p:cNvPr id="82" name="四角形: 角を丸くする 81">
                <a:extLst>
                  <a:ext uri="{FF2B5EF4-FFF2-40B4-BE49-F238E27FC236}">
                    <a16:creationId xmlns:a16="http://schemas.microsoft.com/office/drawing/2014/main" id="{8668A3D0-8EB0-7DBD-D2AD-2B655D62BBE2}"/>
                  </a:ext>
                </a:extLst>
              </p:cNvPr>
              <p:cNvSpPr/>
              <p:nvPr/>
            </p:nvSpPr>
            <p:spPr>
              <a:xfrm>
                <a:off x="11425784" y="2797986"/>
                <a:ext cx="558812"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UC1-1</a:t>
                </a:r>
                <a:endParaRPr kumimoji="1" lang="ja-JP" altLang="en-US" sz="800" b="1" dirty="0"/>
              </a:p>
            </p:txBody>
          </p:sp>
          <p:sp>
            <p:nvSpPr>
              <p:cNvPr id="84" name="四角形: 角を丸くする 83">
                <a:extLst>
                  <a:ext uri="{FF2B5EF4-FFF2-40B4-BE49-F238E27FC236}">
                    <a16:creationId xmlns:a16="http://schemas.microsoft.com/office/drawing/2014/main" id="{6B20F329-970B-B7C9-EDE4-ADEA8C1FCF7E}"/>
                  </a:ext>
                </a:extLst>
              </p:cNvPr>
              <p:cNvSpPr/>
              <p:nvPr/>
            </p:nvSpPr>
            <p:spPr>
              <a:xfrm>
                <a:off x="11009611" y="3626483"/>
                <a:ext cx="558812"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UC1-2</a:t>
                </a:r>
                <a:endParaRPr kumimoji="1" lang="ja-JP" altLang="en-US" sz="800" b="1" dirty="0"/>
              </a:p>
            </p:txBody>
          </p:sp>
          <p:sp>
            <p:nvSpPr>
              <p:cNvPr id="85" name="四角形: 角を丸くする 84">
                <a:extLst>
                  <a:ext uri="{FF2B5EF4-FFF2-40B4-BE49-F238E27FC236}">
                    <a16:creationId xmlns:a16="http://schemas.microsoft.com/office/drawing/2014/main" id="{ED37B04D-91A2-49CC-8DAE-FB4CD906BDF7}"/>
                  </a:ext>
                </a:extLst>
              </p:cNvPr>
              <p:cNvSpPr/>
              <p:nvPr/>
            </p:nvSpPr>
            <p:spPr>
              <a:xfrm>
                <a:off x="11806265" y="3109700"/>
                <a:ext cx="763497"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UC1-2-1</a:t>
                </a:r>
                <a:endParaRPr kumimoji="1" lang="ja-JP" altLang="en-US" sz="800" b="1" dirty="0"/>
              </a:p>
            </p:txBody>
          </p:sp>
          <p:sp>
            <p:nvSpPr>
              <p:cNvPr id="86" name="四角形: 角を丸くする 85">
                <a:extLst>
                  <a:ext uri="{FF2B5EF4-FFF2-40B4-BE49-F238E27FC236}">
                    <a16:creationId xmlns:a16="http://schemas.microsoft.com/office/drawing/2014/main" id="{6CCB1B92-2689-9D11-E182-1D2C7249C25C}"/>
                  </a:ext>
                </a:extLst>
              </p:cNvPr>
              <p:cNvSpPr/>
              <p:nvPr/>
            </p:nvSpPr>
            <p:spPr>
              <a:xfrm>
                <a:off x="11797278" y="3672524"/>
                <a:ext cx="763497"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UC1-2-2</a:t>
                </a:r>
                <a:endParaRPr kumimoji="1" lang="ja-JP" altLang="en-US" sz="800" b="1" dirty="0"/>
              </a:p>
            </p:txBody>
          </p:sp>
          <p:sp>
            <p:nvSpPr>
              <p:cNvPr id="87" name="四角形: 角を丸くする 86">
                <a:extLst>
                  <a:ext uri="{FF2B5EF4-FFF2-40B4-BE49-F238E27FC236}">
                    <a16:creationId xmlns:a16="http://schemas.microsoft.com/office/drawing/2014/main" id="{CAAEAEB1-C9BD-BCC8-2F72-48AF3DE5AC80}"/>
                  </a:ext>
                </a:extLst>
              </p:cNvPr>
              <p:cNvSpPr/>
              <p:nvPr/>
            </p:nvSpPr>
            <p:spPr>
              <a:xfrm>
                <a:off x="11765668" y="4547062"/>
                <a:ext cx="763497" cy="215444"/>
              </a:xfrm>
              <a:prstGeom prst="roundRect">
                <a:avLst/>
              </a:prstGeom>
              <a:solidFill>
                <a:srgbClr val="2071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t>UC1-2-3</a:t>
                </a:r>
                <a:endParaRPr kumimoji="1" lang="ja-JP" altLang="en-US" sz="800" b="1" dirty="0"/>
              </a:p>
            </p:txBody>
          </p:sp>
        </p:grpSp>
      </p:grpSp>
      <p:graphicFrame>
        <p:nvGraphicFramePr>
          <p:cNvPr id="88" name="表 87">
            <a:extLst>
              <a:ext uri="{FF2B5EF4-FFF2-40B4-BE49-F238E27FC236}">
                <a16:creationId xmlns:a16="http://schemas.microsoft.com/office/drawing/2014/main" id="{AF3C608D-7BC0-E156-AA97-D8D08C390866}"/>
              </a:ext>
            </a:extLst>
          </p:cNvPr>
          <p:cNvGraphicFramePr>
            <a:graphicFrameLocks noGrp="1"/>
          </p:cNvGraphicFramePr>
          <p:nvPr/>
        </p:nvGraphicFramePr>
        <p:xfrm>
          <a:off x="9227494" y="2862064"/>
          <a:ext cx="3278641" cy="2271419"/>
        </p:xfrm>
        <a:graphic>
          <a:graphicData uri="http://schemas.openxmlformats.org/drawingml/2006/table">
            <a:tbl>
              <a:tblPr/>
              <a:tblGrid>
                <a:gridCol w="761358">
                  <a:extLst>
                    <a:ext uri="{9D8B030D-6E8A-4147-A177-3AD203B41FA5}">
                      <a16:colId xmlns:a16="http://schemas.microsoft.com/office/drawing/2014/main" val="2132385403"/>
                    </a:ext>
                  </a:extLst>
                </a:gridCol>
                <a:gridCol w="2517283">
                  <a:extLst>
                    <a:ext uri="{9D8B030D-6E8A-4147-A177-3AD203B41FA5}">
                      <a16:colId xmlns:a16="http://schemas.microsoft.com/office/drawing/2014/main" val="417447580"/>
                    </a:ext>
                  </a:extLst>
                </a:gridCol>
              </a:tblGrid>
              <a:tr h="165074">
                <a:tc>
                  <a:txBody>
                    <a:bodyPr/>
                    <a:lstStyle/>
                    <a:p>
                      <a:pPr algn="ctr" fontAlgn="ctr"/>
                      <a:r>
                        <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rPr>
                        <a:t>ユースケース名</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競技を攻略する</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899085"/>
                  </a:ext>
                </a:extLst>
              </a:tr>
              <a:tr h="323545">
                <a:tc>
                  <a:txBody>
                    <a:bodyPr/>
                    <a:lstStyle/>
                    <a:p>
                      <a:pPr algn="ctr" fontAlgn="ctr"/>
                      <a:r>
                        <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rPr>
                        <a:t>概要</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競技を攻略する。その中でもロボコンスナップでベストショットを確実に獲得する</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439991"/>
                  </a:ext>
                </a:extLst>
              </a:tr>
              <a:tr h="165074">
                <a:tc>
                  <a:txBody>
                    <a:bodyPr/>
                    <a:lstStyle/>
                    <a:p>
                      <a:pPr algn="ctr" fontAlgn="ctr"/>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アクター</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競技者</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197320"/>
                  </a:ext>
                </a:extLst>
              </a:tr>
              <a:tr h="567855">
                <a:tc>
                  <a:txBody>
                    <a:bodyPr/>
                    <a:lstStyle/>
                    <a:p>
                      <a:pPr algn="ctr" fontAlgn="ctr"/>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事前条件</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・走行体が無線通信デバイスと接続状態であること</a:t>
                      </a:r>
                      <a:b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・走行体はスタート操作待ち状態であること</a:t>
                      </a:r>
                      <a:b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b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・スタートエリアに設置され、停止状態であること</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4429189"/>
                  </a:ext>
                </a:extLst>
              </a:tr>
              <a:tr h="719723">
                <a:tc>
                  <a:txBody>
                    <a:bodyPr/>
                    <a:lstStyle/>
                    <a:p>
                      <a:pPr algn="ctr" fontAlgn="ctr"/>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基本フロー</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①走行スタート</a:t>
                      </a:r>
                      <a:r>
                        <a:rPr lang="en-US" altLang="ja-JP" sz="800" b="0" i="0" u="none" strike="noStrike" dirty="0">
                          <a:solidFill>
                            <a:srgbClr val="000000"/>
                          </a:solidFill>
                          <a:effectLst/>
                          <a:highlight>
                            <a:srgbClr val="207178"/>
                          </a:highlight>
                          <a:latin typeface="游ゴシック" panose="020B0400000000000000" pitchFamily="50" charset="-128"/>
                          <a:ea typeface="游ゴシック" panose="020B0400000000000000" pitchFamily="50" charset="-128"/>
                        </a:rPr>
                        <a:t>【UC1】</a:t>
                      </a:r>
                      <a:r>
                        <a:rPr lang="ja-JP" altLang="en-US" sz="800" b="0" i="0" u="none" strike="noStrike" dirty="0">
                          <a:solidFill>
                            <a:srgbClr val="000000"/>
                          </a:solidFill>
                          <a:effectLst/>
                          <a:highlight>
                            <a:srgbClr val="207178"/>
                          </a:highlight>
                          <a:latin typeface="游ゴシック" panose="020B0400000000000000" pitchFamily="50" charset="-128"/>
                          <a:ea typeface="游ゴシック" panose="020B0400000000000000" pitchFamily="50" charset="-128"/>
                        </a:rPr>
                        <a:t/>
                      </a:r>
                      <a:br>
                        <a:rPr lang="ja-JP" altLang="en-US" sz="800" b="0" i="0" u="none" strike="noStrike" dirty="0">
                          <a:solidFill>
                            <a:srgbClr val="000000"/>
                          </a:solidFill>
                          <a:effectLst/>
                          <a:highlight>
                            <a:srgbClr val="207178"/>
                          </a:highlight>
                          <a:latin typeface="游ゴシック" panose="020B0400000000000000" pitchFamily="50" charset="-128"/>
                          <a:ea typeface="游ゴシック" panose="020B0400000000000000" pitchFamily="50" charset="-128"/>
                        </a:rPr>
                      </a:b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②走行ポイント獲得エリアを攻略する</a:t>
                      </a:r>
                      <a:r>
                        <a:rPr lang="en-US" altLang="ja-JP" sz="800" b="0" i="0" u="none" strike="noStrike" dirty="0">
                          <a:solidFill>
                            <a:srgbClr val="000000"/>
                          </a:solidFill>
                          <a:effectLst/>
                          <a:highlight>
                            <a:srgbClr val="207178"/>
                          </a:highlight>
                          <a:latin typeface="游ゴシック" panose="020B0400000000000000" pitchFamily="50" charset="-128"/>
                          <a:ea typeface="+mn-ea"/>
                        </a:rPr>
                        <a:t>【UC1-1】</a:t>
                      </a:r>
                      <a:r>
                        <a:rPr lang="ja-JP" altLang="en-US" sz="800" b="0" i="0" u="none" strike="noStrike" dirty="0">
                          <a:solidFill>
                            <a:srgbClr val="000000"/>
                          </a:solidFill>
                          <a:effectLst/>
                          <a:highlight>
                            <a:srgbClr val="207178"/>
                          </a:highlight>
                          <a:latin typeface="游ゴシック" panose="020B0400000000000000" pitchFamily="50" charset="-128"/>
                          <a:ea typeface="游ゴシック" panose="020B0400000000000000" pitchFamily="50" charset="-128"/>
                        </a:rPr>
                        <a:t/>
                      </a:r>
                      <a:br>
                        <a:rPr lang="ja-JP" altLang="en-US" sz="800" b="0" i="0" u="none" strike="noStrike" dirty="0">
                          <a:solidFill>
                            <a:srgbClr val="000000"/>
                          </a:solidFill>
                          <a:effectLst/>
                          <a:highlight>
                            <a:srgbClr val="207178"/>
                          </a:highlight>
                          <a:latin typeface="游ゴシック" panose="020B0400000000000000" pitchFamily="50" charset="-128"/>
                          <a:ea typeface="游ゴシック" panose="020B0400000000000000" pitchFamily="50" charset="-128"/>
                        </a:rPr>
                      </a:b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③ボーナスポイント獲得エリアを攻略する</a:t>
                      </a:r>
                      <a:r>
                        <a:rPr lang="en-US" altLang="ja-JP" sz="800" b="0" i="0" u="none" strike="noStrike" dirty="0">
                          <a:solidFill>
                            <a:srgbClr val="000000"/>
                          </a:solidFill>
                          <a:effectLst/>
                          <a:highlight>
                            <a:srgbClr val="207178"/>
                          </a:highlight>
                          <a:latin typeface="游ゴシック" panose="020B0400000000000000" pitchFamily="50" charset="-128"/>
                          <a:ea typeface="+mn-ea"/>
                        </a:rPr>
                        <a:t>【UC1-2】</a:t>
                      </a: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
                      </a:r>
                      <a:b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④競技終了を検知して、走行体を停止する</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846582"/>
                  </a:ext>
                </a:extLst>
              </a:tr>
              <a:tr h="165074">
                <a:tc>
                  <a:txBody>
                    <a:bodyPr/>
                    <a:lstStyle/>
                    <a:p>
                      <a:pPr algn="ctr" fontAlgn="ctr"/>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例外フロー</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競技時間経過で強制停止</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679307"/>
                  </a:ext>
                </a:extLst>
              </a:tr>
              <a:tr h="165074">
                <a:tc>
                  <a:txBody>
                    <a:bodyPr/>
                    <a:lstStyle/>
                    <a:p>
                      <a:pPr algn="ctr" fontAlgn="ctr"/>
                      <a:r>
                        <a:rPr lang="ja-JP" altLang="en-US" sz="800" b="1" i="0" u="none" strike="noStrike">
                          <a:solidFill>
                            <a:srgbClr val="FFFFFF"/>
                          </a:solidFill>
                          <a:effectLst/>
                          <a:latin typeface="游ゴシック" panose="020B0400000000000000" pitchFamily="50" charset="-128"/>
                          <a:ea typeface="游ゴシック" panose="020B0400000000000000" pitchFamily="50" charset="-128"/>
                        </a:rPr>
                        <a:t>事後条件</a:t>
                      </a:r>
                    </a:p>
                  </a:txBody>
                  <a:tcPr marL="6603" marR="6603" marT="66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6666"/>
                    </a:solidFill>
                  </a:tcPr>
                </a:tc>
                <a:tc>
                  <a:txBody>
                    <a:bodyPr/>
                    <a:lstStyle/>
                    <a:p>
                      <a:pPr algn="l"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システムが正常終了する</a:t>
                      </a:r>
                    </a:p>
                  </a:txBody>
                  <a:tcPr marL="6603" marR="6603" marT="660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270087"/>
                  </a:ext>
                </a:extLst>
              </a:tr>
            </a:tbl>
          </a:graphicData>
        </a:graphic>
      </p:graphicFrame>
      <p:sp>
        <p:nvSpPr>
          <p:cNvPr id="91" name="テキスト ボックス 90">
            <a:extLst>
              <a:ext uri="{FF2B5EF4-FFF2-40B4-BE49-F238E27FC236}">
                <a16:creationId xmlns:a16="http://schemas.microsoft.com/office/drawing/2014/main" id="{52AE1799-0DE4-C692-64F6-13FE31037BE4}"/>
              </a:ext>
            </a:extLst>
          </p:cNvPr>
          <p:cNvSpPr txBox="1"/>
          <p:nvPr/>
        </p:nvSpPr>
        <p:spPr>
          <a:xfrm flipH="1">
            <a:off x="10187621" y="5129826"/>
            <a:ext cx="1404502" cy="215444"/>
          </a:xfrm>
          <a:prstGeom prst="rect">
            <a:avLst/>
          </a:prstGeom>
          <a:noFill/>
        </p:spPr>
        <p:txBody>
          <a:bodyPr wrap="square" rtlCol="0">
            <a:spAutoFit/>
          </a:bodyPr>
          <a:lstStyle/>
          <a:p>
            <a:r>
              <a:rPr lang="ja-JP" altLang="en-US" sz="800" dirty="0"/>
              <a:t>表</a:t>
            </a:r>
            <a:r>
              <a:rPr lang="en-US" altLang="ja-JP" sz="800" dirty="0"/>
              <a:t>1.2.1 </a:t>
            </a:r>
            <a:r>
              <a:rPr lang="ja-JP" altLang="en-US" sz="800" dirty="0"/>
              <a:t>ユースケース記述</a:t>
            </a:r>
            <a:endParaRPr lang="en-US" altLang="ja-JP" sz="800" dirty="0"/>
          </a:p>
        </p:txBody>
      </p:sp>
      <p:sp>
        <p:nvSpPr>
          <p:cNvPr id="92" name="テキスト ボックス 91">
            <a:extLst>
              <a:ext uri="{FF2B5EF4-FFF2-40B4-BE49-F238E27FC236}">
                <a16:creationId xmlns:a16="http://schemas.microsoft.com/office/drawing/2014/main" id="{1979D5C9-7A11-2570-DA9F-3DA7AF86C8B5}"/>
              </a:ext>
            </a:extLst>
          </p:cNvPr>
          <p:cNvSpPr txBox="1"/>
          <p:nvPr/>
        </p:nvSpPr>
        <p:spPr>
          <a:xfrm flipH="1">
            <a:off x="5398742" y="1650618"/>
            <a:ext cx="7238817" cy="1299266"/>
          </a:xfrm>
          <a:prstGeom prst="rect">
            <a:avLst/>
          </a:prstGeom>
          <a:noFill/>
        </p:spPr>
        <p:txBody>
          <a:bodyPr wrap="square" rtlCol="0">
            <a:spAutoFit/>
          </a:bodyPr>
          <a:lstStyle/>
          <a:p>
            <a:r>
              <a:rPr lang="ja-JP" altLang="en-US" sz="1200" dirty="0"/>
              <a:t>目標を達成するためにシステムに</a:t>
            </a:r>
            <a:r>
              <a:rPr kumimoji="1" lang="ja-JP" altLang="en-US" sz="1200" dirty="0"/>
              <a:t>必要な機能を</a:t>
            </a:r>
            <a:r>
              <a:rPr kumimoji="1" lang="en-US" altLang="ja-JP" sz="1200" dirty="0"/>
              <a:t>【</a:t>
            </a:r>
            <a:r>
              <a:rPr lang="ja-JP" altLang="en-US" sz="1200" dirty="0"/>
              <a:t>図</a:t>
            </a:r>
            <a:r>
              <a:rPr lang="en-US" altLang="ja-JP" sz="1200" dirty="0"/>
              <a:t>1.2.1】</a:t>
            </a:r>
            <a:r>
              <a:rPr kumimoji="1" lang="ja-JP" altLang="en-US" sz="1200" dirty="0"/>
              <a:t>ユースケース図で抽出し、具体的なふるまいを説明</a:t>
            </a:r>
            <a:endParaRPr kumimoji="1" lang="en-US" altLang="ja-JP" sz="1200" dirty="0"/>
          </a:p>
          <a:p>
            <a:r>
              <a:rPr kumimoji="1" lang="ja-JP" altLang="en-US" sz="1200" dirty="0"/>
              <a:t>したものを</a:t>
            </a:r>
            <a:r>
              <a:rPr kumimoji="1" lang="en-US" altLang="ja-JP" sz="1200" dirty="0"/>
              <a:t>【</a:t>
            </a:r>
            <a:r>
              <a:rPr kumimoji="1" lang="ja-JP" altLang="en-US" sz="1200" dirty="0"/>
              <a:t>表</a:t>
            </a:r>
            <a:r>
              <a:rPr kumimoji="1" lang="en-US" altLang="ja-JP" sz="1200" dirty="0"/>
              <a:t>1.2.1】</a:t>
            </a:r>
            <a:r>
              <a:rPr kumimoji="1" lang="ja-JP" altLang="en-US" sz="1200" dirty="0"/>
              <a:t>ユースケース記述で表した。</a:t>
            </a:r>
            <a:endParaRPr kumimoji="1" lang="en-US" altLang="ja-JP" sz="1200" dirty="0"/>
          </a:p>
          <a:p>
            <a:r>
              <a:rPr lang="ja-JP" altLang="en-US" sz="1200" dirty="0"/>
              <a:t>目標であるロボコンスナップにてベストショットを確実に獲得するは紙面の都合上</a:t>
            </a:r>
            <a:r>
              <a:rPr lang="en-US" altLang="ja-JP" sz="1200" dirty="0"/>
              <a:t>[1.3 </a:t>
            </a:r>
            <a:r>
              <a:rPr lang="ja-JP" altLang="en-US" sz="1200" dirty="0"/>
              <a:t>要件定義</a:t>
            </a:r>
            <a:r>
              <a:rPr lang="en-US" altLang="ja-JP" sz="1200" dirty="0"/>
              <a:t>]</a:t>
            </a:r>
            <a:r>
              <a:rPr lang="ja-JP" altLang="en-US" sz="1200" dirty="0"/>
              <a:t>にて詳細を書く。</a:t>
            </a:r>
            <a:endParaRPr kumimoji="1" lang="en-US" altLang="ja-JP" sz="1200" dirty="0"/>
          </a:p>
          <a:p>
            <a:endParaRPr lang="en-US" altLang="ja-JP" sz="1200" dirty="0"/>
          </a:p>
          <a:p>
            <a:endParaRPr kumimoji="1" lang="en-US" altLang="ja-JP" sz="1200" dirty="0"/>
          </a:p>
          <a:p>
            <a:endParaRPr kumimoji="1" lang="ja-JP" altLang="en-US" dirty="0"/>
          </a:p>
        </p:txBody>
      </p:sp>
    </p:spTree>
    <p:extLst>
      <p:ext uri="{BB962C8B-B14F-4D97-AF65-F5344CB8AC3E}">
        <p14:creationId xmlns:p14="http://schemas.microsoft.com/office/powerpoint/2010/main" val="361722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p:cNvGrpSpPr/>
          <p:nvPr/>
        </p:nvGrpSpPr>
        <p:grpSpPr>
          <a:xfrm>
            <a:off x="247803" y="5057874"/>
            <a:ext cx="14584680" cy="5400600"/>
            <a:chOff x="276561" y="114972"/>
            <a:chExt cx="11638878" cy="6628056"/>
          </a:xfrm>
        </p:grpSpPr>
        <p:sp>
          <p:nvSpPr>
            <p:cNvPr id="33" name="正方形/長方形 32"/>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76561" y="114972"/>
              <a:ext cx="11638878" cy="44182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a:t>2.3 </a:t>
              </a:r>
              <a:r>
                <a:rPr lang="ja-JP" altLang="en-US" sz="1800"/>
                <a:t>ロボコンスナップ詳細概要</a:t>
              </a:r>
              <a:endParaRPr kumimoji="1" lang="ja-JP" altLang="en-US" sz="1800"/>
            </a:p>
          </p:txBody>
        </p:sp>
      </p:grpSp>
      <p:grpSp>
        <p:nvGrpSpPr>
          <p:cNvPr id="38" name="グループ化 37"/>
          <p:cNvGrpSpPr/>
          <p:nvPr/>
        </p:nvGrpSpPr>
        <p:grpSpPr>
          <a:xfrm>
            <a:off x="247803" y="1184403"/>
            <a:ext cx="8752032" cy="3761447"/>
            <a:chOff x="276561" y="114972"/>
            <a:chExt cx="11638878" cy="6628056"/>
          </a:xfrm>
        </p:grpSpPr>
        <p:sp>
          <p:nvSpPr>
            <p:cNvPr id="39" name="正方形/長方形 38"/>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76561" y="114974"/>
              <a:ext cx="11638878" cy="639799"/>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a:t>2.1 </a:t>
              </a:r>
              <a:r>
                <a:rPr kumimoji="1" lang="ja-JP" altLang="en-US" sz="1800"/>
                <a:t>全体構造概要</a:t>
              </a:r>
              <a:endParaRPr kumimoji="1" lang="ja-JP" altLang="en-US" sz="1800" dirty="0"/>
            </a:p>
          </p:txBody>
        </p:sp>
      </p:grpSp>
      <p:grpSp>
        <p:nvGrpSpPr>
          <p:cNvPr id="44" name="グループ化 43"/>
          <p:cNvGrpSpPr/>
          <p:nvPr/>
        </p:nvGrpSpPr>
        <p:grpSpPr>
          <a:xfrm>
            <a:off x="8999835" y="1184403"/>
            <a:ext cx="5832648" cy="3761447"/>
            <a:chOff x="276561" y="114972"/>
            <a:chExt cx="11638878" cy="6628056"/>
          </a:xfrm>
        </p:grpSpPr>
        <p:sp>
          <p:nvSpPr>
            <p:cNvPr id="45" name="正方形/長方形 44"/>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76561" y="114972"/>
              <a:ext cx="11638878" cy="64010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t>2.2 </a:t>
              </a:r>
              <a:r>
                <a:rPr lang="ja-JP" altLang="en-US"/>
                <a:t>システム間入出力定義</a:t>
              </a:r>
              <a:endParaRPr kumimoji="1" lang="ja-JP" altLang="en-US"/>
            </a:p>
          </p:txBody>
        </p:sp>
      </p:grpSp>
      <p:grpSp>
        <p:nvGrpSpPr>
          <p:cNvPr id="59" name="グループ化 58"/>
          <p:cNvGrpSpPr/>
          <p:nvPr/>
        </p:nvGrpSpPr>
        <p:grpSpPr>
          <a:xfrm>
            <a:off x="247803" y="5417914"/>
            <a:ext cx="6447776" cy="5069408"/>
            <a:chOff x="276561" y="114972"/>
            <a:chExt cx="11638878" cy="6628056"/>
          </a:xfrm>
        </p:grpSpPr>
        <p:sp>
          <p:nvSpPr>
            <p:cNvPr id="60" name="正方形/長方形 59"/>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276563" y="114972"/>
              <a:ext cx="3969963"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a:t>2.3.1 </a:t>
              </a:r>
              <a:r>
                <a:rPr lang="ja-JP" altLang="en-US" sz="1800"/>
                <a:t>動的構造定義</a:t>
              </a:r>
            </a:p>
          </p:txBody>
        </p:sp>
      </p:grpSp>
      <p:grpSp>
        <p:nvGrpSpPr>
          <p:cNvPr id="62" name="グループ化 61"/>
          <p:cNvGrpSpPr/>
          <p:nvPr/>
        </p:nvGrpSpPr>
        <p:grpSpPr>
          <a:xfrm>
            <a:off x="6707158" y="5417914"/>
            <a:ext cx="4632591" cy="5069408"/>
            <a:chOff x="276561" y="114972"/>
            <a:chExt cx="11638878" cy="6628056"/>
          </a:xfrm>
        </p:grpSpPr>
        <p:sp>
          <p:nvSpPr>
            <p:cNvPr id="63" name="正方形/長方形 62"/>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276561" y="114972"/>
              <a:ext cx="5517466"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a:t>2.3.2</a:t>
              </a:r>
              <a:r>
                <a:rPr lang="ja-JP" altLang="en-US" sz="1800"/>
                <a:t> 静的構造定義</a:t>
              </a:r>
            </a:p>
          </p:txBody>
        </p:sp>
      </p:grpSp>
      <p:grpSp>
        <p:nvGrpSpPr>
          <p:cNvPr id="65" name="グループ化 64"/>
          <p:cNvGrpSpPr/>
          <p:nvPr/>
        </p:nvGrpSpPr>
        <p:grpSpPr>
          <a:xfrm>
            <a:off x="11346962" y="5417914"/>
            <a:ext cx="3485521" cy="5069408"/>
            <a:chOff x="276561" y="114972"/>
            <a:chExt cx="11638878" cy="6628056"/>
          </a:xfrm>
        </p:grpSpPr>
        <p:sp>
          <p:nvSpPr>
            <p:cNvPr id="66" name="正方形/長方形 65"/>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276561" y="114972"/>
              <a:ext cx="8032133" cy="47068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800"/>
                <a:t>2.3.3 </a:t>
              </a:r>
              <a:r>
                <a:rPr lang="ja-JP" altLang="en-US" sz="1800"/>
                <a:t>システムの振舞</a:t>
              </a:r>
            </a:p>
          </p:txBody>
        </p:sp>
      </p:grpSp>
      <p:grpSp>
        <p:nvGrpSpPr>
          <p:cNvPr id="68" name="グループ化 67"/>
          <p:cNvGrpSpPr/>
          <p:nvPr/>
        </p:nvGrpSpPr>
        <p:grpSpPr>
          <a:xfrm>
            <a:off x="4895379" y="5472469"/>
            <a:ext cx="1690169" cy="1282250"/>
            <a:chOff x="4895379" y="5523584"/>
            <a:chExt cx="1690169" cy="1269153"/>
          </a:xfrm>
        </p:grpSpPr>
        <p:pic>
          <p:nvPicPr>
            <p:cNvPr id="69" name="図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379" y="5523584"/>
              <a:ext cx="1690169" cy="1269153"/>
            </a:xfrm>
            <a:prstGeom prst="rect">
              <a:avLst/>
            </a:prstGeom>
            <a:ln>
              <a:solidFill>
                <a:schemeClr val="tx1"/>
              </a:solidFill>
            </a:ln>
          </p:spPr>
        </p:pic>
        <p:sp>
          <p:nvSpPr>
            <p:cNvPr id="70" name="楕円 69"/>
            <p:cNvSpPr/>
            <p:nvPr/>
          </p:nvSpPr>
          <p:spPr>
            <a:xfrm>
              <a:off x="5740463" y="5797294"/>
              <a:ext cx="144000" cy="14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71" name="楕円 70"/>
            <p:cNvSpPr/>
            <p:nvPr/>
          </p:nvSpPr>
          <p:spPr>
            <a:xfrm>
              <a:off x="5850000" y="5934802"/>
              <a:ext cx="144000" cy="144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grpSp>
      <p:sp>
        <p:nvSpPr>
          <p:cNvPr id="72" name="テキスト ボックス 71"/>
          <p:cNvSpPr txBox="1"/>
          <p:nvPr/>
        </p:nvSpPr>
        <p:spPr>
          <a:xfrm>
            <a:off x="265844" y="5797722"/>
            <a:ext cx="2271313" cy="1015663"/>
          </a:xfrm>
          <a:prstGeom prst="rect">
            <a:avLst/>
          </a:prstGeom>
          <a:noFill/>
        </p:spPr>
        <p:txBody>
          <a:bodyPr wrap="square" rtlCol="0">
            <a:spAutoFit/>
          </a:bodyPr>
          <a:lstStyle/>
          <a:p>
            <a:r>
              <a:rPr lang="ja-JP" altLang="en-US" sz="1200"/>
              <a:t>ミニフィグの「撮影」動作を下図に定義する。</a:t>
            </a:r>
            <a:endParaRPr lang="en-US" altLang="ja-JP" sz="1200"/>
          </a:p>
          <a:p>
            <a:r>
              <a:rPr lang="ja-JP" altLang="en-US" sz="1200"/>
              <a:t>青のラインに侵入した地点で各ミニフィグの「撮影」を行う。</a:t>
            </a:r>
            <a:endParaRPr lang="en-US" altLang="ja-JP" sz="1200"/>
          </a:p>
          <a:p>
            <a:r>
              <a:rPr kumimoji="1" lang="ja-JP" altLang="en-US" sz="1200"/>
              <a:t>一度目の撮影時にミニフィグの</a:t>
            </a:r>
          </a:p>
        </p:txBody>
      </p:sp>
      <p:sp>
        <p:nvSpPr>
          <p:cNvPr id="73" name="テキスト ボックス 72"/>
          <p:cNvSpPr txBox="1"/>
          <p:nvPr/>
        </p:nvSpPr>
        <p:spPr>
          <a:xfrm>
            <a:off x="8999834" y="1599722"/>
            <a:ext cx="5760641" cy="461665"/>
          </a:xfrm>
          <a:prstGeom prst="rect">
            <a:avLst/>
          </a:prstGeom>
          <a:noFill/>
        </p:spPr>
        <p:txBody>
          <a:bodyPr wrap="square" rtlCol="0">
            <a:spAutoFit/>
          </a:bodyPr>
          <a:lstStyle/>
          <a:p>
            <a:r>
              <a:rPr lang="ja-JP" altLang="en-US" sz="1200"/>
              <a:t>全体の物理部品間の入出力を下図に定義する。画像分析は</a:t>
            </a:r>
            <a:r>
              <a:rPr lang="en-US" altLang="ja-JP" sz="1200"/>
              <a:t>PC</a:t>
            </a:r>
            <a:r>
              <a:rPr lang="ja-JP" altLang="en-US" sz="1200"/>
              <a:t>に処理を集中させることで、走行のタイムロスを極力低減する構造としている。</a:t>
            </a:r>
            <a:endParaRPr kumimoji="1" lang="ja-JP" altLang="en-US" sz="1200"/>
          </a:p>
        </p:txBody>
      </p:sp>
      <p:cxnSp>
        <p:nvCxnSpPr>
          <p:cNvPr id="74" name="直線矢印コネクタ 73"/>
          <p:cNvCxnSpPr>
            <a:stCxn id="70" idx="3"/>
          </p:cNvCxnSpPr>
          <p:nvPr/>
        </p:nvCxnSpPr>
        <p:spPr>
          <a:xfrm flipH="1">
            <a:off x="5615459" y="5873184"/>
            <a:ext cx="146092" cy="14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71" idx="6"/>
          </p:cNvCxnSpPr>
          <p:nvPr/>
        </p:nvCxnSpPr>
        <p:spPr>
          <a:xfrm>
            <a:off x="5994000" y="5960674"/>
            <a:ext cx="167959" cy="2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2516859" y="5417874"/>
            <a:ext cx="2378520" cy="1569660"/>
          </a:xfrm>
          <a:prstGeom prst="rect">
            <a:avLst/>
          </a:prstGeom>
          <a:noFill/>
        </p:spPr>
        <p:txBody>
          <a:bodyPr wrap="square" rtlCol="0">
            <a:spAutoFit/>
          </a:bodyPr>
          <a:lstStyle/>
          <a:p>
            <a:r>
              <a:rPr lang="ja-JP" altLang="en-US" sz="1200"/>
              <a:t>向きを推定し、角度が</a:t>
            </a:r>
            <a:r>
              <a:rPr lang="en-US" altLang="ja-JP" sz="1200"/>
              <a:t>0</a:t>
            </a:r>
            <a:r>
              <a:rPr lang="ja-JP" altLang="en-US" sz="1200"/>
              <a:t>度でない</a:t>
            </a:r>
          </a:p>
          <a:p>
            <a:r>
              <a:rPr lang="ja-JP" altLang="en-US" sz="1200"/>
              <a:t>場合はミニフィグの正面の地点まで走行し、再度撮影を行う。</a:t>
            </a:r>
            <a:endParaRPr lang="en-US" altLang="ja-JP" sz="1200"/>
          </a:p>
          <a:p>
            <a:r>
              <a:rPr lang="ja-JP" altLang="en-US" sz="1200"/>
              <a:t>このように「撮影」動作で角度を推定、再走行を行うことで一つのミニフィグにつき</a:t>
            </a:r>
            <a:r>
              <a:rPr lang="en-US" altLang="ja-JP" sz="1200"/>
              <a:t>2</a:t>
            </a:r>
            <a:r>
              <a:rPr lang="ja-JP" altLang="en-US" sz="1200"/>
              <a:t>回の撮影でベストショットを撮影することができる。</a:t>
            </a:r>
            <a:endParaRPr lang="en-US" altLang="ja-JP" sz="1200"/>
          </a:p>
          <a:p>
            <a:endParaRPr lang="ja-JP" altLang="en-US" sz="1200"/>
          </a:p>
        </p:txBody>
      </p:sp>
      <p:cxnSp>
        <p:nvCxnSpPr>
          <p:cNvPr id="77" name="直線コネクタ 76"/>
          <p:cNvCxnSpPr/>
          <p:nvPr/>
        </p:nvCxnSpPr>
        <p:spPr>
          <a:xfrm>
            <a:off x="2484000" y="5913535"/>
            <a:ext cx="0" cy="872531"/>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78" name="テキスト ボックス 77"/>
          <p:cNvSpPr txBox="1"/>
          <p:nvPr/>
        </p:nvSpPr>
        <p:spPr>
          <a:xfrm>
            <a:off x="6734641" y="5805589"/>
            <a:ext cx="4586519" cy="1754326"/>
          </a:xfrm>
          <a:prstGeom prst="rect">
            <a:avLst/>
          </a:prstGeom>
          <a:noFill/>
        </p:spPr>
        <p:txBody>
          <a:bodyPr wrap="square" rtlCol="0">
            <a:spAutoFit/>
          </a:bodyPr>
          <a:lstStyle/>
          <a:p>
            <a:r>
              <a:rPr lang="ja-JP" altLang="en-US" sz="1200"/>
              <a:t>図</a:t>
            </a:r>
            <a:r>
              <a:rPr lang="en-US" altLang="ja-JP" sz="1200"/>
              <a:t>2-2</a:t>
            </a:r>
            <a:r>
              <a:rPr lang="ja-JP" altLang="en-US" sz="1200"/>
              <a:t>の走行体内部について詳細を図式化する</a:t>
            </a:r>
            <a:endParaRPr lang="en-US" altLang="ja-JP" sz="1200"/>
          </a:p>
          <a:p>
            <a:r>
              <a:rPr kumimoji="1" lang="ja-JP" altLang="en-US" sz="1200"/>
              <a:t>図</a:t>
            </a:r>
            <a:r>
              <a:rPr kumimoji="1" lang="en-US" altLang="ja-JP" sz="1200"/>
              <a:t>2-3-1</a:t>
            </a:r>
            <a:r>
              <a:rPr kumimoji="1" lang="ja-JP" altLang="en-US" sz="1200"/>
              <a:t>の</a:t>
            </a:r>
            <a:r>
              <a:rPr lang="ja-JP" altLang="en-US" sz="1200"/>
              <a:t>「走行体を中心として</a:t>
            </a:r>
            <a:r>
              <a:rPr lang="en-US" altLang="ja-JP" sz="1200"/>
              <a:t>90</a:t>
            </a:r>
            <a:r>
              <a:rPr lang="ja-JP" altLang="en-US" sz="1200"/>
              <a:t>度旋回」動作では</a:t>
            </a:r>
            <a:r>
              <a:rPr lang="en-US" altLang="ja-JP" sz="1200"/>
              <a:t>6</a:t>
            </a:r>
            <a:r>
              <a:rPr lang="ja-JP" altLang="en-US" sz="1200"/>
              <a:t>軸ジャイロセンサーを使用する。また、走行体停止状態から旋回を開始することで、正確にリアカメラをミニフィグに向けることができる。</a:t>
            </a:r>
          </a:p>
          <a:p>
            <a:r>
              <a:rPr lang="ja-JP" altLang="en-US" sz="1200"/>
              <a:t>リアカメラによる撮影後は、</a:t>
            </a:r>
            <a:r>
              <a:rPr kumimoji="1" lang="ja-JP" altLang="en-US" sz="1200"/>
              <a:t>ミニフィグの角度を</a:t>
            </a:r>
            <a:r>
              <a:rPr kumimoji="1" lang="en-US" altLang="ja-JP" sz="1200"/>
              <a:t>PC</a:t>
            </a:r>
            <a:r>
              <a:rPr kumimoji="1" lang="ja-JP" altLang="en-US" sz="1200"/>
              <a:t>から受信する。その後</a:t>
            </a:r>
            <a:r>
              <a:rPr kumimoji="1" lang="en-US" altLang="ja-JP" sz="1200"/>
              <a:t>RaspberryPi</a:t>
            </a:r>
            <a:r>
              <a:rPr kumimoji="1" lang="ja-JP" altLang="en-US" sz="1200"/>
              <a:t>上でミニフィグの正面に停車するまでに必要な走行距離算出する。その計算結果をもとに</a:t>
            </a:r>
            <a:r>
              <a:rPr kumimoji="1" lang="en-US" altLang="ja-JP" sz="1200"/>
              <a:t>SPIKE</a:t>
            </a:r>
            <a:r>
              <a:rPr kumimoji="1" lang="ja-JP" altLang="en-US" sz="1200"/>
              <a:t>にシナリオの修正指示を行う。</a:t>
            </a:r>
            <a:endParaRPr kumimoji="1" lang="en-US" altLang="ja-JP" sz="1200"/>
          </a:p>
          <a:p>
            <a:r>
              <a:rPr lang="ja-JP" altLang="en-US" sz="1200"/>
              <a:t>上記のようにすることで</a:t>
            </a:r>
            <a:r>
              <a:rPr kumimoji="1" lang="ja-JP" altLang="en-US" sz="1200"/>
              <a:t>処理の分担を行う構造としている。</a:t>
            </a:r>
          </a:p>
        </p:txBody>
      </p:sp>
      <p:sp>
        <p:nvSpPr>
          <p:cNvPr id="79" name="テキスト ボックス 78"/>
          <p:cNvSpPr txBox="1"/>
          <p:nvPr/>
        </p:nvSpPr>
        <p:spPr>
          <a:xfrm>
            <a:off x="11367232" y="5805589"/>
            <a:ext cx="3419179" cy="1015663"/>
          </a:xfrm>
          <a:prstGeom prst="rect">
            <a:avLst/>
          </a:prstGeom>
          <a:noFill/>
        </p:spPr>
        <p:txBody>
          <a:bodyPr wrap="square" rtlCol="0">
            <a:spAutoFit/>
          </a:bodyPr>
          <a:lstStyle/>
          <a:p>
            <a:r>
              <a:rPr lang="ja-JP" altLang="en-US" sz="1200"/>
              <a:t>下図にて図</a:t>
            </a:r>
            <a:r>
              <a:rPr lang="en-US" altLang="ja-JP" sz="1200"/>
              <a:t>2-3-1</a:t>
            </a:r>
            <a:r>
              <a:rPr lang="ja-JP" altLang="en-US" sz="1200"/>
              <a:t>におけるシステムの振舞を記述する。走行再開準備と角度推定を同時に行うことでミニフィグ撮影を迅速に行うことができるようになる。</a:t>
            </a:r>
            <a:r>
              <a:rPr kumimoji="1" lang="ja-JP" altLang="en-US" sz="1200"/>
              <a:t>また、走行再開準備はカラーセンサーを用いてライン復帰を行うことで確実な復帰を目標としている。</a:t>
            </a:r>
          </a:p>
        </p:txBody>
      </p:sp>
      <p:sp>
        <p:nvSpPr>
          <p:cNvPr id="80" name="正方形/長方形 79"/>
          <p:cNvSpPr/>
          <p:nvPr/>
        </p:nvSpPr>
        <p:spPr>
          <a:xfrm>
            <a:off x="13536339" y="8108104"/>
            <a:ext cx="1152128" cy="478162"/>
          </a:xfrm>
          <a:prstGeom prst="rect">
            <a:avLst/>
          </a:prstGeom>
          <a:solidFill>
            <a:schemeClr val="accent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900">
                <a:solidFill>
                  <a:schemeClr val="tx1"/>
                </a:solidFill>
              </a:rPr>
              <a:t>通信失敗時は再送処理を行うことで例外に対処</a:t>
            </a:r>
          </a:p>
        </p:txBody>
      </p:sp>
      <p:cxnSp>
        <p:nvCxnSpPr>
          <p:cNvPr id="81" name="直線矢印コネクタ 80"/>
          <p:cNvCxnSpPr/>
          <p:nvPr/>
        </p:nvCxnSpPr>
        <p:spPr>
          <a:xfrm flipH="1">
            <a:off x="14472443" y="8514258"/>
            <a:ext cx="72008" cy="102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 name="グループ化 81"/>
          <p:cNvGrpSpPr/>
          <p:nvPr/>
        </p:nvGrpSpPr>
        <p:grpSpPr>
          <a:xfrm>
            <a:off x="9030577" y="2040551"/>
            <a:ext cx="5755834" cy="2901063"/>
            <a:chOff x="9030577" y="2040551"/>
            <a:chExt cx="5755834" cy="2901063"/>
          </a:xfrm>
        </p:grpSpPr>
        <p:pic>
          <p:nvPicPr>
            <p:cNvPr id="83" name="図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0577" y="2040551"/>
              <a:ext cx="5755834" cy="2673809"/>
            </a:xfrm>
            <a:prstGeom prst="rect">
              <a:avLst/>
            </a:prstGeom>
          </p:spPr>
        </p:pic>
        <p:sp>
          <p:nvSpPr>
            <p:cNvPr id="84" name="テキスト ボックス 83"/>
            <p:cNvSpPr txBox="1"/>
            <p:nvPr/>
          </p:nvSpPr>
          <p:spPr>
            <a:xfrm>
              <a:off x="9038420" y="4664615"/>
              <a:ext cx="2480166" cy="276999"/>
            </a:xfrm>
            <a:prstGeom prst="rect">
              <a:avLst/>
            </a:prstGeom>
            <a:noFill/>
          </p:spPr>
          <p:txBody>
            <a:bodyPr wrap="none" rtlCol="0">
              <a:spAutoFit/>
            </a:bodyPr>
            <a:lstStyle/>
            <a:p>
              <a:r>
                <a:rPr kumimoji="1" lang="ja-JP" altLang="en-US" sz="1200"/>
                <a:t>図</a:t>
              </a:r>
              <a:r>
                <a:rPr kumimoji="1" lang="en-US" altLang="ja-JP" sz="1200"/>
                <a:t>2-2 </a:t>
              </a:r>
              <a:r>
                <a:rPr kumimoji="1" lang="ja-JP" altLang="en-US" sz="1200"/>
                <a:t>全体 </a:t>
              </a:r>
              <a:r>
                <a:rPr kumimoji="1" lang="en-US" altLang="ja-JP" sz="1200"/>
                <a:t>I/F </a:t>
              </a:r>
              <a:r>
                <a:rPr kumimoji="1" lang="ja-JP" altLang="en-US" sz="1200"/>
                <a:t>定義図</a:t>
              </a:r>
              <a:r>
                <a:rPr kumimoji="1" lang="en-US" altLang="ja-JP" sz="1200"/>
                <a:t>(</a:t>
              </a:r>
              <a:r>
                <a:rPr lang="ja-JP" altLang="en-US" sz="1200"/>
                <a:t>合成構造図</a:t>
              </a:r>
              <a:r>
                <a:rPr kumimoji="1" lang="en-US" altLang="ja-JP" sz="1200"/>
                <a:t>)</a:t>
              </a:r>
              <a:endParaRPr kumimoji="1" lang="ja-JP" altLang="en-US" sz="1200"/>
            </a:p>
          </p:txBody>
        </p:sp>
      </p:grpSp>
      <p:grpSp>
        <p:nvGrpSpPr>
          <p:cNvPr id="85" name="グループ化 84"/>
          <p:cNvGrpSpPr/>
          <p:nvPr/>
        </p:nvGrpSpPr>
        <p:grpSpPr>
          <a:xfrm>
            <a:off x="310796" y="6732000"/>
            <a:ext cx="6246144" cy="3705288"/>
            <a:chOff x="310796" y="6732000"/>
            <a:chExt cx="6246144" cy="3705288"/>
          </a:xfrm>
        </p:grpSpPr>
        <p:pic>
          <p:nvPicPr>
            <p:cNvPr id="86" name="図 8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404" y="6732000"/>
              <a:ext cx="6217536" cy="3523078"/>
            </a:xfrm>
            <a:prstGeom prst="rect">
              <a:avLst/>
            </a:prstGeom>
          </p:spPr>
        </p:pic>
        <p:sp>
          <p:nvSpPr>
            <p:cNvPr id="87" name="テキスト ボックス 86"/>
            <p:cNvSpPr txBox="1"/>
            <p:nvPr/>
          </p:nvSpPr>
          <p:spPr>
            <a:xfrm>
              <a:off x="310796" y="10160289"/>
              <a:ext cx="3156633" cy="276999"/>
            </a:xfrm>
            <a:prstGeom prst="rect">
              <a:avLst/>
            </a:prstGeom>
            <a:noFill/>
          </p:spPr>
          <p:txBody>
            <a:bodyPr wrap="none" rtlCol="0">
              <a:spAutoFit/>
            </a:bodyPr>
            <a:lstStyle/>
            <a:p>
              <a:r>
                <a:rPr kumimoji="1" lang="ja-JP" altLang="en-US" sz="1200"/>
                <a:t>図</a:t>
              </a:r>
              <a:r>
                <a:rPr kumimoji="1" lang="en-US" altLang="ja-JP" sz="1200"/>
                <a:t>2-3-1 </a:t>
              </a:r>
              <a:r>
                <a:rPr lang="ja-JP" altLang="en-US" sz="1200"/>
                <a:t>撮影時動的構造図</a:t>
              </a:r>
              <a:r>
                <a:rPr kumimoji="1" lang="ja-JP" altLang="en-US" sz="1200"/>
                <a:t>（アクティビティ図）</a:t>
              </a:r>
              <a:r>
                <a:rPr kumimoji="1" lang="en-US" altLang="ja-JP" sz="1200"/>
                <a:t> </a:t>
              </a:r>
              <a:endParaRPr kumimoji="1" lang="ja-JP" altLang="en-US" sz="1200"/>
            </a:p>
          </p:txBody>
        </p:sp>
      </p:grpSp>
      <p:grpSp>
        <p:nvGrpSpPr>
          <p:cNvPr id="88" name="グループ化 87"/>
          <p:cNvGrpSpPr/>
          <p:nvPr/>
        </p:nvGrpSpPr>
        <p:grpSpPr>
          <a:xfrm>
            <a:off x="11343916" y="6852225"/>
            <a:ext cx="3495780" cy="3595736"/>
            <a:chOff x="11343916" y="6852225"/>
            <a:chExt cx="3495780" cy="3595736"/>
          </a:xfrm>
        </p:grpSpPr>
        <p:pic>
          <p:nvPicPr>
            <p:cNvPr id="89" name="図 8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1187" y="6852225"/>
              <a:ext cx="3458509" cy="3333820"/>
            </a:xfrm>
            <a:prstGeom prst="rect">
              <a:avLst/>
            </a:prstGeom>
          </p:spPr>
        </p:pic>
        <p:sp>
          <p:nvSpPr>
            <p:cNvPr id="90" name="テキスト ボックス 89"/>
            <p:cNvSpPr txBox="1"/>
            <p:nvPr/>
          </p:nvSpPr>
          <p:spPr>
            <a:xfrm>
              <a:off x="11343916" y="10170962"/>
              <a:ext cx="3244799" cy="276999"/>
            </a:xfrm>
            <a:prstGeom prst="rect">
              <a:avLst/>
            </a:prstGeom>
            <a:noFill/>
          </p:spPr>
          <p:txBody>
            <a:bodyPr wrap="none" rtlCol="0">
              <a:spAutoFit/>
            </a:bodyPr>
            <a:lstStyle/>
            <a:p>
              <a:r>
                <a:rPr kumimoji="1" lang="ja-JP" altLang="en-US" sz="1200"/>
                <a:t>図</a:t>
              </a:r>
              <a:r>
                <a:rPr kumimoji="1" lang="en-US" altLang="ja-JP" sz="1200"/>
                <a:t>2-3-3 </a:t>
              </a:r>
              <a:r>
                <a:rPr lang="ja-JP" altLang="en-US" sz="1200"/>
                <a:t>撮影時振舞定義図</a:t>
              </a:r>
              <a:r>
                <a:rPr kumimoji="1" lang="ja-JP" altLang="en-US" sz="1200"/>
                <a:t>（ステートマシン図）</a:t>
              </a:r>
              <a:r>
                <a:rPr kumimoji="1" lang="en-US" altLang="ja-JP" sz="1200"/>
                <a:t> </a:t>
              </a:r>
              <a:endParaRPr kumimoji="1" lang="ja-JP" altLang="en-US" sz="1200"/>
            </a:p>
          </p:txBody>
        </p:sp>
      </p:grpSp>
      <p:grpSp>
        <p:nvGrpSpPr>
          <p:cNvPr id="91" name="グループ化 90"/>
          <p:cNvGrpSpPr/>
          <p:nvPr/>
        </p:nvGrpSpPr>
        <p:grpSpPr>
          <a:xfrm>
            <a:off x="6741627" y="7501386"/>
            <a:ext cx="4562464" cy="2906532"/>
            <a:chOff x="6741627" y="7501386"/>
            <a:chExt cx="4562464" cy="2906532"/>
          </a:xfrm>
        </p:grpSpPr>
        <p:sp>
          <p:nvSpPr>
            <p:cNvPr id="92" name="テキスト ボックス 91"/>
            <p:cNvSpPr txBox="1"/>
            <p:nvPr/>
          </p:nvSpPr>
          <p:spPr>
            <a:xfrm>
              <a:off x="6741627" y="10130919"/>
              <a:ext cx="2852063" cy="276999"/>
            </a:xfrm>
            <a:prstGeom prst="rect">
              <a:avLst/>
            </a:prstGeom>
            <a:noFill/>
          </p:spPr>
          <p:txBody>
            <a:bodyPr wrap="none" rtlCol="0">
              <a:spAutoFit/>
            </a:bodyPr>
            <a:lstStyle/>
            <a:p>
              <a:r>
                <a:rPr kumimoji="1" lang="ja-JP" altLang="en-US" sz="1200"/>
                <a:t>図</a:t>
              </a:r>
              <a:r>
                <a:rPr kumimoji="1" lang="en-US" altLang="ja-JP" sz="1200"/>
                <a:t>2-3-2 </a:t>
              </a:r>
              <a:r>
                <a:rPr lang="ja-JP" altLang="en-US" sz="1200"/>
                <a:t>走行体 </a:t>
              </a:r>
              <a:r>
                <a:rPr lang="en-US" altLang="ja-JP" sz="1200"/>
                <a:t>I/F </a:t>
              </a:r>
              <a:r>
                <a:rPr lang="ja-JP" altLang="en-US" sz="1200"/>
                <a:t>定義図</a:t>
              </a:r>
              <a:r>
                <a:rPr kumimoji="1" lang="ja-JP" altLang="en-US" sz="1200"/>
                <a:t>（</a:t>
              </a:r>
              <a:r>
                <a:rPr lang="ja-JP" altLang="en-US" sz="1200"/>
                <a:t>合成構造</a:t>
              </a:r>
              <a:r>
                <a:rPr kumimoji="1" lang="ja-JP" altLang="en-US" sz="1200"/>
                <a:t>図）</a:t>
              </a:r>
              <a:r>
                <a:rPr kumimoji="1" lang="en-US" altLang="ja-JP" sz="1200"/>
                <a:t> </a:t>
              </a:r>
              <a:endParaRPr kumimoji="1" lang="ja-JP" altLang="en-US" sz="1200"/>
            </a:p>
          </p:txBody>
        </p:sp>
        <p:pic>
          <p:nvPicPr>
            <p:cNvPr id="93" name="図 9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7129" y="7501386"/>
              <a:ext cx="4526962" cy="2586835"/>
            </a:xfrm>
            <a:prstGeom prst="rect">
              <a:avLst/>
            </a:prstGeom>
          </p:spPr>
        </p:pic>
      </p:grpSp>
      <p:grpSp>
        <p:nvGrpSpPr>
          <p:cNvPr id="94" name="グループ化 93"/>
          <p:cNvGrpSpPr/>
          <p:nvPr/>
        </p:nvGrpSpPr>
        <p:grpSpPr>
          <a:xfrm>
            <a:off x="327859" y="2070971"/>
            <a:ext cx="8602788" cy="2864019"/>
            <a:chOff x="327859" y="2070971"/>
            <a:chExt cx="8602788" cy="2864019"/>
          </a:xfrm>
        </p:grpSpPr>
        <p:sp>
          <p:nvSpPr>
            <p:cNvPr id="95" name="テキスト ボックス 94"/>
            <p:cNvSpPr txBox="1"/>
            <p:nvPr/>
          </p:nvSpPr>
          <p:spPr>
            <a:xfrm>
              <a:off x="342668" y="4657991"/>
              <a:ext cx="2085827" cy="276999"/>
            </a:xfrm>
            <a:prstGeom prst="rect">
              <a:avLst/>
            </a:prstGeom>
            <a:noFill/>
          </p:spPr>
          <p:txBody>
            <a:bodyPr wrap="none" rtlCol="0">
              <a:spAutoFit/>
            </a:bodyPr>
            <a:lstStyle/>
            <a:p>
              <a:r>
                <a:rPr kumimoji="1" lang="ja-JP" altLang="en-US" sz="1200"/>
                <a:t>図</a:t>
              </a:r>
              <a:r>
                <a:rPr kumimoji="1" lang="en-US" altLang="ja-JP" sz="1200"/>
                <a:t>2-1 </a:t>
              </a:r>
              <a:r>
                <a:rPr kumimoji="1" lang="ja-JP" altLang="en-US" sz="1200"/>
                <a:t>全体構造図（クラス図）</a:t>
              </a:r>
              <a:r>
                <a:rPr kumimoji="1" lang="en-US" altLang="ja-JP" sz="1200"/>
                <a:t> </a:t>
              </a:r>
              <a:endParaRPr kumimoji="1" lang="ja-JP" altLang="en-US" sz="1200"/>
            </a:p>
          </p:txBody>
        </p:sp>
        <p:pic>
          <p:nvPicPr>
            <p:cNvPr id="96" name="図 9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859" y="2070971"/>
              <a:ext cx="8602788" cy="2643390"/>
            </a:xfrm>
            <a:prstGeom prst="rect">
              <a:avLst/>
            </a:prstGeom>
          </p:spPr>
        </p:pic>
      </p:grpSp>
      <p:sp>
        <p:nvSpPr>
          <p:cNvPr id="97" name="テキスト ボックス 96"/>
          <p:cNvSpPr txBox="1"/>
          <p:nvPr/>
        </p:nvSpPr>
        <p:spPr>
          <a:xfrm>
            <a:off x="271463" y="1599722"/>
            <a:ext cx="6784156" cy="1569660"/>
          </a:xfrm>
          <a:prstGeom prst="rect">
            <a:avLst/>
          </a:prstGeom>
          <a:noFill/>
        </p:spPr>
        <p:txBody>
          <a:bodyPr wrap="square" rtlCol="0">
            <a:spAutoFit/>
          </a:bodyPr>
          <a:lstStyle/>
          <a:p>
            <a:r>
              <a:rPr lang="ja-JP" altLang="en-US" sz="1200"/>
              <a:t>要求モデルからシステムの構築に必要となる物理要素を抽出する</a:t>
            </a:r>
            <a:endParaRPr lang="en-US" altLang="ja-JP" sz="1200"/>
          </a:p>
          <a:p>
            <a:r>
              <a:rPr lang="ja-JP" altLang="en-US" sz="1200"/>
              <a:t>ミニフィグ角度については「</a:t>
            </a:r>
            <a:r>
              <a:rPr lang="en-US" altLang="ja-JP" sz="1200"/>
              <a:t>4-2. </a:t>
            </a:r>
            <a:r>
              <a:rPr lang="ja-JP" altLang="en-US" sz="1200"/>
              <a:t>ミニフィグの認識精度の向上」に詳細を記載</a:t>
            </a:r>
          </a:p>
          <a:p>
            <a:r>
              <a:rPr kumimoji="1" lang="ja-JP" altLang="en-US" sz="1200"/>
              <a:t>色種別は</a:t>
            </a:r>
            <a:r>
              <a:rPr kumimoji="1" lang="en-US" altLang="ja-JP" sz="1200"/>
              <a:t>6</a:t>
            </a:r>
            <a:r>
              <a:rPr kumimoji="1" lang="ja-JP" altLang="en-US" sz="1200"/>
              <a:t>種類に定義した</a:t>
            </a:r>
            <a:r>
              <a:rPr lang="ja-JP" altLang="en-US" sz="1200"/>
              <a:t>。また、より色を分類しやすくするため、</a:t>
            </a:r>
            <a:r>
              <a:rPr lang="en-US" altLang="ja-JP" sz="1200"/>
              <a:t>RGB</a:t>
            </a:r>
            <a:r>
              <a:rPr lang="ja-JP" altLang="en-US" sz="1200"/>
              <a:t>値を</a:t>
            </a:r>
            <a:r>
              <a:rPr lang="en-US" altLang="ja-JP" sz="1200"/>
              <a:t>HSV</a:t>
            </a:r>
            <a:r>
              <a:rPr lang="ja-JP" altLang="en-US" sz="1200"/>
              <a:t>値に変換し識別を行う。</a:t>
            </a:r>
            <a:endParaRPr lang="en-US" altLang="ja-JP" sz="1200"/>
          </a:p>
          <a:p>
            <a:r>
              <a:rPr lang="ja-JP" altLang="en-US" sz="1200"/>
              <a:t>まず</a:t>
            </a:r>
            <a:r>
              <a:rPr lang="en-US" altLang="ja-JP" sz="1200"/>
              <a:t>HSV</a:t>
            </a:r>
            <a:r>
              <a:rPr lang="ja-JP" altLang="en-US" sz="1200"/>
              <a:t>の</a:t>
            </a:r>
            <a:r>
              <a:rPr lang="en-US" altLang="ja-JP" sz="1200"/>
              <a:t>S(</a:t>
            </a:r>
            <a:r>
              <a:rPr lang="ja-JP" altLang="en-US" sz="1200"/>
              <a:t>彩度</a:t>
            </a:r>
            <a:r>
              <a:rPr lang="en-US" altLang="ja-JP" sz="1200"/>
              <a:t>)</a:t>
            </a:r>
            <a:r>
              <a:rPr lang="ja-JP" altLang="en-US" sz="1200"/>
              <a:t>の値で</a:t>
            </a:r>
            <a:r>
              <a:rPr lang="en-US" altLang="ja-JP" sz="1200"/>
              <a:t>(</a:t>
            </a:r>
            <a:r>
              <a:rPr lang="ja-JP" altLang="en-US" sz="1200"/>
              <a:t>赤、青、黄、緑</a:t>
            </a:r>
            <a:r>
              <a:rPr lang="en-US" altLang="ja-JP" sz="1200"/>
              <a:t>)</a:t>
            </a:r>
            <a:r>
              <a:rPr lang="ja-JP" altLang="en-US" sz="1200"/>
              <a:t>と</a:t>
            </a:r>
            <a:r>
              <a:rPr lang="en-US" altLang="ja-JP" sz="1200"/>
              <a:t>(</a:t>
            </a:r>
            <a:r>
              <a:rPr lang="ja-JP" altLang="en-US" sz="1200"/>
              <a:t>白、黒</a:t>
            </a:r>
            <a:r>
              <a:rPr lang="en-US" altLang="ja-JP" sz="1200"/>
              <a:t>)</a:t>
            </a:r>
            <a:r>
              <a:rPr lang="ja-JP" altLang="en-US" sz="1200"/>
              <a:t>の</a:t>
            </a:r>
            <a:r>
              <a:rPr lang="en-US" altLang="ja-JP" sz="1200"/>
              <a:t>2</a:t>
            </a:r>
            <a:r>
              <a:rPr lang="ja-JP" altLang="en-US" sz="1200"/>
              <a:t>種類に分類し、以下の処理を続けて行う。</a:t>
            </a:r>
            <a:endParaRPr lang="en-US" altLang="ja-JP" sz="1200"/>
          </a:p>
          <a:p>
            <a:r>
              <a:rPr lang="en-US" altLang="ja-JP" sz="1200"/>
              <a:t>(</a:t>
            </a:r>
            <a:r>
              <a:rPr lang="ja-JP" altLang="en-US" sz="1200"/>
              <a:t>赤、青、黄、緑</a:t>
            </a:r>
            <a:r>
              <a:rPr lang="en-US" altLang="ja-JP" sz="1200"/>
              <a:t>)</a:t>
            </a:r>
            <a:r>
              <a:rPr lang="ja-JP" altLang="en-US" sz="1200"/>
              <a:t>の場合は</a:t>
            </a:r>
            <a:r>
              <a:rPr lang="en-US" altLang="ja-JP" sz="1200"/>
              <a:t>H(</a:t>
            </a:r>
            <a:r>
              <a:rPr lang="ja-JP" altLang="en-US" sz="1200"/>
              <a:t>色相</a:t>
            </a:r>
            <a:r>
              <a:rPr lang="en-US" altLang="ja-JP" sz="1200"/>
              <a:t>)</a:t>
            </a:r>
            <a:r>
              <a:rPr lang="ja-JP" altLang="en-US" sz="1200"/>
              <a:t>の値により、色を識別する。</a:t>
            </a:r>
            <a:endParaRPr lang="en-US" altLang="ja-JP" sz="1200"/>
          </a:p>
          <a:p>
            <a:r>
              <a:rPr lang="en-US" altLang="ja-JP" sz="1200"/>
              <a:t>(</a:t>
            </a:r>
            <a:r>
              <a:rPr lang="ja-JP" altLang="en-US" sz="1200"/>
              <a:t>白、黒</a:t>
            </a:r>
            <a:r>
              <a:rPr lang="en-US" altLang="ja-JP" sz="1200"/>
              <a:t>)</a:t>
            </a:r>
            <a:r>
              <a:rPr lang="ja-JP" altLang="en-US" sz="1200"/>
              <a:t>の場合は</a:t>
            </a:r>
            <a:r>
              <a:rPr lang="en-US" altLang="ja-JP" sz="1200"/>
              <a:t>V</a:t>
            </a:r>
            <a:r>
              <a:rPr lang="ja-JP" altLang="en-US" sz="1200"/>
              <a:t>（明度）の値により、色を識別する。</a:t>
            </a:r>
            <a:endParaRPr lang="en-US" altLang="ja-JP" sz="1200"/>
          </a:p>
          <a:p>
            <a:r>
              <a:rPr kumimoji="1" lang="ja-JP" altLang="en-US" sz="1200"/>
              <a:t>上記の処理を行うことで、</a:t>
            </a:r>
            <a:r>
              <a:rPr lang="en-US" altLang="ja-JP" sz="1200"/>
              <a:t>RGB</a:t>
            </a:r>
            <a:r>
              <a:rPr lang="ja-JP" altLang="en-US" sz="1200"/>
              <a:t>値のように</a:t>
            </a:r>
            <a:r>
              <a:rPr lang="en-US" altLang="ja-JP" sz="1200"/>
              <a:t>3</a:t>
            </a:r>
            <a:r>
              <a:rPr lang="ja-JP" altLang="en-US" sz="1200"/>
              <a:t>つの値を同時に比較する</a:t>
            </a:r>
            <a:endParaRPr lang="en-US" altLang="ja-JP" sz="1200"/>
          </a:p>
          <a:p>
            <a:r>
              <a:rPr lang="ja-JP" altLang="en-US" sz="1200"/>
              <a:t>必要が無くなり、分類時のしきい値変更が容易になる。</a:t>
            </a:r>
            <a:endParaRPr kumimoji="1" lang="ja-JP" altLang="en-US" sz="1200"/>
          </a:p>
        </p:txBody>
      </p:sp>
    </p:spTree>
    <p:extLst>
      <p:ext uri="{BB962C8B-B14F-4D97-AF65-F5344CB8AC3E}">
        <p14:creationId xmlns:p14="http://schemas.microsoft.com/office/powerpoint/2010/main" val="187719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a:off x="70843" y="1169442"/>
            <a:ext cx="7056784" cy="3789708"/>
            <a:chOff x="276561" y="114972"/>
            <a:chExt cx="11638878" cy="6628056"/>
          </a:xfrm>
        </p:grpSpPr>
        <p:sp>
          <p:nvSpPr>
            <p:cNvPr id="7" name="正方形/長方形 6"/>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276561" y="114977"/>
              <a:ext cx="11638878" cy="657262"/>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a:t>3.1 </a:t>
              </a:r>
              <a:r>
                <a:rPr kumimoji="1" lang="ja-JP" altLang="en-US" dirty="0"/>
                <a:t>設計方針</a:t>
              </a:r>
              <a:endParaRPr kumimoji="1" lang="en-US" altLang="ja-JP" dirty="0"/>
            </a:p>
          </p:txBody>
        </p:sp>
      </p:grpSp>
      <p:grpSp>
        <p:nvGrpSpPr>
          <p:cNvPr id="11" name="グループ化 10"/>
          <p:cNvGrpSpPr/>
          <p:nvPr/>
        </p:nvGrpSpPr>
        <p:grpSpPr>
          <a:xfrm>
            <a:off x="7199635" y="1168794"/>
            <a:ext cx="7848872" cy="9505704"/>
            <a:chOff x="276561" y="114972"/>
            <a:chExt cx="11638878" cy="6628056"/>
          </a:xfrm>
        </p:grpSpPr>
        <p:sp>
          <p:nvSpPr>
            <p:cNvPr id="12" name="正方形/長方形 11"/>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3" name="正方形/長方形 12"/>
            <p:cNvSpPr/>
            <p:nvPr/>
          </p:nvSpPr>
          <p:spPr>
            <a:xfrm>
              <a:off x="276561" y="114973"/>
              <a:ext cx="11638878" cy="270516"/>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a:t>3.3 </a:t>
              </a:r>
              <a:r>
                <a:rPr lang="ja-JP" altLang="en-US" dirty="0"/>
                <a:t>構造設計 </a:t>
              </a:r>
              <a:r>
                <a:rPr lang="en-US" altLang="ja-JP" dirty="0"/>
                <a:t>(</a:t>
              </a:r>
              <a:r>
                <a:rPr lang="ja-JP" altLang="en-US" dirty="0"/>
                <a:t>詳細 </a:t>
              </a:r>
              <a:r>
                <a:rPr lang="en-US" altLang="ja-JP" dirty="0"/>
                <a:t>- </a:t>
              </a:r>
              <a:r>
                <a:rPr lang="ja-JP" altLang="en-US" dirty="0"/>
                <a:t>走行体</a:t>
              </a:r>
              <a:r>
                <a:rPr lang="en-US" altLang="ja-JP" dirty="0"/>
                <a:t>)</a:t>
              </a:r>
              <a:endParaRPr kumimoji="1" lang="en-US" altLang="ja-JP" dirty="0"/>
            </a:p>
          </p:txBody>
        </p:sp>
      </p:grpSp>
      <p:grpSp>
        <p:nvGrpSpPr>
          <p:cNvPr id="17" name="グループ化 16"/>
          <p:cNvGrpSpPr/>
          <p:nvPr/>
        </p:nvGrpSpPr>
        <p:grpSpPr>
          <a:xfrm>
            <a:off x="62543" y="5062370"/>
            <a:ext cx="7065084" cy="5612128"/>
            <a:chOff x="276561" y="114972"/>
            <a:chExt cx="11638878" cy="6628056"/>
          </a:xfrm>
        </p:grpSpPr>
        <p:sp>
          <p:nvSpPr>
            <p:cNvPr id="18" name="正方形/長方形 17"/>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9" name="正方形/長方形 18"/>
            <p:cNvSpPr/>
            <p:nvPr/>
          </p:nvSpPr>
          <p:spPr>
            <a:xfrm>
              <a:off x="276561" y="114973"/>
              <a:ext cx="11638878" cy="389218"/>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dirty="0"/>
                <a:t>3.2 </a:t>
              </a:r>
              <a:r>
                <a:rPr lang="ja-JP" altLang="en-US" dirty="0"/>
                <a:t>構造設計 </a:t>
              </a:r>
              <a:r>
                <a:rPr lang="en-US" altLang="ja-JP" dirty="0"/>
                <a:t>(</a:t>
              </a:r>
              <a:r>
                <a:rPr lang="ja-JP" altLang="en-US" dirty="0"/>
                <a:t>全体</a:t>
              </a:r>
              <a:r>
                <a:rPr lang="en-US" altLang="ja-JP" dirty="0"/>
                <a:t>)</a:t>
              </a:r>
              <a:endParaRPr kumimoji="1" lang="en-US" altLang="ja-JP" dirty="0"/>
            </a:p>
          </p:txBody>
        </p:sp>
      </p:grpSp>
      <p:sp>
        <p:nvSpPr>
          <p:cNvPr id="20" name="テキスト ボックス 19"/>
          <p:cNvSpPr txBox="1"/>
          <p:nvPr/>
        </p:nvSpPr>
        <p:spPr>
          <a:xfrm>
            <a:off x="138701" y="1648466"/>
            <a:ext cx="6912768" cy="276999"/>
          </a:xfrm>
          <a:prstGeom prst="rect">
            <a:avLst/>
          </a:prstGeom>
          <a:noFill/>
        </p:spPr>
        <p:txBody>
          <a:bodyPr wrap="square" rtlCol="0">
            <a:spAutoFit/>
          </a:bodyPr>
          <a:lstStyle/>
          <a:p>
            <a:r>
              <a:rPr lang="en-US" altLang="ja-JP" sz="1200" dirty="0"/>
              <a:t>2</a:t>
            </a:r>
            <a:r>
              <a:rPr lang="ja-JP" altLang="en-US" sz="1200" dirty="0"/>
              <a:t>ページの要求モデルからソフトウェアの設計の方針を決め、下記の表に示した。</a:t>
            </a:r>
            <a:endParaRPr kumimoji="1" lang="ja-JP" altLang="en-US" sz="1200" dirty="0"/>
          </a:p>
        </p:txBody>
      </p:sp>
      <p:graphicFrame>
        <p:nvGraphicFramePr>
          <p:cNvPr id="21" name="表 20"/>
          <p:cNvGraphicFramePr>
            <a:graphicFrameLocks noGrp="1"/>
          </p:cNvGraphicFramePr>
          <p:nvPr>
            <p:extLst>
              <p:ext uri="{D42A27DB-BD31-4B8C-83A1-F6EECF244321}">
                <p14:modId xmlns:p14="http://schemas.microsoft.com/office/powerpoint/2010/main" val="2660871293"/>
              </p:ext>
            </p:extLst>
          </p:nvPr>
        </p:nvGraphicFramePr>
        <p:xfrm>
          <a:off x="210709" y="1937379"/>
          <a:ext cx="6768752" cy="2687354"/>
        </p:xfrm>
        <a:graphic>
          <a:graphicData uri="http://schemas.openxmlformats.org/drawingml/2006/table">
            <a:tbl>
              <a:tblPr firstRow="1" bandRow="1">
                <a:tableStyleId>{5C22544A-7EE6-4342-B048-85BDC9FD1C3A}</a:tableStyleId>
              </a:tblPr>
              <a:tblGrid>
                <a:gridCol w="1497159">
                  <a:extLst>
                    <a:ext uri="{9D8B030D-6E8A-4147-A177-3AD203B41FA5}">
                      <a16:colId xmlns:a16="http://schemas.microsoft.com/office/drawing/2014/main" val="209056306"/>
                    </a:ext>
                  </a:extLst>
                </a:gridCol>
                <a:gridCol w="2709144">
                  <a:extLst>
                    <a:ext uri="{9D8B030D-6E8A-4147-A177-3AD203B41FA5}">
                      <a16:colId xmlns:a16="http://schemas.microsoft.com/office/drawing/2014/main" val="1785281761"/>
                    </a:ext>
                  </a:extLst>
                </a:gridCol>
                <a:gridCol w="2562449">
                  <a:extLst>
                    <a:ext uri="{9D8B030D-6E8A-4147-A177-3AD203B41FA5}">
                      <a16:colId xmlns:a16="http://schemas.microsoft.com/office/drawing/2014/main" val="439333586"/>
                    </a:ext>
                  </a:extLst>
                </a:gridCol>
              </a:tblGrid>
              <a:tr h="309914">
                <a:tc>
                  <a:txBody>
                    <a:bodyPr/>
                    <a:lstStyle/>
                    <a:p>
                      <a:pPr algn="ctr"/>
                      <a:r>
                        <a:rPr kumimoji="1" lang="ja-JP" altLang="en-US" sz="1200" b="0" dirty="0"/>
                        <a:t>要求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a:t>目的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a:t>設計方針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extLst>
                  <a:ext uri="{0D108BD9-81ED-4DB2-BD59-A6C34878D82A}">
                    <a16:rowId xmlns:a16="http://schemas.microsoft.com/office/drawing/2014/main" val="3469598923"/>
                  </a:ext>
                </a:extLst>
              </a:tr>
              <a:tr h="288032">
                <a:tc>
                  <a:txBody>
                    <a:bodyPr/>
                    <a:lstStyle/>
                    <a:p>
                      <a:pPr algn="l"/>
                      <a:r>
                        <a:rPr kumimoji="1" lang="ja-JP" altLang="en-US" sz="1200" b="0" dirty="0"/>
                        <a:t>複雑な条件にも対応できる設計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・走行体動作の保守性</a:t>
                      </a:r>
                      <a:r>
                        <a:rPr kumimoji="1" lang="en-US" altLang="ja-JP" sz="1200" b="0" dirty="0"/>
                        <a:t>(</a:t>
                      </a:r>
                      <a:r>
                        <a:rPr kumimoji="1" lang="ja-JP" altLang="en-US" sz="1200" b="0" dirty="0"/>
                        <a:t>調整</a:t>
                      </a:r>
                      <a:r>
                        <a:rPr kumimoji="1" lang="en-US" altLang="ja-JP" sz="1200" b="0" dirty="0"/>
                        <a:t>)</a:t>
                      </a:r>
                      <a:r>
                        <a:rPr kumimoji="1" lang="ja-JP" altLang="en-US" sz="1200" b="0" dirty="0"/>
                        <a:t>を担保</a:t>
                      </a:r>
                      <a:endParaRPr kumimoji="1" lang="en-US" altLang="ja-JP" sz="1200" b="0" dirty="0"/>
                    </a:p>
                    <a:p>
                      <a:pPr algn="l"/>
                      <a:r>
                        <a:rPr kumimoji="1" lang="ja-JP" altLang="en-US" sz="1200" b="0" dirty="0"/>
                        <a:t>しつつ、複雑な動作に対応する</a:t>
                      </a:r>
                      <a:endParaRPr kumimoji="1" lang="en-US" altLang="ja-JP"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200" b="0" dirty="0"/>
                        <a:t>・動作と、遷移条件の生成を分割する。</a:t>
                      </a:r>
                      <a:endParaRPr kumimoji="1" lang="en-US" altLang="ja-JP" sz="1200" b="0" dirty="0"/>
                    </a:p>
                    <a:p>
                      <a:pPr algn="l"/>
                      <a:r>
                        <a:rPr kumimoji="1" lang="ja-JP" altLang="en-US" sz="1200" b="0" dirty="0"/>
                        <a:t>・外部ソフトを用いても編集が可能な設計にする。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6274904"/>
                  </a:ext>
                </a:extLst>
              </a:tr>
              <a:tr h="370840">
                <a:tc>
                  <a:txBody>
                    <a:bodyPr/>
                    <a:lstStyle/>
                    <a:p>
                      <a:pPr algn="l"/>
                      <a:r>
                        <a:rPr kumimoji="1" lang="ja-JP" altLang="en-US" sz="1200" b="0" dirty="0"/>
                        <a:t>円滑な通信処理を行える設計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・通信の送受信が相互にできるよう　  にする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・送信機能、受信機能が独立して動作できるようにタスク分割する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8747347"/>
                  </a:ext>
                </a:extLst>
              </a:tr>
              <a:tr h="370840">
                <a:tc>
                  <a:txBody>
                    <a:bodyPr/>
                    <a:lstStyle/>
                    <a:p>
                      <a:pPr algn="l"/>
                      <a:r>
                        <a:rPr kumimoji="1" lang="ja-JP" altLang="en-US" sz="1200" b="0" dirty="0"/>
                        <a:t>共有データを扱いやすくする設計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・走行体や記録など独自性のある</a:t>
                      </a:r>
                      <a:endParaRPr kumimoji="1" lang="en-US" altLang="ja-JP" sz="1200" b="0" dirty="0"/>
                    </a:p>
                    <a:p>
                      <a:pPr algn="l"/>
                      <a:r>
                        <a:rPr kumimoji="1" lang="ja-JP" altLang="en-US" sz="1200" b="0" dirty="0"/>
                        <a:t>データは共有できるようにする。</a:t>
                      </a:r>
                      <a:endParaRPr kumimoji="1" lang="en-US" altLang="ja-JP"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・シングルトンクラスを用いて、</a:t>
                      </a:r>
                      <a:endParaRPr kumimoji="1" lang="en-US" altLang="ja-JP" sz="1200" b="0" dirty="0"/>
                    </a:p>
                    <a:p>
                      <a:pPr algn="l"/>
                      <a:r>
                        <a:rPr kumimoji="1" lang="ja-JP" altLang="en-US" sz="1200" b="0" dirty="0"/>
                        <a:t>データの独自性を表現する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435619"/>
                  </a:ext>
                </a:extLst>
              </a:tr>
              <a:tr h="370840">
                <a:tc>
                  <a:txBody>
                    <a:bodyPr/>
                    <a:lstStyle/>
                    <a:p>
                      <a:pPr algn="l"/>
                      <a:r>
                        <a:rPr kumimoji="1" lang="ja-JP" altLang="en-US" sz="1200" b="0" dirty="0"/>
                        <a:t>複数人で開発できる設計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・複数人で開発するため、機能ごとにテストしやすくする。</a:t>
                      </a:r>
                      <a:endParaRPr kumimoji="1" lang="en-US" altLang="ja-JP"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b="0" dirty="0"/>
                        <a:t>・各クラスごとに機能を持たせすぎないようにする。</a:t>
                      </a:r>
                      <a:endParaRPr kumimoji="1" lang="en-US" altLang="ja-JP" sz="1200" b="0" dirty="0"/>
                    </a:p>
                    <a:p>
                      <a:pPr algn="l"/>
                      <a:r>
                        <a:rPr kumimoji="1" lang="ja-JP" altLang="en-US" sz="1200" b="0" dirty="0"/>
                        <a:t>・汎用なデータ構造は独立させる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6547735"/>
                  </a:ext>
                </a:extLst>
              </a:tr>
            </a:tbl>
          </a:graphicData>
        </a:graphic>
      </p:graphicFrame>
      <p:sp>
        <p:nvSpPr>
          <p:cNvPr id="22" name="テキスト ボックス 21"/>
          <p:cNvSpPr txBox="1"/>
          <p:nvPr/>
        </p:nvSpPr>
        <p:spPr>
          <a:xfrm>
            <a:off x="2447107" y="4618577"/>
            <a:ext cx="2160240" cy="276999"/>
          </a:xfrm>
          <a:prstGeom prst="rect">
            <a:avLst/>
          </a:prstGeom>
          <a:noFill/>
        </p:spPr>
        <p:txBody>
          <a:bodyPr wrap="square" rtlCol="0">
            <a:spAutoFit/>
          </a:bodyPr>
          <a:lstStyle/>
          <a:p>
            <a:r>
              <a:rPr kumimoji="1" lang="ja-JP" altLang="en-US" sz="1200" dirty="0"/>
              <a:t>表</a:t>
            </a:r>
            <a:r>
              <a:rPr kumimoji="1" lang="en-US" altLang="ja-JP" sz="1200" dirty="0"/>
              <a:t>3-1-1 </a:t>
            </a:r>
            <a:r>
              <a:rPr kumimoji="1" lang="ja-JP" altLang="en-US" sz="1200" dirty="0"/>
              <a:t>ソフトウェア設計指針</a:t>
            </a:r>
          </a:p>
        </p:txBody>
      </p:sp>
      <p:graphicFrame>
        <p:nvGraphicFramePr>
          <p:cNvPr id="27" name="表 26"/>
          <p:cNvGraphicFramePr>
            <a:graphicFrameLocks noGrp="1"/>
          </p:cNvGraphicFramePr>
          <p:nvPr>
            <p:extLst>
              <p:ext uri="{D42A27DB-BD31-4B8C-83A1-F6EECF244321}">
                <p14:modId xmlns:p14="http://schemas.microsoft.com/office/powerpoint/2010/main" val="1904553329"/>
              </p:ext>
            </p:extLst>
          </p:nvPr>
        </p:nvGraphicFramePr>
        <p:xfrm>
          <a:off x="204725" y="5633938"/>
          <a:ext cx="3542676" cy="4395280"/>
        </p:xfrm>
        <a:graphic>
          <a:graphicData uri="http://schemas.openxmlformats.org/drawingml/2006/table">
            <a:tbl>
              <a:tblPr firstRow="1" bandRow="1">
                <a:tableStyleId>{5C22544A-7EE6-4342-B048-85BDC9FD1C3A}</a:tableStyleId>
              </a:tblPr>
              <a:tblGrid>
                <a:gridCol w="514190">
                  <a:extLst>
                    <a:ext uri="{9D8B030D-6E8A-4147-A177-3AD203B41FA5}">
                      <a16:colId xmlns:a16="http://schemas.microsoft.com/office/drawing/2014/main" val="209056306"/>
                    </a:ext>
                  </a:extLst>
                </a:gridCol>
                <a:gridCol w="936104">
                  <a:extLst>
                    <a:ext uri="{9D8B030D-6E8A-4147-A177-3AD203B41FA5}">
                      <a16:colId xmlns:a16="http://schemas.microsoft.com/office/drawing/2014/main" val="1785281761"/>
                    </a:ext>
                  </a:extLst>
                </a:gridCol>
                <a:gridCol w="2092382">
                  <a:extLst>
                    <a:ext uri="{9D8B030D-6E8A-4147-A177-3AD203B41FA5}">
                      <a16:colId xmlns:a16="http://schemas.microsoft.com/office/drawing/2014/main" val="2794391931"/>
                    </a:ext>
                  </a:extLst>
                </a:gridCol>
              </a:tblGrid>
              <a:tr h="287420">
                <a:tc>
                  <a:txBody>
                    <a:bodyPr/>
                    <a:lstStyle/>
                    <a:p>
                      <a:pPr algn="ctr"/>
                      <a:r>
                        <a:rPr kumimoji="1" lang="ja-JP" altLang="en-US" sz="1200" b="0" dirty="0"/>
                        <a:t>装置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a:t>ﾊﾟｯｹｰｼﾞ名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a:t>役割</a:t>
                      </a:r>
                      <a:endParaRPr kumimoji="1" lang="en-US" altLang="ja-JP"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extLst>
                  <a:ext uri="{0D108BD9-81ED-4DB2-BD59-A6C34878D82A}">
                    <a16:rowId xmlns:a16="http://schemas.microsoft.com/office/drawing/2014/main" val="3469598923"/>
                  </a:ext>
                </a:extLst>
              </a:tr>
              <a:tr h="415160">
                <a:tc rowSpan="7">
                  <a:txBody>
                    <a:bodyPr/>
                    <a:lstStyle/>
                    <a:p>
                      <a:pPr algn="ctr"/>
                      <a:r>
                        <a:rPr kumimoji="1" lang="ja-JP" altLang="en-US" sz="1600" b="0" dirty="0"/>
                        <a:t>走行体</a:t>
                      </a:r>
                      <a:endParaRPr kumimoji="1" lang="en-US" altLang="ja-JP" sz="1600" b="0" dirty="0"/>
                    </a:p>
                  </a:txBody>
                  <a:tcPr vert="wordArtVertRtl">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脚本</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ja-JP" altLang="en-US" sz="1000" b="0" dirty="0"/>
                        <a:t>シナリオとシーンの管理を行い動作と判定の実行の管理をする。</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274904"/>
                  </a:ext>
                </a:extLst>
              </a:tr>
              <a:tr h="41516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動作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走行体の一連の動作をまとめている。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8747347"/>
                  </a:ext>
                </a:extLst>
              </a:tr>
              <a:tr h="415160">
                <a:tc vMerge="1">
                  <a:txBody>
                    <a:bodyPr/>
                    <a:lstStyle/>
                    <a:p>
                      <a:endParaRPr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判定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シーンの遷移制御を行うための条件をまとめている。</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435619"/>
                  </a:ext>
                </a:extLst>
              </a:tr>
              <a:tr h="41516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情報</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データ入出力関連やセンサー値などのデータ保存を行う</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6547735"/>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計算</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生データを加工、変換する</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8509184"/>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デバイス</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走行体機能の操作や通信を行う</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3892941"/>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b="0" dirty="0"/>
                        <a:t>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汎用的なデータや構造体を共有で扱えるようにする。</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689115"/>
                  </a:ext>
                </a:extLst>
              </a:tr>
              <a:tr h="287420">
                <a:tc rowSpan="4">
                  <a:txBody>
                    <a:bodyPr/>
                    <a:lstStyle/>
                    <a:p>
                      <a:pPr algn="ctr"/>
                      <a:r>
                        <a:rPr kumimoji="1" lang="en-US" altLang="ja-JP" sz="1600" b="0" dirty="0"/>
                        <a:t>PC</a:t>
                      </a:r>
                      <a:endParaRPr kumimoji="1" lang="ja-JP" altLang="en-US" sz="1600" b="0" dirty="0"/>
                    </a:p>
                  </a:txBody>
                  <a:tcPr vert="wordArtVertRtl">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通信管理</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走行体、競技システムとの通信を行う</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8059325"/>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経路探索</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ブロック</a:t>
                      </a:r>
                      <a:r>
                        <a:rPr kumimoji="1" lang="en-US" altLang="ja-JP" sz="1000" b="0" dirty="0"/>
                        <a:t>de</a:t>
                      </a:r>
                      <a:r>
                        <a:rPr kumimoji="1" lang="ja-JP" altLang="en-US" sz="1000" b="0" dirty="0"/>
                        <a:t>トレジャーの走行経路を計画する</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5015977"/>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画像処理</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000" b="0" dirty="0"/>
                        <a:t>ブロック</a:t>
                      </a:r>
                      <a:r>
                        <a:rPr kumimoji="1" lang="en-US" altLang="ja-JP" sz="1000" b="0" dirty="0"/>
                        <a:t>de</a:t>
                      </a:r>
                      <a:r>
                        <a:rPr kumimoji="1" lang="ja-JP" altLang="en-US" sz="1000" b="0" dirty="0"/>
                        <a:t>トレジャー及びロボコンスナップの画像分析を行う</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768828"/>
                  </a:ext>
                </a:extLst>
              </a:tr>
              <a:tr h="287420">
                <a:tc vMerge="1">
                  <a:txBody>
                    <a:bodyPr/>
                    <a:lstStyle/>
                    <a:p>
                      <a:pPr algn="l"/>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a:t>列車管理</a:t>
                      </a:r>
                      <a:endParaRPr kumimoji="1" lang="en-US" altLang="ja-JP"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000" b="0" dirty="0" err="1"/>
                        <a:t>IoT</a:t>
                      </a:r>
                      <a:r>
                        <a:rPr kumimoji="1" lang="ja-JP" altLang="en-US" sz="1000" b="0" dirty="0"/>
                        <a:t>列車の攻略を行う</a:t>
                      </a:r>
                      <a:endParaRPr kumimoji="1" lang="en-US" altLang="ja-JP"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7579236"/>
                  </a:ext>
                </a:extLst>
              </a:tr>
            </a:tbl>
          </a:graphicData>
        </a:graphic>
      </p:graphicFrame>
      <p:sp>
        <p:nvSpPr>
          <p:cNvPr id="28" name="テキスト ボックス 27"/>
          <p:cNvSpPr txBox="1"/>
          <p:nvPr/>
        </p:nvSpPr>
        <p:spPr>
          <a:xfrm>
            <a:off x="3997747" y="10322465"/>
            <a:ext cx="3024336" cy="276999"/>
          </a:xfrm>
          <a:prstGeom prst="rect">
            <a:avLst/>
          </a:prstGeom>
          <a:noFill/>
        </p:spPr>
        <p:txBody>
          <a:bodyPr wrap="square" rtlCol="0">
            <a:spAutoFit/>
          </a:bodyPr>
          <a:lstStyle/>
          <a:p>
            <a:r>
              <a:rPr kumimoji="1" lang="ja-JP" altLang="en-US" sz="1200" dirty="0"/>
              <a:t>図</a:t>
            </a:r>
            <a:r>
              <a:rPr kumimoji="1" lang="en-US" altLang="ja-JP" sz="1200" dirty="0"/>
              <a:t>3-2-1</a:t>
            </a:r>
            <a:r>
              <a:rPr lang="ja-JP" altLang="en-US" sz="1200" dirty="0"/>
              <a:t> ソフトウェア設計の全体</a:t>
            </a:r>
            <a:r>
              <a:rPr lang="en-US" altLang="ja-JP" sz="1200" dirty="0"/>
              <a:t>(</a:t>
            </a:r>
            <a:r>
              <a:rPr lang="ja-JP" altLang="en-US" sz="1200" dirty="0"/>
              <a:t>パッケージ</a:t>
            </a:r>
            <a:r>
              <a:rPr lang="en-US" altLang="ja-JP" sz="1200" dirty="0"/>
              <a:t>)</a:t>
            </a:r>
            <a:endParaRPr kumimoji="1" lang="ja-JP" altLang="en-US" sz="1200" dirty="0"/>
          </a:p>
        </p:txBody>
      </p:sp>
      <p:sp>
        <p:nvSpPr>
          <p:cNvPr id="29" name="テキスト ボックス 28"/>
          <p:cNvSpPr txBox="1"/>
          <p:nvPr/>
        </p:nvSpPr>
        <p:spPr>
          <a:xfrm>
            <a:off x="9446772" y="10349748"/>
            <a:ext cx="3456384" cy="276999"/>
          </a:xfrm>
          <a:prstGeom prst="rect">
            <a:avLst/>
          </a:prstGeom>
          <a:noFill/>
        </p:spPr>
        <p:txBody>
          <a:bodyPr wrap="square" rtlCol="0">
            <a:spAutoFit/>
          </a:bodyPr>
          <a:lstStyle/>
          <a:p>
            <a:r>
              <a:rPr kumimoji="1" lang="ja-JP" altLang="en-US" sz="1200" dirty="0"/>
              <a:t>図</a:t>
            </a:r>
            <a:r>
              <a:rPr kumimoji="1" lang="en-US" altLang="ja-JP" sz="1200" dirty="0"/>
              <a:t>3-3-1</a:t>
            </a:r>
            <a:r>
              <a:rPr lang="ja-JP" altLang="en-US" sz="1200" dirty="0"/>
              <a:t> 走行体のソフトウェア設計の全体</a:t>
            </a:r>
            <a:r>
              <a:rPr lang="en-US" altLang="ja-JP" sz="1200" dirty="0"/>
              <a:t>(</a:t>
            </a:r>
            <a:r>
              <a:rPr lang="ja-JP" altLang="en-US" sz="1200" dirty="0"/>
              <a:t>クラス</a:t>
            </a:r>
            <a:r>
              <a:rPr lang="en-US" altLang="ja-JP" sz="1200" dirty="0"/>
              <a:t>)</a:t>
            </a:r>
            <a:endParaRPr kumimoji="1" lang="ja-JP" altLang="en-US" sz="1200" dirty="0"/>
          </a:p>
        </p:txBody>
      </p:sp>
      <p:sp>
        <p:nvSpPr>
          <p:cNvPr id="30" name="テキスト ボックス 29"/>
          <p:cNvSpPr txBox="1"/>
          <p:nvPr/>
        </p:nvSpPr>
        <p:spPr>
          <a:xfrm>
            <a:off x="3747401" y="5445497"/>
            <a:ext cx="3274682" cy="646331"/>
          </a:xfrm>
          <a:prstGeom prst="rect">
            <a:avLst/>
          </a:prstGeom>
          <a:noFill/>
        </p:spPr>
        <p:txBody>
          <a:bodyPr wrap="square" rtlCol="0">
            <a:spAutoFit/>
          </a:bodyPr>
          <a:lstStyle/>
          <a:p>
            <a:r>
              <a:rPr kumimoji="1" lang="en-US" altLang="ja-JP" sz="1200" dirty="0"/>
              <a:t>3.1</a:t>
            </a:r>
            <a:r>
              <a:rPr kumimoji="1" lang="ja-JP" altLang="en-US" sz="1200" dirty="0"/>
              <a:t>の設計方針、及び要求モデルを元に、</a:t>
            </a:r>
            <a:endParaRPr kumimoji="1" lang="en-US" altLang="ja-JP" sz="1200" dirty="0"/>
          </a:p>
          <a:p>
            <a:r>
              <a:rPr lang="ja-JP" altLang="en-US" sz="1200" dirty="0"/>
              <a:t>ソフトウェア全体の設計を図</a:t>
            </a:r>
            <a:r>
              <a:rPr lang="en-US" altLang="ja-JP" sz="1200" dirty="0"/>
              <a:t>3-2-1</a:t>
            </a:r>
            <a:r>
              <a:rPr lang="ja-JP" altLang="en-US" sz="1200" dirty="0"/>
              <a:t>に示す。</a:t>
            </a:r>
            <a:endParaRPr lang="en-US" altLang="ja-JP" sz="1200" dirty="0"/>
          </a:p>
          <a:p>
            <a:r>
              <a:rPr kumimoji="1" lang="ja-JP" altLang="en-US" sz="1200" dirty="0"/>
              <a:t>各パッケージの概要については表</a:t>
            </a:r>
            <a:r>
              <a:rPr kumimoji="1" lang="en-US" altLang="ja-JP" sz="1200" dirty="0"/>
              <a:t>3-2-1</a:t>
            </a:r>
            <a:r>
              <a:rPr kumimoji="1" lang="ja-JP" altLang="en-US" sz="1200" dirty="0"/>
              <a:t>に示す。</a:t>
            </a:r>
          </a:p>
        </p:txBody>
      </p:sp>
      <p:sp>
        <p:nvSpPr>
          <p:cNvPr id="31" name="テキスト ボックス 30"/>
          <p:cNvSpPr txBox="1"/>
          <p:nvPr/>
        </p:nvSpPr>
        <p:spPr>
          <a:xfrm>
            <a:off x="430236" y="10045466"/>
            <a:ext cx="3024336" cy="276999"/>
          </a:xfrm>
          <a:prstGeom prst="rect">
            <a:avLst/>
          </a:prstGeom>
          <a:noFill/>
        </p:spPr>
        <p:txBody>
          <a:bodyPr wrap="square" rtlCol="0">
            <a:spAutoFit/>
          </a:bodyPr>
          <a:lstStyle/>
          <a:p>
            <a:pPr algn="ctr"/>
            <a:r>
              <a:rPr lang="ja-JP" altLang="en-US" sz="1200" dirty="0"/>
              <a:t>表</a:t>
            </a:r>
            <a:r>
              <a:rPr kumimoji="1" lang="en-US" altLang="ja-JP" sz="1200" dirty="0"/>
              <a:t>3-2-1</a:t>
            </a:r>
            <a:r>
              <a:rPr lang="ja-JP" altLang="en-US" sz="1200" dirty="0"/>
              <a:t> 各パッケージの役割概要</a:t>
            </a:r>
            <a:endParaRPr kumimoji="1" lang="ja-JP" altLang="en-US" sz="1200" dirty="0"/>
          </a:p>
        </p:txBody>
      </p:sp>
      <p:sp>
        <p:nvSpPr>
          <p:cNvPr id="32" name="テキスト ボックス 31"/>
          <p:cNvSpPr txBox="1"/>
          <p:nvPr/>
        </p:nvSpPr>
        <p:spPr>
          <a:xfrm>
            <a:off x="7343651" y="1676369"/>
            <a:ext cx="6345004" cy="276999"/>
          </a:xfrm>
          <a:prstGeom prst="rect">
            <a:avLst/>
          </a:prstGeom>
          <a:noFill/>
        </p:spPr>
        <p:txBody>
          <a:bodyPr wrap="square" rtlCol="0">
            <a:spAutoFit/>
          </a:bodyPr>
          <a:lstStyle/>
          <a:p>
            <a:r>
              <a:rPr lang="en-US" altLang="ja-JP" sz="1200" dirty="0"/>
              <a:t>3.2</a:t>
            </a:r>
            <a:r>
              <a:rPr lang="ja-JP" altLang="en-US" sz="1200" dirty="0"/>
              <a:t>の構造設計</a:t>
            </a:r>
            <a:r>
              <a:rPr lang="en-US" altLang="ja-JP" sz="1200" dirty="0"/>
              <a:t>(</a:t>
            </a:r>
            <a:r>
              <a:rPr lang="ja-JP" altLang="en-US" sz="1200" dirty="0"/>
              <a:t>全体</a:t>
            </a:r>
            <a:r>
              <a:rPr lang="en-US" altLang="ja-JP" sz="1200" dirty="0"/>
              <a:t>)</a:t>
            </a:r>
            <a:r>
              <a:rPr lang="ja-JP" altLang="en-US" sz="1200" dirty="0" err="1"/>
              <a:t>にて</a:t>
            </a:r>
            <a:r>
              <a:rPr lang="ja-JP" altLang="en-US" sz="1200" dirty="0"/>
              <a:t>説明した各パッケージ内部のクラス図を</a:t>
            </a:r>
            <a:r>
              <a:rPr kumimoji="1" lang="ja-JP" altLang="en-US" sz="1200" dirty="0"/>
              <a:t>図</a:t>
            </a:r>
            <a:r>
              <a:rPr kumimoji="1" lang="en-US" altLang="ja-JP" sz="1200" dirty="0"/>
              <a:t>3-3-1</a:t>
            </a:r>
            <a:r>
              <a:rPr kumimoji="1" lang="ja-JP" altLang="en-US" sz="1200" dirty="0"/>
              <a:t>に示す</a:t>
            </a:r>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7051" t="6509" r="8481" b="6509"/>
          <a:stretch/>
        </p:blipFill>
        <p:spPr>
          <a:xfrm>
            <a:off x="3771346" y="6065986"/>
            <a:ext cx="3280123" cy="4304284"/>
          </a:xfrm>
          <a:prstGeom prst="rect">
            <a:avLst/>
          </a:prstGeom>
        </p:spPr>
      </p:pic>
      <p:pic>
        <p:nvPicPr>
          <p:cNvPr id="3" name="図 2"/>
          <p:cNvPicPr>
            <a:picLocks noChangeAspect="1"/>
          </p:cNvPicPr>
          <p:nvPr/>
        </p:nvPicPr>
        <p:blipFill rotWithShape="1">
          <a:blip r:embed="rId4">
            <a:extLst>
              <a:ext uri="{28A0092B-C50C-407E-A947-70E740481C1C}">
                <a14:useLocalDpi xmlns:a14="http://schemas.microsoft.com/office/drawing/2010/main" val="0"/>
              </a:ext>
            </a:extLst>
          </a:blip>
          <a:srcRect l="3720" t="2625" r="1235" b="1740"/>
          <a:stretch/>
        </p:blipFill>
        <p:spPr>
          <a:xfrm>
            <a:off x="7290143" y="1953368"/>
            <a:ext cx="7686355" cy="8396379"/>
          </a:xfrm>
          <a:prstGeom prst="rect">
            <a:avLst/>
          </a:prstGeom>
        </p:spPr>
      </p:pic>
    </p:spTree>
    <p:extLst>
      <p:ext uri="{BB962C8B-B14F-4D97-AF65-F5344CB8AC3E}">
        <p14:creationId xmlns:p14="http://schemas.microsoft.com/office/powerpoint/2010/main" val="182737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70843" y="1152009"/>
            <a:ext cx="6696744" cy="4337913"/>
            <a:chOff x="276561" y="114972"/>
            <a:chExt cx="11638878" cy="6628056"/>
          </a:xfrm>
        </p:grpSpPr>
        <p:sp>
          <p:nvSpPr>
            <p:cNvPr id="4" name="正方形/長方形 3"/>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正方形/長方形 4"/>
            <p:cNvSpPr/>
            <p:nvPr/>
          </p:nvSpPr>
          <p:spPr>
            <a:xfrm>
              <a:off x="276561" y="114974"/>
              <a:ext cx="11638878" cy="49992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a:t>3.4 </a:t>
              </a:r>
              <a:r>
                <a:rPr kumimoji="1" lang="ja-JP" altLang="en-US" dirty="0"/>
                <a:t>構造設計 </a:t>
              </a:r>
              <a:r>
                <a:rPr kumimoji="1" lang="en-US" altLang="ja-JP" dirty="0"/>
                <a:t>(</a:t>
              </a:r>
              <a:r>
                <a:rPr kumimoji="1" lang="ja-JP" altLang="en-US" dirty="0"/>
                <a:t>詳細 </a:t>
              </a:r>
              <a:r>
                <a:rPr kumimoji="1" lang="en-US" altLang="ja-JP" dirty="0"/>
                <a:t>– </a:t>
              </a:r>
              <a:r>
                <a:rPr lang="en-US" altLang="ja-JP" dirty="0"/>
                <a:t>PC</a:t>
              </a:r>
              <a:r>
                <a:rPr kumimoji="1" lang="en-US" altLang="ja-JP" dirty="0"/>
                <a:t>)</a:t>
              </a:r>
            </a:p>
          </p:txBody>
        </p:sp>
      </p:grpSp>
      <p:grpSp>
        <p:nvGrpSpPr>
          <p:cNvPr id="9" name="グループ化 8"/>
          <p:cNvGrpSpPr/>
          <p:nvPr/>
        </p:nvGrpSpPr>
        <p:grpSpPr>
          <a:xfrm>
            <a:off x="6839595" y="1153277"/>
            <a:ext cx="8208912" cy="4336645"/>
            <a:chOff x="276561" y="114972"/>
            <a:chExt cx="11638878" cy="6628056"/>
          </a:xfrm>
        </p:grpSpPr>
        <p:sp>
          <p:nvSpPr>
            <p:cNvPr id="10" name="正方形/長方形 9"/>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1" name="正方形/長方形 10"/>
            <p:cNvSpPr/>
            <p:nvPr/>
          </p:nvSpPr>
          <p:spPr>
            <a:xfrm>
              <a:off x="276561" y="114974"/>
              <a:ext cx="11638878" cy="533571"/>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a:t>3.6 </a:t>
              </a:r>
              <a:r>
                <a:rPr lang="ja-JP" altLang="en-US" dirty="0"/>
                <a:t>制御</a:t>
              </a:r>
              <a:r>
                <a:rPr kumimoji="1" lang="ja-JP" altLang="en-US" dirty="0"/>
                <a:t>システムの状態遷移</a:t>
              </a:r>
              <a:endParaRPr kumimoji="1" lang="en-US" altLang="ja-JP" dirty="0"/>
            </a:p>
          </p:txBody>
        </p:sp>
      </p:grpSp>
      <p:grpSp>
        <p:nvGrpSpPr>
          <p:cNvPr id="12" name="グループ化 11"/>
          <p:cNvGrpSpPr/>
          <p:nvPr/>
        </p:nvGrpSpPr>
        <p:grpSpPr>
          <a:xfrm>
            <a:off x="6839595" y="5561930"/>
            <a:ext cx="8208912" cy="5040560"/>
            <a:chOff x="276561" y="114972"/>
            <a:chExt cx="11638878" cy="6628056"/>
          </a:xfrm>
        </p:grpSpPr>
        <p:sp>
          <p:nvSpPr>
            <p:cNvPr id="13" name="正方形/長方形 12"/>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14" name="正方形/長方形 13"/>
            <p:cNvSpPr/>
            <p:nvPr/>
          </p:nvSpPr>
          <p:spPr>
            <a:xfrm>
              <a:off x="276561" y="114975"/>
              <a:ext cx="11638878" cy="499923"/>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a:t>3.7 </a:t>
              </a:r>
              <a:r>
                <a:rPr lang="ja-JP" altLang="en-US" dirty="0"/>
                <a:t>ロボコンスナップの撮影時の振る舞い</a:t>
              </a:r>
              <a:endParaRPr kumimoji="1" lang="en-US" altLang="ja-JP" dirty="0"/>
            </a:p>
          </p:txBody>
        </p:sp>
      </p:grpSp>
      <p:sp>
        <p:nvSpPr>
          <p:cNvPr id="15" name="テキスト ボックス 14"/>
          <p:cNvSpPr txBox="1"/>
          <p:nvPr/>
        </p:nvSpPr>
        <p:spPr>
          <a:xfrm>
            <a:off x="210550" y="1555806"/>
            <a:ext cx="6345004" cy="461665"/>
          </a:xfrm>
          <a:prstGeom prst="rect">
            <a:avLst/>
          </a:prstGeom>
          <a:noFill/>
        </p:spPr>
        <p:txBody>
          <a:bodyPr wrap="square" rtlCol="0">
            <a:spAutoFit/>
          </a:bodyPr>
          <a:lstStyle/>
          <a:p>
            <a:r>
              <a:rPr lang="en-US" altLang="ja-JP" sz="1200" dirty="0"/>
              <a:t>3.2</a:t>
            </a:r>
            <a:r>
              <a:rPr lang="ja-JP" altLang="en-US" sz="1200" dirty="0"/>
              <a:t>の構造設計</a:t>
            </a:r>
            <a:r>
              <a:rPr lang="en-US" altLang="ja-JP" sz="1200" dirty="0"/>
              <a:t>(</a:t>
            </a:r>
            <a:r>
              <a:rPr lang="ja-JP" altLang="en-US" sz="1200" dirty="0"/>
              <a:t>全体</a:t>
            </a:r>
            <a:r>
              <a:rPr lang="en-US" altLang="ja-JP" sz="1200" dirty="0"/>
              <a:t>)</a:t>
            </a:r>
            <a:r>
              <a:rPr lang="ja-JP" altLang="en-US" sz="1200" dirty="0" err="1"/>
              <a:t>にて</a:t>
            </a:r>
            <a:r>
              <a:rPr lang="ja-JP" altLang="en-US" sz="1200" dirty="0"/>
              <a:t>説明した各パッケージ内部のクラス図を</a:t>
            </a:r>
            <a:r>
              <a:rPr kumimoji="1" lang="ja-JP" altLang="en-US" sz="1200" dirty="0"/>
              <a:t>図</a:t>
            </a:r>
            <a:r>
              <a:rPr kumimoji="1" lang="en-US" altLang="ja-JP" sz="1200" dirty="0"/>
              <a:t>3-4-1</a:t>
            </a:r>
            <a:r>
              <a:rPr kumimoji="1" lang="ja-JP" altLang="en-US" sz="1200" dirty="0"/>
              <a:t>に示す。</a:t>
            </a:r>
            <a:endParaRPr kumimoji="1" lang="en-US" altLang="ja-JP" sz="1200" dirty="0"/>
          </a:p>
          <a:p>
            <a:r>
              <a:rPr lang="ja-JP" altLang="en-US" sz="1200" dirty="0"/>
              <a:t>ただし経路探索及び列車管理については選択しているものではないため省略する。</a:t>
            </a:r>
            <a:endParaRPr kumimoji="1" lang="ja-JP" altLang="en-US" sz="1200" dirty="0"/>
          </a:p>
        </p:txBody>
      </p:sp>
      <p:sp>
        <p:nvSpPr>
          <p:cNvPr id="16" name="テキスト ボックス 15"/>
          <p:cNvSpPr txBox="1"/>
          <p:nvPr/>
        </p:nvSpPr>
        <p:spPr>
          <a:xfrm>
            <a:off x="1871043" y="5099074"/>
            <a:ext cx="3456384" cy="276999"/>
          </a:xfrm>
          <a:prstGeom prst="rect">
            <a:avLst/>
          </a:prstGeom>
          <a:noFill/>
        </p:spPr>
        <p:txBody>
          <a:bodyPr wrap="square" rtlCol="0">
            <a:spAutoFit/>
          </a:bodyPr>
          <a:lstStyle/>
          <a:p>
            <a:r>
              <a:rPr kumimoji="1" lang="ja-JP" altLang="en-US" sz="1200" dirty="0"/>
              <a:t>図</a:t>
            </a:r>
            <a:r>
              <a:rPr kumimoji="1" lang="en-US" altLang="ja-JP" sz="1200" dirty="0"/>
              <a:t>3-4-1</a:t>
            </a:r>
            <a:r>
              <a:rPr lang="ja-JP" altLang="en-US" sz="1200" dirty="0"/>
              <a:t> </a:t>
            </a:r>
            <a:r>
              <a:rPr lang="en-US" altLang="ja-JP" sz="1200" dirty="0"/>
              <a:t>PC</a:t>
            </a:r>
            <a:r>
              <a:rPr lang="ja-JP" altLang="en-US" sz="1200" dirty="0"/>
              <a:t>のソフトウェア設計の全体</a:t>
            </a:r>
            <a:r>
              <a:rPr lang="en-US" altLang="ja-JP" sz="1200" dirty="0"/>
              <a:t>(</a:t>
            </a:r>
            <a:r>
              <a:rPr lang="ja-JP" altLang="en-US" sz="1200" dirty="0"/>
              <a:t>クラス</a:t>
            </a:r>
            <a:r>
              <a:rPr lang="en-US" altLang="ja-JP" sz="1200" dirty="0"/>
              <a:t>)</a:t>
            </a:r>
            <a:endParaRPr kumimoji="1" lang="ja-JP" altLang="en-US" sz="1200" dirty="0"/>
          </a:p>
        </p:txBody>
      </p:sp>
      <p:pic>
        <p:nvPicPr>
          <p:cNvPr id="17" name="図 16"/>
          <p:cNvPicPr>
            <a:picLocks noChangeAspect="1"/>
          </p:cNvPicPr>
          <p:nvPr/>
        </p:nvPicPr>
        <p:blipFill rotWithShape="1">
          <a:blip r:embed="rId3">
            <a:extLst>
              <a:ext uri="{28A0092B-C50C-407E-A947-70E740481C1C}">
                <a14:useLocalDpi xmlns:a14="http://schemas.microsoft.com/office/drawing/2010/main" val="0"/>
              </a:ext>
            </a:extLst>
          </a:blip>
          <a:srcRect l="777" t="7836" r="13009" b="25557"/>
          <a:stretch/>
        </p:blipFill>
        <p:spPr>
          <a:xfrm>
            <a:off x="105078" y="2117690"/>
            <a:ext cx="6555948" cy="3012192"/>
          </a:xfrm>
          <a:prstGeom prst="rect">
            <a:avLst/>
          </a:prstGeom>
        </p:spPr>
      </p:pic>
      <p:grpSp>
        <p:nvGrpSpPr>
          <p:cNvPr id="18" name="グループ化 17"/>
          <p:cNvGrpSpPr/>
          <p:nvPr/>
        </p:nvGrpSpPr>
        <p:grpSpPr>
          <a:xfrm>
            <a:off x="70843" y="5561930"/>
            <a:ext cx="6696744" cy="5040560"/>
            <a:chOff x="276561" y="114972"/>
            <a:chExt cx="11638878" cy="6628056"/>
          </a:xfrm>
        </p:grpSpPr>
        <p:sp>
          <p:nvSpPr>
            <p:cNvPr id="19" name="正方形/長方形 18"/>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20" name="正方形/長方形 19"/>
            <p:cNvSpPr/>
            <p:nvPr/>
          </p:nvSpPr>
          <p:spPr>
            <a:xfrm>
              <a:off x="276561" y="114974"/>
              <a:ext cx="11638878" cy="499924"/>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en-US" altLang="ja-JP" dirty="0" smtClean="0"/>
                <a:t>3.</a:t>
              </a:r>
              <a:r>
                <a:rPr lang="en-US" altLang="ja-JP" dirty="0" smtClean="0"/>
                <a:t>5</a:t>
              </a:r>
              <a:r>
                <a:rPr kumimoji="1" lang="en-US" altLang="ja-JP" dirty="0" smtClean="0"/>
                <a:t> </a:t>
              </a:r>
              <a:r>
                <a:rPr lang="ja-JP" altLang="en-US" dirty="0" smtClean="0"/>
                <a:t>振舞設計</a:t>
              </a:r>
              <a:r>
                <a:rPr kumimoji="1" lang="ja-JP" altLang="en-US" dirty="0" smtClean="0"/>
                <a:t> </a:t>
              </a:r>
              <a:r>
                <a:rPr kumimoji="1" lang="en-US" altLang="ja-JP" dirty="0" smtClean="0"/>
                <a:t>(</a:t>
              </a:r>
              <a:r>
                <a:rPr lang="ja-JP" altLang="en-US" dirty="0"/>
                <a:t>タスク</a:t>
              </a:r>
              <a:r>
                <a:rPr kumimoji="1" lang="en-US" altLang="ja-JP" dirty="0" smtClean="0"/>
                <a:t>)</a:t>
              </a:r>
            </a:p>
          </p:txBody>
        </p:sp>
      </p:grpSp>
      <p:graphicFrame>
        <p:nvGraphicFramePr>
          <p:cNvPr id="21" name="表 20"/>
          <p:cNvGraphicFramePr>
            <a:graphicFrameLocks noGrp="1"/>
          </p:cNvGraphicFramePr>
          <p:nvPr>
            <p:extLst>
              <p:ext uri="{D42A27DB-BD31-4B8C-83A1-F6EECF244321}">
                <p14:modId xmlns:p14="http://schemas.microsoft.com/office/powerpoint/2010/main" val="1729610184"/>
              </p:ext>
            </p:extLst>
          </p:nvPr>
        </p:nvGraphicFramePr>
        <p:xfrm>
          <a:off x="210550" y="6729986"/>
          <a:ext cx="6442038" cy="3482640"/>
        </p:xfrm>
        <a:graphic>
          <a:graphicData uri="http://schemas.openxmlformats.org/drawingml/2006/table">
            <a:tbl>
              <a:tblPr firstRow="1" bandRow="1">
                <a:tableStyleId>{5C22544A-7EE6-4342-B048-85BDC9FD1C3A}</a:tableStyleId>
              </a:tblPr>
              <a:tblGrid>
                <a:gridCol w="524505">
                  <a:extLst>
                    <a:ext uri="{9D8B030D-6E8A-4147-A177-3AD203B41FA5}">
                      <a16:colId xmlns:a16="http://schemas.microsoft.com/office/drawing/2014/main" val="1187037319"/>
                    </a:ext>
                  </a:extLst>
                </a:gridCol>
                <a:gridCol w="847956">
                  <a:extLst>
                    <a:ext uri="{9D8B030D-6E8A-4147-A177-3AD203B41FA5}">
                      <a16:colId xmlns:a16="http://schemas.microsoft.com/office/drawing/2014/main" val="1092245553"/>
                    </a:ext>
                  </a:extLst>
                </a:gridCol>
                <a:gridCol w="432048">
                  <a:extLst>
                    <a:ext uri="{9D8B030D-6E8A-4147-A177-3AD203B41FA5}">
                      <a16:colId xmlns:a16="http://schemas.microsoft.com/office/drawing/2014/main" val="209056306"/>
                    </a:ext>
                  </a:extLst>
                </a:gridCol>
                <a:gridCol w="641272">
                  <a:extLst>
                    <a:ext uri="{9D8B030D-6E8A-4147-A177-3AD203B41FA5}">
                      <a16:colId xmlns:a16="http://schemas.microsoft.com/office/drawing/2014/main" val="795080718"/>
                    </a:ext>
                  </a:extLst>
                </a:gridCol>
                <a:gridCol w="2734667">
                  <a:extLst>
                    <a:ext uri="{9D8B030D-6E8A-4147-A177-3AD203B41FA5}">
                      <a16:colId xmlns:a16="http://schemas.microsoft.com/office/drawing/2014/main" val="1785281761"/>
                    </a:ext>
                  </a:extLst>
                </a:gridCol>
                <a:gridCol w="1261590">
                  <a:extLst>
                    <a:ext uri="{9D8B030D-6E8A-4147-A177-3AD203B41FA5}">
                      <a16:colId xmlns:a16="http://schemas.microsoft.com/office/drawing/2014/main" val="439333586"/>
                    </a:ext>
                  </a:extLst>
                </a:gridCol>
              </a:tblGrid>
              <a:tr h="332660">
                <a:tc>
                  <a:txBody>
                    <a:bodyPr/>
                    <a:lstStyle/>
                    <a:p>
                      <a:pPr algn="ctr"/>
                      <a:r>
                        <a:rPr kumimoji="1" lang="ja-JP" altLang="en-US" sz="1200" b="0" dirty="0" smtClean="0"/>
                        <a:t>装置</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smtClean="0"/>
                        <a:t>タスク</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smtClean="0"/>
                        <a:t>周期</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smtClean="0"/>
                        <a:t>優先度</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smtClean="0"/>
                        <a:t>役割</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tc>
                  <a:txBody>
                    <a:bodyPr/>
                    <a:lstStyle/>
                    <a:p>
                      <a:pPr algn="ctr"/>
                      <a:r>
                        <a:rPr kumimoji="1" lang="ja-JP" altLang="en-US" sz="1200" b="0" dirty="0" smtClean="0"/>
                        <a:t>実行</a:t>
                      </a:r>
                      <a:endParaRPr kumimoji="1" lang="en-US" altLang="ja-JP" sz="1200" b="0" dirty="0" smtClean="0"/>
                    </a:p>
                    <a:p>
                      <a:pPr algn="ctr"/>
                      <a:r>
                        <a:rPr kumimoji="1" lang="ja-JP" altLang="en-US" sz="1200" b="0" dirty="0" smtClean="0"/>
                        <a:t>パッケージ</a:t>
                      </a:r>
                      <a:endParaRPr kumimoji="1" lang="ja-JP" altLang="en-US" sz="12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7178"/>
                    </a:solidFill>
                  </a:tcPr>
                </a:tc>
                <a:extLst>
                  <a:ext uri="{0D108BD9-81ED-4DB2-BD59-A6C34878D82A}">
                    <a16:rowId xmlns:a16="http://schemas.microsoft.com/office/drawing/2014/main" val="3469598923"/>
                  </a:ext>
                </a:extLst>
              </a:tr>
              <a:tr h="0">
                <a:tc rowSpan="3">
                  <a:txBody>
                    <a:bodyPr/>
                    <a:lstStyle/>
                    <a:p>
                      <a:pPr algn="ctr"/>
                      <a:r>
                        <a:rPr kumimoji="1" lang="ja-JP" altLang="en-US" sz="1050" b="0" dirty="0" smtClean="0"/>
                        <a:t>走行体</a:t>
                      </a:r>
                      <a:endParaRPr kumimoji="1" lang="ja-JP" altLang="en-US" sz="1050" b="0" dirty="0"/>
                    </a:p>
                  </a:txBody>
                  <a:tcPr vert="wordArtVertRtl"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50" b="0" dirty="0" smtClean="0"/>
                        <a:t>起動</a:t>
                      </a:r>
                      <a:endParaRPr kumimoji="1" lang="en-US" altLang="ja-JP" sz="1050" b="0" dirty="0" smtClean="0"/>
                    </a:p>
                    <a:p>
                      <a:pPr algn="ctr"/>
                      <a:r>
                        <a:rPr kumimoji="1" lang="ja-JP" altLang="en-US" sz="1050" b="0" dirty="0" smtClean="0"/>
                        <a:t>タスク</a:t>
                      </a: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50" b="0" dirty="0" smtClean="0"/>
                        <a:t>-</a:t>
                      </a: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50" dirty="0" smtClean="0"/>
                        <a:t>-</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ja-JP" altLang="en-US" sz="1050" dirty="0" smtClean="0"/>
                        <a:t>各種走行体タスクの立ち上げを行う</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ja-JP" sz="1050" dirty="0" smtClean="0"/>
                        <a:t>-</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6274904"/>
                  </a:ext>
                </a:extLst>
              </a:tr>
              <a:tr h="0">
                <a:tc vMerge="1">
                  <a:txBody>
                    <a:bodyPr/>
                    <a:lstStyle/>
                    <a:p>
                      <a:pPr algn="ct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主制御</a:t>
                      </a:r>
                      <a:endParaRPr lang="en-US" altLang="ja-JP" sz="1050" dirty="0" smtClean="0"/>
                    </a:p>
                    <a:p>
                      <a:pPr algn="ctr"/>
                      <a:r>
                        <a:rPr lang="ja-JP" altLang="en-US" sz="1050" dirty="0" smtClean="0"/>
                        <a:t>タスク</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50" dirty="0" smtClean="0"/>
                        <a:t>10</a:t>
                      </a:r>
                    </a:p>
                    <a:p>
                      <a:pPr algn="ctr"/>
                      <a:r>
                        <a:rPr lang="en-US" altLang="ja-JP" sz="1050" dirty="0" err="1" smtClean="0"/>
                        <a:t>ms</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高</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50" dirty="0" smtClean="0"/>
                        <a:t>競技攻略のために走行体全体を制御する。</a:t>
                      </a:r>
                      <a:endParaRPr lang="en-US" altLang="ja-JP" sz="1050" dirty="0" smtClean="0"/>
                    </a:p>
                    <a:p>
                      <a:r>
                        <a:rPr lang="ja-JP" altLang="en-US" sz="1050" dirty="0" smtClean="0"/>
                        <a:t>競技中に停止等の問題が発生すると、</a:t>
                      </a:r>
                      <a:endParaRPr lang="en-US" altLang="ja-JP" sz="1050" dirty="0" smtClean="0"/>
                    </a:p>
                    <a:p>
                      <a:r>
                        <a:rPr lang="ja-JP" altLang="en-US" sz="1050" dirty="0" smtClean="0"/>
                        <a:t>様々な問題が発生するため優先度は高くする必要がある。</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走行体</a:t>
                      </a:r>
                      <a:endParaRPr lang="en-US" altLang="ja-JP" sz="1050" dirty="0" smtClean="0"/>
                    </a:p>
                    <a:p>
                      <a:pPr algn="ctr"/>
                      <a:r>
                        <a:rPr lang="ja-JP" altLang="en-US" sz="1050" dirty="0" smtClean="0"/>
                        <a:t>パッケージ全般</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8747347"/>
                  </a:ext>
                </a:extLst>
              </a:tr>
              <a:tr h="0">
                <a:tc vMerge="1">
                  <a:txBody>
                    <a:bodyPr/>
                    <a:lstStyle/>
                    <a:p>
                      <a:pPr algn="ct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50" b="0" dirty="0" smtClean="0"/>
                        <a:t>撮影</a:t>
                      </a:r>
                      <a:endParaRPr kumimoji="1" lang="en-US" altLang="ja-JP" sz="1050" b="0" dirty="0" smtClean="0"/>
                    </a:p>
                    <a:p>
                      <a:pPr algn="ctr"/>
                      <a:r>
                        <a:rPr kumimoji="1" lang="ja-JP" altLang="en-US" sz="1050" b="0" dirty="0" smtClean="0"/>
                        <a:t>タスク</a:t>
                      </a: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50" dirty="0" smtClean="0"/>
                        <a:t>100</a:t>
                      </a:r>
                    </a:p>
                    <a:p>
                      <a:pPr algn="ctr"/>
                      <a:r>
                        <a:rPr lang="en-US" altLang="ja-JP" sz="1050" dirty="0" err="1" smtClean="0"/>
                        <a:t>ms</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中</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50" dirty="0" smtClean="0"/>
                        <a:t>主制御で操作することが厳しいため、</a:t>
                      </a:r>
                      <a:endParaRPr lang="en-US" altLang="ja-JP" sz="1050" dirty="0" smtClean="0"/>
                    </a:p>
                    <a:p>
                      <a:r>
                        <a:rPr lang="ja-JP" altLang="en-US" sz="1050" dirty="0" smtClean="0"/>
                        <a:t>主制御からの命令があれば撮影する。</a:t>
                      </a:r>
                      <a:endParaRPr lang="en-US" altLang="ja-JP" sz="105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デバイス</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435619"/>
                  </a:ext>
                </a:extLst>
              </a:tr>
              <a:tr h="0">
                <a:tc rowSpan="2">
                  <a:txBody>
                    <a:bodyPr/>
                    <a:lstStyle/>
                    <a:p>
                      <a:pPr algn="l"/>
                      <a:r>
                        <a:rPr kumimoji="1" lang="en-US" altLang="ja-JP" sz="1050" b="0" dirty="0" smtClean="0"/>
                        <a:t>PC</a:t>
                      </a:r>
                    </a:p>
                    <a:p>
                      <a:pPr algn="l"/>
                      <a:r>
                        <a:rPr kumimoji="1" lang="ja-JP" altLang="en-US" sz="1050" b="0" dirty="0" smtClean="0"/>
                        <a:t>走行体</a:t>
                      </a:r>
                      <a:endParaRPr kumimoji="1" lang="ja-JP" altLang="en-US" sz="1050" b="0" dirty="0"/>
                    </a:p>
                  </a:txBody>
                  <a:tcPr vert="wordArtVertRtl"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50" b="0" dirty="0" smtClean="0"/>
                        <a:t>送信</a:t>
                      </a:r>
                      <a:endParaRPr kumimoji="1" lang="en-US" altLang="ja-JP" sz="1050" b="0" dirty="0" smtClean="0"/>
                    </a:p>
                    <a:p>
                      <a:pPr algn="ctr"/>
                      <a:r>
                        <a:rPr kumimoji="1" lang="ja-JP" altLang="en-US" sz="1050" b="0" dirty="0" smtClean="0"/>
                        <a:t>タスク</a:t>
                      </a: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50" dirty="0" smtClean="0"/>
                        <a:t>50</a:t>
                      </a:r>
                    </a:p>
                    <a:p>
                      <a:pPr algn="ctr"/>
                      <a:r>
                        <a:rPr lang="en-US" altLang="ja-JP" sz="1050" dirty="0" err="1" smtClean="0"/>
                        <a:t>ms</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中</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50" dirty="0" smtClean="0"/>
                        <a:t>送信用ストレージに格納された</a:t>
                      </a:r>
                      <a:endParaRPr lang="en-US" altLang="ja-JP" sz="1050" dirty="0" smtClean="0"/>
                    </a:p>
                    <a:p>
                      <a:r>
                        <a:rPr lang="ja-JP" altLang="en-US" sz="1050" dirty="0" smtClean="0"/>
                        <a:t>データを読み取り送信する。</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デバイス</a:t>
                      </a:r>
                      <a:r>
                        <a:rPr lang="en-US" altLang="ja-JP" sz="1050" dirty="0" smtClean="0"/>
                        <a:t>(</a:t>
                      </a:r>
                      <a:r>
                        <a:rPr lang="ja-JP" altLang="en-US" sz="1050" dirty="0" smtClean="0"/>
                        <a:t>走行体</a:t>
                      </a:r>
                      <a:r>
                        <a:rPr lang="en-US" altLang="ja-JP" sz="1050" dirty="0" smtClean="0"/>
                        <a:t>)</a:t>
                      </a:r>
                    </a:p>
                    <a:p>
                      <a:pPr algn="ctr"/>
                      <a:r>
                        <a:rPr lang="ja-JP" altLang="en-US" sz="1050" dirty="0" smtClean="0"/>
                        <a:t>通信管理</a:t>
                      </a:r>
                      <a:r>
                        <a:rPr lang="en-US" altLang="ja-JP" sz="1050" dirty="0" smtClean="0"/>
                        <a:t>(PC)</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6547735"/>
                  </a:ext>
                </a:extLst>
              </a:tr>
              <a:tr h="0">
                <a:tc vMerge="1">
                  <a:txBody>
                    <a:bodyPr/>
                    <a:lstStyle/>
                    <a:p>
                      <a:pPr algn="l"/>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50" b="0" dirty="0" smtClean="0"/>
                        <a:t>受信</a:t>
                      </a:r>
                      <a:endParaRPr kumimoji="1" lang="en-US" altLang="ja-JP" sz="1050" b="0" dirty="0" smtClean="0"/>
                    </a:p>
                    <a:p>
                      <a:pPr algn="ctr"/>
                      <a:r>
                        <a:rPr kumimoji="1" lang="ja-JP" altLang="en-US" sz="1050" b="0" dirty="0" smtClean="0"/>
                        <a:t>タスク</a:t>
                      </a:r>
                      <a:endParaRPr kumimoji="1" lang="ja-JP" altLang="en-US"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50" dirty="0" smtClean="0"/>
                        <a:t>50</a:t>
                      </a:r>
                    </a:p>
                    <a:p>
                      <a:pPr algn="ctr"/>
                      <a:r>
                        <a:rPr lang="en-US" altLang="ja-JP" sz="1050" dirty="0" err="1" smtClean="0"/>
                        <a:t>ms</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18276" rtl="0" eaLnBrk="1" fontAlgn="auto" latinLnBrk="0" hangingPunct="1">
                        <a:lnSpc>
                          <a:spcPct val="100000"/>
                        </a:lnSpc>
                        <a:spcBef>
                          <a:spcPts val="0"/>
                        </a:spcBef>
                        <a:spcAft>
                          <a:spcPts val="0"/>
                        </a:spcAft>
                        <a:buClrTx/>
                        <a:buSzTx/>
                        <a:buFontTx/>
                        <a:buNone/>
                        <a:tabLst/>
                        <a:defRPr/>
                      </a:pPr>
                      <a:r>
                        <a:rPr lang="ja-JP" altLang="en-US" sz="1050" dirty="0" smtClean="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50" dirty="0" smtClean="0"/>
                        <a:t>受信待機状態になっており、</a:t>
                      </a:r>
                      <a:endParaRPr lang="en-US" altLang="ja-JP" sz="1050" dirty="0" smtClean="0"/>
                    </a:p>
                    <a:p>
                      <a:r>
                        <a:rPr lang="ja-JP" altLang="en-US" sz="1050" dirty="0" smtClean="0"/>
                        <a:t>受信した場合は受信ストレージに格納する。</a:t>
                      </a:r>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50" dirty="0" smtClean="0"/>
                        <a:t>デバイス</a:t>
                      </a:r>
                      <a:r>
                        <a:rPr lang="en-US" altLang="ja-JP" sz="1050" dirty="0" smtClean="0"/>
                        <a:t>(</a:t>
                      </a:r>
                      <a:r>
                        <a:rPr lang="ja-JP" altLang="en-US" sz="1050" dirty="0" smtClean="0"/>
                        <a:t>走行体</a:t>
                      </a:r>
                      <a:r>
                        <a:rPr lang="en-US" altLang="ja-JP" sz="1050" dirty="0" smtClean="0"/>
                        <a:t>)</a:t>
                      </a:r>
                    </a:p>
                    <a:p>
                      <a:pPr algn="ctr"/>
                      <a:r>
                        <a:rPr lang="ja-JP" altLang="en-US" sz="1050" dirty="0" smtClean="0"/>
                        <a:t>通信管理</a:t>
                      </a:r>
                      <a:r>
                        <a:rPr lang="en-US" altLang="ja-JP" sz="1050" dirty="0" smtClean="0"/>
                        <a:t>(PC)</a:t>
                      </a:r>
                      <a:endParaRPr lang="ja-JP" altLang="en-US" sz="105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113137"/>
                  </a:ext>
                </a:extLst>
              </a:tr>
              <a:tr h="648000">
                <a:tc>
                  <a:txBody>
                    <a:bodyPr/>
                    <a:lstStyle/>
                    <a:p>
                      <a:pPr algn="l"/>
                      <a:r>
                        <a:rPr kumimoji="1" lang="en-US" altLang="ja-JP" sz="1200" b="0" dirty="0" smtClean="0"/>
                        <a:t>PC</a:t>
                      </a:r>
                      <a:endParaRPr kumimoji="1" lang="ja-JP" altLang="en-US" sz="1200" b="0" dirty="0"/>
                    </a:p>
                  </a:txBody>
                  <a:tcPr vert="wordArtVertRtl"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b="0" dirty="0" smtClean="0"/>
                        <a:t>難所攻略</a:t>
                      </a:r>
                      <a:endParaRPr kumimoji="1" lang="en-US" altLang="ja-JP" sz="1200" b="0" dirty="0" smtClean="0"/>
                    </a:p>
                    <a:p>
                      <a:pPr algn="ctr"/>
                      <a:r>
                        <a:rPr kumimoji="1" lang="ja-JP" altLang="en-US" sz="1200" b="0" dirty="0" smtClean="0"/>
                        <a:t>タスク</a:t>
                      </a:r>
                      <a:endParaRPr kumimoji="1" lang="en-US" altLang="ja-JP" sz="1200" b="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200" dirty="0" smtClean="0"/>
                        <a:t>10ms</a:t>
                      </a:r>
                      <a:endParaRPr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smtClean="0"/>
                        <a:t>高</a:t>
                      </a:r>
                      <a:endParaRPr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200" dirty="0" smtClean="0"/>
                        <a:t>難所を攻略するための情報の導出や競技システムにアクセスし、情報の送受信を行う。</a:t>
                      </a:r>
                      <a:endParaRPr lang="en-US" altLang="ja-JP"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smtClean="0"/>
                        <a:t>経路探索</a:t>
                      </a:r>
                      <a:r>
                        <a:rPr lang="en-US" altLang="ja-JP" sz="1200" dirty="0" smtClean="0"/>
                        <a:t>,</a:t>
                      </a:r>
                    </a:p>
                    <a:p>
                      <a:pPr algn="ctr"/>
                      <a:r>
                        <a:rPr lang="ja-JP" altLang="en-US" sz="1200" dirty="0" smtClean="0"/>
                        <a:t>列車管理</a:t>
                      </a:r>
                      <a:r>
                        <a:rPr lang="en-US" altLang="ja-JP" sz="1200" dirty="0" smtClean="0"/>
                        <a:t>,</a:t>
                      </a:r>
                    </a:p>
                    <a:p>
                      <a:pPr algn="ctr"/>
                      <a:r>
                        <a:rPr lang="ja-JP" altLang="en-US" sz="1200" dirty="0" smtClean="0"/>
                        <a:t>画像処理</a:t>
                      </a:r>
                      <a:endParaRPr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906555"/>
                  </a:ext>
                </a:extLst>
              </a:tr>
            </a:tbl>
          </a:graphicData>
        </a:graphic>
      </p:graphicFrame>
      <p:sp>
        <p:nvSpPr>
          <p:cNvPr id="22" name="テキスト ボックス 21"/>
          <p:cNvSpPr txBox="1"/>
          <p:nvPr/>
        </p:nvSpPr>
        <p:spPr>
          <a:xfrm>
            <a:off x="2482952" y="10212626"/>
            <a:ext cx="1800200" cy="276999"/>
          </a:xfrm>
          <a:prstGeom prst="rect">
            <a:avLst/>
          </a:prstGeom>
          <a:noFill/>
        </p:spPr>
        <p:txBody>
          <a:bodyPr wrap="square" rtlCol="0">
            <a:spAutoFit/>
          </a:bodyPr>
          <a:lstStyle/>
          <a:p>
            <a:r>
              <a:rPr lang="ja-JP" altLang="en-US" sz="1200" dirty="0"/>
              <a:t>表</a:t>
            </a:r>
            <a:r>
              <a:rPr kumimoji="1" lang="en-US" altLang="ja-JP" sz="1200" dirty="0" smtClean="0"/>
              <a:t>3-5-1 </a:t>
            </a:r>
            <a:r>
              <a:rPr lang="ja-JP" altLang="en-US" sz="1200" dirty="0" smtClean="0"/>
              <a:t>各タスクの概要</a:t>
            </a:r>
            <a:endParaRPr kumimoji="1" lang="ja-JP" altLang="en-US" sz="1200" dirty="0"/>
          </a:p>
        </p:txBody>
      </p:sp>
      <p:sp>
        <p:nvSpPr>
          <p:cNvPr id="23" name="テキスト ボックス 22"/>
          <p:cNvSpPr txBox="1"/>
          <p:nvPr/>
        </p:nvSpPr>
        <p:spPr>
          <a:xfrm>
            <a:off x="128335" y="6028850"/>
            <a:ext cx="6423228" cy="646331"/>
          </a:xfrm>
          <a:prstGeom prst="rect">
            <a:avLst/>
          </a:prstGeom>
          <a:noFill/>
        </p:spPr>
        <p:txBody>
          <a:bodyPr wrap="square" rtlCol="0">
            <a:spAutoFit/>
          </a:bodyPr>
          <a:lstStyle/>
          <a:p>
            <a:r>
              <a:rPr lang="ja-JP" altLang="en-US" sz="1200" dirty="0" smtClean="0"/>
              <a:t>要求モデル及び設計方針を元にタスクの振舞設計を行い、表</a:t>
            </a:r>
            <a:r>
              <a:rPr kumimoji="1" lang="en-US" altLang="ja-JP" sz="1200" dirty="0" smtClean="0"/>
              <a:t>3-4-1</a:t>
            </a:r>
            <a:r>
              <a:rPr kumimoji="1" lang="ja-JP" altLang="en-US" sz="1200" dirty="0" smtClean="0"/>
              <a:t>に示す。</a:t>
            </a:r>
            <a:endParaRPr kumimoji="1" lang="en-US" altLang="ja-JP" sz="1200" dirty="0" smtClean="0"/>
          </a:p>
          <a:p>
            <a:r>
              <a:rPr kumimoji="1" lang="ja-JP" altLang="en-US" sz="1200" dirty="0" smtClean="0"/>
              <a:t>送信</a:t>
            </a:r>
            <a:r>
              <a:rPr lang="ja-JP" altLang="en-US" sz="1200" dirty="0" smtClean="0"/>
              <a:t>、受信タスクについては、走行体と</a:t>
            </a:r>
            <a:r>
              <a:rPr lang="en-US" altLang="ja-JP" sz="1200" dirty="0" smtClean="0"/>
              <a:t>PC</a:t>
            </a:r>
            <a:r>
              <a:rPr lang="ja-JP" altLang="en-US" sz="1200" dirty="0" smtClean="0"/>
              <a:t>との相互通信を行うためであり、</a:t>
            </a:r>
            <a:endParaRPr lang="en-US" altLang="ja-JP" sz="1200" dirty="0" smtClean="0"/>
          </a:p>
          <a:p>
            <a:r>
              <a:rPr kumimoji="1" lang="ja-JP" altLang="en-US" sz="1200" dirty="0" smtClean="0"/>
              <a:t>競技システムとの</a:t>
            </a:r>
            <a:r>
              <a:rPr lang="ja-JP" altLang="en-US" sz="1200" dirty="0" smtClean="0"/>
              <a:t>通信のやり取りは行わない</a:t>
            </a:r>
            <a:r>
              <a:rPr lang="ja-JP" altLang="en-US" sz="1200" dirty="0"/>
              <a:t>。</a:t>
            </a:r>
            <a:endParaRPr kumimoji="1" lang="en-US" altLang="ja-JP" sz="1200" dirty="0" smtClean="0"/>
          </a:p>
        </p:txBody>
      </p:sp>
    </p:spTree>
    <p:extLst>
      <p:ext uri="{BB962C8B-B14F-4D97-AF65-F5344CB8AC3E}">
        <p14:creationId xmlns:p14="http://schemas.microsoft.com/office/powerpoint/2010/main" val="257033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6107C0C-2563-58E9-7441-23DB4BCF0164}"/>
              </a:ext>
            </a:extLst>
          </p:cNvPr>
          <p:cNvGrpSpPr/>
          <p:nvPr/>
        </p:nvGrpSpPr>
        <p:grpSpPr>
          <a:xfrm>
            <a:off x="221606" y="1155018"/>
            <a:ext cx="8502518" cy="5256584"/>
            <a:chOff x="65269" y="1169442"/>
            <a:chExt cx="8502518" cy="5256584"/>
          </a:xfrm>
        </p:grpSpPr>
        <p:grpSp>
          <p:nvGrpSpPr>
            <p:cNvPr id="3" name="グループ化 2">
              <a:extLst>
                <a:ext uri="{FF2B5EF4-FFF2-40B4-BE49-F238E27FC236}">
                  <a16:creationId xmlns:a16="http://schemas.microsoft.com/office/drawing/2014/main" id="{DAEF671A-FC79-CAF1-13C7-2331EDFA4146}"/>
                </a:ext>
              </a:extLst>
            </p:cNvPr>
            <p:cNvGrpSpPr/>
            <p:nvPr/>
          </p:nvGrpSpPr>
          <p:grpSpPr>
            <a:xfrm>
              <a:off x="65269" y="1169442"/>
              <a:ext cx="8502518" cy="5256584"/>
              <a:chOff x="276561" y="114972"/>
              <a:chExt cx="11638878" cy="6628056"/>
            </a:xfrm>
          </p:grpSpPr>
          <p:sp>
            <p:nvSpPr>
              <p:cNvPr id="9" name="正方形/長方形 8">
                <a:extLst>
                  <a:ext uri="{FF2B5EF4-FFF2-40B4-BE49-F238E27FC236}">
                    <a16:creationId xmlns:a16="http://schemas.microsoft.com/office/drawing/2014/main" id="{E2B48351-2F8B-9988-F290-2B4FC604E262}"/>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A1CB3B-AE6B-C993-ED45-160EDAE05297}"/>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4-1. </a:t>
                </a:r>
                <a:r>
                  <a:rPr kumimoji="1" lang="ja-JP" altLang="en-US" dirty="0"/>
                  <a:t>走行体制御の精度向上</a:t>
                </a:r>
              </a:p>
            </p:txBody>
          </p:sp>
        </p:grpSp>
        <p:sp>
          <p:nvSpPr>
            <p:cNvPr id="4" name="テキスト ボックス 3">
              <a:extLst>
                <a:ext uri="{FF2B5EF4-FFF2-40B4-BE49-F238E27FC236}">
                  <a16:creationId xmlns:a16="http://schemas.microsoft.com/office/drawing/2014/main" id="{F81B63DC-ACD8-7A55-5A9A-C4414579C169}"/>
                </a:ext>
              </a:extLst>
            </p:cNvPr>
            <p:cNvSpPr txBox="1"/>
            <p:nvPr/>
          </p:nvSpPr>
          <p:spPr>
            <a:xfrm>
              <a:off x="142851" y="1673498"/>
              <a:ext cx="7199407" cy="461665"/>
            </a:xfrm>
            <a:prstGeom prst="rect">
              <a:avLst/>
            </a:prstGeom>
            <a:noFill/>
          </p:spPr>
          <p:txBody>
            <a:bodyPr wrap="non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r>
                <a:rPr lang="ja-JP" altLang="en-US" sz="1200" dirty="0"/>
                <a:t>ミニフィグ撮影や一部の走行の動作の過程において目印がない状況で直進で走行する必要があるが、</a:t>
              </a:r>
              <a:endParaRPr lang="en-US" altLang="ja-JP" sz="1200" dirty="0"/>
            </a:p>
            <a:p>
              <a:r>
                <a:rPr lang="ja-JP" altLang="en-US" sz="1200" dirty="0"/>
                <a:t>各モータの個体差や電圧など様々な要因で曲がって走行してしまう。</a:t>
              </a:r>
              <a:endParaRPr lang="en-US" altLang="ja-JP" sz="1200" dirty="0"/>
            </a:p>
          </p:txBody>
        </p:sp>
        <p:sp>
          <p:nvSpPr>
            <p:cNvPr id="5" name="テキスト ボックス 4">
              <a:extLst>
                <a:ext uri="{FF2B5EF4-FFF2-40B4-BE49-F238E27FC236}">
                  <a16:creationId xmlns:a16="http://schemas.microsoft.com/office/drawing/2014/main" id="{D537B0BB-D6BE-5AA7-7002-2EE1C8C63404}"/>
                </a:ext>
              </a:extLst>
            </p:cNvPr>
            <p:cNvSpPr txBox="1"/>
            <p:nvPr/>
          </p:nvSpPr>
          <p:spPr>
            <a:xfrm>
              <a:off x="142850" y="2105546"/>
              <a:ext cx="4320481" cy="20928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１ </a:t>
              </a:r>
              <a:r>
                <a:rPr lang="en-US" altLang="ja-JP" sz="1200" b="1" dirty="0">
                  <a:solidFill>
                    <a:schemeClr val="accent6"/>
                  </a:solidFill>
                </a:rPr>
                <a:t>– </a:t>
              </a:r>
              <a:r>
                <a:rPr lang="ja-JP" altLang="en-US" sz="1200" b="1" dirty="0">
                  <a:solidFill>
                    <a:schemeClr val="accent6"/>
                  </a:solidFill>
                </a:rPr>
                <a:t>角度計測方法の変更</a:t>
              </a:r>
              <a:r>
                <a:rPr lang="en-US" altLang="ja-JP" sz="1200" b="1" dirty="0">
                  <a:solidFill>
                    <a:schemeClr val="accent6"/>
                  </a:solidFill>
                </a:rPr>
                <a:t>] </a:t>
              </a:r>
            </a:p>
            <a:p>
              <a:r>
                <a:rPr lang="ja-JP" altLang="en-US" sz="1200" dirty="0"/>
                <a:t>ジャイロセンサーを基準として</a:t>
              </a:r>
              <a:r>
                <a:rPr lang="en-US" altLang="ja-JP" sz="1200" dirty="0"/>
                <a:t>PID</a:t>
              </a:r>
              <a:r>
                <a:rPr lang="ja-JP" altLang="en-US" sz="1200" dirty="0"/>
                <a:t>制御を行い</a:t>
              </a:r>
              <a:endParaRPr lang="en-US" altLang="ja-JP" sz="1200" dirty="0"/>
            </a:p>
            <a:p>
              <a:r>
                <a:rPr lang="ja-JP" altLang="en-US" sz="1200" dirty="0"/>
                <a:t>ジャイロセンサー、車輪回転数からの角度計算から</a:t>
              </a:r>
              <a:endParaRPr lang="en-US" altLang="ja-JP" sz="1200" dirty="0"/>
            </a:p>
            <a:p>
              <a:r>
                <a:rPr lang="ja-JP" altLang="en-US" sz="1200" dirty="0"/>
                <a:t>それぞれデータを取得した結果が図</a:t>
              </a:r>
              <a:r>
                <a:rPr lang="en-US" altLang="ja-JP" sz="1200" dirty="0"/>
                <a:t>4-1-1</a:t>
              </a:r>
              <a:r>
                <a:rPr lang="ja-JP" altLang="en-US" sz="1200" dirty="0" err="1"/>
                <a:t>のように</a:t>
              </a:r>
              <a:r>
                <a:rPr lang="ja-JP" altLang="en-US" sz="1200" dirty="0"/>
                <a:t>なった。</a:t>
              </a:r>
              <a:endParaRPr lang="en-US" altLang="ja-JP" sz="1200" dirty="0"/>
            </a:p>
            <a:p>
              <a:endParaRPr lang="en-US" altLang="ja-JP" sz="800" dirty="0"/>
            </a:p>
            <a:p>
              <a:r>
                <a:rPr lang="ja-JP" altLang="en-US" sz="1200" dirty="0"/>
                <a:t>車輪回転数から角度を推定する計算は下記に示す。</a:t>
              </a:r>
              <a:endParaRPr lang="en-US" altLang="ja-JP" sz="1200" dirty="0"/>
            </a:p>
            <a:p>
              <a:r>
                <a:rPr lang="en-US" altLang="ja-JP" sz="900" dirty="0"/>
                <a:t>Δ</a:t>
              </a:r>
              <a:r>
                <a:rPr lang="ja-JP" altLang="en-US" sz="900" dirty="0"/>
                <a:t>車輪走行距離 </a:t>
              </a:r>
              <a:r>
                <a:rPr lang="en-US" altLang="ja-JP" sz="900" dirty="0"/>
                <a:t>= (π × </a:t>
              </a:r>
              <a:r>
                <a:rPr lang="ja-JP" altLang="en-US" sz="900" dirty="0"/>
                <a:t>タイヤの直径 </a:t>
              </a:r>
              <a:r>
                <a:rPr lang="en-US" altLang="ja-JP" sz="900" dirty="0"/>
                <a:t>÷ 360)</a:t>
              </a:r>
              <a:r>
                <a:rPr lang="ja-JP" altLang="en-US" sz="900" dirty="0"/>
                <a:t> </a:t>
              </a:r>
              <a:r>
                <a:rPr lang="en-US" altLang="ja-JP" sz="900" dirty="0"/>
                <a:t>× (</a:t>
              </a:r>
              <a:r>
                <a:rPr lang="ja-JP" altLang="en-US" sz="900" dirty="0"/>
                <a:t>前車輪回転数 </a:t>
              </a:r>
              <a:r>
                <a:rPr lang="en-US" altLang="ja-JP" sz="900" dirty="0"/>
                <a:t>– </a:t>
              </a:r>
              <a:r>
                <a:rPr lang="ja-JP" altLang="en-US" sz="900" dirty="0"/>
                <a:t>現車輪回転数</a:t>
              </a:r>
              <a:r>
                <a:rPr lang="en-US" altLang="ja-JP" sz="900" dirty="0"/>
                <a:t>)</a:t>
              </a:r>
            </a:p>
            <a:p>
              <a:r>
                <a:rPr lang="en-US" altLang="ja-JP" sz="900" dirty="0"/>
                <a:t>Δ</a:t>
              </a:r>
              <a:r>
                <a:rPr lang="ja-JP" altLang="en-US" sz="900" dirty="0"/>
                <a:t>車体角度 </a:t>
              </a:r>
              <a:r>
                <a:rPr lang="en-US" altLang="ja-JP" sz="900" dirty="0"/>
                <a:t>= (360 ÷ (2π × </a:t>
              </a:r>
              <a:r>
                <a:rPr lang="ja-JP" altLang="en-US" sz="900" dirty="0"/>
                <a:t>車体トレッド幅</a:t>
              </a:r>
              <a:r>
                <a:rPr lang="en-US" altLang="ja-JP" sz="900" dirty="0"/>
                <a:t>))</a:t>
              </a:r>
              <a:r>
                <a:rPr lang="ja-JP" altLang="en-US" sz="900" dirty="0"/>
                <a:t> </a:t>
              </a:r>
              <a:r>
                <a:rPr lang="en-US" altLang="ja-JP" sz="900" dirty="0"/>
                <a:t>× Δ</a:t>
              </a:r>
              <a:r>
                <a:rPr lang="ja-JP" altLang="en-US" sz="900" dirty="0"/>
                <a:t>右車輪走行距離 </a:t>
              </a:r>
              <a:r>
                <a:rPr lang="en-US" altLang="ja-JP" sz="900" dirty="0"/>
                <a:t>- Δ</a:t>
              </a:r>
              <a:r>
                <a:rPr lang="ja-JP" altLang="en-US" sz="900" dirty="0"/>
                <a:t>左車輪走行距離</a:t>
              </a:r>
              <a:endParaRPr lang="en-US" altLang="ja-JP" sz="900" dirty="0"/>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a:t>
              </a:r>
              <a:r>
                <a:rPr lang="ja-JP" altLang="en-US" sz="1200" dirty="0">
                  <a:solidFill>
                    <a:schemeClr val="accent1"/>
                  </a:solidFill>
                </a:rPr>
                <a:t> </a:t>
              </a:r>
              <a:r>
                <a:rPr lang="ja-JP" altLang="en-US" sz="1200" dirty="0"/>
                <a:t>ジャイロセンサーでは誤差が大きく、</a:t>
              </a:r>
              <a:endParaRPr lang="en-US" altLang="ja-JP" sz="1200" dirty="0"/>
            </a:p>
            <a:p>
              <a:r>
                <a:rPr lang="ja-JP" altLang="en-US" sz="1200" dirty="0"/>
                <a:t>曲がって走行することが車輪回転数を用いた方法より</a:t>
              </a:r>
              <a:endParaRPr lang="en-US" altLang="ja-JP" sz="1200" dirty="0"/>
            </a:p>
            <a:p>
              <a:r>
                <a:rPr lang="ja-JP" altLang="en-US" sz="1200" dirty="0"/>
                <a:t>多かったため。少し安定した。</a:t>
              </a:r>
              <a:endParaRPr lang="en-US" altLang="ja-JP" sz="1200" dirty="0"/>
            </a:p>
          </p:txBody>
        </p:sp>
        <p:sp>
          <p:nvSpPr>
            <p:cNvPr id="6" name="テキスト ボックス 5">
              <a:extLst>
                <a:ext uri="{FF2B5EF4-FFF2-40B4-BE49-F238E27FC236}">
                  <a16:creationId xmlns:a16="http://schemas.microsoft.com/office/drawing/2014/main" id="{8709905A-5F18-A39B-AEEE-C17633973EFF}"/>
                </a:ext>
              </a:extLst>
            </p:cNvPr>
            <p:cNvSpPr txBox="1"/>
            <p:nvPr/>
          </p:nvSpPr>
          <p:spPr>
            <a:xfrm>
              <a:off x="121726" y="4293657"/>
              <a:ext cx="4629637" cy="1954381"/>
            </a:xfrm>
            <a:prstGeom prst="rect">
              <a:avLst/>
            </a:prstGeom>
            <a:noFill/>
          </p:spPr>
          <p:txBody>
            <a:bodyPr wrap="square" rtlCol="0">
              <a:spAutoFit/>
            </a:bodyPr>
            <a:lstStyle/>
            <a:p>
              <a:r>
                <a:rPr lang="en-US" altLang="ja-JP" sz="1200" b="1" dirty="0">
                  <a:solidFill>
                    <a:schemeClr val="accent6"/>
                  </a:solidFill>
                </a:rPr>
                <a:t>[</a:t>
              </a:r>
              <a:r>
                <a:rPr kumimoji="1" lang="ja-JP" altLang="en-US" sz="1200" b="1" dirty="0">
                  <a:solidFill>
                    <a:schemeClr val="accent6"/>
                  </a:solidFill>
                </a:rPr>
                <a:t>対策</a:t>
              </a:r>
              <a:r>
                <a:rPr lang="ja-JP" altLang="en-US" sz="1200" b="1" dirty="0">
                  <a:solidFill>
                    <a:schemeClr val="accent6"/>
                  </a:solidFill>
                </a:rPr>
                <a:t>２ </a:t>
              </a:r>
              <a:r>
                <a:rPr lang="en-US" altLang="ja-JP" sz="1200" b="1" dirty="0">
                  <a:solidFill>
                    <a:schemeClr val="accent6"/>
                  </a:solidFill>
                </a:rPr>
                <a:t>– </a:t>
              </a:r>
              <a:r>
                <a:rPr lang="ja-JP" altLang="en-US" sz="1200" b="1" dirty="0">
                  <a:solidFill>
                    <a:schemeClr val="accent6"/>
                  </a:solidFill>
                </a:rPr>
                <a:t>フィードバック制御対象の変更とフィードフォワード制御</a:t>
              </a:r>
              <a:r>
                <a:rPr lang="en-US" altLang="ja-JP" sz="1200" b="1" dirty="0">
                  <a:solidFill>
                    <a:schemeClr val="accent6"/>
                  </a:solidFill>
                </a:rPr>
                <a:t>] </a:t>
              </a:r>
            </a:p>
            <a:p>
              <a:r>
                <a:rPr lang="ja-JP" altLang="en-US" sz="1200" dirty="0"/>
                <a:t>各モータの個体差により、定常的な出力差があると推測し、</a:t>
              </a:r>
              <a:endParaRPr lang="en-US" altLang="ja-JP" sz="1200" dirty="0"/>
            </a:p>
            <a:p>
              <a:r>
                <a:rPr lang="ja-JP" altLang="en-US" sz="1200" dirty="0"/>
                <a:t>事前にフィードフォワード制御を設けた。</a:t>
              </a:r>
              <a:endParaRPr lang="en-US" altLang="ja-JP" sz="1200" dirty="0"/>
            </a:p>
            <a:p>
              <a:r>
                <a:rPr lang="ja-JP" altLang="en-US" sz="1200" dirty="0"/>
                <a:t>また、走行開始時の走行体の角度を基準として座標を計算し、</a:t>
              </a:r>
              <a:endParaRPr lang="en-US" altLang="ja-JP" sz="1200" dirty="0"/>
            </a:p>
            <a:p>
              <a:r>
                <a:rPr lang="ja-JP" altLang="en-US" sz="1200" dirty="0"/>
                <a:t>その値をフィードバックの制御対象に変更した</a:t>
              </a:r>
              <a:endParaRPr lang="en-US" altLang="ja-JP" sz="1200" dirty="0"/>
            </a:p>
            <a:p>
              <a:endParaRPr lang="en-US" altLang="ja-JP" sz="800" dirty="0"/>
            </a:p>
            <a:p>
              <a:r>
                <a:rPr lang="ja-JP" altLang="en-US" sz="1200" dirty="0"/>
                <a:t>制御対象の値の計算方法を下記に示す。</a:t>
              </a:r>
              <a:endParaRPr lang="en-US" altLang="ja-JP" sz="1200" dirty="0"/>
            </a:p>
            <a:p>
              <a:r>
                <a:rPr lang="en-US" altLang="ja-JP" sz="900" dirty="0"/>
                <a:t>x</a:t>
              </a:r>
              <a:r>
                <a:rPr lang="ja-JP" altLang="en-US" sz="900" dirty="0"/>
                <a:t>軸の移動距離 </a:t>
              </a:r>
              <a:r>
                <a:rPr lang="en-US" altLang="ja-JP" sz="900" dirty="0"/>
                <a:t>+= Δ</a:t>
              </a:r>
              <a:r>
                <a:rPr lang="ja-JP" altLang="en-US" sz="900" dirty="0"/>
                <a:t>移動距離 </a:t>
              </a:r>
              <a:r>
                <a:rPr lang="en-US" altLang="ja-JP" sz="900" dirty="0"/>
                <a:t>× sin(π ÷ 180 × Δ</a:t>
              </a:r>
              <a:r>
                <a:rPr lang="ja-JP" altLang="en-US" sz="900" dirty="0"/>
                <a:t>車体角度</a:t>
              </a:r>
              <a:r>
                <a:rPr lang="en-US" altLang="ja-JP" sz="900" dirty="0"/>
                <a:t>)</a:t>
              </a:r>
            </a:p>
            <a:p>
              <a:endParaRPr lang="en-US" altLang="ja-JP" sz="800" dirty="0"/>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p>
            <a:p>
              <a:r>
                <a:rPr lang="ja-JP" altLang="en-US" sz="1200" dirty="0"/>
                <a:t>図</a:t>
              </a:r>
              <a:r>
                <a:rPr lang="en-US" altLang="ja-JP" sz="1200" dirty="0"/>
                <a:t>4-1-2</a:t>
              </a:r>
              <a:r>
                <a:rPr lang="ja-JP" altLang="en-US" sz="1200" dirty="0" err="1"/>
                <a:t>のように</a:t>
              </a:r>
              <a:r>
                <a:rPr lang="ja-JP" altLang="en-US" sz="1200" dirty="0"/>
                <a:t>誤差が</a:t>
              </a:r>
              <a:r>
                <a:rPr lang="en-US" altLang="ja-JP" sz="1200" dirty="0"/>
                <a:t>±6mm</a:t>
              </a:r>
              <a:r>
                <a:rPr lang="ja-JP" altLang="en-US" sz="1200" dirty="0"/>
                <a:t>に収まる範囲で走行するようになった。</a:t>
              </a:r>
              <a:endParaRPr lang="en-US" altLang="ja-JP" sz="1200" dirty="0"/>
            </a:p>
          </p:txBody>
        </p:sp>
        <p:pic>
          <p:nvPicPr>
            <p:cNvPr id="7" name="図 6">
              <a:extLst>
                <a:ext uri="{FF2B5EF4-FFF2-40B4-BE49-F238E27FC236}">
                  <a16:creationId xmlns:a16="http://schemas.microsoft.com/office/drawing/2014/main" id="{9ABB280A-F237-F4C1-09AF-640657599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654" y="2224029"/>
              <a:ext cx="3986981" cy="2016830"/>
            </a:xfrm>
            <a:prstGeom prst="rect">
              <a:avLst/>
            </a:prstGeom>
            <a:ln>
              <a:solidFill>
                <a:schemeClr val="tx1"/>
              </a:solidFill>
            </a:ln>
          </p:spPr>
        </p:pic>
        <p:pic>
          <p:nvPicPr>
            <p:cNvPr id="8" name="図 7">
              <a:extLst>
                <a:ext uri="{FF2B5EF4-FFF2-40B4-BE49-F238E27FC236}">
                  <a16:creationId xmlns:a16="http://schemas.microsoft.com/office/drawing/2014/main" id="{4C296370-ECA7-2131-8474-FBF30606E4D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95379" y="4481810"/>
              <a:ext cx="3575257" cy="1866980"/>
            </a:xfrm>
            <a:prstGeom prst="rect">
              <a:avLst/>
            </a:prstGeom>
            <a:ln>
              <a:solidFill>
                <a:schemeClr val="tx1"/>
              </a:solidFill>
            </a:ln>
          </p:spPr>
        </p:pic>
      </p:grpSp>
      <p:grpSp>
        <p:nvGrpSpPr>
          <p:cNvPr id="11" name="グループ化 10">
            <a:extLst>
              <a:ext uri="{FF2B5EF4-FFF2-40B4-BE49-F238E27FC236}">
                <a16:creationId xmlns:a16="http://schemas.microsoft.com/office/drawing/2014/main" id="{2D68F5DF-0378-13BD-6B22-4928B2898DE9}"/>
              </a:ext>
            </a:extLst>
          </p:cNvPr>
          <p:cNvGrpSpPr/>
          <p:nvPr/>
        </p:nvGrpSpPr>
        <p:grpSpPr>
          <a:xfrm>
            <a:off x="221606" y="6498607"/>
            <a:ext cx="7062358" cy="4106201"/>
            <a:chOff x="65269" y="6496288"/>
            <a:chExt cx="7062358" cy="4106201"/>
          </a:xfrm>
        </p:grpSpPr>
        <p:grpSp>
          <p:nvGrpSpPr>
            <p:cNvPr id="12" name="グループ化 11">
              <a:extLst>
                <a:ext uri="{FF2B5EF4-FFF2-40B4-BE49-F238E27FC236}">
                  <a16:creationId xmlns:a16="http://schemas.microsoft.com/office/drawing/2014/main" id="{979EC28D-79B1-8D9B-ED7A-F2EA1EC39F19}"/>
                </a:ext>
              </a:extLst>
            </p:cNvPr>
            <p:cNvGrpSpPr/>
            <p:nvPr/>
          </p:nvGrpSpPr>
          <p:grpSpPr>
            <a:xfrm>
              <a:off x="65269" y="6496288"/>
              <a:ext cx="7062358" cy="4106201"/>
              <a:chOff x="276561" y="114972"/>
              <a:chExt cx="11638878" cy="6628056"/>
            </a:xfrm>
          </p:grpSpPr>
          <p:sp>
            <p:nvSpPr>
              <p:cNvPr id="16" name="正方形/長方形 15">
                <a:extLst>
                  <a:ext uri="{FF2B5EF4-FFF2-40B4-BE49-F238E27FC236}">
                    <a16:creationId xmlns:a16="http://schemas.microsoft.com/office/drawing/2014/main" id="{71912405-6156-B869-B521-56F010EB2335}"/>
                  </a:ext>
                </a:extLst>
              </p:cNvPr>
              <p:cNvSpPr/>
              <p:nvPr/>
            </p:nvSpPr>
            <p:spPr>
              <a:xfrm>
                <a:off x="276561" y="114972"/>
                <a:ext cx="11638878" cy="6628056"/>
              </a:xfrm>
              <a:prstGeom prst="rect">
                <a:avLst/>
              </a:prstGeom>
              <a:no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DD2C45-2AE6-7C26-C9E0-33FB9E2222A0}"/>
                  </a:ext>
                </a:extLst>
              </p:cNvPr>
              <p:cNvSpPr/>
              <p:nvPr/>
            </p:nvSpPr>
            <p:spPr>
              <a:xfrm>
                <a:off x="276561" y="114974"/>
                <a:ext cx="11638878" cy="627305"/>
              </a:xfrm>
              <a:prstGeom prst="rect">
                <a:avLst/>
              </a:prstGeom>
              <a:solidFill>
                <a:srgbClr val="207178"/>
              </a:solidFill>
              <a:ln w="57150">
                <a:solidFill>
                  <a:srgbClr val="2071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4-2. </a:t>
                </a:r>
                <a:r>
                  <a:rPr lang="ja-JP" altLang="en-US" dirty="0"/>
                  <a:t>ミニフィグの認識精度の向上</a:t>
                </a:r>
                <a:endParaRPr kumimoji="1" lang="ja-JP" altLang="en-US" dirty="0"/>
              </a:p>
            </p:txBody>
          </p:sp>
        </p:grpSp>
        <p:pic>
          <p:nvPicPr>
            <p:cNvPr id="13" name="図 12">
              <a:extLst>
                <a:ext uri="{FF2B5EF4-FFF2-40B4-BE49-F238E27FC236}">
                  <a16:creationId xmlns:a16="http://schemas.microsoft.com/office/drawing/2014/main" id="{28FB2407-43D6-C130-03ED-01211AA2E2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272" y="7189710"/>
              <a:ext cx="2848451" cy="2158546"/>
            </a:xfrm>
            <a:prstGeom prst="rect">
              <a:avLst/>
            </a:prstGeom>
            <a:ln>
              <a:solidFill>
                <a:schemeClr val="tx1"/>
              </a:solidFill>
            </a:ln>
          </p:spPr>
        </p:pic>
        <p:sp>
          <p:nvSpPr>
            <p:cNvPr id="14" name="テキスト ボックス 13">
              <a:extLst>
                <a:ext uri="{FF2B5EF4-FFF2-40B4-BE49-F238E27FC236}">
                  <a16:creationId xmlns:a16="http://schemas.microsoft.com/office/drawing/2014/main" id="{4641E7C6-1FCA-528F-06E1-66B89A969F63}"/>
                </a:ext>
              </a:extLst>
            </p:cNvPr>
            <p:cNvSpPr txBox="1"/>
            <p:nvPr/>
          </p:nvSpPr>
          <p:spPr>
            <a:xfrm>
              <a:off x="65269" y="6940020"/>
              <a:ext cx="4830110" cy="3600986"/>
            </a:xfrm>
            <a:prstGeom prst="rect">
              <a:avLst/>
            </a:prstGeom>
            <a:noFill/>
          </p:spPr>
          <p:txBody>
            <a:bodyPr wrap="square" rtlCol="0">
              <a:spAutoFit/>
            </a:bodyPr>
            <a:lstStyle/>
            <a:p>
              <a:r>
                <a:rPr kumimoji="1" lang="en-US" altLang="ja-JP" sz="1200" b="1" dirty="0">
                  <a:solidFill>
                    <a:srgbClr val="FF0000"/>
                  </a:solidFill>
                </a:rPr>
                <a:t>[</a:t>
              </a:r>
              <a:r>
                <a:rPr kumimoji="1" lang="ja-JP" altLang="en-US" sz="1200" b="1" dirty="0">
                  <a:solidFill>
                    <a:srgbClr val="FF0000"/>
                  </a:solidFill>
                </a:rPr>
                <a:t>課題</a:t>
              </a:r>
              <a:r>
                <a:rPr lang="en-US" altLang="ja-JP" sz="1200" b="1" dirty="0">
                  <a:solidFill>
                    <a:srgbClr val="FF0000"/>
                  </a:solidFill>
                </a:rPr>
                <a:t>] </a:t>
              </a:r>
              <a:endParaRPr lang="en-US" altLang="ja-JP" sz="1200" dirty="0"/>
            </a:p>
            <a:p>
              <a:r>
                <a:rPr lang="ja-JP" altLang="en-US" sz="1200" dirty="0"/>
                <a:t>ミニフィグ撮影によるベストショットを獲得するには、</a:t>
              </a:r>
              <a:endParaRPr lang="en-US" altLang="ja-JP" sz="1200" dirty="0"/>
            </a:p>
            <a:p>
              <a:r>
                <a:rPr lang="ja-JP" altLang="en-US" sz="1200" dirty="0"/>
                <a:t>角度を高精度で推定する必要がある。</a:t>
              </a:r>
              <a:endParaRPr lang="en-US" altLang="ja-JP" sz="1200" dirty="0"/>
            </a:p>
            <a:p>
              <a:r>
                <a:rPr lang="ja-JP" altLang="en-US" sz="1200" dirty="0"/>
                <a:t>ラベルについてはミニフィグの向きを</a:t>
              </a:r>
              <a:r>
                <a:rPr lang="en-US" altLang="ja-JP" sz="1200" dirty="0"/>
                <a:t>45</a:t>
              </a:r>
              <a:r>
                <a:rPr lang="ja-JP" altLang="en-US" sz="1200" dirty="0"/>
                <a:t>度に分割し、</a:t>
              </a:r>
              <a:endParaRPr lang="en-US" altLang="ja-JP" sz="1200" dirty="0"/>
            </a:p>
            <a:p>
              <a:r>
                <a:rPr lang="ja-JP" altLang="en-US" sz="1200" dirty="0"/>
                <a:t>合計</a:t>
              </a:r>
              <a:r>
                <a:rPr lang="en-US" altLang="ja-JP" sz="1200" dirty="0"/>
                <a:t>8</a:t>
              </a:r>
              <a:r>
                <a:rPr lang="ja-JP" altLang="en-US" sz="1200" dirty="0" err="1"/>
                <a:t>つの</a:t>
              </a:r>
              <a:r>
                <a:rPr lang="ja-JP" altLang="en-US" sz="1200" dirty="0"/>
                <a:t>ラベルにしている。</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対策１ </a:t>
              </a:r>
              <a:r>
                <a:rPr lang="en-US" altLang="ja-JP" sz="1200" b="1" dirty="0">
                  <a:solidFill>
                    <a:schemeClr val="accent6"/>
                  </a:solidFill>
                </a:rPr>
                <a:t>– </a:t>
              </a:r>
              <a:r>
                <a:rPr lang="ja-JP" altLang="en-US" sz="1200" b="1" dirty="0">
                  <a:solidFill>
                    <a:schemeClr val="accent6"/>
                  </a:solidFill>
                </a:rPr>
                <a:t>転移学習のモデル選定</a:t>
              </a:r>
              <a:r>
                <a:rPr lang="en-US" altLang="ja-JP" sz="1200" b="1" dirty="0">
                  <a:solidFill>
                    <a:schemeClr val="accent6"/>
                  </a:solidFill>
                </a:rPr>
                <a:t>] </a:t>
              </a:r>
            </a:p>
            <a:p>
              <a:r>
                <a:rPr lang="ja-JP" altLang="en-US" sz="1200" dirty="0"/>
                <a:t>モデルの選定には図</a:t>
              </a:r>
              <a:r>
                <a:rPr lang="en-US" altLang="ja-JP" sz="1200" dirty="0"/>
                <a:t>4-2-1</a:t>
              </a:r>
              <a:r>
                <a:rPr lang="ja-JP" altLang="en-US" sz="1200" dirty="0"/>
                <a:t>にある少ない学習時間で、</a:t>
              </a:r>
              <a:endParaRPr lang="en-US" altLang="ja-JP" sz="1200" dirty="0"/>
            </a:p>
            <a:p>
              <a:r>
                <a:rPr lang="ja-JP" altLang="en-US" sz="1200" dirty="0"/>
                <a:t>高精度な分類ができる</a:t>
              </a:r>
              <a:r>
                <a:rPr lang="en-US" altLang="ja-JP" sz="1200" dirty="0"/>
                <a:t>EfficientNetV2</a:t>
              </a:r>
              <a:r>
                <a:rPr lang="ja-JP" altLang="en-US" sz="1200" dirty="0"/>
                <a:t>モデルを選定した。</a:t>
              </a:r>
              <a:endParaRPr lang="en-US" altLang="ja-JP" sz="1200" dirty="0"/>
            </a:p>
            <a:p>
              <a:endParaRPr lang="en-US" altLang="ja-JP" sz="800" b="1" dirty="0">
                <a:solidFill>
                  <a:schemeClr val="accent6"/>
                </a:solidFill>
              </a:endParaRPr>
            </a:p>
            <a:p>
              <a:r>
                <a:rPr lang="en-US" altLang="ja-JP" sz="1200" b="1" dirty="0">
                  <a:solidFill>
                    <a:schemeClr val="accent6"/>
                  </a:solidFill>
                </a:rPr>
                <a:t>[</a:t>
              </a:r>
              <a:r>
                <a:rPr lang="ja-JP" altLang="en-US" sz="1200" b="1" dirty="0">
                  <a:solidFill>
                    <a:schemeClr val="accent6"/>
                  </a:solidFill>
                </a:rPr>
                <a:t>対策２ </a:t>
              </a:r>
              <a:r>
                <a:rPr lang="en-US" altLang="ja-JP" sz="1200" b="1" dirty="0">
                  <a:solidFill>
                    <a:schemeClr val="accent6"/>
                  </a:solidFill>
                </a:rPr>
                <a:t>– </a:t>
              </a:r>
              <a:r>
                <a:rPr lang="ja-JP" altLang="en-US" sz="1200" b="1" dirty="0">
                  <a:solidFill>
                    <a:schemeClr val="accent6"/>
                  </a:solidFill>
                </a:rPr>
                <a:t>動画からフレーム分割とデータ拡張</a:t>
              </a:r>
              <a:r>
                <a:rPr lang="en-US" altLang="ja-JP" sz="1200" b="1" dirty="0">
                  <a:solidFill>
                    <a:schemeClr val="accent6"/>
                  </a:solidFill>
                </a:rPr>
                <a:t>] </a:t>
              </a:r>
            </a:p>
            <a:p>
              <a:r>
                <a:rPr lang="ja-JP" altLang="en-US" sz="1200" dirty="0"/>
                <a:t>写真を一枚ずつ撮影することは効率が悪いため、</a:t>
              </a:r>
              <a:endParaRPr lang="en-US" altLang="ja-JP" sz="1200" dirty="0"/>
            </a:p>
            <a:p>
              <a:r>
                <a:rPr lang="ja-JP" altLang="en-US" sz="1200" dirty="0"/>
                <a:t>動画からフレームごとに画像を生成することを行った。</a:t>
              </a:r>
              <a:endParaRPr lang="en-US" altLang="ja-JP" sz="1200" dirty="0"/>
            </a:p>
            <a:p>
              <a:r>
                <a:rPr lang="ja-JP" altLang="en-US" sz="1200" dirty="0"/>
                <a:t>また、画像の水増しを行い、図</a:t>
              </a:r>
              <a:r>
                <a:rPr lang="en-US" altLang="ja-JP" sz="1200" dirty="0"/>
                <a:t>4-2-2</a:t>
              </a:r>
              <a:r>
                <a:rPr lang="ja-JP" altLang="en-US" sz="1200" dirty="0" err="1"/>
                <a:t>のように</a:t>
              </a:r>
              <a:r>
                <a:rPr lang="ja-JP" altLang="en-US" sz="1200" dirty="0"/>
                <a:t>画像加工を行った</a:t>
              </a:r>
              <a:endParaRPr lang="en-US" altLang="ja-JP" sz="1200" dirty="0"/>
            </a:p>
            <a:p>
              <a:r>
                <a:rPr lang="ja-JP" altLang="en-US" sz="1200" dirty="0"/>
                <a:t>ものを学習させることで汎化性能を向上させることができる。</a:t>
              </a:r>
              <a:r>
                <a:rPr lang="en-US" altLang="ja-JP" sz="1200" dirty="0"/>
                <a:t> </a:t>
              </a:r>
            </a:p>
            <a:p>
              <a:endParaRPr lang="en-US" altLang="ja-JP" sz="800" b="1" dirty="0">
                <a:solidFill>
                  <a:schemeClr val="accent6"/>
                </a:solidFill>
              </a:endParaRPr>
            </a:p>
            <a:p>
              <a:r>
                <a:rPr lang="en-US" altLang="ja-JP" sz="1200" dirty="0">
                  <a:solidFill>
                    <a:schemeClr val="accent1"/>
                  </a:solidFill>
                </a:rPr>
                <a:t>[</a:t>
              </a:r>
              <a:r>
                <a:rPr lang="ja-JP" altLang="en-US" sz="1200" dirty="0">
                  <a:solidFill>
                    <a:schemeClr val="accent1"/>
                  </a:solidFill>
                </a:rPr>
                <a:t>効果</a:t>
              </a:r>
              <a:r>
                <a:rPr lang="en-US" altLang="ja-JP" sz="1200" dirty="0">
                  <a:solidFill>
                    <a:schemeClr val="accent1"/>
                  </a:solidFill>
                </a:rPr>
                <a:t>] </a:t>
              </a:r>
              <a:r>
                <a:rPr lang="ja-JP" altLang="en-US" sz="1200" dirty="0"/>
                <a:t>約</a:t>
              </a:r>
              <a:r>
                <a:rPr lang="en-US" altLang="ja-JP" sz="1200" dirty="0"/>
                <a:t>46000</a:t>
              </a:r>
              <a:r>
                <a:rPr lang="ja-JP" altLang="en-US" sz="1200" dirty="0"/>
                <a:t>枚のﾃﾞｰﾀを学習させたところ、</a:t>
              </a:r>
              <a:endParaRPr lang="en-US" altLang="ja-JP" sz="1200" dirty="0"/>
            </a:p>
            <a:p>
              <a:r>
                <a:rPr lang="ja-JP" altLang="en-US" sz="1200" dirty="0"/>
                <a:t>訓練データの精度は</a:t>
              </a:r>
              <a:r>
                <a:rPr lang="en-US" altLang="ja-JP" sz="1200" dirty="0"/>
                <a:t>78.4%</a:t>
              </a:r>
              <a:r>
                <a:rPr lang="ja-JP" altLang="en-US" sz="1200" dirty="0"/>
                <a:t>から</a:t>
              </a:r>
              <a:r>
                <a:rPr lang="en-US" altLang="ja-JP" sz="1200" dirty="0"/>
                <a:t>93.0%</a:t>
              </a:r>
              <a:r>
                <a:rPr lang="ja-JP" altLang="en-US" sz="1200" dirty="0" err="1"/>
                <a:t>に向</a:t>
              </a:r>
              <a:r>
                <a:rPr lang="ja-JP" altLang="en-US" sz="1200" dirty="0"/>
                <a:t>上し、</a:t>
              </a:r>
              <a:endParaRPr lang="en-US" altLang="ja-JP" sz="1200" dirty="0"/>
            </a:p>
            <a:p>
              <a:r>
                <a:rPr lang="ja-JP" altLang="en-US" sz="1200" dirty="0"/>
                <a:t>テストデータの精度は</a:t>
              </a:r>
              <a:r>
                <a:rPr lang="en-US" altLang="ja-JP" sz="1200" dirty="0"/>
                <a:t>68.1%</a:t>
              </a:r>
              <a:r>
                <a:rPr lang="ja-JP" altLang="en-US" sz="1200" dirty="0"/>
                <a:t>から</a:t>
              </a:r>
              <a:r>
                <a:rPr lang="en-US" altLang="ja-JP" sz="1200" dirty="0"/>
                <a:t>86.7%</a:t>
              </a:r>
              <a:r>
                <a:rPr lang="ja-JP" altLang="en-US" sz="1200" dirty="0" err="1"/>
                <a:t>に向</a:t>
              </a:r>
              <a:r>
                <a:rPr lang="ja-JP" altLang="en-US" sz="1200" dirty="0"/>
                <a:t>上した。</a:t>
              </a:r>
              <a:endParaRPr lang="en-US" altLang="ja-JP" sz="1200" dirty="0"/>
            </a:p>
            <a:p>
              <a:r>
                <a:rPr lang="ja-JP" altLang="en-US" sz="1200" dirty="0"/>
                <a:t>上記対策から約</a:t>
              </a:r>
              <a:r>
                <a:rPr lang="en-US" altLang="ja-JP" sz="1200" dirty="0"/>
                <a:t>27%</a:t>
              </a:r>
              <a:r>
                <a:rPr lang="ja-JP" altLang="en-US" sz="1200" dirty="0"/>
                <a:t>の精度向上が見込めた。</a:t>
              </a:r>
              <a:endParaRPr lang="en-US" altLang="ja-JP" sz="1200" dirty="0"/>
            </a:p>
          </p:txBody>
        </p:sp>
        <p:pic>
          <p:nvPicPr>
            <p:cNvPr id="15" name="図 14">
              <a:extLst>
                <a:ext uri="{FF2B5EF4-FFF2-40B4-BE49-F238E27FC236}">
                  <a16:creationId xmlns:a16="http://schemas.microsoft.com/office/drawing/2014/main" id="{0ACAE1DB-8715-0600-FE45-C6FB353978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9963" y="9633885"/>
              <a:ext cx="3431488" cy="885546"/>
            </a:xfrm>
            <a:prstGeom prst="rect">
              <a:avLst/>
            </a:prstGeom>
            <a:ln>
              <a:solidFill>
                <a:schemeClr val="tx1"/>
              </a:solidFill>
            </a:ln>
          </p:spPr>
        </p:pic>
      </p:grpSp>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2860</TotalTime>
  <Words>2186</Words>
  <Application>Microsoft Office PowerPoint</Application>
  <PresentationFormat>ユーザー設定</PresentationFormat>
  <Paragraphs>273</Paragraphs>
  <Slides>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ＭＳ Ｐゴシック</vt:lpstr>
      <vt:lpstr>ＭＳ Ｐ明朝</vt:lpstr>
      <vt:lpstr>游ゴシック</vt:lpstr>
      <vt:lpstr>Arial</vt:lpstr>
      <vt:lpstr>Times New Roman</vt:lpstr>
      <vt:lpstr>アブストラクト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test</cp:lastModifiedBy>
  <cp:revision>238</cp:revision>
  <cp:lastPrinted>2018-04-01T05:10:42Z</cp:lastPrinted>
  <dcterms:created xsi:type="dcterms:W3CDTF">2002-02-28T07:41:56Z</dcterms:created>
  <dcterms:modified xsi:type="dcterms:W3CDTF">2023-08-22T10:05:56Z</dcterms:modified>
</cp:coreProperties>
</file>