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8"/>
  </p:notesMasterIdLst>
  <p:handoutMasterIdLst>
    <p:handoutMasterId r:id="rId9"/>
  </p:handoutMasterIdLst>
  <p:sldIdLst>
    <p:sldId id="273" r:id="rId2"/>
    <p:sldId id="268" r:id="rId3"/>
    <p:sldId id="274" r:id="rId4"/>
    <p:sldId id="271" r:id="rId5"/>
    <p:sldId id="272" r:id="rId6"/>
    <p:sldId id="270" r:id="rId7"/>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アドバンストクラス）" id="{3DA37361-5870-43F5-A78E-D2A5D23C209F}">
          <p14:sldIdLst>
            <p14:sldId id="273"/>
          </p14:sldIdLst>
        </p14:section>
        <p14:section name="モデル図ページ（アドバンストクラス）" id="{46087027-09ED-4232-B7C0-C8FBFF40BA2A}">
          <p14:sldIdLst>
            <p14:sldId id="268"/>
            <p14:sldId id="274"/>
            <p14:sldId id="271"/>
            <p14:sldId id="272"/>
            <p14:sldId id="270"/>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a:srgbClr val="EF953F"/>
    <a:srgbClr val="A1B8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37" autoAdjust="0"/>
    <p:restoredTop sz="96017" autoAdjust="0"/>
  </p:normalViewPr>
  <p:slideViewPr>
    <p:cSldViewPr showGuides="1">
      <p:cViewPr varScale="1">
        <p:scale>
          <a:sx n="60" d="100"/>
          <a:sy n="60" d="100"/>
        </p:scale>
        <p:origin x="941" y="62"/>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3" d="100"/>
          <a:sy n="33" d="100"/>
        </p:scale>
        <p:origin x="2760" y="6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3</a:t>
            </a:fld>
            <a:endParaRPr lang="en-US" altLang="ja-JP"/>
          </a:p>
        </p:txBody>
      </p:sp>
    </p:spTree>
    <p:extLst>
      <p:ext uri="{BB962C8B-B14F-4D97-AF65-F5344CB8AC3E}">
        <p14:creationId xmlns:p14="http://schemas.microsoft.com/office/powerpoint/2010/main" val="27163754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アブストラクト">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89"/>
            <a:ext cx="15119350" cy="10688034"/>
          </a:xfrm>
          <a:prstGeom prst="rect">
            <a:avLst/>
          </a:prstGeom>
        </p:spPr>
      </p:pic>
    </p:spTree>
    <p:extLst>
      <p:ext uri="{BB962C8B-B14F-4D97-AF65-F5344CB8AC3E}">
        <p14:creationId xmlns:p14="http://schemas.microsoft.com/office/powerpoint/2010/main" val="218378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要求モデル">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3915218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分析モデル">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1056984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設計モデル(1)">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3529274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設計モデル(2)">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1682616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制御モデル">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33677829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60" r:id="rId1"/>
    <p:sldLayoutId id="2147483699" r:id="rId2"/>
    <p:sldLayoutId id="2147483700" r:id="rId3"/>
    <p:sldLayoutId id="2147483701" r:id="rId4"/>
    <p:sldLayoutId id="2147483702" r:id="rId5"/>
    <p:sldLayoutId id="2147483703" r:id="rId6"/>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36E609B-5DEF-6545-BBDF-9134FD0A6B11}"/>
              </a:ext>
            </a:extLst>
          </p:cNvPr>
          <p:cNvSpPr txBox="1"/>
          <p:nvPr/>
        </p:nvSpPr>
        <p:spPr>
          <a:xfrm>
            <a:off x="646907" y="2773909"/>
            <a:ext cx="6336704" cy="2928366"/>
          </a:xfrm>
          <a:prstGeom prst="rect">
            <a:avLst/>
          </a:prstGeom>
          <a:noFill/>
        </p:spPr>
        <p:txBody>
          <a:bodyPr wrap="square" rtlCol="0">
            <a:spAutoFit/>
          </a:bodyPr>
          <a:lstStyle/>
          <a:p>
            <a:r>
              <a:rPr kumimoji="1" lang="ja-JP" altLang="en-US" dirty="0"/>
              <a:t>■チーム紹介</a:t>
            </a:r>
            <a:endParaRPr kumimoji="1" lang="en-US" altLang="ja-JP" dirty="0"/>
          </a:p>
          <a:p>
            <a:r>
              <a:rPr kumimoji="1" lang="ja-JP" altLang="en-US" dirty="0"/>
              <a:t>　私たち</a:t>
            </a:r>
            <a:r>
              <a:rPr lang="en-US" altLang="ja-JP" dirty="0"/>
              <a:t>『</a:t>
            </a:r>
            <a:r>
              <a:rPr lang="ja-JP" altLang="en-US" dirty="0"/>
              <a:t>ろぼ魂</a:t>
            </a:r>
            <a:r>
              <a:rPr lang="en-US" altLang="ja-JP" dirty="0"/>
              <a:t>.exe』</a:t>
            </a:r>
            <a:r>
              <a:rPr lang="ja-JP" altLang="en-US" dirty="0"/>
              <a:t>は有志のメンバーで集まった</a:t>
            </a:r>
            <a:r>
              <a:rPr lang="en-US" altLang="ja-JP" dirty="0"/>
              <a:t>4</a:t>
            </a:r>
            <a:r>
              <a:rPr lang="ja-JP" altLang="en-US" dirty="0"/>
              <a:t>年生</a:t>
            </a:r>
            <a:r>
              <a:rPr lang="en-US" altLang="ja-JP" dirty="0"/>
              <a:t>4</a:t>
            </a:r>
            <a:r>
              <a:rPr lang="ja-JP" altLang="en-US" dirty="0"/>
              <a:t>人、</a:t>
            </a:r>
            <a:r>
              <a:rPr lang="en-US" altLang="ja-JP" dirty="0"/>
              <a:t>2</a:t>
            </a:r>
            <a:r>
              <a:rPr lang="ja-JP" altLang="en-US" dirty="0"/>
              <a:t>年生</a:t>
            </a:r>
            <a:r>
              <a:rPr lang="en-US" altLang="ja-JP" dirty="0"/>
              <a:t>2</a:t>
            </a:r>
            <a:r>
              <a:rPr lang="ja-JP" altLang="en-US" dirty="0"/>
              <a:t>人の計</a:t>
            </a:r>
            <a:r>
              <a:rPr lang="en-US" altLang="ja-JP" dirty="0"/>
              <a:t>6</a:t>
            </a:r>
            <a:r>
              <a:rPr lang="ja-JP" altLang="en-US" dirty="0"/>
              <a:t>人で構成されています。</a:t>
            </a:r>
            <a:endParaRPr lang="en-US" altLang="ja-JP" dirty="0"/>
          </a:p>
          <a:p>
            <a:endParaRPr lang="en-US" altLang="ja-JP" dirty="0"/>
          </a:p>
          <a:p>
            <a:r>
              <a:rPr lang="ja-JP" altLang="en-US" dirty="0"/>
              <a:t>■目標</a:t>
            </a:r>
            <a:endParaRPr lang="en-US" altLang="ja-JP" dirty="0"/>
          </a:p>
          <a:p>
            <a:r>
              <a:rPr lang="ja-JP" altLang="en-US" dirty="0"/>
              <a:t>　</a:t>
            </a:r>
            <a:r>
              <a:rPr lang="en-US" altLang="ja-JP" dirty="0"/>
              <a:t>CS</a:t>
            </a:r>
            <a:r>
              <a:rPr lang="ja-JP" altLang="en-US" dirty="0"/>
              <a:t>出場</a:t>
            </a:r>
            <a:r>
              <a:rPr lang="en-US" altLang="ja-JP" dirty="0"/>
              <a:t>‼</a:t>
            </a:r>
          </a:p>
          <a:p>
            <a:endParaRPr lang="en-US" altLang="ja-JP" dirty="0"/>
          </a:p>
          <a:p>
            <a:r>
              <a:rPr lang="ja-JP" altLang="en-US" dirty="0"/>
              <a:t>■意気込み</a:t>
            </a:r>
            <a:endParaRPr lang="en-US" altLang="ja-JP" dirty="0"/>
          </a:p>
          <a:p>
            <a:r>
              <a:rPr lang="ja-JP" altLang="en-US" dirty="0"/>
              <a:t>　情報科学専門学校初めての</a:t>
            </a:r>
            <a:r>
              <a:rPr lang="en-US" altLang="ja-JP" dirty="0"/>
              <a:t>CS</a:t>
            </a:r>
            <a:r>
              <a:rPr lang="ja-JP" altLang="en-US" dirty="0"/>
              <a:t>大会出場を目指して頑張ります。</a:t>
            </a:r>
            <a:endParaRPr lang="en-US" altLang="ja-JP" dirty="0"/>
          </a:p>
        </p:txBody>
      </p:sp>
    </p:spTree>
    <p:extLst>
      <p:ext uri="{BB962C8B-B14F-4D97-AF65-F5344CB8AC3E}">
        <p14:creationId xmlns:p14="http://schemas.microsoft.com/office/powerpoint/2010/main" val="1648427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グループ化 17">
            <a:extLst>
              <a:ext uri="{FF2B5EF4-FFF2-40B4-BE49-F238E27FC236}">
                <a16:creationId xmlns:a16="http://schemas.microsoft.com/office/drawing/2014/main" id="{263B3CE9-64AC-6952-F617-58F6F83D9BD5}"/>
              </a:ext>
            </a:extLst>
          </p:cNvPr>
          <p:cNvGrpSpPr/>
          <p:nvPr/>
        </p:nvGrpSpPr>
        <p:grpSpPr>
          <a:xfrm>
            <a:off x="142851" y="1216429"/>
            <a:ext cx="5006235" cy="4129477"/>
            <a:chOff x="276561" y="114972"/>
            <a:chExt cx="11638878" cy="6628056"/>
          </a:xfrm>
        </p:grpSpPr>
        <p:sp>
          <p:nvSpPr>
            <p:cNvPr id="19" name="正方形/長方形 18">
              <a:extLst>
                <a:ext uri="{FF2B5EF4-FFF2-40B4-BE49-F238E27FC236}">
                  <a16:creationId xmlns:a16="http://schemas.microsoft.com/office/drawing/2014/main" id="{9978DB33-10EC-9EA8-9007-176CD3449942}"/>
                </a:ext>
              </a:extLst>
            </p:cNvPr>
            <p:cNvSpPr/>
            <p:nvPr/>
          </p:nvSpPr>
          <p:spPr>
            <a:xfrm>
              <a:off x="276561" y="114972"/>
              <a:ext cx="11638878" cy="6628056"/>
            </a:xfrm>
            <a:prstGeom prst="rect">
              <a:avLst/>
            </a:prstGeom>
            <a:solidFill>
              <a:schemeClr val="bg1"/>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0A5024CE-AEB6-297C-A7BD-ED4273E65FCB}"/>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1.1</a:t>
              </a:r>
              <a:r>
                <a:rPr kumimoji="1" lang="ja-JP" altLang="en-US" dirty="0"/>
                <a:t> チーム目標</a:t>
              </a:r>
            </a:p>
          </p:txBody>
        </p:sp>
      </p:grpSp>
      <p:grpSp>
        <p:nvGrpSpPr>
          <p:cNvPr id="2" name="グループ化 1">
            <a:extLst>
              <a:ext uri="{FF2B5EF4-FFF2-40B4-BE49-F238E27FC236}">
                <a16:creationId xmlns:a16="http://schemas.microsoft.com/office/drawing/2014/main" id="{59482CB2-1D89-952E-BD14-FEA5DCAE46E8}"/>
              </a:ext>
            </a:extLst>
          </p:cNvPr>
          <p:cNvGrpSpPr/>
          <p:nvPr/>
        </p:nvGrpSpPr>
        <p:grpSpPr>
          <a:xfrm>
            <a:off x="3683567" y="3664925"/>
            <a:ext cx="1408236" cy="1649433"/>
            <a:chOff x="5448116" y="2537594"/>
            <a:chExt cx="5715679" cy="7602995"/>
          </a:xfrm>
        </p:grpSpPr>
        <p:grpSp>
          <p:nvGrpSpPr>
            <p:cNvPr id="6" name="グループ化 5">
              <a:extLst>
                <a:ext uri="{FF2B5EF4-FFF2-40B4-BE49-F238E27FC236}">
                  <a16:creationId xmlns:a16="http://schemas.microsoft.com/office/drawing/2014/main" id="{7733D5D0-C5E7-5D5E-B8F3-2DB4300E9512}"/>
                </a:ext>
              </a:extLst>
            </p:cNvPr>
            <p:cNvGrpSpPr/>
            <p:nvPr/>
          </p:nvGrpSpPr>
          <p:grpSpPr>
            <a:xfrm>
              <a:off x="5448116" y="2537594"/>
              <a:ext cx="5715679" cy="7602995"/>
              <a:chOff x="4121250" y="2338393"/>
              <a:chExt cx="5083001" cy="6814224"/>
            </a:xfrm>
          </p:grpSpPr>
          <p:pic>
            <p:nvPicPr>
              <p:cNvPr id="14" name="図 13">
                <a:extLst>
                  <a:ext uri="{FF2B5EF4-FFF2-40B4-BE49-F238E27FC236}">
                    <a16:creationId xmlns:a16="http://schemas.microsoft.com/office/drawing/2014/main" id="{5B96D346-C8E8-9AE5-0F67-F0C9671E01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121250" y="2338393"/>
                <a:ext cx="5083001" cy="6814224"/>
              </a:xfrm>
              <a:prstGeom prst="rect">
                <a:avLst/>
              </a:prstGeom>
            </p:spPr>
          </p:pic>
          <p:sp>
            <p:nvSpPr>
              <p:cNvPr id="15" name="正方形/長方形 15">
                <a:extLst>
                  <a:ext uri="{FF2B5EF4-FFF2-40B4-BE49-F238E27FC236}">
                    <a16:creationId xmlns:a16="http://schemas.microsoft.com/office/drawing/2014/main" id="{27ADCC91-89DA-77B1-F2EA-7A8240A09DB2}"/>
                  </a:ext>
                </a:extLst>
              </p:cNvPr>
              <p:cNvSpPr/>
              <p:nvPr/>
            </p:nvSpPr>
            <p:spPr>
              <a:xfrm>
                <a:off x="8495779" y="2338394"/>
                <a:ext cx="636029" cy="6620270"/>
              </a:xfrm>
              <a:custGeom>
                <a:avLst/>
                <a:gdLst>
                  <a:gd name="connsiteX0" fmla="*/ 0 w 636029"/>
                  <a:gd name="connsiteY0" fmla="*/ 0 h 6607913"/>
                  <a:gd name="connsiteX1" fmla="*/ 636029 w 636029"/>
                  <a:gd name="connsiteY1" fmla="*/ 0 h 6607913"/>
                  <a:gd name="connsiteX2" fmla="*/ 636029 w 636029"/>
                  <a:gd name="connsiteY2" fmla="*/ 6607913 h 6607913"/>
                  <a:gd name="connsiteX3" fmla="*/ 0 w 636029"/>
                  <a:gd name="connsiteY3" fmla="*/ 6607913 h 6607913"/>
                  <a:gd name="connsiteX4" fmla="*/ 0 w 636029"/>
                  <a:gd name="connsiteY4" fmla="*/ 0 h 6607913"/>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0 w 636029"/>
                  <a:gd name="connsiteY4" fmla="*/ 0 h 6620270"/>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8141 w 636029"/>
                  <a:gd name="connsiteY4" fmla="*/ 5789606 h 6620270"/>
                  <a:gd name="connsiteX5" fmla="*/ 0 w 636029"/>
                  <a:gd name="connsiteY5" fmla="*/ 0 h 6620270"/>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8141 w 636029"/>
                  <a:gd name="connsiteY4" fmla="*/ 5789606 h 6620270"/>
                  <a:gd name="connsiteX5" fmla="*/ 0 w 636029"/>
                  <a:gd name="connsiteY5" fmla="*/ 0 h 662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6029" h="6620270">
                    <a:moveTo>
                      <a:pt x="0" y="0"/>
                    </a:moveTo>
                    <a:lnTo>
                      <a:pt x="636029" y="0"/>
                    </a:lnTo>
                    <a:lnTo>
                      <a:pt x="636029" y="6607913"/>
                    </a:lnTo>
                    <a:lnTo>
                      <a:pt x="12357" y="6620270"/>
                    </a:lnTo>
                    <a:cubicBezTo>
                      <a:pt x="4178" y="6390795"/>
                      <a:pt x="16320" y="6019081"/>
                      <a:pt x="8141" y="5789606"/>
                    </a:cubicBezTo>
                    <a:cubicBezTo>
                      <a:pt x="5427" y="3859737"/>
                      <a:pt x="2714" y="1929869"/>
                      <a:pt x="0" y="0"/>
                    </a:cubicBezTo>
                    <a:close/>
                  </a:path>
                </a:pathLst>
              </a:cu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B66AE40A-70E3-0655-6DF1-78D338CCE05E}"/>
                  </a:ext>
                </a:extLst>
              </p:cNvPr>
              <p:cNvSpPr/>
              <p:nvPr/>
            </p:nvSpPr>
            <p:spPr>
              <a:xfrm>
                <a:off x="4391324" y="8353420"/>
                <a:ext cx="4104455" cy="592885"/>
              </a:xfrm>
              <a:prstGeom prst="rect">
                <a:avLst/>
              </a:pr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5FCCB20-8957-C3FA-CCFF-56A28C9967F6}"/>
                  </a:ext>
                </a:extLst>
              </p:cNvPr>
              <p:cNvSpPr/>
              <p:nvPr/>
            </p:nvSpPr>
            <p:spPr>
              <a:xfrm>
                <a:off x="4391324" y="7748176"/>
                <a:ext cx="636029" cy="592885"/>
              </a:xfrm>
              <a:prstGeom prst="rect">
                <a:avLst/>
              </a:pr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正方形/長方形 21">
              <a:extLst>
                <a:ext uri="{FF2B5EF4-FFF2-40B4-BE49-F238E27FC236}">
                  <a16:creationId xmlns:a16="http://schemas.microsoft.com/office/drawing/2014/main" id="{7983611B-3879-7A07-E535-65B9F01C6C99}"/>
                </a:ext>
              </a:extLst>
            </p:cNvPr>
            <p:cNvSpPr/>
            <p:nvPr/>
          </p:nvSpPr>
          <p:spPr>
            <a:xfrm>
              <a:off x="5731185" y="2552072"/>
              <a:ext cx="4615335" cy="6612247"/>
            </a:xfrm>
            <a:custGeom>
              <a:avLst/>
              <a:gdLst>
                <a:gd name="connsiteX0" fmla="*/ 0 w 4615335"/>
                <a:gd name="connsiteY0" fmla="*/ 0 h 6000035"/>
                <a:gd name="connsiteX1" fmla="*/ 4615335 w 4615335"/>
                <a:gd name="connsiteY1" fmla="*/ 0 h 6000035"/>
                <a:gd name="connsiteX2" fmla="*/ 4615335 w 4615335"/>
                <a:gd name="connsiteY2" fmla="*/ 6000035 h 6000035"/>
                <a:gd name="connsiteX3" fmla="*/ 0 w 4615335"/>
                <a:gd name="connsiteY3" fmla="*/ 6000035 h 6000035"/>
                <a:gd name="connsiteX4" fmla="*/ 0 w 4615335"/>
                <a:gd name="connsiteY4" fmla="*/ 0 h 6000035"/>
                <a:gd name="connsiteX0" fmla="*/ 0 w 4615335"/>
                <a:gd name="connsiteY0" fmla="*/ 0 h 6033129"/>
                <a:gd name="connsiteX1" fmla="*/ 4615335 w 4615335"/>
                <a:gd name="connsiteY1" fmla="*/ 0 h 6033129"/>
                <a:gd name="connsiteX2" fmla="*/ 4615335 w 4615335"/>
                <a:gd name="connsiteY2" fmla="*/ 6000035 h 6033129"/>
                <a:gd name="connsiteX3" fmla="*/ 1309693 w 4615335"/>
                <a:gd name="connsiteY3" fmla="*/ 6033129 h 6033129"/>
                <a:gd name="connsiteX4" fmla="*/ 0 w 4615335"/>
                <a:gd name="connsiteY4" fmla="*/ 6000035 h 6033129"/>
                <a:gd name="connsiteX5" fmla="*/ 0 w 4615335"/>
                <a:gd name="connsiteY5" fmla="*/ 0 h 6033129"/>
                <a:gd name="connsiteX0" fmla="*/ 0 w 4615335"/>
                <a:gd name="connsiteY0" fmla="*/ 0 h 6038243"/>
                <a:gd name="connsiteX1" fmla="*/ 4615335 w 4615335"/>
                <a:gd name="connsiteY1" fmla="*/ 0 h 6038243"/>
                <a:gd name="connsiteX2" fmla="*/ 4615335 w 4615335"/>
                <a:gd name="connsiteY2" fmla="*/ 6000035 h 6038243"/>
                <a:gd name="connsiteX3" fmla="*/ 1309693 w 4615335"/>
                <a:gd name="connsiteY3" fmla="*/ 6033129 h 6038243"/>
                <a:gd name="connsiteX4" fmla="*/ 0 w 4615335"/>
                <a:gd name="connsiteY4" fmla="*/ 6000035 h 6038243"/>
                <a:gd name="connsiteX5" fmla="*/ 0 w 4615335"/>
                <a:gd name="connsiteY5" fmla="*/ 0 h 6038243"/>
                <a:gd name="connsiteX0" fmla="*/ 0 w 4615335"/>
                <a:gd name="connsiteY0" fmla="*/ 0 h 6000035"/>
                <a:gd name="connsiteX1" fmla="*/ 4615335 w 4615335"/>
                <a:gd name="connsiteY1" fmla="*/ 0 h 6000035"/>
                <a:gd name="connsiteX2" fmla="*/ 4615335 w 4615335"/>
                <a:gd name="connsiteY2" fmla="*/ 6000035 h 6000035"/>
                <a:gd name="connsiteX3" fmla="*/ 1289373 w 4615335"/>
                <a:gd name="connsiteY3" fmla="*/ 5972169 h 6000035"/>
                <a:gd name="connsiteX4" fmla="*/ 0 w 4615335"/>
                <a:gd name="connsiteY4" fmla="*/ 6000035 h 6000035"/>
                <a:gd name="connsiteX5" fmla="*/ 0 w 4615335"/>
                <a:gd name="connsiteY5" fmla="*/ 0 h 6000035"/>
                <a:gd name="connsiteX0" fmla="*/ 0 w 4615335"/>
                <a:gd name="connsiteY0" fmla="*/ 0 h 6001368"/>
                <a:gd name="connsiteX1" fmla="*/ 4615335 w 4615335"/>
                <a:gd name="connsiteY1" fmla="*/ 0 h 6001368"/>
                <a:gd name="connsiteX2" fmla="*/ 4615335 w 4615335"/>
                <a:gd name="connsiteY2" fmla="*/ 6000035 h 6001368"/>
                <a:gd name="connsiteX3" fmla="*/ 1289373 w 4615335"/>
                <a:gd name="connsiteY3" fmla="*/ 5972169 h 6001368"/>
                <a:gd name="connsiteX4" fmla="*/ 0 w 4615335"/>
                <a:gd name="connsiteY4" fmla="*/ 6000035 h 6001368"/>
                <a:gd name="connsiteX5" fmla="*/ 0 w 4615335"/>
                <a:gd name="connsiteY5" fmla="*/ 0 h 6001368"/>
                <a:gd name="connsiteX0" fmla="*/ 0 w 4615335"/>
                <a:gd name="connsiteY0" fmla="*/ 0 h 6544079"/>
                <a:gd name="connsiteX1" fmla="*/ 4615335 w 4615335"/>
                <a:gd name="connsiteY1" fmla="*/ 0 h 6544079"/>
                <a:gd name="connsiteX2" fmla="*/ 4615335 w 4615335"/>
                <a:gd name="connsiteY2" fmla="*/ 6000035 h 6544079"/>
                <a:gd name="connsiteX3" fmla="*/ 1309693 w 4615335"/>
                <a:gd name="connsiteY3" fmla="*/ 6541129 h 6544079"/>
                <a:gd name="connsiteX4" fmla="*/ 0 w 4615335"/>
                <a:gd name="connsiteY4" fmla="*/ 6000035 h 6544079"/>
                <a:gd name="connsiteX5" fmla="*/ 0 w 4615335"/>
                <a:gd name="connsiteY5" fmla="*/ 0 h 6544079"/>
                <a:gd name="connsiteX0" fmla="*/ 0 w 4615335"/>
                <a:gd name="connsiteY0" fmla="*/ 0 h 6541129"/>
                <a:gd name="connsiteX1" fmla="*/ 4615335 w 4615335"/>
                <a:gd name="connsiteY1" fmla="*/ 0 h 6541129"/>
                <a:gd name="connsiteX2" fmla="*/ 4615335 w 4615335"/>
                <a:gd name="connsiteY2" fmla="*/ 6000035 h 6541129"/>
                <a:gd name="connsiteX3" fmla="*/ 1309693 w 4615335"/>
                <a:gd name="connsiteY3" fmla="*/ 6541129 h 6541129"/>
                <a:gd name="connsiteX4" fmla="*/ 0 w 4615335"/>
                <a:gd name="connsiteY4" fmla="*/ 6000035 h 6541129"/>
                <a:gd name="connsiteX5" fmla="*/ 0 w 4615335"/>
                <a:gd name="connsiteY5" fmla="*/ 0 h 6541129"/>
                <a:gd name="connsiteX0" fmla="*/ 0 w 4615335"/>
                <a:gd name="connsiteY0" fmla="*/ 0 h 6551289"/>
                <a:gd name="connsiteX1" fmla="*/ 4615335 w 4615335"/>
                <a:gd name="connsiteY1" fmla="*/ 0 h 6551289"/>
                <a:gd name="connsiteX2" fmla="*/ 4615335 w 4615335"/>
                <a:gd name="connsiteY2" fmla="*/ 6000035 h 6551289"/>
                <a:gd name="connsiteX3" fmla="*/ 781373 w 4615335"/>
                <a:gd name="connsiteY3" fmla="*/ 6551289 h 6551289"/>
                <a:gd name="connsiteX4" fmla="*/ 0 w 4615335"/>
                <a:gd name="connsiteY4" fmla="*/ 6000035 h 6551289"/>
                <a:gd name="connsiteX5" fmla="*/ 0 w 4615335"/>
                <a:gd name="connsiteY5" fmla="*/ 0 h 6551289"/>
                <a:gd name="connsiteX0" fmla="*/ 0 w 4615335"/>
                <a:gd name="connsiteY0" fmla="*/ 0 h 6551289"/>
                <a:gd name="connsiteX1" fmla="*/ 4615335 w 4615335"/>
                <a:gd name="connsiteY1" fmla="*/ 0 h 6551289"/>
                <a:gd name="connsiteX2" fmla="*/ 4615335 w 4615335"/>
                <a:gd name="connsiteY2" fmla="*/ 6000035 h 6551289"/>
                <a:gd name="connsiteX3" fmla="*/ 781373 w 4615335"/>
                <a:gd name="connsiteY3" fmla="*/ 6551289 h 6551289"/>
                <a:gd name="connsiteX4" fmla="*/ 0 w 4615335"/>
                <a:gd name="connsiteY4" fmla="*/ 6000035 h 6551289"/>
                <a:gd name="connsiteX5" fmla="*/ 0 w 4615335"/>
                <a:gd name="connsiteY5" fmla="*/ 0 h 6551289"/>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632569"/>
                <a:gd name="connsiteX1" fmla="*/ 4615335 w 4615335"/>
                <a:gd name="connsiteY1" fmla="*/ 0 h 6632569"/>
                <a:gd name="connsiteX2" fmla="*/ 4605175 w 4615335"/>
                <a:gd name="connsiteY2" fmla="*/ 6579155 h 6632569"/>
                <a:gd name="connsiteX3" fmla="*/ 1045533 w 4615335"/>
                <a:gd name="connsiteY3" fmla="*/ 6632569 h 6632569"/>
                <a:gd name="connsiteX4" fmla="*/ 0 w 4615335"/>
                <a:gd name="connsiteY4" fmla="*/ 6000035 h 6632569"/>
                <a:gd name="connsiteX5" fmla="*/ 0 w 4615335"/>
                <a:gd name="connsiteY5" fmla="*/ 0 h 6632569"/>
                <a:gd name="connsiteX0" fmla="*/ 0 w 4615335"/>
                <a:gd name="connsiteY0" fmla="*/ 0 h 6632569"/>
                <a:gd name="connsiteX1" fmla="*/ 4615335 w 4615335"/>
                <a:gd name="connsiteY1" fmla="*/ 0 h 6632569"/>
                <a:gd name="connsiteX2" fmla="*/ 4605175 w 4615335"/>
                <a:gd name="connsiteY2" fmla="*/ 6579155 h 6632569"/>
                <a:gd name="connsiteX3" fmla="*/ 1045533 w 4615335"/>
                <a:gd name="connsiteY3" fmla="*/ 6632569 h 6632569"/>
                <a:gd name="connsiteX4" fmla="*/ 0 w 4615335"/>
                <a:gd name="connsiteY4" fmla="*/ 6000035 h 6632569"/>
                <a:gd name="connsiteX5" fmla="*/ 0 w 4615335"/>
                <a:gd name="connsiteY5" fmla="*/ 0 h 663256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0 w 4615335"/>
                <a:gd name="connsiteY4" fmla="*/ 600003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0 w 4615335"/>
                <a:gd name="connsiteY4" fmla="*/ 600003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30480 w 4615335"/>
                <a:gd name="connsiteY4" fmla="*/ 590859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30480 w 4615335"/>
                <a:gd name="connsiteY4" fmla="*/ 5908595 h 6612249"/>
                <a:gd name="connsiteX5" fmla="*/ 0 w 4615335"/>
                <a:gd name="connsiteY5" fmla="*/ 0 h 661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15335" h="6612249">
                  <a:moveTo>
                    <a:pt x="0" y="0"/>
                  </a:moveTo>
                  <a:lnTo>
                    <a:pt x="4615335" y="0"/>
                  </a:lnTo>
                  <a:cubicBezTo>
                    <a:pt x="4611948" y="2193052"/>
                    <a:pt x="4608562" y="4386103"/>
                    <a:pt x="4605175" y="6579155"/>
                  </a:cubicBezTo>
                  <a:lnTo>
                    <a:pt x="791533" y="6612249"/>
                  </a:lnTo>
                  <a:cubicBezTo>
                    <a:pt x="818942" y="5879858"/>
                    <a:pt x="907311" y="5909466"/>
                    <a:pt x="30480" y="5908595"/>
                  </a:cubicBezTo>
                  <a:lnTo>
                    <a:pt x="0" y="0"/>
                  </a:lnTo>
                  <a:close/>
                </a:path>
              </a:pathLst>
            </a:custGeom>
            <a:solidFill>
              <a:schemeClr val="accent2">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DE7B90D6-1541-CDEB-ADDF-82EA34BD7BF4}"/>
              </a:ext>
            </a:extLst>
          </p:cNvPr>
          <p:cNvGrpSpPr/>
          <p:nvPr/>
        </p:nvGrpSpPr>
        <p:grpSpPr>
          <a:xfrm>
            <a:off x="5399089" y="1216428"/>
            <a:ext cx="9577064" cy="4129477"/>
            <a:chOff x="276561" y="114972"/>
            <a:chExt cx="11638878" cy="6628056"/>
          </a:xfrm>
        </p:grpSpPr>
        <p:sp>
          <p:nvSpPr>
            <p:cNvPr id="22" name="正方形/長方形 21">
              <a:extLst>
                <a:ext uri="{FF2B5EF4-FFF2-40B4-BE49-F238E27FC236}">
                  <a16:creationId xmlns:a16="http://schemas.microsoft.com/office/drawing/2014/main" id="{9C430907-4D45-5A11-2D7C-02F778755B76}"/>
                </a:ext>
              </a:extLst>
            </p:cNvPr>
            <p:cNvSpPr/>
            <p:nvPr/>
          </p:nvSpPr>
          <p:spPr>
            <a:xfrm>
              <a:off x="276561" y="114972"/>
              <a:ext cx="11638878" cy="6628056"/>
            </a:xfrm>
            <a:prstGeom prst="rect">
              <a:avLst/>
            </a:prstGeom>
            <a:solidFill>
              <a:schemeClr val="bg1"/>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C79DF627-4910-EE4B-2434-5C92B65E4F12}"/>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1.2</a:t>
              </a:r>
              <a:r>
                <a:rPr kumimoji="1" lang="ja-JP" altLang="en-US" dirty="0"/>
                <a:t> </a:t>
              </a:r>
              <a:r>
                <a:rPr lang="ja-JP" altLang="en-US" dirty="0"/>
                <a:t>ユースケース</a:t>
              </a:r>
              <a:endParaRPr kumimoji="1" lang="ja-JP" altLang="en-US" dirty="0"/>
            </a:p>
          </p:txBody>
        </p:sp>
      </p:grpSp>
      <p:grpSp>
        <p:nvGrpSpPr>
          <p:cNvPr id="4" name="グループ化 3">
            <a:extLst>
              <a:ext uri="{FF2B5EF4-FFF2-40B4-BE49-F238E27FC236}">
                <a16:creationId xmlns:a16="http://schemas.microsoft.com/office/drawing/2014/main" id="{1D580DDF-53F9-5173-C4D0-50490FF8DE99}"/>
              </a:ext>
            </a:extLst>
          </p:cNvPr>
          <p:cNvGrpSpPr/>
          <p:nvPr/>
        </p:nvGrpSpPr>
        <p:grpSpPr>
          <a:xfrm>
            <a:off x="142851" y="5564766"/>
            <a:ext cx="14833648" cy="4924241"/>
            <a:chOff x="276561" y="114972"/>
            <a:chExt cx="11638878" cy="6628056"/>
          </a:xfrm>
        </p:grpSpPr>
        <p:sp>
          <p:nvSpPr>
            <p:cNvPr id="5" name="正方形/長方形 4">
              <a:extLst>
                <a:ext uri="{FF2B5EF4-FFF2-40B4-BE49-F238E27FC236}">
                  <a16:creationId xmlns:a16="http://schemas.microsoft.com/office/drawing/2014/main" id="{FE634F5D-F6C4-6695-BA3D-BC5FC8E65AB7}"/>
                </a:ext>
              </a:extLst>
            </p:cNvPr>
            <p:cNvSpPr/>
            <p:nvPr/>
          </p:nvSpPr>
          <p:spPr>
            <a:xfrm>
              <a:off x="276561" y="114972"/>
              <a:ext cx="11638878" cy="6628056"/>
            </a:xfrm>
            <a:prstGeom prst="rect">
              <a:avLst/>
            </a:prstGeom>
            <a:solidFill>
              <a:schemeClr val="bg1"/>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6E4B404-EC47-E18D-D01B-8C0EB01A2961}"/>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1.3</a:t>
              </a:r>
              <a:r>
                <a:rPr lang="ja-JP" altLang="en-US" dirty="0"/>
                <a:t> 要件定義</a:t>
              </a:r>
              <a:endParaRPr lang="en-US" altLang="ja-JP" dirty="0"/>
            </a:p>
          </p:txBody>
        </p:sp>
      </p:grpSp>
      <p:pic>
        <p:nvPicPr>
          <p:cNvPr id="10" name="図 9">
            <a:extLst>
              <a:ext uri="{FF2B5EF4-FFF2-40B4-BE49-F238E27FC236}">
                <a16:creationId xmlns:a16="http://schemas.microsoft.com/office/drawing/2014/main" id="{57EEDA3C-5214-01ED-5C5F-91EAF0574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1603" y="1940921"/>
            <a:ext cx="5391613" cy="3312168"/>
          </a:xfrm>
          <a:prstGeom prst="rect">
            <a:avLst/>
          </a:prstGeom>
        </p:spPr>
      </p:pic>
      <p:pic>
        <p:nvPicPr>
          <p:cNvPr id="12" name="図 11">
            <a:extLst>
              <a:ext uri="{FF2B5EF4-FFF2-40B4-BE49-F238E27FC236}">
                <a16:creationId xmlns:a16="http://schemas.microsoft.com/office/drawing/2014/main" id="{48822BD0-BA90-B802-54CF-8E8FF3C4C0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370" y="6207014"/>
            <a:ext cx="6479555" cy="4105795"/>
          </a:xfrm>
          <a:prstGeom prst="rect">
            <a:avLst/>
          </a:prstGeom>
        </p:spPr>
      </p:pic>
      <p:sp>
        <p:nvSpPr>
          <p:cNvPr id="24" name="正方形/長方形 23">
            <a:extLst>
              <a:ext uri="{FF2B5EF4-FFF2-40B4-BE49-F238E27FC236}">
                <a16:creationId xmlns:a16="http://schemas.microsoft.com/office/drawing/2014/main" id="{B1222BE9-08EA-192B-E967-9BE6B24AA2F5}"/>
              </a:ext>
            </a:extLst>
          </p:cNvPr>
          <p:cNvSpPr/>
          <p:nvPr/>
        </p:nvSpPr>
        <p:spPr>
          <a:xfrm>
            <a:off x="2303090" y="4277373"/>
            <a:ext cx="1350128" cy="390830"/>
          </a:xfrm>
          <a:prstGeom prst="rect">
            <a:avLst/>
          </a:prstGeom>
          <a:solidFill>
            <a:srgbClr val="EF95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rPr>
              <a:t>②ボーナスポイント獲得エリア</a:t>
            </a:r>
          </a:p>
        </p:txBody>
      </p:sp>
      <p:sp>
        <p:nvSpPr>
          <p:cNvPr id="26" name="正方形/長方形 25">
            <a:extLst>
              <a:ext uri="{FF2B5EF4-FFF2-40B4-BE49-F238E27FC236}">
                <a16:creationId xmlns:a16="http://schemas.microsoft.com/office/drawing/2014/main" id="{B0FBC7C2-E8DB-3F59-797D-59CA8BBEE91F}"/>
              </a:ext>
            </a:extLst>
          </p:cNvPr>
          <p:cNvSpPr/>
          <p:nvPr/>
        </p:nvSpPr>
        <p:spPr>
          <a:xfrm>
            <a:off x="2303091" y="4812319"/>
            <a:ext cx="1350127" cy="390830"/>
          </a:xfrm>
          <a:prstGeom prst="rect">
            <a:avLst/>
          </a:prstGeom>
          <a:solidFill>
            <a:srgbClr val="A1B8E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00" b="1" dirty="0">
                <a:solidFill>
                  <a:schemeClr val="tx1"/>
                </a:solidFill>
              </a:rPr>
              <a:t>①走行</a:t>
            </a:r>
            <a:r>
              <a:rPr kumimoji="1" lang="ja-JP" altLang="en-US" sz="1000" b="1" dirty="0">
                <a:solidFill>
                  <a:schemeClr val="tx1"/>
                </a:solidFill>
              </a:rPr>
              <a:t>ポイント</a:t>
            </a:r>
            <a:br>
              <a:rPr kumimoji="1" lang="en-US" altLang="ja-JP" sz="1000" b="1" dirty="0">
                <a:solidFill>
                  <a:schemeClr val="tx1"/>
                </a:solidFill>
              </a:rPr>
            </a:br>
            <a:r>
              <a:rPr kumimoji="1" lang="ja-JP" altLang="en-US" sz="1000" b="1" dirty="0">
                <a:solidFill>
                  <a:schemeClr val="tx1"/>
                </a:solidFill>
              </a:rPr>
              <a:t>獲得エリア</a:t>
            </a:r>
          </a:p>
        </p:txBody>
      </p:sp>
      <p:cxnSp>
        <p:nvCxnSpPr>
          <p:cNvPr id="28" name="直線矢印コネクタ 27">
            <a:extLst>
              <a:ext uri="{FF2B5EF4-FFF2-40B4-BE49-F238E27FC236}">
                <a16:creationId xmlns:a16="http://schemas.microsoft.com/office/drawing/2014/main" id="{24AD7EEB-B18C-A41F-8DE3-DA5A99C3AD56}"/>
              </a:ext>
            </a:extLst>
          </p:cNvPr>
          <p:cNvCxnSpPr>
            <a:cxnSpLocks/>
            <a:stCxn id="26" idx="3"/>
          </p:cNvCxnSpPr>
          <p:nvPr/>
        </p:nvCxnSpPr>
        <p:spPr>
          <a:xfrm>
            <a:off x="3653218" y="5007734"/>
            <a:ext cx="370715" cy="99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953DB04F-5B3F-C943-CE60-E9E42ACCFD31}"/>
              </a:ext>
            </a:extLst>
          </p:cNvPr>
          <p:cNvCxnSpPr>
            <a:cxnSpLocks/>
            <a:stCxn id="24" idx="3"/>
          </p:cNvCxnSpPr>
          <p:nvPr/>
        </p:nvCxnSpPr>
        <p:spPr>
          <a:xfrm flipV="1">
            <a:off x="3653218" y="4184556"/>
            <a:ext cx="454843" cy="28823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798358FD-725C-FCCC-AE29-F44660239F1E}"/>
              </a:ext>
            </a:extLst>
          </p:cNvPr>
          <p:cNvSpPr txBox="1"/>
          <p:nvPr/>
        </p:nvSpPr>
        <p:spPr>
          <a:xfrm>
            <a:off x="143197" y="1646688"/>
            <a:ext cx="5006235" cy="3416320"/>
          </a:xfrm>
          <a:prstGeom prst="rect">
            <a:avLst/>
          </a:prstGeom>
          <a:noFill/>
        </p:spPr>
        <p:txBody>
          <a:bodyPr wrap="square" rtlCol="0">
            <a:spAutoFit/>
          </a:bodyPr>
          <a:lstStyle/>
          <a:p>
            <a:r>
              <a:rPr lang="ja-JP" altLang="en-US" sz="1200" dirty="0"/>
              <a:t>チーム目標は</a:t>
            </a:r>
            <a:r>
              <a:rPr lang="ja-JP" altLang="en-US" sz="1200" b="1" dirty="0"/>
              <a:t>「</a:t>
            </a:r>
            <a:r>
              <a:rPr lang="ja-JP" altLang="en-US" sz="1200" b="1" dirty="0">
                <a:solidFill>
                  <a:srgbClr val="FF0000"/>
                </a:solidFill>
              </a:rPr>
              <a:t>ロボコンスナップにてベストショットを確実に獲得する</a:t>
            </a:r>
            <a:r>
              <a:rPr lang="ja-JP" altLang="en-US" sz="1200" b="1" dirty="0"/>
              <a:t>」</a:t>
            </a:r>
            <a:r>
              <a:rPr lang="ja-JP" altLang="en-US" sz="1200" dirty="0"/>
              <a:t>ことである。獲得ポイントが計</a:t>
            </a:r>
            <a:r>
              <a:rPr lang="en-US" altLang="ja-JP" sz="1200" dirty="0"/>
              <a:t>50</a:t>
            </a:r>
            <a:r>
              <a:rPr lang="ja-JP" altLang="en-US" sz="1200" dirty="0"/>
              <a:t>ポイントと他の難所に比べて高いためロボコンスナップにてベストショットを確実に獲得することをチームの目標にした。</a:t>
            </a:r>
            <a:endParaRPr lang="en-US" altLang="ja-JP" sz="1200" dirty="0"/>
          </a:p>
          <a:p>
            <a:r>
              <a:rPr lang="ja-JP" altLang="en-US" sz="1200" dirty="0"/>
              <a:t>目標を達成するための詳細を以下に記述した。</a:t>
            </a:r>
            <a:endParaRPr lang="en-US" altLang="ja-JP" sz="1200" dirty="0"/>
          </a:p>
          <a:p>
            <a:endParaRPr lang="en-US" altLang="ja-JP" sz="1200" dirty="0"/>
          </a:p>
          <a:p>
            <a:r>
              <a:rPr lang="ja-JP" altLang="en-US" sz="1200" dirty="0">
                <a:highlight>
                  <a:srgbClr val="A1B8E1"/>
                </a:highlight>
              </a:rPr>
              <a:t>①走行ポイント：</a:t>
            </a:r>
            <a:r>
              <a:rPr lang="en-US" altLang="ja-JP" sz="1200" b="1" dirty="0">
                <a:highlight>
                  <a:srgbClr val="A1B8E1"/>
                </a:highlight>
              </a:rPr>
              <a:t>15</a:t>
            </a:r>
            <a:r>
              <a:rPr lang="ja-JP" altLang="en-US" sz="1200" b="1" dirty="0">
                <a:highlight>
                  <a:srgbClr val="A1B8E1"/>
                </a:highlight>
              </a:rPr>
              <a:t>ポイント以上</a:t>
            </a:r>
            <a:endParaRPr lang="en-US" altLang="ja-JP" sz="1200" b="1" dirty="0">
              <a:highlight>
                <a:srgbClr val="A1B8E1"/>
              </a:highlight>
            </a:endParaRPr>
          </a:p>
          <a:p>
            <a:r>
              <a:rPr lang="ja-JP" altLang="en-US" sz="1200" dirty="0"/>
              <a:t>走行ポイントはロボコンスナップ</a:t>
            </a:r>
            <a:r>
              <a:rPr lang="en-US" altLang="ja-JP" sz="1200" dirty="0"/>
              <a:t>(</a:t>
            </a:r>
            <a:r>
              <a:rPr lang="ja-JP" altLang="en-US" sz="1200" dirty="0"/>
              <a:t>ベストショット</a:t>
            </a:r>
            <a:r>
              <a:rPr lang="en-US" altLang="ja-JP" sz="1200" dirty="0"/>
              <a:t>)</a:t>
            </a:r>
            <a:r>
              <a:rPr lang="ja-JP" altLang="en-US" sz="1200" dirty="0"/>
              <a:t>に比べあまりポイントが高くないため安全に走行することにした。試走会の結果と普段の走行をもとに</a:t>
            </a:r>
            <a:r>
              <a:rPr lang="en-US" altLang="ja-JP" sz="1200" dirty="0"/>
              <a:t>15</a:t>
            </a:r>
            <a:r>
              <a:rPr lang="ja-JP" altLang="en-US" sz="1200" dirty="0"/>
              <a:t>秒でゴールするとしたときに獲得ポイントが</a:t>
            </a:r>
            <a:r>
              <a:rPr lang="en-US" altLang="ja-JP" sz="1200" dirty="0"/>
              <a:t>15</a:t>
            </a:r>
            <a:r>
              <a:rPr lang="ja-JP" altLang="en-US" sz="1200" dirty="0"/>
              <a:t>ポイントになる。</a:t>
            </a:r>
            <a:endParaRPr lang="en-US" altLang="ja-JP" sz="1200" dirty="0"/>
          </a:p>
          <a:p>
            <a:endParaRPr lang="en-US" altLang="ja-JP" sz="1200" dirty="0"/>
          </a:p>
          <a:p>
            <a:r>
              <a:rPr lang="ja-JP" altLang="en-US" sz="1200" dirty="0">
                <a:highlight>
                  <a:srgbClr val="EF953F"/>
                </a:highlight>
              </a:rPr>
              <a:t>②ボーナスポイント：</a:t>
            </a:r>
            <a:r>
              <a:rPr lang="en-US" altLang="ja-JP" sz="1200" b="1" dirty="0">
                <a:highlight>
                  <a:srgbClr val="EF953F"/>
                </a:highlight>
              </a:rPr>
              <a:t>100</a:t>
            </a:r>
            <a:r>
              <a:rPr lang="ja-JP" altLang="en-US" sz="1200" b="1" dirty="0">
                <a:highlight>
                  <a:srgbClr val="EF953F"/>
                </a:highlight>
              </a:rPr>
              <a:t>ポイント以上</a:t>
            </a:r>
            <a:endParaRPr lang="en-US" altLang="ja-JP" sz="1200" b="1" dirty="0">
              <a:highlight>
                <a:srgbClr val="EF953F"/>
              </a:highlight>
            </a:endParaRPr>
          </a:p>
          <a:p>
            <a:r>
              <a:rPr lang="ja-JP" altLang="en-US" sz="1200" dirty="0"/>
              <a:t>難所エリアは獲得ポイントが高いロボコンスナップ</a:t>
            </a:r>
            <a:endParaRPr lang="en-US" altLang="ja-JP" sz="1200" dirty="0"/>
          </a:p>
          <a:p>
            <a:r>
              <a:rPr lang="ja-JP" altLang="en-US" sz="1200" dirty="0"/>
              <a:t>を確実にクリアする。去年の走行と今年の走行を</a:t>
            </a:r>
            <a:endParaRPr lang="en-US" altLang="ja-JP" sz="1200" dirty="0"/>
          </a:p>
          <a:p>
            <a:r>
              <a:rPr lang="ja-JP" altLang="en-US" sz="1200" dirty="0"/>
              <a:t>もとにボーナスポイントは</a:t>
            </a:r>
            <a:r>
              <a:rPr lang="en-US" altLang="ja-JP" sz="1200" dirty="0"/>
              <a:t>100</a:t>
            </a:r>
            <a:r>
              <a:rPr lang="ja-JP" altLang="en-US" sz="1200" dirty="0"/>
              <a:t>ポイントを目標にした。</a:t>
            </a:r>
            <a:endParaRPr lang="en-US" altLang="ja-JP" sz="1200" dirty="0"/>
          </a:p>
          <a:p>
            <a:endParaRPr lang="en-US" altLang="ja-JP" sz="1200" dirty="0"/>
          </a:p>
          <a:p>
            <a:r>
              <a:rPr lang="ja-JP" altLang="en-US" sz="1200" dirty="0">
                <a:highlight>
                  <a:srgbClr val="E2F0D9"/>
                </a:highlight>
              </a:rPr>
              <a:t>リザルトポイント</a:t>
            </a:r>
            <a:endParaRPr lang="en-US" altLang="ja-JP" sz="1200" dirty="0">
              <a:highlight>
                <a:srgbClr val="E2F0D9"/>
              </a:highlight>
            </a:endParaRPr>
          </a:p>
          <a:p>
            <a:r>
              <a:rPr lang="ja-JP" altLang="en-US" sz="1200" dirty="0"/>
              <a:t>①、②より、リザルトポイント</a:t>
            </a:r>
            <a:endParaRPr lang="en-US" altLang="ja-JP" sz="1200" dirty="0"/>
          </a:p>
          <a:p>
            <a:r>
              <a:rPr lang="ja-JP" altLang="en-US" sz="1200" dirty="0"/>
              <a:t>を</a:t>
            </a:r>
            <a:r>
              <a:rPr lang="en-US" altLang="ja-JP" sz="1200" b="1" dirty="0"/>
              <a:t>115</a:t>
            </a:r>
            <a:r>
              <a:rPr lang="ja-JP" altLang="en-US" sz="1200" b="1" dirty="0"/>
              <a:t>ポイント以上</a:t>
            </a:r>
            <a:r>
              <a:rPr lang="ja-JP" altLang="en-US" sz="1200" dirty="0"/>
              <a:t>を目標にする。</a:t>
            </a:r>
            <a:endParaRPr lang="en-US" altLang="ja-JP" sz="1200" dirty="0"/>
          </a:p>
        </p:txBody>
      </p:sp>
      <p:sp>
        <p:nvSpPr>
          <p:cNvPr id="9" name="正方形/長方形 8">
            <a:extLst>
              <a:ext uri="{FF2B5EF4-FFF2-40B4-BE49-F238E27FC236}">
                <a16:creationId xmlns:a16="http://schemas.microsoft.com/office/drawing/2014/main" id="{3620DFAC-90A7-067F-F17C-61FA6B081C63}"/>
              </a:ext>
            </a:extLst>
          </p:cNvPr>
          <p:cNvSpPr/>
          <p:nvPr/>
        </p:nvSpPr>
        <p:spPr>
          <a:xfrm>
            <a:off x="3631601" y="3432710"/>
            <a:ext cx="1512168" cy="2882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図</a:t>
            </a:r>
            <a:r>
              <a:rPr lang="en-US" altLang="ja-JP" sz="800" dirty="0">
                <a:solidFill>
                  <a:schemeClr val="tx1"/>
                </a:solidFill>
              </a:rPr>
              <a:t> 1.1</a:t>
            </a:r>
            <a:r>
              <a:rPr lang="ja-JP" altLang="en-US" sz="800" dirty="0">
                <a:solidFill>
                  <a:schemeClr val="tx1"/>
                </a:solidFill>
              </a:rPr>
              <a:t> コースの区間定義</a:t>
            </a:r>
            <a:endParaRPr kumimoji="1" lang="ja-JP" altLang="en-US" sz="800" dirty="0">
              <a:solidFill>
                <a:schemeClr val="tx1"/>
              </a:solidFill>
            </a:endParaRPr>
          </a:p>
        </p:txBody>
      </p:sp>
    </p:spTree>
    <p:extLst>
      <p:ext uri="{BB962C8B-B14F-4D97-AF65-F5344CB8AC3E}">
        <p14:creationId xmlns:p14="http://schemas.microsoft.com/office/powerpoint/2010/main" val="180836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グループ化 40"/>
          <p:cNvGrpSpPr/>
          <p:nvPr/>
        </p:nvGrpSpPr>
        <p:grpSpPr>
          <a:xfrm>
            <a:off x="247803" y="5057874"/>
            <a:ext cx="14584680" cy="5400600"/>
            <a:chOff x="276561" y="114972"/>
            <a:chExt cx="11638878" cy="6628056"/>
          </a:xfrm>
        </p:grpSpPr>
        <p:sp>
          <p:nvSpPr>
            <p:cNvPr id="42" name="正方形/長方形 41"/>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276561" y="114972"/>
              <a:ext cx="11638878" cy="441821"/>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2.3 </a:t>
              </a:r>
              <a:r>
                <a:rPr lang="ja-JP" altLang="en-US"/>
                <a:t>ロボコンスナップ</a:t>
              </a:r>
              <a:endParaRPr kumimoji="1" lang="ja-JP" altLang="en-US"/>
            </a:p>
          </p:txBody>
        </p:sp>
      </p:grpSp>
      <p:grpSp>
        <p:nvGrpSpPr>
          <p:cNvPr id="47" name="グループ化 46"/>
          <p:cNvGrpSpPr/>
          <p:nvPr/>
        </p:nvGrpSpPr>
        <p:grpSpPr>
          <a:xfrm>
            <a:off x="247803" y="1330188"/>
            <a:ext cx="8752032" cy="3729454"/>
            <a:chOff x="276561" y="114972"/>
            <a:chExt cx="11638878" cy="6628056"/>
          </a:xfrm>
        </p:grpSpPr>
        <p:sp>
          <p:nvSpPr>
            <p:cNvPr id="48" name="正方形/長方形 47"/>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276561" y="114974"/>
              <a:ext cx="11638878" cy="639799"/>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800" dirty="0"/>
                <a:t>2.1 </a:t>
              </a:r>
              <a:r>
                <a:rPr lang="ja-JP" altLang="en-US" sz="1800" dirty="0"/>
                <a:t>システム構成</a:t>
              </a:r>
              <a:endParaRPr kumimoji="1" lang="ja-JP" altLang="en-US" sz="1800" dirty="0"/>
            </a:p>
          </p:txBody>
        </p:sp>
      </p:grpSp>
      <p:sp>
        <p:nvSpPr>
          <p:cNvPr id="50" name="テキスト ボックス 49"/>
          <p:cNvSpPr txBox="1"/>
          <p:nvPr/>
        </p:nvSpPr>
        <p:spPr>
          <a:xfrm>
            <a:off x="247803" y="1751355"/>
            <a:ext cx="1082348" cy="307777"/>
          </a:xfrm>
          <a:prstGeom prst="rect">
            <a:avLst/>
          </a:prstGeom>
          <a:noFill/>
        </p:spPr>
        <p:txBody>
          <a:bodyPr wrap="none" rtlCol="0">
            <a:spAutoFit/>
          </a:bodyPr>
          <a:lstStyle/>
          <a:p>
            <a:r>
              <a:rPr kumimoji="1" lang="ja-JP" altLang="en-US" sz="1400"/>
              <a:t>全体の構造</a:t>
            </a:r>
          </a:p>
        </p:txBody>
      </p:sp>
      <p:pic>
        <p:nvPicPr>
          <p:cNvPr id="51" name="図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8242" y="2355217"/>
            <a:ext cx="5755834" cy="2673809"/>
          </a:xfrm>
          <a:prstGeom prst="rect">
            <a:avLst/>
          </a:prstGeom>
        </p:spPr>
      </p:pic>
      <p:pic>
        <p:nvPicPr>
          <p:cNvPr id="52" name="図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9129" y="7741624"/>
            <a:ext cx="4932836" cy="2674212"/>
          </a:xfrm>
          <a:prstGeom prst="rect">
            <a:avLst/>
          </a:prstGeom>
        </p:spPr>
      </p:pic>
      <p:pic>
        <p:nvPicPr>
          <p:cNvPr id="53" name="図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6337" y="7136041"/>
            <a:ext cx="3458509" cy="3333820"/>
          </a:xfrm>
          <a:prstGeom prst="rect">
            <a:avLst/>
          </a:prstGeom>
        </p:spPr>
      </p:pic>
      <p:pic>
        <p:nvPicPr>
          <p:cNvPr id="54" name="図 5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6867" y="2452431"/>
            <a:ext cx="8637872" cy="2594056"/>
          </a:xfrm>
          <a:prstGeom prst="rect">
            <a:avLst/>
          </a:prstGeom>
        </p:spPr>
      </p:pic>
      <p:grpSp>
        <p:nvGrpSpPr>
          <p:cNvPr id="55" name="グループ化 54"/>
          <p:cNvGrpSpPr/>
          <p:nvPr/>
        </p:nvGrpSpPr>
        <p:grpSpPr>
          <a:xfrm>
            <a:off x="8999835" y="1330187"/>
            <a:ext cx="5832648" cy="3727687"/>
            <a:chOff x="276561" y="114972"/>
            <a:chExt cx="11638878" cy="6628056"/>
          </a:xfrm>
        </p:grpSpPr>
        <p:sp>
          <p:nvSpPr>
            <p:cNvPr id="56" name="正方形/長方形 55"/>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276561" y="114972"/>
              <a:ext cx="11638878" cy="640102"/>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2.2 </a:t>
              </a:r>
              <a:r>
                <a:rPr lang="ja-JP" altLang="en-US"/>
                <a:t>システム間入出力定義</a:t>
              </a:r>
              <a:endParaRPr kumimoji="1" lang="ja-JP" altLang="en-US"/>
            </a:p>
          </p:txBody>
        </p:sp>
      </p:grpSp>
      <p:pic>
        <p:nvPicPr>
          <p:cNvPr id="58" name="図 5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5725" y="6943469"/>
            <a:ext cx="6384771" cy="3506721"/>
          </a:xfrm>
          <a:prstGeom prst="rect">
            <a:avLst/>
          </a:prstGeom>
        </p:spPr>
      </p:pic>
      <p:grpSp>
        <p:nvGrpSpPr>
          <p:cNvPr id="27" name="グループ化 26"/>
          <p:cNvGrpSpPr/>
          <p:nvPr/>
        </p:nvGrpSpPr>
        <p:grpSpPr>
          <a:xfrm>
            <a:off x="247803" y="5417914"/>
            <a:ext cx="6447776" cy="5069408"/>
            <a:chOff x="276561" y="114972"/>
            <a:chExt cx="11638878" cy="6628056"/>
          </a:xfrm>
        </p:grpSpPr>
        <p:sp>
          <p:nvSpPr>
            <p:cNvPr id="28" name="正方形/長方形 27"/>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276561" y="114972"/>
              <a:ext cx="4489888" cy="470686"/>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2.3.1 </a:t>
              </a:r>
              <a:r>
                <a:rPr lang="ja-JP" altLang="en-US"/>
                <a:t>動的行動定義</a:t>
              </a:r>
            </a:p>
          </p:txBody>
        </p:sp>
      </p:grpSp>
      <p:grpSp>
        <p:nvGrpSpPr>
          <p:cNvPr id="30" name="グループ化 29"/>
          <p:cNvGrpSpPr/>
          <p:nvPr/>
        </p:nvGrpSpPr>
        <p:grpSpPr>
          <a:xfrm>
            <a:off x="6707157" y="5417914"/>
            <a:ext cx="4632592" cy="5069408"/>
            <a:chOff x="276558" y="114972"/>
            <a:chExt cx="11638881" cy="6628056"/>
          </a:xfrm>
        </p:grpSpPr>
        <p:sp>
          <p:nvSpPr>
            <p:cNvPr id="31" name="正方形/長方形 30"/>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276558" y="114972"/>
              <a:ext cx="5760100" cy="470686"/>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2.3.2</a:t>
              </a:r>
              <a:r>
                <a:rPr lang="ja-JP" altLang="en-US"/>
                <a:t> 静的構造定義</a:t>
              </a:r>
            </a:p>
          </p:txBody>
        </p:sp>
      </p:grpSp>
      <p:grpSp>
        <p:nvGrpSpPr>
          <p:cNvPr id="35" name="グループ化 34"/>
          <p:cNvGrpSpPr/>
          <p:nvPr/>
        </p:nvGrpSpPr>
        <p:grpSpPr>
          <a:xfrm>
            <a:off x="11346962" y="5417914"/>
            <a:ext cx="3485521" cy="5069408"/>
            <a:chOff x="276561" y="114972"/>
            <a:chExt cx="11638878" cy="6628056"/>
          </a:xfrm>
        </p:grpSpPr>
        <p:sp>
          <p:nvSpPr>
            <p:cNvPr id="36" name="正方形/長方形 35"/>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276561" y="114972"/>
              <a:ext cx="8247656" cy="470686"/>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2.3.3 </a:t>
              </a:r>
              <a:r>
                <a:rPr lang="ja-JP" altLang="en-US"/>
                <a:t>システムの振舞</a:t>
              </a:r>
            </a:p>
          </p:txBody>
        </p:sp>
      </p:grpSp>
    </p:spTree>
    <p:extLst>
      <p:ext uri="{BB962C8B-B14F-4D97-AF65-F5344CB8AC3E}">
        <p14:creationId xmlns:p14="http://schemas.microsoft.com/office/powerpoint/2010/main" val="1877197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560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582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F6107C0C-2563-58E9-7441-23DB4BCF0164}"/>
              </a:ext>
            </a:extLst>
          </p:cNvPr>
          <p:cNvGrpSpPr/>
          <p:nvPr/>
        </p:nvGrpSpPr>
        <p:grpSpPr>
          <a:xfrm>
            <a:off x="221606" y="1155018"/>
            <a:ext cx="8502518" cy="5256584"/>
            <a:chOff x="65269" y="1169442"/>
            <a:chExt cx="8502518" cy="5256584"/>
          </a:xfrm>
        </p:grpSpPr>
        <p:grpSp>
          <p:nvGrpSpPr>
            <p:cNvPr id="3" name="グループ化 2">
              <a:extLst>
                <a:ext uri="{FF2B5EF4-FFF2-40B4-BE49-F238E27FC236}">
                  <a16:creationId xmlns:a16="http://schemas.microsoft.com/office/drawing/2014/main" id="{DAEF671A-FC79-CAF1-13C7-2331EDFA4146}"/>
                </a:ext>
              </a:extLst>
            </p:cNvPr>
            <p:cNvGrpSpPr/>
            <p:nvPr/>
          </p:nvGrpSpPr>
          <p:grpSpPr>
            <a:xfrm>
              <a:off x="65269" y="1169442"/>
              <a:ext cx="8502518" cy="5256584"/>
              <a:chOff x="276561" y="114972"/>
              <a:chExt cx="11638878" cy="6628056"/>
            </a:xfrm>
          </p:grpSpPr>
          <p:sp>
            <p:nvSpPr>
              <p:cNvPr id="9" name="正方形/長方形 8">
                <a:extLst>
                  <a:ext uri="{FF2B5EF4-FFF2-40B4-BE49-F238E27FC236}">
                    <a16:creationId xmlns:a16="http://schemas.microsoft.com/office/drawing/2014/main" id="{E2B48351-2F8B-9988-F290-2B4FC604E262}"/>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DA1CB3B-AE6B-C993-ED45-160EDAE05297}"/>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4-1. </a:t>
                </a:r>
                <a:r>
                  <a:rPr kumimoji="1" lang="ja-JP" altLang="en-US" dirty="0"/>
                  <a:t>走行体制御の精度向上</a:t>
                </a:r>
              </a:p>
            </p:txBody>
          </p:sp>
        </p:grpSp>
        <p:sp>
          <p:nvSpPr>
            <p:cNvPr id="4" name="テキスト ボックス 3">
              <a:extLst>
                <a:ext uri="{FF2B5EF4-FFF2-40B4-BE49-F238E27FC236}">
                  <a16:creationId xmlns:a16="http://schemas.microsoft.com/office/drawing/2014/main" id="{F81B63DC-ACD8-7A55-5A9A-C4414579C169}"/>
                </a:ext>
              </a:extLst>
            </p:cNvPr>
            <p:cNvSpPr txBox="1"/>
            <p:nvPr/>
          </p:nvSpPr>
          <p:spPr>
            <a:xfrm>
              <a:off x="142851" y="1673498"/>
              <a:ext cx="7199407" cy="461665"/>
            </a:xfrm>
            <a:prstGeom prst="rect">
              <a:avLst/>
            </a:prstGeom>
            <a:noFill/>
          </p:spPr>
          <p:txBody>
            <a:bodyPr wrap="none" rtlCol="0">
              <a:spAutoFit/>
            </a:bodyPr>
            <a:lstStyle/>
            <a:p>
              <a:r>
                <a:rPr kumimoji="1" lang="en-US" altLang="ja-JP" sz="1200" b="1" dirty="0">
                  <a:solidFill>
                    <a:srgbClr val="FF0000"/>
                  </a:solidFill>
                </a:rPr>
                <a:t>[</a:t>
              </a:r>
              <a:r>
                <a:rPr kumimoji="1" lang="ja-JP" altLang="en-US" sz="1200" b="1" dirty="0">
                  <a:solidFill>
                    <a:srgbClr val="FF0000"/>
                  </a:solidFill>
                </a:rPr>
                <a:t>課題</a:t>
              </a:r>
              <a:r>
                <a:rPr lang="en-US" altLang="ja-JP" sz="1200" b="1" dirty="0">
                  <a:solidFill>
                    <a:srgbClr val="FF0000"/>
                  </a:solidFill>
                </a:rPr>
                <a:t>] </a:t>
              </a:r>
              <a:r>
                <a:rPr lang="ja-JP" altLang="en-US" sz="1200" dirty="0"/>
                <a:t>ミニフィグ撮影や一部の走行の動作の過程において目印がない状況で直進で走行する必要があるが、</a:t>
              </a:r>
              <a:endParaRPr lang="en-US" altLang="ja-JP" sz="1200" dirty="0"/>
            </a:p>
            <a:p>
              <a:r>
                <a:rPr lang="ja-JP" altLang="en-US" sz="1200" dirty="0"/>
                <a:t>各モータの個体差や電圧など様々な要因で曲がって走行してしまう。</a:t>
              </a:r>
              <a:endParaRPr lang="en-US" altLang="ja-JP" sz="1200" dirty="0"/>
            </a:p>
          </p:txBody>
        </p:sp>
        <p:sp>
          <p:nvSpPr>
            <p:cNvPr id="5" name="テキスト ボックス 4">
              <a:extLst>
                <a:ext uri="{FF2B5EF4-FFF2-40B4-BE49-F238E27FC236}">
                  <a16:creationId xmlns:a16="http://schemas.microsoft.com/office/drawing/2014/main" id="{D537B0BB-D6BE-5AA7-7002-2EE1C8C63404}"/>
                </a:ext>
              </a:extLst>
            </p:cNvPr>
            <p:cNvSpPr txBox="1"/>
            <p:nvPr/>
          </p:nvSpPr>
          <p:spPr>
            <a:xfrm>
              <a:off x="142850" y="2105546"/>
              <a:ext cx="4320481" cy="2092881"/>
            </a:xfrm>
            <a:prstGeom prst="rect">
              <a:avLst/>
            </a:prstGeom>
            <a:noFill/>
          </p:spPr>
          <p:txBody>
            <a:bodyPr wrap="square" rtlCol="0">
              <a:spAutoFit/>
            </a:bodyPr>
            <a:lstStyle/>
            <a:p>
              <a:r>
                <a:rPr lang="en-US" altLang="ja-JP" sz="1200" b="1" dirty="0">
                  <a:solidFill>
                    <a:schemeClr val="accent6"/>
                  </a:solidFill>
                </a:rPr>
                <a:t>[</a:t>
              </a:r>
              <a:r>
                <a:rPr kumimoji="1" lang="ja-JP" altLang="en-US" sz="1200" b="1" dirty="0">
                  <a:solidFill>
                    <a:schemeClr val="accent6"/>
                  </a:solidFill>
                </a:rPr>
                <a:t>対策</a:t>
              </a:r>
              <a:r>
                <a:rPr lang="ja-JP" altLang="en-US" sz="1200" b="1" dirty="0">
                  <a:solidFill>
                    <a:schemeClr val="accent6"/>
                  </a:solidFill>
                </a:rPr>
                <a:t>１ </a:t>
              </a:r>
              <a:r>
                <a:rPr lang="en-US" altLang="ja-JP" sz="1200" b="1" dirty="0">
                  <a:solidFill>
                    <a:schemeClr val="accent6"/>
                  </a:solidFill>
                </a:rPr>
                <a:t>– </a:t>
              </a:r>
              <a:r>
                <a:rPr lang="ja-JP" altLang="en-US" sz="1200" b="1" dirty="0">
                  <a:solidFill>
                    <a:schemeClr val="accent6"/>
                  </a:solidFill>
                </a:rPr>
                <a:t>角度計測方法の変更</a:t>
              </a:r>
              <a:r>
                <a:rPr lang="en-US" altLang="ja-JP" sz="1200" b="1" dirty="0">
                  <a:solidFill>
                    <a:schemeClr val="accent6"/>
                  </a:solidFill>
                </a:rPr>
                <a:t>] </a:t>
              </a:r>
            </a:p>
            <a:p>
              <a:r>
                <a:rPr lang="ja-JP" altLang="en-US" sz="1200" dirty="0"/>
                <a:t>ジャイロセンサーを基準として</a:t>
              </a:r>
              <a:r>
                <a:rPr lang="en-US" altLang="ja-JP" sz="1200" dirty="0"/>
                <a:t>PID</a:t>
              </a:r>
              <a:r>
                <a:rPr lang="ja-JP" altLang="en-US" sz="1200" dirty="0"/>
                <a:t>制御を行い</a:t>
              </a:r>
              <a:endParaRPr lang="en-US" altLang="ja-JP" sz="1200" dirty="0"/>
            </a:p>
            <a:p>
              <a:r>
                <a:rPr lang="ja-JP" altLang="en-US" sz="1200" dirty="0"/>
                <a:t>ジャイロセンサー、車輪回転数からの角度計算から</a:t>
              </a:r>
              <a:endParaRPr lang="en-US" altLang="ja-JP" sz="1200" dirty="0"/>
            </a:p>
            <a:p>
              <a:r>
                <a:rPr lang="ja-JP" altLang="en-US" sz="1200" dirty="0"/>
                <a:t>それぞれデータを取得した結果が図</a:t>
              </a:r>
              <a:r>
                <a:rPr lang="en-US" altLang="ja-JP" sz="1200" dirty="0"/>
                <a:t>4-1-1</a:t>
              </a:r>
              <a:r>
                <a:rPr lang="ja-JP" altLang="en-US" sz="1200" dirty="0" err="1"/>
                <a:t>のように</a:t>
              </a:r>
              <a:r>
                <a:rPr lang="ja-JP" altLang="en-US" sz="1200" dirty="0"/>
                <a:t>なった。</a:t>
              </a:r>
              <a:endParaRPr lang="en-US" altLang="ja-JP" sz="1200" dirty="0"/>
            </a:p>
            <a:p>
              <a:endParaRPr lang="en-US" altLang="ja-JP" sz="800" dirty="0"/>
            </a:p>
            <a:p>
              <a:r>
                <a:rPr lang="ja-JP" altLang="en-US" sz="1200" dirty="0"/>
                <a:t>車輪回転数から角度を推定する計算は下記に示す。</a:t>
              </a:r>
              <a:endParaRPr lang="en-US" altLang="ja-JP" sz="1200" dirty="0"/>
            </a:p>
            <a:p>
              <a:r>
                <a:rPr lang="en-US" altLang="ja-JP" sz="900" dirty="0"/>
                <a:t>Δ</a:t>
              </a:r>
              <a:r>
                <a:rPr lang="ja-JP" altLang="en-US" sz="900" dirty="0"/>
                <a:t>車輪走行距離 </a:t>
              </a:r>
              <a:r>
                <a:rPr lang="en-US" altLang="ja-JP" sz="900" dirty="0"/>
                <a:t>= (π × </a:t>
              </a:r>
              <a:r>
                <a:rPr lang="ja-JP" altLang="en-US" sz="900" dirty="0"/>
                <a:t>タイヤの直径 </a:t>
              </a:r>
              <a:r>
                <a:rPr lang="en-US" altLang="ja-JP" sz="900" dirty="0"/>
                <a:t>÷ 360)</a:t>
              </a:r>
              <a:r>
                <a:rPr lang="ja-JP" altLang="en-US" sz="900" dirty="0"/>
                <a:t> </a:t>
              </a:r>
              <a:r>
                <a:rPr lang="en-US" altLang="ja-JP" sz="900" dirty="0"/>
                <a:t>× (</a:t>
              </a:r>
              <a:r>
                <a:rPr lang="ja-JP" altLang="en-US" sz="900" dirty="0"/>
                <a:t>前車輪回転数 </a:t>
              </a:r>
              <a:r>
                <a:rPr lang="en-US" altLang="ja-JP" sz="900" dirty="0"/>
                <a:t>– </a:t>
              </a:r>
              <a:r>
                <a:rPr lang="ja-JP" altLang="en-US" sz="900" dirty="0"/>
                <a:t>現車輪回転数</a:t>
              </a:r>
              <a:r>
                <a:rPr lang="en-US" altLang="ja-JP" sz="900" dirty="0"/>
                <a:t>)</a:t>
              </a:r>
            </a:p>
            <a:p>
              <a:r>
                <a:rPr lang="en-US" altLang="ja-JP" sz="900" dirty="0"/>
                <a:t>Δ</a:t>
              </a:r>
              <a:r>
                <a:rPr lang="ja-JP" altLang="en-US" sz="900" dirty="0"/>
                <a:t>車体角度 </a:t>
              </a:r>
              <a:r>
                <a:rPr lang="en-US" altLang="ja-JP" sz="900" dirty="0"/>
                <a:t>= (360 ÷ (2π × </a:t>
              </a:r>
              <a:r>
                <a:rPr lang="ja-JP" altLang="en-US" sz="900" dirty="0"/>
                <a:t>車体トレッド幅</a:t>
              </a:r>
              <a:r>
                <a:rPr lang="en-US" altLang="ja-JP" sz="900" dirty="0"/>
                <a:t>))</a:t>
              </a:r>
              <a:r>
                <a:rPr lang="ja-JP" altLang="en-US" sz="900" dirty="0"/>
                <a:t> </a:t>
              </a:r>
              <a:r>
                <a:rPr lang="en-US" altLang="ja-JP" sz="900" dirty="0"/>
                <a:t>× Δ</a:t>
              </a:r>
              <a:r>
                <a:rPr lang="ja-JP" altLang="en-US" sz="900" dirty="0"/>
                <a:t>右車輪走行距離 </a:t>
              </a:r>
              <a:r>
                <a:rPr lang="en-US" altLang="ja-JP" sz="900" dirty="0"/>
                <a:t>- Δ</a:t>
              </a:r>
              <a:r>
                <a:rPr lang="ja-JP" altLang="en-US" sz="900" dirty="0"/>
                <a:t>左車輪走行距離</a:t>
              </a:r>
              <a:endParaRPr lang="en-US" altLang="ja-JP" sz="900" dirty="0"/>
            </a:p>
            <a:p>
              <a:endParaRPr lang="en-US" altLang="ja-JP" sz="800" dirty="0"/>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a:t>
              </a:r>
              <a:r>
                <a:rPr lang="ja-JP" altLang="en-US" sz="1200" dirty="0">
                  <a:solidFill>
                    <a:schemeClr val="accent1"/>
                  </a:solidFill>
                </a:rPr>
                <a:t> </a:t>
              </a:r>
              <a:r>
                <a:rPr lang="ja-JP" altLang="en-US" sz="1200" dirty="0"/>
                <a:t>ジャイロセンサーでは誤差が大きく、</a:t>
              </a:r>
              <a:endParaRPr lang="en-US" altLang="ja-JP" sz="1200" dirty="0"/>
            </a:p>
            <a:p>
              <a:r>
                <a:rPr lang="ja-JP" altLang="en-US" sz="1200" dirty="0"/>
                <a:t>曲がって走行することが車輪回転数を用いた方法より</a:t>
              </a:r>
              <a:endParaRPr lang="en-US" altLang="ja-JP" sz="1200" dirty="0"/>
            </a:p>
            <a:p>
              <a:r>
                <a:rPr lang="ja-JP" altLang="en-US" sz="1200" dirty="0"/>
                <a:t>多かったため。少し安定した。</a:t>
              </a:r>
              <a:endParaRPr lang="en-US" altLang="ja-JP" sz="1200" dirty="0"/>
            </a:p>
          </p:txBody>
        </p:sp>
        <p:sp>
          <p:nvSpPr>
            <p:cNvPr id="6" name="テキスト ボックス 5">
              <a:extLst>
                <a:ext uri="{FF2B5EF4-FFF2-40B4-BE49-F238E27FC236}">
                  <a16:creationId xmlns:a16="http://schemas.microsoft.com/office/drawing/2014/main" id="{8709905A-5F18-A39B-AEEE-C17633973EFF}"/>
                </a:ext>
              </a:extLst>
            </p:cNvPr>
            <p:cNvSpPr txBox="1"/>
            <p:nvPr/>
          </p:nvSpPr>
          <p:spPr>
            <a:xfrm>
              <a:off x="121726" y="4293657"/>
              <a:ext cx="4629637" cy="1954381"/>
            </a:xfrm>
            <a:prstGeom prst="rect">
              <a:avLst/>
            </a:prstGeom>
            <a:noFill/>
          </p:spPr>
          <p:txBody>
            <a:bodyPr wrap="square" rtlCol="0">
              <a:spAutoFit/>
            </a:bodyPr>
            <a:lstStyle/>
            <a:p>
              <a:r>
                <a:rPr lang="en-US" altLang="ja-JP" sz="1200" b="1" dirty="0">
                  <a:solidFill>
                    <a:schemeClr val="accent6"/>
                  </a:solidFill>
                </a:rPr>
                <a:t>[</a:t>
              </a:r>
              <a:r>
                <a:rPr kumimoji="1" lang="ja-JP" altLang="en-US" sz="1200" b="1" dirty="0">
                  <a:solidFill>
                    <a:schemeClr val="accent6"/>
                  </a:solidFill>
                </a:rPr>
                <a:t>対策</a:t>
              </a:r>
              <a:r>
                <a:rPr lang="ja-JP" altLang="en-US" sz="1200" b="1" dirty="0">
                  <a:solidFill>
                    <a:schemeClr val="accent6"/>
                  </a:solidFill>
                </a:rPr>
                <a:t>２ </a:t>
              </a:r>
              <a:r>
                <a:rPr lang="en-US" altLang="ja-JP" sz="1200" b="1" dirty="0">
                  <a:solidFill>
                    <a:schemeClr val="accent6"/>
                  </a:solidFill>
                </a:rPr>
                <a:t>– </a:t>
              </a:r>
              <a:r>
                <a:rPr lang="ja-JP" altLang="en-US" sz="1200" b="1" dirty="0">
                  <a:solidFill>
                    <a:schemeClr val="accent6"/>
                  </a:solidFill>
                </a:rPr>
                <a:t>フィードバック制御対象の変更とフィードフォワード制御</a:t>
              </a:r>
              <a:r>
                <a:rPr lang="en-US" altLang="ja-JP" sz="1200" b="1" dirty="0">
                  <a:solidFill>
                    <a:schemeClr val="accent6"/>
                  </a:solidFill>
                </a:rPr>
                <a:t>] </a:t>
              </a:r>
            </a:p>
            <a:p>
              <a:r>
                <a:rPr lang="ja-JP" altLang="en-US" sz="1200" dirty="0"/>
                <a:t>各モータの個体差により、定常的な出力差があると推測し、</a:t>
              </a:r>
              <a:endParaRPr lang="en-US" altLang="ja-JP" sz="1200" dirty="0"/>
            </a:p>
            <a:p>
              <a:r>
                <a:rPr lang="ja-JP" altLang="en-US" sz="1200" dirty="0"/>
                <a:t>事前にフィードフォワード制御を設けた。</a:t>
              </a:r>
              <a:endParaRPr lang="en-US" altLang="ja-JP" sz="1200" dirty="0"/>
            </a:p>
            <a:p>
              <a:r>
                <a:rPr lang="ja-JP" altLang="en-US" sz="1200" dirty="0"/>
                <a:t>また、走行開始時の走行体の角度を基準として座標を計算し、</a:t>
              </a:r>
              <a:endParaRPr lang="en-US" altLang="ja-JP" sz="1200" dirty="0"/>
            </a:p>
            <a:p>
              <a:r>
                <a:rPr lang="ja-JP" altLang="en-US" sz="1200" dirty="0"/>
                <a:t>その値をフィードバックの制御対象に変更した</a:t>
              </a:r>
              <a:endParaRPr lang="en-US" altLang="ja-JP" sz="1200" dirty="0"/>
            </a:p>
            <a:p>
              <a:endParaRPr lang="en-US" altLang="ja-JP" sz="800" dirty="0"/>
            </a:p>
            <a:p>
              <a:r>
                <a:rPr lang="ja-JP" altLang="en-US" sz="1200" dirty="0"/>
                <a:t>制御対象の値の計算方法を下記に示す。</a:t>
              </a:r>
              <a:endParaRPr lang="en-US" altLang="ja-JP" sz="1200" dirty="0"/>
            </a:p>
            <a:p>
              <a:r>
                <a:rPr lang="en-US" altLang="ja-JP" sz="900" dirty="0"/>
                <a:t>x</a:t>
              </a:r>
              <a:r>
                <a:rPr lang="ja-JP" altLang="en-US" sz="900" dirty="0"/>
                <a:t>軸の移動距離 </a:t>
              </a:r>
              <a:r>
                <a:rPr lang="en-US" altLang="ja-JP" sz="900" dirty="0"/>
                <a:t>+= Δ</a:t>
              </a:r>
              <a:r>
                <a:rPr lang="ja-JP" altLang="en-US" sz="900" dirty="0"/>
                <a:t>移動距離 </a:t>
              </a:r>
              <a:r>
                <a:rPr lang="en-US" altLang="ja-JP" sz="900" dirty="0"/>
                <a:t>× sin(π ÷ 180 × Δ</a:t>
              </a:r>
              <a:r>
                <a:rPr lang="ja-JP" altLang="en-US" sz="900" dirty="0"/>
                <a:t>車体角度</a:t>
              </a:r>
              <a:r>
                <a:rPr lang="en-US" altLang="ja-JP" sz="900" dirty="0"/>
                <a:t>)</a:t>
              </a:r>
            </a:p>
            <a:p>
              <a:endParaRPr lang="en-US" altLang="ja-JP" sz="800" dirty="0"/>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 </a:t>
              </a:r>
            </a:p>
            <a:p>
              <a:r>
                <a:rPr lang="ja-JP" altLang="en-US" sz="1200" dirty="0"/>
                <a:t>図</a:t>
              </a:r>
              <a:r>
                <a:rPr lang="en-US" altLang="ja-JP" sz="1200" dirty="0"/>
                <a:t>4-1-2</a:t>
              </a:r>
              <a:r>
                <a:rPr lang="ja-JP" altLang="en-US" sz="1200" dirty="0" err="1"/>
                <a:t>のように</a:t>
              </a:r>
              <a:r>
                <a:rPr lang="ja-JP" altLang="en-US" sz="1200" dirty="0"/>
                <a:t>誤差が</a:t>
              </a:r>
              <a:r>
                <a:rPr lang="en-US" altLang="ja-JP" sz="1200" dirty="0"/>
                <a:t>±6mm</a:t>
              </a:r>
              <a:r>
                <a:rPr lang="ja-JP" altLang="en-US" sz="1200" dirty="0"/>
                <a:t>に収まる範囲で走行するようになった。</a:t>
              </a:r>
              <a:endParaRPr lang="en-US" altLang="ja-JP" sz="1200" dirty="0"/>
            </a:p>
          </p:txBody>
        </p:sp>
        <p:pic>
          <p:nvPicPr>
            <p:cNvPr id="7" name="図 6">
              <a:extLst>
                <a:ext uri="{FF2B5EF4-FFF2-40B4-BE49-F238E27FC236}">
                  <a16:creationId xmlns:a16="http://schemas.microsoft.com/office/drawing/2014/main" id="{9ABB280A-F237-F4C1-09AF-640657599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3654" y="2224029"/>
              <a:ext cx="3986981" cy="2016830"/>
            </a:xfrm>
            <a:prstGeom prst="rect">
              <a:avLst/>
            </a:prstGeom>
            <a:ln>
              <a:solidFill>
                <a:schemeClr val="tx1"/>
              </a:solidFill>
            </a:ln>
          </p:spPr>
        </p:pic>
        <p:pic>
          <p:nvPicPr>
            <p:cNvPr id="8" name="図 7">
              <a:extLst>
                <a:ext uri="{FF2B5EF4-FFF2-40B4-BE49-F238E27FC236}">
                  <a16:creationId xmlns:a16="http://schemas.microsoft.com/office/drawing/2014/main" id="{4C296370-ECA7-2131-8474-FBF30606E4D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5379" y="4481810"/>
              <a:ext cx="3575257" cy="1866980"/>
            </a:xfrm>
            <a:prstGeom prst="rect">
              <a:avLst/>
            </a:prstGeom>
            <a:ln>
              <a:solidFill>
                <a:schemeClr val="tx1"/>
              </a:solidFill>
            </a:ln>
          </p:spPr>
        </p:pic>
      </p:grpSp>
      <p:grpSp>
        <p:nvGrpSpPr>
          <p:cNvPr id="11" name="グループ化 10">
            <a:extLst>
              <a:ext uri="{FF2B5EF4-FFF2-40B4-BE49-F238E27FC236}">
                <a16:creationId xmlns:a16="http://schemas.microsoft.com/office/drawing/2014/main" id="{2D68F5DF-0378-13BD-6B22-4928B2898DE9}"/>
              </a:ext>
            </a:extLst>
          </p:cNvPr>
          <p:cNvGrpSpPr/>
          <p:nvPr/>
        </p:nvGrpSpPr>
        <p:grpSpPr>
          <a:xfrm>
            <a:off x="221606" y="6498607"/>
            <a:ext cx="7062358" cy="4106201"/>
            <a:chOff x="65269" y="6496288"/>
            <a:chExt cx="7062358" cy="4106201"/>
          </a:xfrm>
        </p:grpSpPr>
        <p:grpSp>
          <p:nvGrpSpPr>
            <p:cNvPr id="12" name="グループ化 11">
              <a:extLst>
                <a:ext uri="{FF2B5EF4-FFF2-40B4-BE49-F238E27FC236}">
                  <a16:creationId xmlns:a16="http://schemas.microsoft.com/office/drawing/2014/main" id="{979EC28D-79B1-8D9B-ED7A-F2EA1EC39F19}"/>
                </a:ext>
              </a:extLst>
            </p:cNvPr>
            <p:cNvGrpSpPr/>
            <p:nvPr/>
          </p:nvGrpSpPr>
          <p:grpSpPr>
            <a:xfrm>
              <a:off x="65269" y="6496288"/>
              <a:ext cx="7062358" cy="4106201"/>
              <a:chOff x="276561" y="114972"/>
              <a:chExt cx="11638878" cy="6628056"/>
            </a:xfrm>
          </p:grpSpPr>
          <p:sp>
            <p:nvSpPr>
              <p:cNvPr id="16" name="正方形/長方形 15">
                <a:extLst>
                  <a:ext uri="{FF2B5EF4-FFF2-40B4-BE49-F238E27FC236}">
                    <a16:creationId xmlns:a16="http://schemas.microsoft.com/office/drawing/2014/main" id="{71912405-6156-B869-B521-56F010EB2335}"/>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ACDD2C45-2AE6-7C26-C9E0-33FB9E2222A0}"/>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4-2. </a:t>
                </a:r>
                <a:r>
                  <a:rPr lang="ja-JP" altLang="en-US" dirty="0"/>
                  <a:t>ミニフィグの認識精度の向上</a:t>
                </a:r>
                <a:endParaRPr kumimoji="1" lang="ja-JP" altLang="en-US" dirty="0"/>
              </a:p>
            </p:txBody>
          </p:sp>
        </p:grpSp>
        <p:pic>
          <p:nvPicPr>
            <p:cNvPr id="13" name="図 12">
              <a:extLst>
                <a:ext uri="{FF2B5EF4-FFF2-40B4-BE49-F238E27FC236}">
                  <a16:creationId xmlns:a16="http://schemas.microsoft.com/office/drawing/2014/main" id="{28FB2407-43D6-C130-03ED-01211AA2E2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2272" y="7189710"/>
              <a:ext cx="2848451" cy="2158546"/>
            </a:xfrm>
            <a:prstGeom prst="rect">
              <a:avLst/>
            </a:prstGeom>
            <a:ln>
              <a:solidFill>
                <a:schemeClr val="tx1"/>
              </a:solidFill>
            </a:ln>
          </p:spPr>
        </p:pic>
        <p:sp>
          <p:nvSpPr>
            <p:cNvPr id="14" name="テキスト ボックス 13">
              <a:extLst>
                <a:ext uri="{FF2B5EF4-FFF2-40B4-BE49-F238E27FC236}">
                  <a16:creationId xmlns:a16="http://schemas.microsoft.com/office/drawing/2014/main" id="{4641E7C6-1FCA-528F-06E1-66B89A969F63}"/>
                </a:ext>
              </a:extLst>
            </p:cNvPr>
            <p:cNvSpPr txBox="1"/>
            <p:nvPr/>
          </p:nvSpPr>
          <p:spPr>
            <a:xfrm>
              <a:off x="65269" y="6940020"/>
              <a:ext cx="4830110" cy="3600986"/>
            </a:xfrm>
            <a:prstGeom prst="rect">
              <a:avLst/>
            </a:prstGeom>
            <a:noFill/>
          </p:spPr>
          <p:txBody>
            <a:bodyPr wrap="square" rtlCol="0">
              <a:spAutoFit/>
            </a:bodyPr>
            <a:lstStyle/>
            <a:p>
              <a:r>
                <a:rPr kumimoji="1" lang="en-US" altLang="ja-JP" sz="1200" b="1" dirty="0">
                  <a:solidFill>
                    <a:srgbClr val="FF0000"/>
                  </a:solidFill>
                </a:rPr>
                <a:t>[</a:t>
              </a:r>
              <a:r>
                <a:rPr kumimoji="1" lang="ja-JP" altLang="en-US" sz="1200" b="1" dirty="0">
                  <a:solidFill>
                    <a:srgbClr val="FF0000"/>
                  </a:solidFill>
                </a:rPr>
                <a:t>課題</a:t>
              </a:r>
              <a:r>
                <a:rPr lang="en-US" altLang="ja-JP" sz="1200" b="1" dirty="0">
                  <a:solidFill>
                    <a:srgbClr val="FF0000"/>
                  </a:solidFill>
                </a:rPr>
                <a:t>] </a:t>
              </a:r>
              <a:endParaRPr lang="en-US" altLang="ja-JP" sz="1200" dirty="0"/>
            </a:p>
            <a:p>
              <a:r>
                <a:rPr lang="ja-JP" altLang="en-US" sz="1200" dirty="0"/>
                <a:t>ミニフィグ撮影によるベストショットを獲得するには、</a:t>
              </a:r>
              <a:endParaRPr lang="en-US" altLang="ja-JP" sz="1200" dirty="0"/>
            </a:p>
            <a:p>
              <a:r>
                <a:rPr lang="ja-JP" altLang="en-US" sz="1200" dirty="0"/>
                <a:t>角度を高精度で推定する必要がある。</a:t>
              </a:r>
              <a:endParaRPr lang="en-US" altLang="ja-JP" sz="1200" dirty="0"/>
            </a:p>
            <a:p>
              <a:r>
                <a:rPr lang="ja-JP" altLang="en-US" sz="1200" dirty="0"/>
                <a:t>ラベルについてはミニフィグの向きを</a:t>
              </a:r>
              <a:r>
                <a:rPr lang="en-US" altLang="ja-JP" sz="1200" dirty="0"/>
                <a:t>45</a:t>
              </a:r>
              <a:r>
                <a:rPr lang="ja-JP" altLang="en-US" sz="1200" dirty="0"/>
                <a:t>度に分割し、</a:t>
              </a:r>
              <a:endParaRPr lang="en-US" altLang="ja-JP" sz="1200" dirty="0"/>
            </a:p>
            <a:p>
              <a:r>
                <a:rPr lang="ja-JP" altLang="en-US" sz="1200" dirty="0"/>
                <a:t>合計</a:t>
              </a:r>
              <a:r>
                <a:rPr lang="en-US" altLang="ja-JP" sz="1200" dirty="0"/>
                <a:t>8</a:t>
              </a:r>
              <a:r>
                <a:rPr lang="ja-JP" altLang="en-US" sz="1200" dirty="0" err="1"/>
                <a:t>つの</a:t>
              </a:r>
              <a:r>
                <a:rPr lang="ja-JP" altLang="en-US" sz="1200" dirty="0"/>
                <a:t>ラベルにしている。</a:t>
              </a:r>
              <a:endParaRPr lang="en-US" altLang="ja-JP" sz="1200" dirty="0"/>
            </a:p>
            <a:p>
              <a:endParaRPr lang="en-US" altLang="ja-JP" sz="800" b="1" dirty="0">
                <a:solidFill>
                  <a:schemeClr val="accent6"/>
                </a:solidFill>
              </a:endParaRPr>
            </a:p>
            <a:p>
              <a:r>
                <a:rPr lang="en-US" altLang="ja-JP" sz="1200" b="1" dirty="0">
                  <a:solidFill>
                    <a:schemeClr val="accent6"/>
                  </a:solidFill>
                </a:rPr>
                <a:t>[</a:t>
              </a:r>
              <a:r>
                <a:rPr lang="ja-JP" altLang="en-US" sz="1200" b="1" dirty="0">
                  <a:solidFill>
                    <a:schemeClr val="accent6"/>
                  </a:solidFill>
                </a:rPr>
                <a:t>対策１ </a:t>
              </a:r>
              <a:r>
                <a:rPr lang="en-US" altLang="ja-JP" sz="1200" b="1" dirty="0">
                  <a:solidFill>
                    <a:schemeClr val="accent6"/>
                  </a:solidFill>
                </a:rPr>
                <a:t>– </a:t>
              </a:r>
              <a:r>
                <a:rPr lang="ja-JP" altLang="en-US" sz="1200" b="1" dirty="0">
                  <a:solidFill>
                    <a:schemeClr val="accent6"/>
                  </a:solidFill>
                </a:rPr>
                <a:t>転移学習のモデル選定</a:t>
              </a:r>
              <a:r>
                <a:rPr lang="en-US" altLang="ja-JP" sz="1200" b="1" dirty="0">
                  <a:solidFill>
                    <a:schemeClr val="accent6"/>
                  </a:solidFill>
                </a:rPr>
                <a:t>] </a:t>
              </a:r>
            </a:p>
            <a:p>
              <a:r>
                <a:rPr lang="ja-JP" altLang="en-US" sz="1200" dirty="0"/>
                <a:t>モデルの選定には図</a:t>
              </a:r>
              <a:r>
                <a:rPr lang="en-US" altLang="ja-JP" sz="1200" dirty="0"/>
                <a:t>4-2-1</a:t>
              </a:r>
              <a:r>
                <a:rPr lang="ja-JP" altLang="en-US" sz="1200" dirty="0"/>
                <a:t>にある少ない学習時間で、</a:t>
              </a:r>
              <a:endParaRPr lang="en-US" altLang="ja-JP" sz="1200" dirty="0"/>
            </a:p>
            <a:p>
              <a:r>
                <a:rPr lang="ja-JP" altLang="en-US" sz="1200" dirty="0"/>
                <a:t>高精度な分類ができる</a:t>
              </a:r>
              <a:r>
                <a:rPr lang="en-US" altLang="ja-JP" sz="1200" dirty="0"/>
                <a:t>EfficientNetV2</a:t>
              </a:r>
              <a:r>
                <a:rPr lang="ja-JP" altLang="en-US" sz="1200" dirty="0"/>
                <a:t>モデルを選定した。</a:t>
              </a:r>
              <a:endParaRPr lang="en-US" altLang="ja-JP" sz="1200" dirty="0"/>
            </a:p>
            <a:p>
              <a:endParaRPr lang="en-US" altLang="ja-JP" sz="800" b="1" dirty="0">
                <a:solidFill>
                  <a:schemeClr val="accent6"/>
                </a:solidFill>
              </a:endParaRPr>
            </a:p>
            <a:p>
              <a:r>
                <a:rPr lang="en-US" altLang="ja-JP" sz="1200" b="1" dirty="0">
                  <a:solidFill>
                    <a:schemeClr val="accent6"/>
                  </a:solidFill>
                </a:rPr>
                <a:t>[</a:t>
              </a:r>
              <a:r>
                <a:rPr lang="ja-JP" altLang="en-US" sz="1200" b="1" dirty="0">
                  <a:solidFill>
                    <a:schemeClr val="accent6"/>
                  </a:solidFill>
                </a:rPr>
                <a:t>対策２ </a:t>
              </a:r>
              <a:r>
                <a:rPr lang="en-US" altLang="ja-JP" sz="1200" b="1" dirty="0">
                  <a:solidFill>
                    <a:schemeClr val="accent6"/>
                  </a:solidFill>
                </a:rPr>
                <a:t>– </a:t>
              </a:r>
              <a:r>
                <a:rPr lang="ja-JP" altLang="en-US" sz="1200" b="1" dirty="0">
                  <a:solidFill>
                    <a:schemeClr val="accent6"/>
                  </a:solidFill>
                </a:rPr>
                <a:t>動画からフレーム分割とデータ拡張</a:t>
              </a:r>
              <a:r>
                <a:rPr lang="en-US" altLang="ja-JP" sz="1200" b="1" dirty="0">
                  <a:solidFill>
                    <a:schemeClr val="accent6"/>
                  </a:solidFill>
                </a:rPr>
                <a:t>] </a:t>
              </a:r>
            </a:p>
            <a:p>
              <a:r>
                <a:rPr lang="ja-JP" altLang="en-US" sz="1200" dirty="0"/>
                <a:t>写真を一枚ずつ撮影することは効率が悪いため、</a:t>
              </a:r>
              <a:endParaRPr lang="en-US" altLang="ja-JP" sz="1200" dirty="0"/>
            </a:p>
            <a:p>
              <a:r>
                <a:rPr lang="ja-JP" altLang="en-US" sz="1200" dirty="0"/>
                <a:t>動画からフレームごとに画像を生成することを行った。</a:t>
              </a:r>
              <a:endParaRPr lang="en-US" altLang="ja-JP" sz="1200" dirty="0"/>
            </a:p>
            <a:p>
              <a:r>
                <a:rPr lang="ja-JP" altLang="en-US" sz="1200" dirty="0"/>
                <a:t>また、画像の水増しを行い、図</a:t>
              </a:r>
              <a:r>
                <a:rPr lang="en-US" altLang="ja-JP" sz="1200" dirty="0"/>
                <a:t>4-2-2</a:t>
              </a:r>
              <a:r>
                <a:rPr lang="ja-JP" altLang="en-US" sz="1200" dirty="0" err="1"/>
                <a:t>のように</a:t>
              </a:r>
              <a:r>
                <a:rPr lang="ja-JP" altLang="en-US" sz="1200" dirty="0"/>
                <a:t>画像加工を行った</a:t>
              </a:r>
              <a:endParaRPr lang="en-US" altLang="ja-JP" sz="1200" dirty="0"/>
            </a:p>
            <a:p>
              <a:r>
                <a:rPr lang="ja-JP" altLang="en-US" sz="1200" dirty="0"/>
                <a:t>ものを学習させることで汎化性能を向上させることができる。</a:t>
              </a:r>
              <a:r>
                <a:rPr lang="en-US" altLang="ja-JP" sz="1200" dirty="0"/>
                <a:t> </a:t>
              </a:r>
            </a:p>
            <a:p>
              <a:endParaRPr lang="en-US" altLang="ja-JP" sz="800" b="1" dirty="0">
                <a:solidFill>
                  <a:schemeClr val="accent6"/>
                </a:solidFill>
              </a:endParaRPr>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 </a:t>
              </a:r>
              <a:r>
                <a:rPr lang="ja-JP" altLang="en-US" sz="1200" dirty="0"/>
                <a:t>約</a:t>
              </a:r>
              <a:r>
                <a:rPr lang="en-US" altLang="ja-JP" sz="1200" dirty="0"/>
                <a:t>46000</a:t>
              </a:r>
              <a:r>
                <a:rPr lang="ja-JP" altLang="en-US" sz="1200" dirty="0"/>
                <a:t>枚のﾃﾞｰﾀを学習させたところ、</a:t>
              </a:r>
              <a:endParaRPr lang="en-US" altLang="ja-JP" sz="1200" dirty="0"/>
            </a:p>
            <a:p>
              <a:r>
                <a:rPr lang="ja-JP" altLang="en-US" sz="1200" dirty="0"/>
                <a:t>訓練データの精度は</a:t>
              </a:r>
              <a:r>
                <a:rPr lang="en-US" altLang="ja-JP" sz="1200" dirty="0"/>
                <a:t>78.4%</a:t>
              </a:r>
              <a:r>
                <a:rPr lang="ja-JP" altLang="en-US" sz="1200" dirty="0"/>
                <a:t>から</a:t>
              </a:r>
              <a:r>
                <a:rPr lang="en-US" altLang="ja-JP" sz="1200" dirty="0"/>
                <a:t>93.0%</a:t>
              </a:r>
              <a:r>
                <a:rPr lang="ja-JP" altLang="en-US" sz="1200" dirty="0" err="1"/>
                <a:t>に向</a:t>
              </a:r>
              <a:r>
                <a:rPr lang="ja-JP" altLang="en-US" sz="1200" dirty="0"/>
                <a:t>上し、</a:t>
              </a:r>
              <a:endParaRPr lang="en-US" altLang="ja-JP" sz="1200" dirty="0"/>
            </a:p>
            <a:p>
              <a:r>
                <a:rPr lang="ja-JP" altLang="en-US" sz="1200" dirty="0"/>
                <a:t>テストデータの精度は</a:t>
              </a:r>
              <a:r>
                <a:rPr lang="en-US" altLang="ja-JP" sz="1200" dirty="0"/>
                <a:t>68.1%</a:t>
              </a:r>
              <a:r>
                <a:rPr lang="ja-JP" altLang="en-US" sz="1200" dirty="0"/>
                <a:t>から</a:t>
              </a:r>
              <a:r>
                <a:rPr lang="en-US" altLang="ja-JP" sz="1200" dirty="0"/>
                <a:t>86.7%</a:t>
              </a:r>
              <a:r>
                <a:rPr lang="ja-JP" altLang="en-US" sz="1200" dirty="0" err="1"/>
                <a:t>に向</a:t>
              </a:r>
              <a:r>
                <a:rPr lang="ja-JP" altLang="en-US" sz="1200" dirty="0"/>
                <a:t>上した。</a:t>
              </a:r>
              <a:endParaRPr lang="en-US" altLang="ja-JP" sz="1200" dirty="0"/>
            </a:p>
            <a:p>
              <a:r>
                <a:rPr lang="ja-JP" altLang="en-US" sz="1200" dirty="0"/>
                <a:t>上記対策から約</a:t>
              </a:r>
              <a:r>
                <a:rPr lang="en-US" altLang="ja-JP" sz="1200" dirty="0"/>
                <a:t>27%</a:t>
              </a:r>
              <a:r>
                <a:rPr lang="ja-JP" altLang="en-US" sz="1200" dirty="0"/>
                <a:t>の精度向上が見込めた。</a:t>
              </a:r>
              <a:endParaRPr lang="en-US" altLang="ja-JP" sz="1200" dirty="0"/>
            </a:p>
          </p:txBody>
        </p:sp>
        <p:pic>
          <p:nvPicPr>
            <p:cNvPr id="15" name="図 14">
              <a:extLst>
                <a:ext uri="{FF2B5EF4-FFF2-40B4-BE49-F238E27FC236}">
                  <a16:creationId xmlns:a16="http://schemas.microsoft.com/office/drawing/2014/main" id="{0ACAE1DB-8715-0600-FE45-C6FB353978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9963" y="9633885"/>
              <a:ext cx="3431488" cy="885546"/>
            </a:xfrm>
            <a:prstGeom prst="rect">
              <a:avLst/>
            </a:prstGeom>
            <a:ln>
              <a:solidFill>
                <a:schemeClr val="tx1"/>
              </a:solidFill>
            </a:ln>
          </p:spPr>
        </p:pic>
      </p:grpSp>
    </p:spTree>
    <p:extLst>
      <p:ext uri="{BB962C8B-B14F-4D97-AF65-F5344CB8AC3E}">
        <p14:creationId xmlns:p14="http://schemas.microsoft.com/office/powerpoint/2010/main" val="2248341486"/>
      </p:ext>
    </p:extLst>
  </p:cSld>
  <p:clrMapOvr>
    <a:masterClrMapping/>
  </p:clrMapOvr>
</p:sld>
</file>

<file path=ppt/theme/theme1.xml><?xml version="1.0" encoding="utf-8"?>
<a:theme xmlns:a="http://schemas.openxmlformats.org/drawingml/2006/main" name="アブストラク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2768</TotalTime>
  <Words>778</Words>
  <Application>Microsoft Office PowerPoint</Application>
  <PresentationFormat>ユーザー設定</PresentationFormat>
  <Paragraphs>83</Paragraphs>
  <Slides>6</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Arial</vt:lpstr>
      <vt:lpstr>Times New Roman</vt:lpstr>
      <vt:lpstr>アブストラクト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虎太郎 松尾</cp:lastModifiedBy>
  <cp:revision>228</cp:revision>
  <cp:lastPrinted>2018-04-01T05:10:42Z</cp:lastPrinted>
  <dcterms:created xsi:type="dcterms:W3CDTF">2002-02-28T07:41:56Z</dcterms:created>
  <dcterms:modified xsi:type="dcterms:W3CDTF">2023-08-21T08:28:23Z</dcterms:modified>
</cp:coreProperties>
</file>