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  <p:sldMasterId id="2147483680" r:id="rId3"/>
  </p:sldMasterIdLst>
  <p:notesMasterIdLst>
    <p:notesMasterId r:id="rId10"/>
  </p:notesMasterIdLst>
  <p:handoutMasterIdLst>
    <p:handoutMasterId r:id="rId11"/>
  </p:handoutMasterIdLst>
  <p:sldIdLst>
    <p:sldId id="273" r:id="rId4"/>
    <p:sldId id="268" r:id="rId5"/>
    <p:sldId id="269" r:id="rId6"/>
    <p:sldId id="271" r:id="rId7"/>
    <p:sldId id="272" r:id="rId8"/>
    <p:sldId id="270" r:id="rId9"/>
  </p:sldIdLst>
  <p:sldSz cx="15119350" cy="10691813"/>
  <p:notesSz cx="14597063" cy="21107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52674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105348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58022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210696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63370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316044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68718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421392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アドバンストクラス）" id="{3DA37361-5870-43F5-A78E-D2A5D23C209F}">
          <p14:sldIdLst>
            <p14:sldId id="273"/>
          </p14:sldIdLst>
        </p14:section>
        <p14:section name="モデル図ページ（アドバンストクラス）" id="{46087027-09ED-4232-B7C0-C8FBFF40BA2A}">
          <p14:sldIdLst>
            <p14:sldId id="268"/>
            <p14:sldId id="269"/>
            <p14:sldId id="271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7" autoAdjust="0"/>
    <p:restoredTop sz="94660"/>
  </p:normalViewPr>
  <p:slideViewPr>
    <p:cSldViewPr showGuides="1">
      <p:cViewPr varScale="1">
        <p:scale>
          <a:sx n="48" d="100"/>
          <a:sy n="48" d="100"/>
        </p:scale>
        <p:origin x="60" y="1200"/>
      </p:cViewPr>
      <p:guideLst>
        <p:guide orient="horz" pos="3368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2463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algn="r"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272463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algn="r" defTabSz="1968500">
              <a:defRPr sz="26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826770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03388" y="1582738"/>
            <a:ext cx="11191875" cy="791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0500" y="10026650"/>
            <a:ext cx="11677650" cy="949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6770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52674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105348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58022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210696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63370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6pPr>
    <a:lvl7pPr marL="316044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7pPr>
    <a:lvl8pPr marL="368718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8pPr>
    <a:lvl9pPr marL="421392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アドバンストクラ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6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13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80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8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73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7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8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5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2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0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862174" rtl="0" eaLnBrk="1" latinLnBrk="0" hangingPunct="1">
        <a:lnSpc>
          <a:spcPct val="90000"/>
        </a:lnSpc>
        <a:spcBef>
          <a:spcPct val="0"/>
        </a:spcBef>
        <a:buNone/>
        <a:defRPr kumimoji="1" sz="41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544" indent="-215544" algn="l" defTabSz="862174" rtl="0" eaLnBrk="1" latinLnBrk="0" hangingPunct="1">
        <a:lnSpc>
          <a:spcPct val="90000"/>
        </a:lnSpc>
        <a:spcBef>
          <a:spcPts val="943"/>
        </a:spcBef>
        <a:buFont typeface="Arial" panose="020B0604020202020204" pitchFamily="34" charset="0"/>
        <a:buChar char="•"/>
        <a:defRPr kumimoji="1"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4663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077718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885" kern="1200">
          <a:solidFill>
            <a:schemeClr val="tx1"/>
          </a:solidFill>
          <a:latin typeface="+mn-lt"/>
          <a:ea typeface="+mn-ea"/>
          <a:cs typeface="+mn-cs"/>
        </a:defRPr>
      </a:lvl3pPr>
      <a:lvl4pPr marL="1508804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939892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370979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802066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233153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66424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8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174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26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348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435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52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61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69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06" y="569241"/>
            <a:ext cx="13041939" cy="927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8706" y="1416720"/>
            <a:ext cx="13041939" cy="8980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1018276" rtl="0" eaLnBrk="1" latinLnBrk="0" hangingPunct="1">
        <a:lnSpc>
          <a:spcPct val="90000"/>
        </a:lnSpc>
        <a:spcBef>
          <a:spcPct val="0"/>
        </a:spcBef>
        <a:buNone/>
        <a:defRPr kumimoji="1"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569" indent="-254569" algn="l" defTabSz="1018276" rtl="0" eaLnBrk="1" latinLnBrk="0" hangingPunct="1">
        <a:lnSpc>
          <a:spcPct val="90000"/>
        </a:lnSpc>
        <a:spcBef>
          <a:spcPts val="1114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63707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673" kern="1200">
          <a:solidFill>
            <a:schemeClr val="tx1"/>
          </a:solidFill>
          <a:latin typeface="+mn-lt"/>
          <a:ea typeface="+mn-ea"/>
          <a:cs typeface="+mn-cs"/>
        </a:defRPr>
      </a:lvl2pPr>
      <a:lvl3pPr marL="1272845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227" kern="1200">
          <a:solidFill>
            <a:schemeClr val="tx1"/>
          </a:solidFill>
          <a:latin typeface="+mn-lt"/>
          <a:ea typeface="+mn-ea"/>
          <a:cs typeface="+mn-cs"/>
        </a:defRPr>
      </a:lvl3pPr>
      <a:lvl4pPr marL="1781983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291121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800259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309396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818534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327672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1pPr>
      <a:lvl2pPr marL="50913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2pPr>
      <a:lvl3pPr marL="1018276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3pPr>
      <a:lvl4pPr marL="1527414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036552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54569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05482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563965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073103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0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CD5B1FA1-8504-4F48-BCDA-FBE15F527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4" y="2048052"/>
            <a:ext cx="7344815" cy="834966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>
                <a:solidFill>
                  <a:srgbClr val="FF0000"/>
                </a:solidFill>
              </a:rPr>
              <a:t>モデルの構成</a:t>
            </a:r>
            <a:endParaRPr lang="en-US" altLang="ja-JP" sz="2168" b="1" dirty="0">
              <a:solidFill>
                <a:srgbClr val="FF0000"/>
              </a:solidFill>
            </a:endParaRPr>
          </a:p>
          <a:p>
            <a:pPr marL="381853" indent="-381853" defTabSz="1018276" eaLnBrk="1" hangingPunct="1">
              <a:lnSpc>
                <a:spcPct val="80000"/>
              </a:lnSpc>
              <a:spcBef>
                <a:spcPts val="668"/>
              </a:spcBef>
              <a:buFont typeface="+mj-lt"/>
              <a:buAutoNum type="arabicPeriod"/>
            </a:pPr>
            <a:r>
              <a:rPr lang="ja-JP" altLang="en-US" sz="1782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要求分析</a:t>
            </a:r>
            <a:endParaRPr lang="en-US" altLang="ja-JP" sz="1782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381853" indent="-381853" defTabSz="1018276" eaLnBrk="1" hangingPunct="1">
              <a:lnSpc>
                <a:spcPct val="80000"/>
              </a:lnSpc>
              <a:spcBef>
                <a:spcPts val="668"/>
              </a:spcBef>
              <a:buFont typeface="+mj-lt"/>
              <a:buAutoNum type="arabicPeriod" startAt="2"/>
            </a:pPr>
            <a:r>
              <a:rPr lang="ja-JP" altLang="en-US" sz="1782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分析モデル</a:t>
            </a:r>
            <a:endParaRPr lang="en-US" altLang="ja-JP" sz="1782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ポイント以上）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endParaRPr lang="ja-JP" altLang="en-US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EC59D8-759D-CE41-9AD0-23EC63B01CF4}"/>
              </a:ext>
            </a:extLst>
          </p:cNvPr>
          <p:cNvSpPr txBox="1"/>
          <p:nvPr/>
        </p:nvSpPr>
        <p:spPr>
          <a:xfrm>
            <a:off x="214860" y="9656575"/>
            <a:ext cx="7104254" cy="72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ここに書いた説明で、モデル図全体を読んで得られる分析、設計の全体像、重要なポイント、効果や実績を捉えることができる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CFF1FBD-15DB-8146-AACB-F9A83D44107F}"/>
              </a:ext>
            </a:extLst>
          </p:cNvPr>
          <p:cNvSpPr txBox="1"/>
          <p:nvPr/>
        </p:nvSpPr>
        <p:spPr>
          <a:xfrm>
            <a:off x="7583428" y="9022820"/>
            <a:ext cx="7321061" cy="1355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ここに書いた説明で、どのように分析設計が進められ、分析に何が書いてあるか、設計の何が書いてあるか、制御として何に取り組んでいるか、それらがどのようにつながっているか、といったことが把握でき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7802A2F-999E-D34A-84D3-E173EF896E75}"/>
              </a:ext>
            </a:extLst>
          </p:cNvPr>
          <p:cNvSpPr txBox="1"/>
          <p:nvPr/>
        </p:nvSpPr>
        <p:spPr>
          <a:xfrm>
            <a:off x="214860" y="5448409"/>
            <a:ext cx="7104253" cy="4081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配布時のこの領域の大きさが記載可能な範囲です</a:t>
            </a:r>
          </a:p>
        </p:txBody>
      </p:sp>
      <p:sp>
        <p:nvSpPr>
          <p:cNvPr id="12" name="吹き出し: 四角形 18">
            <a:extLst>
              <a:ext uri="{FF2B5EF4-FFF2-40B4-BE49-F238E27FC236}">
                <a16:creationId xmlns:a16="http://schemas.microsoft.com/office/drawing/2014/main" id="{918C412B-A4D6-B04C-BDF3-92B153ADF6DA}"/>
              </a:ext>
            </a:extLst>
          </p:cNvPr>
          <p:cNvSpPr/>
          <p:nvPr/>
        </p:nvSpPr>
        <p:spPr>
          <a:xfrm>
            <a:off x="11488861" y="1748285"/>
            <a:ext cx="3415630" cy="882062"/>
          </a:xfrm>
          <a:prstGeom prst="wedgeRectCallout">
            <a:avLst>
              <a:gd name="adj1" fmla="val -36460"/>
              <a:gd name="adj2" fmla="val -14348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注：公開されている地域、</a:t>
            </a:r>
          </a:p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例）「東京都中央区」等</a:t>
            </a:r>
          </a:p>
        </p:txBody>
      </p:sp>
      <p:sp>
        <p:nvSpPr>
          <p:cNvPr id="13" name="吹き出し: 四角形 19">
            <a:extLst>
              <a:ext uri="{FF2B5EF4-FFF2-40B4-BE49-F238E27FC236}">
                <a16:creationId xmlns:a16="http://schemas.microsoft.com/office/drawing/2014/main" id="{4AF05D89-6F47-544C-B2A1-0DD814F36B4B}"/>
              </a:ext>
            </a:extLst>
          </p:cNvPr>
          <p:cNvSpPr/>
          <p:nvPr/>
        </p:nvSpPr>
        <p:spPr>
          <a:xfrm>
            <a:off x="9136132" y="4418667"/>
            <a:ext cx="4225767" cy="882062"/>
          </a:xfrm>
          <a:prstGeom prst="wedgeRectCallout">
            <a:avLst>
              <a:gd name="adj1" fmla="val -77262"/>
              <a:gd name="adj2" fmla="val -34918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注：公開されている所属名を記載、個人参加の場合は”個人”を記載</a:t>
            </a:r>
          </a:p>
        </p:txBody>
      </p:sp>
      <p:sp>
        <p:nvSpPr>
          <p:cNvPr id="14" name="吹き出し: 四角形 15">
            <a:extLst>
              <a:ext uri="{FF2B5EF4-FFF2-40B4-BE49-F238E27FC236}">
                <a16:creationId xmlns:a16="http://schemas.microsoft.com/office/drawing/2014/main" id="{81D070A3-CA3E-3A45-9863-2C9AD0EE7A69}"/>
              </a:ext>
            </a:extLst>
          </p:cNvPr>
          <p:cNvSpPr/>
          <p:nvPr/>
        </p:nvSpPr>
        <p:spPr>
          <a:xfrm>
            <a:off x="6470070" y="7734941"/>
            <a:ext cx="3206339" cy="882062"/>
          </a:xfrm>
          <a:prstGeom prst="wedgeRectCallout">
            <a:avLst>
              <a:gd name="adj1" fmla="val -13753"/>
              <a:gd name="adj2" fmla="val 9899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5" name="吹き出し: 四角形 16">
            <a:extLst>
              <a:ext uri="{FF2B5EF4-FFF2-40B4-BE49-F238E27FC236}">
                <a16:creationId xmlns:a16="http://schemas.microsoft.com/office/drawing/2014/main" id="{F89ACC0A-149A-AB43-B5F0-A48780FA90E3}"/>
              </a:ext>
            </a:extLst>
          </p:cNvPr>
          <p:cNvSpPr/>
          <p:nvPr/>
        </p:nvSpPr>
        <p:spPr>
          <a:xfrm>
            <a:off x="3023171" y="8241732"/>
            <a:ext cx="3206339" cy="882062"/>
          </a:xfrm>
          <a:prstGeom prst="wedgeRectCallout">
            <a:avLst>
              <a:gd name="adj1" fmla="val -20789"/>
              <a:gd name="adj2" fmla="val 11276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6" name="吹き出し: 四角形 17">
            <a:extLst>
              <a:ext uri="{FF2B5EF4-FFF2-40B4-BE49-F238E27FC236}">
                <a16:creationId xmlns:a16="http://schemas.microsoft.com/office/drawing/2014/main" id="{299C6002-9546-0C4B-8AB3-8B7797A06587}"/>
              </a:ext>
            </a:extLst>
          </p:cNvPr>
          <p:cNvSpPr/>
          <p:nvPr/>
        </p:nvSpPr>
        <p:spPr>
          <a:xfrm>
            <a:off x="3265472" y="3652590"/>
            <a:ext cx="3206339" cy="953634"/>
          </a:xfrm>
          <a:prstGeom prst="wedgeRectCallout">
            <a:avLst>
              <a:gd name="adj1" fmla="val 50761"/>
              <a:gd name="adj2" fmla="val 15658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000CC652-1878-9B48-A80E-172F05B96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60" y="2048052"/>
            <a:ext cx="7104254" cy="380848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/>
              <a:t>チーム紹介、目標、意気込み</a:t>
            </a:r>
            <a:endParaRPr lang="ja-JP" altLang="en-US" sz="1782" dirty="0"/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</a:t>
            </a: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endParaRPr lang="ja-JP" altLang="en-US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3D8574BD-8454-CD42-B2AE-BDB71A5C8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60" y="6054252"/>
            <a:ext cx="7104254" cy="434346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defTabSz="862174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>
                <a:solidFill>
                  <a:srgbClr val="FF0000"/>
                </a:solidFill>
              </a:rPr>
              <a:t>モデルの概要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sz="1782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ポイント以上、全角で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300</a:t>
            </a:r>
            <a:r>
              <a:rPr lang="ja-JP" altLang="en-US" sz="1782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文字程度）</a:t>
            </a:r>
          </a:p>
          <a:p>
            <a:pPr marL="0" indent="0" eaLnBrk="1" hangingPunct="1">
              <a:lnSpc>
                <a:spcPct val="80000"/>
              </a:lnSpc>
              <a:spcBef>
                <a:spcPts val="668"/>
              </a:spcBef>
            </a:pPr>
            <a:endParaRPr lang="ja-JP" altLang="en-US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BA708950-803A-F54D-BD5B-887E1E45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88" y="1330959"/>
            <a:ext cx="803007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latin typeface="ＭＳ Ｐゴシック" panose="020B0600070205080204" pitchFamily="34" charset="-128"/>
              </a:rPr>
              <a:t>XXX</a:t>
            </a:r>
            <a:endParaRPr lang="ja-JP" altLang="en-US" sz="2673" dirty="0">
              <a:latin typeface="ＭＳ Ｐゴシック" panose="020B0600070205080204" pitchFamily="34" charset="-128"/>
            </a:endParaRP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C4CB4706-AFFC-1743-AA09-DC13B0B31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808" y="1367540"/>
            <a:ext cx="4969303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latin typeface="ＭＳ Ｐゴシック" panose="020B0600070205080204" pitchFamily="34" charset="-128"/>
              </a:rPr>
              <a:t>XXXXXXXXXXXXXXXX</a:t>
            </a:r>
            <a:endParaRPr lang="ja-JP" altLang="en-US" sz="2673" dirty="0">
              <a:latin typeface="ＭＳ Ｐゴシック" panose="020B0600070205080204" pitchFamily="34" charset="-128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26BB24FA-55A3-AE43-8F81-3647BCE97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9487" y="374282"/>
            <a:ext cx="1924498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latin typeface="ＭＳ Ｐゴシック" panose="020B0600070205080204" pitchFamily="34" charset="-128"/>
              </a:rPr>
              <a:t>XXXXXX</a:t>
            </a:r>
            <a:endParaRPr lang="ja-JP" altLang="en-US" sz="2673" dirty="0"/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9CF50D3C-A6CD-7B4E-9311-E8420CBE2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6459" y="387290"/>
            <a:ext cx="2565115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latin typeface="ＭＳ Ｐゴシック" panose="020B0600070205080204" pitchFamily="34" charset="-128"/>
              </a:rPr>
              <a:t>XXXXXXXXX</a:t>
            </a:r>
            <a:endParaRPr lang="ja-JP" altLang="en-US" sz="2673" dirty="0"/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ED177144-1C74-A340-99D6-0688D2F68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6986" y="1417039"/>
            <a:ext cx="2244448" cy="494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XXXXXXXXXX</a:t>
            </a:r>
            <a:endParaRPr lang="en-US" altLang="ja-JP" sz="4009" dirty="0"/>
          </a:p>
        </p:txBody>
      </p:sp>
      <p:sp>
        <p:nvSpPr>
          <p:cNvPr id="11" name="吹き出し: 四角形 5">
            <a:extLst>
              <a:ext uri="{FF2B5EF4-FFF2-40B4-BE49-F238E27FC236}">
                <a16:creationId xmlns:a16="http://schemas.microsoft.com/office/drawing/2014/main" id="{C0FD933E-62D8-A542-83E5-61E271DA2368}"/>
              </a:ext>
            </a:extLst>
          </p:cNvPr>
          <p:cNvSpPr/>
          <p:nvPr/>
        </p:nvSpPr>
        <p:spPr>
          <a:xfrm>
            <a:off x="10135740" y="2773909"/>
            <a:ext cx="4768751" cy="1355498"/>
          </a:xfrm>
          <a:prstGeom prst="wedgeRectCallout">
            <a:avLst>
              <a:gd name="adj1" fmla="val -79381"/>
              <a:gd name="adj2" fmla="val -19359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注：北海道、東北、北関東、東京、</a:t>
            </a:r>
            <a:br>
              <a:rPr lang="ja-JP" altLang="en-US" sz="2052" dirty="0">
                <a:solidFill>
                  <a:srgbClr val="0070C0"/>
                </a:solidFill>
              </a:rPr>
            </a:br>
            <a:r>
              <a:rPr lang="ja-JP" altLang="en-US" sz="2052" dirty="0">
                <a:solidFill>
                  <a:srgbClr val="0070C0"/>
                </a:solidFill>
              </a:rPr>
              <a:t>南関東、東海、北陸、関西、中四国、</a:t>
            </a:r>
          </a:p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九州北、九州南、沖縄のいずれか</a:t>
            </a:r>
          </a:p>
          <a:p>
            <a:pPr algn="ctr"/>
            <a:endParaRPr lang="ja-JP" altLang="en-US" sz="2052" dirty="0">
              <a:solidFill>
                <a:srgbClr val="0070C0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A3D0200-F3A4-0316-DB82-F8EC66FB2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6E609B-5DEF-6545-BBDF-9134FD0A6B11}"/>
              </a:ext>
            </a:extLst>
          </p:cNvPr>
          <p:cNvSpPr txBox="1"/>
          <p:nvPr/>
        </p:nvSpPr>
        <p:spPr>
          <a:xfrm>
            <a:off x="646907" y="2773909"/>
            <a:ext cx="6336704" cy="2928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■チーム紹介</a:t>
            </a:r>
            <a:endParaRPr kumimoji="1" lang="en-US" altLang="ja-JP" dirty="0"/>
          </a:p>
          <a:p>
            <a:r>
              <a:rPr kumimoji="1" lang="ja-JP" altLang="en-US" dirty="0"/>
              <a:t>　私たち</a:t>
            </a:r>
            <a:r>
              <a:rPr lang="en-US" altLang="ja-JP" dirty="0"/>
              <a:t>『</a:t>
            </a:r>
            <a:r>
              <a:rPr lang="ja-JP" altLang="en-US" dirty="0"/>
              <a:t>ろぼ魂</a:t>
            </a:r>
            <a:r>
              <a:rPr lang="en-US" altLang="ja-JP" dirty="0"/>
              <a:t>.exe』</a:t>
            </a:r>
            <a:r>
              <a:rPr lang="ja-JP" altLang="en-US" dirty="0"/>
              <a:t>は有志のメンバーで集まった</a:t>
            </a:r>
            <a:r>
              <a:rPr lang="en-US" altLang="ja-JP" dirty="0"/>
              <a:t>4</a:t>
            </a:r>
            <a:r>
              <a:rPr lang="ja-JP" altLang="en-US" dirty="0"/>
              <a:t>年生</a:t>
            </a:r>
            <a:r>
              <a:rPr lang="en-US" altLang="ja-JP" dirty="0"/>
              <a:t>4</a:t>
            </a:r>
            <a:r>
              <a:rPr lang="ja-JP" altLang="en-US" dirty="0"/>
              <a:t>人、</a:t>
            </a:r>
            <a:r>
              <a:rPr lang="en-US" altLang="ja-JP" dirty="0"/>
              <a:t>2</a:t>
            </a:r>
            <a:r>
              <a:rPr lang="ja-JP" altLang="en-US" dirty="0"/>
              <a:t>年生</a:t>
            </a:r>
            <a:r>
              <a:rPr lang="en-US" altLang="ja-JP" dirty="0"/>
              <a:t>2</a:t>
            </a:r>
            <a:r>
              <a:rPr lang="ja-JP" altLang="en-US" dirty="0"/>
              <a:t>人の計</a:t>
            </a:r>
            <a:r>
              <a:rPr lang="en-US" altLang="ja-JP" dirty="0"/>
              <a:t>6</a:t>
            </a:r>
            <a:r>
              <a:rPr lang="ja-JP" altLang="en-US" dirty="0"/>
              <a:t>人で構成されています。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■目標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CS</a:t>
            </a:r>
            <a:r>
              <a:rPr lang="ja-JP" altLang="en-US" dirty="0"/>
              <a:t>出場</a:t>
            </a:r>
            <a:r>
              <a:rPr lang="en-US" altLang="ja-JP" dirty="0"/>
              <a:t>‼</a:t>
            </a:r>
          </a:p>
          <a:p>
            <a:endParaRPr lang="en-US" altLang="ja-JP" dirty="0"/>
          </a:p>
          <a:p>
            <a:r>
              <a:rPr lang="ja-JP" altLang="en-US" dirty="0"/>
              <a:t>■意気込み</a:t>
            </a:r>
            <a:endParaRPr lang="en-US" altLang="ja-JP" dirty="0"/>
          </a:p>
          <a:p>
            <a:r>
              <a:rPr lang="ja-JP" altLang="en-US" dirty="0"/>
              <a:t>　情報科学専門学校初めての</a:t>
            </a:r>
            <a:r>
              <a:rPr lang="en-US" altLang="ja-JP" dirty="0"/>
              <a:t>CS</a:t>
            </a:r>
            <a:r>
              <a:rPr lang="ja-JP" altLang="en-US" dirty="0"/>
              <a:t>大会出場を目指して頑張ります。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842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99E97F26-ED30-4870-B29B-88DD2A39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要求モデル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3A1BEA2-AA1D-441C-972E-6D458196D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ここに要求のモデルを書く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4F155C6-1395-F177-162F-0D2CCC9A7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436F6D7-6B69-334F-985F-1FE47A6A588B}"/>
              </a:ext>
            </a:extLst>
          </p:cNvPr>
          <p:cNvSpPr txBox="1"/>
          <p:nvPr/>
        </p:nvSpPr>
        <p:spPr>
          <a:xfrm>
            <a:off x="228586" y="1129933"/>
            <a:ext cx="3790135" cy="37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1.1</a:t>
            </a:r>
            <a:r>
              <a:rPr lang="ja-JP" altLang="en-US" b="1" dirty="0">
                <a:solidFill>
                  <a:schemeClr val="bg1"/>
                </a:solidFill>
              </a:rPr>
              <a:t>　攻略方針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DF0C23-88AA-D2D0-7FA0-DEA3F4443FF6}"/>
              </a:ext>
            </a:extLst>
          </p:cNvPr>
          <p:cNvSpPr txBox="1"/>
          <p:nvPr/>
        </p:nvSpPr>
        <p:spPr>
          <a:xfrm>
            <a:off x="4833059" y="1192058"/>
            <a:ext cx="3790135" cy="37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1.2</a:t>
            </a:r>
            <a:r>
              <a:rPr lang="ja-JP" altLang="en-US" b="1" dirty="0">
                <a:solidFill>
                  <a:schemeClr val="bg1"/>
                </a:solidFill>
              </a:rPr>
              <a:t>　開発方針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4559D5-98BD-D822-A5F8-7B6F861315BE}"/>
              </a:ext>
            </a:extLst>
          </p:cNvPr>
          <p:cNvSpPr txBox="1"/>
          <p:nvPr/>
        </p:nvSpPr>
        <p:spPr>
          <a:xfrm>
            <a:off x="142851" y="6131220"/>
            <a:ext cx="3790135" cy="37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1.3</a:t>
            </a:r>
            <a:r>
              <a:rPr lang="ja-JP" altLang="en-US" b="1" dirty="0">
                <a:solidFill>
                  <a:schemeClr val="bg1"/>
                </a:solidFill>
              </a:rPr>
              <a:t>　要件定義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63B3CE9-64AC-6952-F617-58F6F83D9BD5}"/>
              </a:ext>
            </a:extLst>
          </p:cNvPr>
          <p:cNvGrpSpPr/>
          <p:nvPr/>
        </p:nvGrpSpPr>
        <p:grpSpPr>
          <a:xfrm>
            <a:off x="55701" y="1216429"/>
            <a:ext cx="5093385" cy="4129477"/>
            <a:chOff x="276561" y="114972"/>
            <a:chExt cx="11638878" cy="6628056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978DB33-10EC-9EA8-9007-176CD3449942}"/>
                </a:ext>
              </a:extLst>
            </p:cNvPr>
            <p:cNvSpPr/>
            <p:nvPr/>
          </p:nvSpPr>
          <p:spPr>
            <a:xfrm>
              <a:off x="276561" y="114972"/>
              <a:ext cx="11638878" cy="662805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07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0A5024CE-AEB6-297C-A7BD-ED4273E65FCB}"/>
                </a:ext>
              </a:extLst>
            </p:cNvPr>
            <p:cNvSpPr/>
            <p:nvPr/>
          </p:nvSpPr>
          <p:spPr>
            <a:xfrm>
              <a:off x="276561" y="114974"/>
              <a:ext cx="11638878" cy="627305"/>
            </a:xfrm>
            <a:prstGeom prst="rect">
              <a:avLst/>
            </a:prstGeom>
            <a:solidFill>
              <a:srgbClr val="207178"/>
            </a:solidFill>
            <a:ln w="57150">
              <a:solidFill>
                <a:srgbClr val="207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1.1</a:t>
              </a:r>
              <a:r>
                <a:rPr kumimoji="1" lang="ja-JP" altLang="en-US" dirty="0"/>
                <a:t>　攻略方針</a:t>
              </a: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9482CB2-1D89-952E-BD14-FEA5DCAE46E8}"/>
              </a:ext>
            </a:extLst>
          </p:cNvPr>
          <p:cNvGrpSpPr/>
          <p:nvPr/>
        </p:nvGrpSpPr>
        <p:grpSpPr>
          <a:xfrm>
            <a:off x="1116758" y="1884725"/>
            <a:ext cx="2389265" cy="2237045"/>
            <a:chOff x="5448116" y="2537594"/>
            <a:chExt cx="5715679" cy="760299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7733D5D0-C5E7-5D5E-B8F3-2DB4300E9512}"/>
                </a:ext>
              </a:extLst>
            </p:cNvPr>
            <p:cNvGrpSpPr/>
            <p:nvPr/>
          </p:nvGrpSpPr>
          <p:grpSpPr>
            <a:xfrm>
              <a:off x="5448116" y="2537594"/>
              <a:ext cx="5715679" cy="7602995"/>
              <a:chOff x="4121250" y="2338393"/>
              <a:chExt cx="5083001" cy="6814224"/>
            </a:xfrm>
          </p:grpSpPr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5B96D346-C8E8-9AE5-0F67-F0C9671E01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1250" y="2338393"/>
                <a:ext cx="5083001" cy="6814224"/>
              </a:xfrm>
              <a:prstGeom prst="rect">
                <a:avLst/>
              </a:prstGeom>
            </p:spPr>
          </p:pic>
          <p:sp>
            <p:nvSpPr>
              <p:cNvPr id="15" name="正方形/長方形 15">
                <a:extLst>
                  <a:ext uri="{FF2B5EF4-FFF2-40B4-BE49-F238E27FC236}">
                    <a16:creationId xmlns:a16="http://schemas.microsoft.com/office/drawing/2014/main" id="{27ADCC91-89DA-77B1-F2EA-7A8240A09DB2}"/>
                  </a:ext>
                </a:extLst>
              </p:cNvPr>
              <p:cNvSpPr/>
              <p:nvPr/>
            </p:nvSpPr>
            <p:spPr>
              <a:xfrm>
                <a:off x="8495779" y="2338394"/>
                <a:ext cx="636029" cy="6620270"/>
              </a:xfrm>
              <a:custGeom>
                <a:avLst/>
                <a:gdLst>
                  <a:gd name="connsiteX0" fmla="*/ 0 w 636029"/>
                  <a:gd name="connsiteY0" fmla="*/ 0 h 6607913"/>
                  <a:gd name="connsiteX1" fmla="*/ 636029 w 636029"/>
                  <a:gd name="connsiteY1" fmla="*/ 0 h 6607913"/>
                  <a:gd name="connsiteX2" fmla="*/ 636029 w 636029"/>
                  <a:gd name="connsiteY2" fmla="*/ 6607913 h 6607913"/>
                  <a:gd name="connsiteX3" fmla="*/ 0 w 636029"/>
                  <a:gd name="connsiteY3" fmla="*/ 6607913 h 6607913"/>
                  <a:gd name="connsiteX4" fmla="*/ 0 w 636029"/>
                  <a:gd name="connsiteY4" fmla="*/ 0 h 6607913"/>
                  <a:gd name="connsiteX0" fmla="*/ 0 w 636029"/>
                  <a:gd name="connsiteY0" fmla="*/ 0 h 6620270"/>
                  <a:gd name="connsiteX1" fmla="*/ 636029 w 636029"/>
                  <a:gd name="connsiteY1" fmla="*/ 0 h 6620270"/>
                  <a:gd name="connsiteX2" fmla="*/ 636029 w 636029"/>
                  <a:gd name="connsiteY2" fmla="*/ 6607913 h 6620270"/>
                  <a:gd name="connsiteX3" fmla="*/ 12357 w 636029"/>
                  <a:gd name="connsiteY3" fmla="*/ 6620270 h 6620270"/>
                  <a:gd name="connsiteX4" fmla="*/ 0 w 636029"/>
                  <a:gd name="connsiteY4" fmla="*/ 0 h 6620270"/>
                  <a:gd name="connsiteX0" fmla="*/ 0 w 636029"/>
                  <a:gd name="connsiteY0" fmla="*/ 0 h 6620270"/>
                  <a:gd name="connsiteX1" fmla="*/ 636029 w 636029"/>
                  <a:gd name="connsiteY1" fmla="*/ 0 h 6620270"/>
                  <a:gd name="connsiteX2" fmla="*/ 636029 w 636029"/>
                  <a:gd name="connsiteY2" fmla="*/ 6607913 h 6620270"/>
                  <a:gd name="connsiteX3" fmla="*/ 12357 w 636029"/>
                  <a:gd name="connsiteY3" fmla="*/ 6620270 h 6620270"/>
                  <a:gd name="connsiteX4" fmla="*/ 8141 w 636029"/>
                  <a:gd name="connsiteY4" fmla="*/ 5789606 h 6620270"/>
                  <a:gd name="connsiteX5" fmla="*/ 0 w 636029"/>
                  <a:gd name="connsiteY5" fmla="*/ 0 h 6620270"/>
                  <a:gd name="connsiteX0" fmla="*/ 0 w 636029"/>
                  <a:gd name="connsiteY0" fmla="*/ 0 h 6620270"/>
                  <a:gd name="connsiteX1" fmla="*/ 636029 w 636029"/>
                  <a:gd name="connsiteY1" fmla="*/ 0 h 6620270"/>
                  <a:gd name="connsiteX2" fmla="*/ 636029 w 636029"/>
                  <a:gd name="connsiteY2" fmla="*/ 6607913 h 6620270"/>
                  <a:gd name="connsiteX3" fmla="*/ 12357 w 636029"/>
                  <a:gd name="connsiteY3" fmla="*/ 6620270 h 6620270"/>
                  <a:gd name="connsiteX4" fmla="*/ 8141 w 636029"/>
                  <a:gd name="connsiteY4" fmla="*/ 5789606 h 6620270"/>
                  <a:gd name="connsiteX5" fmla="*/ 0 w 636029"/>
                  <a:gd name="connsiteY5" fmla="*/ 0 h 662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029" h="6620270">
                    <a:moveTo>
                      <a:pt x="0" y="0"/>
                    </a:moveTo>
                    <a:lnTo>
                      <a:pt x="636029" y="0"/>
                    </a:lnTo>
                    <a:lnTo>
                      <a:pt x="636029" y="6607913"/>
                    </a:lnTo>
                    <a:lnTo>
                      <a:pt x="12357" y="6620270"/>
                    </a:lnTo>
                    <a:cubicBezTo>
                      <a:pt x="4178" y="6390795"/>
                      <a:pt x="16320" y="6019081"/>
                      <a:pt x="8141" y="5789606"/>
                    </a:cubicBezTo>
                    <a:cubicBezTo>
                      <a:pt x="5427" y="3859737"/>
                      <a:pt x="2714" y="192986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solidFill>
                  <a:srgbClr val="A1B8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B66AE40A-70E3-0655-6DF1-78D338CCE05E}"/>
                  </a:ext>
                </a:extLst>
              </p:cNvPr>
              <p:cNvSpPr/>
              <p:nvPr/>
            </p:nvSpPr>
            <p:spPr>
              <a:xfrm>
                <a:off x="4391324" y="8353420"/>
                <a:ext cx="4104455" cy="592885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rgbClr val="A1B8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05FCCB20-8957-C3FA-CCFF-56A28C9967F6}"/>
                  </a:ext>
                </a:extLst>
              </p:cNvPr>
              <p:cNvSpPr/>
              <p:nvPr/>
            </p:nvSpPr>
            <p:spPr>
              <a:xfrm>
                <a:off x="4391324" y="7748176"/>
                <a:ext cx="636029" cy="592885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rgbClr val="A1B8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" name="正方形/長方形 21">
              <a:extLst>
                <a:ext uri="{FF2B5EF4-FFF2-40B4-BE49-F238E27FC236}">
                  <a16:creationId xmlns:a16="http://schemas.microsoft.com/office/drawing/2014/main" id="{7983611B-3879-7A07-E535-65B9F01C6C99}"/>
                </a:ext>
              </a:extLst>
            </p:cNvPr>
            <p:cNvSpPr/>
            <p:nvPr/>
          </p:nvSpPr>
          <p:spPr>
            <a:xfrm>
              <a:off x="5731187" y="2552072"/>
              <a:ext cx="4615335" cy="6612249"/>
            </a:xfrm>
            <a:custGeom>
              <a:avLst/>
              <a:gdLst>
                <a:gd name="connsiteX0" fmla="*/ 0 w 4615335"/>
                <a:gd name="connsiteY0" fmla="*/ 0 h 6000035"/>
                <a:gd name="connsiteX1" fmla="*/ 4615335 w 4615335"/>
                <a:gd name="connsiteY1" fmla="*/ 0 h 6000035"/>
                <a:gd name="connsiteX2" fmla="*/ 4615335 w 4615335"/>
                <a:gd name="connsiteY2" fmla="*/ 6000035 h 6000035"/>
                <a:gd name="connsiteX3" fmla="*/ 0 w 4615335"/>
                <a:gd name="connsiteY3" fmla="*/ 6000035 h 6000035"/>
                <a:gd name="connsiteX4" fmla="*/ 0 w 4615335"/>
                <a:gd name="connsiteY4" fmla="*/ 0 h 6000035"/>
                <a:gd name="connsiteX0" fmla="*/ 0 w 4615335"/>
                <a:gd name="connsiteY0" fmla="*/ 0 h 6033129"/>
                <a:gd name="connsiteX1" fmla="*/ 4615335 w 4615335"/>
                <a:gd name="connsiteY1" fmla="*/ 0 h 6033129"/>
                <a:gd name="connsiteX2" fmla="*/ 4615335 w 4615335"/>
                <a:gd name="connsiteY2" fmla="*/ 6000035 h 6033129"/>
                <a:gd name="connsiteX3" fmla="*/ 1309693 w 4615335"/>
                <a:gd name="connsiteY3" fmla="*/ 6033129 h 6033129"/>
                <a:gd name="connsiteX4" fmla="*/ 0 w 4615335"/>
                <a:gd name="connsiteY4" fmla="*/ 6000035 h 6033129"/>
                <a:gd name="connsiteX5" fmla="*/ 0 w 4615335"/>
                <a:gd name="connsiteY5" fmla="*/ 0 h 6033129"/>
                <a:gd name="connsiteX0" fmla="*/ 0 w 4615335"/>
                <a:gd name="connsiteY0" fmla="*/ 0 h 6038243"/>
                <a:gd name="connsiteX1" fmla="*/ 4615335 w 4615335"/>
                <a:gd name="connsiteY1" fmla="*/ 0 h 6038243"/>
                <a:gd name="connsiteX2" fmla="*/ 4615335 w 4615335"/>
                <a:gd name="connsiteY2" fmla="*/ 6000035 h 6038243"/>
                <a:gd name="connsiteX3" fmla="*/ 1309693 w 4615335"/>
                <a:gd name="connsiteY3" fmla="*/ 6033129 h 6038243"/>
                <a:gd name="connsiteX4" fmla="*/ 0 w 4615335"/>
                <a:gd name="connsiteY4" fmla="*/ 6000035 h 6038243"/>
                <a:gd name="connsiteX5" fmla="*/ 0 w 4615335"/>
                <a:gd name="connsiteY5" fmla="*/ 0 h 6038243"/>
                <a:gd name="connsiteX0" fmla="*/ 0 w 4615335"/>
                <a:gd name="connsiteY0" fmla="*/ 0 h 6000035"/>
                <a:gd name="connsiteX1" fmla="*/ 4615335 w 4615335"/>
                <a:gd name="connsiteY1" fmla="*/ 0 h 6000035"/>
                <a:gd name="connsiteX2" fmla="*/ 4615335 w 4615335"/>
                <a:gd name="connsiteY2" fmla="*/ 6000035 h 6000035"/>
                <a:gd name="connsiteX3" fmla="*/ 1289373 w 4615335"/>
                <a:gd name="connsiteY3" fmla="*/ 5972169 h 6000035"/>
                <a:gd name="connsiteX4" fmla="*/ 0 w 4615335"/>
                <a:gd name="connsiteY4" fmla="*/ 6000035 h 6000035"/>
                <a:gd name="connsiteX5" fmla="*/ 0 w 4615335"/>
                <a:gd name="connsiteY5" fmla="*/ 0 h 6000035"/>
                <a:gd name="connsiteX0" fmla="*/ 0 w 4615335"/>
                <a:gd name="connsiteY0" fmla="*/ 0 h 6001368"/>
                <a:gd name="connsiteX1" fmla="*/ 4615335 w 4615335"/>
                <a:gd name="connsiteY1" fmla="*/ 0 h 6001368"/>
                <a:gd name="connsiteX2" fmla="*/ 4615335 w 4615335"/>
                <a:gd name="connsiteY2" fmla="*/ 6000035 h 6001368"/>
                <a:gd name="connsiteX3" fmla="*/ 1289373 w 4615335"/>
                <a:gd name="connsiteY3" fmla="*/ 5972169 h 6001368"/>
                <a:gd name="connsiteX4" fmla="*/ 0 w 4615335"/>
                <a:gd name="connsiteY4" fmla="*/ 6000035 h 6001368"/>
                <a:gd name="connsiteX5" fmla="*/ 0 w 4615335"/>
                <a:gd name="connsiteY5" fmla="*/ 0 h 6001368"/>
                <a:gd name="connsiteX0" fmla="*/ 0 w 4615335"/>
                <a:gd name="connsiteY0" fmla="*/ 0 h 6544079"/>
                <a:gd name="connsiteX1" fmla="*/ 4615335 w 4615335"/>
                <a:gd name="connsiteY1" fmla="*/ 0 h 6544079"/>
                <a:gd name="connsiteX2" fmla="*/ 4615335 w 4615335"/>
                <a:gd name="connsiteY2" fmla="*/ 6000035 h 6544079"/>
                <a:gd name="connsiteX3" fmla="*/ 1309693 w 4615335"/>
                <a:gd name="connsiteY3" fmla="*/ 6541129 h 6544079"/>
                <a:gd name="connsiteX4" fmla="*/ 0 w 4615335"/>
                <a:gd name="connsiteY4" fmla="*/ 6000035 h 6544079"/>
                <a:gd name="connsiteX5" fmla="*/ 0 w 4615335"/>
                <a:gd name="connsiteY5" fmla="*/ 0 h 6544079"/>
                <a:gd name="connsiteX0" fmla="*/ 0 w 4615335"/>
                <a:gd name="connsiteY0" fmla="*/ 0 h 6541129"/>
                <a:gd name="connsiteX1" fmla="*/ 4615335 w 4615335"/>
                <a:gd name="connsiteY1" fmla="*/ 0 h 6541129"/>
                <a:gd name="connsiteX2" fmla="*/ 4615335 w 4615335"/>
                <a:gd name="connsiteY2" fmla="*/ 6000035 h 6541129"/>
                <a:gd name="connsiteX3" fmla="*/ 1309693 w 4615335"/>
                <a:gd name="connsiteY3" fmla="*/ 6541129 h 6541129"/>
                <a:gd name="connsiteX4" fmla="*/ 0 w 4615335"/>
                <a:gd name="connsiteY4" fmla="*/ 6000035 h 6541129"/>
                <a:gd name="connsiteX5" fmla="*/ 0 w 4615335"/>
                <a:gd name="connsiteY5" fmla="*/ 0 h 6541129"/>
                <a:gd name="connsiteX0" fmla="*/ 0 w 4615335"/>
                <a:gd name="connsiteY0" fmla="*/ 0 h 6551289"/>
                <a:gd name="connsiteX1" fmla="*/ 4615335 w 4615335"/>
                <a:gd name="connsiteY1" fmla="*/ 0 h 6551289"/>
                <a:gd name="connsiteX2" fmla="*/ 4615335 w 4615335"/>
                <a:gd name="connsiteY2" fmla="*/ 6000035 h 6551289"/>
                <a:gd name="connsiteX3" fmla="*/ 781373 w 4615335"/>
                <a:gd name="connsiteY3" fmla="*/ 6551289 h 6551289"/>
                <a:gd name="connsiteX4" fmla="*/ 0 w 4615335"/>
                <a:gd name="connsiteY4" fmla="*/ 6000035 h 6551289"/>
                <a:gd name="connsiteX5" fmla="*/ 0 w 4615335"/>
                <a:gd name="connsiteY5" fmla="*/ 0 h 6551289"/>
                <a:gd name="connsiteX0" fmla="*/ 0 w 4615335"/>
                <a:gd name="connsiteY0" fmla="*/ 0 h 6551289"/>
                <a:gd name="connsiteX1" fmla="*/ 4615335 w 4615335"/>
                <a:gd name="connsiteY1" fmla="*/ 0 h 6551289"/>
                <a:gd name="connsiteX2" fmla="*/ 4615335 w 4615335"/>
                <a:gd name="connsiteY2" fmla="*/ 6000035 h 6551289"/>
                <a:gd name="connsiteX3" fmla="*/ 781373 w 4615335"/>
                <a:gd name="connsiteY3" fmla="*/ 6551289 h 6551289"/>
                <a:gd name="connsiteX4" fmla="*/ 0 w 4615335"/>
                <a:gd name="connsiteY4" fmla="*/ 6000035 h 6551289"/>
                <a:gd name="connsiteX5" fmla="*/ 0 w 4615335"/>
                <a:gd name="connsiteY5" fmla="*/ 0 h 6551289"/>
                <a:gd name="connsiteX0" fmla="*/ 0 w 4615335"/>
                <a:gd name="connsiteY0" fmla="*/ 0 h 6579155"/>
                <a:gd name="connsiteX1" fmla="*/ 4615335 w 4615335"/>
                <a:gd name="connsiteY1" fmla="*/ 0 h 6579155"/>
                <a:gd name="connsiteX2" fmla="*/ 4605175 w 4615335"/>
                <a:gd name="connsiteY2" fmla="*/ 6579155 h 6579155"/>
                <a:gd name="connsiteX3" fmla="*/ 781373 w 4615335"/>
                <a:gd name="connsiteY3" fmla="*/ 6551289 h 6579155"/>
                <a:gd name="connsiteX4" fmla="*/ 0 w 4615335"/>
                <a:gd name="connsiteY4" fmla="*/ 6000035 h 6579155"/>
                <a:gd name="connsiteX5" fmla="*/ 0 w 4615335"/>
                <a:gd name="connsiteY5" fmla="*/ 0 h 6579155"/>
                <a:gd name="connsiteX0" fmla="*/ 0 w 4615335"/>
                <a:gd name="connsiteY0" fmla="*/ 0 h 6579155"/>
                <a:gd name="connsiteX1" fmla="*/ 4615335 w 4615335"/>
                <a:gd name="connsiteY1" fmla="*/ 0 h 6579155"/>
                <a:gd name="connsiteX2" fmla="*/ 4605175 w 4615335"/>
                <a:gd name="connsiteY2" fmla="*/ 6579155 h 6579155"/>
                <a:gd name="connsiteX3" fmla="*/ 781373 w 4615335"/>
                <a:gd name="connsiteY3" fmla="*/ 6551289 h 6579155"/>
                <a:gd name="connsiteX4" fmla="*/ 0 w 4615335"/>
                <a:gd name="connsiteY4" fmla="*/ 6000035 h 6579155"/>
                <a:gd name="connsiteX5" fmla="*/ 0 w 4615335"/>
                <a:gd name="connsiteY5" fmla="*/ 0 h 6579155"/>
                <a:gd name="connsiteX0" fmla="*/ 0 w 4615335"/>
                <a:gd name="connsiteY0" fmla="*/ 0 h 6579155"/>
                <a:gd name="connsiteX1" fmla="*/ 4615335 w 4615335"/>
                <a:gd name="connsiteY1" fmla="*/ 0 h 6579155"/>
                <a:gd name="connsiteX2" fmla="*/ 4605175 w 4615335"/>
                <a:gd name="connsiteY2" fmla="*/ 6579155 h 6579155"/>
                <a:gd name="connsiteX3" fmla="*/ 781373 w 4615335"/>
                <a:gd name="connsiteY3" fmla="*/ 6551289 h 6579155"/>
                <a:gd name="connsiteX4" fmla="*/ 0 w 4615335"/>
                <a:gd name="connsiteY4" fmla="*/ 6000035 h 6579155"/>
                <a:gd name="connsiteX5" fmla="*/ 0 w 4615335"/>
                <a:gd name="connsiteY5" fmla="*/ 0 h 6579155"/>
                <a:gd name="connsiteX0" fmla="*/ 0 w 4615335"/>
                <a:gd name="connsiteY0" fmla="*/ 0 h 6579155"/>
                <a:gd name="connsiteX1" fmla="*/ 4615335 w 4615335"/>
                <a:gd name="connsiteY1" fmla="*/ 0 h 6579155"/>
                <a:gd name="connsiteX2" fmla="*/ 4605175 w 4615335"/>
                <a:gd name="connsiteY2" fmla="*/ 6579155 h 6579155"/>
                <a:gd name="connsiteX3" fmla="*/ 781373 w 4615335"/>
                <a:gd name="connsiteY3" fmla="*/ 6551289 h 6579155"/>
                <a:gd name="connsiteX4" fmla="*/ 0 w 4615335"/>
                <a:gd name="connsiteY4" fmla="*/ 6000035 h 6579155"/>
                <a:gd name="connsiteX5" fmla="*/ 0 w 4615335"/>
                <a:gd name="connsiteY5" fmla="*/ 0 h 6579155"/>
                <a:gd name="connsiteX0" fmla="*/ 0 w 4615335"/>
                <a:gd name="connsiteY0" fmla="*/ 0 h 6632569"/>
                <a:gd name="connsiteX1" fmla="*/ 4615335 w 4615335"/>
                <a:gd name="connsiteY1" fmla="*/ 0 h 6632569"/>
                <a:gd name="connsiteX2" fmla="*/ 4605175 w 4615335"/>
                <a:gd name="connsiteY2" fmla="*/ 6579155 h 6632569"/>
                <a:gd name="connsiteX3" fmla="*/ 1045533 w 4615335"/>
                <a:gd name="connsiteY3" fmla="*/ 6632569 h 6632569"/>
                <a:gd name="connsiteX4" fmla="*/ 0 w 4615335"/>
                <a:gd name="connsiteY4" fmla="*/ 6000035 h 6632569"/>
                <a:gd name="connsiteX5" fmla="*/ 0 w 4615335"/>
                <a:gd name="connsiteY5" fmla="*/ 0 h 6632569"/>
                <a:gd name="connsiteX0" fmla="*/ 0 w 4615335"/>
                <a:gd name="connsiteY0" fmla="*/ 0 h 6632569"/>
                <a:gd name="connsiteX1" fmla="*/ 4615335 w 4615335"/>
                <a:gd name="connsiteY1" fmla="*/ 0 h 6632569"/>
                <a:gd name="connsiteX2" fmla="*/ 4605175 w 4615335"/>
                <a:gd name="connsiteY2" fmla="*/ 6579155 h 6632569"/>
                <a:gd name="connsiteX3" fmla="*/ 1045533 w 4615335"/>
                <a:gd name="connsiteY3" fmla="*/ 6632569 h 6632569"/>
                <a:gd name="connsiteX4" fmla="*/ 0 w 4615335"/>
                <a:gd name="connsiteY4" fmla="*/ 6000035 h 6632569"/>
                <a:gd name="connsiteX5" fmla="*/ 0 w 4615335"/>
                <a:gd name="connsiteY5" fmla="*/ 0 h 6632569"/>
                <a:gd name="connsiteX0" fmla="*/ 0 w 4615335"/>
                <a:gd name="connsiteY0" fmla="*/ 0 h 6612249"/>
                <a:gd name="connsiteX1" fmla="*/ 4615335 w 4615335"/>
                <a:gd name="connsiteY1" fmla="*/ 0 h 6612249"/>
                <a:gd name="connsiteX2" fmla="*/ 4605175 w 4615335"/>
                <a:gd name="connsiteY2" fmla="*/ 6579155 h 6612249"/>
                <a:gd name="connsiteX3" fmla="*/ 791533 w 4615335"/>
                <a:gd name="connsiteY3" fmla="*/ 6612249 h 6612249"/>
                <a:gd name="connsiteX4" fmla="*/ 0 w 4615335"/>
                <a:gd name="connsiteY4" fmla="*/ 6000035 h 6612249"/>
                <a:gd name="connsiteX5" fmla="*/ 0 w 4615335"/>
                <a:gd name="connsiteY5" fmla="*/ 0 h 6612249"/>
                <a:gd name="connsiteX0" fmla="*/ 0 w 4615335"/>
                <a:gd name="connsiteY0" fmla="*/ 0 h 6612249"/>
                <a:gd name="connsiteX1" fmla="*/ 4615335 w 4615335"/>
                <a:gd name="connsiteY1" fmla="*/ 0 h 6612249"/>
                <a:gd name="connsiteX2" fmla="*/ 4605175 w 4615335"/>
                <a:gd name="connsiteY2" fmla="*/ 6579155 h 6612249"/>
                <a:gd name="connsiteX3" fmla="*/ 791533 w 4615335"/>
                <a:gd name="connsiteY3" fmla="*/ 6612249 h 6612249"/>
                <a:gd name="connsiteX4" fmla="*/ 0 w 4615335"/>
                <a:gd name="connsiteY4" fmla="*/ 6000035 h 6612249"/>
                <a:gd name="connsiteX5" fmla="*/ 0 w 4615335"/>
                <a:gd name="connsiteY5" fmla="*/ 0 h 6612249"/>
                <a:gd name="connsiteX0" fmla="*/ 0 w 4615335"/>
                <a:gd name="connsiteY0" fmla="*/ 0 h 6612249"/>
                <a:gd name="connsiteX1" fmla="*/ 4615335 w 4615335"/>
                <a:gd name="connsiteY1" fmla="*/ 0 h 6612249"/>
                <a:gd name="connsiteX2" fmla="*/ 4605175 w 4615335"/>
                <a:gd name="connsiteY2" fmla="*/ 6579155 h 6612249"/>
                <a:gd name="connsiteX3" fmla="*/ 791533 w 4615335"/>
                <a:gd name="connsiteY3" fmla="*/ 6612249 h 6612249"/>
                <a:gd name="connsiteX4" fmla="*/ 30480 w 4615335"/>
                <a:gd name="connsiteY4" fmla="*/ 5908595 h 6612249"/>
                <a:gd name="connsiteX5" fmla="*/ 0 w 4615335"/>
                <a:gd name="connsiteY5" fmla="*/ 0 h 6612249"/>
                <a:gd name="connsiteX0" fmla="*/ 0 w 4615335"/>
                <a:gd name="connsiteY0" fmla="*/ 0 h 6612249"/>
                <a:gd name="connsiteX1" fmla="*/ 4615335 w 4615335"/>
                <a:gd name="connsiteY1" fmla="*/ 0 h 6612249"/>
                <a:gd name="connsiteX2" fmla="*/ 4605175 w 4615335"/>
                <a:gd name="connsiteY2" fmla="*/ 6579155 h 6612249"/>
                <a:gd name="connsiteX3" fmla="*/ 791533 w 4615335"/>
                <a:gd name="connsiteY3" fmla="*/ 6612249 h 6612249"/>
                <a:gd name="connsiteX4" fmla="*/ 30480 w 4615335"/>
                <a:gd name="connsiteY4" fmla="*/ 5908595 h 6612249"/>
                <a:gd name="connsiteX5" fmla="*/ 0 w 4615335"/>
                <a:gd name="connsiteY5" fmla="*/ 0 h 661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5335" h="6612249">
                  <a:moveTo>
                    <a:pt x="0" y="0"/>
                  </a:moveTo>
                  <a:lnTo>
                    <a:pt x="4615335" y="0"/>
                  </a:lnTo>
                  <a:cubicBezTo>
                    <a:pt x="4611948" y="2193052"/>
                    <a:pt x="4608562" y="4386103"/>
                    <a:pt x="4605175" y="6579155"/>
                  </a:cubicBezTo>
                  <a:lnTo>
                    <a:pt x="791533" y="6612249"/>
                  </a:lnTo>
                  <a:cubicBezTo>
                    <a:pt x="818942" y="5879858"/>
                    <a:pt x="907311" y="5909466"/>
                    <a:pt x="30480" y="59085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DE7B90D6-1541-CDEB-ADDF-82EA34BD7BF4}"/>
              </a:ext>
            </a:extLst>
          </p:cNvPr>
          <p:cNvGrpSpPr/>
          <p:nvPr/>
        </p:nvGrpSpPr>
        <p:grpSpPr>
          <a:xfrm>
            <a:off x="6765994" y="1272033"/>
            <a:ext cx="5093385" cy="4129477"/>
            <a:chOff x="276561" y="114972"/>
            <a:chExt cx="11638878" cy="6628056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C430907-4D45-5A11-2D7C-02F778755B76}"/>
                </a:ext>
              </a:extLst>
            </p:cNvPr>
            <p:cNvSpPr/>
            <p:nvPr/>
          </p:nvSpPr>
          <p:spPr>
            <a:xfrm>
              <a:off x="276561" y="114972"/>
              <a:ext cx="11638878" cy="662805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07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C79DF627-4910-EE4B-2434-5C92B65E4F12}"/>
                </a:ext>
              </a:extLst>
            </p:cNvPr>
            <p:cNvSpPr/>
            <p:nvPr/>
          </p:nvSpPr>
          <p:spPr>
            <a:xfrm>
              <a:off x="276561" y="114974"/>
              <a:ext cx="11638878" cy="627305"/>
            </a:xfrm>
            <a:prstGeom prst="rect">
              <a:avLst/>
            </a:prstGeom>
            <a:solidFill>
              <a:srgbClr val="207178"/>
            </a:solidFill>
            <a:ln w="57150">
              <a:solidFill>
                <a:srgbClr val="207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1.1</a:t>
              </a:r>
              <a:r>
                <a:rPr kumimoji="1" lang="ja-JP" altLang="en-US" dirty="0"/>
                <a:t>　攻略方針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36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40250-F656-44C9-902A-E623DA03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分析</a:t>
            </a:r>
            <a:r>
              <a:rPr kumimoji="1" lang="ja-JP" altLang="en-US" dirty="0"/>
              <a:t>モデル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FAAD07-F302-42C1-85D9-C09DAB4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ここに分析の</a:t>
            </a:r>
            <a:r>
              <a:rPr lang="ja-JP" altLang="en-US" dirty="0"/>
              <a:t>モデルを書く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39C1724-3635-29C9-C921-7BADC3675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1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40250-F656-44C9-902A-E623DA03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設計</a:t>
            </a:r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FAAD07-F302-42C1-85D9-C09DAB4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ここに</a:t>
            </a:r>
            <a:r>
              <a:rPr lang="ja-JP" altLang="en-US"/>
              <a:t>設計</a:t>
            </a:r>
            <a:r>
              <a:rPr lang="ja-JP" altLang="en-US" dirty="0"/>
              <a:t>のモデルを書く</a:t>
            </a:r>
            <a:endParaRPr lang="en-US" altLang="ja-JP" dirty="0"/>
          </a:p>
          <a:p>
            <a:pPr lvl="1"/>
            <a:r>
              <a:rPr lang="ja-JP" altLang="en-US"/>
              <a:t>ここに設計のモデルを書く（構造・振舞いの割り当てはチームの自由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9378F82-CF30-3F15-C333-DF2DB85A3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6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40250-F656-44C9-902A-E623DA03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設計モデル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FAAD07-F302-42C1-85D9-C09DAB4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ja-JP" altLang="en-US"/>
              <a:t>ここに設計のモデルを書く（構造・振舞いの割り当てはチームの自由</a:t>
            </a:r>
            <a:r>
              <a:rPr lang="en-US" altLang="ja-JP" dirty="0"/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4AAAACD-5102-801F-24AF-9DA846B91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2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8C0B5-06BB-41B2-8E22-3BCAD69E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工夫点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1492ACA-CEBB-4A08-A6B6-1B760833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最後のページ</a:t>
            </a:r>
            <a:endParaRPr kumimoji="1" lang="en-US" altLang="ja-JP" dirty="0"/>
          </a:p>
          <a:p>
            <a:r>
              <a:rPr kumimoji="1" lang="ja-JP" altLang="en-US"/>
              <a:t>ここに工夫点について記述する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C542020-22AC-08AC-3142-74549BACA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"/>
            <a:ext cx="15119350" cy="10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41486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アドバンスト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デザインの設定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387</Words>
  <Application>Microsoft Office PowerPoint</Application>
  <PresentationFormat>ユーザー設定</PresentationFormat>
  <Paragraphs>64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6</vt:i4>
      </vt:variant>
    </vt:vector>
  </HeadingPairs>
  <TitlesOfParts>
    <vt:vector size="17" baseType="lpstr">
      <vt:lpstr>HG丸ｺﾞｼｯｸM-PRO</vt:lpstr>
      <vt:lpstr>ＭＳ Ｐゴシック</vt:lpstr>
      <vt:lpstr>游ゴシック</vt:lpstr>
      <vt:lpstr>游ゴシック Light</vt:lpstr>
      <vt:lpstr>Arial</vt:lpstr>
      <vt:lpstr>Calibri</vt:lpstr>
      <vt:lpstr>Calibri Light</vt:lpstr>
      <vt:lpstr>Times New Roman</vt:lpstr>
      <vt:lpstr>アブストラクトページ用（アドバンストクラス）</vt:lpstr>
      <vt:lpstr>デザインの設定</vt:lpstr>
      <vt:lpstr>1_デザインの設定</vt:lpstr>
      <vt:lpstr>PowerPoint プレゼンテーション</vt:lpstr>
      <vt:lpstr>要求モデル</vt:lpstr>
      <vt:lpstr>分析モデル</vt:lpstr>
      <vt:lpstr>設計モデル</vt:lpstr>
      <vt:lpstr>設計モデル</vt:lpstr>
      <vt:lpstr>工夫点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虎太郎 松尾</cp:lastModifiedBy>
  <cp:revision>204</cp:revision>
  <cp:lastPrinted>2018-04-01T05:10:42Z</cp:lastPrinted>
  <dcterms:created xsi:type="dcterms:W3CDTF">2002-02-28T07:41:56Z</dcterms:created>
  <dcterms:modified xsi:type="dcterms:W3CDTF">2023-08-16T07:44:12Z</dcterms:modified>
</cp:coreProperties>
</file>