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68" r:id="rId5"/>
    <p:sldId id="269" r:id="rId6"/>
    <p:sldId id="271" r:id="rId7"/>
    <p:sldId id="272" r:id="rId8"/>
    <p:sldId id="270"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7" autoAdjust="0"/>
    <p:restoredTop sz="94660"/>
  </p:normalViewPr>
  <p:slideViewPr>
    <p:cSldViewPr showGuides="1">
      <p:cViewPr varScale="1">
        <p:scale>
          <a:sx n="48" d="100"/>
          <a:sy n="48" d="100"/>
        </p:scale>
        <p:origin x="60" y="120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3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701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28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138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7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307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708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15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22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0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9104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8/20/2023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583053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D5B1FA1-8504-4F48-BCDA-FBE15F527E6F}"/>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0CEC59D8-759D-CE41-9AD0-23EC63B01CF4}"/>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ACFF1FBD-15DB-8146-AACB-F9A83D44107F}"/>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97802A2F-999E-D34A-84D3-E173EF896E75}"/>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2" name="吹き出し: 四角形 18">
            <a:extLst>
              <a:ext uri="{FF2B5EF4-FFF2-40B4-BE49-F238E27FC236}">
                <a16:creationId xmlns:a16="http://schemas.microsoft.com/office/drawing/2014/main" id="{918C412B-A4D6-B04C-BDF3-92B153ADF6DA}"/>
              </a:ext>
            </a:extLst>
          </p:cNvPr>
          <p:cNvSpPr/>
          <p:nvPr/>
        </p:nvSpPr>
        <p:spPr>
          <a:xfrm>
            <a:off x="11488861" y="1748285"/>
            <a:ext cx="3415630" cy="882062"/>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注：公開されている地域、</a:t>
            </a:r>
          </a:p>
          <a:p>
            <a:pPr eaLnBrk="1" hangingPunct="1"/>
            <a:r>
              <a:rPr lang="ja-JP" altLang="en-US" sz="2052" dirty="0">
                <a:solidFill>
                  <a:srgbClr val="0070C0"/>
                </a:solidFill>
              </a:rPr>
              <a:t>例）「東京都中央区」等</a:t>
            </a:r>
          </a:p>
        </p:txBody>
      </p:sp>
      <p:sp>
        <p:nvSpPr>
          <p:cNvPr id="13" name="吹き出し: 四角形 19">
            <a:extLst>
              <a:ext uri="{FF2B5EF4-FFF2-40B4-BE49-F238E27FC236}">
                <a16:creationId xmlns:a16="http://schemas.microsoft.com/office/drawing/2014/main" id="{4AF05D89-6F47-544C-B2A1-0DD814F36B4B}"/>
              </a:ext>
            </a:extLst>
          </p:cNvPr>
          <p:cNvSpPr/>
          <p:nvPr/>
        </p:nvSpPr>
        <p:spPr>
          <a:xfrm>
            <a:off x="9136132" y="4418667"/>
            <a:ext cx="4225767" cy="882062"/>
          </a:xfrm>
          <a:prstGeom prst="wedgeRectCallout">
            <a:avLst>
              <a:gd name="adj1" fmla="val -77262"/>
              <a:gd name="adj2" fmla="val -34918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注：公開されている所属名を記載、個人参加の場合は”個人”を記載</a:t>
            </a:r>
          </a:p>
        </p:txBody>
      </p:sp>
      <p:sp>
        <p:nvSpPr>
          <p:cNvPr id="14" name="吹き出し: 四角形 15">
            <a:extLst>
              <a:ext uri="{FF2B5EF4-FFF2-40B4-BE49-F238E27FC236}">
                <a16:creationId xmlns:a16="http://schemas.microsoft.com/office/drawing/2014/main" id="{81D070A3-CA3E-3A45-9863-2C9AD0EE7A69}"/>
              </a:ext>
            </a:extLst>
          </p:cNvPr>
          <p:cNvSpPr/>
          <p:nvPr/>
        </p:nvSpPr>
        <p:spPr>
          <a:xfrm>
            <a:off x="6470070" y="7734941"/>
            <a:ext cx="3206339" cy="882062"/>
          </a:xfrm>
          <a:prstGeom prst="wedgeRectCallout">
            <a:avLst>
              <a:gd name="adj1" fmla="val -13753"/>
              <a:gd name="adj2" fmla="val 9899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F89ACC0A-149A-AB43-B5F0-A48780FA90E3}"/>
              </a:ext>
            </a:extLst>
          </p:cNvPr>
          <p:cNvSpPr/>
          <p:nvPr/>
        </p:nvSpPr>
        <p:spPr>
          <a:xfrm>
            <a:off x="3023171" y="8241732"/>
            <a:ext cx="3206339" cy="882062"/>
          </a:xfrm>
          <a:prstGeom prst="wedgeRectCallout">
            <a:avLst>
              <a:gd name="adj1" fmla="val -20789"/>
              <a:gd name="adj2" fmla="val 11276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299C6002-9546-0C4B-8AB3-8B7797A06587}"/>
              </a:ext>
            </a:extLst>
          </p:cNvPr>
          <p:cNvSpPr/>
          <p:nvPr/>
        </p:nvSpPr>
        <p:spPr>
          <a:xfrm>
            <a:off x="3265472" y="3652590"/>
            <a:ext cx="3206339" cy="953634"/>
          </a:xfrm>
          <a:prstGeom prst="wedgeRectCallout">
            <a:avLst>
              <a:gd name="adj1" fmla="val 50761"/>
              <a:gd name="adj2" fmla="val 15658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000CC652-1878-9B48-A80E-172F05B9673A}"/>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3D8574BD-8454-CD42-B2AE-BDB71A5C8EF3}"/>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19" name="Rectangle 5">
            <a:extLst>
              <a:ext uri="{FF2B5EF4-FFF2-40B4-BE49-F238E27FC236}">
                <a16:creationId xmlns:a16="http://schemas.microsoft.com/office/drawing/2014/main" id="{BA708950-803A-F54D-BD5B-887E1E45D86D}"/>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a:t>
            </a:r>
            <a:endParaRPr lang="ja-JP" altLang="en-US" sz="2673" dirty="0">
              <a:latin typeface="ＭＳ Ｐゴシック" panose="020B0600070205080204" pitchFamily="34" charset="-128"/>
            </a:endParaRPr>
          </a:p>
        </p:txBody>
      </p:sp>
      <p:sp>
        <p:nvSpPr>
          <p:cNvPr id="20" name="Rectangle 15">
            <a:extLst>
              <a:ext uri="{FF2B5EF4-FFF2-40B4-BE49-F238E27FC236}">
                <a16:creationId xmlns:a16="http://schemas.microsoft.com/office/drawing/2014/main" id="{C4CB4706-AFFC-1743-AA09-DC13B0B31C64}"/>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XXXXXXXXXXXXXXXX</a:t>
            </a:r>
            <a:endParaRPr lang="ja-JP" altLang="en-US" sz="2673"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26BB24FA-55A3-AE43-8F81-3647BCE974DD}"/>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a:t>
            </a:r>
            <a:endParaRPr lang="ja-JP" altLang="en-US" sz="2673" dirty="0"/>
          </a:p>
        </p:txBody>
      </p:sp>
      <p:sp>
        <p:nvSpPr>
          <p:cNvPr id="22" name="Rectangle 19">
            <a:extLst>
              <a:ext uri="{FF2B5EF4-FFF2-40B4-BE49-F238E27FC236}">
                <a16:creationId xmlns:a16="http://schemas.microsoft.com/office/drawing/2014/main" id="{9CF50D3C-A6CD-7B4E-9311-E8420CBE20D2}"/>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a:t>
            </a:r>
            <a:endParaRPr lang="ja-JP" altLang="en-US" sz="2673" dirty="0"/>
          </a:p>
        </p:txBody>
      </p:sp>
      <p:sp>
        <p:nvSpPr>
          <p:cNvPr id="23" name="Rectangle 20">
            <a:extLst>
              <a:ext uri="{FF2B5EF4-FFF2-40B4-BE49-F238E27FC236}">
                <a16:creationId xmlns:a16="http://schemas.microsoft.com/office/drawing/2014/main" id="{ED177144-1C74-A340-99D6-0688D2F68A21}"/>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4009" dirty="0"/>
          </a:p>
        </p:txBody>
      </p:sp>
      <p:sp>
        <p:nvSpPr>
          <p:cNvPr id="11" name="吹き出し: 四角形 5">
            <a:extLst>
              <a:ext uri="{FF2B5EF4-FFF2-40B4-BE49-F238E27FC236}">
                <a16:creationId xmlns:a16="http://schemas.microsoft.com/office/drawing/2014/main" id="{C0FD933E-62D8-A542-83E5-61E271DA2368}"/>
              </a:ext>
            </a:extLst>
          </p:cNvPr>
          <p:cNvSpPr/>
          <p:nvPr/>
        </p:nvSpPr>
        <p:spPr>
          <a:xfrm>
            <a:off x="10135740" y="2773909"/>
            <a:ext cx="4768751" cy="1355498"/>
          </a:xfrm>
          <a:prstGeom prst="wedgeRectCallout">
            <a:avLst>
              <a:gd name="adj1" fmla="val -79381"/>
              <a:gd name="adj2" fmla="val -19359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注：北海道、東北、北関東、東京、</a:t>
            </a:r>
            <a:br>
              <a:rPr lang="ja-JP" altLang="en-US" sz="2052" dirty="0">
                <a:solidFill>
                  <a:srgbClr val="0070C0"/>
                </a:solidFill>
              </a:rPr>
            </a:br>
            <a:r>
              <a:rPr lang="ja-JP" altLang="en-US" sz="2052" dirty="0">
                <a:solidFill>
                  <a:srgbClr val="0070C0"/>
                </a:solidFill>
              </a:rPr>
              <a:t>南関東、東海、北陸、関西、中四国、</a:t>
            </a:r>
          </a:p>
          <a:p>
            <a:pPr eaLnBrk="1" hangingPunct="1"/>
            <a:r>
              <a:rPr lang="ja-JP" altLang="en-US" sz="2052" dirty="0">
                <a:solidFill>
                  <a:srgbClr val="0070C0"/>
                </a:solidFill>
              </a:rPr>
              <a:t>九州北、九州南、沖縄のいずれか</a:t>
            </a:r>
          </a:p>
          <a:p>
            <a:pPr algn="ctr"/>
            <a:endParaRPr lang="ja-JP" altLang="en-US" sz="2052" dirty="0">
              <a:solidFill>
                <a:srgbClr val="0070C0"/>
              </a:solidFill>
            </a:endParaRPr>
          </a:p>
        </p:txBody>
      </p:sp>
      <p:pic>
        <p:nvPicPr>
          <p:cNvPr id="3" name="図 2">
            <a:extLst>
              <a:ext uri="{FF2B5EF4-FFF2-40B4-BE49-F238E27FC236}">
                <a16:creationId xmlns:a16="http://schemas.microsoft.com/office/drawing/2014/main" id="{40D5E17F-F023-5EBA-43C1-2C3761AA4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要求モデル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ここに要求のモデルを書く</a:t>
            </a:r>
          </a:p>
        </p:txBody>
      </p:sp>
      <p:pic>
        <p:nvPicPr>
          <p:cNvPr id="3" name="図 2">
            <a:extLst>
              <a:ext uri="{FF2B5EF4-FFF2-40B4-BE49-F238E27FC236}">
                <a16:creationId xmlns:a16="http://schemas.microsoft.com/office/drawing/2014/main" id="{FDA5CAB5-6627-C0B9-B0D5-B5ABB917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 y="-1"/>
            <a:ext cx="15124697" cy="10691813"/>
          </a:xfrm>
          <a:prstGeom prst="rect">
            <a:avLst/>
          </a:prstGeom>
        </p:spPr>
      </p:pic>
      <p:grpSp>
        <p:nvGrpSpPr>
          <p:cNvPr id="4" name="グループ化 3">
            <a:extLst>
              <a:ext uri="{FF2B5EF4-FFF2-40B4-BE49-F238E27FC236}">
                <a16:creationId xmlns:a16="http://schemas.microsoft.com/office/drawing/2014/main" id="{24559A64-5934-9F5F-A767-E4582269B95B}"/>
              </a:ext>
            </a:extLst>
          </p:cNvPr>
          <p:cNvGrpSpPr/>
          <p:nvPr/>
        </p:nvGrpSpPr>
        <p:grpSpPr>
          <a:xfrm>
            <a:off x="502891" y="1529482"/>
            <a:ext cx="5093385" cy="4129477"/>
            <a:chOff x="276561" y="114972"/>
            <a:chExt cx="11638878" cy="6628056"/>
          </a:xfrm>
        </p:grpSpPr>
        <p:sp>
          <p:nvSpPr>
            <p:cNvPr id="6" name="正方形/長方形 5">
              <a:extLst>
                <a:ext uri="{FF2B5EF4-FFF2-40B4-BE49-F238E27FC236}">
                  <a16:creationId xmlns:a16="http://schemas.microsoft.com/office/drawing/2014/main" id="{4F04DDBE-AD2B-273D-9886-E01B6D546BB1}"/>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5D76F96-902C-9256-1B89-B94EF3BF921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grpSp>
        <p:nvGrpSpPr>
          <p:cNvPr id="9" name="グループ化 8">
            <a:extLst>
              <a:ext uri="{FF2B5EF4-FFF2-40B4-BE49-F238E27FC236}">
                <a16:creationId xmlns:a16="http://schemas.microsoft.com/office/drawing/2014/main" id="{B5A0DA4F-B270-BA59-CD92-A87C752E17FB}"/>
              </a:ext>
            </a:extLst>
          </p:cNvPr>
          <p:cNvGrpSpPr/>
          <p:nvPr/>
        </p:nvGrpSpPr>
        <p:grpSpPr>
          <a:xfrm>
            <a:off x="1563948" y="2197778"/>
            <a:ext cx="2389265" cy="2237045"/>
            <a:chOff x="5448116" y="2537594"/>
            <a:chExt cx="5715679" cy="7602995"/>
          </a:xfrm>
        </p:grpSpPr>
        <p:grpSp>
          <p:nvGrpSpPr>
            <p:cNvPr id="10" name="グループ化 9">
              <a:extLst>
                <a:ext uri="{FF2B5EF4-FFF2-40B4-BE49-F238E27FC236}">
                  <a16:creationId xmlns:a16="http://schemas.microsoft.com/office/drawing/2014/main" id="{40D7F640-470E-4F8F-225B-7DB284EF745B}"/>
                </a:ext>
              </a:extLst>
            </p:cNvPr>
            <p:cNvGrpSpPr/>
            <p:nvPr/>
          </p:nvGrpSpPr>
          <p:grpSpPr>
            <a:xfrm>
              <a:off x="5448116" y="2537594"/>
              <a:ext cx="5715679" cy="7602995"/>
              <a:chOff x="4121250" y="2338393"/>
              <a:chExt cx="5083001" cy="6814224"/>
            </a:xfrm>
          </p:grpSpPr>
          <p:pic>
            <p:nvPicPr>
              <p:cNvPr id="12" name="図 11">
                <a:extLst>
                  <a:ext uri="{FF2B5EF4-FFF2-40B4-BE49-F238E27FC236}">
                    <a16:creationId xmlns:a16="http://schemas.microsoft.com/office/drawing/2014/main" id="{BAF09AF2-4DCE-5742-98F7-CE967E59B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3" name="正方形/長方形 15">
                <a:extLst>
                  <a:ext uri="{FF2B5EF4-FFF2-40B4-BE49-F238E27FC236}">
                    <a16:creationId xmlns:a16="http://schemas.microsoft.com/office/drawing/2014/main" id="{5F25579F-F534-FFA7-E584-374D2F08AD39}"/>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765F558-7156-8DC8-703E-F9F9868FF008}"/>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B5F8744-E7F8-E2DB-7BB2-B38E0809B9B5}"/>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21">
              <a:extLst>
                <a:ext uri="{FF2B5EF4-FFF2-40B4-BE49-F238E27FC236}">
                  <a16:creationId xmlns:a16="http://schemas.microsoft.com/office/drawing/2014/main" id="{BAAC6E7C-3CC7-C556-24AB-A32491102974}"/>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C72D8791-D1EE-4478-76A3-783F97C76B55}"/>
              </a:ext>
            </a:extLst>
          </p:cNvPr>
          <p:cNvGrpSpPr/>
          <p:nvPr/>
        </p:nvGrpSpPr>
        <p:grpSpPr>
          <a:xfrm>
            <a:off x="7816052" y="1529481"/>
            <a:ext cx="5093385" cy="4129477"/>
            <a:chOff x="276561" y="114972"/>
            <a:chExt cx="11638878" cy="6628056"/>
          </a:xfrm>
        </p:grpSpPr>
        <p:sp>
          <p:nvSpPr>
            <p:cNvPr id="17" name="正方形/長方形 16">
              <a:extLst>
                <a:ext uri="{FF2B5EF4-FFF2-40B4-BE49-F238E27FC236}">
                  <a16:creationId xmlns:a16="http://schemas.microsoft.com/office/drawing/2014/main" id="{CB6CCBDD-E18D-6845-759B-4999C21D9FBA}"/>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418B4E0-F186-4E49-0C84-5E1A5851C984}"/>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分析</a:t>
            </a:r>
            <a:r>
              <a:rPr kumimoji="1" lang="ja-JP" altLang="en-US" dirty="0"/>
              <a:t>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ここに分析の</a:t>
            </a:r>
            <a:r>
              <a:rPr lang="ja-JP" altLang="en-US" dirty="0"/>
              <a:t>モデルを書く</a:t>
            </a:r>
            <a:endParaRPr kumimoji="1" lang="en-US" altLang="ja-JP" dirty="0"/>
          </a:p>
        </p:txBody>
      </p:sp>
      <p:pic>
        <p:nvPicPr>
          <p:cNvPr id="4" name="図 3">
            <a:extLst>
              <a:ext uri="{FF2B5EF4-FFF2-40B4-BE49-F238E27FC236}">
                <a16:creationId xmlns:a16="http://schemas.microsoft.com/office/drawing/2014/main" id="{A9472922-F697-7CDC-F856-61BD63AE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9350" cy="10688033"/>
          </a:xfrm>
          <a:prstGeom prst="rect">
            <a:avLst/>
          </a:prstGeom>
        </p:spPr>
      </p:pic>
      <p:grpSp>
        <p:nvGrpSpPr>
          <p:cNvPr id="7" name="グループ化 6">
            <a:extLst>
              <a:ext uri="{FF2B5EF4-FFF2-40B4-BE49-F238E27FC236}">
                <a16:creationId xmlns:a16="http://schemas.microsoft.com/office/drawing/2014/main" id="{867FF040-A6C5-F3DF-3576-62D8BA5ADC18}"/>
              </a:ext>
            </a:extLst>
          </p:cNvPr>
          <p:cNvGrpSpPr/>
          <p:nvPr/>
        </p:nvGrpSpPr>
        <p:grpSpPr>
          <a:xfrm>
            <a:off x="596673" y="1385467"/>
            <a:ext cx="5122994" cy="3654129"/>
            <a:chOff x="204433" y="1330188"/>
            <a:chExt cx="5122994" cy="3654129"/>
          </a:xfrm>
        </p:grpSpPr>
        <p:grpSp>
          <p:nvGrpSpPr>
            <p:cNvPr id="8" name="グループ化 7">
              <a:extLst>
                <a:ext uri="{FF2B5EF4-FFF2-40B4-BE49-F238E27FC236}">
                  <a16:creationId xmlns:a16="http://schemas.microsoft.com/office/drawing/2014/main" id="{74C81B94-92DA-0658-077C-3126CA1C03FE}"/>
                </a:ext>
              </a:extLst>
            </p:cNvPr>
            <p:cNvGrpSpPr/>
            <p:nvPr/>
          </p:nvGrpSpPr>
          <p:grpSpPr>
            <a:xfrm>
              <a:off x="214859" y="1330188"/>
              <a:ext cx="5112568" cy="3654129"/>
              <a:chOff x="276561" y="114972"/>
              <a:chExt cx="11638878" cy="6628056"/>
            </a:xfrm>
          </p:grpSpPr>
          <p:sp>
            <p:nvSpPr>
              <p:cNvPr id="11" name="正方形/長方形 10">
                <a:extLst>
                  <a:ext uri="{FF2B5EF4-FFF2-40B4-BE49-F238E27FC236}">
                    <a16:creationId xmlns:a16="http://schemas.microsoft.com/office/drawing/2014/main" id="{2490027E-7811-8CCB-20C3-15966D2E8D8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2B3551A-8748-BEC7-95F6-05908895554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kumimoji="1" lang="ja-JP" altLang="en-US" sz="1800" dirty="0"/>
                  <a:t>コンテキスト分析</a:t>
                </a:r>
              </a:p>
            </p:txBody>
          </p:sp>
        </p:grpSp>
        <p:pic>
          <p:nvPicPr>
            <p:cNvPr id="9" name="図 8">
              <a:extLst>
                <a:ext uri="{FF2B5EF4-FFF2-40B4-BE49-F238E27FC236}">
                  <a16:creationId xmlns:a16="http://schemas.microsoft.com/office/drawing/2014/main" id="{60787598-D690-FBFD-B66B-FE02C5BD5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3" y="2095454"/>
              <a:ext cx="5122994" cy="2888863"/>
            </a:xfrm>
            <a:prstGeom prst="rect">
              <a:avLst/>
            </a:prstGeom>
          </p:spPr>
        </p:pic>
        <p:sp>
          <p:nvSpPr>
            <p:cNvPr id="10" name="テキスト ボックス 9">
              <a:extLst>
                <a:ext uri="{FF2B5EF4-FFF2-40B4-BE49-F238E27FC236}">
                  <a16:creationId xmlns:a16="http://schemas.microsoft.com/office/drawing/2014/main" id="{EC9D4FC9-5145-F0F9-187B-0C0AA09B82C5}"/>
                </a:ext>
              </a:extLst>
            </p:cNvPr>
            <p:cNvSpPr txBox="1"/>
            <p:nvPr/>
          </p:nvSpPr>
          <p:spPr>
            <a:xfrm>
              <a:off x="247803" y="1751355"/>
              <a:ext cx="1794081" cy="307777"/>
            </a:xfrm>
            <a:prstGeom prst="rect">
              <a:avLst/>
            </a:prstGeom>
            <a:noFill/>
          </p:spPr>
          <p:txBody>
            <a:bodyPr wrap="none" rtlCol="0">
              <a:spAutoFit/>
            </a:bodyPr>
            <a:lstStyle/>
            <a:p>
              <a:r>
                <a:rPr kumimoji="1" lang="ja-JP" altLang="en-US" sz="1400"/>
                <a:t>全体の構造及び動作</a:t>
              </a:r>
            </a:p>
          </p:txBody>
        </p:sp>
      </p:grpSp>
      <p:grpSp>
        <p:nvGrpSpPr>
          <p:cNvPr id="16" name="グループ化 15">
            <a:extLst>
              <a:ext uri="{FF2B5EF4-FFF2-40B4-BE49-F238E27FC236}">
                <a16:creationId xmlns:a16="http://schemas.microsoft.com/office/drawing/2014/main" id="{0F70FEF8-744C-2102-53EB-AD66D749B352}"/>
              </a:ext>
            </a:extLst>
          </p:cNvPr>
          <p:cNvGrpSpPr/>
          <p:nvPr/>
        </p:nvGrpSpPr>
        <p:grpSpPr>
          <a:xfrm>
            <a:off x="8279755" y="1731309"/>
            <a:ext cx="4680520" cy="3240360"/>
            <a:chOff x="8783811" y="1952609"/>
            <a:chExt cx="4680520" cy="3240360"/>
          </a:xfrm>
        </p:grpSpPr>
        <p:grpSp>
          <p:nvGrpSpPr>
            <p:cNvPr id="17" name="グループ化 16">
              <a:extLst>
                <a:ext uri="{FF2B5EF4-FFF2-40B4-BE49-F238E27FC236}">
                  <a16:creationId xmlns:a16="http://schemas.microsoft.com/office/drawing/2014/main" id="{13FBD1EC-0CB8-DB6C-BC11-CC7677CE2E28}"/>
                </a:ext>
              </a:extLst>
            </p:cNvPr>
            <p:cNvGrpSpPr/>
            <p:nvPr/>
          </p:nvGrpSpPr>
          <p:grpSpPr>
            <a:xfrm>
              <a:off x="8783811" y="1952609"/>
              <a:ext cx="4680520" cy="3240360"/>
              <a:chOff x="276561" y="114972"/>
              <a:chExt cx="11638878" cy="6628056"/>
            </a:xfrm>
          </p:grpSpPr>
          <p:sp>
            <p:nvSpPr>
              <p:cNvPr id="19" name="正方形/長方形 18">
                <a:extLst>
                  <a:ext uri="{FF2B5EF4-FFF2-40B4-BE49-F238E27FC236}">
                    <a16:creationId xmlns:a16="http://schemas.microsoft.com/office/drawing/2014/main" id="{524AC4D9-D933-0DE6-6D45-82F27C482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9F33ED9-3CC6-6DC0-BCCA-F2070D2F9E3C}"/>
                  </a:ext>
                </a:extLst>
              </p:cNvPr>
              <p:cNvSpPr/>
              <p:nvPr/>
            </p:nvSpPr>
            <p:spPr>
              <a:xfrm>
                <a:off x="276561" y="114972"/>
                <a:ext cx="11638878" cy="62730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システム範囲定義</a:t>
                </a:r>
                <a:endParaRPr kumimoji="1" lang="ja-JP" altLang="en-US" dirty="0"/>
              </a:p>
            </p:txBody>
          </p:sp>
        </p:grpSp>
        <p:pic>
          <p:nvPicPr>
            <p:cNvPr id="18" name="図 17">
              <a:extLst>
                <a:ext uri="{FF2B5EF4-FFF2-40B4-BE49-F238E27FC236}">
                  <a16:creationId xmlns:a16="http://schemas.microsoft.com/office/drawing/2014/main" id="{A909AA04-B68D-8C3F-ED44-9433D9D48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5344" y="2652938"/>
              <a:ext cx="3826792" cy="2116752"/>
            </a:xfrm>
            <a:prstGeom prst="rect">
              <a:avLst/>
            </a:prstGeom>
          </p:spPr>
        </p:pic>
      </p:grpSp>
      <p:grpSp>
        <p:nvGrpSpPr>
          <p:cNvPr id="21" name="グループ化 20">
            <a:extLst>
              <a:ext uri="{FF2B5EF4-FFF2-40B4-BE49-F238E27FC236}">
                <a16:creationId xmlns:a16="http://schemas.microsoft.com/office/drawing/2014/main" id="{491FA1DE-38EB-69CC-6116-121E91EA6325}"/>
              </a:ext>
            </a:extLst>
          </p:cNvPr>
          <p:cNvGrpSpPr/>
          <p:nvPr/>
        </p:nvGrpSpPr>
        <p:grpSpPr>
          <a:xfrm>
            <a:off x="817910" y="6088575"/>
            <a:ext cx="4680520" cy="4033996"/>
            <a:chOff x="817910" y="6354018"/>
            <a:chExt cx="4680520" cy="4033996"/>
          </a:xfrm>
        </p:grpSpPr>
        <p:grpSp>
          <p:nvGrpSpPr>
            <p:cNvPr id="22" name="グループ化 21">
              <a:extLst>
                <a:ext uri="{FF2B5EF4-FFF2-40B4-BE49-F238E27FC236}">
                  <a16:creationId xmlns:a16="http://schemas.microsoft.com/office/drawing/2014/main" id="{2D6AE5C9-E6A6-52F4-5B5C-0E11D77F58AD}"/>
                </a:ext>
              </a:extLst>
            </p:cNvPr>
            <p:cNvGrpSpPr/>
            <p:nvPr/>
          </p:nvGrpSpPr>
          <p:grpSpPr>
            <a:xfrm>
              <a:off x="817910" y="6354018"/>
              <a:ext cx="4680520" cy="4033996"/>
              <a:chOff x="276561" y="114972"/>
              <a:chExt cx="11638878" cy="6628056"/>
            </a:xfrm>
          </p:grpSpPr>
          <p:sp>
            <p:nvSpPr>
              <p:cNvPr id="24" name="正方形/長方形 23">
                <a:extLst>
                  <a:ext uri="{FF2B5EF4-FFF2-40B4-BE49-F238E27FC236}">
                    <a16:creationId xmlns:a16="http://schemas.microsoft.com/office/drawing/2014/main" id="{0087D67C-6020-275C-435E-0C4F326736E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FEFF3FD-A30E-934F-FF81-A0ACAC82BC7A}"/>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動的構造モデル</a:t>
                </a:r>
                <a:endParaRPr kumimoji="1" lang="ja-JP" altLang="en-US"/>
              </a:p>
            </p:txBody>
          </p:sp>
        </p:grpSp>
        <p:pic>
          <p:nvPicPr>
            <p:cNvPr id="23" name="図 22">
              <a:extLst>
                <a:ext uri="{FF2B5EF4-FFF2-40B4-BE49-F238E27FC236}">
                  <a16:creationId xmlns:a16="http://schemas.microsoft.com/office/drawing/2014/main" id="{600416F1-B64D-B8A6-8D70-837009DA6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188" y="6858074"/>
              <a:ext cx="3661965" cy="3529940"/>
            </a:xfrm>
            <a:prstGeom prst="rect">
              <a:avLst/>
            </a:prstGeom>
          </p:spPr>
        </p:pic>
      </p:grpSp>
      <p:grpSp>
        <p:nvGrpSpPr>
          <p:cNvPr id="26" name="グループ化 25">
            <a:extLst>
              <a:ext uri="{FF2B5EF4-FFF2-40B4-BE49-F238E27FC236}">
                <a16:creationId xmlns:a16="http://schemas.microsoft.com/office/drawing/2014/main" id="{DDD955EB-5D1E-9D3B-35F7-A0A3EF2127BA}"/>
              </a:ext>
            </a:extLst>
          </p:cNvPr>
          <p:cNvGrpSpPr/>
          <p:nvPr/>
        </p:nvGrpSpPr>
        <p:grpSpPr>
          <a:xfrm>
            <a:off x="7919715" y="6219326"/>
            <a:ext cx="5328592" cy="4168688"/>
            <a:chOff x="7919715" y="6219326"/>
            <a:chExt cx="5328592" cy="4168688"/>
          </a:xfrm>
        </p:grpSpPr>
        <p:grpSp>
          <p:nvGrpSpPr>
            <p:cNvPr id="27" name="グループ化 26">
              <a:extLst>
                <a:ext uri="{FF2B5EF4-FFF2-40B4-BE49-F238E27FC236}">
                  <a16:creationId xmlns:a16="http://schemas.microsoft.com/office/drawing/2014/main" id="{EB01A800-CB00-D9F4-3DCA-C5722AC9B234}"/>
                </a:ext>
              </a:extLst>
            </p:cNvPr>
            <p:cNvGrpSpPr/>
            <p:nvPr/>
          </p:nvGrpSpPr>
          <p:grpSpPr>
            <a:xfrm>
              <a:off x="7919715" y="6219326"/>
              <a:ext cx="5328592" cy="4168688"/>
              <a:chOff x="276561" y="114972"/>
              <a:chExt cx="11638878" cy="6628056"/>
            </a:xfrm>
          </p:grpSpPr>
          <p:sp>
            <p:nvSpPr>
              <p:cNvPr id="29" name="正方形/長方形 28">
                <a:extLst>
                  <a:ext uri="{FF2B5EF4-FFF2-40B4-BE49-F238E27FC236}">
                    <a16:creationId xmlns:a16="http://schemas.microsoft.com/office/drawing/2014/main" id="{F2EB42D9-2CB1-07D5-6E98-DDC19824F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00183BC-2694-81D4-AAEC-F30B2C69B837}"/>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静的構造モデル</a:t>
                </a:r>
              </a:p>
            </p:txBody>
          </p:sp>
        </p:grpSp>
        <p:pic>
          <p:nvPicPr>
            <p:cNvPr id="28" name="図 27">
              <a:extLst>
                <a:ext uri="{FF2B5EF4-FFF2-40B4-BE49-F238E27FC236}">
                  <a16:creationId xmlns:a16="http://schemas.microsoft.com/office/drawing/2014/main" id="{5E8D8104-F8AD-294D-5926-F11C90B4CA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715" y="7308526"/>
              <a:ext cx="5151487" cy="2629035"/>
            </a:xfrm>
            <a:prstGeom prst="rect">
              <a:avLst/>
            </a:prstGeom>
          </p:spPr>
        </p:pic>
      </p:gr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a:t>設計</a:t>
            </a:r>
            <a:r>
              <a:rPr lang="ja-JP" altLang="en-US" dirty="0"/>
              <a:t>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a:t>ここに</a:t>
            </a:r>
            <a:r>
              <a:rPr lang="ja-JP" altLang="en-US"/>
              <a:t>設計</a:t>
            </a:r>
            <a:r>
              <a:rPr lang="ja-JP" altLang="en-US" dirty="0"/>
              <a:t>のモデルを書く</a:t>
            </a:r>
            <a:endParaRPr lang="en-US" altLang="ja-JP" dirty="0"/>
          </a:p>
          <a:p>
            <a:pPr lvl="1"/>
            <a:r>
              <a:rPr lang="ja-JP" altLang="en-US"/>
              <a:t>ここに設計のモデルを書く（構造・振舞いの割り当てはチームの自由</a:t>
            </a:r>
            <a:r>
              <a:rPr lang="en-US" altLang="ja-JP" dirty="0"/>
              <a:t>)</a:t>
            </a:r>
            <a:endParaRPr kumimoji="1" lang="en-US" altLang="ja-JP" dirty="0"/>
          </a:p>
        </p:txBody>
      </p:sp>
      <p:pic>
        <p:nvPicPr>
          <p:cNvPr id="4" name="図 3">
            <a:extLst>
              <a:ext uri="{FF2B5EF4-FFF2-40B4-BE49-F238E27FC236}">
                <a16:creationId xmlns:a16="http://schemas.microsoft.com/office/drawing/2014/main" id="{F8F26D8F-B1CC-0A60-1D30-FD75B337C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設計モデル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pPr lvl="1"/>
            <a:r>
              <a:rPr lang="ja-JP" altLang="en-US"/>
              <a:t>ここに設計のモデルを書く（構造・振舞いの割り当てはチームの自由</a:t>
            </a:r>
            <a:r>
              <a:rPr lang="en-US" altLang="ja-JP" dirty="0"/>
              <a:t>)</a:t>
            </a:r>
          </a:p>
        </p:txBody>
      </p:sp>
      <p:pic>
        <p:nvPicPr>
          <p:cNvPr id="4" name="図 3">
            <a:extLst>
              <a:ext uri="{FF2B5EF4-FFF2-40B4-BE49-F238E27FC236}">
                <a16:creationId xmlns:a16="http://schemas.microsoft.com/office/drawing/2014/main" id="{6B4AF343-D107-4D5A-3BAD-7417CAC62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kumimoji="1" lang="ja-JP" altLang="en-US"/>
              <a:t>工夫点</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最後のページ</a:t>
            </a:r>
            <a:endParaRPr kumimoji="1" lang="en-US" altLang="ja-JP" dirty="0"/>
          </a:p>
          <a:p>
            <a:r>
              <a:rPr kumimoji="1" lang="ja-JP" altLang="en-US"/>
              <a:t>ここに工夫点について記述する</a:t>
            </a:r>
            <a:endParaRPr kumimoji="1" lang="ja-JP" altLang="en-US" dirty="0"/>
          </a:p>
        </p:txBody>
      </p:sp>
      <p:pic>
        <p:nvPicPr>
          <p:cNvPr id="4" name="図 3">
            <a:extLst>
              <a:ext uri="{FF2B5EF4-FFF2-40B4-BE49-F238E27FC236}">
                <a16:creationId xmlns:a16="http://schemas.microsoft.com/office/drawing/2014/main" id="{F9FBA7CD-6316-1B37-2D46-5E12795CA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grpSp>
        <p:nvGrpSpPr>
          <p:cNvPr id="9" name="グループ化 8">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10" name="グループ化 9">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16" name="正方形/長方形 15">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11" name="テキスト ボックス 10">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12" name="テキスト ボックス 11">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13" name="テキスト ボックス 12">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14" name="図 13">
              <a:extLst>
                <a:ext uri="{FF2B5EF4-FFF2-40B4-BE49-F238E27FC236}">
                  <a16:creationId xmlns:a16="http://schemas.microsoft.com/office/drawing/2014/main" id="{9ABB280A-F237-F4C1-09AF-640657599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15" name="図 14">
              <a:extLst>
                <a:ext uri="{FF2B5EF4-FFF2-40B4-BE49-F238E27FC236}">
                  <a16:creationId xmlns:a16="http://schemas.microsoft.com/office/drawing/2014/main" id="{4C296370-ECA7-2131-8474-FBF30606E4D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8" name="グループ化 17">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9" name="グループ化 18">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23" name="正方形/長方形 22">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20" name="図 19">
              <a:extLst>
                <a:ext uri="{FF2B5EF4-FFF2-40B4-BE49-F238E27FC236}">
                  <a16:creationId xmlns:a16="http://schemas.microsoft.com/office/drawing/2014/main" id="{28FB2407-43D6-C130-03ED-01211AA2E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21" name="テキスト ボックス 20">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22" name="図 21">
              <a:extLst>
                <a:ext uri="{FF2B5EF4-FFF2-40B4-BE49-F238E27FC236}">
                  <a16:creationId xmlns:a16="http://schemas.microsoft.com/office/drawing/2014/main" id="{0ACAE1DB-8715-0600-FE45-C6FB3539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841</Words>
  <Application>Microsoft Office PowerPoint</Application>
  <PresentationFormat>ユーザー設定</PresentationFormat>
  <Paragraphs>105</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6</vt:i4>
      </vt:variant>
    </vt:vector>
  </HeadingPairs>
  <TitlesOfParts>
    <vt:vector size="17"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アブストラクトページ用（アドバンストクラス）</vt:lpstr>
      <vt:lpstr>デザインの設定</vt:lpstr>
      <vt:lpstr>1_デザインの設定</vt:lpstr>
      <vt:lpstr>PowerPoint プレゼンテーション</vt:lpstr>
      <vt:lpstr>要求モデル</vt:lpstr>
      <vt:lpstr>分析モデル</vt:lpstr>
      <vt:lpstr>設計モデル</vt:lpstr>
      <vt:lpstr>設計モデル</vt:lpstr>
      <vt:lpstr>工夫点</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202</cp:revision>
  <cp:lastPrinted>2018-04-01T05:10:42Z</cp:lastPrinted>
  <dcterms:created xsi:type="dcterms:W3CDTF">2002-02-28T07:41:56Z</dcterms:created>
  <dcterms:modified xsi:type="dcterms:W3CDTF">2023-08-20T01:13:56Z</dcterms:modified>
</cp:coreProperties>
</file>