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92" r:id="rId3"/>
    <p:sldMasterId id="2147483693" r:id="rId4"/>
    <p:sldMasterId id="2147483694" r:id="rId5"/>
    <p:sldMasterId id="2147483695" r:id="rId6"/>
    <p:sldMasterId id="2147483696" r:id="rId7"/>
    <p:sldMasterId id="2147483697" r:id="rId8"/>
  </p:sldMasterIdLst>
  <p:notesMasterIdLst>
    <p:notesMasterId r:id="rId15"/>
  </p:notesMasterIdLst>
  <p:handoutMasterIdLst>
    <p:handoutMasterId r:id="rId16"/>
  </p:handoutMasterIdLst>
  <p:sldIdLst>
    <p:sldId id="273" r:id="rId9"/>
    <p:sldId id="268" r:id="rId10"/>
    <p:sldId id="269" r:id="rId11"/>
    <p:sldId id="271" r:id="rId12"/>
    <p:sldId id="272" r:id="rId13"/>
    <p:sldId id="270" r:id="rId14"/>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378" autoAdjust="0"/>
  </p:normalViewPr>
  <p:slideViewPr>
    <p:cSldViewPr showGuides="1">
      <p:cViewPr>
        <p:scale>
          <a:sx n="75" d="100"/>
          <a:sy n="75" d="100"/>
        </p:scale>
        <p:origin x="504" y="-11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480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 id="2147483698" r:id="rId2"/>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3494449230"/>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38623973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135812601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278636662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2605545944"/>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Tree>
    <p:extLst>
      <p:ext uri="{BB962C8B-B14F-4D97-AF65-F5344CB8AC3E}">
        <p14:creationId xmlns:p14="http://schemas.microsoft.com/office/powerpoint/2010/main" val="95629213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55701" y="1216429"/>
            <a:ext cx="509338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1116758" y="1884725"/>
            <a:ext cx="2389265" cy="2237045"/>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7" y="2552072"/>
              <a:ext cx="4615335" cy="6612249"/>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6765994" y="1272033"/>
            <a:ext cx="5093385"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8783811" y="1952609"/>
            <a:ext cx="4680520" cy="3240360"/>
            <a:chOff x="276561" y="114972"/>
            <a:chExt cx="11638878" cy="6628056"/>
          </a:xfrm>
        </p:grpSpPr>
        <p:sp>
          <p:nvSpPr>
            <p:cNvPr id="6" name="正方形/長方形 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76561" y="114972"/>
              <a:ext cx="11638878" cy="627304"/>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システム範囲定義</a:t>
              </a:r>
              <a:endParaRPr kumimoji="1" lang="ja-JP" altLang="en-US"/>
            </a:p>
          </p:txBody>
        </p:sp>
      </p:grpSp>
      <p:grpSp>
        <p:nvGrpSpPr>
          <p:cNvPr id="11" name="グループ化 10"/>
          <p:cNvGrpSpPr/>
          <p:nvPr/>
        </p:nvGrpSpPr>
        <p:grpSpPr>
          <a:xfrm>
            <a:off x="1438995" y="6065986"/>
            <a:ext cx="4680520" cy="3240360"/>
            <a:chOff x="276561" y="114972"/>
            <a:chExt cx="11638878" cy="6628056"/>
          </a:xfrm>
        </p:grpSpPr>
        <p:sp>
          <p:nvSpPr>
            <p:cNvPr id="12" name="正方形/長方形 1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動的構造モデル</a:t>
              </a:r>
              <a:endParaRPr kumimoji="1" lang="ja-JP" altLang="en-US"/>
            </a:p>
          </p:txBody>
        </p:sp>
      </p:grpSp>
      <p:grpSp>
        <p:nvGrpSpPr>
          <p:cNvPr id="14" name="グループ化 13"/>
          <p:cNvGrpSpPr/>
          <p:nvPr/>
        </p:nvGrpSpPr>
        <p:grpSpPr>
          <a:xfrm>
            <a:off x="8567787" y="6219326"/>
            <a:ext cx="4680520" cy="3240360"/>
            <a:chOff x="276561" y="114972"/>
            <a:chExt cx="11638878" cy="6628056"/>
          </a:xfrm>
        </p:grpSpPr>
        <p:sp>
          <p:nvSpPr>
            <p:cNvPr id="15" name="正方形/長方形 14"/>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静的構造モデル</a:t>
              </a:r>
              <a:endParaRPr kumimoji="1" lang="ja-JP" altLang="en-US"/>
            </a:p>
          </p:txBody>
        </p:sp>
      </p:gr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344" y="2652938"/>
            <a:ext cx="3826792" cy="2116752"/>
          </a:xfrm>
          <a:prstGeom prst="rect">
            <a:avLst/>
          </a:prstGeom>
        </p:spPr>
      </p:pic>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715" y="7308526"/>
            <a:ext cx="5151487" cy="2629035"/>
          </a:xfrm>
          <a:prstGeom prst="rect">
            <a:avLst/>
          </a:prstGeom>
        </p:spPr>
      </p:pic>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188" y="6858074"/>
            <a:ext cx="3661965" cy="3529940"/>
          </a:xfrm>
          <a:prstGeom prst="rect">
            <a:avLst/>
          </a:prstGeom>
        </p:spPr>
      </p:pic>
      <p:grpSp>
        <p:nvGrpSpPr>
          <p:cNvPr id="22" name="グループ化 21"/>
          <p:cNvGrpSpPr/>
          <p:nvPr/>
        </p:nvGrpSpPr>
        <p:grpSpPr>
          <a:xfrm>
            <a:off x="204433" y="1330188"/>
            <a:ext cx="5122994" cy="3654129"/>
            <a:chOff x="204433" y="1330188"/>
            <a:chExt cx="5122994" cy="3654129"/>
          </a:xfrm>
        </p:grpSpPr>
        <p:grpSp>
          <p:nvGrpSpPr>
            <p:cNvPr id="2" name="グループ化 1"/>
            <p:cNvGrpSpPr/>
            <p:nvPr/>
          </p:nvGrpSpPr>
          <p:grpSpPr>
            <a:xfrm>
              <a:off x="214859" y="1330188"/>
              <a:ext cx="5112568" cy="3654129"/>
              <a:chOff x="276561" y="114972"/>
              <a:chExt cx="11638878" cy="6628056"/>
            </a:xfrm>
          </p:grpSpPr>
          <p:sp>
            <p:nvSpPr>
              <p:cNvPr id="3" name="正方形/長方形 2"/>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smtClean="0"/>
                  <a:t>2.1 </a:t>
                </a:r>
                <a:r>
                  <a:rPr kumimoji="1" lang="ja-JP" altLang="en-US" sz="1800" dirty="0" smtClean="0"/>
                  <a:t>コンテキスト分析</a:t>
                </a:r>
                <a:endParaRPr kumimoji="1" lang="ja-JP" altLang="en-US" sz="1800" dirty="0"/>
              </a:p>
            </p:txBody>
          </p:sp>
        </p:gr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433" y="2095454"/>
              <a:ext cx="5122994" cy="2888863"/>
            </a:xfrm>
            <a:prstGeom prst="rect">
              <a:avLst/>
            </a:prstGeom>
          </p:spPr>
        </p:pic>
        <p:sp>
          <p:nvSpPr>
            <p:cNvPr id="21" name="テキスト ボックス 20"/>
            <p:cNvSpPr txBox="1"/>
            <p:nvPr/>
          </p:nvSpPr>
          <p:spPr>
            <a:xfrm>
              <a:off x="247803" y="1751355"/>
              <a:ext cx="1794081" cy="307777"/>
            </a:xfrm>
            <a:prstGeom prst="rect">
              <a:avLst/>
            </a:prstGeom>
            <a:noFill/>
          </p:spPr>
          <p:txBody>
            <a:bodyPr wrap="none" rtlCol="0">
              <a:spAutoFit/>
            </a:bodyPr>
            <a:lstStyle/>
            <a:p>
              <a:r>
                <a:rPr kumimoji="1" lang="ja-JP" altLang="en-US" sz="1400" smtClean="0"/>
                <a:t>全体の構造及び動作</a:t>
              </a:r>
              <a:endParaRPr kumimoji="1" lang="ja-JP" altLang="en-US" sz="1400"/>
            </a:p>
          </p:txBody>
        </p:sp>
      </p:gr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5269" y="1169442"/>
            <a:ext cx="8502518" cy="5256584"/>
            <a:chOff x="276561" y="114972"/>
            <a:chExt cx="11638878" cy="6628056"/>
          </a:xfrm>
        </p:grpSpPr>
        <p:sp>
          <p:nvSpPr>
            <p:cNvPr id="3" name="正方形/長方形 2"/>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t>4-1. </a:t>
              </a:r>
              <a:r>
                <a:rPr kumimoji="1" lang="ja-JP" altLang="en-US" dirty="0" smtClean="0"/>
                <a:t>走行体制御の精度向上</a:t>
              </a:r>
              <a:endParaRPr kumimoji="1" lang="ja-JP" altLang="en-US" dirty="0"/>
            </a:p>
          </p:txBody>
        </p:sp>
      </p:grpSp>
      <p:grpSp>
        <p:nvGrpSpPr>
          <p:cNvPr id="6" name="グループ化 5"/>
          <p:cNvGrpSpPr/>
          <p:nvPr/>
        </p:nvGrpSpPr>
        <p:grpSpPr>
          <a:xfrm>
            <a:off x="65269" y="6496288"/>
            <a:ext cx="7062358" cy="4106201"/>
            <a:chOff x="276561" y="114972"/>
            <a:chExt cx="11638878" cy="6628056"/>
          </a:xfrm>
        </p:grpSpPr>
        <p:sp>
          <p:nvSpPr>
            <p:cNvPr id="7" name="正方形/長方形 6"/>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t>4-2. </a:t>
              </a:r>
              <a:r>
                <a:rPr lang="ja-JP" altLang="en-US" dirty="0" smtClean="0"/>
                <a:t>ミニフィグの認識精度の向上</a:t>
              </a:r>
              <a:endParaRPr kumimoji="1" lang="ja-JP" altLang="en-US" dirty="0"/>
            </a:p>
          </p:txBody>
        </p:sp>
      </p:grpSp>
      <p:sp>
        <p:nvSpPr>
          <p:cNvPr id="9" name="テキスト ボックス 8"/>
          <p:cNvSpPr txBox="1"/>
          <p:nvPr/>
        </p:nvSpPr>
        <p:spPr>
          <a:xfrm>
            <a:off x="142851" y="1673498"/>
            <a:ext cx="7199407" cy="461665"/>
          </a:xfrm>
          <a:prstGeom prst="rect">
            <a:avLst/>
          </a:prstGeom>
          <a:noFill/>
        </p:spPr>
        <p:txBody>
          <a:bodyPr wrap="none" rtlCol="0">
            <a:spAutoFit/>
          </a:bodyPr>
          <a:lstStyle/>
          <a:p>
            <a:r>
              <a:rPr kumimoji="1" lang="en-US" altLang="ja-JP" sz="1200" b="1" dirty="0" smtClean="0">
                <a:solidFill>
                  <a:srgbClr val="FF0000"/>
                </a:solidFill>
              </a:rPr>
              <a:t>[</a:t>
            </a:r>
            <a:r>
              <a:rPr kumimoji="1" lang="ja-JP" altLang="en-US" sz="1200" b="1" dirty="0" smtClean="0">
                <a:solidFill>
                  <a:srgbClr val="FF0000"/>
                </a:solidFill>
              </a:rPr>
              <a:t>課題</a:t>
            </a:r>
            <a:r>
              <a:rPr lang="en-US" altLang="ja-JP" sz="1200" b="1" dirty="0" smtClean="0">
                <a:solidFill>
                  <a:srgbClr val="FF0000"/>
                </a:solidFill>
              </a:rPr>
              <a:t>] </a:t>
            </a:r>
            <a:r>
              <a:rPr lang="ja-JP" altLang="en-US" sz="1200" dirty="0" smtClean="0"/>
              <a:t>ミニフィグ撮影や一部の走行の動作の過程において目印がない状況で直進で走行する必要があるが、</a:t>
            </a:r>
            <a:endParaRPr lang="en-US" altLang="ja-JP" sz="1200" dirty="0"/>
          </a:p>
          <a:p>
            <a:r>
              <a:rPr lang="ja-JP" altLang="en-US" sz="1200" dirty="0" smtClean="0"/>
              <a:t>各モータの個体差や電圧など様々な要因で曲がって走行してしまう。</a:t>
            </a:r>
            <a:endParaRPr lang="en-US" altLang="ja-JP" sz="1200" dirty="0"/>
          </a:p>
        </p:txBody>
      </p:sp>
      <p:sp>
        <p:nvSpPr>
          <p:cNvPr id="11" name="テキスト ボックス 10"/>
          <p:cNvSpPr txBox="1"/>
          <p:nvPr/>
        </p:nvSpPr>
        <p:spPr>
          <a:xfrm>
            <a:off x="142850" y="2105546"/>
            <a:ext cx="4320481" cy="2092881"/>
          </a:xfrm>
          <a:prstGeom prst="rect">
            <a:avLst/>
          </a:prstGeom>
          <a:noFill/>
        </p:spPr>
        <p:txBody>
          <a:bodyPr wrap="square" rtlCol="0">
            <a:spAutoFit/>
          </a:bodyPr>
          <a:lstStyle/>
          <a:p>
            <a:r>
              <a:rPr lang="en-US" altLang="ja-JP" sz="1200" b="1" dirty="0" smtClean="0">
                <a:solidFill>
                  <a:schemeClr val="accent6"/>
                </a:solidFill>
              </a:rPr>
              <a:t>[</a:t>
            </a:r>
            <a:r>
              <a:rPr kumimoji="1" lang="ja-JP" altLang="en-US" sz="1200" b="1" dirty="0" smtClean="0">
                <a:solidFill>
                  <a:schemeClr val="accent6"/>
                </a:solidFill>
              </a:rPr>
              <a:t>対策</a:t>
            </a:r>
            <a:r>
              <a:rPr lang="ja-JP" altLang="en-US" sz="1200" b="1" dirty="0">
                <a:solidFill>
                  <a:schemeClr val="accent6"/>
                </a:solidFill>
              </a:rPr>
              <a:t>１</a:t>
            </a:r>
            <a:r>
              <a:rPr lang="ja-JP" altLang="en-US" sz="1200" b="1" dirty="0" smtClean="0">
                <a:solidFill>
                  <a:schemeClr val="accent6"/>
                </a:solidFill>
              </a:rPr>
              <a:t> </a:t>
            </a:r>
            <a:r>
              <a:rPr lang="en-US" altLang="ja-JP" sz="1200" b="1" dirty="0" smtClean="0">
                <a:solidFill>
                  <a:schemeClr val="accent6"/>
                </a:solidFill>
              </a:rPr>
              <a:t>– </a:t>
            </a:r>
            <a:r>
              <a:rPr lang="ja-JP" altLang="en-US" sz="1200" b="1" dirty="0" smtClean="0">
                <a:solidFill>
                  <a:schemeClr val="accent6"/>
                </a:solidFill>
              </a:rPr>
              <a:t>角度計測方法の変更</a:t>
            </a:r>
            <a:r>
              <a:rPr lang="en-US" altLang="ja-JP" sz="1200" b="1" dirty="0" smtClean="0">
                <a:solidFill>
                  <a:schemeClr val="accent6"/>
                </a:solidFill>
              </a:rPr>
              <a:t>] </a:t>
            </a:r>
          </a:p>
          <a:p>
            <a:r>
              <a:rPr lang="ja-JP" altLang="en-US" sz="1200" dirty="0" smtClean="0"/>
              <a:t>ジャイロセンサーを基準として</a:t>
            </a:r>
            <a:r>
              <a:rPr lang="en-US" altLang="ja-JP" sz="1200" dirty="0" smtClean="0"/>
              <a:t>PID</a:t>
            </a:r>
            <a:r>
              <a:rPr lang="ja-JP" altLang="en-US" sz="1200" dirty="0" smtClean="0"/>
              <a:t>制御を行</a:t>
            </a:r>
            <a:r>
              <a:rPr lang="ja-JP" altLang="en-US" sz="1200" dirty="0"/>
              <a:t>い</a:t>
            </a:r>
            <a:endParaRPr lang="en-US" altLang="ja-JP" sz="1200" dirty="0" smtClean="0"/>
          </a:p>
          <a:p>
            <a:r>
              <a:rPr lang="ja-JP" altLang="en-US" sz="1200" dirty="0" smtClean="0"/>
              <a:t>ジャイロセンサー、車輪回転数からの角度計算から</a:t>
            </a:r>
            <a:endParaRPr lang="en-US" altLang="ja-JP" sz="1200" dirty="0" smtClean="0"/>
          </a:p>
          <a:p>
            <a:r>
              <a:rPr lang="ja-JP" altLang="en-US" sz="1200" dirty="0" smtClean="0"/>
              <a:t>それぞれデータを取得した結果が図</a:t>
            </a:r>
            <a:r>
              <a:rPr lang="en-US" altLang="ja-JP" sz="1200" dirty="0" smtClean="0"/>
              <a:t>4-1-1</a:t>
            </a:r>
            <a:r>
              <a:rPr lang="ja-JP" altLang="en-US" sz="1200" dirty="0" err="1" smtClean="0"/>
              <a:t>のように</a:t>
            </a:r>
            <a:r>
              <a:rPr lang="ja-JP" altLang="en-US" sz="1200" dirty="0" smtClean="0"/>
              <a:t>なった。</a:t>
            </a:r>
            <a:endParaRPr lang="en-US" altLang="ja-JP" sz="1200" dirty="0"/>
          </a:p>
          <a:p>
            <a:endParaRPr lang="en-US" altLang="ja-JP" sz="800" dirty="0" smtClean="0"/>
          </a:p>
          <a:p>
            <a:r>
              <a:rPr lang="ja-JP" altLang="en-US" sz="1200" dirty="0" smtClean="0"/>
              <a:t>車輪回転数から角度を推定する計算は下記に示す。</a:t>
            </a:r>
            <a:endParaRPr lang="en-US" altLang="ja-JP" sz="1200" dirty="0" smtClean="0"/>
          </a:p>
          <a:p>
            <a:r>
              <a:rPr lang="en-US" altLang="ja-JP" sz="900" dirty="0" smtClean="0"/>
              <a:t>Δ</a:t>
            </a:r>
            <a:r>
              <a:rPr lang="ja-JP" altLang="en-US" sz="900" dirty="0" smtClean="0"/>
              <a:t>車輪走行距離 </a:t>
            </a:r>
            <a:r>
              <a:rPr lang="en-US" altLang="ja-JP" sz="900" dirty="0" smtClean="0"/>
              <a:t>= (π × </a:t>
            </a:r>
            <a:r>
              <a:rPr lang="ja-JP" altLang="en-US" sz="900" dirty="0" smtClean="0"/>
              <a:t>タイヤの直径 </a:t>
            </a:r>
            <a:r>
              <a:rPr lang="en-US" altLang="ja-JP" sz="900" dirty="0"/>
              <a:t>÷</a:t>
            </a:r>
            <a:r>
              <a:rPr lang="en-US" altLang="ja-JP" sz="900" dirty="0" smtClean="0"/>
              <a:t> 360)</a:t>
            </a:r>
            <a:r>
              <a:rPr lang="ja-JP" altLang="en-US" sz="900" dirty="0"/>
              <a:t> </a:t>
            </a:r>
            <a:r>
              <a:rPr lang="en-US" altLang="ja-JP" sz="900" dirty="0" smtClean="0"/>
              <a:t>× (</a:t>
            </a:r>
            <a:r>
              <a:rPr lang="ja-JP" altLang="en-US" sz="900" dirty="0" smtClean="0"/>
              <a:t>前</a:t>
            </a:r>
            <a:r>
              <a:rPr lang="ja-JP" altLang="en-US" sz="900" dirty="0"/>
              <a:t>車輪</a:t>
            </a:r>
            <a:r>
              <a:rPr lang="ja-JP" altLang="en-US" sz="900" dirty="0" smtClean="0"/>
              <a:t>回転数 </a:t>
            </a:r>
            <a:r>
              <a:rPr lang="en-US" altLang="ja-JP" sz="900" dirty="0" smtClean="0"/>
              <a:t>– </a:t>
            </a:r>
            <a:r>
              <a:rPr lang="ja-JP" altLang="en-US" sz="900" dirty="0" smtClean="0"/>
              <a:t>現</a:t>
            </a:r>
            <a:r>
              <a:rPr lang="ja-JP" altLang="en-US" sz="900" dirty="0"/>
              <a:t>車輪</a:t>
            </a:r>
            <a:r>
              <a:rPr lang="ja-JP" altLang="en-US" sz="900" dirty="0" smtClean="0"/>
              <a:t>回転数</a:t>
            </a:r>
            <a:r>
              <a:rPr lang="en-US" altLang="ja-JP" sz="900" dirty="0" smtClean="0"/>
              <a:t>)</a:t>
            </a:r>
          </a:p>
          <a:p>
            <a:r>
              <a:rPr lang="en-US" altLang="ja-JP" sz="900" dirty="0" smtClean="0"/>
              <a:t>Δ</a:t>
            </a:r>
            <a:r>
              <a:rPr lang="ja-JP" altLang="en-US" sz="900" dirty="0" smtClean="0"/>
              <a:t>車体角度 </a:t>
            </a:r>
            <a:r>
              <a:rPr lang="en-US" altLang="ja-JP" sz="900" dirty="0" smtClean="0"/>
              <a:t>= (360 ÷ (2π × </a:t>
            </a:r>
            <a:r>
              <a:rPr lang="ja-JP" altLang="en-US" sz="900" dirty="0" smtClean="0"/>
              <a:t>車体トレッド幅</a:t>
            </a:r>
            <a:r>
              <a:rPr lang="en-US" altLang="ja-JP" sz="900" dirty="0" smtClean="0"/>
              <a:t>))</a:t>
            </a:r>
            <a:r>
              <a:rPr lang="ja-JP" altLang="en-US" sz="900" dirty="0"/>
              <a:t> </a:t>
            </a:r>
            <a:r>
              <a:rPr lang="en-US" altLang="ja-JP" sz="900" dirty="0" smtClean="0"/>
              <a:t>× Δ</a:t>
            </a:r>
            <a:r>
              <a:rPr lang="ja-JP" altLang="en-US" sz="900" dirty="0" smtClean="0"/>
              <a:t>右車輪</a:t>
            </a:r>
            <a:r>
              <a:rPr lang="ja-JP" altLang="en-US" sz="900" dirty="0"/>
              <a:t>走行距離 </a:t>
            </a:r>
            <a:r>
              <a:rPr lang="en-US" altLang="ja-JP" sz="900" dirty="0" smtClean="0"/>
              <a:t>- </a:t>
            </a:r>
            <a:r>
              <a:rPr lang="en-US" altLang="ja-JP" sz="900" dirty="0"/>
              <a:t>Δ</a:t>
            </a:r>
            <a:r>
              <a:rPr lang="ja-JP" altLang="en-US" sz="900" dirty="0"/>
              <a:t>左車輪走行</a:t>
            </a:r>
            <a:r>
              <a:rPr lang="ja-JP" altLang="en-US" sz="900" dirty="0" smtClean="0"/>
              <a:t>距離</a:t>
            </a:r>
            <a:endParaRPr lang="en-US" altLang="ja-JP" sz="900" dirty="0" smtClean="0"/>
          </a:p>
          <a:p>
            <a:endParaRPr lang="en-US" altLang="ja-JP" sz="800" dirty="0" smtClean="0"/>
          </a:p>
          <a:p>
            <a:r>
              <a:rPr lang="en-US" altLang="ja-JP" sz="1200" dirty="0" smtClean="0">
                <a:solidFill>
                  <a:schemeClr val="accent1"/>
                </a:solidFill>
              </a:rPr>
              <a:t>[</a:t>
            </a:r>
            <a:r>
              <a:rPr lang="ja-JP" altLang="en-US" sz="1200" dirty="0" smtClean="0">
                <a:solidFill>
                  <a:schemeClr val="accent1"/>
                </a:solidFill>
              </a:rPr>
              <a:t>効果</a:t>
            </a:r>
            <a:r>
              <a:rPr lang="en-US" altLang="ja-JP" sz="1200" dirty="0" smtClean="0">
                <a:solidFill>
                  <a:schemeClr val="accent1"/>
                </a:solidFill>
              </a:rPr>
              <a:t>]</a:t>
            </a:r>
            <a:r>
              <a:rPr lang="ja-JP" altLang="en-US" sz="1200" dirty="0">
                <a:solidFill>
                  <a:schemeClr val="accent1"/>
                </a:solidFill>
              </a:rPr>
              <a:t> </a:t>
            </a:r>
            <a:r>
              <a:rPr lang="ja-JP" altLang="en-US" sz="1200" dirty="0" smtClean="0"/>
              <a:t>ジャイロセンサー</a:t>
            </a:r>
            <a:r>
              <a:rPr lang="ja-JP" altLang="en-US" sz="1200" dirty="0"/>
              <a:t>では誤差が大きく</a:t>
            </a:r>
            <a:r>
              <a:rPr lang="ja-JP" altLang="en-US" sz="1200" dirty="0" smtClean="0"/>
              <a:t>、</a:t>
            </a:r>
            <a:endParaRPr lang="en-US" altLang="ja-JP" sz="1200" dirty="0" smtClean="0"/>
          </a:p>
          <a:p>
            <a:r>
              <a:rPr lang="ja-JP" altLang="en-US" sz="1200" dirty="0" smtClean="0"/>
              <a:t>曲がって</a:t>
            </a:r>
            <a:r>
              <a:rPr lang="ja-JP" altLang="en-US" sz="1200" dirty="0"/>
              <a:t>走行すること</a:t>
            </a:r>
            <a:r>
              <a:rPr lang="ja-JP" altLang="en-US" sz="1200" dirty="0" smtClean="0"/>
              <a:t>が車輪</a:t>
            </a:r>
            <a:r>
              <a:rPr lang="ja-JP" altLang="en-US" sz="1200" dirty="0"/>
              <a:t>回転数を用いた方法</a:t>
            </a:r>
            <a:r>
              <a:rPr lang="ja-JP" altLang="en-US" sz="1200" dirty="0" smtClean="0"/>
              <a:t>より</a:t>
            </a:r>
            <a:endParaRPr lang="en-US" altLang="ja-JP" sz="1200" dirty="0" smtClean="0"/>
          </a:p>
          <a:p>
            <a:r>
              <a:rPr lang="ja-JP" altLang="en-US" sz="1200" dirty="0" smtClean="0"/>
              <a:t>多かった</a:t>
            </a:r>
            <a:r>
              <a:rPr lang="ja-JP" altLang="en-US" sz="1200" dirty="0"/>
              <a:t>ため。少し安定した</a:t>
            </a:r>
            <a:r>
              <a:rPr lang="ja-JP" altLang="en-US" sz="1200" dirty="0" smtClean="0"/>
              <a:t>。</a:t>
            </a:r>
            <a:endParaRPr lang="en-US" altLang="ja-JP" sz="1200" dirty="0"/>
          </a:p>
        </p:txBody>
      </p:sp>
      <p:sp>
        <p:nvSpPr>
          <p:cNvPr id="12" name="テキスト ボックス 11"/>
          <p:cNvSpPr txBox="1"/>
          <p:nvPr/>
        </p:nvSpPr>
        <p:spPr>
          <a:xfrm>
            <a:off x="6263531" y="1947029"/>
            <a:ext cx="671979" cy="276999"/>
          </a:xfrm>
          <a:prstGeom prst="rect">
            <a:avLst/>
          </a:prstGeom>
          <a:noFill/>
        </p:spPr>
        <p:txBody>
          <a:bodyPr wrap="none" rtlCol="0">
            <a:spAutoFit/>
          </a:bodyPr>
          <a:lstStyle/>
          <a:p>
            <a:r>
              <a:rPr kumimoji="1" lang="ja-JP" altLang="en-US" sz="1200" dirty="0" smtClean="0"/>
              <a:t>図</a:t>
            </a:r>
            <a:r>
              <a:rPr kumimoji="1" lang="en-US" altLang="ja-JP" sz="1200" dirty="0" smtClean="0"/>
              <a:t>4-1-1</a:t>
            </a:r>
            <a:endParaRPr kumimoji="1" lang="ja-JP" altLang="en-US" sz="1200" dirty="0"/>
          </a:p>
        </p:txBody>
      </p:sp>
      <p:sp>
        <p:nvSpPr>
          <p:cNvPr id="14" name="テキスト ボックス 13"/>
          <p:cNvSpPr txBox="1"/>
          <p:nvPr/>
        </p:nvSpPr>
        <p:spPr>
          <a:xfrm>
            <a:off x="121726" y="4293657"/>
            <a:ext cx="4629637" cy="1954381"/>
          </a:xfrm>
          <a:prstGeom prst="rect">
            <a:avLst/>
          </a:prstGeom>
          <a:noFill/>
        </p:spPr>
        <p:txBody>
          <a:bodyPr wrap="square" rtlCol="0">
            <a:spAutoFit/>
          </a:bodyPr>
          <a:lstStyle/>
          <a:p>
            <a:r>
              <a:rPr lang="en-US" altLang="ja-JP" sz="1200" b="1" dirty="0" smtClean="0">
                <a:solidFill>
                  <a:schemeClr val="accent6"/>
                </a:solidFill>
              </a:rPr>
              <a:t>[</a:t>
            </a:r>
            <a:r>
              <a:rPr kumimoji="1" lang="ja-JP" altLang="en-US" sz="1200" b="1" dirty="0" smtClean="0">
                <a:solidFill>
                  <a:schemeClr val="accent6"/>
                </a:solidFill>
              </a:rPr>
              <a:t>対策</a:t>
            </a:r>
            <a:r>
              <a:rPr lang="ja-JP" altLang="en-US" sz="1200" b="1" dirty="0">
                <a:solidFill>
                  <a:schemeClr val="accent6"/>
                </a:solidFill>
              </a:rPr>
              <a:t>２</a:t>
            </a:r>
            <a:r>
              <a:rPr lang="ja-JP" altLang="en-US" sz="1200" b="1" dirty="0" smtClean="0">
                <a:solidFill>
                  <a:schemeClr val="accent6"/>
                </a:solidFill>
              </a:rPr>
              <a:t> </a:t>
            </a:r>
            <a:r>
              <a:rPr lang="en-US" altLang="ja-JP" sz="1200" b="1" dirty="0" smtClean="0">
                <a:solidFill>
                  <a:schemeClr val="accent6"/>
                </a:solidFill>
              </a:rPr>
              <a:t>– </a:t>
            </a:r>
            <a:r>
              <a:rPr lang="ja-JP" altLang="en-US" sz="1200" b="1" dirty="0" smtClean="0">
                <a:solidFill>
                  <a:schemeClr val="accent6"/>
                </a:solidFill>
              </a:rPr>
              <a:t>フィードバック制御対象の変更とフィードフォワード制御</a:t>
            </a:r>
            <a:r>
              <a:rPr lang="en-US" altLang="ja-JP" sz="1200" b="1" dirty="0" smtClean="0">
                <a:solidFill>
                  <a:schemeClr val="accent6"/>
                </a:solidFill>
              </a:rPr>
              <a:t>] </a:t>
            </a:r>
          </a:p>
          <a:p>
            <a:r>
              <a:rPr lang="ja-JP" altLang="en-US" sz="1200" dirty="0"/>
              <a:t>各モータの</a:t>
            </a:r>
            <a:r>
              <a:rPr lang="ja-JP" altLang="en-US" sz="1200" dirty="0" smtClean="0"/>
              <a:t>個体差により、定常的な出力差があると推測し、</a:t>
            </a:r>
            <a:endParaRPr lang="en-US" altLang="ja-JP" sz="1200" dirty="0" smtClean="0"/>
          </a:p>
          <a:p>
            <a:r>
              <a:rPr lang="ja-JP" altLang="en-US" sz="1200" dirty="0" smtClean="0"/>
              <a:t>事前にフィードフォワード制御を設けた。</a:t>
            </a:r>
            <a:endParaRPr lang="en-US" altLang="ja-JP" sz="1200" dirty="0"/>
          </a:p>
          <a:p>
            <a:r>
              <a:rPr lang="ja-JP" altLang="en-US" sz="1200" dirty="0" smtClean="0"/>
              <a:t>また、走行開始時の走行体の角度を基準として座標を計算し、</a:t>
            </a:r>
            <a:endParaRPr lang="en-US" altLang="ja-JP" sz="1200" dirty="0" smtClean="0"/>
          </a:p>
          <a:p>
            <a:r>
              <a:rPr lang="ja-JP" altLang="en-US" sz="1200" dirty="0" smtClean="0"/>
              <a:t>その値をフィードバックの制御対象に変更した</a:t>
            </a:r>
            <a:endParaRPr lang="en-US" altLang="ja-JP" sz="1200" dirty="0"/>
          </a:p>
          <a:p>
            <a:endParaRPr lang="en-US" altLang="ja-JP" sz="800" dirty="0" smtClean="0"/>
          </a:p>
          <a:p>
            <a:r>
              <a:rPr lang="ja-JP" altLang="en-US" sz="1200" dirty="0"/>
              <a:t>制</a:t>
            </a:r>
            <a:r>
              <a:rPr lang="ja-JP" altLang="en-US" sz="1200" dirty="0" smtClean="0"/>
              <a:t>御対象の値の計算方法を下記に示す。</a:t>
            </a:r>
            <a:endParaRPr lang="en-US" altLang="ja-JP" sz="1200" dirty="0" smtClean="0"/>
          </a:p>
          <a:p>
            <a:r>
              <a:rPr lang="en-US" altLang="ja-JP" sz="900" dirty="0" smtClean="0"/>
              <a:t>x</a:t>
            </a:r>
            <a:r>
              <a:rPr lang="ja-JP" altLang="en-US" sz="900" dirty="0" smtClean="0"/>
              <a:t>軸の移動距離 </a:t>
            </a:r>
            <a:r>
              <a:rPr lang="en-US" altLang="ja-JP" sz="900" dirty="0" smtClean="0"/>
              <a:t>+= Δ</a:t>
            </a:r>
            <a:r>
              <a:rPr lang="ja-JP" altLang="en-US" sz="900" dirty="0" smtClean="0"/>
              <a:t>移動距離 </a:t>
            </a:r>
            <a:r>
              <a:rPr lang="en-US" altLang="ja-JP" sz="900" dirty="0" smtClean="0"/>
              <a:t>× sin(π ÷ 180 × Δ</a:t>
            </a:r>
            <a:r>
              <a:rPr lang="ja-JP" altLang="en-US" sz="900" dirty="0" smtClean="0"/>
              <a:t>車体角度</a:t>
            </a:r>
            <a:r>
              <a:rPr lang="en-US" altLang="ja-JP" sz="900" dirty="0" smtClean="0"/>
              <a:t>)</a:t>
            </a:r>
          </a:p>
          <a:p>
            <a:endParaRPr lang="en-US" altLang="ja-JP" sz="800" dirty="0" smtClean="0"/>
          </a:p>
          <a:p>
            <a:r>
              <a:rPr lang="en-US" altLang="ja-JP" sz="1200" dirty="0" smtClean="0">
                <a:solidFill>
                  <a:schemeClr val="accent1"/>
                </a:solidFill>
              </a:rPr>
              <a:t>[</a:t>
            </a:r>
            <a:r>
              <a:rPr lang="ja-JP" altLang="en-US" sz="1200" dirty="0" smtClean="0">
                <a:solidFill>
                  <a:schemeClr val="accent1"/>
                </a:solidFill>
              </a:rPr>
              <a:t>効果</a:t>
            </a:r>
            <a:r>
              <a:rPr lang="en-US" altLang="ja-JP" sz="1200" dirty="0" smtClean="0">
                <a:solidFill>
                  <a:schemeClr val="accent1"/>
                </a:solidFill>
              </a:rPr>
              <a:t>] </a:t>
            </a:r>
          </a:p>
          <a:p>
            <a:r>
              <a:rPr lang="ja-JP" altLang="en-US" sz="1200" dirty="0" smtClean="0"/>
              <a:t>図</a:t>
            </a:r>
            <a:r>
              <a:rPr lang="en-US" altLang="ja-JP" sz="1200" dirty="0" smtClean="0"/>
              <a:t>4-1-2</a:t>
            </a:r>
            <a:r>
              <a:rPr lang="ja-JP" altLang="en-US" sz="1200" dirty="0" err="1" smtClean="0"/>
              <a:t>のように</a:t>
            </a:r>
            <a:r>
              <a:rPr lang="ja-JP" altLang="en-US" sz="1200" dirty="0" smtClean="0"/>
              <a:t>誤差が</a:t>
            </a:r>
            <a:r>
              <a:rPr lang="en-US" altLang="ja-JP" sz="1200" dirty="0" smtClean="0"/>
              <a:t>±6mm</a:t>
            </a:r>
            <a:r>
              <a:rPr lang="ja-JP" altLang="en-US" sz="1200" dirty="0" smtClean="0"/>
              <a:t>に収まる範囲で走行するようになった。</a:t>
            </a:r>
            <a:endParaRPr lang="en-US" altLang="ja-JP" sz="1200" dirty="0" smtClean="0"/>
          </a:p>
        </p:txBody>
      </p:sp>
      <p:pic>
        <p:nvPicPr>
          <p:cNvPr id="15" name="図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17" name="図 1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sp>
        <p:nvSpPr>
          <p:cNvPr id="18" name="テキスト ボックス 17"/>
          <p:cNvSpPr txBox="1"/>
          <p:nvPr/>
        </p:nvSpPr>
        <p:spPr>
          <a:xfrm>
            <a:off x="6358744" y="4213487"/>
            <a:ext cx="671979" cy="276999"/>
          </a:xfrm>
          <a:prstGeom prst="rect">
            <a:avLst/>
          </a:prstGeom>
          <a:noFill/>
        </p:spPr>
        <p:txBody>
          <a:bodyPr wrap="none" rtlCol="0">
            <a:spAutoFit/>
          </a:bodyPr>
          <a:lstStyle/>
          <a:p>
            <a:r>
              <a:rPr kumimoji="1" lang="ja-JP" altLang="en-US" sz="1200" dirty="0" smtClean="0"/>
              <a:t>図</a:t>
            </a:r>
            <a:r>
              <a:rPr kumimoji="1" lang="en-US" altLang="ja-JP" sz="1200" dirty="0" smtClean="0"/>
              <a:t>4-1-2</a:t>
            </a:r>
            <a:endParaRPr kumimoji="1" lang="ja-JP" altLang="en-US" sz="1200" dirty="0"/>
          </a:p>
        </p:txBody>
      </p:sp>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20" name="テキスト ボックス 19"/>
          <p:cNvSpPr txBox="1"/>
          <p:nvPr/>
        </p:nvSpPr>
        <p:spPr>
          <a:xfrm>
            <a:off x="4144877" y="6963963"/>
            <a:ext cx="677553" cy="276999"/>
          </a:xfrm>
          <a:prstGeom prst="rect">
            <a:avLst/>
          </a:prstGeom>
          <a:noFill/>
        </p:spPr>
        <p:txBody>
          <a:bodyPr wrap="square" rtlCol="0">
            <a:spAutoFit/>
          </a:bodyPr>
          <a:lstStyle/>
          <a:p>
            <a:r>
              <a:rPr kumimoji="1" lang="ja-JP" altLang="en-US" sz="1200" dirty="0" smtClean="0"/>
              <a:t>図</a:t>
            </a:r>
            <a:r>
              <a:rPr kumimoji="1" lang="en-US" altLang="ja-JP" sz="1200" dirty="0" smtClean="0"/>
              <a:t>4-2-1 </a:t>
            </a:r>
            <a:endParaRPr kumimoji="1" lang="ja-JP" altLang="en-US" sz="1200" dirty="0"/>
          </a:p>
        </p:txBody>
      </p:sp>
      <p:sp>
        <p:nvSpPr>
          <p:cNvPr id="23" name="テキスト ボックス 22"/>
          <p:cNvSpPr txBox="1"/>
          <p:nvPr/>
        </p:nvSpPr>
        <p:spPr>
          <a:xfrm>
            <a:off x="4991980" y="7009690"/>
            <a:ext cx="1952779" cy="215444"/>
          </a:xfrm>
          <a:prstGeom prst="rect">
            <a:avLst/>
          </a:prstGeom>
          <a:noFill/>
        </p:spPr>
        <p:txBody>
          <a:bodyPr wrap="none" rtlCol="0">
            <a:spAutoFit/>
          </a:bodyPr>
          <a:lstStyle/>
          <a:p>
            <a:r>
              <a:rPr lang="ja-JP" altLang="en-US" sz="800" dirty="0" smtClean="0"/>
              <a:t>引用 ： </a:t>
            </a:r>
            <a:r>
              <a:rPr lang="en-US" altLang="ja-JP" sz="800" dirty="0" smtClean="0"/>
              <a:t>https</a:t>
            </a:r>
            <a:r>
              <a:rPr lang="en-US" altLang="ja-JP" sz="800" dirty="0"/>
              <a:t>://arxiv.org/abs/2104.00298v2</a:t>
            </a:r>
            <a:endParaRPr kumimoji="1" lang="ja-JP" altLang="en-US" sz="800" dirty="0"/>
          </a:p>
        </p:txBody>
      </p:sp>
      <p:sp>
        <p:nvSpPr>
          <p:cNvPr id="25" name="テキスト ボックス 24"/>
          <p:cNvSpPr txBox="1"/>
          <p:nvPr/>
        </p:nvSpPr>
        <p:spPr>
          <a:xfrm>
            <a:off x="65269" y="6940020"/>
            <a:ext cx="4830110" cy="3600986"/>
          </a:xfrm>
          <a:prstGeom prst="rect">
            <a:avLst/>
          </a:prstGeom>
          <a:noFill/>
        </p:spPr>
        <p:txBody>
          <a:bodyPr wrap="square" rtlCol="0">
            <a:spAutoFit/>
          </a:bodyPr>
          <a:lstStyle/>
          <a:p>
            <a:r>
              <a:rPr kumimoji="1" lang="en-US" altLang="ja-JP" sz="1200" b="1" dirty="0" smtClean="0">
                <a:solidFill>
                  <a:srgbClr val="FF0000"/>
                </a:solidFill>
              </a:rPr>
              <a:t>[</a:t>
            </a:r>
            <a:r>
              <a:rPr kumimoji="1" lang="ja-JP" altLang="en-US" sz="1200" b="1" dirty="0" smtClean="0">
                <a:solidFill>
                  <a:srgbClr val="FF0000"/>
                </a:solidFill>
              </a:rPr>
              <a:t>課題</a:t>
            </a:r>
            <a:r>
              <a:rPr lang="en-US" altLang="ja-JP" sz="1200" b="1" dirty="0" smtClean="0">
                <a:solidFill>
                  <a:srgbClr val="FF0000"/>
                </a:solidFill>
              </a:rPr>
              <a:t>] </a:t>
            </a:r>
            <a:endParaRPr lang="en-US" altLang="ja-JP" sz="1200" dirty="0"/>
          </a:p>
          <a:p>
            <a:r>
              <a:rPr lang="ja-JP" altLang="en-US" sz="1200" dirty="0" smtClean="0"/>
              <a:t>ミニフィグ撮影によるベストショットを獲得するには、</a:t>
            </a:r>
            <a:endParaRPr lang="en-US" altLang="ja-JP" sz="1200" dirty="0" smtClean="0"/>
          </a:p>
          <a:p>
            <a:r>
              <a:rPr lang="ja-JP" altLang="en-US" sz="1200" dirty="0" smtClean="0"/>
              <a:t>角度を高精度で推定する必要がある。</a:t>
            </a:r>
            <a:endParaRPr lang="en-US" altLang="ja-JP" sz="1200" dirty="0" smtClean="0"/>
          </a:p>
          <a:p>
            <a:r>
              <a:rPr lang="ja-JP" altLang="en-US" sz="1200" dirty="0" smtClean="0"/>
              <a:t>ラベルについては</a:t>
            </a:r>
            <a:r>
              <a:rPr lang="ja-JP" altLang="en-US" sz="1200" dirty="0"/>
              <a:t>ミニフィグの向きを</a:t>
            </a:r>
            <a:r>
              <a:rPr lang="en-US" altLang="ja-JP" sz="1200" dirty="0"/>
              <a:t>45</a:t>
            </a:r>
            <a:r>
              <a:rPr lang="ja-JP" altLang="en-US" sz="1200" dirty="0"/>
              <a:t>度に分割し</a:t>
            </a:r>
            <a:r>
              <a:rPr lang="ja-JP" altLang="en-US" sz="1200" dirty="0" smtClean="0"/>
              <a:t>、</a:t>
            </a:r>
            <a:endParaRPr lang="en-US" altLang="ja-JP" sz="1200" dirty="0" smtClean="0"/>
          </a:p>
          <a:p>
            <a:r>
              <a:rPr lang="ja-JP" altLang="en-US" sz="1200" dirty="0" smtClean="0"/>
              <a:t>合計</a:t>
            </a:r>
            <a:r>
              <a:rPr lang="en-US" altLang="ja-JP" sz="1200" dirty="0"/>
              <a:t>8</a:t>
            </a:r>
            <a:r>
              <a:rPr lang="ja-JP" altLang="en-US" sz="1200" dirty="0" err="1"/>
              <a:t>つの</a:t>
            </a:r>
            <a:r>
              <a:rPr lang="ja-JP" altLang="en-US" sz="1200" dirty="0"/>
              <a:t>ラベル</a:t>
            </a:r>
            <a:r>
              <a:rPr lang="ja-JP" altLang="en-US" sz="1200" dirty="0" smtClean="0"/>
              <a:t>にしている。</a:t>
            </a:r>
            <a:endParaRPr lang="en-US" altLang="ja-JP" sz="1200" dirty="0" smtClean="0"/>
          </a:p>
          <a:p>
            <a:endParaRPr lang="en-US" altLang="ja-JP" sz="800" b="1" dirty="0" smtClean="0">
              <a:solidFill>
                <a:schemeClr val="accent6"/>
              </a:solidFill>
            </a:endParaRPr>
          </a:p>
          <a:p>
            <a:r>
              <a:rPr lang="en-US" altLang="ja-JP" sz="1200" b="1" dirty="0" smtClean="0">
                <a:solidFill>
                  <a:schemeClr val="accent6"/>
                </a:solidFill>
              </a:rPr>
              <a:t>[</a:t>
            </a:r>
            <a:r>
              <a:rPr lang="ja-JP" altLang="en-US" sz="1200" b="1" dirty="0">
                <a:solidFill>
                  <a:schemeClr val="accent6"/>
                </a:solidFill>
              </a:rPr>
              <a:t>対策１ </a:t>
            </a:r>
            <a:r>
              <a:rPr lang="en-US" altLang="ja-JP" sz="1200" b="1" dirty="0" smtClean="0">
                <a:solidFill>
                  <a:schemeClr val="accent6"/>
                </a:solidFill>
              </a:rPr>
              <a:t>– </a:t>
            </a:r>
            <a:r>
              <a:rPr lang="ja-JP" altLang="en-US" sz="1200" b="1" dirty="0" smtClean="0">
                <a:solidFill>
                  <a:schemeClr val="accent6"/>
                </a:solidFill>
              </a:rPr>
              <a:t>転移学習のモデル選定</a:t>
            </a:r>
            <a:r>
              <a:rPr lang="en-US" altLang="ja-JP" sz="1200" b="1" dirty="0" smtClean="0">
                <a:solidFill>
                  <a:schemeClr val="accent6"/>
                </a:solidFill>
              </a:rPr>
              <a:t>] </a:t>
            </a:r>
          </a:p>
          <a:p>
            <a:r>
              <a:rPr lang="ja-JP" altLang="en-US" sz="1200" dirty="0" smtClean="0"/>
              <a:t>モデルの選定には図</a:t>
            </a:r>
            <a:r>
              <a:rPr lang="en-US" altLang="ja-JP" sz="1200" dirty="0" smtClean="0"/>
              <a:t>4-2-1</a:t>
            </a:r>
            <a:r>
              <a:rPr lang="ja-JP" altLang="en-US" sz="1200" dirty="0" smtClean="0"/>
              <a:t>にある少ない学習時間で、</a:t>
            </a:r>
            <a:endParaRPr lang="en-US" altLang="ja-JP" sz="1200" dirty="0" smtClean="0"/>
          </a:p>
          <a:p>
            <a:r>
              <a:rPr lang="ja-JP" altLang="en-US" sz="1200" dirty="0" smtClean="0"/>
              <a:t>高精度な分類ができる</a:t>
            </a:r>
            <a:r>
              <a:rPr lang="en-US" altLang="ja-JP" sz="1200" dirty="0" smtClean="0"/>
              <a:t>EfficientNetV2</a:t>
            </a:r>
            <a:r>
              <a:rPr lang="ja-JP" altLang="en-US" sz="1200" dirty="0" smtClean="0"/>
              <a:t>モデルを選定した。</a:t>
            </a:r>
            <a:endParaRPr lang="en-US" altLang="ja-JP" sz="1200" dirty="0"/>
          </a:p>
          <a:p>
            <a:endParaRPr lang="en-US" altLang="ja-JP" sz="800" b="1" dirty="0" smtClean="0">
              <a:solidFill>
                <a:schemeClr val="accent6"/>
              </a:solidFill>
            </a:endParaRPr>
          </a:p>
          <a:p>
            <a:r>
              <a:rPr lang="en-US" altLang="ja-JP" sz="1200" b="1" dirty="0">
                <a:solidFill>
                  <a:schemeClr val="accent6"/>
                </a:solidFill>
              </a:rPr>
              <a:t>[</a:t>
            </a:r>
            <a:r>
              <a:rPr lang="ja-JP" altLang="en-US" sz="1200" b="1" dirty="0" smtClean="0">
                <a:solidFill>
                  <a:schemeClr val="accent6"/>
                </a:solidFill>
              </a:rPr>
              <a:t>対策</a:t>
            </a:r>
            <a:r>
              <a:rPr lang="ja-JP" altLang="en-US" sz="1200" b="1" dirty="0">
                <a:solidFill>
                  <a:schemeClr val="accent6"/>
                </a:solidFill>
              </a:rPr>
              <a:t>２</a:t>
            </a:r>
            <a:r>
              <a:rPr lang="ja-JP" altLang="en-US" sz="1200" b="1" dirty="0" smtClean="0">
                <a:solidFill>
                  <a:schemeClr val="accent6"/>
                </a:solidFill>
              </a:rPr>
              <a:t> </a:t>
            </a:r>
            <a:r>
              <a:rPr lang="en-US" altLang="ja-JP" sz="1200" b="1" dirty="0">
                <a:solidFill>
                  <a:schemeClr val="accent6"/>
                </a:solidFill>
              </a:rPr>
              <a:t>– </a:t>
            </a:r>
            <a:r>
              <a:rPr lang="ja-JP" altLang="en-US" sz="1200" b="1" dirty="0" smtClean="0">
                <a:solidFill>
                  <a:schemeClr val="accent6"/>
                </a:solidFill>
              </a:rPr>
              <a:t>動画からフレーム分割とデータ拡張</a:t>
            </a:r>
            <a:r>
              <a:rPr lang="en-US" altLang="ja-JP" sz="1200" b="1" dirty="0" smtClean="0">
                <a:solidFill>
                  <a:schemeClr val="accent6"/>
                </a:solidFill>
              </a:rPr>
              <a:t>] </a:t>
            </a:r>
            <a:endParaRPr lang="en-US" altLang="ja-JP" sz="1200" b="1" dirty="0">
              <a:solidFill>
                <a:schemeClr val="accent6"/>
              </a:solidFill>
            </a:endParaRPr>
          </a:p>
          <a:p>
            <a:r>
              <a:rPr lang="ja-JP" altLang="en-US" sz="1200" dirty="0" smtClean="0"/>
              <a:t>写真を一枚ずつ撮影することは効率が悪いため、</a:t>
            </a:r>
            <a:endParaRPr lang="en-US" altLang="ja-JP" sz="1200" dirty="0" smtClean="0"/>
          </a:p>
          <a:p>
            <a:r>
              <a:rPr lang="ja-JP" altLang="en-US" sz="1200" dirty="0" smtClean="0"/>
              <a:t>動画からフレームごとに画像を生成することを行った。</a:t>
            </a:r>
            <a:endParaRPr lang="en-US" altLang="ja-JP" sz="1200" dirty="0" smtClean="0"/>
          </a:p>
          <a:p>
            <a:r>
              <a:rPr lang="ja-JP" altLang="en-US" sz="1200" dirty="0" smtClean="0"/>
              <a:t>また、画像の水増しを行い、</a:t>
            </a:r>
            <a:r>
              <a:rPr lang="ja-JP" altLang="en-US" sz="1200" dirty="0"/>
              <a:t>図</a:t>
            </a:r>
            <a:r>
              <a:rPr lang="en-US" altLang="ja-JP" sz="1200" dirty="0" smtClean="0"/>
              <a:t>4-2-2</a:t>
            </a:r>
            <a:r>
              <a:rPr lang="ja-JP" altLang="en-US" sz="1200" dirty="0" err="1" smtClean="0"/>
              <a:t>のように</a:t>
            </a:r>
            <a:r>
              <a:rPr lang="ja-JP" altLang="en-US" sz="1200" dirty="0" smtClean="0"/>
              <a:t>画像加工を行った</a:t>
            </a:r>
            <a:endParaRPr lang="en-US" altLang="ja-JP" sz="1200" dirty="0" smtClean="0"/>
          </a:p>
          <a:p>
            <a:r>
              <a:rPr lang="ja-JP" altLang="en-US" sz="1200" dirty="0"/>
              <a:t>もの</a:t>
            </a:r>
            <a:r>
              <a:rPr lang="ja-JP" altLang="en-US" sz="1200" dirty="0" smtClean="0"/>
              <a:t>を学習させることで汎化性能を向上させることができる。</a:t>
            </a:r>
            <a:r>
              <a:rPr lang="en-US" altLang="ja-JP" sz="1200" dirty="0" smtClean="0"/>
              <a:t> </a:t>
            </a:r>
            <a:endParaRPr lang="en-US" altLang="ja-JP" sz="1200" dirty="0"/>
          </a:p>
          <a:p>
            <a:endParaRPr lang="en-US" altLang="ja-JP" sz="800" b="1" dirty="0" smtClean="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smtClean="0"/>
              <a:t>約</a:t>
            </a:r>
            <a:r>
              <a:rPr lang="en-US" altLang="ja-JP" sz="1200" dirty="0" smtClean="0"/>
              <a:t>46000</a:t>
            </a:r>
            <a:r>
              <a:rPr lang="ja-JP" altLang="en-US" sz="1200" dirty="0" smtClean="0"/>
              <a:t>枚のﾃﾞｰﾀを学習させたところ、</a:t>
            </a:r>
            <a:endParaRPr lang="en-US" altLang="ja-JP" sz="1200" dirty="0"/>
          </a:p>
          <a:p>
            <a:r>
              <a:rPr lang="ja-JP" altLang="en-US" sz="1200" dirty="0" smtClean="0"/>
              <a:t>訓練データの精度は</a:t>
            </a:r>
            <a:r>
              <a:rPr lang="en-US" altLang="ja-JP" sz="1200" dirty="0" smtClean="0"/>
              <a:t>78.4%</a:t>
            </a:r>
            <a:r>
              <a:rPr lang="ja-JP" altLang="en-US" sz="1200" dirty="0" smtClean="0"/>
              <a:t>から</a:t>
            </a:r>
            <a:r>
              <a:rPr lang="en-US" altLang="ja-JP" sz="1200" dirty="0" smtClean="0"/>
              <a:t>93.0%</a:t>
            </a:r>
            <a:r>
              <a:rPr lang="ja-JP" altLang="en-US" sz="1200" dirty="0" err="1" smtClean="0"/>
              <a:t>に向</a:t>
            </a:r>
            <a:r>
              <a:rPr lang="ja-JP" altLang="en-US" sz="1200" dirty="0" smtClean="0"/>
              <a:t>上し、</a:t>
            </a:r>
            <a:endParaRPr lang="en-US" altLang="ja-JP" sz="1200" dirty="0" smtClean="0"/>
          </a:p>
          <a:p>
            <a:r>
              <a:rPr lang="ja-JP" altLang="en-US" sz="1200" dirty="0" smtClean="0"/>
              <a:t>テストデータの精度は</a:t>
            </a:r>
            <a:r>
              <a:rPr lang="en-US" altLang="ja-JP" sz="1200" dirty="0" smtClean="0"/>
              <a:t>68.1%</a:t>
            </a:r>
            <a:r>
              <a:rPr lang="ja-JP" altLang="en-US" sz="1200" dirty="0" smtClean="0"/>
              <a:t>から</a:t>
            </a:r>
            <a:r>
              <a:rPr lang="en-US" altLang="ja-JP" sz="1200" dirty="0" smtClean="0"/>
              <a:t>86.7%</a:t>
            </a:r>
            <a:r>
              <a:rPr lang="ja-JP" altLang="en-US" sz="1200" dirty="0" err="1" smtClean="0"/>
              <a:t>に向</a:t>
            </a:r>
            <a:r>
              <a:rPr lang="ja-JP" altLang="en-US" sz="1200" dirty="0" smtClean="0"/>
              <a:t>上した。</a:t>
            </a:r>
            <a:endParaRPr lang="en-US" altLang="ja-JP" sz="1200" dirty="0" smtClean="0"/>
          </a:p>
          <a:p>
            <a:r>
              <a:rPr lang="ja-JP" altLang="en-US" sz="1200" dirty="0" smtClean="0"/>
              <a:t>上記対策</a:t>
            </a:r>
            <a:r>
              <a:rPr lang="ja-JP" altLang="en-US" sz="1200" dirty="0" smtClean="0"/>
              <a:t>から約</a:t>
            </a:r>
            <a:r>
              <a:rPr lang="en-US" altLang="ja-JP" sz="1200" dirty="0" smtClean="0"/>
              <a:t>27</a:t>
            </a:r>
            <a:r>
              <a:rPr lang="en-US" altLang="ja-JP" sz="1200" dirty="0" smtClean="0"/>
              <a:t>%</a:t>
            </a:r>
            <a:r>
              <a:rPr lang="ja-JP" altLang="en-US" sz="1200" dirty="0" smtClean="0"/>
              <a:t>の精度向上が見込めた。</a:t>
            </a:r>
            <a:endParaRPr lang="en-US" altLang="ja-JP" sz="1200" dirty="0" smtClean="0"/>
          </a:p>
        </p:txBody>
      </p:sp>
      <p:pic>
        <p:nvPicPr>
          <p:cNvPr id="26" name="図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sp>
        <p:nvSpPr>
          <p:cNvPr id="27" name="テキスト ボックス 26"/>
          <p:cNvSpPr txBox="1"/>
          <p:nvPr/>
        </p:nvSpPr>
        <p:spPr>
          <a:xfrm>
            <a:off x="5039395" y="9377446"/>
            <a:ext cx="677553" cy="276999"/>
          </a:xfrm>
          <a:prstGeom prst="rect">
            <a:avLst/>
          </a:prstGeom>
          <a:noFill/>
        </p:spPr>
        <p:txBody>
          <a:bodyPr wrap="square" rtlCol="0">
            <a:spAutoFit/>
          </a:bodyPr>
          <a:lstStyle/>
          <a:p>
            <a:r>
              <a:rPr kumimoji="1" lang="ja-JP" altLang="en-US" sz="1200" dirty="0" smtClean="0"/>
              <a:t>図</a:t>
            </a:r>
            <a:r>
              <a:rPr kumimoji="1" lang="en-US" altLang="ja-JP" sz="1200" dirty="0" smtClean="0"/>
              <a:t>4-2-2 </a:t>
            </a:r>
            <a:endParaRPr kumimoji="1" lang="ja-JP" altLang="en-US" sz="1200" dirty="0"/>
          </a:p>
        </p:txBody>
      </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2217</TotalTime>
  <Words>535</Words>
  <Application>Microsoft Office PowerPoint</Application>
  <PresentationFormat>ユーザー設定</PresentationFormat>
  <Paragraphs>67</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8</vt:i4>
      </vt:variant>
      <vt:variant>
        <vt:lpstr>スライド タイトル</vt:lpstr>
      </vt:variant>
      <vt:variant>
        <vt:i4>6</vt:i4>
      </vt:variant>
    </vt:vector>
  </HeadingPairs>
  <TitlesOfParts>
    <vt:vector size="20" baseType="lpstr">
      <vt:lpstr>ＭＳ Ｐゴシック</vt:lpstr>
      <vt:lpstr>ＭＳ Ｐ明朝</vt:lpstr>
      <vt:lpstr>游ゴシック</vt:lpstr>
      <vt:lpstr>游ゴシック Light</vt:lpstr>
      <vt:lpstr>Arial</vt:lpstr>
      <vt:lpstr>Times New Roman</vt:lpstr>
      <vt:lpstr>アブストラクトページ用（アドバンストクラス）</vt:lpstr>
      <vt:lpstr>デザインの設定</vt:lpstr>
      <vt:lpstr>2_デザインの設定</vt:lpstr>
      <vt:lpstr>3_デザインの設定</vt:lpstr>
      <vt:lpstr>4_デザインの設定</vt:lpstr>
      <vt:lpstr>5_デザインの設定</vt:lpstr>
      <vt:lpstr>6_デザインの設定</vt:lpstr>
      <vt:lpstr>7_デザインの設定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test</cp:lastModifiedBy>
  <cp:revision>234</cp:revision>
  <cp:lastPrinted>2018-04-01T05:10:42Z</cp:lastPrinted>
  <dcterms:created xsi:type="dcterms:W3CDTF">2002-02-28T07:41:56Z</dcterms:created>
  <dcterms:modified xsi:type="dcterms:W3CDTF">2023-08-19T22:04:46Z</dcterms:modified>
</cp:coreProperties>
</file>