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  <p:sldMasterId id="2147483680" r:id="rId3"/>
  </p:sldMasterIdLst>
  <p:notesMasterIdLst>
    <p:notesMasterId r:id="rId10"/>
  </p:notesMasterIdLst>
  <p:handoutMasterIdLst>
    <p:handoutMasterId r:id="rId11"/>
  </p:handoutMasterIdLst>
  <p:sldIdLst>
    <p:sldId id="273" r:id="rId4"/>
    <p:sldId id="268" r:id="rId5"/>
    <p:sldId id="269" r:id="rId6"/>
    <p:sldId id="271" r:id="rId7"/>
    <p:sldId id="272" r:id="rId8"/>
    <p:sldId id="270" r:id="rId9"/>
  </p:sldIdLst>
  <p:sldSz cx="15119350" cy="1069181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52674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05348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58022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10696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63370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316044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68718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421392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アドバンストクラス）" id="{3DA37361-5870-43F5-A78E-D2A5D23C209F}">
          <p14:sldIdLst>
            <p14:sldId id="273"/>
          </p14:sldIdLst>
        </p14:section>
        <p14:section name="モデル図ページ（アドバンストクラス）" id="{46087027-09ED-4232-B7C0-C8FBFF40BA2A}">
          <p14:sldIdLst>
            <p14:sldId id="268"/>
            <p14:sldId id="269"/>
            <p14:sldId id="271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7" autoAdjust="0"/>
    <p:restoredTop sz="94660"/>
  </p:normalViewPr>
  <p:slideViewPr>
    <p:cSldViewPr showGuides="1">
      <p:cViewPr varScale="1">
        <p:scale>
          <a:sx n="63" d="100"/>
          <a:sy n="63" d="100"/>
        </p:scale>
        <p:origin x="821" y="72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03388" y="1582738"/>
            <a:ext cx="11191875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52674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105348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58022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210696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63370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044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718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392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アドバンストクラ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6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13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80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7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7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8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5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2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0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862174" rtl="0" eaLnBrk="1" latinLnBrk="0" hangingPunct="1">
        <a:lnSpc>
          <a:spcPct val="90000"/>
        </a:lnSpc>
        <a:spcBef>
          <a:spcPct val="0"/>
        </a:spcBef>
        <a:buNone/>
        <a:defRPr kumimoji="1" sz="4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44" indent="-215544" algn="l" defTabSz="862174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kumimoji="1"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4663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077718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508804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939892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370979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802066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233153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66424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8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174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26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348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435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52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61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69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06" y="569241"/>
            <a:ext cx="13041939" cy="927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706" y="1416720"/>
            <a:ext cx="13041939" cy="8980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1018276" rtl="0" eaLnBrk="1" latinLnBrk="0" hangingPunct="1">
        <a:lnSpc>
          <a:spcPct val="90000"/>
        </a:lnSpc>
        <a:spcBef>
          <a:spcPct val="0"/>
        </a:spcBef>
        <a:buNone/>
        <a:defRPr kumimoji="1"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569" indent="-254569" algn="l" defTabSz="1018276" rtl="0" eaLnBrk="1" latinLnBrk="0" hangingPunct="1">
        <a:lnSpc>
          <a:spcPct val="90000"/>
        </a:lnSpc>
        <a:spcBef>
          <a:spcPts val="1114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63707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673" kern="1200">
          <a:solidFill>
            <a:schemeClr val="tx1"/>
          </a:solidFill>
          <a:latin typeface="+mn-lt"/>
          <a:ea typeface="+mn-ea"/>
          <a:cs typeface="+mn-cs"/>
        </a:defRPr>
      </a:lvl2pPr>
      <a:lvl3pPr marL="1272845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227" kern="1200">
          <a:solidFill>
            <a:schemeClr val="tx1"/>
          </a:solidFill>
          <a:latin typeface="+mn-lt"/>
          <a:ea typeface="+mn-ea"/>
          <a:cs typeface="+mn-cs"/>
        </a:defRPr>
      </a:lvl3pPr>
      <a:lvl4pPr marL="1781983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291121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800259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309396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818534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327672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1pPr>
      <a:lvl2pPr marL="50913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2pPr>
      <a:lvl3pPr marL="1018276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3pPr>
      <a:lvl4pPr marL="1527414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036552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54569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05482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563965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073103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0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CD5B1FA1-8504-4F48-BCDA-FBE15F527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4" y="2048052"/>
            <a:ext cx="7344815" cy="83496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モデルの構成</a:t>
            </a:r>
            <a:endParaRPr lang="en-US" altLang="ja-JP" sz="2168" b="1" dirty="0">
              <a:solidFill>
                <a:srgbClr val="FF0000"/>
              </a:solidFill>
            </a:endParaRP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要求分析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 startAt="2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分析モデル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ポイント以上）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EC59D8-759D-CE41-9AD0-23EC63B01CF4}"/>
              </a:ext>
            </a:extLst>
          </p:cNvPr>
          <p:cNvSpPr txBox="1"/>
          <p:nvPr/>
        </p:nvSpPr>
        <p:spPr>
          <a:xfrm>
            <a:off x="214860" y="9656575"/>
            <a:ext cx="7104254" cy="72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ここに書いた説明で、モデル図全体を読んで得られる分析、設計の全体像、重要なポイント、効果や実績を捉えることができる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CFF1FBD-15DB-8146-AACB-F9A83D44107F}"/>
              </a:ext>
            </a:extLst>
          </p:cNvPr>
          <p:cNvSpPr txBox="1"/>
          <p:nvPr/>
        </p:nvSpPr>
        <p:spPr>
          <a:xfrm>
            <a:off x="7583428" y="9022820"/>
            <a:ext cx="7321061" cy="1355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どのように分析設計が進められ、分析に何が書いてあるか、設計の何が書いてあるか、制御として何に取り組んでいるか、それらがどのようにつながっているか、といったことが把握でき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802A2F-999E-D34A-84D3-E173EF896E75}"/>
              </a:ext>
            </a:extLst>
          </p:cNvPr>
          <p:cNvSpPr txBox="1"/>
          <p:nvPr/>
        </p:nvSpPr>
        <p:spPr>
          <a:xfrm>
            <a:off x="214860" y="5448409"/>
            <a:ext cx="7104253" cy="408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配布時のこの領域の大きさが記載可能な範囲です</a:t>
            </a:r>
          </a:p>
        </p:txBody>
      </p:sp>
      <p:sp>
        <p:nvSpPr>
          <p:cNvPr id="12" name="吹き出し: 四角形 18">
            <a:extLst>
              <a:ext uri="{FF2B5EF4-FFF2-40B4-BE49-F238E27FC236}">
                <a16:creationId xmlns:a16="http://schemas.microsoft.com/office/drawing/2014/main" id="{918C412B-A4D6-B04C-BDF3-92B153ADF6DA}"/>
              </a:ext>
            </a:extLst>
          </p:cNvPr>
          <p:cNvSpPr/>
          <p:nvPr/>
        </p:nvSpPr>
        <p:spPr>
          <a:xfrm>
            <a:off x="11488861" y="1748285"/>
            <a:ext cx="3415630" cy="882062"/>
          </a:xfrm>
          <a:prstGeom prst="wedgeRectCallout">
            <a:avLst>
              <a:gd name="adj1" fmla="val -36460"/>
              <a:gd name="adj2" fmla="val -14348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注：公開されている地域、</a:t>
            </a:r>
          </a:p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例）「東京都中央区」等</a:t>
            </a:r>
          </a:p>
        </p:txBody>
      </p:sp>
      <p:sp>
        <p:nvSpPr>
          <p:cNvPr id="13" name="吹き出し: 四角形 19">
            <a:extLst>
              <a:ext uri="{FF2B5EF4-FFF2-40B4-BE49-F238E27FC236}">
                <a16:creationId xmlns:a16="http://schemas.microsoft.com/office/drawing/2014/main" id="{4AF05D89-6F47-544C-B2A1-0DD814F36B4B}"/>
              </a:ext>
            </a:extLst>
          </p:cNvPr>
          <p:cNvSpPr/>
          <p:nvPr/>
        </p:nvSpPr>
        <p:spPr>
          <a:xfrm>
            <a:off x="9136132" y="4418667"/>
            <a:ext cx="4225767" cy="882062"/>
          </a:xfrm>
          <a:prstGeom prst="wedgeRectCallout">
            <a:avLst>
              <a:gd name="adj1" fmla="val -77262"/>
              <a:gd name="adj2" fmla="val -34918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注：公開されている所属名を記載、個人参加の場合は”個人”を記載</a:t>
            </a:r>
          </a:p>
        </p:txBody>
      </p:sp>
      <p:sp>
        <p:nvSpPr>
          <p:cNvPr id="14" name="吹き出し: 四角形 15">
            <a:extLst>
              <a:ext uri="{FF2B5EF4-FFF2-40B4-BE49-F238E27FC236}">
                <a16:creationId xmlns:a16="http://schemas.microsoft.com/office/drawing/2014/main" id="{81D070A3-CA3E-3A45-9863-2C9AD0EE7A69}"/>
              </a:ext>
            </a:extLst>
          </p:cNvPr>
          <p:cNvSpPr/>
          <p:nvPr/>
        </p:nvSpPr>
        <p:spPr>
          <a:xfrm>
            <a:off x="6470070" y="7734941"/>
            <a:ext cx="3206339" cy="882062"/>
          </a:xfrm>
          <a:prstGeom prst="wedgeRectCallout">
            <a:avLst>
              <a:gd name="adj1" fmla="val -13753"/>
              <a:gd name="adj2" fmla="val 9899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5" name="吹き出し: 四角形 16">
            <a:extLst>
              <a:ext uri="{FF2B5EF4-FFF2-40B4-BE49-F238E27FC236}">
                <a16:creationId xmlns:a16="http://schemas.microsoft.com/office/drawing/2014/main" id="{F89ACC0A-149A-AB43-B5F0-A48780FA90E3}"/>
              </a:ext>
            </a:extLst>
          </p:cNvPr>
          <p:cNvSpPr/>
          <p:nvPr/>
        </p:nvSpPr>
        <p:spPr>
          <a:xfrm>
            <a:off x="3023171" y="8241732"/>
            <a:ext cx="3206339" cy="882062"/>
          </a:xfrm>
          <a:prstGeom prst="wedgeRectCallout">
            <a:avLst>
              <a:gd name="adj1" fmla="val -20789"/>
              <a:gd name="adj2" fmla="val 11276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6" name="吹き出し: 四角形 17">
            <a:extLst>
              <a:ext uri="{FF2B5EF4-FFF2-40B4-BE49-F238E27FC236}">
                <a16:creationId xmlns:a16="http://schemas.microsoft.com/office/drawing/2014/main" id="{299C6002-9546-0C4B-8AB3-8B7797A06587}"/>
              </a:ext>
            </a:extLst>
          </p:cNvPr>
          <p:cNvSpPr/>
          <p:nvPr/>
        </p:nvSpPr>
        <p:spPr>
          <a:xfrm>
            <a:off x="3265472" y="3652590"/>
            <a:ext cx="3206339" cy="953634"/>
          </a:xfrm>
          <a:prstGeom prst="wedgeRectCallout">
            <a:avLst>
              <a:gd name="adj1" fmla="val 50761"/>
              <a:gd name="adj2" fmla="val 15658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000CC652-1878-9B48-A80E-172F05B96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2048052"/>
            <a:ext cx="7104254" cy="380848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/>
              <a:t>チーム紹介、目標、意気込み</a:t>
            </a:r>
            <a:endParaRPr lang="ja-JP" altLang="en-US" sz="1782" dirty="0"/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endParaRPr lang="ja-JP" altLang="en-US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D8574BD-8454-CD42-B2AE-BDB71A5C8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6054252"/>
            <a:ext cx="7104254" cy="43434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862174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モデルの概要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ポイント以上、全角で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300</a:t>
            </a:r>
            <a:r>
              <a:rPr lang="ja-JP" altLang="en-US" sz="1782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文字程度）</a:t>
            </a:r>
          </a:p>
          <a:p>
            <a:pPr marL="0" indent="0" eaLnBrk="1" hangingPunct="1">
              <a:lnSpc>
                <a:spcPct val="80000"/>
              </a:lnSpc>
              <a:spcBef>
                <a:spcPts val="668"/>
              </a:spcBef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BA708950-803A-F54D-BD5B-887E1E45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88" y="1330959"/>
            <a:ext cx="803007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</a:t>
            </a:r>
            <a:endParaRPr lang="ja-JP" altLang="en-US" sz="2673" dirty="0">
              <a:latin typeface="ＭＳ Ｐゴシック" panose="020B0600070205080204" pitchFamily="34" charset="-128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C4CB4706-AFFC-1743-AA09-DC13B0B31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808" y="1367540"/>
            <a:ext cx="4969303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XXXXXXXXXXXXXXXX</a:t>
            </a:r>
            <a:endParaRPr lang="ja-JP" altLang="en-US" sz="2673" dirty="0">
              <a:latin typeface="ＭＳ Ｐゴシック" panose="020B0600070205080204" pitchFamily="34" charset="-128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26BB24FA-55A3-AE43-8F81-3647BCE97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487" y="374282"/>
            <a:ext cx="1924498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XXXXXX</a:t>
            </a:r>
            <a:endParaRPr lang="ja-JP" altLang="en-US" sz="2673" dirty="0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9CF50D3C-A6CD-7B4E-9311-E8420CBE2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459" y="387290"/>
            <a:ext cx="2565115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XXXXXXXXX</a:t>
            </a:r>
            <a:endParaRPr lang="ja-JP" altLang="en-US" sz="2673" dirty="0"/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ED177144-1C74-A340-99D6-0688D2F68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986" y="1417039"/>
            <a:ext cx="2244448" cy="49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XXXXXXXXXX</a:t>
            </a:r>
            <a:endParaRPr lang="en-US" altLang="ja-JP" sz="4009" dirty="0"/>
          </a:p>
        </p:txBody>
      </p:sp>
      <p:sp>
        <p:nvSpPr>
          <p:cNvPr id="11" name="吹き出し: 四角形 5">
            <a:extLst>
              <a:ext uri="{FF2B5EF4-FFF2-40B4-BE49-F238E27FC236}">
                <a16:creationId xmlns:a16="http://schemas.microsoft.com/office/drawing/2014/main" id="{C0FD933E-62D8-A542-83E5-61E271DA2368}"/>
              </a:ext>
            </a:extLst>
          </p:cNvPr>
          <p:cNvSpPr/>
          <p:nvPr/>
        </p:nvSpPr>
        <p:spPr>
          <a:xfrm>
            <a:off x="10135740" y="2773909"/>
            <a:ext cx="4768751" cy="1355498"/>
          </a:xfrm>
          <a:prstGeom prst="wedgeRectCallout">
            <a:avLst>
              <a:gd name="adj1" fmla="val -79381"/>
              <a:gd name="adj2" fmla="val -19359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注：北海道、東北、北関東、東京、</a:t>
            </a:r>
            <a:br>
              <a:rPr lang="ja-JP" altLang="en-US" sz="2052" dirty="0">
                <a:solidFill>
                  <a:srgbClr val="0070C0"/>
                </a:solidFill>
              </a:rPr>
            </a:br>
            <a:r>
              <a:rPr lang="ja-JP" altLang="en-US" sz="2052" dirty="0">
                <a:solidFill>
                  <a:srgbClr val="0070C0"/>
                </a:solidFill>
              </a:rPr>
              <a:t>南関東、東海、北陸、関西、中四国、</a:t>
            </a:r>
          </a:p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九州北、九州南、沖縄のいずれか</a:t>
            </a:r>
          </a:p>
          <a:p>
            <a:pPr algn="ctr"/>
            <a:endParaRPr lang="ja-JP" altLang="en-US" sz="2052" dirty="0">
              <a:solidFill>
                <a:srgbClr val="0070C0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A3D0200-F3A4-0316-DB82-F8EC66FB2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2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9E97F26-ED30-4870-B29B-88DD2A39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要求モデル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3A1BEA2-AA1D-441C-972E-6D458196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ここに要求のモデルを書く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4F155C6-1395-F177-162F-0D2CCC9A7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6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分析</a:t>
            </a:r>
            <a:r>
              <a:rPr kumimoji="1" lang="ja-JP" altLang="en-US" dirty="0"/>
              <a:t>モデル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ここに分析の</a:t>
            </a:r>
            <a:r>
              <a:rPr lang="ja-JP" altLang="en-US" dirty="0"/>
              <a:t>モデルを書く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39C1724-3635-29C9-C921-7BADC3675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1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設計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ここに</a:t>
            </a:r>
            <a:r>
              <a:rPr lang="ja-JP" altLang="en-US"/>
              <a:t>設計</a:t>
            </a:r>
            <a:r>
              <a:rPr lang="ja-JP" altLang="en-US" dirty="0"/>
              <a:t>のモデルを書く</a:t>
            </a:r>
            <a:endParaRPr lang="en-US" altLang="ja-JP" dirty="0"/>
          </a:p>
          <a:p>
            <a:pPr lvl="1"/>
            <a:r>
              <a:rPr lang="ja-JP" altLang="en-US"/>
              <a:t>ここに設計のモデルを書く（構造・振舞いの割り当てはチームの自由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9378F82-CF30-3F15-C333-DF2DB85A3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6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設計モデル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ja-JP" altLang="en-US"/>
              <a:t>ここに設計のモデルを書く（構造・振舞いの割り当てはチームの自由</a:t>
            </a:r>
            <a:r>
              <a:rPr lang="en-US" altLang="ja-JP" dirty="0"/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4AAAACD-5102-801F-24AF-9DA846B91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2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8C0B5-06BB-41B2-8E22-3BCAD69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工夫点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1492ACA-CEBB-4A08-A6B6-1B760833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最後のページ</a:t>
            </a:r>
            <a:endParaRPr kumimoji="1" lang="en-US" altLang="ja-JP" dirty="0"/>
          </a:p>
          <a:p>
            <a:r>
              <a:rPr kumimoji="1" lang="ja-JP" altLang="en-US"/>
              <a:t>ここに工夫点について記述する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C542020-22AC-08AC-3142-74549BACA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4148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アドバンスト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デザインの設定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316</Words>
  <Application>Microsoft Office PowerPoint</Application>
  <PresentationFormat>ユーザー設定</PresentationFormat>
  <Paragraphs>51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6</vt:i4>
      </vt:variant>
    </vt:vector>
  </HeadingPairs>
  <TitlesOfParts>
    <vt:vector size="17" baseType="lpstr">
      <vt:lpstr>HG丸ｺﾞｼｯｸM-PRO</vt:lpstr>
      <vt:lpstr>ＭＳ Ｐゴシック</vt:lpstr>
      <vt:lpstr>游ゴシック</vt:lpstr>
      <vt:lpstr>游ゴシック Light</vt:lpstr>
      <vt:lpstr>Arial</vt:lpstr>
      <vt:lpstr>Calibri</vt:lpstr>
      <vt:lpstr>Calibri Light</vt:lpstr>
      <vt:lpstr>Times New Roman</vt:lpstr>
      <vt:lpstr>アブストラクトページ用（アドバンストクラス）</vt:lpstr>
      <vt:lpstr>デザインの設定</vt:lpstr>
      <vt:lpstr>1_デザインの設定</vt:lpstr>
      <vt:lpstr>PowerPoint プレゼンテーション</vt:lpstr>
      <vt:lpstr>要求モデル</vt:lpstr>
      <vt:lpstr>分析モデル</vt:lpstr>
      <vt:lpstr>設計モデル</vt:lpstr>
      <vt:lpstr>設計モデル</vt:lpstr>
      <vt:lpstr>工夫点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虎太郎 松尾</cp:lastModifiedBy>
  <cp:revision>201</cp:revision>
  <cp:lastPrinted>2018-04-01T05:10:42Z</cp:lastPrinted>
  <dcterms:created xsi:type="dcterms:W3CDTF">2002-02-28T07:41:56Z</dcterms:created>
  <dcterms:modified xsi:type="dcterms:W3CDTF">2023-08-16T02:33:40Z</dcterms:modified>
</cp:coreProperties>
</file>