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0" r:id="rId3"/>
    <p:sldId id="322" r:id="rId4"/>
    <p:sldId id="329" r:id="rId5"/>
    <p:sldId id="335" r:id="rId6"/>
    <p:sldId id="336" r:id="rId7"/>
    <p:sldId id="337" r:id="rId8"/>
    <p:sldId id="363" r:id="rId9"/>
    <p:sldId id="330" r:id="rId10"/>
    <p:sldId id="338" r:id="rId11"/>
    <p:sldId id="339" r:id="rId12"/>
    <p:sldId id="340" r:id="rId13"/>
    <p:sldId id="364" r:id="rId14"/>
    <p:sldId id="365" r:id="rId15"/>
    <p:sldId id="331" r:id="rId16"/>
    <p:sldId id="342" r:id="rId17"/>
    <p:sldId id="343" r:id="rId18"/>
    <p:sldId id="345" r:id="rId19"/>
    <p:sldId id="346" r:id="rId20"/>
    <p:sldId id="352" r:id="rId21"/>
    <p:sldId id="347" r:id="rId22"/>
    <p:sldId id="348" r:id="rId23"/>
    <p:sldId id="350" r:id="rId24"/>
    <p:sldId id="351" r:id="rId25"/>
    <p:sldId id="368" r:id="rId26"/>
    <p:sldId id="354" r:id="rId27"/>
    <p:sldId id="349" r:id="rId28"/>
    <p:sldId id="353" r:id="rId29"/>
    <p:sldId id="355" r:id="rId30"/>
    <p:sldId id="357" r:id="rId31"/>
    <p:sldId id="356" r:id="rId32"/>
    <p:sldId id="369" r:id="rId33"/>
    <p:sldId id="332" r:id="rId34"/>
    <p:sldId id="358" r:id="rId35"/>
    <p:sldId id="359" r:id="rId36"/>
    <p:sldId id="360" r:id="rId37"/>
    <p:sldId id="361" r:id="rId38"/>
    <p:sldId id="362" r:id="rId39"/>
    <p:sldId id="333" r:id="rId40"/>
    <p:sldId id="323" r:id="rId41"/>
  </p:sldIdLst>
  <p:sldSz cx="7620000" cy="5715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6DEFD0CB-C19B-4075-BC88-66A1173228D5}">
          <p14:sldIdLst>
            <p14:sldId id="256"/>
            <p14:sldId id="320"/>
            <p14:sldId id="322"/>
            <p14:sldId id="329"/>
            <p14:sldId id="335"/>
            <p14:sldId id="336"/>
            <p14:sldId id="337"/>
            <p14:sldId id="363"/>
            <p14:sldId id="330"/>
            <p14:sldId id="338"/>
            <p14:sldId id="339"/>
            <p14:sldId id="340"/>
            <p14:sldId id="364"/>
            <p14:sldId id="365"/>
            <p14:sldId id="331"/>
            <p14:sldId id="342"/>
            <p14:sldId id="343"/>
            <p14:sldId id="345"/>
            <p14:sldId id="346"/>
            <p14:sldId id="352"/>
            <p14:sldId id="347"/>
            <p14:sldId id="348"/>
            <p14:sldId id="350"/>
            <p14:sldId id="351"/>
            <p14:sldId id="368"/>
            <p14:sldId id="354"/>
            <p14:sldId id="349"/>
            <p14:sldId id="353"/>
            <p14:sldId id="355"/>
            <p14:sldId id="357"/>
            <p14:sldId id="356"/>
            <p14:sldId id="369"/>
            <p14:sldId id="332"/>
            <p14:sldId id="358"/>
            <p14:sldId id="359"/>
            <p14:sldId id="360"/>
            <p14:sldId id="361"/>
            <p14:sldId id="362"/>
            <p14:sldId id="333"/>
            <p14:sldId id="323"/>
          </p14:sldIdLst>
        </p14:section>
      </p14:sectionLst>
    </p:ext>
    <p:ext uri="{EFAFB233-063F-42B5-8137-9DF3F51BA10A}">
      <p15:sldGuideLst xmlns:p15="http://schemas.microsoft.com/office/powerpoint/2012/main">
        <p15:guide id="1" orient="horz" pos="1800" userDrawn="1">
          <p15:clr>
            <a:srgbClr val="A4A3A4"/>
          </p15:clr>
        </p15:guide>
        <p15:guide id="2" pos="24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334"/>
    <a:srgbClr val="C3D600"/>
    <a:srgbClr val="234C5A"/>
    <a:srgbClr val="C6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2680" autoAdjust="0"/>
  </p:normalViewPr>
  <p:slideViewPr>
    <p:cSldViewPr>
      <p:cViewPr varScale="1">
        <p:scale>
          <a:sx n="99" d="100"/>
          <a:sy n="99" d="100"/>
        </p:scale>
        <p:origin x="1572" y="84"/>
      </p:cViewPr>
      <p:guideLst>
        <p:guide orient="horz" pos="1800"/>
        <p:guide pos="2400"/>
      </p:guideLst>
    </p:cSldViewPr>
  </p:slideViewPr>
  <p:notesTextViewPr>
    <p:cViewPr>
      <p:scale>
        <a:sx n="3" d="2"/>
        <a:sy n="3" d="2"/>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AF5EE61-36B8-40B4-9603-3B4D07E5B5F4}" type="datetimeFigureOut">
              <a:rPr lang="zh-CN" altLang="en-US"/>
              <a:pPr>
                <a:defRPr/>
              </a:pPr>
              <a:t>2018/5/29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F8A2F3FF-0779-4A86-9F3C-C007585A93A8}" type="slidenum">
              <a:rPr lang="zh-CN" altLang="en-US"/>
              <a:pPr>
                <a:defRPr/>
              </a:pPr>
              <a:t>‹#›</a:t>
            </a:fld>
            <a:endParaRPr lang="zh-CN" altLang="en-US"/>
          </a:p>
        </p:txBody>
      </p:sp>
    </p:spTree>
    <p:extLst>
      <p:ext uri="{BB962C8B-B14F-4D97-AF65-F5344CB8AC3E}">
        <p14:creationId xmlns:p14="http://schemas.microsoft.com/office/powerpoint/2010/main" val="1182735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3</a:t>
            </a:fld>
            <a:endParaRPr lang="zh-CN" altLang="en-US"/>
          </a:p>
        </p:txBody>
      </p:sp>
    </p:spTree>
    <p:extLst>
      <p:ext uri="{BB962C8B-B14F-4D97-AF65-F5344CB8AC3E}">
        <p14:creationId xmlns:p14="http://schemas.microsoft.com/office/powerpoint/2010/main" val="86827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8</a:t>
            </a:fld>
            <a:endParaRPr lang="zh-CN" altLang="en-US"/>
          </a:p>
        </p:txBody>
      </p:sp>
    </p:spTree>
    <p:extLst>
      <p:ext uri="{BB962C8B-B14F-4D97-AF65-F5344CB8AC3E}">
        <p14:creationId xmlns:p14="http://schemas.microsoft.com/office/powerpoint/2010/main" val="57072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9</a:t>
            </a:fld>
            <a:endParaRPr lang="zh-CN" altLang="en-US"/>
          </a:p>
        </p:txBody>
      </p:sp>
    </p:spTree>
    <p:extLst>
      <p:ext uri="{BB962C8B-B14F-4D97-AF65-F5344CB8AC3E}">
        <p14:creationId xmlns:p14="http://schemas.microsoft.com/office/powerpoint/2010/main" val="181297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13</a:t>
            </a:fld>
            <a:endParaRPr lang="zh-CN" altLang="en-US"/>
          </a:p>
        </p:txBody>
      </p:sp>
    </p:spTree>
    <p:extLst>
      <p:ext uri="{BB962C8B-B14F-4D97-AF65-F5344CB8AC3E}">
        <p14:creationId xmlns:p14="http://schemas.microsoft.com/office/powerpoint/2010/main" val="404074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14</a:t>
            </a:fld>
            <a:endParaRPr lang="zh-CN" altLang="en-US"/>
          </a:p>
        </p:txBody>
      </p:sp>
    </p:spTree>
    <p:extLst>
      <p:ext uri="{BB962C8B-B14F-4D97-AF65-F5344CB8AC3E}">
        <p14:creationId xmlns:p14="http://schemas.microsoft.com/office/powerpoint/2010/main" val="345252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15</a:t>
            </a:fld>
            <a:endParaRPr lang="zh-CN" altLang="en-US"/>
          </a:p>
        </p:txBody>
      </p:sp>
    </p:spTree>
    <p:extLst>
      <p:ext uri="{BB962C8B-B14F-4D97-AF65-F5344CB8AC3E}">
        <p14:creationId xmlns:p14="http://schemas.microsoft.com/office/powerpoint/2010/main" val="115086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33</a:t>
            </a:fld>
            <a:endParaRPr lang="zh-CN" altLang="en-US"/>
          </a:p>
        </p:txBody>
      </p:sp>
    </p:spTree>
    <p:extLst>
      <p:ext uri="{BB962C8B-B14F-4D97-AF65-F5344CB8AC3E}">
        <p14:creationId xmlns:p14="http://schemas.microsoft.com/office/powerpoint/2010/main" val="103665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A2F3FF-0779-4A86-9F3C-C007585A93A8}" type="slidenum">
              <a:rPr lang="zh-CN" altLang="en-US" smtClean="0"/>
              <a:pPr>
                <a:defRPr/>
              </a:pPr>
              <a:t>39</a:t>
            </a:fld>
            <a:endParaRPr lang="zh-CN" altLang="en-US"/>
          </a:p>
        </p:txBody>
      </p:sp>
    </p:spTree>
    <p:extLst>
      <p:ext uri="{BB962C8B-B14F-4D97-AF65-F5344CB8AC3E}">
        <p14:creationId xmlns:p14="http://schemas.microsoft.com/office/powerpoint/2010/main" val="2362607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Users\iamisis\Desktop\白.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7620000"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571500" y="1775356"/>
            <a:ext cx="6477000" cy="1225021"/>
          </a:xfrm>
        </p:spPr>
        <p:txBody>
          <a:bodyPr/>
          <a:lstStyle/>
          <a:p>
            <a:r>
              <a:rPr lang="zh-CN" altLang="en-US"/>
              <a:t>单击此处编辑母版标题样式</a:t>
            </a:r>
          </a:p>
        </p:txBody>
      </p:sp>
      <p:sp>
        <p:nvSpPr>
          <p:cNvPr id="3" name="副标题 2"/>
          <p:cNvSpPr>
            <a:spLocks noGrp="1"/>
          </p:cNvSpPr>
          <p:nvPr>
            <p:ph type="subTitle" idx="1"/>
          </p:nvPr>
        </p:nvSpPr>
        <p:spPr>
          <a:xfrm>
            <a:off x="1143000" y="3238500"/>
            <a:ext cx="5334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B9CB7A77-56AD-473E-9BE5-228ADB29C21F}"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188DC82-FD37-4655-8449-72E63893B359}" type="slidenum">
              <a:rPr lang="zh-CN" altLang="en-US"/>
              <a:pPr>
                <a:defRPr/>
              </a:pPr>
              <a:t>‹#›</a:t>
            </a:fld>
            <a:endParaRPr lang="zh-CN" altLang="en-US"/>
          </a:p>
        </p:txBody>
      </p:sp>
    </p:spTree>
    <p:extLst>
      <p:ext uri="{BB962C8B-B14F-4D97-AF65-F5344CB8AC3E}">
        <p14:creationId xmlns:p14="http://schemas.microsoft.com/office/powerpoint/2010/main" val="308315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FBF71C4-71C5-4949-9F0D-4404A11085D7}"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B03984-E737-4F93-B08A-C303089FD65B}" type="slidenum">
              <a:rPr lang="zh-CN" altLang="en-US"/>
              <a:pPr>
                <a:defRPr/>
              </a:pPr>
              <a:t>‹#›</a:t>
            </a:fld>
            <a:endParaRPr lang="zh-CN" altLang="en-US"/>
          </a:p>
        </p:txBody>
      </p:sp>
    </p:spTree>
    <p:extLst>
      <p:ext uri="{BB962C8B-B14F-4D97-AF65-F5344CB8AC3E}">
        <p14:creationId xmlns:p14="http://schemas.microsoft.com/office/powerpoint/2010/main" val="28779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24500" y="228866"/>
            <a:ext cx="17145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228866"/>
            <a:ext cx="50165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8C26982-7461-4A76-9C08-A386F5544697}"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DBF7D2-B942-49F0-A803-F87C37EE5E27}" type="slidenum">
              <a:rPr lang="zh-CN" altLang="en-US"/>
              <a:pPr>
                <a:defRPr/>
              </a:pPr>
              <a:t>‹#›</a:t>
            </a:fld>
            <a:endParaRPr lang="zh-CN" altLang="en-US"/>
          </a:p>
        </p:txBody>
      </p:sp>
    </p:spTree>
    <p:extLst>
      <p:ext uri="{BB962C8B-B14F-4D97-AF65-F5344CB8AC3E}">
        <p14:creationId xmlns:p14="http://schemas.microsoft.com/office/powerpoint/2010/main" val="59548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C:\Users\iamisis\Desktop\白.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7620000"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userDrawn="1"/>
        </p:nvSpPr>
        <p:spPr bwMode="auto">
          <a:xfrm>
            <a:off x="6895512" y="4945063"/>
            <a:ext cx="417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2000">
                <a:solidFill>
                  <a:srgbClr val="E70334"/>
                </a:solidFill>
                <a:latin typeface="Impact" panose="020B0806030902050204" pitchFamily="34" charset="0"/>
              </a:rPr>
              <a:t>Br</a:t>
            </a:r>
            <a:endParaRPr lang="zh-CN" altLang="en-US" sz="2000">
              <a:solidFill>
                <a:srgbClr val="E70334"/>
              </a:solidFill>
              <a:latin typeface="Impact" panose="020B0806030902050204" pitchFamily="34"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02D54FAA-03DC-4F75-9D75-B935033AF169}" type="datetimeFigureOut">
              <a:rPr lang="zh-CN" altLang="en-US"/>
              <a:pPr>
                <a:defRPr/>
              </a:pPr>
              <a:t>2018/5/29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D89DE75A-050C-44AF-B7DA-70890E25A7E5}" type="slidenum">
              <a:rPr lang="zh-CN" altLang="en-US"/>
              <a:pPr>
                <a:defRPr/>
              </a:pPr>
              <a:t>‹#›</a:t>
            </a:fld>
            <a:endParaRPr lang="zh-CN" altLang="en-US"/>
          </a:p>
        </p:txBody>
      </p:sp>
    </p:spTree>
    <p:extLst>
      <p:ext uri="{BB962C8B-B14F-4D97-AF65-F5344CB8AC3E}">
        <p14:creationId xmlns:p14="http://schemas.microsoft.com/office/powerpoint/2010/main" val="201612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1928" y="3672418"/>
            <a:ext cx="6477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601928" y="2422261"/>
            <a:ext cx="6477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9812ACD-9A1C-4025-AEA5-6F20D121869B}" type="datetimeFigureOut">
              <a:rPr lang="zh-CN" altLang="en-US"/>
              <a:pPr>
                <a:defRPr/>
              </a:pPr>
              <a:t>2018/5/29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318933-2D97-4BFB-B08E-4796719FF1F5}" type="slidenum">
              <a:rPr lang="zh-CN" altLang="en-US"/>
              <a:pPr>
                <a:defRPr/>
              </a:pPr>
              <a:t>‹#›</a:t>
            </a:fld>
            <a:endParaRPr lang="zh-CN" altLang="en-US"/>
          </a:p>
        </p:txBody>
      </p:sp>
    </p:spTree>
    <p:extLst>
      <p:ext uri="{BB962C8B-B14F-4D97-AF65-F5344CB8AC3E}">
        <p14:creationId xmlns:p14="http://schemas.microsoft.com/office/powerpoint/2010/main" val="386844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333500"/>
            <a:ext cx="33655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73500" y="1333500"/>
            <a:ext cx="33655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741F399-7CB8-45AF-85CF-6A8681920979}"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5E4C3FE-D25F-4AAA-B27A-E554B2233CAF}" type="slidenum">
              <a:rPr lang="zh-CN" altLang="en-US"/>
              <a:pPr>
                <a:defRPr/>
              </a:pPr>
              <a:t>‹#›</a:t>
            </a:fld>
            <a:endParaRPr lang="zh-CN" altLang="en-US"/>
          </a:p>
        </p:txBody>
      </p:sp>
    </p:spTree>
    <p:extLst>
      <p:ext uri="{BB962C8B-B14F-4D97-AF65-F5344CB8AC3E}">
        <p14:creationId xmlns:p14="http://schemas.microsoft.com/office/powerpoint/2010/main" val="4459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81000" y="1279262"/>
            <a:ext cx="3366823"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381000" y="1812396"/>
            <a:ext cx="3366823"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870855" y="1279262"/>
            <a:ext cx="3368146"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3870855" y="1812396"/>
            <a:ext cx="3368146"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24F5686-62F2-4907-ADA0-9B1045BCE867}" type="datetimeFigureOut">
              <a:rPr lang="zh-CN" altLang="en-US"/>
              <a:pPr>
                <a:defRPr/>
              </a:pPr>
              <a:t>2018/5/29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6CD3E80-8A4A-42E8-B10D-81F20161D027}" type="slidenum">
              <a:rPr lang="zh-CN" altLang="en-US"/>
              <a:pPr>
                <a:defRPr/>
              </a:pPr>
              <a:t>‹#›</a:t>
            </a:fld>
            <a:endParaRPr lang="zh-CN" altLang="en-US"/>
          </a:p>
        </p:txBody>
      </p:sp>
    </p:spTree>
    <p:extLst>
      <p:ext uri="{BB962C8B-B14F-4D97-AF65-F5344CB8AC3E}">
        <p14:creationId xmlns:p14="http://schemas.microsoft.com/office/powerpoint/2010/main" val="79610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1DEEE60-C2CD-4186-9152-F8B53A8716A8}" type="datetimeFigureOut">
              <a:rPr lang="zh-CN" altLang="en-US"/>
              <a:pPr>
                <a:defRPr/>
              </a:pPr>
              <a:t>2018/5/29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6620483-8FD6-40E6-8C5F-5AAADECA6AA9}" type="slidenum">
              <a:rPr lang="zh-CN" altLang="en-US"/>
              <a:pPr>
                <a:defRPr/>
              </a:pPr>
              <a:t>‹#›</a:t>
            </a:fld>
            <a:endParaRPr lang="zh-CN" altLang="en-US"/>
          </a:p>
        </p:txBody>
      </p:sp>
    </p:spTree>
    <p:extLst>
      <p:ext uri="{BB962C8B-B14F-4D97-AF65-F5344CB8AC3E}">
        <p14:creationId xmlns:p14="http://schemas.microsoft.com/office/powerpoint/2010/main" val="79153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E5F450E-0438-45BB-956B-EAF5ED93C611}" type="datetimeFigureOut">
              <a:rPr lang="zh-CN" altLang="en-US"/>
              <a:pPr>
                <a:defRPr/>
              </a:pPr>
              <a:t>2018/5/29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92F1E1-1FA0-4C0F-9F45-0AC5A079C2F0}" type="slidenum">
              <a:rPr lang="zh-CN" altLang="en-US"/>
              <a:pPr>
                <a:defRPr/>
              </a:pPr>
              <a:t>‹#›</a:t>
            </a:fld>
            <a:endParaRPr lang="zh-CN" altLang="en-US"/>
          </a:p>
        </p:txBody>
      </p:sp>
    </p:spTree>
    <p:extLst>
      <p:ext uri="{BB962C8B-B14F-4D97-AF65-F5344CB8AC3E}">
        <p14:creationId xmlns:p14="http://schemas.microsoft.com/office/powerpoint/2010/main" val="401296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81001" y="227543"/>
            <a:ext cx="2506928"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2979208" y="227542"/>
            <a:ext cx="425979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81001" y="1195918"/>
            <a:ext cx="2506928"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976E42C-DD52-4B9B-B49B-B5416367C73C}"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C4A8D5-2281-4946-81A8-423DB6C7CC74}" type="slidenum">
              <a:rPr lang="zh-CN" altLang="en-US"/>
              <a:pPr>
                <a:defRPr/>
              </a:pPr>
              <a:t>‹#›</a:t>
            </a:fld>
            <a:endParaRPr lang="zh-CN" altLang="en-US"/>
          </a:p>
        </p:txBody>
      </p:sp>
    </p:spTree>
    <p:extLst>
      <p:ext uri="{BB962C8B-B14F-4D97-AF65-F5344CB8AC3E}">
        <p14:creationId xmlns:p14="http://schemas.microsoft.com/office/powerpoint/2010/main" val="72151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93573" y="4000500"/>
            <a:ext cx="4572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493573" y="510646"/>
            <a:ext cx="45720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493573" y="4472782"/>
            <a:ext cx="4572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12E42F-AC1D-402B-9588-5D9866F824B2}" type="datetimeFigureOut">
              <a:rPr lang="zh-CN" altLang="en-US"/>
              <a:pPr>
                <a:defRPr/>
              </a:pPr>
              <a:t>2018/5/29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CB5FF8-C5DD-494E-918C-CA9AC2E4FF88}" type="slidenum">
              <a:rPr lang="zh-CN" altLang="en-US"/>
              <a:pPr>
                <a:defRPr/>
              </a:pPr>
              <a:t>‹#›</a:t>
            </a:fld>
            <a:endParaRPr lang="zh-CN" altLang="en-US"/>
          </a:p>
        </p:txBody>
      </p:sp>
    </p:spTree>
    <p:extLst>
      <p:ext uri="{BB962C8B-B14F-4D97-AF65-F5344CB8AC3E}">
        <p14:creationId xmlns:p14="http://schemas.microsoft.com/office/powerpoint/2010/main" val="177775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81000" y="228600"/>
            <a:ext cx="6858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381000" y="1333500"/>
            <a:ext cx="6858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81000" y="5297488"/>
            <a:ext cx="1778000" cy="303212"/>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E44FA12-95BF-45BF-BBC6-F9A10E643CC0}" type="datetimeFigureOut">
              <a:rPr lang="zh-CN" altLang="en-US"/>
              <a:pPr>
                <a:defRPr/>
              </a:pPr>
              <a:t>2018/5/29</a:t>
            </a:fld>
            <a:endParaRPr lang="zh-CN" altLang="en-US"/>
          </a:p>
        </p:txBody>
      </p:sp>
      <p:sp>
        <p:nvSpPr>
          <p:cNvPr id="5" name="页脚占位符 4"/>
          <p:cNvSpPr>
            <a:spLocks noGrp="1"/>
          </p:cNvSpPr>
          <p:nvPr>
            <p:ph type="ftr" sz="quarter" idx="3"/>
          </p:nvPr>
        </p:nvSpPr>
        <p:spPr>
          <a:xfrm>
            <a:off x="2603500" y="5297488"/>
            <a:ext cx="2413000" cy="303212"/>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5461000" y="5297488"/>
            <a:ext cx="1778000" cy="303212"/>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A5B226E-B506-45B8-AB6A-F859B8734A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6">
            <a:extLst>
              <a:ext uri="{FF2B5EF4-FFF2-40B4-BE49-F238E27FC236}">
                <a16:creationId xmlns:a16="http://schemas.microsoft.com/office/drawing/2014/main" id="{346555EC-E9CF-42CF-B19E-6EDD88950AD4}"/>
              </a:ext>
            </a:extLst>
          </p:cNvPr>
          <p:cNvGrpSpPr/>
          <p:nvPr/>
        </p:nvGrpSpPr>
        <p:grpSpPr>
          <a:xfrm>
            <a:off x="353616" y="175415"/>
            <a:ext cx="1923415" cy="737870"/>
            <a:chOff x="132080" y="0"/>
            <a:chExt cx="1923415" cy="737870"/>
          </a:xfrm>
        </p:grpSpPr>
        <p:pic>
          <p:nvPicPr>
            <p:cNvPr id="13" name="图片 12" descr="广工logo 绿色版.png">
              <a:extLst>
                <a:ext uri="{FF2B5EF4-FFF2-40B4-BE49-F238E27FC236}">
                  <a16:creationId xmlns:a16="http://schemas.microsoft.com/office/drawing/2014/main" id="{855E5D4B-510A-4954-87F5-7107AEEF85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80" y="0"/>
              <a:ext cx="727075" cy="737870"/>
            </a:xfrm>
            <a:prstGeom prst="rect">
              <a:avLst/>
            </a:prstGeom>
            <a:noFill/>
            <a:ln>
              <a:noFill/>
            </a:ln>
            <a:extLst/>
          </p:spPr>
        </p:pic>
        <p:grpSp>
          <p:nvGrpSpPr>
            <p:cNvPr id="14" name="组 5">
              <a:extLst>
                <a:ext uri="{FF2B5EF4-FFF2-40B4-BE49-F238E27FC236}">
                  <a16:creationId xmlns:a16="http://schemas.microsoft.com/office/drawing/2014/main" id="{A6FFF34E-DAFA-4D9B-8934-75B2B73CF963}"/>
                </a:ext>
              </a:extLst>
            </p:cNvPr>
            <p:cNvGrpSpPr/>
            <p:nvPr/>
          </p:nvGrpSpPr>
          <p:grpSpPr>
            <a:xfrm>
              <a:off x="914400" y="20097"/>
              <a:ext cx="1141095" cy="705485"/>
              <a:chOff x="0" y="0"/>
              <a:chExt cx="1141095" cy="705567"/>
            </a:xfrm>
          </p:grpSpPr>
          <p:pic>
            <p:nvPicPr>
              <p:cNvPr id="15" name="图片 14" descr="LOGO.png">
                <a:extLst>
                  <a:ext uri="{FF2B5EF4-FFF2-40B4-BE49-F238E27FC236}">
                    <a16:creationId xmlns:a16="http://schemas.microsoft.com/office/drawing/2014/main" id="{2ACF2CBF-4985-4D66-BF38-CE0B580DBF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14" y="0"/>
                <a:ext cx="1033145" cy="474345"/>
              </a:xfrm>
              <a:prstGeom prst="rect">
                <a:avLst/>
              </a:prstGeom>
              <a:noFill/>
              <a:ln>
                <a:noFill/>
              </a:ln>
              <a:extLst/>
            </p:spPr>
          </p:pic>
          <p:sp>
            <p:nvSpPr>
              <p:cNvPr id="16" name="文本框 4">
                <a:extLst>
                  <a:ext uri="{FF2B5EF4-FFF2-40B4-BE49-F238E27FC236}">
                    <a16:creationId xmlns:a16="http://schemas.microsoft.com/office/drawing/2014/main" id="{F6FED6C9-6EF4-4E73-939C-529B5A6FA965}"/>
                  </a:ext>
                </a:extLst>
              </p:cNvPr>
              <p:cNvSpPr txBox="1"/>
              <p:nvPr/>
            </p:nvSpPr>
            <p:spPr>
              <a:xfrm>
                <a:off x="0" y="461727"/>
                <a:ext cx="1141095" cy="2438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dist">
                  <a:lnSpc>
                    <a:spcPts val="600"/>
                  </a:lnSpc>
                  <a:spcAft>
                    <a:spcPts val="0"/>
                  </a:spcAft>
                </a:pPr>
                <a:r>
                  <a:rPr lang="en-US" sz="500" b="1" kern="100" dirty="0">
                    <a:latin typeface="Cambria" panose="02040503050406030204" pitchFamily="18" charset="0"/>
                    <a:ea typeface="等线" panose="02010600030101010101" pitchFamily="2" charset="-122"/>
                    <a:cs typeface="Arial" panose="020B0604020202020204" pitchFamily="34" charset="0"/>
                  </a:rPr>
                  <a:t>Future Information Network</a:t>
                </a:r>
                <a:endParaRPr lang="zh-CN" altLang="en-US" sz="1200" kern="100" dirty="0">
                  <a:latin typeface="等线" panose="02010600030101010101" pitchFamily="2" charset="-122"/>
                  <a:ea typeface="等线" panose="02010600030101010101" pitchFamily="2" charset="-122"/>
                  <a:cs typeface="Times New Roman" panose="02020603050405020304" pitchFamily="18" charset="0"/>
                </a:endParaRPr>
              </a:p>
              <a:p>
                <a:pPr algn="dist">
                  <a:lnSpc>
                    <a:spcPts val="600"/>
                  </a:lnSpc>
                  <a:spcAft>
                    <a:spcPts val="0"/>
                  </a:spcAft>
                </a:pPr>
                <a:r>
                  <a:rPr lang="en-US" sz="500" b="1" kern="100" dirty="0">
                    <a:latin typeface="Cambria" panose="02040503050406030204" pitchFamily="18" charset="0"/>
                    <a:ea typeface="等线" panose="02010600030101010101" pitchFamily="2" charset="-122"/>
                    <a:cs typeface="Arial" panose="020B0604020202020204" pitchFamily="34" charset="0"/>
                  </a:rPr>
                  <a:t>and Data (F.I.N.D.) Laboratory</a:t>
                </a:r>
                <a:endParaRPr lang="zh-CN" altLang="en-US" sz="1200" kern="100" dirty="0">
                  <a:latin typeface="等线" panose="02010600030101010101" pitchFamily="2" charset="-122"/>
                  <a:ea typeface="等线" panose="02010600030101010101" pitchFamily="2" charset="-122"/>
                  <a:cs typeface="Times New Roman" panose="02020603050405020304" pitchFamily="18" charset="0"/>
                </a:endParaRPr>
              </a:p>
            </p:txBody>
          </p:sp>
        </p:grpSp>
      </p:grpSp>
      <p:cxnSp>
        <p:nvCxnSpPr>
          <p:cNvPr id="7" name="直接连接符 6"/>
          <p:cNvCxnSpPr/>
          <p:nvPr/>
        </p:nvCxnSpPr>
        <p:spPr>
          <a:xfrm>
            <a:off x="569913" y="1849388"/>
            <a:ext cx="6480175"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9912" y="3145532"/>
            <a:ext cx="6480175"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124" name="组合 13"/>
          <p:cNvGrpSpPr>
            <a:grpSpLocks/>
          </p:cNvGrpSpPr>
          <p:nvPr/>
        </p:nvGrpSpPr>
        <p:grpSpPr bwMode="auto">
          <a:xfrm>
            <a:off x="794054" y="1820387"/>
            <a:ext cx="6279244" cy="2331518"/>
            <a:chOff x="1565942" y="1820927"/>
            <a:chExt cx="6279465" cy="2331091"/>
          </a:xfrm>
        </p:grpSpPr>
        <p:sp>
          <p:nvSpPr>
            <p:cNvPr id="5125" name="TextBox 4"/>
            <p:cNvSpPr txBox="1">
              <a:spLocks noChangeArrowheads="1"/>
            </p:cNvSpPr>
            <p:nvPr/>
          </p:nvSpPr>
          <p:spPr bwMode="auto">
            <a:xfrm>
              <a:off x="1565942" y="1820927"/>
              <a:ext cx="184737" cy="83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4800" dirty="0">
                <a:solidFill>
                  <a:srgbClr val="E70334"/>
                </a:solidFill>
                <a:latin typeface="Impact" panose="020B0806030902050204" pitchFamily="34" charset="0"/>
              </a:endParaRPr>
            </a:p>
          </p:txBody>
        </p:sp>
        <p:grpSp>
          <p:nvGrpSpPr>
            <p:cNvPr id="5126" name="组合 12"/>
            <p:cNvGrpSpPr>
              <a:grpSpLocks/>
            </p:cNvGrpSpPr>
            <p:nvPr/>
          </p:nvGrpSpPr>
          <p:grpSpPr bwMode="auto">
            <a:xfrm>
              <a:off x="2867347" y="2057197"/>
              <a:ext cx="4978060" cy="2094821"/>
              <a:chOff x="2867347" y="2160001"/>
              <a:chExt cx="4978060" cy="2094821"/>
            </a:xfrm>
          </p:grpSpPr>
          <p:sp>
            <p:nvSpPr>
              <p:cNvPr id="4" name="TextBox 3"/>
              <p:cNvSpPr txBox="1"/>
              <p:nvPr/>
            </p:nvSpPr>
            <p:spPr>
              <a:xfrm>
                <a:off x="2867347" y="2160001"/>
                <a:ext cx="3525449" cy="584668"/>
              </a:xfrm>
              <a:prstGeom prst="rect">
                <a:avLst/>
              </a:prstGeom>
              <a:noFill/>
            </p:spPr>
            <p:txBody>
              <a:bodyPr wrap="none">
                <a:spAutoFit/>
              </a:bodyPr>
              <a:lstStyle/>
              <a:p>
                <a:pPr algn="ctr" eaLnBrk="1" fontAlgn="auto" hangingPunct="1">
                  <a:spcBef>
                    <a:spcPts val="0"/>
                  </a:spcBef>
                  <a:spcAft>
                    <a:spcPts val="0"/>
                  </a:spcAft>
                  <a:defRPr/>
                </a:pPr>
                <a:r>
                  <a:rPr lang="en-US" altLang="zh-CN" sz="3200" b="1" dirty="0">
                    <a:solidFill>
                      <a:schemeClr val="tx1">
                        <a:lumMod val="65000"/>
                        <a:lumOff val="35000"/>
                      </a:schemeClr>
                    </a:solidFill>
                    <a:latin typeface="微软雅黑" pitchFamily="34" charset="-122"/>
                    <a:ea typeface="微软雅黑" pitchFamily="34" charset="-122"/>
                  </a:rPr>
                  <a:t>IPFS</a:t>
                </a:r>
                <a:r>
                  <a:rPr lang="zh-CN" altLang="en-US" sz="3200" b="1" dirty="0">
                    <a:solidFill>
                      <a:schemeClr val="tx1">
                        <a:lumMod val="65000"/>
                        <a:lumOff val="35000"/>
                      </a:schemeClr>
                    </a:solidFill>
                    <a:latin typeface="微软雅黑" pitchFamily="34" charset="-122"/>
                    <a:ea typeface="微软雅黑" pitchFamily="34" charset="-122"/>
                  </a:rPr>
                  <a:t>的研究与应用</a:t>
                </a:r>
                <a:endParaRPr lang="zh-CN" altLang="zh-CN" sz="3200" b="1" dirty="0">
                  <a:solidFill>
                    <a:schemeClr val="tx1">
                      <a:lumMod val="65000"/>
                      <a:lumOff val="35000"/>
                    </a:schemeClr>
                  </a:solidFill>
                  <a:latin typeface="微软雅黑" pitchFamily="34" charset="-122"/>
                  <a:ea typeface="微软雅黑" pitchFamily="34" charset="-122"/>
                </a:endParaRPr>
              </a:p>
            </p:txBody>
          </p:sp>
          <p:sp>
            <p:nvSpPr>
              <p:cNvPr id="12" name="矩形 11"/>
              <p:cNvSpPr/>
              <p:nvPr/>
            </p:nvSpPr>
            <p:spPr>
              <a:xfrm>
                <a:off x="3506618" y="3608609"/>
                <a:ext cx="4338789" cy="646213"/>
              </a:xfrm>
              <a:prstGeom prst="rect">
                <a:avLst/>
              </a:prstGeom>
            </p:spPr>
            <p:txBody>
              <a:bodyPr>
                <a:spAutoFit/>
              </a:bodyPr>
              <a:lstStyle/>
              <a:p>
                <a:pPr algn="r" eaLnBrk="1" fontAlgn="auto" hangingPunct="1">
                  <a:spcBef>
                    <a:spcPts val="0"/>
                  </a:spcBef>
                  <a:spcAft>
                    <a:spcPts val="0"/>
                  </a:spcAft>
                  <a:defRPr/>
                </a:pPr>
                <a:r>
                  <a:rPr lang="zh-CN" altLang="en-US" dirty="0">
                    <a:solidFill>
                      <a:schemeClr val="tx1">
                        <a:lumMod val="65000"/>
                        <a:lumOff val="35000"/>
                      </a:schemeClr>
                    </a:solidFill>
                    <a:latin typeface="+mn-lt"/>
                    <a:ea typeface="+mn-ea"/>
                  </a:rPr>
                  <a:t>                                                              </a:t>
                </a:r>
                <a:endParaRPr lang="en-US" altLang="zh-CN" dirty="0">
                  <a:solidFill>
                    <a:schemeClr val="tx1">
                      <a:lumMod val="65000"/>
                      <a:lumOff val="35000"/>
                    </a:schemeClr>
                  </a:solidFill>
                  <a:latin typeface="+mn-lt"/>
                  <a:ea typeface="+mn-ea"/>
                </a:endParaRPr>
              </a:p>
              <a:p>
                <a:pPr algn="r" eaLnBrk="1" fontAlgn="auto" hangingPunct="1">
                  <a:spcBef>
                    <a:spcPts val="0"/>
                  </a:spcBef>
                  <a:spcAft>
                    <a:spcPts val="0"/>
                  </a:spcAft>
                  <a:defRPr/>
                </a:pPr>
                <a:r>
                  <a:rPr lang="en-US" altLang="zh-CN" dirty="0">
                    <a:solidFill>
                      <a:schemeClr val="tx1">
                        <a:lumMod val="65000"/>
                        <a:lumOff val="35000"/>
                      </a:schemeClr>
                    </a:solidFill>
                    <a:latin typeface="+mn-lt"/>
                    <a:ea typeface="+mn-ea"/>
                  </a:rPr>
                  <a:t>2018-5-30</a:t>
                </a:r>
                <a:endParaRPr lang="zh-CN" altLang="en-US" dirty="0">
                  <a:solidFill>
                    <a:schemeClr val="tx1">
                      <a:lumMod val="65000"/>
                      <a:lumOff val="35000"/>
                    </a:schemeClr>
                  </a:solidFill>
                  <a:latin typeface="+mn-lt"/>
                  <a:ea typeface="+mn-ea"/>
                </a:endParaRPr>
              </a:p>
            </p:txBody>
          </p:sp>
        </p:grpSp>
      </p:grpSp>
      <p:sp>
        <p:nvSpPr>
          <p:cNvPr id="10" name="矩形 9"/>
          <p:cNvSpPr/>
          <p:nvPr/>
        </p:nvSpPr>
        <p:spPr bwMode="auto">
          <a:xfrm>
            <a:off x="2734662" y="3875460"/>
            <a:ext cx="4338636" cy="369332"/>
          </a:xfrm>
          <a:prstGeom prst="rect">
            <a:avLst/>
          </a:prstGeom>
        </p:spPr>
        <p:txBody>
          <a:bodyPr>
            <a:spAutoFit/>
          </a:bodyPr>
          <a:lstStyle/>
          <a:p>
            <a:pPr algn="ctr" eaLnBrk="1" fontAlgn="auto" hangingPunct="1">
              <a:spcBef>
                <a:spcPts val="0"/>
              </a:spcBef>
              <a:spcAft>
                <a:spcPts val="0"/>
              </a:spcAft>
              <a:defRPr/>
            </a:pPr>
            <a:r>
              <a:rPr lang="en-US" altLang="zh-CN" dirty="0">
                <a:solidFill>
                  <a:schemeClr val="tx1">
                    <a:lumMod val="65000"/>
                    <a:lumOff val="35000"/>
                  </a:schemeClr>
                </a:solidFill>
                <a:latin typeface="+mn-lt"/>
                <a:ea typeface="+mn-ea"/>
              </a:rPr>
              <a:t>                                  </a:t>
            </a:r>
            <a:endParaRPr lang="zh-CN" altLang="en-US" dirty="0">
              <a:solidFill>
                <a:schemeClr val="tx1">
                  <a:lumMod val="65000"/>
                  <a:lumOff val="35000"/>
                </a:schemeClr>
              </a:solidFill>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160240"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IPFS</a:t>
            </a:r>
            <a:r>
              <a:rPr lang="zh-CN" altLang="en-US" sz="2400" b="1" dirty="0">
                <a:solidFill>
                  <a:schemeClr val="tx1">
                    <a:lumMod val="65000"/>
                    <a:lumOff val="35000"/>
                  </a:schemeClr>
                </a:solidFill>
                <a:latin typeface="微软雅黑" pitchFamily="34" charset="-122"/>
                <a:ea typeface="微软雅黑" pitchFamily="34" charset="-122"/>
              </a:rPr>
              <a:t>协议分层</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0" name="Rectangle 3">
            <a:extLst>
              <a:ext uri="{FF2B5EF4-FFF2-40B4-BE49-F238E27FC236}">
                <a16:creationId xmlns:a16="http://schemas.microsoft.com/office/drawing/2014/main" id="{CFE915A6-0228-4EE2-8179-CA09F7524475}"/>
              </a:ext>
            </a:extLst>
          </p:cNvPr>
          <p:cNvSpPr>
            <a:spLocks noChangeArrowheads="1"/>
          </p:cNvSpPr>
          <p:nvPr/>
        </p:nvSpPr>
        <p:spPr bwMode="auto">
          <a:xfrm>
            <a:off x="209600" y="985314"/>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a:latin typeface="Times New Roman" panose="02020603050405020304" pitchFamily="18" charset="0"/>
                <a:ea typeface="华文仿宋" panose="02010600040101010101" pitchFamily="2" charset="-122"/>
              </a:rPr>
              <a:t>IPFS</a:t>
            </a:r>
            <a:r>
              <a:rPr kumimoji="1" lang="zh-CN" altLang="en-US" sz="1800" b="1" dirty="0">
                <a:latin typeface="Times New Roman" panose="02020603050405020304" pitchFamily="18" charset="0"/>
                <a:ea typeface="华文仿宋" panose="02010600040101010101" pitchFamily="2" charset="-122"/>
              </a:rPr>
              <a:t>七层协议栈</a:t>
            </a:r>
            <a:endParaRPr kumimoji="1" lang="en-US" altLang="zh-CN" sz="1800" b="1" dirty="0">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pic>
        <p:nvPicPr>
          <p:cNvPr id="9" name="图片 8">
            <a:extLst>
              <a:ext uri="{FF2B5EF4-FFF2-40B4-BE49-F238E27FC236}">
                <a16:creationId xmlns:a16="http://schemas.microsoft.com/office/drawing/2014/main" id="{2926AFEE-9888-4D80-BDC4-088321B05B9D}"/>
              </a:ext>
            </a:extLst>
          </p:cNvPr>
          <p:cNvPicPr>
            <a:picLocks noChangeAspect="1"/>
          </p:cNvPicPr>
          <p:nvPr/>
        </p:nvPicPr>
        <p:blipFill>
          <a:blip r:embed="rId3"/>
          <a:stretch>
            <a:fillRect/>
          </a:stretch>
        </p:blipFill>
        <p:spPr>
          <a:xfrm>
            <a:off x="981200" y="1531130"/>
            <a:ext cx="5657600" cy="3024336"/>
          </a:xfrm>
          <a:prstGeom prst="rect">
            <a:avLst/>
          </a:prstGeom>
        </p:spPr>
      </p:pic>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12" name="矩形 11">
            <a:extLst>
              <a:ext uri="{FF2B5EF4-FFF2-40B4-BE49-F238E27FC236}">
                <a16:creationId xmlns:a16="http://schemas.microsoft.com/office/drawing/2014/main" id="{4A949ADB-85C6-49C5-849C-6E609AEF1277}"/>
              </a:ext>
            </a:extLst>
          </p:cNvPr>
          <p:cNvSpPr/>
          <p:nvPr/>
        </p:nvSpPr>
        <p:spPr>
          <a:xfrm>
            <a:off x="116672" y="5355140"/>
            <a:ext cx="7225834"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IPFS - Content Addressed, Versioned, P2P File System.</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Juan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Benet.2015</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71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160240"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哈希</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39F3BA76-1BEE-4C80-985D-39423BC4A1DB}"/>
              </a:ext>
            </a:extLst>
          </p:cNvPr>
          <p:cNvSpPr>
            <a:spLocks noChangeArrowheads="1"/>
          </p:cNvSpPr>
          <p:nvPr/>
        </p:nvSpPr>
        <p:spPr bwMode="auto">
          <a:xfrm>
            <a:off x="425624" y="902124"/>
            <a:ext cx="7194376" cy="245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哈希算法（</a:t>
            </a:r>
            <a:r>
              <a:rPr kumimoji="1" lang="en-US" altLang="zh-CN" sz="1800" b="1" dirty="0">
                <a:solidFill>
                  <a:srgbClr val="000000"/>
                </a:solidFill>
                <a:latin typeface="Times New Roman" panose="02020603050405020304" pitchFamily="18" charset="0"/>
                <a:ea typeface="华文仿宋" panose="02010600040101010101" pitchFamily="2" charset="-122"/>
              </a:rPr>
              <a:t>Hash</a:t>
            </a:r>
            <a:r>
              <a:rPr kumimoji="1" lang="zh-CN" altLang="en-US" sz="1800" b="1" dirty="0">
                <a:solidFill>
                  <a:srgbClr val="000000"/>
                </a:solidFill>
                <a:latin typeface="Times New Roman" panose="02020603050405020304" pitchFamily="18" charset="0"/>
                <a:ea typeface="华文仿宋" panose="02010600040101010101" pitchFamily="2" charset="-122"/>
              </a:rPr>
              <a:t>）又称哈希函数、散列技术、摘要。</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哈希算法是可以将任意长度的数据映射成固定长度的数据的函数</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只要原文发生改变，哈希运算的结果就会完全不一样。</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哈希逆运算在数学上是不可能的。</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C00000"/>
                </a:solidFill>
                <a:latin typeface="Times New Roman" panose="02020603050405020304" pitchFamily="18" charset="0"/>
                <a:ea typeface="华文仿宋" panose="02010600040101010101" pitchFamily="2" charset="-122"/>
              </a:rPr>
              <a:t>主要用于数字签名、错误检验等场景</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哈希碰撞：对不同的数据进行哈希运算产生相同的结果。概率极小</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3" name="图片 2">
            <a:extLst>
              <a:ext uri="{FF2B5EF4-FFF2-40B4-BE49-F238E27FC236}">
                <a16:creationId xmlns:a16="http://schemas.microsoft.com/office/drawing/2014/main" id="{F6F40327-394F-483B-9E83-CCF4AA70A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4" y="3236728"/>
            <a:ext cx="2857899" cy="2191056"/>
          </a:xfrm>
          <a:prstGeom prst="rect">
            <a:avLst/>
          </a:prstGeom>
        </p:spPr>
      </p:pic>
      <p:sp>
        <p:nvSpPr>
          <p:cNvPr id="8" name="Rectangle 3">
            <a:extLst>
              <a:ext uri="{FF2B5EF4-FFF2-40B4-BE49-F238E27FC236}">
                <a16:creationId xmlns:a16="http://schemas.microsoft.com/office/drawing/2014/main" id="{6F56A8AF-2181-455B-96C9-67ADFA5189B4}"/>
              </a:ext>
            </a:extLst>
          </p:cNvPr>
          <p:cNvSpPr>
            <a:spLocks noChangeArrowheads="1"/>
          </p:cNvSpPr>
          <p:nvPr/>
        </p:nvSpPr>
        <p:spPr bwMode="auto">
          <a:xfrm>
            <a:off x="3469000" y="4081639"/>
            <a:ext cx="4085416" cy="86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2000" b="1" dirty="0">
                <a:solidFill>
                  <a:srgbClr val="000000"/>
                </a:solidFill>
                <a:latin typeface="Times New Roman" panose="02020603050405020304" pitchFamily="18" charset="0"/>
                <a:ea typeface="华文仿宋" panose="02010600040101010101" pitchFamily="2" charset="-122"/>
              </a:rPr>
              <a:t>常见的哈希算法有</a:t>
            </a:r>
            <a:r>
              <a:rPr kumimoji="1" lang="en-US" altLang="zh-CN" sz="2000" b="1" dirty="0">
                <a:solidFill>
                  <a:srgbClr val="C00000"/>
                </a:solidFill>
                <a:latin typeface="Times New Roman" panose="02020603050405020304" pitchFamily="18" charset="0"/>
                <a:ea typeface="华文仿宋" panose="02010600040101010101" pitchFamily="2" charset="-122"/>
              </a:rPr>
              <a:t>MD5</a:t>
            </a:r>
            <a:r>
              <a:rPr kumimoji="1" lang="zh-CN" altLang="en-US" sz="2000" b="1" dirty="0">
                <a:solidFill>
                  <a:srgbClr val="C00000"/>
                </a:solidFill>
                <a:latin typeface="Times New Roman" panose="02020603050405020304" pitchFamily="18" charset="0"/>
                <a:ea typeface="华文仿宋" panose="02010600040101010101" pitchFamily="2" charset="-122"/>
              </a:rPr>
              <a:t>、</a:t>
            </a:r>
            <a:r>
              <a:rPr kumimoji="1" lang="en-US" altLang="zh-CN" sz="2000" b="1" dirty="0">
                <a:solidFill>
                  <a:srgbClr val="C00000"/>
                </a:solidFill>
                <a:latin typeface="Times New Roman" panose="02020603050405020304" pitchFamily="18" charset="0"/>
                <a:ea typeface="华文仿宋" panose="02010600040101010101" pitchFamily="2" charset="-122"/>
              </a:rPr>
              <a:t>SHA</a:t>
            </a:r>
            <a:r>
              <a:rPr kumimoji="1" lang="zh-CN" altLang="en-US" sz="2000" b="1" dirty="0">
                <a:solidFill>
                  <a:srgbClr val="C00000"/>
                </a:solidFill>
                <a:latin typeface="Times New Roman" panose="02020603050405020304" pitchFamily="18" charset="0"/>
                <a:ea typeface="华文仿宋" panose="02010600040101010101" pitchFamily="2" charset="-122"/>
              </a:rPr>
              <a:t>系列</a:t>
            </a:r>
            <a:endParaRPr kumimoji="1" lang="en-US" altLang="zh-CN" sz="2000" b="1"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20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36248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160240"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数字签名</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5C4C75A-88C7-42B7-A42C-039682892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8" y="1273324"/>
            <a:ext cx="609600" cy="609600"/>
          </a:xfrm>
          <a:prstGeom prst="rect">
            <a:avLst/>
          </a:prstGeom>
        </p:spPr>
      </p:pic>
      <p:sp>
        <p:nvSpPr>
          <p:cNvPr id="13" name="Rectangle 3">
            <a:extLst>
              <a:ext uri="{FF2B5EF4-FFF2-40B4-BE49-F238E27FC236}">
                <a16:creationId xmlns:a16="http://schemas.microsoft.com/office/drawing/2014/main" id="{E9E972AF-338A-4332-B792-9BE12624B707}"/>
              </a:ext>
            </a:extLst>
          </p:cNvPr>
          <p:cNvSpPr>
            <a:spLocks noChangeArrowheads="1"/>
          </p:cNvSpPr>
          <p:nvPr/>
        </p:nvSpPr>
        <p:spPr bwMode="auto">
          <a:xfrm>
            <a:off x="2225824" y="1414872"/>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000000"/>
                </a:solidFill>
                <a:latin typeface="Times New Roman" panose="02020603050405020304" pitchFamily="18" charset="0"/>
                <a:ea typeface="华文仿宋" panose="02010600040101010101" pitchFamily="2" charset="-122"/>
              </a:rPr>
              <a:t>01001100</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sp>
        <p:nvSpPr>
          <p:cNvPr id="14" name="Rectangle 3">
            <a:extLst>
              <a:ext uri="{FF2B5EF4-FFF2-40B4-BE49-F238E27FC236}">
                <a16:creationId xmlns:a16="http://schemas.microsoft.com/office/drawing/2014/main" id="{6F279CB8-1AEA-482E-B83D-247277527B40}"/>
              </a:ext>
            </a:extLst>
          </p:cNvPr>
          <p:cNvSpPr>
            <a:spLocks noChangeArrowheads="1"/>
          </p:cNvSpPr>
          <p:nvPr/>
        </p:nvSpPr>
        <p:spPr bwMode="auto">
          <a:xfrm>
            <a:off x="3548650" y="1427664"/>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err="1">
                <a:solidFill>
                  <a:srgbClr val="000000"/>
                </a:solidFill>
                <a:latin typeface="Times New Roman" panose="02020603050405020304" pitchFamily="18" charset="0"/>
                <a:ea typeface="华文仿宋" panose="02010600040101010101" pitchFamily="2" charset="-122"/>
              </a:rPr>
              <a:t>asdfghjkl</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sp>
        <p:nvSpPr>
          <p:cNvPr id="15" name="Rectangle 3">
            <a:extLst>
              <a:ext uri="{FF2B5EF4-FFF2-40B4-BE49-F238E27FC236}">
                <a16:creationId xmlns:a16="http://schemas.microsoft.com/office/drawing/2014/main" id="{40D09D33-1433-4B4C-A260-8EA86A05106E}"/>
              </a:ext>
            </a:extLst>
          </p:cNvPr>
          <p:cNvSpPr>
            <a:spLocks noChangeArrowheads="1"/>
          </p:cNvSpPr>
          <p:nvPr/>
        </p:nvSpPr>
        <p:spPr bwMode="auto">
          <a:xfrm>
            <a:off x="5178152" y="1849388"/>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err="1">
                <a:solidFill>
                  <a:srgbClr val="000000"/>
                </a:solidFill>
                <a:latin typeface="Times New Roman" panose="02020603050405020304" pitchFamily="18" charset="0"/>
                <a:ea typeface="华文仿宋" panose="02010600040101010101" pitchFamily="2" charset="-122"/>
              </a:rPr>
              <a:t>asdfghjkl</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pic>
        <p:nvPicPr>
          <p:cNvPr id="16" name="图片 15">
            <a:extLst>
              <a:ext uri="{FF2B5EF4-FFF2-40B4-BE49-F238E27FC236}">
                <a16:creationId xmlns:a16="http://schemas.microsoft.com/office/drawing/2014/main" id="{E400F8C7-4500-4595-A5E9-998BD09BA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160" y="1290914"/>
            <a:ext cx="609600" cy="609600"/>
          </a:xfrm>
          <a:prstGeom prst="rect">
            <a:avLst/>
          </a:prstGeom>
        </p:spPr>
      </p:pic>
      <p:sp>
        <p:nvSpPr>
          <p:cNvPr id="9" name="矩形 8">
            <a:extLst>
              <a:ext uri="{FF2B5EF4-FFF2-40B4-BE49-F238E27FC236}">
                <a16:creationId xmlns:a16="http://schemas.microsoft.com/office/drawing/2014/main" id="{6B04D5F3-D320-4408-80B8-FABFC5B42194}"/>
              </a:ext>
            </a:extLst>
          </p:cNvPr>
          <p:cNvSpPr/>
          <p:nvPr/>
        </p:nvSpPr>
        <p:spPr>
          <a:xfrm>
            <a:off x="5106144" y="1201316"/>
            <a:ext cx="936104" cy="10081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3">
            <a:extLst>
              <a:ext uri="{FF2B5EF4-FFF2-40B4-BE49-F238E27FC236}">
                <a16:creationId xmlns:a16="http://schemas.microsoft.com/office/drawing/2014/main" id="{10914E4C-D103-4296-BAFE-A797BAE8CE0C}"/>
              </a:ext>
            </a:extLst>
          </p:cNvPr>
          <p:cNvSpPr>
            <a:spLocks noChangeArrowheads="1"/>
          </p:cNvSpPr>
          <p:nvPr/>
        </p:nvSpPr>
        <p:spPr bwMode="auto">
          <a:xfrm>
            <a:off x="314772" y="1386233"/>
            <a:ext cx="648072" cy="40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发送</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C00000"/>
              </a:solidFill>
              <a:latin typeface="Times New Roman" panose="02020603050405020304" pitchFamily="18" charset="0"/>
              <a:ea typeface="华文仿宋" panose="02010600040101010101" pitchFamily="2" charset="-122"/>
            </a:endParaRPr>
          </a:p>
        </p:txBody>
      </p:sp>
      <p:cxnSp>
        <p:nvCxnSpPr>
          <p:cNvPr id="17" name="直接箭头连接符 16">
            <a:extLst>
              <a:ext uri="{FF2B5EF4-FFF2-40B4-BE49-F238E27FC236}">
                <a16:creationId xmlns:a16="http://schemas.microsoft.com/office/drawing/2014/main" id="{A804D20E-94DB-49F6-989A-359254131E54}"/>
              </a:ext>
            </a:extLst>
          </p:cNvPr>
          <p:cNvCxnSpPr/>
          <p:nvPr/>
        </p:nvCxnSpPr>
        <p:spPr>
          <a:xfrm>
            <a:off x="1793776" y="1590914"/>
            <a:ext cx="2880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219B053-F485-4882-85B8-540F07F9F461}"/>
              </a:ext>
            </a:extLst>
          </p:cNvPr>
          <p:cNvCxnSpPr/>
          <p:nvPr/>
        </p:nvCxnSpPr>
        <p:spPr>
          <a:xfrm>
            <a:off x="3161928" y="1576457"/>
            <a:ext cx="2880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3C0AD6B-08FE-46BC-A0C0-0BE5727D4083}"/>
              </a:ext>
            </a:extLst>
          </p:cNvPr>
          <p:cNvCxnSpPr>
            <a:cxnSpLocks/>
          </p:cNvCxnSpPr>
          <p:nvPr/>
        </p:nvCxnSpPr>
        <p:spPr>
          <a:xfrm>
            <a:off x="4484754" y="1596868"/>
            <a:ext cx="333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3">
            <a:extLst>
              <a:ext uri="{FF2B5EF4-FFF2-40B4-BE49-F238E27FC236}">
                <a16:creationId xmlns:a16="http://schemas.microsoft.com/office/drawing/2014/main" id="{B7ED5B4F-F2F3-4A39-8FA5-85937633BC4B}"/>
              </a:ext>
            </a:extLst>
          </p:cNvPr>
          <p:cNvSpPr>
            <a:spLocks noChangeArrowheads="1"/>
          </p:cNvSpPr>
          <p:nvPr/>
        </p:nvSpPr>
        <p:spPr bwMode="auto">
          <a:xfrm>
            <a:off x="1073696" y="1810917"/>
            <a:ext cx="59167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原文</a:t>
            </a:r>
            <a:endParaRPr kumimoji="1" lang="en-US" altLang="zh-CN" sz="1400" dirty="0">
              <a:solidFill>
                <a:srgbClr val="000000"/>
              </a:solidFill>
              <a:latin typeface="楷体" panose="02010609060101010101" pitchFamily="49" charset="-122"/>
              <a:ea typeface="楷体" panose="02010609060101010101" pitchFamily="49" charset="-122"/>
            </a:endParaRPr>
          </a:p>
        </p:txBody>
      </p:sp>
      <p:sp>
        <p:nvSpPr>
          <p:cNvPr id="25" name="Rectangle 3">
            <a:extLst>
              <a:ext uri="{FF2B5EF4-FFF2-40B4-BE49-F238E27FC236}">
                <a16:creationId xmlns:a16="http://schemas.microsoft.com/office/drawing/2014/main" id="{0B0AE93B-4B8E-4195-A28C-0FCB898FA900}"/>
              </a:ext>
            </a:extLst>
          </p:cNvPr>
          <p:cNvSpPr>
            <a:spLocks noChangeArrowheads="1"/>
          </p:cNvSpPr>
          <p:nvPr/>
        </p:nvSpPr>
        <p:spPr bwMode="auto">
          <a:xfrm>
            <a:off x="2410067" y="1632344"/>
            <a:ext cx="59167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摘要</a:t>
            </a:r>
            <a:endParaRPr kumimoji="1" lang="en-US" altLang="zh-CN" sz="1400" dirty="0">
              <a:solidFill>
                <a:srgbClr val="000000"/>
              </a:solidFill>
              <a:latin typeface="楷体" panose="02010609060101010101" pitchFamily="49" charset="-122"/>
              <a:ea typeface="楷体" panose="02010609060101010101" pitchFamily="49" charset="-122"/>
            </a:endParaRPr>
          </a:p>
        </p:txBody>
      </p:sp>
      <p:sp>
        <p:nvSpPr>
          <p:cNvPr id="26" name="Rectangle 3">
            <a:extLst>
              <a:ext uri="{FF2B5EF4-FFF2-40B4-BE49-F238E27FC236}">
                <a16:creationId xmlns:a16="http://schemas.microsoft.com/office/drawing/2014/main" id="{95D56275-D0D5-4C44-AA0E-8B948864FA78}"/>
              </a:ext>
            </a:extLst>
          </p:cNvPr>
          <p:cNvSpPr>
            <a:spLocks noChangeArrowheads="1"/>
          </p:cNvSpPr>
          <p:nvPr/>
        </p:nvSpPr>
        <p:spPr bwMode="auto">
          <a:xfrm>
            <a:off x="3521968" y="1666901"/>
            <a:ext cx="94028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摘要密文</a:t>
            </a:r>
            <a:endParaRPr kumimoji="1" lang="en-US" altLang="zh-CN" sz="1400" dirty="0">
              <a:solidFill>
                <a:srgbClr val="000000"/>
              </a:solidFill>
              <a:latin typeface="楷体" panose="02010609060101010101" pitchFamily="49" charset="-122"/>
              <a:ea typeface="楷体" panose="02010609060101010101" pitchFamily="49" charset="-122"/>
            </a:endParaRPr>
          </a:p>
        </p:txBody>
      </p:sp>
      <p:sp>
        <p:nvSpPr>
          <p:cNvPr id="27" name="Rectangle 3">
            <a:extLst>
              <a:ext uri="{FF2B5EF4-FFF2-40B4-BE49-F238E27FC236}">
                <a16:creationId xmlns:a16="http://schemas.microsoft.com/office/drawing/2014/main" id="{8A469F6A-C79A-4598-8AEF-6C309D603A0A}"/>
              </a:ext>
            </a:extLst>
          </p:cNvPr>
          <p:cNvSpPr>
            <a:spLocks noChangeArrowheads="1"/>
          </p:cNvSpPr>
          <p:nvPr/>
        </p:nvSpPr>
        <p:spPr bwMode="auto">
          <a:xfrm>
            <a:off x="5084817" y="2183862"/>
            <a:ext cx="94028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签后数据</a:t>
            </a:r>
            <a:endParaRPr kumimoji="1" lang="en-US" altLang="zh-CN" sz="1400" dirty="0">
              <a:solidFill>
                <a:srgbClr val="000000"/>
              </a:solidFill>
              <a:latin typeface="楷体" panose="02010609060101010101" pitchFamily="49" charset="-122"/>
              <a:ea typeface="楷体" panose="02010609060101010101" pitchFamily="49" charset="-122"/>
            </a:endParaRPr>
          </a:p>
        </p:txBody>
      </p:sp>
      <p:sp>
        <p:nvSpPr>
          <p:cNvPr id="29" name="Rectangle 3">
            <a:extLst>
              <a:ext uri="{FF2B5EF4-FFF2-40B4-BE49-F238E27FC236}">
                <a16:creationId xmlns:a16="http://schemas.microsoft.com/office/drawing/2014/main" id="{A12A553C-64FD-4315-8247-EED2B19DB77E}"/>
              </a:ext>
            </a:extLst>
          </p:cNvPr>
          <p:cNvSpPr>
            <a:spLocks noChangeArrowheads="1"/>
          </p:cNvSpPr>
          <p:nvPr/>
        </p:nvSpPr>
        <p:spPr bwMode="auto">
          <a:xfrm>
            <a:off x="4562440" y="3896645"/>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err="1">
                <a:solidFill>
                  <a:srgbClr val="000000"/>
                </a:solidFill>
                <a:latin typeface="Times New Roman" panose="02020603050405020304" pitchFamily="18" charset="0"/>
                <a:ea typeface="华文仿宋" panose="02010600040101010101" pitchFamily="2" charset="-122"/>
              </a:rPr>
              <a:t>asdfghjkl</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pic>
        <p:nvPicPr>
          <p:cNvPr id="30" name="图片 29">
            <a:extLst>
              <a:ext uri="{FF2B5EF4-FFF2-40B4-BE49-F238E27FC236}">
                <a16:creationId xmlns:a16="http://schemas.microsoft.com/office/drawing/2014/main" id="{C9249650-D45F-4E9A-B5B4-8CB01B90E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448" y="3338171"/>
            <a:ext cx="609600" cy="609600"/>
          </a:xfrm>
          <a:prstGeom prst="rect">
            <a:avLst/>
          </a:prstGeom>
        </p:spPr>
      </p:pic>
      <p:sp>
        <p:nvSpPr>
          <p:cNvPr id="32" name="矩形 31">
            <a:extLst>
              <a:ext uri="{FF2B5EF4-FFF2-40B4-BE49-F238E27FC236}">
                <a16:creationId xmlns:a16="http://schemas.microsoft.com/office/drawing/2014/main" id="{019C76CA-F983-4B4E-B67D-923A041CB709}"/>
              </a:ext>
            </a:extLst>
          </p:cNvPr>
          <p:cNvSpPr/>
          <p:nvPr/>
        </p:nvSpPr>
        <p:spPr>
          <a:xfrm>
            <a:off x="4490432" y="3248573"/>
            <a:ext cx="936104" cy="10081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3">
            <a:extLst>
              <a:ext uri="{FF2B5EF4-FFF2-40B4-BE49-F238E27FC236}">
                <a16:creationId xmlns:a16="http://schemas.microsoft.com/office/drawing/2014/main" id="{90FAB7BE-F14E-4524-A44B-1AA6CA0455B4}"/>
              </a:ext>
            </a:extLst>
          </p:cNvPr>
          <p:cNvSpPr>
            <a:spLocks noChangeArrowheads="1"/>
          </p:cNvSpPr>
          <p:nvPr/>
        </p:nvSpPr>
        <p:spPr bwMode="auto">
          <a:xfrm>
            <a:off x="4469105" y="4231119"/>
            <a:ext cx="94028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签后数据</a:t>
            </a:r>
            <a:endParaRPr kumimoji="1" lang="en-US" altLang="zh-CN" sz="1400" dirty="0">
              <a:solidFill>
                <a:srgbClr val="000000"/>
              </a:solidFill>
              <a:latin typeface="楷体" panose="02010609060101010101" pitchFamily="49" charset="-122"/>
              <a:ea typeface="楷体" panose="02010609060101010101" pitchFamily="49" charset="-122"/>
            </a:endParaRPr>
          </a:p>
        </p:txBody>
      </p:sp>
      <p:sp>
        <p:nvSpPr>
          <p:cNvPr id="34" name="Rectangle 3">
            <a:extLst>
              <a:ext uri="{FF2B5EF4-FFF2-40B4-BE49-F238E27FC236}">
                <a16:creationId xmlns:a16="http://schemas.microsoft.com/office/drawing/2014/main" id="{FE05E923-C0C5-46B7-8C26-A00F2881EB2C}"/>
              </a:ext>
            </a:extLst>
          </p:cNvPr>
          <p:cNvSpPr>
            <a:spLocks noChangeArrowheads="1"/>
          </p:cNvSpPr>
          <p:nvPr/>
        </p:nvSpPr>
        <p:spPr bwMode="auto">
          <a:xfrm>
            <a:off x="5786576" y="3556981"/>
            <a:ext cx="648072" cy="40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接收</a:t>
            </a:r>
            <a:endParaRPr kumimoji="1" lang="en-US" altLang="zh-CN" sz="1800" b="1" dirty="0">
              <a:solidFill>
                <a:srgbClr val="C00000"/>
              </a:solidFill>
              <a:latin typeface="Times New Roman" panose="02020603050405020304" pitchFamily="18" charset="0"/>
              <a:ea typeface="华文仿宋" panose="02010600040101010101" pitchFamily="2" charset="-122"/>
            </a:endParaRPr>
          </a:p>
        </p:txBody>
      </p:sp>
      <p:sp>
        <p:nvSpPr>
          <p:cNvPr id="35" name="Rectangle 3">
            <a:extLst>
              <a:ext uri="{FF2B5EF4-FFF2-40B4-BE49-F238E27FC236}">
                <a16:creationId xmlns:a16="http://schemas.microsoft.com/office/drawing/2014/main" id="{C45E3C0B-9541-4C27-B294-EE1D5EC7EEE6}"/>
              </a:ext>
            </a:extLst>
          </p:cNvPr>
          <p:cNvSpPr>
            <a:spLocks noChangeArrowheads="1"/>
          </p:cNvSpPr>
          <p:nvPr/>
        </p:nvSpPr>
        <p:spPr bwMode="auto">
          <a:xfrm>
            <a:off x="2891040" y="2922070"/>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err="1">
                <a:solidFill>
                  <a:srgbClr val="000000"/>
                </a:solidFill>
                <a:latin typeface="Times New Roman" panose="02020603050405020304" pitchFamily="18" charset="0"/>
                <a:ea typeface="华文仿宋" panose="02010600040101010101" pitchFamily="2" charset="-122"/>
              </a:rPr>
              <a:t>asdfghjkl</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sp>
        <p:nvSpPr>
          <p:cNvPr id="36" name="Rectangle 3">
            <a:extLst>
              <a:ext uri="{FF2B5EF4-FFF2-40B4-BE49-F238E27FC236}">
                <a16:creationId xmlns:a16="http://schemas.microsoft.com/office/drawing/2014/main" id="{39CB21AE-1CB3-4E51-A6EF-60841FBFF90E}"/>
              </a:ext>
            </a:extLst>
          </p:cNvPr>
          <p:cNvSpPr>
            <a:spLocks noChangeArrowheads="1"/>
          </p:cNvSpPr>
          <p:nvPr/>
        </p:nvSpPr>
        <p:spPr bwMode="auto">
          <a:xfrm>
            <a:off x="2864358" y="3161307"/>
            <a:ext cx="94028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摘要密文</a:t>
            </a:r>
            <a:endParaRPr kumimoji="1" lang="en-US" altLang="zh-CN" sz="1400" dirty="0">
              <a:solidFill>
                <a:srgbClr val="000000"/>
              </a:solidFill>
              <a:latin typeface="楷体" panose="02010609060101010101" pitchFamily="49" charset="-122"/>
              <a:ea typeface="楷体" panose="02010609060101010101" pitchFamily="49" charset="-122"/>
            </a:endParaRPr>
          </a:p>
        </p:txBody>
      </p:sp>
      <p:pic>
        <p:nvPicPr>
          <p:cNvPr id="37" name="图片 36">
            <a:extLst>
              <a:ext uri="{FF2B5EF4-FFF2-40B4-BE49-F238E27FC236}">
                <a16:creationId xmlns:a16="http://schemas.microsoft.com/office/drawing/2014/main" id="{B75E07E5-14B2-4772-8D10-A5CD4616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82" y="4231119"/>
            <a:ext cx="609600" cy="609600"/>
          </a:xfrm>
          <a:prstGeom prst="rect">
            <a:avLst/>
          </a:prstGeom>
        </p:spPr>
      </p:pic>
      <p:sp>
        <p:nvSpPr>
          <p:cNvPr id="38" name="Rectangle 3">
            <a:extLst>
              <a:ext uri="{FF2B5EF4-FFF2-40B4-BE49-F238E27FC236}">
                <a16:creationId xmlns:a16="http://schemas.microsoft.com/office/drawing/2014/main" id="{F8AD137D-150F-4CCB-8A6F-1AE901FC6E29}"/>
              </a:ext>
            </a:extLst>
          </p:cNvPr>
          <p:cNvSpPr>
            <a:spLocks noChangeArrowheads="1"/>
          </p:cNvSpPr>
          <p:nvPr/>
        </p:nvSpPr>
        <p:spPr bwMode="auto">
          <a:xfrm>
            <a:off x="3194288" y="4760744"/>
            <a:ext cx="591676"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原文</a:t>
            </a:r>
            <a:endParaRPr kumimoji="1" lang="en-US" altLang="zh-CN" sz="1400" dirty="0">
              <a:solidFill>
                <a:srgbClr val="000000"/>
              </a:solidFill>
              <a:latin typeface="楷体" panose="02010609060101010101" pitchFamily="49" charset="-122"/>
              <a:ea typeface="楷体" panose="02010609060101010101" pitchFamily="49" charset="-122"/>
            </a:endParaRPr>
          </a:p>
        </p:txBody>
      </p:sp>
      <p:sp>
        <p:nvSpPr>
          <p:cNvPr id="39" name="Rectangle 3">
            <a:extLst>
              <a:ext uri="{FF2B5EF4-FFF2-40B4-BE49-F238E27FC236}">
                <a16:creationId xmlns:a16="http://schemas.microsoft.com/office/drawing/2014/main" id="{C7B32AE2-ECAD-4C3F-B0F2-DD37990FD454}"/>
              </a:ext>
            </a:extLst>
          </p:cNvPr>
          <p:cNvSpPr>
            <a:spLocks noChangeArrowheads="1"/>
          </p:cNvSpPr>
          <p:nvPr/>
        </p:nvSpPr>
        <p:spPr bwMode="auto">
          <a:xfrm>
            <a:off x="1541924" y="2918836"/>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000000"/>
                </a:solidFill>
                <a:latin typeface="Times New Roman" panose="02020603050405020304" pitchFamily="18" charset="0"/>
                <a:ea typeface="华文仿宋" panose="02010600040101010101" pitchFamily="2" charset="-122"/>
              </a:rPr>
              <a:t>01001100</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sp>
        <p:nvSpPr>
          <p:cNvPr id="40" name="Rectangle 3">
            <a:extLst>
              <a:ext uri="{FF2B5EF4-FFF2-40B4-BE49-F238E27FC236}">
                <a16:creationId xmlns:a16="http://schemas.microsoft.com/office/drawing/2014/main" id="{8ACC0F4A-97B0-4F23-9132-1FB9B83E099F}"/>
              </a:ext>
            </a:extLst>
          </p:cNvPr>
          <p:cNvSpPr>
            <a:spLocks noChangeArrowheads="1"/>
          </p:cNvSpPr>
          <p:nvPr/>
        </p:nvSpPr>
        <p:spPr bwMode="auto">
          <a:xfrm>
            <a:off x="1726167" y="3136308"/>
            <a:ext cx="65986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摘要</a:t>
            </a:r>
            <a:r>
              <a:rPr kumimoji="1" lang="en-US" altLang="zh-CN" sz="1400" dirty="0">
                <a:solidFill>
                  <a:srgbClr val="000000"/>
                </a:solidFill>
                <a:latin typeface="楷体" panose="02010609060101010101" pitchFamily="49" charset="-122"/>
                <a:ea typeface="楷体" panose="02010609060101010101" pitchFamily="49" charset="-122"/>
              </a:rPr>
              <a:t>A</a:t>
            </a:r>
          </a:p>
        </p:txBody>
      </p:sp>
      <p:sp>
        <p:nvSpPr>
          <p:cNvPr id="41" name="Rectangle 3">
            <a:extLst>
              <a:ext uri="{FF2B5EF4-FFF2-40B4-BE49-F238E27FC236}">
                <a16:creationId xmlns:a16="http://schemas.microsoft.com/office/drawing/2014/main" id="{F751EFE3-D017-4D69-A7F2-356E01CA0E69}"/>
              </a:ext>
            </a:extLst>
          </p:cNvPr>
          <p:cNvSpPr>
            <a:spLocks noChangeArrowheads="1"/>
          </p:cNvSpPr>
          <p:nvPr/>
        </p:nvSpPr>
        <p:spPr bwMode="auto">
          <a:xfrm>
            <a:off x="1610112" y="4364701"/>
            <a:ext cx="936104"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000000"/>
                </a:solidFill>
                <a:latin typeface="Times New Roman" panose="02020603050405020304" pitchFamily="18" charset="0"/>
                <a:ea typeface="华文仿宋" panose="02010600040101010101" pitchFamily="2" charset="-122"/>
              </a:rPr>
              <a:t>01001100</a:t>
            </a:r>
            <a:endParaRPr kumimoji="1" lang="en-US" altLang="zh-CN" sz="1400" dirty="0">
              <a:solidFill>
                <a:srgbClr val="C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400" dirty="0">
              <a:solidFill>
                <a:srgbClr val="000000"/>
              </a:solidFill>
              <a:latin typeface="Times New Roman" panose="02020603050405020304" pitchFamily="18" charset="0"/>
              <a:ea typeface="华文仿宋" panose="02010600040101010101" pitchFamily="2" charset="-122"/>
            </a:endParaRPr>
          </a:p>
        </p:txBody>
      </p:sp>
      <p:sp>
        <p:nvSpPr>
          <p:cNvPr id="42" name="Rectangle 3">
            <a:extLst>
              <a:ext uri="{FF2B5EF4-FFF2-40B4-BE49-F238E27FC236}">
                <a16:creationId xmlns:a16="http://schemas.microsoft.com/office/drawing/2014/main" id="{9022746B-A202-4E3F-866D-D953D7C4A3B1}"/>
              </a:ext>
            </a:extLst>
          </p:cNvPr>
          <p:cNvSpPr>
            <a:spLocks noChangeArrowheads="1"/>
          </p:cNvSpPr>
          <p:nvPr/>
        </p:nvSpPr>
        <p:spPr bwMode="auto">
          <a:xfrm>
            <a:off x="1794354" y="4582173"/>
            <a:ext cx="679853"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400" dirty="0">
                <a:solidFill>
                  <a:srgbClr val="000000"/>
                </a:solidFill>
                <a:latin typeface="楷体" panose="02010609060101010101" pitchFamily="49" charset="-122"/>
                <a:ea typeface="楷体" panose="02010609060101010101" pitchFamily="49" charset="-122"/>
              </a:rPr>
              <a:t>摘要</a:t>
            </a:r>
            <a:r>
              <a:rPr kumimoji="1" lang="en-US" altLang="zh-CN" sz="1400" dirty="0">
                <a:solidFill>
                  <a:srgbClr val="000000"/>
                </a:solidFill>
                <a:latin typeface="楷体" panose="02010609060101010101" pitchFamily="49" charset="-122"/>
                <a:ea typeface="楷体" panose="02010609060101010101" pitchFamily="49" charset="-122"/>
              </a:rPr>
              <a:t>B</a:t>
            </a:r>
          </a:p>
        </p:txBody>
      </p:sp>
      <p:sp>
        <p:nvSpPr>
          <p:cNvPr id="43" name="Rectangle 3">
            <a:extLst>
              <a:ext uri="{FF2B5EF4-FFF2-40B4-BE49-F238E27FC236}">
                <a16:creationId xmlns:a16="http://schemas.microsoft.com/office/drawing/2014/main" id="{9BB4657C-0D15-4517-928E-38DC73482F74}"/>
              </a:ext>
            </a:extLst>
          </p:cNvPr>
          <p:cNvSpPr>
            <a:spLocks noChangeArrowheads="1"/>
          </p:cNvSpPr>
          <p:nvPr/>
        </p:nvSpPr>
        <p:spPr bwMode="auto">
          <a:xfrm>
            <a:off x="656124" y="3671606"/>
            <a:ext cx="807700" cy="3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600" b="1" dirty="0">
                <a:solidFill>
                  <a:srgbClr val="000000"/>
                </a:solidFill>
                <a:latin typeface="楷体" panose="02010609060101010101" pitchFamily="49" charset="-122"/>
                <a:ea typeface="楷体" panose="02010609060101010101" pitchFamily="49" charset="-122"/>
              </a:rPr>
              <a:t>对比</a:t>
            </a:r>
            <a:endParaRPr kumimoji="1" lang="en-US" altLang="zh-CN" sz="1600" b="1" dirty="0">
              <a:solidFill>
                <a:srgbClr val="000000"/>
              </a:solidFill>
              <a:latin typeface="楷体" panose="02010609060101010101" pitchFamily="49" charset="-122"/>
              <a:ea typeface="楷体" panose="02010609060101010101" pitchFamily="49" charset="-122"/>
            </a:endParaRPr>
          </a:p>
        </p:txBody>
      </p:sp>
      <p:cxnSp>
        <p:nvCxnSpPr>
          <p:cNvPr id="44" name="直接箭头连接符 43">
            <a:extLst>
              <a:ext uri="{FF2B5EF4-FFF2-40B4-BE49-F238E27FC236}">
                <a16:creationId xmlns:a16="http://schemas.microsoft.com/office/drawing/2014/main" id="{7D25918F-3670-4454-8377-2B92D368B865}"/>
              </a:ext>
            </a:extLst>
          </p:cNvPr>
          <p:cNvCxnSpPr>
            <a:cxnSpLocks/>
          </p:cNvCxnSpPr>
          <p:nvPr/>
        </p:nvCxnSpPr>
        <p:spPr>
          <a:xfrm flipH="1">
            <a:off x="1160779" y="3265758"/>
            <a:ext cx="280804" cy="394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7D6A0D6-2166-4FDD-8D2B-7F857C1A621E}"/>
              </a:ext>
            </a:extLst>
          </p:cNvPr>
          <p:cNvCxnSpPr>
            <a:cxnSpLocks/>
          </p:cNvCxnSpPr>
          <p:nvPr/>
        </p:nvCxnSpPr>
        <p:spPr>
          <a:xfrm flipH="1" flipV="1">
            <a:off x="1258631" y="4106478"/>
            <a:ext cx="312647" cy="3004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B34D1225-ABCB-4735-A7B8-4A6097E3C6D4}"/>
              </a:ext>
            </a:extLst>
          </p:cNvPr>
          <p:cNvCxnSpPr>
            <a:cxnSpLocks/>
          </p:cNvCxnSpPr>
          <p:nvPr/>
        </p:nvCxnSpPr>
        <p:spPr>
          <a:xfrm flipH="1">
            <a:off x="2522859" y="3161307"/>
            <a:ext cx="2946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8928BE28-D096-494A-A608-5EE9CE81C829}"/>
              </a:ext>
            </a:extLst>
          </p:cNvPr>
          <p:cNvCxnSpPr>
            <a:cxnSpLocks/>
          </p:cNvCxnSpPr>
          <p:nvPr/>
        </p:nvCxnSpPr>
        <p:spPr>
          <a:xfrm flipH="1">
            <a:off x="2635259" y="4527952"/>
            <a:ext cx="2946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28EB200-A8AA-48EB-9560-B30F689CF22F}"/>
              </a:ext>
            </a:extLst>
          </p:cNvPr>
          <p:cNvCxnSpPr>
            <a:cxnSpLocks/>
          </p:cNvCxnSpPr>
          <p:nvPr/>
        </p:nvCxnSpPr>
        <p:spPr>
          <a:xfrm flipH="1" flipV="1">
            <a:off x="3827146" y="3195959"/>
            <a:ext cx="480798" cy="475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700AC63-A760-4857-8BA5-338DB4C8BD75}"/>
              </a:ext>
            </a:extLst>
          </p:cNvPr>
          <p:cNvCxnSpPr>
            <a:cxnSpLocks/>
          </p:cNvCxnSpPr>
          <p:nvPr/>
        </p:nvCxnSpPr>
        <p:spPr>
          <a:xfrm flipH="1">
            <a:off x="3816383" y="3947771"/>
            <a:ext cx="458025" cy="459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3">
            <a:extLst>
              <a:ext uri="{FF2B5EF4-FFF2-40B4-BE49-F238E27FC236}">
                <a16:creationId xmlns:a16="http://schemas.microsoft.com/office/drawing/2014/main" id="{C66DAFE0-5329-4690-8EFD-6F998F99C8E3}"/>
              </a:ext>
            </a:extLst>
          </p:cNvPr>
          <p:cNvSpPr>
            <a:spLocks noChangeArrowheads="1"/>
          </p:cNvSpPr>
          <p:nvPr/>
        </p:nvSpPr>
        <p:spPr bwMode="auto">
          <a:xfrm>
            <a:off x="1711906" y="1284635"/>
            <a:ext cx="591676" cy="30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100" dirty="0">
                <a:solidFill>
                  <a:schemeClr val="bg1">
                    <a:lumMod val="50000"/>
                  </a:schemeClr>
                </a:solidFill>
                <a:latin typeface="楷体" panose="02010609060101010101" pitchFamily="49" charset="-122"/>
                <a:ea typeface="楷体" panose="02010609060101010101" pitchFamily="49" charset="-122"/>
              </a:rPr>
              <a:t>哈希</a:t>
            </a:r>
            <a:endParaRPr kumimoji="1" lang="en-US" altLang="zh-CN" sz="1100" dirty="0">
              <a:solidFill>
                <a:schemeClr val="bg1">
                  <a:lumMod val="50000"/>
                </a:schemeClr>
              </a:solidFill>
              <a:latin typeface="楷体" panose="02010609060101010101" pitchFamily="49" charset="-122"/>
              <a:ea typeface="楷体" panose="02010609060101010101" pitchFamily="49" charset="-122"/>
            </a:endParaRPr>
          </a:p>
        </p:txBody>
      </p:sp>
      <p:sp>
        <p:nvSpPr>
          <p:cNvPr id="55" name="Rectangle 3">
            <a:extLst>
              <a:ext uri="{FF2B5EF4-FFF2-40B4-BE49-F238E27FC236}">
                <a16:creationId xmlns:a16="http://schemas.microsoft.com/office/drawing/2014/main" id="{C942CD92-DA46-450F-B54D-04EF89E65B30}"/>
              </a:ext>
            </a:extLst>
          </p:cNvPr>
          <p:cNvSpPr>
            <a:spLocks noChangeArrowheads="1"/>
          </p:cNvSpPr>
          <p:nvPr/>
        </p:nvSpPr>
        <p:spPr bwMode="auto">
          <a:xfrm>
            <a:off x="3084170" y="1284635"/>
            <a:ext cx="591676" cy="30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100" dirty="0">
                <a:solidFill>
                  <a:schemeClr val="bg1">
                    <a:lumMod val="50000"/>
                  </a:schemeClr>
                </a:solidFill>
                <a:latin typeface="楷体" panose="02010609060101010101" pitchFamily="49" charset="-122"/>
                <a:ea typeface="楷体" panose="02010609060101010101" pitchFamily="49" charset="-122"/>
              </a:rPr>
              <a:t>加密</a:t>
            </a:r>
            <a:endParaRPr kumimoji="1" lang="en-US" altLang="zh-CN" sz="1100" dirty="0">
              <a:solidFill>
                <a:schemeClr val="bg1">
                  <a:lumMod val="50000"/>
                </a:schemeClr>
              </a:solidFill>
              <a:latin typeface="楷体" panose="02010609060101010101" pitchFamily="49" charset="-122"/>
              <a:ea typeface="楷体" panose="02010609060101010101" pitchFamily="49" charset="-122"/>
            </a:endParaRPr>
          </a:p>
        </p:txBody>
      </p:sp>
      <p:sp>
        <p:nvSpPr>
          <p:cNvPr id="56" name="Rectangle 3">
            <a:extLst>
              <a:ext uri="{FF2B5EF4-FFF2-40B4-BE49-F238E27FC236}">
                <a16:creationId xmlns:a16="http://schemas.microsoft.com/office/drawing/2014/main" id="{2702FEA6-EAAD-46E9-B8F7-64CBFA59D189}"/>
              </a:ext>
            </a:extLst>
          </p:cNvPr>
          <p:cNvSpPr>
            <a:spLocks noChangeArrowheads="1"/>
          </p:cNvSpPr>
          <p:nvPr/>
        </p:nvSpPr>
        <p:spPr bwMode="auto">
          <a:xfrm>
            <a:off x="4445574" y="1294979"/>
            <a:ext cx="591676" cy="30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100" dirty="0">
                <a:solidFill>
                  <a:schemeClr val="bg1">
                    <a:lumMod val="50000"/>
                  </a:schemeClr>
                </a:solidFill>
                <a:latin typeface="楷体" panose="02010609060101010101" pitchFamily="49" charset="-122"/>
                <a:ea typeface="楷体" panose="02010609060101010101" pitchFamily="49" charset="-122"/>
              </a:rPr>
              <a:t>签名</a:t>
            </a:r>
            <a:endParaRPr kumimoji="1" lang="en-US" altLang="zh-CN" sz="1100" dirty="0">
              <a:solidFill>
                <a:schemeClr val="bg1">
                  <a:lumMod val="50000"/>
                </a:schemeClr>
              </a:solidFill>
              <a:latin typeface="楷体" panose="02010609060101010101" pitchFamily="49" charset="-122"/>
              <a:ea typeface="楷体" panose="02010609060101010101" pitchFamily="49" charset="-122"/>
            </a:endParaRPr>
          </a:p>
        </p:txBody>
      </p:sp>
      <p:sp>
        <p:nvSpPr>
          <p:cNvPr id="58" name="Rectangle 3">
            <a:extLst>
              <a:ext uri="{FF2B5EF4-FFF2-40B4-BE49-F238E27FC236}">
                <a16:creationId xmlns:a16="http://schemas.microsoft.com/office/drawing/2014/main" id="{F119199C-1797-4521-B652-74D6726EFB72}"/>
              </a:ext>
            </a:extLst>
          </p:cNvPr>
          <p:cNvSpPr>
            <a:spLocks noChangeArrowheads="1"/>
          </p:cNvSpPr>
          <p:nvPr/>
        </p:nvSpPr>
        <p:spPr bwMode="auto">
          <a:xfrm>
            <a:off x="3569940" y="3642971"/>
            <a:ext cx="807700" cy="30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100" dirty="0">
                <a:solidFill>
                  <a:schemeClr val="bg1">
                    <a:lumMod val="50000"/>
                  </a:schemeClr>
                </a:solidFill>
                <a:latin typeface="楷体" panose="02010609060101010101" pitchFamily="49" charset="-122"/>
                <a:ea typeface="楷体" panose="02010609060101010101" pitchFamily="49" charset="-122"/>
              </a:rPr>
              <a:t>提取签名</a:t>
            </a:r>
            <a:endParaRPr kumimoji="1" lang="en-US" altLang="zh-CN" sz="1100" dirty="0">
              <a:solidFill>
                <a:schemeClr val="bg1">
                  <a:lumMod val="50000"/>
                </a:schemeClr>
              </a:solidFill>
              <a:latin typeface="楷体" panose="02010609060101010101" pitchFamily="49" charset="-122"/>
              <a:ea typeface="楷体" panose="02010609060101010101" pitchFamily="49" charset="-122"/>
            </a:endParaRPr>
          </a:p>
        </p:txBody>
      </p:sp>
      <p:sp>
        <p:nvSpPr>
          <p:cNvPr id="59" name="Rectangle 3">
            <a:extLst>
              <a:ext uri="{FF2B5EF4-FFF2-40B4-BE49-F238E27FC236}">
                <a16:creationId xmlns:a16="http://schemas.microsoft.com/office/drawing/2014/main" id="{E84FDA12-B25A-411F-A67C-59C8804C7BF0}"/>
              </a:ext>
            </a:extLst>
          </p:cNvPr>
          <p:cNvSpPr>
            <a:spLocks noChangeArrowheads="1"/>
          </p:cNvSpPr>
          <p:nvPr/>
        </p:nvSpPr>
        <p:spPr bwMode="auto">
          <a:xfrm>
            <a:off x="2474991" y="2874932"/>
            <a:ext cx="591676" cy="30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100" dirty="0">
                <a:solidFill>
                  <a:schemeClr val="bg1">
                    <a:lumMod val="50000"/>
                  </a:schemeClr>
                </a:solidFill>
                <a:latin typeface="楷体" panose="02010609060101010101" pitchFamily="49" charset="-122"/>
                <a:ea typeface="楷体" panose="02010609060101010101" pitchFamily="49" charset="-122"/>
              </a:rPr>
              <a:t>解密</a:t>
            </a:r>
            <a:endParaRPr kumimoji="1" lang="en-US" altLang="zh-CN" sz="1100" dirty="0">
              <a:solidFill>
                <a:schemeClr val="bg1">
                  <a:lumMod val="50000"/>
                </a:schemeClr>
              </a:solidFill>
              <a:latin typeface="楷体" panose="02010609060101010101" pitchFamily="49" charset="-122"/>
              <a:ea typeface="楷体" panose="02010609060101010101" pitchFamily="49" charset="-122"/>
            </a:endParaRPr>
          </a:p>
        </p:txBody>
      </p:sp>
      <p:sp>
        <p:nvSpPr>
          <p:cNvPr id="60" name="Rectangle 3">
            <a:extLst>
              <a:ext uri="{FF2B5EF4-FFF2-40B4-BE49-F238E27FC236}">
                <a16:creationId xmlns:a16="http://schemas.microsoft.com/office/drawing/2014/main" id="{D9A99084-DD77-481B-851A-93EDEE4FA4D1}"/>
              </a:ext>
            </a:extLst>
          </p:cNvPr>
          <p:cNvSpPr>
            <a:spLocks noChangeArrowheads="1"/>
          </p:cNvSpPr>
          <p:nvPr/>
        </p:nvSpPr>
        <p:spPr bwMode="auto">
          <a:xfrm>
            <a:off x="2558006" y="4231013"/>
            <a:ext cx="591676" cy="30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100" dirty="0">
                <a:solidFill>
                  <a:schemeClr val="bg1">
                    <a:lumMod val="50000"/>
                  </a:schemeClr>
                </a:solidFill>
                <a:latin typeface="楷体" panose="02010609060101010101" pitchFamily="49" charset="-122"/>
                <a:ea typeface="楷体" panose="02010609060101010101" pitchFamily="49" charset="-122"/>
              </a:rPr>
              <a:t>哈希</a:t>
            </a:r>
            <a:endParaRPr kumimoji="1" lang="en-US" altLang="zh-CN" sz="1100" dirty="0">
              <a:solidFill>
                <a:schemeClr val="bg1">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11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p:bldP spid="34" grpId="0"/>
      <p:bldP spid="35" grpId="0"/>
      <p:bldP spid="36" grpId="0"/>
      <p:bldP spid="38" grpId="0"/>
      <p:bldP spid="39" grpId="0"/>
      <p:bldP spid="40" grpId="0"/>
      <p:bldP spid="41" grpId="0"/>
      <p:bldP spid="42" grpId="0"/>
      <p:bldP spid="43" grpId="0"/>
      <p:bldP spid="58" grpId="0"/>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协议分层：七层架构</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与信息安全的关系：哈希</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哈希运算的原理：数字签名</a:t>
            </a:r>
            <a:endParaRPr kumimoji="1" lang="en-US" altLang="zh-CN" sz="2000" dirty="0">
              <a:solidFill>
                <a:srgbClr val="000000"/>
              </a:solidFill>
              <a:latin typeface="Times New Roman" panose="02020603050405020304" pitchFamily="18" charset="0"/>
              <a:ea typeface="微软雅黑" panose="020B0503020204020204" pitchFamily="34" charset="-122"/>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800219"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小结</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92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6" name="TextBox 4">
            <a:extLst>
              <a:ext uri="{FF2B5EF4-FFF2-40B4-BE49-F238E27FC236}">
                <a16:creationId xmlns:a16="http://schemas.microsoft.com/office/drawing/2014/main" id="{CCC17FF2-535A-4D9E-BF3C-19C8E49E32C5}"/>
              </a:ext>
            </a:extLst>
          </p:cNvPr>
          <p:cNvSpPr txBox="1"/>
          <p:nvPr/>
        </p:nvSpPr>
        <p:spPr>
          <a:xfrm>
            <a:off x="2620202" y="193204"/>
            <a:ext cx="348172" cy="461665"/>
          </a:xfrm>
          <a:prstGeom prst="rect">
            <a:avLst/>
          </a:prstGeom>
          <a:noFill/>
        </p:spPr>
        <p:txBody>
          <a:bodyPr wrap="none" rtlCol="0">
            <a:spAutoFit/>
          </a:bodyPr>
          <a:lstStyle/>
          <a:p>
            <a:pPr algn="ctr"/>
            <a:r>
              <a:rPr lang="en-US" altLang="zh-CN" sz="2400" dirty="0">
                <a:solidFill>
                  <a:schemeClr val="bg1">
                    <a:lumMod val="50000"/>
                  </a:schemeClr>
                </a:solidFill>
                <a:latin typeface="Impact" pitchFamily="34" charset="0"/>
              </a:rPr>
              <a:t>3</a:t>
            </a:r>
            <a:endParaRPr lang="zh-CN" altLang="en-US" sz="2400" dirty="0">
              <a:solidFill>
                <a:schemeClr val="bg1">
                  <a:lumMod val="50000"/>
                </a:schemeClr>
              </a:solidFill>
              <a:latin typeface="Impact" pitchFamily="34" charset="0"/>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1415772"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技术拆解</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3566F2BC-0512-443A-95CD-CCB57C11FB5F}"/>
              </a:ext>
            </a:extLst>
          </p:cNvPr>
          <p:cNvSpPr>
            <a:spLocks noChangeArrowheads="1"/>
          </p:cNvSpPr>
          <p:nvPr/>
        </p:nvSpPr>
        <p:spPr bwMode="auto">
          <a:xfrm>
            <a:off x="209600" y="985314"/>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a:latin typeface="Times New Roman" panose="02020603050405020304" pitchFamily="18" charset="0"/>
                <a:ea typeface="华文仿宋" panose="02010600040101010101" pitchFamily="2" charset="-122"/>
              </a:rPr>
              <a:t>IPFS</a:t>
            </a:r>
            <a:r>
              <a:rPr kumimoji="1" lang="zh-CN" altLang="en-US" sz="1800" b="1" dirty="0">
                <a:latin typeface="Times New Roman" panose="02020603050405020304" pitchFamily="18" charset="0"/>
                <a:ea typeface="华文仿宋" panose="02010600040101010101" pitchFamily="2" charset="-122"/>
              </a:rPr>
              <a:t>七层协议栈</a:t>
            </a:r>
            <a:endParaRPr kumimoji="1" lang="en-US" altLang="zh-CN" sz="1800" b="1" dirty="0">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pic>
        <p:nvPicPr>
          <p:cNvPr id="9" name="图片 8">
            <a:extLst>
              <a:ext uri="{FF2B5EF4-FFF2-40B4-BE49-F238E27FC236}">
                <a16:creationId xmlns:a16="http://schemas.microsoft.com/office/drawing/2014/main" id="{74B40700-49FB-46F0-9561-C1019C4C03C2}"/>
              </a:ext>
            </a:extLst>
          </p:cNvPr>
          <p:cNvPicPr>
            <a:picLocks noChangeAspect="1"/>
          </p:cNvPicPr>
          <p:nvPr/>
        </p:nvPicPr>
        <p:blipFill>
          <a:blip r:embed="rId4"/>
          <a:stretch>
            <a:fillRect/>
          </a:stretch>
        </p:blipFill>
        <p:spPr>
          <a:xfrm>
            <a:off x="901384" y="1553226"/>
            <a:ext cx="5657600" cy="3024336"/>
          </a:xfrm>
          <a:prstGeom prst="rect">
            <a:avLst/>
          </a:prstGeom>
        </p:spPr>
      </p:pic>
      <p:sp>
        <p:nvSpPr>
          <p:cNvPr id="10" name="矩形 9">
            <a:extLst>
              <a:ext uri="{FF2B5EF4-FFF2-40B4-BE49-F238E27FC236}">
                <a16:creationId xmlns:a16="http://schemas.microsoft.com/office/drawing/2014/main" id="{3FFD7E3A-152B-4B40-969D-A9B5E40467F7}"/>
              </a:ext>
            </a:extLst>
          </p:cNvPr>
          <p:cNvSpPr/>
          <p:nvPr/>
        </p:nvSpPr>
        <p:spPr>
          <a:xfrm>
            <a:off x="2873896" y="3289548"/>
            <a:ext cx="223224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02B6A4E-8718-4D6C-A939-F969E41EFDCB}"/>
              </a:ext>
            </a:extLst>
          </p:cNvPr>
          <p:cNvSpPr/>
          <p:nvPr/>
        </p:nvSpPr>
        <p:spPr>
          <a:xfrm>
            <a:off x="2873896" y="2425452"/>
            <a:ext cx="223224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BCF6A03-A869-4EC9-BD69-E1EA2D85D1E3}"/>
              </a:ext>
            </a:extLst>
          </p:cNvPr>
          <p:cNvSpPr/>
          <p:nvPr/>
        </p:nvSpPr>
        <p:spPr>
          <a:xfrm>
            <a:off x="2873896" y="4153644"/>
            <a:ext cx="223224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67F8F51-205B-4A96-8025-AF0ED93CB258}"/>
              </a:ext>
            </a:extLst>
          </p:cNvPr>
          <p:cNvSpPr/>
          <p:nvPr/>
        </p:nvSpPr>
        <p:spPr>
          <a:xfrm>
            <a:off x="2867040" y="2857500"/>
            <a:ext cx="223224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095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身份技术</a:t>
            </a:r>
            <a:r>
              <a:rPr kumimoji="1" lang="en-US" altLang="zh-CN" sz="2000" dirty="0">
                <a:solidFill>
                  <a:srgbClr val="000000"/>
                </a:solidFill>
                <a:latin typeface="Times New Roman" panose="02020603050405020304" pitchFamily="18" charset="0"/>
                <a:ea typeface="微软雅黑" panose="020B0503020204020204" pitchFamily="34" charset="-122"/>
              </a:rPr>
              <a:t>——</a:t>
            </a:r>
            <a:r>
              <a:rPr kumimoji="1" lang="en-US" altLang="zh-CN" sz="2000" dirty="0" err="1">
                <a:solidFill>
                  <a:srgbClr val="000000"/>
                </a:solidFill>
                <a:latin typeface="Times New Roman" panose="02020603050405020304" pitchFamily="18" charset="0"/>
                <a:ea typeface="微软雅黑" panose="020B0503020204020204" pitchFamily="34" charset="-122"/>
              </a:rPr>
              <a:t>Kademila</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路由技术</a:t>
            </a:r>
            <a:r>
              <a:rPr kumimoji="1" lang="en-US" altLang="zh-CN" sz="2000" dirty="0">
                <a:solidFill>
                  <a:srgbClr val="000000"/>
                </a:solidFill>
                <a:latin typeface="Times New Roman" panose="02020603050405020304" pitchFamily="18" charset="0"/>
                <a:ea typeface="微软雅黑" panose="020B0503020204020204" pitchFamily="34" charset="-122"/>
              </a:rPr>
              <a:t>——DHT</a:t>
            </a: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关键数据结构</a:t>
            </a:r>
            <a:r>
              <a:rPr kumimoji="1" lang="en-US" altLang="zh-CN" sz="2000" dirty="0">
                <a:solidFill>
                  <a:srgbClr val="000000"/>
                </a:solidFill>
                <a:latin typeface="Times New Roman" panose="02020603050405020304" pitchFamily="18" charset="0"/>
                <a:ea typeface="微软雅黑" panose="020B0503020204020204" pitchFamily="34" charset="-122"/>
              </a:rPr>
              <a:t>——Merkle DAG</a:t>
            </a: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通信技术</a:t>
            </a:r>
            <a:r>
              <a:rPr kumimoji="1" lang="en-US" altLang="zh-CN" sz="2000" dirty="0">
                <a:solidFill>
                  <a:srgbClr val="000000"/>
                </a:solidFill>
                <a:latin typeface="Times New Roman" panose="02020603050405020304" pitchFamily="18" charset="0"/>
                <a:ea typeface="微软雅黑" panose="020B0503020204020204" pitchFamily="34" charset="-122"/>
              </a:rPr>
              <a:t>——</a:t>
            </a:r>
            <a:r>
              <a:rPr kumimoji="1" lang="en-US" altLang="zh-CN" sz="2000" dirty="0" err="1">
                <a:solidFill>
                  <a:srgbClr val="000000"/>
                </a:solidFill>
                <a:latin typeface="Times New Roman" panose="02020603050405020304" pitchFamily="18" charset="0"/>
                <a:ea typeface="微软雅黑" panose="020B0503020204020204" pitchFamily="34" charset="-122"/>
              </a:rPr>
              <a:t>BitSwap</a:t>
            </a:r>
            <a:endParaRPr kumimoji="1" lang="en-US" altLang="zh-CN" sz="2000" dirty="0">
              <a:solidFill>
                <a:srgbClr val="000000"/>
              </a:solidFill>
              <a:latin typeface="Times New Roman" panose="02020603050405020304" pitchFamily="18" charset="0"/>
              <a:ea typeface="微软雅黑" panose="020B0503020204020204" pitchFamily="34" charset="-122"/>
            </a:endParaRPr>
          </a:p>
        </p:txBody>
      </p:sp>
      <p:sp>
        <p:nvSpPr>
          <p:cNvPr id="6" name="TextBox 4">
            <a:extLst>
              <a:ext uri="{FF2B5EF4-FFF2-40B4-BE49-F238E27FC236}">
                <a16:creationId xmlns:a16="http://schemas.microsoft.com/office/drawing/2014/main" id="{CCC17FF2-535A-4D9E-BF3C-19C8E49E32C5}"/>
              </a:ext>
            </a:extLst>
          </p:cNvPr>
          <p:cNvSpPr txBox="1"/>
          <p:nvPr/>
        </p:nvSpPr>
        <p:spPr>
          <a:xfrm>
            <a:off x="2620202" y="193204"/>
            <a:ext cx="348172" cy="461665"/>
          </a:xfrm>
          <a:prstGeom prst="rect">
            <a:avLst/>
          </a:prstGeom>
          <a:noFill/>
        </p:spPr>
        <p:txBody>
          <a:bodyPr wrap="none" rtlCol="0">
            <a:spAutoFit/>
          </a:bodyPr>
          <a:lstStyle/>
          <a:p>
            <a:pPr algn="ctr"/>
            <a:r>
              <a:rPr lang="en-US" altLang="zh-CN" sz="2400" dirty="0">
                <a:solidFill>
                  <a:schemeClr val="bg1">
                    <a:lumMod val="50000"/>
                  </a:schemeClr>
                </a:solidFill>
                <a:latin typeface="Impact" pitchFamily="34" charset="0"/>
              </a:rPr>
              <a:t>3</a:t>
            </a:r>
            <a:endParaRPr lang="zh-CN" altLang="en-US" sz="2400" dirty="0">
              <a:solidFill>
                <a:schemeClr val="bg1">
                  <a:lumMod val="50000"/>
                </a:schemeClr>
              </a:solidFill>
              <a:latin typeface="Impact" pitchFamily="34" charset="0"/>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1415772"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技术拆解</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39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187392"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1</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Kademlia</a:t>
            </a:r>
            <a:r>
              <a:rPr lang="zh-CN" altLang="en-US" sz="2400" b="1" dirty="0">
                <a:solidFill>
                  <a:schemeClr val="tx1">
                    <a:lumMod val="65000"/>
                    <a:lumOff val="35000"/>
                  </a:schemeClr>
                </a:solidFill>
                <a:latin typeface="微软雅黑" pitchFamily="34" charset="-122"/>
                <a:ea typeface="微软雅黑" pitchFamily="34" charset="-122"/>
              </a:rPr>
              <a:t>和</a:t>
            </a:r>
            <a:r>
              <a:rPr lang="en-US" altLang="zh-CN" sz="2400" b="1" dirty="0">
                <a:solidFill>
                  <a:schemeClr val="tx1">
                    <a:lumMod val="65000"/>
                    <a:lumOff val="35000"/>
                  </a:schemeClr>
                </a:solidFill>
                <a:latin typeface="微软雅黑" pitchFamily="34" charset="-122"/>
                <a:ea typeface="微软雅黑" pitchFamily="34" charset="-122"/>
              </a:rPr>
              <a:t>DHT</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39F3BA76-1BEE-4C80-985D-39423BC4A1DB}"/>
              </a:ext>
            </a:extLst>
          </p:cNvPr>
          <p:cNvSpPr>
            <a:spLocks noChangeArrowheads="1"/>
          </p:cNvSpPr>
          <p:nvPr/>
        </p:nvSpPr>
        <p:spPr bwMode="auto">
          <a:xfrm>
            <a:off x="425624" y="902123"/>
            <a:ext cx="7194376" cy="158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分布式哈希表</a:t>
            </a:r>
            <a:r>
              <a:rPr kumimoji="1" lang="en-US" altLang="zh-CN" sz="1800" b="1" dirty="0">
                <a:solidFill>
                  <a:srgbClr val="000000"/>
                </a:solidFill>
                <a:latin typeface="Times New Roman" panose="02020603050405020304" pitchFamily="18" charset="0"/>
                <a:ea typeface="华文仿宋" panose="02010600040101010101" pitchFamily="2" charset="-122"/>
              </a:rPr>
              <a:t>DHT</a:t>
            </a:r>
            <a:r>
              <a:rPr kumimoji="1" lang="zh-CN" altLang="en-US" sz="1800" b="1" dirty="0">
                <a:solidFill>
                  <a:srgbClr val="000000"/>
                </a:solidFill>
                <a:latin typeface="Times New Roman" panose="02020603050405020304" pitchFamily="18" charset="0"/>
                <a:ea typeface="华文仿宋" panose="02010600040101010101" pitchFamily="2" charset="-122"/>
              </a:rPr>
              <a:t>直接实现了</a:t>
            </a:r>
            <a:r>
              <a:rPr kumimoji="1" lang="zh-CN" altLang="en-US" sz="1800" b="1" dirty="0">
                <a:solidFill>
                  <a:srgbClr val="C00000"/>
                </a:solidFill>
                <a:latin typeface="Times New Roman" panose="02020603050405020304" pitchFamily="18" charset="0"/>
                <a:ea typeface="华文仿宋" panose="02010600040101010101" pitchFamily="2" charset="-122"/>
              </a:rPr>
              <a:t>快速的基于内容寻址</a:t>
            </a:r>
            <a:r>
              <a:rPr kumimoji="1" lang="zh-CN" altLang="en-US" sz="1800" b="1" dirty="0">
                <a:solidFill>
                  <a:srgbClr val="000000"/>
                </a:solidFill>
                <a:latin typeface="Times New Roman" panose="02020603050405020304" pitchFamily="18" charset="0"/>
                <a:ea typeface="华文仿宋" panose="02010600040101010101" pitchFamily="2" charset="-122"/>
              </a:rPr>
              <a:t>的特性</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什么是基于内容寻址？</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什么是分布式哈希表？</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怎么实现快速的寻址？</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36" name="Rectangle 3">
            <a:extLst>
              <a:ext uri="{FF2B5EF4-FFF2-40B4-BE49-F238E27FC236}">
                <a16:creationId xmlns:a16="http://schemas.microsoft.com/office/drawing/2014/main" id="{4B15F34C-21E0-4875-96A7-788DEE2C563B}"/>
              </a:ext>
            </a:extLst>
          </p:cNvPr>
          <p:cNvSpPr>
            <a:spLocks noChangeArrowheads="1"/>
          </p:cNvSpPr>
          <p:nvPr/>
        </p:nvSpPr>
        <p:spPr bwMode="auto">
          <a:xfrm>
            <a:off x="281608" y="2890943"/>
            <a:ext cx="7194376" cy="5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基于内容寻址</a:t>
            </a:r>
            <a:endParaRPr kumimoji="1" lang="en-US" altLang="zh-CN" sz="1800" b="1" dirty="0">
              <a:solidFill>
                <a:srgbClr val="C00000"/>
              </a:solidFill>
              <a:latin typeface="Times New Roman" panose="02020603050405020304" pitchFamily="18" charset="0"/>
              <a:ea typeface="华文仿宋" panose="02010600040101010101" pitchFamily="2" charset="-122"/>
            </a:endParaRPr>
          </a:p>
        </p:txBody>
      </p:sp>
      <p:sp>
        <p:nvSpPr>
          <p:cNvPr id="37" name="Rectangle 3">
            <a:extLst>
              <a:ext uri="{FF2B5EF4-FFF2-40B4-BE49-F238E27FC236}">
                <a16:creationId xmlns:a16="http://schemas.microsoft.com/office/drawing/2014/main" id="{58CBE778-6BF5-47EC-84F6-8F65C2678F81}"/>
              </a:ext>
            </a:extLst>
          </p:cNvPr>
          <p:cNvSpPr>
            <a:spLocks noChangeArrowheads="1"/>
          </p:cNvSpPr>
          <p:nvPr/>
        </p:nvSpPr>
        <p:spPr bwMode="auto">
          <a:xfrm>
            <a:off x="1145704" y="3404800"/>
            <a:ext cx="6474296" cy="197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AutoNum type="arabicPeriod"/>
            </a:pPr>
            <a:r>
              <a:rPr kumimoji="1" lang="zh-CN" altLang="en-US" sz="1800" b="1" dirty="0">
                <a:solidFill>
                  <a:srgbClr val="000000"/>
                </a:solidFill>
                <a:latin typeface="Times New Roman" panose="02020603050405020304" pitchFamily="18" charset="0"/>
                <a:ea typeface="华文仿宋" panose="02010600040101010101" pitchFamily="2" charset="-122"/>
              </a:rPr>
              <a:t>对文件内容进行哈希运算得到唯一哈希值，使用该</a:t>
            </a:r>
            <a:r>
              <a:rPr kumimoji="1" lang="zh-CN" altLang="en-US" sz="1800" b="1" dirty="0">
                <a:solidFill>
                  <a:srgbClr val="C00000"/>
                </a:solidFill>
                <a:latin typeface="Times New Roman" panose="02020603050405020304" pitchFamily="18" charset="0"/>
                <a:ea typeface="华文仿宋" panose="02010600040101010101" pitchFamily="2" charset="-122"/>
              </a:rPr>
              <a:t>哈希值来标识文件</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AutoNum type="arabicPeriod"/>
            </a:pPr>
            <a:r>
              <a:rPr kumimoji="1" lang="zh-CN" altLang="en-US" sz="1800" b="1" dirty="0">
                <a:solidFill>
                  <a:srgbClr val="C00000"/>
                </a:solidFill>
                <a:latin typeface="Times New Roman" panose="02020603050405020304" pitchFamily="18" charset="0"/>
                <a:ea typeface="华文仿宋" panose="02010600040101010101" pitchFamily="2" charset="-122"/>
              </a:rPr>
              <a:t>通过哈希值去访问被标志的文件</a:t>
            </a:r>
            <a:r>
              <a:rPr kumimoji="1" lang="zh-CN" altLang="en-US" sz="1800" b="1" dirty="0">
                <a:solidFill>
                  <a:srgbClr val="000000"/>
                </a:solidFill>
                <a:latin typeface="Times New Roman" panose="02020603050405020304" pitchFamily="18" charset="0"/>
                <a:ea typeface="华文仿宋" panose="02010600040101010101" pitchFamily="2" charset="-122"/>
              </a:rPr>
              <a:t>，无论文件位于任何位置。</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AutoNum type="arabicPeriod"/>
            </a:pPr>
            <a:r>
              <a:rPr kumimoji="1" lang="zh-CN" altLang="en-US" sz="1800" b="1" dirty="0">
                <a:solidFill>
                  <a:srgbClr val="000000"/>
                </a:solidFill>
                <a:latin typeface="Times New Roman" panose="02020603050405020304" pitchFamily="18" charset="0"/>
                <a:ea typeface="华文仿宋" panose="02010600040101010101" pitchFamily="2" charset="-122"/>
              </a:rPr>
              <a:t>完全相同内容的文件会产生相同的哈希值，因此只需要在系统中保存一份文件，节约存储空间。</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290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187392"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1</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Kademlia</a:t>
            </a:r>
            <a:r>
              <a:rPr lang="zh-CN" altLang="en-US" sz="2400" b="1" dirty="0">
                <a:solidFill>
                  <a:schemeClr val="tx1">
                    <a:lumMod val="65000"/>
                    <a:lumOff val="35000"/>
                  </a:schemeClr>
                </a:solidFill>
                <a:latin typeface="微软雅黑" pitchFamily="34" charset="-122"/>
                <a:ea typeface="微软雅黑" pitchFamily="34" charset="-122"/>
              </a:rPr>
              <a:t>和</a:t>
            </a:r>
            <a:r>
              <a:rPr lang="en-US" altLang="zh-CN" sz="2400" b="1" dirty="0">
                <a:solidFill>
                  <a:schemeClr val="tx1">
                    <a:lumMod val="65000"/>
                    <a:lumOff val="35000"/>
                  </a:schemeClr>
                </a:solidFill>
                <a:latin typeface="微软雅黑" pitchFamily="34" charset="-122"/>
                <a:ea typeface="微软雅黑" pitchFamily="34" charset="-122"/>
              </a:rPr>
              <a:t>DHT</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39F3BA76-1BEE-4C80-985D-39423BC4A1DB}"/>
              </a:ext>
            </a:extLst>
          </p:cNvPr>
          <p:cNvSpPr>
            <a:spLocks noChangeArrowheads="1"/>
          </p:cNvSpPr>
          <p:nvPr/>
        </p:nvSpPr>
        <p:spPr bwMode="auto">
          <a:xfrm>
            <a:off x="425624" y="902124"/>
            <a:ext cx="7194376" cy="5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分布式哈希表</a:t>
            </a:r>
            <a:r>
              <a:rPr kumimoji="1" lang="en-US" altLang="zh-CN" sz="1800" b="1" dirty="0">
                <a:solidFill>
                  <a:srgbClr val="C00000"/>
                </a:solidFill>
                <a:latin typeface="Times New Roman" panose="02020603050405020304" pitchFamily="18" charset="0"/>
                <a:ea typeface="华文仿宋" panose="02010600040101010101" pitchFamily="2" charset="-122"/>
              </a:rPr>
              <a:t>DHT</a:t>
            </a:r>
          </a:p>
        </p:txBody>
      </p:sp>
      <p:pic>
        <p:nvPicPr>
          <p:cNvPr id="2" name="图片 1">
            <a:extLst>
              <a:ext uri="{FF2B5EF4-FFF2-40B4-BE49-F238E27FC236}">
                <a16:creationId xmlns:a16="http://schemas.microsoft.com/office/drawing/2014/main" id="{ED302B1C-6004-4591-B2FD-1B0913CF3732}"/>
              </a:ext>
            </a:extLst>
          </p:cNvPr>
          <p:cNvPicPr>
            <a:picLocks noChangeAspect="1"/>
          </p:cNvPicPr>
          <p:nvPr/>
        </p:nvPicPr>
        <p:blipFill>
          <a:blip r:embed="rId3"/>
          <a:stretch>
            <a:fillRect/>
          </a:stretch>
        </p:blipFill>
        <p:spPr>
          <a:xfrm>
            <a:off x="235536" y="1402637"/>
            <a:ext cx="3161185" cy="2979664"/>
          </a:xfrm>
          <a:prstGeom prst="rect">
            <a:avLst/>
          </a:prstGeom>
        </p:spPr>
      </p:pic>
      <p:graphicFrame>
        <p:nvGraphicFramePr>
          <p:cNvPr id="8" name="表格 7">
            <a:extLst>
              <a:ext uri="{FF2B5EF4-FFF2-40B4-BE49-F238E27FC236}">
                <a16:creationId xmlns:a16="http://schemas.microsoft.com/office/drawing/2014/main" id="{F5EAE223-1DE4-4A6A-9D12-12316194D8F0}"/>
              </a:ext>
            </a:extLst>
          </p:cNvPr>
          <p:cNvGraphicFramePr>
            <a:graphicFrameLocks noGrp="1"/>
          </p:cNvGraphicFramePr>
          <p:nvPr>
            <p:extLst>
              <p:ext uri="{D42A27DB-BD31-4B8C-83A1-F6EECF244321}">
                <p14:modId xmlns:p14="http://schemas.microsoft.com/office/powerpoint/2010/main" val="2446305377"/>
              </p:ext>
            </p:extLst>
          </p:nvPr>
        </p:nvGraphicFramePr>
        <p:xfrm>
          <a:off x="3416720" y="1631794"/>
          <a:ext cx="4111624" cy="2291080"/>
        </p:xfrm>
        <a:graphic>
          <a:graphicData uri="http://schemas.openxmlformats.org/drawingml/2006/table">
            <a:tbl>
              <a:tblPr firstRow="1" bandRow="1">
                <a:tableStyleId>{073A0DAA-6AF3-43AB-8588-CEC1D06C72B9}</a:tableStyleId>
              </a:tblPr>
              <a:tblGrid>
                <a:gridCol w="2055812">
                  <a:extLst>
                    <a:ext uri="{9D8B030D-6E8A-4147-A177-3AD203B41FA5}">
                      <a16:colId xmlns:a16="http://schemas.microsoft.com/office/drawing/2014/main" val="2373358488"/>
                    </a:ext>
                  </a:extLst>
                </a:gridCol>
                <a:gridCol w="2055812">
                  <a:extLst>
                    <a:ext uri="{9D8B030D-6E8A-4147-A177-3AD203B41FA5}">
                      <a16:colId xmlns:a16="http://schemas.microsoft.com/office/drawing/2014/main" val="2510357417"/>
                    </a:ext>
                  </a:extLst>
                </a:gridCol>
              </a:tblGrid>
              <a:tr h="370840">
                <a:tc>
                  <a:txBody>
                    <a:bodyPr/>
                    <a:lstStyle/>
                    <a:p>
                      <a:r>
                        <a:rPr lang="zh-CN" altLang="en-US" b="1" dirty="0">
                          <a:latin typeface="仿宋" panose="02010609060101010101" pitchFamily="49" charset="-122"/>
                          <a:ea typeface="仿宋" panose="02010609060101010101" pitchFamily="49" charset="-122"/>
                        </a:rPr>
                        <a:t>传统的路由表</a:t>
                      </a:r>
                    </a:p>
                  </a:txBody>
                  <a:tcPr/>
                </a:tc>
                <a:tc>
                  <a:txBody>
                    <a:bodyPr/>
                    <a:lstStyle/>
                    <a:p>
                      <a:r>
                        <a:rPr lang="zh-CN" altLang="en-US" b="1" dirty="0">
                          <a:latin typeface="仿宋" panose="02010609060101010101" pitchFamily="49" charset="-122"/>
                          <a:ea typeface="仿宋" panose="02010609060101010101" pitchFamily="49" charset="-122"/>
                        </a:rPr>
                        <a:t>分布式路由表</a:t>
                      </a:r>
                    </a:p>
                  </a:txBody>
                  <a:tcPr/>
                </a:tc>
                <a:extLst>
                  <a:ext uri="{0D108BD9-81ED-4DB2-BD59-A6C34878D82A}">
                    <a16:rowId xmlns:a16="http://schemas.microsoft.com/office/drawing/2014/main" val="159947359"/>
                  </a:ext>
                </a:extLst>
              </a:tr>
              <a:tr h="370840">
                <a:tc>
                  <a:txBody>
                    <a:bodyPr/>
                    <a:lstStyle/>
                    <a:p>
                      <a:r>
                        <a:rPr lang="zh-CN" altLang="en-US" b="1" dirty="0">
                          <a:latin typeface="仿宋" panose="02010609060101010101" pitchFamily="49" charset="-122"/>
                          <a:ea typeface="仿宋" panose="02010609060101010101" pitchFamily="49" charset="-122"/>
                        </a:rPr>
                        <a:t>以</a:t>
                      </a:r>
                      <a:r>
                        <a:rPr lang="en-US" altLang="zh-CN" b="1" dirty="0">
                          <a:latin typeface="仿宋" panose="02010609060101010101" pitchFamily="49" charset="-122"/>
                          <a:ea typeface="仿宋" panose="02010609060101010101" pitchFamily="49" charset="-122"/>
                        </a:rPr>
                        <a:t>IP</a:t>
                      </a:r>
                      <a:r>
                        <a:rPr lang="zh-CN" altLang="en-US" b="1" dirty="0">
                          <a:latin typeface="仿宋" panose="02010609060101010101" pitchFamily="49" charset="-122"/>
                          <a:ea typeface="仿宋" panose="02010609060101010101" pitchFamily="49" charset="-122"/>
                        </a:rPr>
                        <a:t>标志节点</a:t>
                      </a:r>
                    </a:p>
                  </a:txBody>
                  <a:tcPr/>
                </a:tc>
                <a:tc>
                  <a:txBody>
                    <a:bodyPr/>
                    <a:lstStyle/>
                    <a:p>
                      <a:r>
                        <a:rPr lang="en-US" altLang="zh-CN" b="1" dirty="0">
                          <a:solidFill>
                            <a:srgbClr val="C00000"/>
                          </a:solidFill>
                          <a:latin typeface="仿宋" panose="02010609060101010101" pitchFamily="49" charset="-122"/>
                          <a:ea typeface="仿宋" panose="02010609060101010101" pitchFamily="49" charset="-122"/>
                        </a:rPr>
                        <a:t>SHA</a:t>
                      </a:r>
                      <a:r>
                        <a:rPr lang="zh-CN" altLang="en-US" b="1" dirty="0">
                          <a:solidFill>
                            <a:srgbClr val="C00000"/>
                          </a:solidFill>
                          <a:latin typeface="仿宋" panose="02010609060101010101" pitchFamily="49" charset="-122"/>
                          <a:ea typeface="仿宋" panose="02010609060101010101" pitchFamily="49" charset="-122"/>
                        </a:rPr>
                        <a:t>哈希值</a:t>
                      </a:r>
                      <a:r>
                        <a:rPr lang="zh-CN" altLang="en-US" b="1" dirty="0">
                          <a:latin typeface="仿宋" panose="02010609060101010101" pitchFamily="49" charset="-122"/>
                          <a:ea typeface="仿宋" panose="02010609060101010101" pitchFamily="49" charset="-122"/>
                        </a:rPr>
                        <a:t>为节点</a:t>
                      </a:r>
                      <a:r>
                        <a:rPr lang="en-US" altLang="zh-CN" b="1" dirty="0">
                          <a:latin typeface="仿宋" panose="02010609060101010101" pitchFamily="49" charset="-122"/>
                          <a:ea typeface="仿宋" panose="02010609060101010101" pitchFamily="49" charset="-122"/>
                        </a:rPr>
                        <a:t>ID</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160bit</a:t>
                      </a:r>
                      <a:r>
                        <a:rPr lang="zh-CN" altLang="en-US" b="1" dirty="0">
                          <a:latin typeface="仿宋" panose="02010609060101010101" pitchFamily="49" charset="-122"/>
                          <a:ea typeface="仿宋" panose="02010609060101010101" pitchFamily="49" charset="-122"/>
                        </a:rPr>
                        <a:t>）</a:t>
                      </a:r>
                    </a:p>
                  </a:txBody>
                  <a:tcPr/>
                </a:tc>
                <a:extLst>
                  <a:ext uri="{0D108BD9-81ED-4DB2-BD59-A6C34878D82A}">
                    <a16:rowId xmlns:a16="http://schemas.microsoft.com/office/drawing/2014/main" val="962380949"/>
                  </a:ext>
                </a:extLst>
              </a:tr>
              <a:tr h="370840">
                <a:tc>
                  <a:txBody>
                    <a:bodyPr/>
                    <a:lstStyle/>
                    <a:p>
                      <a:r>
                        <a:rPr lang="zh-CN" altLang="en-US" b="1" dirty="0">
                          <a:latin typeface="仿宋" panose="02010609060101010101" pitchFamily="49" charset="-122"/>
                          <a:ea typeface="仿宋" panose="02010609060101010101" pitchFamily="49" charset="-122"/>
                        </a:rPr>
                        <a:t>网络距离与地理距离有关</a:t>
                      </a:r>
                    </a:p>
                  </a:txBody>
                  <a:tcPr/>
                </a:tc>
                <a:tc>
                  <a:txBody>
                    <a:bodyPr/>
                    <a:lstStyle/>
                    <a:p>
                      <a:r>
                        <a:rPr lang="zh-CN" altLang="en-US" b="1" dirty="0">
                          <a:latin typeface="仿宋" panose="02010609060101010101" pitchFamily="49" charset="-122"/>
                          <a:ea typeface="仿宋" panose="02010609060101010101" pitchFamily="49" charset="-122"/>
                        </a:rPr>
                        <a:t>用两节点</a:t>
                      </a:r>
                      <a:r>
                        <a:rPr lang="en-US" altLang="zh-CN" b="1" dirty="0">
                          <a:latin typeface="仿宋" panose="02010609060101010101" pitchFamily="49" charset="-122"/>
                          <a:ea typeface="仿宋" panose="02010609060101010101" pitchFamily="49" charset="-122"/>
                        </a:rPr>
                        <a:t>ID</a:t>
                      </a:r>
                      <a:r>
                        <a:rPr lang="zh-CN" altLang="en-US" b="1" dirty="0">
                          <a:latin typeface="仿宋" panose="02010609060101010101" pitchFamily="49" charset="-122"/>
                          <a:ea typeface="仿宋" panose="02010609060101010101" pitchFamily="49" charset="-122"/>
                        </a:rPr>
                        <a:t>的</a:t>
                      </a:r>
                      <a:r>
                        <a:rPr lang="zh-CN" altLang="en-US" b="1" dirty="0">
                          <a:solidFill>
                            <a:srgbClr val="C00000"/>
                          </a:solidFill>
                          <a:latin typeface="仿宋" panose="02010609060101010101" pitchFamily="49" charset="-122"/>
                          <a:ea typeface="仿宋" panose="02010609060101010101" pitchFamily="49" charset="-122"/>
                        </a:rPr>
                        <a:t>异或结果</a:t>
                      </a:r>
                      <a:r>
                        <a:rPr lang="zh-CN" altLang="en-US" b="1" dirty="0">
                          <a:latin typeface="仿宋" panose="02010609060101010101" pitchFamily="49" charset="-122"/>
                          <a:ea typeface="仿宋" panose="02010609060101010101" pitchFamily="49" charset="-122"/>
                        </a:rPr>
                        <a:t>表示逻辑距离</a:t>
                      </a:r>
                    </a:p>
                  </a:txBody>
                  <a:tcPr/>
                </a:tc>
                <a:extLst>
                  <a:ext uri="{0D108BD9-81ED-4DB2-BD59-A6C34878D82A}">
                    <a16:rowId xmlns:a16="http://schemas.microsoft.com/office/drawing/2014/main" val="3748434015"/>
                  </a:ext>
                </a:extLst>
              </a:tr>
              <a:tr h="370840">
                <a:tc>
                  <a:txBody>
                    <a:bodyPr/>
                    <a:lstStyle/>
                    <a:p>
                      <a:r>
                        <a:rPr lang="zh-CN" altLang="en-US" b="1" dirty="0">
                          <a:latin typeface="仿宋" panose="02010609060101010101" pitchFamily="49" charset="-122"/>
                          <a:ea typeface="仿宋" panose="02010609060101010101" pitchFamily="49" charset="-122"/>
                        </a:rPr>
                        <a:t>节点保存全路由表</a:t>
                      </a:r>
                      <a:endParaRPr lang="en-US" altLang="zh-CN" b="1" dirty="0">
                        <a:latin typeface="仿宋" panose="02010609060101010101" pitchFamily="49" charset="-122"/>
                        <a:ea typeface="仿宋" panose="02010609060101010101" pitchFamily="49" charset="-122"/>
                      </a:endParaRPr>
                    </a:p>
                  </a:txBody>
                  <a:tcPr/>
                </a:tc>
                <a:tc>
                  <a:txBody>
                    <a:bodyPr/>
                    <a:lstStyle/>
                    <a:p>
                      <a:r>
                        <a:rPr lang="zh-CN" altLang="en-US" b="1" dirty="0">
                          <a:latin typeface="仿宋" panose="02010609060101010101" pitchFamily="49" charset="-122"/>
                          <a:ea typeface="仿宋" panose="02010609060101010101" pitchFamily="49" charset="-122"/>
                        </a:rPr>
                        <a:t>节点保存路由表</a:t>
                      </a:r>
                      <a:r>
                        <a:rPr lang="zh-CN" altLang="en-US" b="1" dirty="0">
                          <a:solidFill>
                            <a:srgbClr val="C00000"/>
                          </a:solidFill>
                          <a:latin typeface="仿宋" panose="02010609060101010101" pitchFamily="49" charset="-122"/>
                          <a:ea typeface="仿宋" panose="02010609060101010101" pitchFamily="49" charset="-122"/>
                        </a:rPr>
                        <a:t>片段</a:t>
                      </a:r>
                    </a:p>
                  </a:txBody>
                  <a:tcPr/>
                </a:tc>
                <a:extLst>
                  <a:ext uri="{0D108BD9-81ED-4DB2-BD59-A6C34878D82A}">
                    <a16:rowId xmlns:a16="http://schemas.microsoft.com/office/drawing/2014/main" val="90374310"/>
                  </a:ext>
                </a:extLst>
              </a:tr>
            </a:tbl>
          </a:graphicData>
        </a:graphic>
      </p:graphicFrame>
      <p:sp>
        <p:nvSpPr>
          <p:cNvPr id="29" name="Rectangle 3">
            <a:extLst>
              <a:ext uri="{FF2B5EF4-FFF2-40B4-BE49-F238E27FC236}">
                <a16:creationId xmlns:a16="http://schemas.microsoft.com/office/drawing/2014/main" id="{509EACD5-2BEC-4489-81BD-B16F9CBA35F7}"/>
              </a:ext>
            </a:extLst>
          </p:cNvPr>
          <p:cNvSpPr>
            <a:spLocks noChangeArrowheads="1"/>
          </p:cNvSpPr>
          <p:nvPr/>
        </p:nvSpPr>
        <p:spPr bwMode="auto">
          <a:xfrm>
            <a:off x="3556367" y="4382301"/>
            <a:ext cx="3903987" cy="5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latin typeface="Times New Roman" panose="02020603050405020304" pitchFamily="18" charset="0"/>
                <a:ea typeface="华文仿宋" panose="02010600040101010101" pitchFamily="2" charset="-122"/>
              </a:rPr>
              <a:t>路由表在计算机网路里的作用？</a:t>
            </a:r>
            <a:endParaRPr kumimoji="1" lang="en-US" altLang="zh-CN" sz="1800" b="1" dirty="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82695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187392"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1</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Kademlia</a:t>
            </a:r>
            <a:r>
              <a:rPr lang="zh-CN" altLang="en-US" sz="2400" b="1" dirty="0">
                <a:solidFill>
                  <a:schemeClr val="tx1">
                    <a:lumMod val="65000"/>
                    <a:lumOff val="35000"/>
                  </a:schemeClr>
                </a:solidFill>
                <a:latin typeface="微软雅黑" pitchFamily="34" charset="-122"/>
                <a:ea typeface="微软雅黑" pitchFamily="34" charset="-122"/>
              </a:rPr>
              <a:t>和</a:t>
            </a:r>
            <a:r>
              <a:rPr lang="en-US" altLang="zh-CN" sz="2400" b="1" dirty="0">
                <a:solidFill>
                  <a:schemeClr val="tx1">
                    <a:lumMod val="65000"/>
                    <a:lumOff val="35000"/>
                  </a:schemeClr>
                </a:solidFill>
                <a:latin typeface="微软雅黑" pitchFamily="34" charset="-122"/>
                <a:ea typeface="微软雅黑" pitchFamily="34" charset="-122"/>
              </a:rPr>
              <a:t>DHT</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39F3BA76-1BEE-4C80-985D-39423BC4A1DB}"/>
              </a:ext>
            </a:extLst>
          </p:cNvPr>
          <p:cNvSpPr>
            <a:spLocks noChangeArrowheads="1"/>
          </p:cNvSpPr>
          <p:nvPr/>
        </p:nvSpPr>
        <p:spPr bwMode="auto">
          <a:xfrm>
            <a:off x="425624" y="902124"/>
            <a:ext cx="7194376" cy="5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分布式哈希表快速定位内容</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2" name="图片 1">
            <a:extLst>
              <a:ext uri="{FF2B5EF4-FFF2-40B4-BE49-F238E27FC236}">
                <a16:creationId xmlns:a16="http://schemas.microsoft.com/office/drawing/2014/main" id="{ED302B1C-6004-4591-B2FD-1B0913CF3732}"/>
              </a:ext>
            </a:extLst>
          </p:cNvPr>
          <p:cNvPicPr>
            <a:picLocks noChangeAspect="1"/>
          </p:cNvPicPr>
          <p:nvPr/>
        </p:nvPicPr>
        <p:blipFill>
          <a:blip r:embed="rId3"/>
          <a:stretch>
            <a:fillRect/>
          </a:stretch>
        </p:blipFill>
        <p:spPr>
          <a:xfrm>
            <a:off x="569640" y="1807078"/>
            <a:ext cx="3161185" cy="2979664"/>
          </a:xfrm>
          <a:prstGeom prst="rect">
            <a:avLst/>
          </a:prstGeom>
        </p:spPr>
      </p:pic>
      <p:pic>
        <p:nvPicPr>
          <p:cNvPr id="3" name="图片 2">
            <a:extLst>
              <a:ext uri="{FF2B5EF4-FFF2-40B4-BE49-F238E27FC236}">
                <a16:creationId xmlns:a16="http://schemas.microsoft.com/office/drawing/2014/main" id="{96320D64-687D-4FD9-9D4B-619B7DE49933}"/>
              </a:ext>
            </a:extLst>
          </p:cNvPr>
          <p:cNvPicPr>
            <a:picLocks noChangeAspect="1"/>
          </p:cNvPicPr>
          <p:nvPr/>
        </p:nvPicPr>
        <p:blipFill>
          <a:blip r:embed="rId4"/>
          <a:stretch>
            <a:fillRect/>
          </a:stretch>
        </p:blipFill>
        <p:spPr>
          <a:xfrm>
            <a:off x="4530080" y="984839"/>
            <a:ext cx="2160240" cy="4624143"/>
          </a:xfrm>
          <a:prstGeom prst="rect">
            <a:avLst/>
          </a:prstGeom>
        </p:spPr>
      </p:pic>
    </p:spTree>
    <p:extLst>
      <p:ext uri="{BB962C8B-B14F-4D97-AF65-F5344CB8AC3E}">
        <p14:creationId xmlns:p14="http://schemas.microsoft.com/office/powerpoint/2010/main" val="28424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187392"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1</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Kademlia</a:t>
            </a:r>
            <a:r>
              <a:rPr lang="zh-CN" altLang="en-US" sz="2400" b="1" dirty="0">
                <a:solidFill>
                  <a:schemeClr val="tx1">
                    <a:lumMod val="65000"/>
                    <a:lumOff val="35000"/>
                  </a:schemeClr>
                </a:solidFill>
                <a:latin typeface="微软雅黑" pitchFamily="34" charset="-122"/>
                <a:ea typeface="微软雅黑" pitchFamily="34" charset="-122"/>
              </a:rPr>
              <a:t>和</a:t>
            </a:r>
            <a:r>
              <a:rPr lang="en-US" altLang="zh-CN" sz="2400" b="1" dirty="0">
                <a:solidFill>
                  <a:schemeClr val="tx1">
                    <a:lumMod val="65000"/>
                    <a:lumOff val="35000"/>
                  </a:schemeClr>
                </a:solidFill>
                <a:latin typeface="微软雅黑" pitchFamily="34" charset="-122"/>
                <a:ea typeface="微软雅黑" pitchFamily="34" charset="-122"/>
              </a:rPr>
              <a:t>DHT</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D302B1C-6004-4591-B2FD-1B0913CF3732}"/>
              </a:ext>
            </a:extLst>
          </p:cNvPr>
          <p:cNvPicPr>
            <a:picLocks noChangeAspect="1"/>
          </p:cNvPicPr>
          <p:nvPr/>
        </p:nvPicPr>
        <p:blipFill>
          <a:blip r:embed="rId3"/>
          <a:stretch>
            <a:fillRect/>
          </a:stretch>
        </p:blipFill>
        <p:spPr>
          <a:xfrm>
            <a:off x="425624" y="1299902"/>
            <a:ext cx="2755344" cy="2597127"/>
          </a:xfrm>
          <a:prstGeom prst="rect">
            <a:avLst/>
          </a:prstGeom>
        </p:spPr>
      </p:pic>
      <p:sp>
        <p:nvSpPr>
          <p:cNvPr id="8" name="Rectangle 3">
            <a:extLst>
              <a:ext uri="{FF2B5EF4-FFF2-40B4-BE49-F238E27FC236}">
                <a16:creationId xmlns:a16="http://schemas.microsoft.com/office/drawing/2014/main" id="{BC6F6272-4E3D-4CD1-B546-964BAF2BE656}"/>
              </a:ext>
            </a:extLst>
          </p:cNvPr>
          <p:cNvSpPr>
            <a:spLocks noChangeArrowheads="1"/>
          </p:cNvSpPr>
          <p:nvPr/>
        </p:nvSpPr>
        <p:spPr bwMode="auto">
          <a:xfrm>
            <a:off x="425624" y="902124"/>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err="1">
                <a:solidFill>
                  <a:srgbClr val="C00000"/>
                </a:solidFill>
                <a:latin typeface="Times New Roman" panose="02020603050405020304" pitchFamily="18" charset="0"/>
                <a:ea typeface="华文仿宋" panose="02010600040101010101" pitchFamily="2" charset="-122"/>
              </a:rPr>
              <a:t>Kademlia</a:t>
            </a:r>
            <a:r>
              <a:rPr kumimoji="1" lang="zh-CN" altLang="en-US" sz="1800" b="1" dirty="0">
                <a:solidFill>
                  <a:srgbClr val="C00000"/>
                </a:solidFill>
                <a:latin typeface="Times New Roman" panose="02020603050405020304" pitchFamily="18" charset="0"/>
                <a:ea typeface="华文仿宋" panose="02010600040101010101" pitchFamily="2" charset="-122"/>
              </a:rPr>
              <a:t>查找最近的节点</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10" name="图片 9">
            <a:extLst>
              <a:ext uri="{FF2B5EF4-FFF2-40B4-BE49-F238E27FC236}">
                <a16:creationId xmlns:a16="http://schemas.microsoft.com/office/drawing/2014/main" id="{071B5CAF-5AE2-4DC9-B903-0AE71142E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513" y="1738363"/>
            <a:ext cx="2898958" cy="1744912"/>
          </a:xfrm>
          <a:prstGeom prst="rect">
            <a:avLst/>
          </a:prstGeom>
        </p:spPr>
      </p:pic>
      <p:pic>
        <p:nvPicPr>
          <p:cNvPr id="13" name="图片 12">
            <a:extLst>
              <a:ext uri="{FF2B5EF4-FFF2-40B4-BE49-F238E27FC236}">
                <a16:creationId xmlns:a16="http://schemas.microsoft.com/office/drawing/2014/main" id="{20FE2522-7979-4585-856E-3FFF2D983EA2}"/>
              </a:ext>
            </a:extLst>
          </p:cNvPr>
          <p:cNvPicPr>
            <a:picLocks noChangeAspect="1"/>
          </p:cNvPicPr>
          <p:nvPr/>
        </p:nvPicPr>
        <p:blipFill>
          <a:blip r:embed="rId5"/>
          <a:stretch>
            <a:fillRect/>
          </a:stretch>
        </p:blipFill>
        <p:spPr>
          <a:xfrm>
            <a:off x="1719952" y="3349344"/>
            <a:ext cx="3098160" cy="2177930"/>
          </a:xfrm>
          <a:prstGeom prst="rect">
            <a:avLst/>
          </a:prstGeom>
        </p:spPr>
      </p:pic>
    </p:spTree>
    <p:extLst>
      <p:ext uri="{BB962C8B-B14F-4D97-AF65-F5344CB8AC3E}">
        <p14:creationId xmlns:p14="http://schemas.microsoft.com/office/powerpoint/2010/main" val="11866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F4E2A32E-C104-41D2-B179-6ECDCBC514B5}"/>
              </a:ext>
            </a:extLst>
          </p:cNvPr>
          <p:cNvGrpSpPr/>
          <p:nvPr/>
        </p:nvGrpSpPr>
        <p:grpSpPr>
          <a:xfrm>
            <a:off x="188026" y="553244"/>
            <a:ext cx="1926458" cy="991364"/>
            <a:chOff x="1388281" y="589156"/>
            <a:chExt cx="1926458" cy="991364"/>
          </a:xfrm>
        </p:grpSpPr>
        <p:sp>
          <p:nvSpPr>
            <p:cNvPr id="13" name="TextBox 9">
              <a:extLst>
                <a:ext uri="{FF2B5EF4-FFF2-40B4-BE49-F238E27FC236}">
                  <a16:creationId xmlns:a16="http://schemas.microsoft.com/office/drawing/2014/main" id="{71BC23D1-F405-45C7-B854-7FE439969002}"/>
                </a:ext>
              </a:extLst>
            </p:cNvPr>
            <p:cNvSpPr txBox="1"/>
            <p:nvPr/>
          </p:nvSpPr>
          <p:spPr>
            <a:xfrm>
              <a:off x="1551412" y="1057300"/>
              <a:ext cx="1763327" cy="523220"/>
            </a:xfrm>
            <a:prstGeom prst="rect">
              <a:avLst/>
            </a:prstGeom>
            <a:noFill/>
          </p:spPr>
          <p:txBody>
            <a:bodyPr wrap="square" rtlCol="0">
              <a:spAutoFit/>
            </a:bodyPr>
            <a:lstStyle/>
            <a:p>
              <a:r>
                <a:rPr lang="zh-CN" altLang="en-US" sz="2800" b="1" dirty="0">
                  <a:solidFill>
                    <a:schemeClr val="tx1">
                      <a:lumMod val="65000"/>
                      <a:lumOff val="35000"/>
                    </a:schemeClr>
                  </a:solidFill>
                  <a:latin typeface="微软雅黑" pitchFamily="34" charset="-122"/>
                  <a:ea typeface="微软雅黑" pitchFamily="34" charset="-122"/>
                </a:rPr>
                <a:t>内容结构</a:t>
              </a:r>
              <a:endParaRPr lang="zh-CN" altLang="zh-CN" sz="2800" b="1" dirty="0">
                <a:solidFill>
                  <a:schemeClr val="tx1">
                    <a:lumMod val="65000"/>
                    <a:lumOff val="35000"/>
                  </a:schemeClr>
                </a:solidFill>
                <a:latin typeface="微软雅黑" pitchFamily="34" charset="-122"/>
                <a:ea typeface="微软雅黑" pitchFamily="34" charset="-122"/>
              </a:endParaRPr>
            </a:p>
          </p:txBody>
        </p:sp>
        <p:sp>
          <p:nvSpPr>
            <p:cNvPr id="14" name="TextBox 10">
              <a:extLst>
                <a:ext uri="{FF2B5EF4-FFF2-40B4-BE49-F238E27FC236}">
                  <a16:creationId xmlns:a16="http://schemas.microsoft.com/office/drawing/2014/main" id="{A3F51A20-016D-4C49-AF19-E64855D358CB}"/>
                </a:ext>
              </a:extLst>
            </p:cNvPr>
            <p:cNvSpPr txBox="1"/>
            <p:nvPr/>
          </p:nvSpPr>
          <p:spPr>
            <a:xfrm>
              <a:off x="1388281" y="589156"/>
              <a:ext cx="184731" cy="400110"/>
            </a:xfrm>
            <a:prstGeom prst="rect">
              <a:avLst/>
            </a:prstGeom>
            <a:noFill/>
          </p:spPr>
          <p:txBody>
            <a:bodyPr wrap="none" rtlCol="0">
              <a:spAutoFit/>
            </a:bodyPr>
            <a:lstStyle/>
            <a:p>
              <a:endParaRPr lang="zh-CN" altLang="zh-CN" sz="2000" b="1" dirty="0">
                <a:solidFill>
                  <a:srgbClr val="E70334"/>
                </a:solidFill>
                <a:latin typeface="Impact" pitchFamily="34" charset="0"/>
                <a:ea typeface="微软雅黑" pitchFamily="34" charset="-122"/>
              </a:endParaRPr>
            </a:p>
          </p:txBody>
        </p:sp>
      </p:grpSp>
      <p:sp>
        <p:nvSpPr>
          <p:cNvPr id="15" name="TextBox 3">
            <a:extLst>
              <a:ext uri="{FF2B5EF4-FFF2-40B4-BE49-F238E27FC236}">
                <a16:creationId xmlns:a16="http://schemas.microsoft.com/office/drawing/2014/main" id="{7E2B1220-BEF2-4352-AD74-00259CDE8A40}"/>
              </a:ext>
            </a:extLst>
          </p:cNvPr>
          <p:cNvSpPr txBox="1"/>
          <p:nvPr/>
        </p:nvSpPr>
        <p:spPr>
          <a:xfrm>
            <a:off x="1058890" y="2209428"/>
            <a:ext cx="184731" cy="369332"/>
          </a:xfrm>
          <a:prstGeom prst="rect">
            <a:avLst/>
          </a:prstGeom>
          <a:noFill/>
        </p:spPr>
        <p:txBody>
          <a:bodyPr wrap="none" rtlCol="0">
            <a:spAutoFit/>
          </a:bodyPr>
          <a:lstStyle/>
          <a:p>
            <a:endParaRPr lang="zh-CN" altLang="en-US" dirty="0">
              <a:solidFill>
                <a:schemeClr val="tx1">
                  <a:lumMod val="50000"/>
                  <a:lumOff val="50000"/>
                </a:schemeClr>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E162B3DF-8262-448D-B9DA-5143EE8FDC6A}"/>
              </a:ext>
            </a:extLst>
          </p:cNvPr>
          <p:cNvGrpSpPr/>
          <p:nvPr/>
        </p:nvGrpSpPr>
        <p:grpSpPr>
          <a:xfrm>
            <a:off x="2442168" y="1840096"/>
            <a:ext cx="272832" cy="369332"/>
            <a:chOff x="3419872" y="3649588"/>
            <a:chExt cx="272832" cy="369332"/>
          </a:xfrm>
        </p:grpSpPr>
        <p:sp>
          <p:nvSpPr>
            <p:cNvPr id="17" name="TextBox 4">
              <a:extLst>
                <a:ext uri="{FF2B5EF4-FFF2-40B4-BE49-F238E27FC236}">
                  <a16:creationId xmlns:a16="http://schemas.microsoft.com/office/drawing/2014/main" id="{B6E784CF-DCCA-480A-BB41-C8B460F11E0C}"/>
                </a:ext>
              </a:extLst>
            </p:cNvPr>
            <p:cNvSpPr txBox="1"/>
            <p:nvPr/>
          </p:nvSpPr>
          <p:spPr>
            <a:xfrm>
              <a:off x="3419872" y="3649588"/>
              <a:ext cx="272832" cy="369332"/>
            </a:xfrm>
            <a:prstGeom prst="rect">
              <a:avLst/>
            </a:prstGeom>
            <a:noFill/>
          </p:spPr>
          <p:txBody>
            <a:bodyPr wrap="none" rtlCol="0">
              <a:spAutoFit/>
            </a:bodyPr>
            <a:lstStyle/>
            <a:p>
              <a:pPr algn="ctr"/>
              <a:r>
                <a:rPr lang="en-US" altLang="zh-CN" dirty="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18" name="直接连接符 17">
              <a:extLst>
                <a:ext uri="{FF2B5EF4-FFF2-40B4-BE49-F238E27FC236}">
                  <a16:creationId xmlns:a16="http://schemas.microsoft.com/office/drawing/2014/main" id="{94AC3118-B021-423D-A1F7-E6A02A374F87}"/>
                </a:ext>
              </a:extLst>
            </p:cNvPr>
            <p:cNvCxnSpPr>
              <a:stCxn id="17" idx="2"/>
              <a:endCxn id="17"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D7185360-4324-46BD-B0D8-9A189306250E}"/>
              </a:ext>
            </a:extLst>
          </p:cNvPr>
          <p:cNvGrpSpPr/>
          <p:nvPr/>
        </p:nvGrpSpPr>
        <p:grpSpPr>
          <a:xfrm>
            <a:off x="2428543" y="2327486"/>
            <a:ext cx="300083" cy="369332"/>
            <a:chOff x="3406246" y="3649588"/>
            <a:chExt cx="300083" cy="369332"/>
          </a:xfrm>
        </p:grpSpPr>
        <p:sp>
          <p:nvSpPr>
            <p:cNvPr id="20" name="TextBox 28">
              <a:extLst>
                <a:ext uri="{FF2B5EF4-FFF2-40B4-BE49-F238E27FC236}">
                  <a16:creationId xmlns:a16="http://schemas.microsoft.com/office/drawing/2014/main" id="{CC562D77-43C3-4F1F-ABE8-91AD4DAF43CD}"/>
                </a:ext>
              </a:extLst>
            </p:cNvPr>
            <p:cNvSpPr txBox="1"/>
            <p:nvPr/>
          </p:nvSpPr>
          <p:spPr>
            <a:xfrm>
              <a:off x="3406246" y="3649588"/>
              <a:ext cx="300083" cy="369332"/>
            </a:xfrm>
            <a:prstGeom prst="rect">
              <a:avLst/>
            </a:prstGeom>
            <a:noFill/>
          </p:spPr>
          <p:txBody>
            <a:bodyPr wrap="none" rtlCol="0">
              <a:spAutoFit/>
            </a:bodyPr>
            <a:lstStyle/>
            <a:p>
              <a:pPr algn="ctr"/>
              <a:r>
                <a:rPr lang="en-US" altLang="zh-CN" dirty="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21" name="直接连接符 20">
              <a:extLst>
                <a:ext uri="{FF2B5EF4-FFF2-40B4-BE49-F238E27FC236}">
                  <a16:creationId xmlns:a16="http://schemas.microsoft.com/office/drawing/2014/main" id="{93064F83-439C-4103-A9A2-36371386FB40}"/>
                </a:ext>
              </a:extLst>
            </p:cNvPr>
            <p:cNvCxnSpPr>
              <a:stCxn id="20" idx="2"/>
              <a:endCxn id="20"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FB0DCD74-5CD0-4962-A600-95591A0E108B}"/>
              </a:ext>
            </a:extLst>
          </p:cNvPr>
          <p:cNvGrpSpPr/>
          <p:nvPr/>
        </p:nvGrpSpPr>
        <p:grpSpPr>
          <a:xfrm>
            <a:off x="2425337" y="2814876"/>
            <a:ext cx="306495" cy="369332"/>
            <a:chOff x="3403040" y="3649588"/>
            <a:chExt cx="306495" cy="369332"/>
          </a:xfrm>
        </p:grpSpPr>
        <p:sp>
          <p:nvSpPr>
            <p:cNvPr id="23" name="TextBox 33">
              <a:extLst>
                <a:ext uri="{FF2B5EF4-FFF2-40B4-BE49-F238E27FC236}">
                  <a16:creationId xmlns:a16="http://schemas.microsoft.com/office/drawing/2014/main" id="{F02684FB-FCB4-45CB-A6B0-E85CF0FCDD7B}"/>
                </a:ext>
              </a:extLst>
            </p:cNvPr>
            <p:cNvSpPr txBox="1"/>
            <p:nvPr/>
          </p:nvSpPr>
          <p:spPr>
            <a:xfrm>
              <a:off x="3403040" y="3649588"/>
              <a:ext cx="306495" cy="369332"/>
            </a:xfrm>
            <a:prstGeom prst="rect">
              <a:avLst/>
            </a:prstGeom>
            <a:noFill/>
          </p:spPr>
          <p:txBody>
            <a:bodyPr wrap="none" rtlCol="0">
              <a:spAutoFit/>
            </a:bodyPr>
            <a:lstStyle/>
            <a:p>
              <a:pPr algn="ctr"/>
              <a:r>
                <a:rPr lang="en-US" altLang="zh-CN" dirty="0">
                  <a:solidFill>
                    <a:srgbClr val="E70334"/>
                  </a:solidFill>
                  <a:latin typeface="Impact" pitchFamily="34" charset="0"/>
                </a:rPr>
                <a:t>3</a:t>
              </a:r>
              <a:endParaRPr lang="zh-CN" altLang="en-US" dirty="0">
                <a:solidFill>
                  <a:srgbClr val="E70334"/>
                </a:solidFill>
                <a:latin typeface="Impact" pitchFamily="34" charset="0"/>
              </a:endParaRPr>
            </a:p>
          </p:txBody>
        </p:sp>
        <p:cxnSp>
          <p:nvCxnSpPr>
            <p:cNvPr id="24" name="直接连接符 23">
              <a:extLst>
                <a:ext uri="{FF2B5EF4-FFF2-40B4-BE49-F238E27FC236}">
                  <a16:creationId xmlns:a16="http://schemas.microsoft.com/office/drawing/2014/main" id="{D45C88F1-2BC2-4EBB-876B-D7DBE8F70A26}"/>
                </a:ext>
              </a:extLst>
            </p:cNvPr>
            <p:cNvCxnSpPr>
              <a:stCxn id="23" idx="2"/>
              <a:endCxn id="23" idx="3"/>
            </p:cNvCxnSpPr>
            <p:nvPr/>
          </p:nvCxnSpPr>
          <p:spPr>
            <a:xfrm flipV="1">
              <a:off x="3556288" y="3834254"/>
              <a:ext cx="153247"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25" name="矩形 24">
            <a:extLst>
              <a:ext uri="{FF2B5EF4-FFF2-40B4-BE49-F238E27FC236}">
                <a16:creationId xmlns:a16="http://schemas.microsoft.com/office/drawing/2014/main" id="{C9DF1CDC-3B04-4468-9EEA-44BEE5AC3FE3}"/>
              </a:ext>
            </a:extLst>
          </p:cNvPr>
          <p:cNvSpPr/>
          <p:nvPr/>
        </p:nvSpPr>
        <p:spPr>
          <a:xfrm>
            <a:off x="3030713" y="1840096"/>
            <a:ext cx="646331"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介绍</a:t>
            </a:r>
            <a:endParaRPr lang="zh-CN" altLang="en-US" dirty="0"/>
          </a:p>
        </p:txBody>
      </p:sp>
      <p:sp>
        <p:nvSpPr>
          <p:cNvPr id="26" name="矩形 25">
            <a:extLst>
              <a:ext uri="{FF2B5EF4-FFF2-40B4-BE49-F238E27FC236}">
                <a16:creationId xmlns:a16="http://schemas.microsoft.com/office/drawing/2014/main" id="{240B1415-E226-439E-81B1-C814556567EA}"/>
              </a:ext>
            </a:extLst>
          </p:cNvPr>
          <p:cNvSpPr/>
          <p:nvPr/>
        </p:nvSpPr>
        <p:spPr>
          <a:xfrm>
            <a:off x="3030712" y="2327486"/>
            <a:ext cx="1107996"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协议分层</a:t>
            </a:r>
          </a:p>
        </p:txBody>
      </p:sp>
      <p:sp>
        <p:nvSpPr>
          <p:cNvPr id="27" name="矩形 26">
            <a:extLst>
              <a:ext uri="{FF2B5EF4-FFF2-40B4-BE49-F238E27FC236}">
                <a16:creationId xmlns:a16="http://schemas.microsoft.com/office/drawing/2014/main" id="{97D2E267-4249-4361-B9D3-536722EA397A}"/>
              </a:ext>
            </a:extLst>
          </p:cNvPr>
          <p:cNvSpPr/>
          <p:nvPr/>
        </p:nvSpPr>
        <p:spPr>
          <a:xfrm>
            <a:off x="3030714" y="2814876"/>
            <a:ext cx="1107996"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技术拆解</a:t>
            </a:r>
            <a:endParaRPr lang="zh-CN" altLang="en-US" dirty="0"/>
          </a:p>
        </p:txBody>
      </p:sp>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grpSp>
        <p:nvGrpSpPr>
          <p:cNvPr id="28" name="组合 27">
            <a:extLst>
              <a:ext uri="{FF2B5EF4-FFF2-40B4-BE49-F238E27FC236}">
                <a16:creationId xmlns:a16="http://schemas.microsoft.com/office/drawing/2014/main" id="{F58AF2BC-0805-4F9A-B671-D4FF7A591175}"/>
              </a:ext>
            </a:extLst>
          </p:cNvPr>
          <p:cNvGrpSpPr/>
          <p:nvPr/>
        </p:nvGrpSpPr>
        <p:grpSpPr>
          <a:xfrm>
            <a:off x="2413794" y="3752688"/>
            <a:ext cx="308098" cy="369332"/>
            <a:chOff x="3402239" y="3649588"/>
            <a:chExt cx="308098" cy="369332"/>
          </a:xfrm>
        </p:grpSpPr>
        <p:sp>
          <p:nvSpPr>
            <p:cNvPr id="29" name="TextBox 4">
              <a:extLst>
                <a:ext uri="{FF2B5EF4-FFF2-40B4-BE49-F238E27FC236}">
                  <a16:creationId xmlns:a16="http://schemas.microsoft.com/office/drawing/2014/main" id="{6C7F8A22-54A4-46B6-B880-5736102D9596}"/>
                </a:ext>
              </a:extLst>
            </p:cNvPr>
            <p:cNvSpPr txBox="1"/>
            <p:nvPr/>
          </p:nvSpPr>
          <p:spPr>
            <a:xfrm>
              <a:off x="3402239" y="3649588"/>
              <a:ext cx="308098" cy="369332"/>
            </a:xfrm>
            <a:prstGeom prst="rect">
              <a:avLst/>
            </a:prstGeom>
            <a:noFill/>
          </p:spPr>
          <p:txBody>
            <a:bodyPr wrap="none" rtlCol="0">
              <a:spAutoFit/>
            </a:bodyPr>
            <a:lstStyle/>
            <a:p>
              <a:pPr algn="ctr"/>
              <a:r>
                <a:rPr lang="en-US" altLang="zh-CN" dirty="0">
                  <a:solidFill>
                    <a:srgbClr val="E70334"/>
                  </a:solidFill>
                  <a:latin typeface="Impact" pitchFamily="34" charset="0"/>
                </a:rPr>
                <a:t>5</a:t>
              </a:r>
              <a:endParaRPr lang="zh-CN" altLang="en-US" dirty="0">
                <a:solidFill>
                  <a:srgbClr val="E70334"/>
                </a:solidFill>
                <a:latin typeface="Impact" pitchFamily="34" charset="0"/>
              </a:endParaRPr>
            </a:p>
          </p:txBody>
        </p:sp>
        <p:cxnSp>
          <p:nvCxnSpPr>
            <p:cNvPr id="30" name="直接连接符 29">
              <a:extLst>
                <a:ext uri="{FF2B5EF4-FFF2-40B4-BE49-F238E27FC236}">
                  <a16:creationId xmlns:a16="http://schemas.microsoft.com/office/drawing/2014/main" id="{3ED0DCF6-B96A-4B90-9F2A-2C114F16D6EB}"/>
                </a:ext>
              </a:extLst>
            </p:cNvPr>
            <p:cNvCxnSpPr>
              <a:stCxn id="29" idx="2"/>
              <a:endCxn id="29" idx="3"/>
            </p:cNvCxnSpPr>
            <p:nvPr/>
          </p:nvCxnSpPr>
          <p:spPr>
            <a:xfrm flipV="1">
              <a:off x="3556288" y="3834254"/>
              <a:ext cx="154049"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B38199A4-13E8-4119-A49B-E942520F7DC9}"/>
              </a:ext>
            </a:extLst>
          </p:cNvPr>
          <p:cNvSpPr/>
          <p:nvPr/>
        </p:nvSpPr>
        <p:spPr>
          <a:xfrm>
            <a:off x="3019972" y="3752688"/>
            <a:ext cx="646331"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总结</a:t>
            </a:r>
            <a:endParaRPr lang="zh-CN" altLang="en-US" dirty="0"/>
          </a:p>
        </p:txBody>
      </p:sp>
      <p:grpSp>
        <p:nvGrpSpPr>
          <p:cNvPr id="33" name="组合 32">
            <a:extLst>
              <a:ext uri="{FF2B5EF4-FFF2-40B4-BE49-F238E27FC236}">
                <a16:creationId xmlns:a16="http://schemas.microsoft.com/office/drawing/2014/main" id="{7E51FBBA-CF08-4DD7-84B6-5B264444026D}"/>
              </a:ext>
            </a:extLst>
          </p:cNvPr>
          <p:cNvGrpSpPr/>
          <p:nvPr/>
        </p:nvGrpSpPr>
        <p:grpSpPr>
          <a:xfrm>
            <a:off x="2417801" y="3267601"/>
            <a:ext cx="300083" cy="369332"/>
            <a:chOff x="3406246" y="3649588"/>
            <a:chExt cx="300083" cy="369332"/>
          </a:xfrm>
        </p:grpSpPr>
        <p:sp>
          <p:nvSpPr>
            <p:cNvPr id="34" name="TextBox 4">
              <a:extLst>
                <a:ext uri="{FF2B5EF4-FFF2-40B4-BE49-F238E27FC236}">
                  <a16:creationId xmlns:a16="http://schemas.microsoft.com/office/drawing/2014/main" id="{284B1B6E-21C4-4EE7-A5A8-27E0F62CCFEA}"/>
                </a:ext>
              </a:extLst>
            </p:cNvPr>
            <p:cNvSpPr txBox="1"/>
            <p:nvPr/>
          </p:nvSpPr>
          <p:spPr>
            <a:xfrm>
              <a:off x="3406246" y="3649588"/>
              <a:ext cx="300083" cy="369332"/>
            </a:xfrm>
            <a:prstGeom prst="rect">
              <a:avLst/>
            </a:prstGeom>
            <a:noFill/>
          </p:spPr>
          <p:txBody>
            <a:bodyPr wrap="none" rtlCol="0">
              <a:spAutoFit/>
            </a:bodyPr>
            <a:lstStyle/>
            <a:p>
              <a:pPr algn="ctr"/>
              <a:r>
                <a:rPr lang="en-US" altLang="zh-CN" dirty="0">
                  <a:solidFill>
                    <a:srgbClr val="E70334"/>
                  </a:solidFill>
                  <a:latin typeface="Impact" pitchFamily="34" charset="0"/>
                </a:rPr>
                <a:t>4</a:t>
              </a:r>
              <a:endParaRPr lang="zh-CN" altLang="en-US" dirty="0">
                <a:solidFill>
                  <a:srgbClr val="E70334"/>
                </a:solidFill>
                <a:latin typeface="Impact" pitchFamily="34" charset="0"/>
              </a:endParaRPr>
            </a:p>
          </p:txBody>
        </p:sp>
        <p:cxnSp>
          <p:nvCxnSpPr>
            <p:cNvPr id="35" name="直接连接符 34">
              <a:extLst>
                <a:ext uri="{FF2B5EF4-FFF2-40B4-BE49-F238E27FC236}">
                  <a16:creationId xmlns:a16="http://schemas.microsoft.com/office/drawing/2014/main" id="{B418AD97-2531-42AF-952E-FE4C4BC6E9C3}"/>
                </a:ext>
              </a:extLst>
            </p:cNvPr>
            <p:cNvCxnSpPr>
              <a:stCxn id="34" idx="2"/>
              <a:endCxn id="34"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1A0CFC04-F9D4-453E-83F9-07CEFF36E881}"/>
              </a:ext>
            </a:extLst>
          </p:cNvPr>
          <p:cNvSpPr/>
          <p:nvPr/>
        </p:nvSpPr>
        <p:spPr>
          <a:xfrm>
            <a:off x="3019972" y="3267601"/>
            <a:ext cx="646331"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应用</a:t>
            </a:r>
            <a:endParaRPr lang="zh-CN" altLang="en-US" dirty="0"/>
          </a:p>
        </p:txBody>
      </p:sp>
    </p:spTree>
    <p:extLst>
      <p:ext uri="{BB962C8B-B14F-4D97-AF65-F5344CB8AC3E}">
        <p14:creationId xmlns:p14="http://schemas.microsoft.com/office/powerpoint/2010/main" val="330279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小结</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302980" y="973485"/>
            <a:ext cx="5595252" cy="12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en-US" altLang="zh-CN" sz="1800" b="1" dirty="0" err="1">
                <a:solidFill>
                  <a:srgbClr val="000000"/>
                </a:solidFill>
                <a:latin typeface="Times New Roman" panose="02020603050405020304" pitchFamily="18" charset="0"/>
                <a:ea typeface="华文仿宋" panose="02010600040101010101" pitchFamily="2" charset="-122"/>
              </a:rPr>
              <a:t>Kademlia</a:t>
            </a:r>
            <a:r>
              <a:rPr kumimoji="1" lang="zh-CN" altLang="en-US" sz="1800" b="1" dirty="0">
                <a:solidFill>
                  <a:srgbClr val="000000"/>
                </a:solidFill>
                <a:latin typeface="Times New Roman" panose="02020603050405020304" pitchFamily="18" charset="0"/>
                <a:ea typeface="华文仿宋" panose="02010600040101010101" pitchFamily="2" charset="-122"/>
              </a:rPr>
              <a:t>和</a:t>
            </a:r>
            <a:r>
              <a:rPr kumimoji="1" lang="en-US" altLang="zh-CN" sz="1800" b="1" dirty="0">
                <a:solidFill>
                  <a:srgbClr val="000000"/>
                </a:solidFill>
                <a:latin typeface="Times New Roman" panose="02020603050405020304" pitchFamily="18" charset="0"/>
                <a:ea typeface="华文仿宋" panose="02010600040101010101" pitchFamily="2" charset="-122"/>
              </a:rPr>
              <a:t>DHT</a:t>
            </a:r>
            <a:r>
              <a:rPr kumimoji="1" lang="zh-CN" altLang="en-US" sz="1800" b="1" dirty="0">
                <a:solidFill>
                  <a:srgbClr val="000000"/>
                </a:solidFill>
                <a:latin typeface="Times New Roman" panose="02020603050405020304" pitchFamily="18" charset="0"/>
                <a:ea typeface="华文仿宋" panose="02010600040101010101" pitchFamily="2" charset="-122"/>
              </a:rPr>
              <a:t>是实现了快速的基于内容的寻址</a:t>
            </a:r>
            <a:r>
              <a:rPr kumimoji="1" lang="en-US" altLang="zh-CN"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solidFill>
                  <a:srgbClr val="C00000"/>
                </a:solidFill>
                <a:latin typeface="Times New Roman" panose="02020603050405020304" pitchFamily="18" charset="0"/>
                <a:ea typeface="华文仿宋" panose="02010600040101010101" pitchFamily="2" charset="-122"/>
              </a:rPr>
              <a:t>快速定位数据</a:t>
            </a:r>
            <a:r>
              <a:rPr kumimoji="1" lang="zh-CN" altLang="en-US" sz="1800" b="1" dirty="0">
                <a:solidFill>
                  <a:srgbClr val="000000"/>
                </a:solidFill>
                <a:latin typeface="Times New Roman" panose="02020603050405020304" pitchFamily="18" charset="0"/>
                <a:ea typeface="华文仿宋" panose="02010600040101010101" pitchFamily="2" charset="-122"/>
              </a:rPr>
              <a:t>；</a:t>
            </a:r>
          </a:p>
        </p:txBody>
      </p:sp>
    </p:spTree>
    <p:extLst>
      <p:ext uri="{BB962C8B-B14F-4D97-AF65-F5344CB8AC3E}">
        <p14:creationId xmlns:p14="http://schemas.microsoft.com/office/powerpoint/2010/main" val="71425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880320"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2</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a:solidFill>
                  <a:schemeClr val="tx1">
                    <a:lumMod val="65000"/>
                    <a:lumOff val="35000"/>
                  </a:schemeClr>
                </a:solidFill>
                <a:latin typeface="微软雅黑" pitchFamily="34" charset="-122"/>
                <a:ea typeface="微软雅黑" pitchFamily="34" charset="-122"/>
              </a:rPr>
              <a:t>Merkle DAG</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A9B0EAEE-CF9F-4A7F-93F5-0564DE1023A2}"/>
              </a:ext>
            </a:extLst>
          </p:cNvPr>
          <p:cNvSpPr>
            <a:spLocks noChangeArrowheads="1"/>
          </p:cNvSpPr>
          <p:nvPr/>
        </p:nvSpPr>
        <p:spPr bwMode="auto">
          <a:xfrm>
            <a:off x="281608" y="1057300"/>
            <a:ext cx="7194376" cy="158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全部的</a:t>
            </a:r>
            <a:r>
              <a:rPr kumimoji="1" lang="en-US" altLang="zh-CN" sz="1800" b="1" dirty="0">
                <a:solidFill>
                  <a:srgbClr val="C00000"/>
                </a:solidFill>
                <a:latin typeface="Times New Roman" panose="02020603050405020304" pitchFamily="18" charset="0"/>
                <a:ea typeface="华文仿宋" panose="02010600040101010101" pitchFamily="2" charset="-122"/>
              </a:rPr>
              <a:t>IPFS</a:t>
            </a:r>
            <a:r>
              <a:rPr kumimoji="1" lang="zh-CN" altLang="en-US" sz="1800" b="1" dirty="0">
                <a:solidFill>
                  <a:srgbClr val="C00000"/>
                </a:solidFill>
                <a:latin typeface="Times New Roman" panose="02020603050405020304" pitchFamily="18" charset="0"/>
                <a:ea typeface="华文仿宋" panose="02010600040101010101" pitchFamily="2" charset="-122"/>
              </a:rPr>
              <a:t>对象</a:t>
            </a:r>
            <a:r>
              <a:rPr kumimoji="1" lang="zh-CN" altLang="en-US" sz="1800" b="1" dirty="0">
                <a:solidFill>
                  <a:srgbClr val="000000"/>
                </a:solidFill>
                <a:latin typeface="Times New Roman" panose="02020603050405020304" pitchFamily="18" charset="0"/>
                <a:ea typeface="华文仿宋" panose="02010600040101010101" pitchFamily="2" charset="-122"/>
              </a:rPr>
              <a:t>形成了一个被称作</a:t>
            </a:r>
            <a:r>
              <a:rPr kumimoji="1" lang="en-US" altLang="zh-CN" sz="1800" b="1" dirty="0">
                <a:solidFill>
                  <a:srgbClr val="C00000"/>
                </a:solidFill>
                <a:latin typeface="Times New Roman" panose="02020603050405020304" pitchFamily="18" charset="0"/>
                <a:ea typeface="华文仿宋" panose="02010600040101010101" pitchFamily="2" charset="-122"/>
              </a:rPr>
              <a:t>Merkle DAG</a:t>
            </a:r>
            <a:r>
              <a:rPr kumimoji="1" lang="zh-CN" altLang="en-US" sz="1800" b="1" dirty="0">
                <a:solidFill>
                  <a:srgbClr val="000000"/>
                </a:solidFill>
                <a:latin typeface="Times New Roman" panose="02020603050405020304" pitchFamily="18" charset="0"/>
                <a:ea typeface="华文仿宋" panose="02010600040101010101" pitchFamily="2" charset="-122"/>
              </a:rPr>
              <a:t>的数据结构，实现了</a:t>
            </a:r>
            <a:r>
              <a:rPr kumimoji="1" lang="zh-CN" altLang="en-US" sz="1800" b="1" dirty="0">
                <a:solidFill>
                  <a:srgbClr val="C00000"/>
                </a:solidFill>
                <a:latin typeface="Times New Roman" panose="02020603050405020304" pitchFamily="18" charset="0"/>
                <a:ea typeface="华文仿宋" panose="02010600040101010101" pitchFamily="2" charset="-122"/>
              </a:rPr>
              <a:t>版本控制</a:t>
            </a:r>
            <a:r>
              <a:rPr kumimoji="1" lang="zh-CN" altLang="en-US" sz="1800" b="1" dirty="0">
                <a:solidFill>
                  <a:srgbClr val="000000"/>
                </a:solidFill>
                <a:latin typeface="Times New Roman" panose="02020603050405020304" pitchFamily="18" charset="0"/>
                <a:ea typeface="华文仿宋" panose="02010600040101010101" pitchFamily="2" charset="-122"/>
              </a:rPr>
              <a:t>的功能</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什么是</a:t>
            </a:r>
            <a:r>
              <a:rPr kumimoji="1" lang="en-US" altLang="zh-CN" sz="1800" b="1" dirty="0">
                <a:solidFill>
                  <a:srgbClr val="000000"/>
                </a:solidFill>
                <a:latin typeface="Times New Roman" panose="02020603050405020304" pitchFamily="18" charset="0"/>
                <a:ea typeface="华文仿宋" panose="02010600040101010101" pitchFamily="2" charset="-122"/>
              </a:rPr>
              <a:t>Merkle DAG</a:t>
            </a:r>
            <a:r>
              <a:rPr kumimoji="1" lang="zh-CN" altLang="en-US" sz="1800" b="1" dirty="0">
                <a:solidFill>
                  <a:srgbClr val="000000"/>
                </a:solidFill>
                <a:latin typeface="Times New Roman" panose="02020603050405020304" pitchFamily="18" charset="0"/>
                <a:ea typeface="华文仿宋" panose="02010600040101010101" pitchFamily="2" charset="-122"/>
              </a:rPr>
              <a:t>数据结构？</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有哪些</a:t>
            </a:r>
            <a:r>
              <a:rPr kumimoji="1" lang="en-US" altLang="zh-CN" sz="1800" b="1" dirty="0">
                <a:solidFill>
                  <a:srgbClr val="000000"/>
                </a:solidFill>
                <a:latin typeface="Times New Roman" panose="02020603050405020304" pitchFamily="18" charset="0"/>
                <a:ea typeface="华文仿宋" panose="02010600040101010101" pitchFamily="2" charset="-122"/>
              </a:rPr>
              <a:t>IPFS</a:t>
            </a:r>
            <a:r>
              <a:rPr kumimoji="1" lang="zh-CN" altLang="en-US" sz="1800" b="1" dirty="0">
                <a:solidFill>
                  <a:srgbClr val="000000"/>
                </a:solidFill>
                <a:latin typeface="Times New Roman" panose="02020603050405020304" pitchFamily="18" charset="0"/>
                <a:ea typeface="华文仿宋" panose="02010600040101010101" pitchFamily="2" charset="-122"/>
              </a:rPr>
              <a:t>对象？</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en-US" altLang="zh-CN" sz="1800" b="1" dirty="0">
                <a:solidFill>
                  <a:srgbClr val="000000"/>
                </a:solidFill>
                <a:latin typeface="Times New Roman" panose="02020603050405020304" pitchFamily="18" charset="0"/>
                <a:ea typeface="华文仿宋" panose="02010600040101010101" pitchFamily="2" charset="-122"/>
              </a:rPr>
              <a:t>Merkle DAG</a:t>
            </a:r>
            <a:r>
              <a:rPr kumimoji="1" lang="zh-CN" altLang="en-US" sz="1800" b="1" dirty="0">
                <a:solidFill>
                  <a:srgbClr val="000000"/>
                </a:solidFill>
                <a:latin typeface="Times New Roman" panose="02020603050405020304" pitchFamily="18" charset="0"/>
                <a:ea typeface="华文仿宋" panose="02010600040101010101" pitchFamily="2" charset="-122"/>
              </a:rPr>
              <a:t>有什么好处？</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9" name="Rectangle 3">
            <a:extLst>
              <a:ext uri="{FF2B5EF4-FFF2-40B4-BE49-F238E27FC236}">
                <a16:creationId xmlns:a16="http://schemas.microsoft.com/office/drawing/2014/main" id="{57E0DC43-34B8-4621-AF89-244D229B0216}"/>
              </a:ext>
            </a:extLst>
          </p:cNvPr>
          <p:cNvSpPr>
            <a:spLocks noChangeArrowheads="1"/>
          </p:cNvSpPr>
          <p:nvPr/>
        </p:nvSpPr>
        <p:spPr bwMode="auto">
          <a:xfrm>
            <a:off x="281608" y="3172370"/>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a:solidFill>
                  <a:srgbClr val="C00000"/>
                </a:solidFill>
                <a:latin typeface="Times New Roman" panose="02020603050405020304" pitchFamily="18" charset="0"/>
                <a:ea typeface="华文仿宋" panose="02010600040101010101" pitchFamily="2" charset="-122"/>
              </a:rPr>
              <a:t>Merkle DAG</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0" name="Rectangle 3">
            <a:extLst>
              <a:ext uri="{FF2B5EF4-FFF2-40B4-BE49-F238E27FC236}">
                <a16:creationId xmlns:a16="http://schemas.microsoft.com/office/drawing/2014/main" id="{3DFA4FB5-CB56-4D4C-A871-FEB5B80CACF7}"/>
              </a:ext>
            </a:extLst>
          </p:cNvPr>
          <p:cNvSpPr>
            <a:spLocks noChangeArrowheads="1"/>
          </p:cNvSpPr>
          <p:nvPr/>
        </p:nvSpPr>
        <p:spPr bwMode="auto">
          <a:xfrm>
            <a:off x="558493" y="3721596"/>
            <a:ext cx="6888772" cy="158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Font typeface="+mj-lt"/>
              <a:buAutoNum type="arabicPeriod"/>
            </a:pPr>
            <a:r>
              <a:rPr kumimoji="1" lang="en-US" altLang="zh-CN" sz="1800" b="1" dirty="0">
                <a:solidFill>
                  <a:srgbClr val="000000"/>
                </a:solidFill>
                <a:latin typeface="Times New Roman" panose="02020603050405020304" pitchFamily="18" charset="0"/>
                <a:ea typeface="华文仿宋" panose="02010600040101010101" pitchFamily="2" charset="-122"/>
              </a:rPr>
              <a:t>Merkle DAG</a:t>
            </a:r>
            <a:r>
              <a:rPr kumimoji="1" lang="zh-CN" altLang="en-US" sz="1800" b="1" dirty="0">
                <a:solidFill>
                  <a:srgbClr val="000000"/>
                </a:solidFill>
                <a:latin typeface="Times New Roman" panose="02020603050405020304" pitchFamily="18" charset="0"/>
                <a:ea typeface="华文仿宋" panose="02010600040101010101" pitchFamily="2" charset="-122"/>
              </a:rPr>
              <a:t>的中文是默克尔有向无环图，它是在</a:t>
            </a:r>
            <a:r>
              <a:rPr kumimoji="1" lang="en-US" altLang="zh-CN" sz="1800" b="1" dirty="0">
                <a:solidFill>
                  <a:srgbClr val="000000"/>
                </a:solidFill>
                <a:latin typeface="Times New Roman" panose="02020603050405020304" pitchFamily="18" charset="0"/>
                <a:ea typeface="华文仿宋" panose="02010600040101010101" pitchFamily="2" charset="-122"/>
              </a:rPr>
              <a:t>Merkle tree</a:t>
            </a:r>
            <a:r>
              <a:rPr kumimoji="1" lang="zh-CN" altLang="en-US" sz="1800" b="1" dirty="0">
                <a:solidFill>
                  <a:srgbClr val="000000"/>
                </a:solidFill>
                <a:latin typeface="Times New Roman" panose="02020603050405020304" pitchFamily="18" charset="0"/>
                <a:ea typeface="华文仿宋" panose="02010600040101010101" pitchFamily="2" charset="-122"/>
              </a:rPr>
              <a:t>基础上构建的。</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mj-lt"/>
              <a:buAutoNum type="arabicPeriod"/>
            </a:pPr>
            <a:r>
              <a:rPr kumimoji="1" lang="en-US" altLang="zh-CN" sz="1800" b="1" dirty="0">
                <a:solidFill>
                  <a:srgbClr val="000000"/>
                </a:solidFill>
                <a:latin typeface="Times New Roman" panose="02020603050405020304" pitchFamily="18" charset="0"/>
                <a:ea typeface="华文仿宋" panose="02010600040101010101" pitchFamily="2" charset="-122"/>
              </a:rPr>
              <a:t>Merkle tree</a:t>
            </a:r>
            <a:r>
              <a:rPr kumimoji="1" lang="zh-CN" altLang="en-US" sz="1800" b="1" dirty="0">
                <a:solidFill>
                  <a:srgbClr val="000000"/>
                </a:solidFill>
                <a:latin typeface="Times New Roman" panose="02020603050405020304" pitchFamily="18" charset="0"/>
                <a:ea typeface="华文仿宋" panose="02010600040101010101" pitchFamily="2" charset="-122"/>
              </a:rPr>
              <a:t>是世界上非常著名的一种数据结构，通常也被称作</a:t>
            </a:r>
            <a:r>
              <a:rPr kumimoji="1" lang="en-US" altLang="zh-CN" sz="1800" b="1" dirty="0">
                <a:solidFill>
                  <a:srgbClr val="000000"/>
                </a:solidFill>
                <a:latin typeface="Times New Roman" panose="02020603050405020304" pitchFamily="18" charset="0"/>
                <a:ea typeface="华文仿宋" panose="02010600040101010101" pitchFamily="2" charset="-122"/>
              </a:rPr>
              <a:t>Hash Tree</a:t>
            </a:r>
            <a:r>
              <a:rPr kumimoji="1" lang="zh-CN" altLang="en-US" sz="1800" b="1" dirty="0">
                <a:solidFill>
                  <a:srgbClr val="000000"/>
                </a:solidFill>
                <a:latin typeface="Times New Roman" panose="02020603050405020304" pitchFamily="18" charset="0"/>
                <a:ea typeface="华文仿宋" panose="02010600040101010101" pitchFamily="2" charset="-122"/>
              </a:rPr>
              <a:t>，就是存储</a:t>
            </a:r>
            <a:r>
              <a:rPr kumimoji="1" lang="en-US" altLang="zh-CN" sz="1800" b="1" dirty="0">
                <a:solidFill>
                  <a:srgbClr val="000000"/>
                </a:solidFill>
                <a:latin typeface="Times New Roman" panose="02020603050405020304" pitchFamily="18" charset="0"/>
                <a:ea typeface="华文仿宋" panose="02010600040101010101" pitchFamily="2" charset="-122"/>
              </a:rPr>
              <a:t>hash</a:t>
            </a:r>
            <a:r>
              <a:rPr kumimoji="1" lang="zh-CN" altLang="en-US" sz="1800" b="1" dirty="0">
                <a:solidFill>
                  <a:srgbClr val="000000"/>
                </a:solidFill>
                <a:latin typeface="Times New Roman" panose="02020603050405020304" pitchFamily="18" charset="0"/>
                <a:ea typeface="华文仿宋" panose="02010600040101010101" pitchFamily="2" charset="-122"/>
              </a:rPr>
              <a:t>值的一棵树。</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99148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736304"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2</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a:solidFill>
                  <a:schemeClr val="tx1">
                    <a:lumMod val="65000"/>
                    <a:lumOff val="35000"/>
                  </a:schemeClr>
                </a:solidFill>
                <a:latin typeface="微软雅黑" pitchFamily="34" charset="-122"/>
                <a:ea typeface="微软雅黑" pitchFamily="34" charset="-122"/>
              </a:rPr>
              <a:t>Merkle DAG</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6" name="Rectangle 3">
            <a:extLst>
              <a:ext uri="{FF2B5EF4-FFF2-40B4-BE49-F238E27FC236}">
                <a16:creationId xmlns:a16="http://schemas.microsoft.com/office/drawing/2014/main" id="{73500FEA-A7AD-4926-914E-DEF615EC3556}"/>
              </a:ext>
            </a:extLst>
          </p:cNvPr>
          <p:cNvSpPr>
            <a:spLocks noChangeArrowheads="1"/>
          </p:cNvSpPr>
          <p:nvPr/>
        </p:nvSpPr>
        <p:spPr bwMode="auto">
          <a:xfrm>
            <a:off x="281608" y="878663"/>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a:solidFill>
                  <a:srgbClr val="C00000"/>
                </a:solidFill>
                <a:latin typeface="Times New Roman" panose="02020603050405020304" pitchFamily="18" charset="0"/>
                <a:ea typeface="华文仿宋" panose="02010600040101010101" pitchFamily="2" charset="-122"/>
              </a:rPr>
              <a:t>Merkle tree</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2" name="图片 1">
            <a:extLst>
              <a:ext uri="{FF2B5EF4-FFF2-40B4-BE49-F238E27FC236}">
                <a16:creationId xmlns:a16="http://schemas.microsoft.com/office/drawing/2014/main" id="{72103814-516A-42B8-824D-5338001C4045}"/>
              </a:ext>
            </a:extLst>
          </p:cNvPr>
          <p:cNvPicPr>
            <a:picLocks noChangeAspect="1"/>
          </p:cNvPicPr>
          <p:nvPr/>
        </p:nvPicPr>
        <p:blipFill>
          <a:blip r:embed="rId3"/>
          <a:stretch>
            <a:fillRect/>
          </a:stretch>
        </p:blipFill>
        <p:spPr>
          <a:xfrm>
            <a:off x="1129555" y="2578902"/>
            <a:ext cx="5273497" cy="3359187"/>
          </a:xfrm>
          <a:prstGeom prst="rect">
            <a:avLst/>
          </a:prstGeom>
        </p:spPr>
      </p:pic>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281608" y="1249710"/>
            <a:ext cx="7194376" cy="160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en-US" altLang="zh-CN" sz="1800" b="1" dirty="0">
                <a:solidFill>
                  <a:srgbClr val="000000"/>
                </a:solidFill>
                <a:latin typeface="Times New Roman" panose="02020603050405020304" pitchFamily="18" charset="0"/>
                <a:ea typeface="华文仿宋" panose="02010600040101010101" pitchFamily="2" charset="-122"/>
              </a:rPr>
              <a:t>MT</a:t>
            </a:r>
            <a:r>
              <a:rPr kumimoji="1" lang="zh-CN" altLang="en-US" sz="1800" b="1" dirty="0">
                <a:solidFill>
                  <a:srgbClr val="000000"/>
                </a:solidFill>
                <a:latin typeface="Times New Roman" panose="02020603050405020304" pitchFamily="18" charset="0"/>
                <a:ea typeface="华文仿宋" panose="02010600040101010101" pitchFamily="2" charset="-122"/>
              </a:rPr>
              <a:t>是一种树，大多数是二叉树，它具有</a:t>
            </a:r>
            <a:r>
              <a:rPr kumimoji="1" lang="zh-CN" altLang="en-US" sz="1800" b="1" dirty="0">
                <a:solidFill>
                  <a:srgbClr val="C00000"/>
                </a:solidFill>
                <a:latin typeface="Times New Roman" panose="02020603050405020304" pitchFamily="18" charset="0"/>
                <a:ea typeface="华文仿宋" panose="02010600040101010101" pitchFamily="2" charset="-122"/>
              </a:rPr>
              <a:t>树结构</a:t>
            </a:r>
            <a:r>
              <a:rPr kumimoji="1" lang="zh-CN" altLang="en-US" sz="1800" b="1" dirty="0">
                <a:solidFill>
                  <a:srgbClr val="000000"/>
                </a:solidFill>
                <a:latin typeface="Times New Roman" panose="02020603050405020304" pitchFamily="18" charset="0"/>
                <a:ea typeface="华文仿宋" panose="02010600040101010101" pitchFamily="2" charset="-122"/>
              </a:rPr>
              <a:t>所有的特点；</a:t>
            </a:r>
          </a:p>
          <a:p>
            <a:pPr>
              <a:lnSpc>
                <a:spcPct val="120000"/>
              </a:lnSpc>
              <a:spcBef>
                <a:spcPct val="0"/>
              </a:spcBef>
              <a:spcAft>
                <a:spcPts val="500"/>
              </a:spcAft>
              <a:buClr>
                <a:schemeClr val="bg2">
                  <a:lumMod val="75000"/>
                </a:schemeClr>
              </a:buClr>
            </a:pPr>
            <a:r>
              <a:rPr kumimoji="1" lang="en-US" altLang="zh-CN" sz="1800" b="1" dirty="0">
                <a:solidFill>
                  <a:srgbClr val="000000"/>
                </a:solidFill>
                <a:latin typeface="Times New Roman" panose="02020603050405020304" pitchFamily="18" charset="0"/>
                <a:ea typeface="华文仿宋" panose="02010600040101010101" pitchFamily="2" charset="-122"/>
              </a:rPr>
              <a:t>MT</a:t>
            </a:r>
            <a:r>
              <a:rPr kumimoji="1" lang="zh-CN" altLang="en-US" sz="1800" b="1" dirty="0">
                <a:solidFill>
                  <a:srgbClr val="000000"/>
                </a:solidFill>
                <a:latin typeface="Times New Roman" panose="02020603050405020304" pitchFamily="18" charset="0"/>
                <a:ea typeface="华文仿宋" panose="02010600040101010101" pitchFamily="2" charset="-122"/>
              </a:rPr>
              <a:t>的叶子节点的值可以是小数据块；</a:t>
            </a: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非叶子节点的值都是其子节点值的</a:t>
            </a:r>
            <a:r>
              <a:rPr kumimoji="1" lang="en-US" altLang="zh-CN" sz="1800" b="1" dirty="0">
                <a:solidFill>
                  <a:srgbClr val="000000"/>
                </a:solidFill>
                <a:latin typeface="Times New Roman" panose="02020603050405020304" pitchFamily="18" charset="0"/>
                <a:ea typeface="华文仿宋" panose="02010600040101010101" pitchFamily="2" charset="-122"/>
              </a:rPr>
              <a:t>hash</a:t>
            </a:r>
            <a:r>
              <a:rPr kumimoji="1" lang="zh-CN" altLang="en-US" sz="1800" b="1" dirty="0">
                <a:solidFill>
                  <a:srgbClr val="000000"/>
                </a:solidFill>
                <a:latin typeface="Times New Roman" panose="02020603050405020304" pitchFamily="18" charset="0"/>
                <a:ea typeface="华文仿宋" panose="02010600040101010101" pitchFamily="2" charset="-122"/>
              </a:rPr>
              <a:t>结果。</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只要保存</a:t>
            </a:r>
            <a:r>
              <a:rPr kumimoji="1" lang="en-US" altLang="zh-CN" sz="1800" b="1" dirty="0">
                <a:solidFill>
                  <a:srgbClr val="000000"/>
                </a:solidFill>
                <a:latin typeface="Times New Roman" panose="02020603050405020304" pitchFamily="18" charset="0"/>
                <a:ea typeface="华文仿宋" panose="02010600040101010101" pitchFamily="2" charset="-122"/>
              </a:rPr>
              <a:t>Top Hash </a:t>
            </a:r>
            <a:r>
              <a:rPr kumimoji="1" lang="zh-CN" altLang="en-US" sz="1800" b="1" dirty="0">
                <a:solidFill>
                  <a:srgbClr val="000000"/>
                </a:solidFill>
                <a:latin typeface="Times New Roman" panose="02020603050405020304" pitchFamily="18" charset="0"/>
                <a:ea typeface="华文仿宋" panose="02010600040101010101" pitchFamily="2" charset="-122"/>
              </a:rPr>
              <a:t>即可验证所有数据块（节省内存）</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38717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736304"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2</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a:solidFill>
                  <a:schemeClr val="tx1">
                    <a:lumMod val="65000"/>
                    <a:lumOff val="35000"/>
                  </a:schemeClr>
                </a:solidFill>
                <a:latin typeface="微软雅黑" pitchFamily="34" charset="-122"/>
                <a:ea typeface="微软雅黑" pitchFamily="34" charset="-122"/>
              </a:rPr>
              <a:t>Merkle DAG</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6" name="Rectangle 3">
            <a:extLst>
              <a:ext uri="{FF2B5EF4-FFF2-40B4-BE49-F238E27FC236}">
                <a16:creationId xmlns:a16="http://schemas.microsoft.com/office/drawing/2014/main" id="{73500FEA-A7AD-4926-914E-DEF615EC3556}"/>
              </a:ext>
            </a:extLst>
          </p:cNvPr>
          <p:cNvSpPr>
            <a:spLocks noChangeArrowheads="1"/>
          </p:cNvSpPr>
          <p:nvPr/>
        </p:nvSpPr>
        <p:spPr bwMode="auto">
          <a:xfrm>
            <a:off x="281608" y="878663"/>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a:solidFill>
                  <a:srgbClr val="C00000"/>
                </a:solidFill>
                <a:latin typeface="Times New Roman" panose="02020603050405020304" pitchFamily="18" charset="0"/>
                <a:ea typeface="华文仿宋" panose="02010600040101010101" pitchFamily="2" charset="-122"/>
              </a:rPr>
              <a:t>IPFS</a:t>
            </a:r>
            <a:r>
              <a:rPr kumimoji="1" lang="zh-CN" altLang="en-US" sz="1800" b="1" dirty="0">
                <a:solidFill>
                  <a:srgbClr val="C00000"/>
                </a:solidFill>
                <a:latin typeface="Times New Roman" panose="02020603050405020304" pitchFamily="18" charset="0"/>
                <a:ea typeface="华文仿宋" panose="02010600040101010101" pitchFamily="2" charset="-122"/>
              </a:rPr>
              <a:t>对象</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281608" y="1456504"/>
            <a:ext cx="7194376" cy="276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en-US" altLang="zh-CN" sz="1800" b="1" dirty="0">
                <a:solidFill>
                  <a:srgbClr val="C00000"/>
                </a:solidFill>
                <a:latin typeface="Times New Roman" panose="02020603050405020304" pitchFamily="18" charset="0"/>
                <a:ea typeface="华文仿宋" panose="02010600040101010101" pitchFamily="2" charset="-122"/>
              </a:rPr>
              <a:t>Blob</a:t>
            </a:r>
            <a:r>
              <a:rPr kumimoji="1" lang="zh-CN" altLang="en-US" sz="1800" b="1" dirty="0">
                <a:solidFill>
                  <a:srgbClr val="000000"/>
                </a:solidFill>
                <a:latin typeface="Times New Roman" panose="02020603050405020304" pitchFamily="18" charset="0"/>
                <a:ea typeface="华文仿宋" panose="02010600040101010101" pitchFamily="2" charset="-122"/>
              </a:rPr>
              <a:t>对象代表一个大小可变的</a:t>
            </a:r>
            <a:r>
              <a:rPr kumimoji="1" lang="zh-CN" altLang="en-US" sz="1800" b="1" dirty="0">
                <a:solidFill>
                  <a:srgbClr val="C00000"/>
                </a:solidFill>
                <a:latin typeface="Times New Roman" panose="02020603050405020304" pitchFamily="18" charset="0"/>
                <a:ea typeface="华文仿宋" panose="02010600040101010101" pitchFamily="2" charset="-122"/>
              </a:rPr>
              <a:t>数据块</a:t>
            </a:r>
            <a:r>
              <a:rPr kumimoji="1" lang="en-US" altLang="zh-CN" sz="1800" b="1" dirty="0">
                <a:solidFill>
                  <a:srgbClr val="000000"/>
                </a:solidFill>
                <a:latin typeface="Times New Roman" panose="02020603050405020304" pitchFamily="18" charset="0"/>
                <a:ea typeface="华文仿宋" panose="02010600040101010101" pitchFamily="2" charset="-122"/>
              </a:rPr>
              <a:t>《=256KB</a:t>
            </a:r>
            <a:r>
              <a:rPr kumimoji="1" lang="zh-CN" altLang="en-US" sz="1800" b="1" dirty="0">
                <a:solidFill>
                  <a:srgbClr val="000000"/>
                </a:solidFill>
                <a:latin typeface="Times New Roman" panose="02020603050405020304" pitchFamily="18" charset="0"/>
                <a:ea typeface="华文仿宋" panose="02010600040101010101" pitchFamily="2" charset="-122"/>
              </a:rPr>
              <a:t>。它代表一个小文件，用来存储用户的数据。</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en-US" altLang="zh-CN" sz="1800" b="1" dirty="0">
                <a:solidFill>
                  <a:srgbClr val="C00000"/>
                </a:solidFill>
                <a:latin typeface="Times New Roman" panose="02020603050405020304" pitchFamily="18" charset="0"/>
                <a:ea typeface="华文仿宋" panose="02010600040101010101" pitchFamily="2" charset="-122"/>
              </a:rPr>
              <a:t>List</a:t>
            </a:r>
            <a:r>
              <a:rPr kumimoji="1" lang="zh-CN" altLang="en-US" sz="1800" b="1" dirty="0">
                <a:solidFill>
                  <a:srgbClr val="000000"/>
                </a:solidFill>
                <a:latin typeface="Times New Roman" panose="02020603050405020304" pitchFamily="18" charset="0"/>
                <a:ea typeface="华文仿宋" panose="02010600040101010101" pitchFamily="2" charset="-122"/>
              </a:rPr>
              <a:t>对象代表着由几个</a:t>
            </a:r>
            <a:r>
              <a:rPr kumimoji="1" lang="en-US" altLang="zh-CN" sz="1800" b="1" dirty="0">
                <a:solidFill>
                  <a:srgbClr val="000000"/>
                </a:solidFill>
                <a:latin typeface="Times New Roman" panose="02020603050405020304" pitchFamily="18" charset="0"/>
                <a:ea typeface="华文仿宋" panose="02010600040101010101" pitchFamily="2" charset="-122"/>
              </a:rPr>
              <a:t>blob</a:t>
            </a:r>
            <a:r>
              <a:rPr kumimoji="1" lang="zh-CN" altLang="en-US" sz="1800" b="1" dirty="0">
                <a:solidFill>
                  <a:srgbClr val="000000"/>
                </a:solidFill>
                <a:latin typeface="Times New Roman" panose="02020603050405020304" pitchFamily="18" charset="0"/>
                <a:ea typeface="华文仿宋" panose="02010600040101010101" pitchFamily="2" charset="-122"/>
              </a:rPr>
              <a:t>对象连接而成的大文件。</a:t>
            </a:r>
            <a:r>
              <a:rPr kumimoji="1" lang="en-US" altLang="zh-CN" sz="1800" b="1" dirty="0">
                <a:solidFill>
                  <a:srgbClr val="000000"/>
                </a:solidFill>
                <a:latin typeface="Times New Roman" panose="02020603050405020304" pitchFamily="18" charset="0"/>
                <a:ea typeface="华文仿宋" panose="02010600040101010101" pitchFamily="2" charset="-122"/>
              </a:rPr>
              <a:t>List</a:t>
            </a:r>
            <a:r>
              <a:rPr kumimoji="1" lang="zh-CN" altLang="en-US" sz="1800" b="1" dirty="0">
                <a:solidFill>
                  <a:srgbClr val="000000"/>
                </a:solidFill>
                <a:latin typeface="Times New Roman" panose="02020603050405020304" pitchFamily="18" charset="0"/>
                <a:ea typeface="华文仿宋" panose="02010600040101010101" pitchFamily="2" charset="-122"/>
              </a:rPr>
              <a:t>实际上不存储文件，而是将文件分片后存储在有序的</a:t>
            </a:r>
            <a:r>
              <a:rPr kumimoji="1" lang="en-US" altLang="zh-CN" sz="1800" b="1" dirty="0">
                <a:solidFill>
                  <a:srgbClr val="000000"/>
                </a:solidFill>
                <a:latin typeface="Times New Roman" panose="02020603050405020304" pitchFamily="18" charset="0"/>
                <a:ea typeface="华文仿宋" panose="02010600040101010101" pitchFamily="2" charset="-122"/>
              </a:rPr>
              <a:t>blob</a:t>
            </a:r>
            <a:r>
              <a:rPr kumimoji="1" lang="zh-CN" altLang="en-US" sz="1800" b="1" dirty="0">
                <a:solidFill>
                  <a:srgbClr val="000000"/>
                </a:solidFill>
                <a:latin typeface="Times New Roman" panose="02020603050405020304" pitchFamily="18" charset="0"/>
                <a:ea typeface="华文仿宋" panose="02010600040101010101" pitchFamily="2" charset="-122"/>
              </a:rPr>
              <a:t>序列。</a:t>
            </a:r>
            <a:r>
              <a:rPr kumimoji="1" lang="en-US" altLang="zh-CN" sz="1800" b="1" dirty="0">
                <a:solidFill>
                  <a:srgbClr val="000000"/>
                </a:solidFill>
                <a:latin typeface="Times New Roman" panose="02020603050405020304" pitchFamily="18" charset="0"/>
                <a:ea typeface="华文仿宋" panose="02010600040101010101" pitchFamily="2" charset="-122"/>
              </a:rPr>
              <a:t>List</a:t>
            </a:r>
            <a:r>
              <a:rPr kumimoji="1" lang="zh-CN" altLang="en-US" sz="1800" b="1" dirty="0">
                <a:solidFill>
                  <a:srgbClr val="000000"/>
                </a:solidFill>
                <a:latin typeface="Times New Roman" panose="02020603050405020304" pitchFamily="18" charset="0"/>
                <a:ea typeface="华文仿宋" panose="02010600040101010101" pitchFamily="2" charset="-122"/>
              </a:rPr>
              <a:t>是这些</a:t>
            </a:r>
            <a:r>
              <a:rPr kumimoji="1" lang="en-US" altLang="zh-CN" sz="1800" b="1" dirty="0">
                <a:latin typeface="Times New Roman" panose="02020603050405020304" pitchFamily="18" charset="0"/>
                <a:ea typeface="华文仿宋" panose="02010600040101010101" pitchFamily="2" charset="-122"/>
              </a:rPr>
              <a:t>blob</a:t>
            </a:r>
            <a:r>
              <a:rPr kumimoji="1" lang="zh-CN" altLang="en-US" sz="1800" b="1" dirty="0">
                <a:solidFill>
                  <a:srgbClr val="000000"/>
                </a:solidFill>
                <a:latin typeface="Times New Roman" panose="02020603050405020304" pitchFamily="18" charset="0"/>
                <a:ea typeface="华文仿宋" panose="02010600040101010101" pitchFamily="2" charset="-122"/>
              </a:rPr>
              <a:t>对象的</a:t>
            </a:r>
            <a:r>
              <a:rPr kumimoji="1" lang="zh-CN" altLang="en-US" sz="1800" b="1" dirty="0">
                <a:solidFill>
                  <a:srgbClr val="C00000"/>
                </a:solidFill>
                <a:latin typeface="Times New Roman" panose="02020603050405020304" pitchFamily="18" charset="0"/>
                <a:ea typeface="华文仿宋" panose="02010600040101010101" pitchFamily="2" charset="-122"/>
              </a:rPr>
              <a:t>索引</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en-US" altLang="zh-CN" sz="1800" b="1" dirty="0">
                <a:solidFill>
                  <a:srgbClr val="C00000"/>
                </a:solidFill>
                <a:latin typeface="Times New Roman" panose="02020603050405020304" pitchFamily="18" charset="0"/>
                <a:ea typeface="华文仿宋" panose="02010600040101010101" pitchFamily="2" charset="-122"/>
              </a:rPr>
              <a:t>Tree</a:t>
            </a:r>
            <a:r>
              <a:rPr kumimoji="1" lang="zh-CN" altLang="en-US" sz="1800" b="1" dirty="0">
                <a:solidFill>
                  <a:srgbClr val="000000"/>
                </a:solidFill>
                <a:latin typeface="Times New Roman" panose="02020603050405020304" pitchFamily="18" charset="0"/>
                <a:ea typeface="华文仿宋" panose="02010600040101010101" pitchFamily="2" charset="-122"/>
              </a:rPr>
              <a:t>代表一个</a:t>
            </a:r>
            <a:r>
              <a:rPr kumimoji="1" lang="zh-CN" altLang="en-US" sz="1800" b="1" dirty="0">
                <a:solidFill>
                  <a:srgbClr val="C00000"/>
                </a:solidFill>
                <a:latin typeface="Times New Roman" panose="02020603050405020304" pitchFamily="18" charset="0"/>
                <a:ea typeface="华文仿宋" panose="02010600040101010101" pitchFamily="2" charset="-122"/>
              </a:rPr>
              <a:t>目录</a:t>
            </a:r>
            <a:r>
              <a:rPr kumimoji="1" lang="zh-CN" altLang="en-US" sz="1800" b="1" dirty="0">
                <a:solidFill>
                  <a:srgbClr val="000000"/>
                </a:solidFill>
                <a:latin typeface="Times New Roman" panose="02020603050405020304" pitchFamily="18" charset="0"/>
                <a:ea typeface="华文仿宋" panose="02010600040101010101" pitchFamily="2" charset="-122"/>
              </a:rPr>
              <a:t>，该目录可以连接到</a:t>
            </a:r>
            <a:r>
              <a:rPr kumimoji="1" lang="en-US" altLang="zh-CN" sz="1800" b="1" dirty="0" err="1">
                <a:solidFill>
                  <a:srgbClr val="000000"/>
                </a:solidFill>
                <a:latin typeface="Times New Roman" panose="02020603050405020304" pitchFamily="18" charset="0"/>
                <a:ea typeface="华文仿宋" panose="02010600040101010101" pitchFamily="2" charset="-122"/>
              </a:rPr>
              <a:t>bolbs</a:t>
            </a:r>
            <a:r>
              <a:rPr kumimoji="1" lang="zh-CN" altLang="en-US" sz="1800" b="1" dirty="0">
                <a:solidFill>
                  <a:srgbClr val="000000"/>
                </a:solidFill>
                <a:latin typeface="Times New Roman" panose="02020603050405020304" pitchFamily="18" charset="0"/>
                <a:ea typeface="华文仿宋" panose="02010600040101010101" pitchFamily="2" charset="-122"/>
              </a:rPr>
              <a:t>、</a:t>
            </a:r>
            <a:r>
              <a:rPr kumimoji="1" lang="en-US" altLang="zh-CN" sz="1800" b="1" dirty="0">
                <a:solidFill>
                  <a:srgbClr val="000000"/>
                </a:solidFill>
                <a:latin typeface="Times New Roman" panose="02020603050405020304" pitchFamily="18" charset="0"/>
                <a:ea typeface="华文仿宋" panose="02010600040101010101" pitchFamily="2" charset="-122"/>
              </a:rPr>
              <a:t>lists</a:t>
            </a:r>
            <a:r>
              <a:rPr kumimoji="1" lang="zh-CN" altLang="en-US" sz="1800" b="1" dirty="0">
                <a:solidFill>
                  <a:srgbClr val="000000"/>
                </a:solidFill>
                <a:latin typeface="Times New Roman" panose="02020603050405020304" pitchFamily="18" charset="0"/>
                <a:ea typeface="华文仿宋" panose="02010600040101010101" pitchFamily="2" charset="-122"/>
              </a:rPr>
              <a:t>和其他</a:t>
            </a:r>
            <a:r>
              <a:rPr kumimoji="1" lang="en-US" altLang="zh-CN" sz="1800" b="1" dirty="0">
                <a:solidFill>
                  <a:srgbClr val="000000"/>
                </a:solidFill>
                <a:latin typeface="Times New Roman" panose="02020603050405020304" pitchFamily="18" charset="0"/>
                <a:ea typeface="华文仿宋" panose="02010600040101010101" pitchFamily="2" charset="-122"/>
              </a:rPr>
              <a:t>trees</a:t>
            </a:r>
          </a:p>
          <a:p>
            <a:pPr>
              <a:lnSpc>
                <a:spcPct val="120000"/>
              </a:lnSpc>
              <a:spcBef>
                <a:spcPct val="0"/>
              </a:spcBef>
              <a:spcAft>
                <a:spcPts val="500"/>
              </a:spcAft>
              <a:buClr>
                <a:schemeClr val="bg2">
                  <a:lumMod val="75000"/>
                </a:schemeClr>
              </a:buClr>
            </a:pPr>
            <a:r>
              <a:rPr kumimoji="1" lang="en-US" altLang="zh-CN" sz="1800" b="1" dirty="0">
                <a:solidFill>
                  <a:srgbClr val="C00000"/>
                </a:solidFill>
                <a:latin typeface="Times New Roman" panose="02020603050405020304" pitchFamily="18" charset="0"/>
                <a:ea typeface="华文仿宋" panose="02010600040101010101" pitchFamily="2" charset="-122"/>
              </a:rPr>
              <a:t>Commit</a:t>
            </a:r>
            <a:r>
              <a:rPr kumimoji="1" lang="zh-CN" altLang="en-US" sz="1800" b="1" dirty="0">
                <a:solidFill>
                  <a:srgbClr val="000000"/>
                </a:solidFill>
                <a:latin typeface="Times New Roman" panose="02020603050405020304" pitchFamily="18" charset="0"/>
                <a:ea typeface="华文仿宋" panose="02010600040101010101" pitchFamily="2" charset="-122"/>
              </a:rPr>
              <a:t>代表任何对象在版本历史记录中的一个</a:t>
            </a:r>
            <a:r>
              <a:rPr kumimoji="1" lang="zh-CN" altLang="en-US" sz="1800" b="1" dirty="0">
                <a:solidFill>
                  <a:srgbClr val="C00000"/>
                </a:solidFill>
                <a:latin typeface="Times New Roman" panose="02020603050405020304" pitchFamily="18" charset="0"/>
                <a:ea typeface="华文仿宋" panose="02010600040101010101" pitchFamily="2" charset="-122"/>
              </a:rPr>
              <a:t>快照</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endParaRPr kumimoji="1" lang="zh-CN" altLang="en-US"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08410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736304"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2</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a:solidFill>
                  <a:schemeClr val="tx1">
                    <a:lumMod val="65000"/>
                    <a:lumOff val="35000"/>
                  </a:schemeClr>
                </a:solidFill>
                <a:latin typeface="微软雅黑" pitchFamily="34" charset="-122"/>
                <a:ea typeface="微软雅黑" pitchFamily="34" charset="-122"/>
              </a:rPr>
              <a:t>Merkle DAG</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6" name="Rectangle 3">
            <a:extLst>
              <a:ext uri="{FF2B5EF4-FFF2-40B4-BE49-F238E27FC236}">
                <a16:creationId xmlns:a16="http://schemas.microsoft.com/office/drawing/2014/main" id="{73500FEA-A7AD-4926-914E-DEF615EC3556}"/>
              </a:ext>
            </a:extLst>
          </p:cNvPr>
          <p:cNvSpPr>
            <a:spLocks noChangeArrowheads="1"/>
          </p:cNvSpPr>
          <p:nvPr/>
        </p:nvSpPr>
        <p:spPr bwMode="auto">
          <a:xfrm>
            <a:off x="281608" y="878663"/>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a:solidFill>
                  <a:srgbClr val="C00000"/>
                </a:solidFill>
                <a:latin typeface="Times New Roman" panose="02020603050405020304" pitchFamily="18" charset="0"/>
                <a:ea typeface="华文仿宋" panose="02010600040101010101" pitchFamily="2" charset="-122"/>
              </a:rPr>
              <a:t>IPFS</a:t>
            </a:r>
            <a:r>
              <a:rPr kumimoji="1" lang="zh-CN" altLang="en-US" sz="1800" b="1" dirty="0">
                <a:solidFill>
                  <a:srgbClr val="C00000"/>
                </a:solidFill>
                <a:latin typeface="Times New Roman" panose="02020603050405020304" pitchFamily="18" charset="0"/>
                <a:ea typeface="华文仿宋" panose="02010600040101010101" pitchFamily="2" charset="-122"/>
              </a:rPr>
              <a:t>对象所构成的</a:t>
            </a:r>
            <a:r>
              <a:rPr kumimoji="1" lang="en-US" altLang="zh-CN" sz="1800" b="1" dirty="0">
                <a:solidFill>
                  <a:srgbClr val="C00000"/>
                </a:solidFill>
                <a:latin typeface="Times New Roman" panose="02020603050405020304" pitchFamily="18" charset="0"/>
                <a:ea typeface="华文仿宋" panose="02010600040101010101" pitchFamily="2" charset="-122"/>
              </a:rPr>
              <a:t>Merkle DAG</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9" name="图片 8">
            <a:extLst>
              <a:ext uri="{FF2B5EF4-FFF2-40B4-BE49-F238E27FC236}">
                <a16:creationId xmlns:a16="http://schemas.microsoft.com/office/drawing/2014/main" id="{D570D6CC-E959-4493-A932-EF8269D54E8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620" y="1235937"/>
            <a:ext cx="3600400" cy="3600400"/>
          </a:xfrm>
          <a:prstGeom prst="rect">
            <a:avLst/>
          </a:prstGeom>
          <a:noFill/>
          <a:ln>
            <a:noFill/>
          </a:ln>
        </p:spPr>
      </p:pic>
    </p:spTree>
    <p:extLst>
      <p:ext uri="{BB962C8B-B14F-4D97-AF65-F5344CB8AC3E}">
        <p14:creationId xmlns:p14="http://schemas.microsoft.com/office/powerpoint/2010/main" val="2743717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小结</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302980" y="973484"/>
            <a:ext cx="5595252" cy="202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en-US" altLang="zh-CN" sz="1800" b="1" dirty="0" err="1">
                <a:solidFill>
                  <a:srgbClr val="000000"/>
                </a:solidFill>
                <a:latin typeface="Times New Roman" panose="02020603050405020304" pitchFamily="18" charset="0"/>
                <a:ea typeface="华文仿宋" panose="02010600040101010101" pitchFamily="2" charset="-122"/>
              </a:rPr>
              <a:t>Kademlia</a:t>
            </a:r>
            <a:r>
              <a:rPr kumimoji="1" lang="zh-CN" altLang="en-US" sz="1800" b="1" dirty="0">
                <a:solidFill>
                  <a:srgbClr val="000000"/>
                </a:solidFill>
                <a:latin typeface="Times New Roman" panose="02020603050405020304" pitchFamily="18" charset="0"/>
                <a:ea typeface="华文仿宋" panose="02010600040101010101" pitchFamily="2" charset="-122"/>
              </a:rPr>
              <a:t>和</a:t>
            </a:r>
            <a:r>
              <a:rPr kumimoji="1" lang="en-US" altLang="zh-CN" sz="1800" b="1" dirty="0">
                <a:solidFill>
                  <a:srgbClr val="000000"/>
                </a:solidFill>
                <a:latin typeface="Times New Roman" panose="02020603050405020304" pitchFamily="18" charset="0"/>
                <a:ea typeface="华文仿宋" panose="02010600040101010101" pitchFamily="2" charset="-122"/>
              </a:rPr>
              <a:t>DHT</a:t>
            </a:r>
            <a:r>
              <a:rPr kumimoji="1" lang="zh-CN" altLang="en-US" sz="1800" b="1" dirty="0">
                <a:solidFill>
                  <a:srgbClr val="000000"/>
                </a:solidFill>
                <a:latin typeface="Times New Roman" panose="02020603050405020304" pitchFamily="18" charset="0"/>
                <a:ea typeface="华文仿宋" panose="02010600040101010101" pitchFamily="2" charset="-122"/>
              </a:rPr>
              <a:t>是实现了快速的基于内容的寻址</a:t>
            </a:r>
            <a:r>
              <a:rPr kumimoji="1" lang="en-US" altLang="zh-CN"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solidFill>
                  <a:srgbClr val="C00000"/>
                </a:solidFill>
                <a:latin typeface="Times New Roman" panose="02020603050405020304" pitchFamily="18" charset="0"/>
                <a:ea typeface="华文仿宋" panose="02010600040101010101" pitchFamily="2" charset="-122"/>
              </a:rPr>
              <a:t>快速定位数据</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en-US" altLang="zh-CN" sz="1800" b="1" dirty="0">
                <a:solidFill>
                  <a:srgbClr val="000000"/>
                </a:solidFill>
                <a:latin typeface="Times New Roman" panose="02020603050405020304" pitchFamily="18" charset="0"/>
                <a:ea typeface="华文仿宋" panose="02010600040101010101" pitchFamily="2" charset="-122"/>
              </a:rPr>
              <a:t>Merkle DAG</a:t>
            </a:r>
            <a:r>
              <a:rPr kumimoji="1" lang="zh-CN" altLang="en-US" sz="1800" b="1" dirty="0">
                <a:solidFill>
                  <a:srgbClr val="000000"/>
                </a:solidFill>
                <a:latin typeface="Times New Roman" panose="02020603050405020304" pitchFamily="18" charset="0"/>
                <a:ea typeface="华文仿宋" panose="02010600040101010101" pitchFamily="2" charset="-122"/>
              </a:rPr>
              <a:t>实现了版本控制的对象存储</a:t>
            </a:r>
            <a:r>
              <a:rPr kumimoji="1" lang="en-US" altLang="zh-CN"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solidFill>
                  <a:srgbClr val="C00000"/>
                </a:solidFill>
                <a:latin typeface="Times New Roman" panose="02020603050405020304" pitchFamily="18" charset="0"/>
                <a:ea typeface="华文仿宋" panose="02010600040101010101" pitchFamily="2" charset="-122"/>
              </a:rPr>
              <a:t>数据存储</a:t>
            </a:r>
            <a:r>
              <a:rPr kumimoji="1" lang="en-US" altLang="zh-CN" sz="1800" b="1" dirty="0">
                <a:solidFill>
                  <a:srgbClr val="000000"/>
                </a:solidFill>
                <a:latin typeface="Times New Roman" panose="02020603050405020304" pitchFamily="18" charset="0"/>
                <a:ea typeface="华文仿宋" panose="02010600040101010101" pitchFamily="2" charset="-122"/>
              </a:rPr>
              <a:t>;</a:t>
            </a:r>
          </a:p>
          <a:p>
            <a:pPr>
              <a:lnSpc>
                <a:spcPct val="120000"/>
              </a:lnSpc>
              <a:spcBef>
                <a:spcPct val="0"/>
              </a:spcBef>
              <a:spcAft>
                <a:spcPts val="500"/>
              </a:spcAft>
              <a:buClr>
                <a:schemeClr val="bg2">
                  <a:lumMod val="75000"/>
                </a:schemeClr>
              </a:buClr>
            </a:pPr>
            <a:endParaRPr kumimoji="1" lang="zh-CN" altLang="en-US"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24313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3</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BitSwap</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9" name="Rectangle 3">
            <a:extLst>
              <a:ext uri="{FF2B5EF4-FFF2-40B4-BE49-F238E27FC236}">
                <a16:creationId xmlns:a16="http://schemas.microsoft.com/office/drawing/2014/main" id="{D51EF539-79F7-45BB-8C69-80B6D30FF550}"/>
              </a:ext>
            </a:extLst>
          </p:cNvPr>
          <p:cNvSpPr>
            <a:spLocks noChangeArrowheads="1"/>
          </p:cNvSpPr>
          <p:nvPr/>
        </p:nvSpPr>
        <p:spPr bwMode="auto">
          <a:xfrm>
            <a:off x="353616" y="1063650"/>
            <a:ext cx="7194376" cy="136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en-US" altLang="zh-CN" sz="1800" b="1" dirty="0" err="1">
                <a:solidFill>
                  <a:srgbClr val="000000"/>
                </a:solidFill>
                <a:latin typeface="Times New Roman" panose="02020603050405020304" pitchFamily="18" charset="0"/>
                <a:ea typeface="华文仿宋" panose="02010600040101010101" pitchFamily="2" charset="-122"/>
              </a:rPr>
              <a:t>BitSwap</a:t>
            </a:r>
            <a:r>
              <a:rPr kumimoji="1" lang="zh-CN" altLang="en-US" sz="1800" b="1" dirty="0">
                <a:solidFill>
                  <a:srgbClr val="000000"/>
                </a:solidFill>
                <a:latin typeface="Times New Roman" panose="02020603050405020304" pitchFamily="18" charset="0"/>
                <a:ea typeface="华文仿宋" panose="02010600040101010101" pitchFamily="2" charset="-122"/>
              </a:rPr>
              <a:t>实现了</a:t>
            </a:r>
            <a:r>
              <a:rPr kumimoji="1" lang="zh-CN" altLang="en-US" sz="1800" b="1" dirty="0">
                <a:solidFill>
                  <a:srgbClr val="C00000"/>
                </a:solidFill>
                <a:latin typeface="Times New Roman" panose="02020603050405020304" pitchFamily="18" charset="0"/>
                <a:ea typeface="华文仿宋" panose="02010600040101010101" pitchFamily="2" charset="-122"/>
              </a:rPr>
              <a:t>分布式点对点的数据传输</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latin typeface="Times New Roman" panose="02020603050405020304" pitchFamily="18" charset="0"/>
                <a:ea typeface="华文仿宋" panose="02010600040101010101" pitchFamily="2" charset="-122"/>
              </a:rPr>
              <a:t>什么是点对点的数据传输？</a:t>
            </a:r>
            <a:endParaRPr kumimoji="1" lang="en-US" altLang="zh-CN" sz="1800" b="1" dirty="0">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en-US" altLang="zh-CN" sz="1800" b="1" dirty="0" err="1">
                <a:latin typeface="Times New Roman" panose="02020603050405020304" pitchFamily="18" charset="0"/>
                <a:ea typeface="华文仿宋" panose="02010600040101010101" pitchFamily="2" charset="-122"/>
              </a:rPr>
              <a:t>BitSwap</a:t>
            </a:r>
            <a:r>
              <a:rPr kumimoji="1" lang="zh-CN" altLang="en-US" sz="1800" b="1" dirty="0">
                <a:latin typeface="Times New Roman" panose="02020603050405020304" pitchFamily="18" charset="0"/>
                <a:ea typeface="华文仿宋" panose="02010600040101010101" pitchFamily="2" charset="-122"/>
              </a:rPr>
              <a:t>改进了</a:t>
            </a:r>
            <a:r>
              <a:rPr kumimoji="1" lang="en-US" altLang="zh-CN" sz="1800" b="1" dirty="0" err="1">
                <a:latin typeface="Times New Roman" panose="02020603050405020304" pitchFamily="18" charset="0"/>
                <a:ea typeface="华文仿宋" panose="02010600040101010101" pitchFamily="2" charset="-122"/>
              </a:rPr>
              <a:t>Bittorrent</a:t>
            </a:r>
            <a:r>
              <a:rPr kumimoji="1" lang="zh-CN" altLang="en-US" sz="1800" b="1" dirty="0">
                <a:latin typeface="Times New Roman" panose="02020603050405020304" pitchFamily="18" charset="0"/>
                <a:ea typeface="华文仿宋" panose="02010600040101010101" pitchFamily="2" charset="-122"/>
              </a:rPr>
              <a:t>的什么地方？</a:t>
            </a:r>
            <a:endParaRPr kumimoji="1" lang="en-US" altLang="zh-CN" sz="1800" b="1" dirty="0">
              <a:latin typeface="Times New Roman" panose="02020603050405020304" pitchFamily="18" charset="0"/>
              <a:ea typeface="华文仿宋" panose="02010600040101010101" pitchFamily="2" charset="-122"/>
            </a:endParaRPr>
          </a:p>
        </p:txBody>
      </p:sp>
      <p:sp>
        <p:nvSpPr>
          <p:cNvPr id="10" name="Rectangle 3">
            <a:extLst>
              <a:ext uri="{FF2B5EF4-FFF2-40B4-BE49-F238E27FC236}">
                <a16:creationId xmlns:a16="http://schemas.microsoft.com/office/drawing/2014/main" id="{D8F495DE-E829-42AE-8A5C-6E3E398017FB}"/>
              </a:ext>
            </a:extLst>
          </p:cNvPr>
          <p:cNvSpPr>
            <a:spLocks noChangeArrowheads="1"/>
          </p:cNvSpPr>
          <p:nvPr/>
        </p:nvSpPr>
        <p:spPr bwMode="auto">
          <a:xfrm>
            <a:off x="353616" y="2670742"/>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点对点的数据传输</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2" name="Rectangle 3">
            <a:extLst>
              <a:ext uri="{FF2B5EF4-FFF2-40B4-BE49-F238E27FC236}">
                <a16:creationId xmlns:a16="http://schemas.microsoft.com/office/drawing/2014/main" id="{63DE3017-97FD-4E8E-9403-BB54C5BBA240}"/>
              </a:ext>
            </a:extLst>
          </p:cNvPr>
          <p:cNvSpPr>
            <a:spLocks noChangeArrowheads="1"/>
          </p:cNvSpPr>
          <p:nvPr/>
        </p:nvSpPr>
        <p:spPr bwMode="auto">
          <a:xfrm>
            <a:off x="353616" y="3224661"/>
            <a:ext cx="4176464" cy="210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Font typeface="+mj-lt"/>
              <a:buAutoNum type="arabicPeriod"/>
            </a:pPr>
            <a:r>
              <a:rPr kumimoji="1" lang="zh-CN" altLang="en-US" sz="1800" b="1" dirty="0">
                <a:solidFill>
                  <a:srgbClr val="000000"/>
                </a:solidFill>
                <a:latin typeface="Times New Roman" panose="02020603050405020304" pitchFamily="18" charset="0"/>
                <a:ea typeface="华文仿宋" panose="02010600040101010101" pitchFamily="2" charset="-122"/>
              </a:rPr>
              <a:t>数据不是存储在中心化的服务器，而是存储在各个节点上。</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mj-lt"/>
              <a:buAutoNum type="arabicPeriod"/>
            </a:pPr>
            <a:r>
              <a:rPr kumimoji="1" lang="zh-CN" altLang="en-US" sz="1800" b="1" dirty="0">
                <a:solidFill>
                  <a:srgbClr val="000000"/>
                </a:solidFill>
                <a:latin typeface="Times New Roman" panose="02020603050405020304" pitchFamily="18" charset="0"/>
                <a:ea typeface="华文仿宋" panose="02010600040101010101" pitchFamily="2" charset="-122"/>
              </a:rPr>
              <a:t>节点是对等的，节点即是客户端，又充当服务器的角色。</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2" name="图片 1">
            <a:extLst>
              <a:ext uri="{FF2B5EF4-FFF2-40B4-BE49-F238E27FC236}">
                <a16:creationId xmlns:a16="http://schemas.microsoft.com/office/drawing/2014/main" id="{D7C8B7EC-77CC-4B97-B937-1064ADA493D5}"/>
              </a:ext>
            </a:extLst>
          </p:cNvPr>
          <p:cNvPicPr>
            <a:picLocks noChangeAspect="1"/>
          </p:cNvPicPr>
          <p:nvPr/>
        </p:nvPicPr>
        <p:blipFill>
          <a:blip r:embed="rId3"/>
          <a:stretch>
            <a:fillRect/>
          </a:stretch>
        </p:blipFill>
        <p:spPr>
          <a:xfrm>
            <a:off x="4795954" y="3090767"/>
            <a:ext cx="2122906" cy="1886624"/>
          </a:xfrm>
          <a:prstGeom prst="rect">
            <a:avLst/>
          </a:prstGeom>
        </p:spPr>
      </p:pic>
    </p:spTree>
    <p:extLst>
      <p:ext uri="{BB962C8B-B14F-4D97-AF65-F5344CB8AC3E}">
        <p14:creationId xmlns:p14="http://schemas.microsoft.com/office/powerpoint/2010/main" val="1405915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3</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BitSwap</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63DE3017-97FD-4E8E-9403-BB54C5BBA240}"/>
              </a:ext>
            </a:extLst>
          </p:cNvPr>
          <p:cNvSpPr>
            <a:spLocks noChangeArrowheads="1"/>
          </p:cNvSpPr>
          <p:nvPr/>
        </p:nvSpPr>
        <p:spPr bwMode="auto">
          <a:xfrm>
            <a:off x="908680" y="1569478"/>
            <a:ext cx="6120680" cy="210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一种点对点传输的网络协议。</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对于一个文件，下载的用户数越大，下载速度就越快。</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部分的网络拥堵或服务器宕机并不会对整个传输链路造成太大的影响。</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常见的</a:t>
            </a:r>
            <a:r>
              <a:rPr kumimoji="1" lang="en-US" altLang="zh-CN" sz="1800" b="1" dirty="0">
                <a:solidFill>
                  <a:srgbClr val="000000"/>
                </a:solidFill>
                <a:latin typeface="Times New Roman" panose="02020603050405020304" pitchFamily="18" charset="0"/>
                <a:ea typeface="华文仿宋" panose="02010600040101010101" pitchFamily="2" charset="-122"/>
              </a:rPr>
              <a:t>BT</a:t>
            </a:r>
            <a:r>
              <a:rPr kumimoji="1" lang="zh-CN" altLang="en-US" sz="1800" b="1" dirty="0">
                <a:solidFill>
                  <a:srgbClr val="000000"/>
                </a:solidFill>
                <a:latin typeface="Times New Roman" panose="02020603050405020304" pitchFamily="18" charset="0"/>
                <a:ea typeface="华文仿宋" panose="02010600040101010101" pitchFamily="2" charset="-122"/>
              </a:rPr>
              <a:t>软件有：迅雷、</a:t>
            </a:r>
            <a:r>
              <a:rPr kumimoji="1" lang="en-US" altLang="zh-CN" sz="1800" b="1" dirty="0">
                <a:solidFill>
                  <a:srgbClr val="000000"/>
                </a:solidFill>
                <a:latin typeface="Times New Roman" panose="02020603050405020304" pitchFamily="18" charset="0"/>
                <a:ea typeface="华文仿宋" panose="02010600040101010101" pitchFamily="2" charset="-122"/>
              </a:rPr>
              <a:t>QQ</a:t>
            </a:r>
            <a:r>
              <a:rPr kumimoji="1" lang="zh-CN" altLang="en-US" sz="1800" b="1" dirty="0">
                <a:solidFill>
                  <a:srgbClr val="000000"/>
                </a:solidFill>
                <a:latin typeface="Times New Roman" panose="02020603050405020304" pitchFamily="18" charset="0"/>
                <a:ea typeface="华文仿宋" panose="02010600040101010101" pitchFamily="2" charset="-122"/>
              </a:rPr>
              <a:t>旋风、比特精灵等。</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4" name="图片 3">
            <a:extLst>
              <a:ext uri="{FF2B5EF4-FFF2-40B4-BE49-F238E27FC236}">
                <a16:creationId xmlns:a16="http://schemas.microsoft.com/office/drawing/2014/main" id="{52C1930E-83D4-42A6-8980-6484A5FA10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80" y="3763750"/>
            <a:ext cx="1645230" cy="1584176"/>
          </a:xfrm>
          <a:prstGeom prst="rect">
            <a:avLst/>
          </a:prstGeom>
        </p:spPr>
      </p:pic>
      <p:pic>
        <p:nvPicPr>
          <p:cNvPr id="5" name="图片 4">
            <a:extLst>
              <a:ext uri="{FF2B5EF4-FFF2-40B4-BE49-F238E27FC236}">
                <a16:creationId xmlns:a16="http://schemas.microsoft.com/office/drawing/2014/main" id="{6D30E03A-14FB-459C-9365-155D948DC1C9}"/>
              </a:ext>
            </a:extLst>
          </p:cNvPr>
          <p:cNvPicPr>
            <a:picLocks noChangeAspect="1"/>
          </p:cNvPicPr>
          <p:nvPr/>
        </p:nvPicPr>
        <p:blipFill>
          <a:blip r:embed="rId4"/>
          <a:stretch>
            <a:fillRect/>
          </a:stretch>
        </p:blipFill>
        <p:spPr>
          <a:xfrm>
            <a:off x="4557298" y="3702767"/>
            <a:ext cx="1816988" cy="1572433"/>
          </a:xfrm>
          <a:prstGeom prst="rect">
            <a:avLst/>
          </a:prstGeom>
        </p:spPr>
      </p:pic>
      <p:cxnSp>
        <p:nvCxnSpPr>
          <p:cNvPr id="16" name="直接箭头连接符 15">
            <a:extLst>
              <a:ext uri="{FF2B5EF4-FFF2-40B4-BE49-F238E27FC236}">
                <a16:creationId xmlns:a16="http://schemas.microsoft.com/office/drawing/2014/main" id="{25858292-7FF9-4B29-87FB-7B020DAF1AC9}"/>
              </a:ext>
            </a:extLst>
          </p:cNvPr>
          <p:cNvCxnSpPr>
            <a:cxnSpLocks/>
          </p:cNvCxnSpPr>
          <p:nvPr/>
        </p:nvCxnSpPr>
        <p:spPr>
          <a:xfrm flipH="1">
            <a:off x="4746104" y="4373017"/>
            <a:ext cx="504056" cy="648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1B64965-4AFB-40A4-A992-453F4AFA680B}"/>
              </a:ext>
            </a:extLst>
          </p:cNvPr>
          <p:cNvCxnSpPr/>
          <p:nvPr/>
        </p:nvCxnSpPr>
        <p:spPr>
          <a:xfrm>
            <a:off x="5465792" y="4373017"/>
            <a:ext cx="0" cy="572715"/>
          </a:xfrm>
          <a:prstGeom prst="straightConnector1">
            <a:avLst/>
          </a:prstGeom>
          <a:ln w="19050">
            <a:solidFill>
              <a:srgbClr val="C3D6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2883C37-20E9-4B09-937C-49B35E056346}"/>
              </a:ext>
            </a:extLst>
          </p:cNvPr>
          <p:cNvCxnSpPr>
            <a:cxnSpLocks/>
          </p:cNvCxnSpPr>
          <p:nvPr/>
        </p:nvCxnSpPr>
        <p:spPr>
          <a:xfrm>
            <a:off x="4818112" y="5161756"/>
            <a:ext cx="504056" cy="0"/>
          </a:xfrm>
          <a:prstGeom prst="straightConnector1">
            <a:avLst/>
          </a:prstGeom>
          <a:ln w="19050">
            <a:solidFill>
              <a:srgbClr val="C3D6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C62D66C-A60A-4187-8E3B-72E73C9FED6F}"/>
              </a:ext>
            </a:extLst>
          </p:cNvPr>
          <p:cNvCxnSpPr>
            <a:cxnSpLocks/>
          </p:cNvCxnSpPr>
          <p:nvPr/>
        </p:nvCxnSpPr>
        <p:spPr>
          <a:xfrm>
            <a:off x="5681425" y="4441676"/>
            <a:ext cx="432831" cy="504056"/>
          </a:xfrm>
          <a:prstGeom prst="straightConnector1">
            <a:avLst/>
          </a:prstGeom>
          <a:ln w="19050">
            <a:solidFill>
              <a:srgbClr val="E7033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EC5A9FD-9708-4E23-8213-804417856582}"/>
              </a:ext>
            </a:extLst>
          </p:cNvPr>
          <p:cNvCxnSpPr>
            <a:cxnSpLocks/>
          </p:cNvCxnSpPr>
          <p:nvPr/>
        </p:nvCxnSpPr>
        <p:spPr>
          <a:xfrm>
            <a:off x="5681425" y="5161756"/>
            <a:ext cx="432831" cy="0"/>
          </a:xfrm>
          <a:prstGeom prst="straightConnector1">
            <a:avLst/>
          </a:prstGeom>
          <a:ln w="19050">
            <a:solidFill>
              <a:srgbClr val="E7033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9BEC5E0-1FCA-460C-A2B3-7BD8904B0E5C}"/>
              </a:ext>
            </a:extLst>
          </p:cNvPr>
          <p:cNvCxnSpPr/>
          <p:nvPr/>
        </p:nvCxnSpPr>
        <p:spPr>
          <a:xfrm>
            <a:off x="4674096" y="5275200"/>
            <a:ext cx="0" cy="174588"/>
          </a:xfrm>
          <a:prstGeom prst="line">
            <a:avLst/>
          </a:prstGeom>
          <a:ln w="19050">
            <a:solidFill>
              <a:srgbClr val="E70334"/>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B58126F-EC44-4A19-9A8A-50E9C6182312}"/>
              </a:ext>
            </a:extLst>
          </p:cNvPr>
          <p:cNvCxnSpPr/>
          <p:nvPr/>
        </p:nvCxnSpPr>
        <p:spPr>
          <a:xfrm>
            <a:off x="4674096" y="5449788"/>
            <a:ext cx="1584176" cy="0"/>
          </a:xfrm>
          <a:prstGeom prst="line">
            <a:avLst/>
          </a:prstGeom>
          <a:ln w="19050">
            <a:solidFill>
              <a:srgbClr val="E70334"/>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6A81675-A9D6-41D5-B77B-8F168B65AE70}"/>
              </a:ext>
            </a:extLst>
          </p:cNvPr>
          <p:cNvCxnSpPr/>
          <p:nvPr/>
        </p:nvCxnSpPr>
        <p:spPr>
          <a:xfrm flipV="1">
            <a:off x="6258272" y="5275200"/>
            <a:ext cx="0" cy="174588"/>
          </a:xfrm>
          <a:prstGeom prst="straightConnector1">
            <a:avLst/>
          </a:prstGeom>
          <a:ln w="19050">
            <a:solidFill>
              <a:srgbClr val="E7033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3">
            <a:extLst>
              <a:ext uri="{FF2B5EF4-FFF2-40B4-BE49-F238E27FC236}">
                <a16:creationId xmlns:a16="http://schemas.microsoft.com/office/drawing/2014/main" id="{DB8FAF1C-68A8-49A8-8413-0929A87EE0C4}"/>
              </a:ext>
            </a:extLst>
          </p:cNvPr>
          <p:cNvSpPr>
            <a:spLocks noChangeArrowheads="1"/>
          </p:cNvSpPr>
          <p:nvPr/>
        </p:nvSpPr>
        <p:spPr bwMode="auto">
          <a:xfrm>
            <a:off x="320824" y="1017947"/>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err="1">
                <a:solidFill>
                  <a:srgbClr val="C00000"/>
                </a:solidFill>
                <a:latin typeface="Times New Roman" panose="02020603050405020304" pitchFamily="18" charset="0"/>
                <a:ea typeface="华文仿宋" panose="02010600040101010101" pitchFamily="2" charset="-122"/>
              </a:rPr>
              <a:t>Bittorrent</a:t>
            </a:r>
            <a:r>
              <a:rPr kumimoji="1" lang="zh-CN" altLang="en-US" sz="1800" b="1" dirty="0">
                <a:solidFill>
                  <a:srgbClr val="C00000"/>
                </a:solidFill>
                <a:latin typeface="Times New Roman" panose="02020603050405020304" pitchFamily="18" charset="0"/>
                <a:ea typeface="华文仿宋" panose="02010600040101010101" pitchFamily="2" charset="-122"/>
              </a:rPr>
              <a:t>介绍</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39641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3</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BitSwap</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713656" y="1585750"/>
            <a:ext cx="6721777" cy="134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节点只索取不贡献，导致数据交换的效率极速下降，甚至点对点网络瘫痪。</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容易遭受女巫攻击。</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7" name="Rectangle 3">
            <a:extLst>
              <a:ext uri="{FF2B5EF4-FFF2-40B4-BE49-F238E27FC236}">
                <a16:creationId xmlns:a16="http://schemas.microsoft.com/office/drawing/2014/main" id="{524F5724-8BB3-44A6-839C-874F45B6D62D}"/>
              </a:ext>
            </a:extLst>
          </p:cNvPr>
          <p:cNvSpPr>
            <a:spLocks noChangeArrowheads="1"/>
          </p:cNvSpPr>
          <p:nvPr/>
        </p:nvSpPr>
        <p:spPr bwMode="auto">
          <a:xfrm>
            <a:off x="320824" y="1017947"/>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err="1">
                <a:solidFill>
                  <a:srgbClr val="C00000"/>
                </a:solidFill>
                <a:latin typeface="Times New Roman" panose="02020603050405020304" pitchFamily="18" charset="0"/>
                <a:ea typeface="华文仿宋" panose="02010600040101010101" pitchFamily="2" charset="-122"/>
              </a:rPr>
              <a:t>Bittorrent</a:t>
            </a:r>
            <a:r>
              <a:rPr kumimoji="1" lang="zh-CN" altLang="en-US" sz="1800" b="1" dirty="0">
                <a:solidFill>
                  <a:srgbClr val="C00000"/>
                </a:solidFill>
                <a:latin typeface="Times New Roman" panose="02020603050405020304" pitchFamily="18" charset="0"/>
                <a:ea typeface="华文仿宋" panose="02010600040101010101" pitchFamily="2" charset="-122"/>
              </a:rPr>
              <a:t>存在问题</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9" name="Rectangle 3">
            <a:extLst>
              <a:ext uri="{FF2B5EF4-FFF2-40B4-BE49-F238E27FC236}">
                <a16:creationId xmlns:a16="http://schemas.microsoft.com/office/drawing/2014/main" id="{4DED0864-DF82-465E-8F80-188C84DAFC5A}"/>
              </a:ext>
            </a:extLst>
          </p:cNvPr>
          <p:cNvSpPr>
            <a:spLocks noChangeArrowheads="1"/>
          </p:cNvSpPr>
          <p:nvPr/>
        </p:nvSpPr>
        <p:spPr bwMode="auto">
          <a:xfrm>
            <a:off x="320824" y="3064101"/>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800" b="1" dirty="0" err="1">
                <a:solidFill>
                  <a:srgbClr val="C00000"/>
                </a:solidFill>
                <a:latin typeface="Times New Roman" panose="02020603050405020304" pitchFamily="18" charset="0"/>
                <a:ea typeface="华文仿宋" panose="02010600040101010101" pitchFamily="2" charset="-122"/>
              </a:rPr>
              <a:t>BitSwap</a:t>
            </a:r>
            <a:r>
              <a:rPr kumimoji="1" lang="zh-CN" altLang="en-US" sz="1800" b="1" dirty="0">
                <a:solidFill>
                  <a:srgbClr val="C00000"/>
                </a:solidFill>
                <a:latin typeface="Times New Roman" panose="02020603050405020304" pitchFamily="18" charset="0"/>
                <a:ea typeface="华文仿宋" panose="02010600040101010101" pitchFamily="2" charset="-122"/>
              </a:rPr>
              <a:t>通过“激励策略”解决的上述问题</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0" name="Rectangle 3">
            <a:extLst>
              <a:ext uri="{FF2B5EF4-FFF2-40B4-BE49-F238E27FC236}">
                <a16:creationId xmlns:a16="http://schemas.microsoft.com/office/drawing/2014/main" id="{043E5DEC-3F6D-4E95-A025-3D39B8017C8C}"/>
              </a:ext>
            </a:extLst>
          </p:cNvPr>
          <p:cNvSpPr>
            <a:spLocks noChangeArrowheads="1"/>
          </p:cNvSpPr>
          <p:nvPr/>
        </p:nvSpPr>
        <p:spPr bwMode="auto">
          <a:xfrm>
            <a:off x="713656" y="3706636"/>
            <a:ext cx="6721777" cy="134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信用体系</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账单</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实现策略</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49032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3</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BitSwap</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4DED0864-DF82-465E-8F80-188C84DAFC5A}"/>
              </a:ext>
            </a:extLst>
          </p:cNvPr>
          <p:cNvSpPr>
            <a:spLocks noChangeArrowheads="1"/>
          </p:cNvSpPr>
          <p:nvPr/>
        </p:nvSpPr>
        <p:spPr bwMode="auto">
          <a:xfrm>
            <a:off x="281608" y="1057300"/>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信用体系</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0" name="Rectangle 3">
            <a:extLst>
              <a:ext uri="{FF2B5EF4-FFF2-40B4-BE49-F238E27FC236}">
                <a16:creationId xmlns:a16="http://schemas.microsoft.com/office/drawing/2014/main" id="{043E5DEC-3F6D-4E95-A025-3D39B8017C8C}"/>
              </a:ext>
            </a:extLst>
          </p:cNvPr>
          <p:cNvSpPr>
            <a:spLocks noChangeArrowheads="1"/>
          </p:cNvSpPr>
          <p:nvPr/>
        </p:nvSpPr>
        <p:spPr bwMode="auto">
          <a:xfrm>
            <a:off x="674441" y="1699834"/>
            <a:ext cx="6159895" cy="223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建立一个指标：信用值，节点间通过信用值来决定是否给对方传输数据。</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发送数据给其他节点增加信用值，从其他节点接受数据降低信用值（</a:t>
            </a:r>
            <a:r>
              <a:rPr kumimoji="1" lang="zh-CN" altLang="en-US" sz="1800" b="1" dirty="0">
                <a:solidFill>
                  <a:srgbClr val="C00000"/>
                </a:solidFill>
                <a:latin typeface="Times New Roman" panose="02020603050405020304" pitchFamily="18" charset="0"/>
                <a:ea typeface="华文仿宋" panose="02010600040101010101" pitchFamily="2" charset="-122"/>
              </a:rPr>
              <a:t>线性的关系</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如果一个节点只收不发，那么信用值会降到很低，以至于被其他节点忽略。</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2" name="Rectangle 3">
            <a:extLst>
              <a:ext uri="{FF2B5EF4-FFF2-40B4-BE49-F238E27FC236}">
                <a16:creationId xmlns:a16="http://schemas.microsoft.com/office/drawing/2014/main" id="{F1C20324-2FAD-42B4-8342-F02105C30B94}"/>
              </a:ext>
            </a:extLst>
          </p:cNvPr>
          <p:cNvSpPr>
            <a:spLocks noChangeArrowheads="1"/>
          </p:cNvSpPr>
          <p:nvPr/>
        </p:nvSpPr>
        <p:spPr bwMode="auto">
          <a:xfrm>
            <a:off x="674441" y="4401778"/>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乐于分享的节点，容易得到其他节点的分享，从而创建高效的网络</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70576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的诞生</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的基本概念</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的特性</a:t>
            </a:r>
            <a:endParaRPr kumimoji="1" lang="en-US" altLang="zh-CN" sz="2000" dirty="0">
              <a:solidFill>
                <a:srgbClr val="000000"/>
              </a:solidFill>
              <a:latin typeface="Times New Roman" panose="02020603050405020304" pitchFamily="18" charset="0"/>
              <a:ea typeface="微软雅黑" panose="020B0503020204020204" pitchFamily="34" charset="-122"/>
            </a:endParaRPr>
          </a:p>
        </p:txBody>
      </p:sp>
      <p:sp>
        <p:nvSpPr>
          <p:cNvPr id="6" name="TextBox 4">
            <a:extLst>
              <a:ext uri="{FF2B5EF4-FFF2-40B4-BE49-F238E27FC236}">
                <a16:creationId xmlns:a16="http://schemas.microsoft.com/office/drawing/2014/main" id="{CCC17FF2-535A-4D9E-BF3C-19C8E49E32C5}"/>
              </a:ext>
            </a:extLst>
          </p:cNvPr>
          <p:cNvSpPr txBox="1"/>
          <p:nvPr/>
        </p:nvSpPr>
        <p:spPr>
          <a:xfrm>
            <a:off x="2643445" y="193204"/>
            <a:ext cx="301686" cy="461665"/>
          </a:xfrm>
          <a:prstGeom prst="rect">
            <a:avLst/>
          </a:prstGeom>
          <a:noFill/>
        </p:spPr>
        <p:txBody>
          <a:bodyPr wrap="none" rtlCol="0">
            <a:spAutoFit/>
          </a:bodyPr>
          <a:lstStyle/>
          <a:p>
            <a:pPr algn="ctr"/>
            <a:r>
              <a:rPr lang="en-US" altLang="zh-CN" sz="2400" dirty="0">
                <a:solidFill>
                  <a:schemeClr val="bg1">
                    <a:lumMod val="50000"/>
                  </a:schemeClr>
                </a:solidFill>
                <a:latin typeface="Impact" pitchFamily="34" charset="0"/>
              </a:rPr>
              <a:t>1</a:t>
            </a:r>
            <a:endParaRPr lang="zh-CN" altLang="en-US" sz="2400" dirty="0">
              <a:solidFill>
                <a:schemeClr val="bg1">
                  <a:lumMod val="50000"/>
                </a:schemeClr>
              </a:solidFill>
              <a:latin typeface="Impact" pitchFamily="34" charset="0"/>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800219"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介绍</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551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3</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BitSwap</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4DED0864-DF82-465E-8F80-188C84DAFC5A}"/>
              </a:ext>
            </a:extLst>
          </p:cNvPr>
          <p:cNvSpPr>
            <a:spLocks noChangeArrowheads="1"/>
          </p:cNvSpPr>
          <p:nvPr/>
        </p:nvSpPr>
        <p:spPr bwMode="auto">
          <a:xfrm>
            <a:off x="281608" y="1057300"/>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账单</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0" name="Rectangle 3">
            <a:extLst>
              <a:ext uri="{FF2B5EF4-FFF2-40B4-BE49-F238E27FC236}">
                <a16:creationId xmlns:a16="http://schemas.microsoft.com/office/drawing/2014/main" id="{043E5DEC-3F6D-4E95-A025-3D39B8017C8C}"/>
              </a:ext>
            </a:extLst>
          </p:cNvPr>
          <p:cNvSpPr>
            <a:spLocks noChangeArrowheads="1"/>
          </p:cNvSpPr>
          <p:nvPr/>
        </p:nvSpPr>
        <p:spPr bwMode="auto">
          <a:xfrm>
            <a:off x="674441" y="1699834"/>
            <a:ext cx="6159895" cy="223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用来记录节点与其他节点通信数据的收发情况，每个节点都有自己的账单</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记录的数据最后用来计算该节点的信用值</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数据交换之前，两个节点互换账单，先确定账单是否匹配（防篡改），再计算信用值（确认是否可信）</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2" name="Rectangle 3">
            <a:extLst>
              <a:ext uri="{FF2B5EF4-FFF2-40B4-BE49-F238E27FC236}">
                <a16:creationId xmlns:a16="http://schemas.microsoft.com/office/drawing/2014/main" id="{F1C20324-2FAD-42B4-8342-F02105C30B94}"/>
              </a:ext>
            </a:extLst>
          </p:cNvPr>
          <p:cNvSpPr>
            <a:spLocks noChangeArrowheads="1"/>
          </p:cNvSpPr>
          <p:nvPr/>
        </p:nvSpPr>
        <p:spPr bwMode="auto">
          <a:xfrm>
            <a:off x="674441" y="4401778"/>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账单的存在基本杜绝了女巫攻击</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236494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3</a:t>
            </a:r>
            <a:r>
              <a:rPr lang="zh-CN" altLang="en-US" sz="2400" b="1" dirty="0">
                <a:solidFill>
                  <a:schemeClr val="tx1">
                    <a:lumMod val="65000"/>
                    <a:lumOff val="35000"/>
                  </a:schemeClr>
                </a:solidFill>
                <a:latin typeface="微软雅黑" pitchFamily="34" charset="-122"/>
                <a:ea typeface="微软雅黑" pitchFamily="34" charset="-122"/>
              </a:rPr>
              <a:t>）</a:t>
            </a:r>
            <a:r>
              <a:rPr lang="en-US" altLang="zh-CN" sz="2400" b="1" dirty="0" err="1">
                <a:solidFill>
                  <a:schemeClr val="tx1">
                    <a:lumMod val="65000"/>
                    <a:lumOff val="35000"/>
                  </a:schemeClr>
                </a:solidFill>
                <a:latin typeface="微软雅黑" pitchFamily="34" charset="-122"/>
                <a:ea typeface="微软雅黑" pitchFamily="34" charset="-122"/>
              </a:rPr>
              <a:t>BitSwap</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4DED0864-DF82-465E-8F80-188C84DAFC5A}"/>
              </a:ext>
            </a:extLst>
          </p:cNvPr>
          <p:cNvSpPr>
            <a:spLocks noChangeArrowheads="1"/>
          </p:cNvSpPr>
          <p:nvPr/>
        </p:nvSpPr>
        <p:spPr bwMode="auto">
          <a:xfrm>
            <a:off x="281608" y="1057300"/>
            <a:ext cx="7194376" cy="5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C00000"/>
                </a:solidFill>
                <a:latin typeface="Times New Roman" panose="02020603050405020304" pitchFamily="18" charset="0"/>
                <a:ea typeface="华文仿宋" panose="02010600040101010101" pitchFamily="2" charset="-122"/>
              </a:rPr>
              <a:t>实现策略</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10" name="Rectangle 3">
            <a:extLst>
              <a:ext uri="{FF2B5EF4-FFF2-40B4-BE49-F238E27FC236}">
                <a16:creationId xmlns:a16="http://schemas.microsoft.com/office/drawing/2014/main" id="{043E5DEC-3F6D-4E95-A025-3D39B8017C8C}"/>
              </a:ext>
            </a:extLst>
          </p:cNvPr>
          <p:cNvSpPr>
            <a:spLocks noChangeArrowheads="1"/>
          </p:cNvSpPr>
          <p:nvPr/>
        </p:nvSpPr>
        <p:spPr bwMode="auto">
          <a:xfrm>
            <a:off x="674441" y="1699834"/>
            <a:ext cx="6159895" cy="324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信用值用</a:t>
            </a:r>
            <a:r>
              <a:rPr kumimoji="1" lang="en-US" altLang="zh-CN" sz="1800" b="1" dirty="0">
                <a:solidFill>
                  <a:srgbClr val="000000"/>
                </a:solidFill>
                <a:latin typeface="Times New Roman" panose="02020603050405020304" pitchFamily="18" charset="0"/>
                <a:ea typeface="华文仿宋" panose="02010600040101010101" pitchFamily="2" charset="-122"/>
              </a:rPr>
              <a:t>r</a:t>
            </a:r>
            <a:r>
              <a:rPr kumimoji="1" lang="zh-CN" altLang="en-US" sz="1800" b="1" dirty="0">
                <a:solidFill>
                  <a:srgbClr val="000000"/>
                </a:solidFill>
                <a:latin typeface="Times New Roman" panose="02020603050405020304" pitchFamily="18" charset="0"/>
                <a:ea typeface="华文仿宋" panose="02010600040101010101" pitchFamily="2" charset="-122"/>
              </a:rPr>
              <a:t>来表示：</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根据信用值计算给该节点的发送数据的概率：</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r>
              <a:rPr kumimoji="1" lang="zh-CN" altLang="en-US" sz="1800" b="1" dirty="0">
                <a:solidFill>
                  <a:srgbClr val="000000"/>
                </a:solidFill>
                <a:latin typeface="Times New Roman" panose="02020603050405020304" pitchFamily="18" charset="0"/>
                <a:ea typeface="华文仿宋" panose="02010600040101010101" pitchFamily="2" charset="-122"/>
              </a:rPr>
              <a:t>这是一个</a:t>
            </a:r>
            <a:r>
              <a:rPr kumimoji="1" lang="en-US" altLang="zh-CN" sz="1800" b="1" dirty="0" err="1">
                <a:solidFill>
                  <a:srgbClr val="C00000"/>
                </a:solidFill>
                <a:latin typeface="Times New Roman" panose="02020603050405020304" pitchFamily="18" charset="0"/>
                <a:ea typeface="华文仿宋" panose="02010600040101010101" pitchFamily="2" charset="-122"/>
              </a:rPr>
              <a:t>sigmod</a:t>
            </a:r>
            <a:r>
              <a:rPr kumimoji="1" lang="zh-CN" altLang="en-US" sz="1800" b="1" dirty="0">
                <a:solidFill>
                  <a:srgbClr val="C00000"/>
                </a:solidFill>
                <a:latin typeface="Times New Roman" panose="02020603050405020304" pitchFamily="18" charset="0"/>
                <a:ea typeface="华文仿宋" panose="02010600040101010101" pitchFamily="2" charset="-122"/>
              </a:rPr>
              <a:t>函数</a:t>
            </a:r>
            <a:r>
              <a:rPr kumimoji="1" lang="zh-CN" altLang="en-US" sz="1800" b="1" dirty="0">
                <a:solidFill>
                  <a:srgbClr val="000000"/>
                </a:solidFill>
                <a:latin typeface="Times New Roman" panose="02020603050405020304" pitchFamily="18" charset="0"/>
                <a:ea typeface="华文仿宋" panose="02010600040101010101" pitchFamily="2" charset="-122"/>
              </a:rPr>
              <a:t>，如果节点的信用值下降到一个临界值，那么发送数据的概率就会急剧下降。</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graphicFrame>
        <p:nvGraphicFramePr>
          <p:cNvPr id="2" name="对象 1">
            <a:extLst>
              <a:ext uri="{FF2B5EF4-FFF2-40B4-BE49-F238E27FC236}">
                <a16:creationId xmlns:a16="http://schemas.microsoft.com/office/drawing/2014/main" id="{36DFE11A-52BE-410D-898D-BCAAA94AD515}"/>
              </a:ext>
            </a:extLst>
          </p:cNvPr>
          <p:cNvGraphicFramePr>
            <a:graphicFrameLocks noChangeAspect="1"/>
          </p:cNvGraphicFramePr>
          <p:nvPr>
            <p:extLst>
              <p:ext uri="{D42A27DB-BD31-4B8C-83A1-F6EECF244321}">
                <p14:modId xmlns:p14="http://schemas.microsoft.com/office/powerpoint/2010/main" val="20690842"/>
              </p:ext>
            </p:extLst>
          </p:nvPr>
        </p:nvGraphicFramePr>
        <p:xfrm>
          <a:off x="2585864" y="2182187"/>
          <a:ext cx="1585764" cy="601496"/>
        </p:xfrm>
        <a:graphic>
          <a:graphicData uri="http://schemas.openxmlformats.org/presentationml/2006/ole">
            <mc:AlternateContent xmlns:mc="http://schemas.openxmlformats.org/markup-compatibility/2006">
              <mc:Choice xmlns:v="urn:schemas-microsoft-com:vml" Requires="v">
                <p:oleObj spid="_x0000_s1072" name="Equation" r:id="rId4" imgW="1104840" imgH="419040" progId="Equation.DSMT4">
                  <p:embed/>
                </p:oleObj>
              </mc:Choice>
              <mc:Fallback>
                <p:oleObj name="Equation" r:id="rId4" imgW="1104840" imgH="419040" progId="Equation.DSMT4">
                  <p:embed/>
                  <p:pic>
                    <p:nvPicPr>
                      <p:cNvPr id="0" name=""/>
                      <p:cNvPicPr/>
                      <p:nvPr/>
                    </p:nvPicPr>
                    <p:blipFill>
                      <a:blip r:embed="rId5"/>
                      <a:stretch>
                        <a:fillRect/>
                      </a:stretch>
                    </p:blipFill>
                    <p:spPr>
                      <a:xfrm>
                        <a:off x="2585864" y="2182187"/>
                        <a:ext cx="1585764" cy="60149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7FCC2431-CFAE-4BF7-A2D6-8FEF5BB3F87D}"/>
              </a:ext>
            </a:extLst>
          </p:cNvPr>
          <p:cNvGraphicFramePr>
            <a:graphicFrameLocks noChangeAspect="1"/>
          </p:cNvGraphicFramePr>
          <p:nvPr>
            <p:extLst>
              <p:ext uri="{D42A27DB-BD31-4B8C-83A1-F6EECF244321}">
                <p14:modId xmlns:p14="http://schemas.microsoft.com/office/powerpoint/2010/main" val="141936484"/>
              </p:ext>
            </p:extLst>
          </p:nvPr>
        </p:nvGraphicFramePr>
        <p:xfrm>
          <a:off x="2349466" y="3344911"/>
          <a:ext cx="2058559" cy="577841"/>
        </p:xfrm>
        <a:graphic>
          <a:graphicData uri="http://schemas.openxmlformats.org/presentationml/2006/ole">
            <mc:AlternateContent xmlns:mc="http://schemas.openxmlformats.org/markup-compatibility/2006">
              <mc:Choice xmlns:v="urn:schemas-microsoft-com:vml" Requires="v">
                <p:oleObj spid="_x0000_s1073" name="Equation" r:id="rId6" imgW="1447560" imgH="406080" progId="Equation.DSMT4">
                  <p:embed/>
                </p:oleObj>
              </mc:Choice>
              <mc:Fallback>
                <p:oleObj name="Equation" r:id="rId6" imgW="1447560" imgH="406080" progId="Equation.DSMT4">
                  <p:embed/>
                  <p:pic>
                    <p:nvPicPr>
                      <p:cNvPr id="0" name=""/>
                      <p:cNvPicPr/>
                      <p:nvPr/>
                    </p:nvPicPr>
                    <p:blipFill>
                      <a:blip r:embed="rId7"/>
                      <a:stretch>
                        <a:fillRect/>
                      </a:stretch>
                    </p:blipFill>
                    <p:spPr>
                      <a:xfrm>
                        <a:off x="2349466" y="3344911"/>
                        <a:ext cx="2058559" cy="577841"/>
                      </a:xfrm>
                      <a:prstGeom prst="rect">
                        <a:avLst/>
                      </a:prstGeom>
                    </p:spPr>
                  </p:pic>
                </p:oleObj>
              </mc:Fallback>
            </mc:AlternateContent>
          </a:graphicData>
        </a:graphic>
      </p:graphicFrame>
    </p:spTree>
    <p:extLst>
      <p:ext uri="{BB962C8B-B14F-4D97-AF65-F5344CB8AC3E}">
        <p14:creationId xmlns:p14="http://schemas.microsoft.com/office/powerpoint/2010/main" val="1441935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944216"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小结</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302980" y="973484"/>
            <a:ext cx="5595252" cy="202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en-US" altLang="zh-CN" sz="1800" b="1" dirty="0" err="1">
                <a:solidFill>
                  <a:srgbClr val="000000"/>
                </a:solidFill>
                <a:latin typeface="Times New Roman" panose="02020603050405020304" pitchFamily="18" charset="0"/>
                <a:ea typeface="华文仿宋" panose="02010600040101010101" pitchFamily="2" charset="-122"/>
              </a:rPr>
              <a:t>Kademlia</a:t>
            </a:r>
            <a:r>
              <a:rPr kumimoji="1" lang="zh-CN" altLang="en-US" sz="1800" b="1" dirty="0">
                <a:solidFill>
                  <a:srgbClr val="000000"/>
                </a:solidFill>
                <a:latin typeface="Times New Roman" panose="02020603050405020304" pitchFamily="18" charset="0"/>
                <a:ea typeface="华文仿宋" panose="02010600040101010101" pitchFamily="2" charset="-122"/>
              </a:rPr>
              <a:t>和</a:t>
            </a:r>
            <a:r>
              <a:rPr kumimoji="1" lang="en-US" altLang="zh-CN" sz="1800" b="1" dirty="0">
                <a:solidFill>
                  <a:srgbClr val="000000"/>
                </a:solidFill>
                <a:latin typeface="Times New Roman" panose="02020603050405020304" pitchFamily="18" charset="0"/>
                <a:ea typeface="华文仿宋" panose="02010600040101010101" pitchFamily="2" charset="-122"/>
              </a:rPr>
              <a:t>DHT</a:t>
            </a:r>
            <a:r>
              <a:rPr kumimoji="1" lang="zh-CN" altLang="en-US" sz="1800" b="1" dirty="0">
                <a:solidFill>
                  <a:srgbClr val="000000"/>
                </a:solidFill>
                <a:latin typeface="Times New Roman" panose="02020603050405020304" pitchFamily="18" charset="0"/>
                <a:ea typeface="华文仿宋" panose="02010600040101010101" pitchFamily="2" charset="-122"/>
              </a:rPr>
              <a:t>是实现了快速的基于内容的寻址</a:t>
            </a:r>
            <a:r>
              <a:rPr kumimoji="1" lang="en-US" altLang="zh-CN"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solidFill>
                  <a:srgbClr val="C00000"/>
                </a:solidFill>
                <a:latin typeface="Times New Roman" panose="02020603050405020304" pitchFamily="18" charset="0"/>
                <a:ea typeface="华文仿宋" panose="02010600040101010101" pitchFamily="2" charset="-122"/>
              </a:rPr>
              <a:t>快速定位数据</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en-US" altLang="zh-CN" sz="1800" b="1" dirty="0">
                <a:solidFill>
                  <a:srgbClr val="000000"/>
                </a:solidFill>
                <a:latin typeface="Times New Roman" panose="02020603050405020304" pitchFamily="18" charset="0"/>
                <a:ea typeface="华文仿宋" panose="02010600040101010101" pitchFamily="2" charset="-122"/>
              </a:rPr>
              <a:t>Merkle DAG</a:t>
            </a:r>
            <a:r>
              <a:rPr kumimoji="1" lang="zh-CN" altLang="en-US" sz="1800" b="1" dirty="0">
                <a:solidFill>
                  <a:srgbClr val="000000"/>
                </a:solidFill>
                <a:latin typeface="Times New Roman" panose="02020603050405020304" pitchFamily="18" charset="0"/>
                <a:ea typeface="华文仿宋" panose="02010600040101010101" pitchFamily="2" charset="-122"/>
              </a:rPr>
              <a:t>实现了版本控制的对象存储</a:t>
            </a:r>
            <a:r>
              <a:rPr kumimoji="1" lang="en-US" altLang="zh-CN"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solidFill>
                  <a:srgbClr val="C00000"/>
                </a:solidFill>
                <a:latin typeface="Times New Roman" panose="02020603050405020304" pitchFamily="18" charset="0"/>
                <a:ea typeface="华文仿宋" panose="02010600040101010101" pitchFamily="2" charset="-122"/>
              </a:rPr>
              <a:t>数据存储</a:t>
            </a:r>
            <a:r>
              <a:rPr kumimoji="1" lang="en-US" altLang="zh-CN" sz="1800" b="1" dirty="0">
                <a:solidFill>
                  <a:srgbClr val="000000"/>
                </a:solidFill>
                <a:latin typeface="Times New Roman" panose="02020603050405020304" pitchFamily="18" charset="0"/>
                <a:ea typeface="华文仿宋" panose="02010600040101010101" pitchFamily="2" charset="-122"/>
              </a:rPr>
              <a:t>;</a:t>
            </a:r>
          </a:p>
          <a:p>
            <a:pPr>
              <a:lnSpc>
                <a:spcPct val="120000"/>
              </a:lnSpc>
              <a:spcBef>
                <a:spcPct val="0"/>
              </a:spcBef>
              <a:spcAft>
                <a:spcPts val="500"/>
              </a:spcAft>
              <a:buClr>
                <a:schemeClr val="bg2">
                  <a:lumMod val="75000"/>
                </a:schemeClr>
              </a:buClr>
            </a:pPr>
            <a:r>
              <a:rPr kumimoji="1" lang="en-US" altLang="zh-CN" sz="1800" b="1" dirty="0" err="1">
                <a:solidFill>
                  <a:srgbClr val="000000"/>
                </a:solidFill>
                <a:latin typeface="Times New Roman" panose="02020603050405020304" pitchFamily="18" charset="0"/>
                <a:ea typeface="华文仿宋" panose="02010600040101010101" pitchFamily="2" charset="-122"/>
              </a:rPr>
              <a:t>BitSwap</a:t>
            </a:r>
            <a:r>
              <a:rPr kumimoji="1" lang="zh-CN" altLang="en-US" sz="1800" b="1" dirty="0">
                <a:solidFill>
                  <a:srgbClr val="000000"/>
                </a:solidFill>
                <a:latin typeface="Times New Roman" panose="02020603050405020304" pitchFamily="18" charset="0"/>
                <a:ea typeface="华文仿宋" panose="02010600040101010101" pitchFamily="2" charset="-122"/>
              </a:rPr>
              <a:t>实现了点对点的数据交换</a:t>
            </a:r>
            <a:r>
              <a:rPr kumimoji="1" lang="en-US" altLang="zh-CN"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solidFill>
                  <a:srgbClr val="C00000"/>
                </a:solidFill>
                <a:latin typeface="Times New Roman" panose="02020603050405020304" pitchFamily="18" charset="0"/>
                <a:ea typeface="华文仿宋" panose="02010600040101010101" pitchFamily="2" charset="-122"/>
              </a:rPr>
              <a:t>数据传输</a:t>
            </a:r>
            <a:r>
              <a:rPr kumimoji="1" lang="zh-CN" altLang="en-US" sz="1800" b="1" dirty="0">
                <a:solidFill>
                  <a:srgbClr val="000000"/>
                </a:solidFill>
                <a:latin typeface="Times New Roman" panose="02020603050405020304" pitchFamily="18" charset="0"/>
                <a:ea typeface="华文仿宋" panose="02010600040101010101" pitchFamily="2" charset="-122"/>
              </a:rPr>
              <a:t>。</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endParaRPr kumimoji="1" lang="zh-CN" altLang="en-US"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026951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的基本应用场景</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Linux</a:t>
            </a:r>
            <a:r>
              <a:rPr kumimoji="1" lang="zh-CN" altLang="en-US" sz="2000" dirty="0">
                <a:solidFill>
                  <a:srgbClr val="000000"/>
                </a:solidFill>
                <a:latin typeface="Times New Roman" panose="02020603050405020304" pitchFamily="18" charset="0"/>
                <a:ea typeface="微软雅黑" panose="020B0503020204020204" pitchFamily="34" charset="-122"/>
              </a:rPr>
              <a:t>下运行</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的基本情况</a:t>
            </a:r>
            <a:endParaRPr kumimoji="1" lang="en-US" altLang="zh-CN" sz="2000" dirty="0">
              <a:solidFill>
                <a:srgbClr val="000000"/>
              </a:solidFill>
              <a:latin typeface="Times New Roman" panose="02020603050405020304" pitchFamily="18" charset="0"/>
              <a:ea typeface="微软雅黑" panose="020B0503020204020204" pitchFamily="34" charset="-122"/>
            </a:endParaRPr>
          </a:p>
        </p:txBody>
      </p:sp>
      <p:sp>
        <p:nvSpPr>
          <p:cNvPr id="6" name="TextBox 4">
            <a:extLst>
              <a:ext uri="{FF2B5EF4-FFF2-40B4-BE49-F238E27FC236}">
                <a16:creationId xmlns:a16="http://schemas.microsoft.com/office/drawing/2014/main" id="{CCC17FF2-535A-4D9E-BF3C-19C8E49E32C5}"/>
              </a:ext>
            </a:extLst>
          </p:cNvPr>
          <p:cNvSpPr txBox="1"/>
          <p:nvPr/>
        </p:nvSpPr>
        <p:spPr>
          <a:xfrm>
            <a:off x="2625011" y="193204"/>
            <a:ext cx="338555" cy="461665"/>
          </a:xfrm>
          <a:prstGeom prst="rect">
            <a:avLst/>
          </a:prstGeom>
          <a:noFill/>
        </p:spPr>
        <p:txBody>
          <a:bodyPr wrap="none" rtlCol="0">
            <a:spAutoFit/>
          </a:bodyPr>
          <a:lstStyle/>
          <a:p>
            <a:pPr algn="ctr"/>
            <a:r>
              <a:rPr lang="en-US" altLang="zh-CN" sz="2400" dirty="0">
                <a:solidFill>
                  <a:schemeClr val="bg1">
                    <a:lumMod val="50000"/>
                  </a:schemeClr>
                </a:solidFill>
                <a:latin typeface="Impact" pitchFamily="34" charset="0"/>
              </a:rPr>
              <a:t>4</a:t>
            </a:r>
            <a:endParaRPr lang="zh-CN" altLang="en-US" sz="2400" dirty="0">
              <a:solidFill>
                <a:schemeClr val="bg1">
                  <a:lumMod val="50000"/>
                </a:schemeClr>
              </a:solidFill>
              <a:latin typeface="Impact" pitchFamily="34" charset="0"/>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803425"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应用</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79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304256"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基本应用场景</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sp>
        <p:nvSpPr>
          <p:cNvPr id="8" name="Rectangle 3">
            <a:extLst>
              <a:ext uri="{FF2B5EF4-FFF2-40B4-BE49-F238E27FC236}">
                <a16:creationId xmlns:a16="http://schemas.microsoft.com/office/drawing/2014/main" id="{1D0323D2-F55D-4B4C-9801-F09FA318AC07}"/>
              </a:ext>
            </a:extLst>
          </p:cNvPr>
          <p:cNvSpPr>
            <a:spLocks noChangeArrowheads="1"/>
          </p:cNvSpPr>
          <p:nvPr/>
        </p:nvSpPr>
        <p:spPr bwMode="auto">
          <a:xfrm>
            <a:off x="302980" y="973484"/>
            <a:ext cx="7194376" cy="3108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拥有版本控制功能的个人同步文件夹</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所有软件待版本控制的包管理器</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分布式数据库</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加密通讯平台</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各种类型的</a:t>
            </a:r>
            <a:r>
              <a:rPr kumimoji="1" lang="en-US" altLang="zh-CN" sz="1800" b="1" dirty="0">
                <a:solidFill>
                  <a:srgbClr val="000000"/>
                </a:solidFill>
                <a:latin typeface="Times New Roman" panose="02020603050405020304" pitchFamily="18" charset="0"/>
                <a:ea typeface="华文仿宋" panose="02010600040101010101" pitchFamily="2" charset="-122"/>
              </a:rPr>
              <a:t>CDN</a:t>
            </a:r>
            <a:r>
              <a:rPr kumimoji="1" lang="zh-CN" altLang="en-US" sz="1800" b="1" dirty="0">
                <a:solidFill>
                  <a:srgbClr val="000000"/>
                </a:solidFill>
                <a:latin typeface="Times New Roman" panose="02020603050405020304" pitchFamily="18" charset="0"/>
                <a:ea typeface="华文仿宋" panose="02010600040101010101" pitchFamily="2" charset="-122"/>
              </a:rPr>
              <a:t>（内容分布网络）</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pPr>
            <a:r>
              <a:rPr kumimoji="1" lang="zh-CN" altLang="en-US" sz="1800" b="1" dirty="0">
                <a:solidFill>
                  <a:srgbClr val="000000"/>
                </a:solidFill>
                <a:latin typeface="Times New Roman" panose="02020603050405020304" pitchFamily="18" charset="0"/>
                <a:ea typeface="华文仿宋" panose="02010600040101010101" pitchFamily="2" charset="-122"/>
              </a:rPr>
              <a:t>永久可访问的</a:t>
            </a:r>
            <a:r>
              <a:rPr kumimoji="1" lang="en-US" altLang="zh-CN" sz="1800" b="1" dirty="0">
                <a:solidFill>
                  <a:srgbClr val="000000"/>
                </a:solidFill>
                <a:latin typeface="Times New Roman" panose="02020603050405020304" pitchFamily="18" charset="0"/>
                <a:ea typeface="华文仿宋" panose="02010600040101010101" pitchFamily="2" charset="-122"/>
              </a:rPr>
              <a:t>web</a:t>
            </a:r>
          </a:p>
          <a:p>
            <a:pPr>
              <a:lnSpc>
                <a:spcPct val="120000"/>
              </a:lnSpc>
              <a:spcBef>
                <a:spcPct val="0"/>
              </a:spcBef>
              <a:spcAft>
                <a:spcPts val="500"/>
              </a:spcAft>
              <a:buClr>
                <a:schemeClr val="bg2">
                  <a:lumMod val="75000"/>
                </a:schemeClr>
              </a:buClr>
            </a:pPr>
            <a:r>
              <a:rPr kumimoji="1" lang="zh-CN" altLang="en-US" sz="1800" b="1" dirty="0">
                <a:solidFill>
                  <a:srgbClr val="C00000"/>
                </a:solidFill>
                <a:latin typeface="Times New Roman" panose="02020603050405020304" pitchFamily="18" charset="0"/>
                <a:ea typeface="华文仿宋" panose="02010600040101010101" pitchFamily="2" charset="-122"/>
              </a:rPr>
              <a:t>区块链</a:t>
            </a:r>
            <a:endParaRPr kumimoji="1" lang="en-US" altLang="zh-CN" sz="1800" b="1" dirty="0">
              <a:solidFill>
                <a:srgbClr val="C00000"/>
              </a:solidFill>
              <a:latin typeface="Times New Roman" panose="02020603050405020304" pitchFamily="18" charset="0"/>
              <a:ea typeface="华文仿宋" panose="02010600040101010101" pitchFamily="2" charset="-122"/>
            </a:endParaRPr>
          </a:p>
        </p:txBody>
      </p:sp>
      <p:sp>
        <p:nvSpPr>
          <p:cNvPr id="7" name="矩形 6">
            <a:extLst>
              <a:ext uri="{FF2B5EF4-FFF2-40B4-BE49-F238E27FC236}">
                <a16:creationId xmlns:a16="http://schemas.microsoft.com/office/drawing/2014/main" id="{5A9C9098-93DD-4AE5-B364-69C860178DEE}"/>
              </a:ext>
            </a:extLst>
          </p:cNvPr>
          <p:cNvSpPr/>
          <p:nvPr/>
        </p:nvSpPr>
        <p:spPr>
          <a:xfrm>
            <a:off x="116672" y="5355140"/>
            <a:ext cx="7225834"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IPFS - Content Addressed, Versioned, P2P File System.</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Juan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Benet.2015</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9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312368"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Linux</a:t>
            </a:r>
            <a:r>
              <a:rPr lang="zh-CN" altLang="en-US" sz="2400" b="1" dirty="0">
                <a:solidFill>
                  <a:schemeClr val="tx1">
                    <a:lumMod val="65000"/>
                    <a:lumOff val="35000"/>
                  </a:schemeClr>
                </a:solidFill>
                <a:latin typeface="微软雅黑" pitchFamily="34" charset="-122"/>
                <a:ea typeface="微软雅黑" pitchFamily="34" charset="-122"/>
              </a:rPr>
              <a:t>下运行</a:t>
            </a:r>
            <a:r>
              <a:rPr lang="en-US" altLang="zh-CN" sz="2400" b="1" dirty="0">
                <a:solidFill>
                  <a:schemeClr val="tx1">
                    <a:lumMod val="65000"/>
                    <a:lumOff val="35000"/>
                  </a:schemeClr>
                </a:solidFill>
                <a:latin typeface="微软雅黑" pitchFamily="34" charset="-122"/>
                <a:ea typeface="微软雅黑" pitchFamily="34" charset="-122"/>
              </a:rPr>
              <a:t>IPFS</a:t>
            </a:r>
            <a:r>
              <a:rPr lang="zh-CN" altLang="en-US" sz="2400" b="1" dirty="0">
                <a:solidFill>
                  <a:schemeClr val="tx1">
                    <a:lumMod val="65000"/>
                    <a:lumOff val="35000"/>
                  </a:schemeClr>
                </a:solidFill>
                <a:latin typeface="微软雅黑" pitchFamily="34" charset="-122"/>
                <a:ea typeface="微软雅黑" pitchFamily="34" charset="-122"/>
              </a:rPr>
              <a:t>节点</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pic>
        <p:nvPicPr>
          <p:cNvPr id="3" name="图片 2">
            <a:extLst>
              <a:ext uri="{FF2B5EF4-FFF2-40B4-BE49-F238E27FC236}">
                <a16:creationId xmlns:a16="http://schemas.microsoft.com/office/drawing/2014/main" id="{D68C43F1-1DB8-482C-B9A2-E46D19635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0" y="2038508"/>
            <a:ext cx="7246221" cy="1984834"/>
          </a:xfrm>
          <a:prstGeom prst="rect">
            <a:avLst/>
          </a:prstGeom>
        </p:spPr>
      </p:pic>
      <p:sp>
        <p:nvSpPr>
          <p:cNvPr id="10" name="矩形 9">
            <a:extLst>
              <a:ext uri="{FF2B5EF4-FFF2-40B4-BE49-F238E27FC236}">
                <a16:creationId xmlns:a16="http://schemas.microsoft.com/office/drawing/2014/main" id="{F8361CCA-E3FE-4CF0-A4BA-A9A41E257513}"/>
              </a:ext>
            </a:extLst>
          </p:cNvPr>
          <p:cNvSpPr/>
          <p:nvPr/>
        </p:nvSpPr>
        <p:spPr>
          <a:xfrm>
            <a:off x="713656" y="2209428"/>
            <a:ext cx="4104456"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C47F371-B3A9-448B-B910-3C9BEE4F1CD5}"/>
              </a:ext>
            </a:extLst>
          </p:cNvPr>
          <p:cNvSpPr/>
          <p:nvPr/>
        </p:nvSpPr>
        <p:spPr>
          <a:xfrm>
            <a:off x="4602087" y="1654272"/>
            <a:ext cx="885275" cy="307777"/>
          </a:xfrm>
          <a:prstGeom prst="rect">
            <a:avLst/>
          </a:prstGeom>
        </p:spPr>
        <p:txBody>
          <a:bodyPr wrap="square">
            <a:spAutoFit/>
          </a:bodyPr>
          <a:lstStyle/>
          <a:p>
            <a:r>
              <a:rPr lang="zh-CN" altLang="en-US" sz="1400" b="1" dirty="0">
                <a:latin typeface="仿宋" panose="02010609060101010101" pitchFamily="49" charset="-122"/>
                <a:ea typeface="仿宋" panose="02010609060101010101" pitchFamily="49" charset="-122"/>
                <a:cs typeface="Times New Roman" panose="02020603050405020304" pitchFamily="18" charset="0"/>
              </a:rPr>
              <a:t>我的</a:t>
            </a:r>
            <a:r>
              <a:rPr lang="en-US" altLang="zh-CN" sz="1400" b="1" dirty="0">
                <a:latin typeface="仿宋" panose="02010609060101010101" pitchFamily="49" charset="-122"/>
                <a:ea typeface="仿宋" panose="02010609060101010101" pitchFamily="49" charset="-122"/>
                <a:cs typeface="Times New Roman" panose="02020603050405020304" pitchFamily="18" charset="0"/>
              </a:rPr>
              <a:t>ID</a:t>
            </a:r>
            <a:endParaRPr lang="zh-CN" altLang="en-US" sz="1400" b="1" dirty="0">
              <a:latin typeface="仿宋" panose="02010609060101010101" pitchFamily="49" charset="-122"/>
              <a:ea typeface="仿宋" panose="02010609060101010101" pitchFamily="49"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293AEE70-631F-4615-A43C-210B1D4313F9}"/>
              </a:ext>
            </a:extLst>
          </p:cNvPr>
          <p:cNvCxnSpPr>
            <a:cxnSpLocks/>
          </p:cNvCxnSpPr>
          <p:nvPr/>
        </p:nvCxnSpPr>
        <p:spPr>
          <a:xfrm flipV="1">
            <a:off x="4098032" y="1849388"/>
            <a:ext cx="504056"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24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312368"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Linux</a:t>
            </a:r>
            <a:r>
              <a:rPr lang="zh-CN" altLang="en-US" sz="2400" b="1" dirty="0">
                <a:solidFill>
                  <a:schemeClr val="tx1">
                    <a:lumMod val="65000"/>
                    <a:lumOff val="35000"/>
                  </a:schemeClr>
                </a:solidFill>
                <a:latin typeface="微软雅黑" pitchFamily="34" charset="-122"/>
                <a:ea typeface="微软雅黑" pitchFamily="34" charset="-122"/>
              </a:rPr>
              <a:t>下运行</a:t>
            </a:r>
            <a:r>
              <a:rPr lang="en-US" altLang="zh-CN" sz="2400" b="1" dirty="0">
                <a:solidFill>
                  <a:schemeClr val="tx1">
                    <a:lumMod val="65000"/>
                    <a:lumOff val="35000"/>
                  </a:schemeClr>
                </a:solidFill>
                <a:latin typeface="微软雅黑" pitchFamily="34" charset="-122"/>
                <a:ea typeface="微软雅黑" pitchFamily="34" charset="-122"/>
              </a:rPr>
              <a:t>IPFS</a:t>
            </a:r>
            <a:r>
              <a:rPr lang="zh-CN" altLang="en-US" sz="2400" b="1" dirty="0">
                <a:solidFill>
                  <a:schemeClr val="tx1">
                    <a:lumMod val="65000"/>
                    <a:lumOff val="35000"/>
                  </a:schemeClr>
                </a:solidFill>
                <a:latin typeface="微软雅黑" pitchFamily="34" charset="-122"/>
                <a:ea typeface="微软雅黑" pitchFamily="34" charset="-122"/>
              </a:rPr>
              <a:t>节点</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pic>
        <p:nvPicPr>
          <p:cNvPr id="4" name="图片 3">
            <a:extLst>
              <a:ext uri="{FF2B5EF4-FFF2-40B4-BE49-F238E27FC236}">
                <a16:creationId xmlns:a16="http://schemas.microsoft.com/office/drawing/2014/main" id="{CCCD1876-F372-475B-821E-6CAA6F547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0" y="1022184"/>
            <a:ext cx="6230838" cy="4355062"/>
          </a:xfrm>
          <a:prstGeom prst="rect">
            <a:avLst/>
          </a:prstGeom>
        </p:spPr>
      </p:pic>
      <p:sp>
        <p:nvSpPr>
          <p:cNvPr id="5" name="矩形 4">
            <a:extLst>
              <a:ext uri="{FF2B5EF4-FFF2-40B4-BE49-F238E27FC236}">
                <a16:creationId xmlns:a16="http://schemas.microsoft.com/office/drawing/2014/main" id="{170BBA3B-33EC-46A2-BDAB-7BADA53AE8C9}"/>
              </a:ext>
            </a:extLst>
          </p:cNvPr>
          <p:cNvSpPr/>
          <p:nvPr/>
        </p:nvSpPr>
        <p:spPr>
          <a:xfrm>
            <a:off x="857672" y="1561356"/>
            <a:ext cx="367240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12F2098-3BF6-4B57-82AE-67E1D6F789CD}"/>
              </a:ext>
            </a:extLst>
          </p:cNvPr>
          <p:cNvSpPr/>
          <p:nvPr/>
        </p:nvSpPr>
        <p:spPr>
          <a:xfrm>
            <a:off x="4746104" y="1006200"/>
            <a:ext cx="792088" cy="307777"/>
          </a:xfrm>
          <a:prstGeom prst="rect">
            <a:avLst/>
          </a:prstGeom>
        </p:spPr>
        <p:txBody>
          <a:bodyPr wrap="square">
            <a:spAutoFit/>
          </a:bodyPr>
          <a:lstStyle/>
          <a:p>
            <a:r>
              <a:rPr lang="zh-CN" altLang="en-US" sz="1400" b="1" dirty="0">
                <a:latin typeface="仿宋" panose="02010609060101010101" pitchFamily="49" charset="-122"/>
                <a:ea typeface="仿宋" panose="02010609060101010101" pitchFamily="49" charset="-122"/>
                <a:cs typeface="Times New Roman" panose="02020603050405020304" pitchFamily="18" charset="0"/>
              </a:rPr>
              <a:t>我的</a:t>
            </a:r>
            <a:r>
              <a:rPr lang="en-US" altLang="zh-CN" sz="1400" b="1" dirty="0">
                <a:latin typeface="仿宋" panose="02010609060101010101" pitchFamily="49" charset="-122"/>
                <a:ea typeface="仿宋" panose="02010609060101010101" pitchFamily="49" charset="-122"/>
                <a:cs typeface="Times New Roman" panose="02020603050405020304" pitchFamily="18" charset="0"/>
              </a:rPr>
              <a:t>ID</a:t>
            </a:r>
            <a:endParaRPr lang="zh-CN" altLang="en-US" sz="1400" b="1" dirty="0">
              <a:latin typeface="仿宋" panose="02010609060101010101" pitchFamily="49" charset="-122"/>
              <a:ea typeface="仿宋" panose="02010609060101010101" pitchFamily="49" charset="-122"/>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83DBF13C-59E2-4068-A0F8-8DA3707BB223}"/>
              </a:ext>
            </a:extLst>
          </p:cNvPr>
          <p:cNvCxnSpPr/>
          <p:nvPr/>
        </p:nvCxnSpPr>
        <p:spPr>
          <a:xfrm flipV="1">
            <a:off x="4242048" y="1201316"/>
            <a:ext cx="504056"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1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312368"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Linux</a:t>
            </a:r>
            <a:r>
              <a:rPr lang="zh-CN" altLang="en-US" sz="2400" b="1" dirty="0">
                <a:solidFill>
                  <a:schemeClr val="tx1">
                    <a:lumMod val="65000"/>
                    <a:lumOff val="35000"/>
                  </a:schemeClr>
                </a:solidFill>
                <a:latin typeface="微软雅黑" pitchFamily="34" charset="-122"/>
                <a:ea typeface="微软雅黑" pitchFamily="34" charset="-122"/>
              </a:rPr>
              <a:t>下运行</a:t>
            </a:r>
            <a:r>
              <a:rPr lang="en-US" altLang="zh-CN" sz="2400" b="1" dirty="0">
                <a:solidFill>
                  <a:schemeClr val="tx1">
                    <a:lumMod val="65000"/>
                    <a:lumOff val="35000"/>
                  </a:schemeClr>
                </a:solidFill>
                <a:latin typeface="微软雅黑" pitchFamily="34" charset="-122"/>
                <a:ea typeface="微软雅黑" pitchFamily="34" charset="-122"/>
              </a:rPr>
              <a:t>IPFS</a:t>
            </a:r>
            <a:r>
              <a:rPr lang="zh-CN" altLang="en-US" sz="2400" b="1" dirty="0">
                <a:solidFill>
                  <a:schemeClr val="tx1">
                    <a:lumMod val="65000"/>
                    <a:lumOff val="35000"/>
                  </a:schemeClr>
                </a:solidFill>
                <a:latin typeface="微软雅黑" pitchFamily="34" charset="-122"/>
                <a:ea typeface="微软雅黑" pitchFamily="34" charset="-122"/>
              </a:rPr>
              <a:t>节点</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pic>
        <p:nvPicPr>
          <p:cNvPr id="3" name="图片 2">
            <a:extLst>
              <a:ext uri="{FF2B5EF4-FFF2-40B4-BE49-F238E27FC236}">
                <a16:creationId xmlns:a16="http://schemas.microsoft.com/office/drawing/2014/main" id="{C9BDFB68-792F-4FE1-AEDC-0C8DC67FE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08" y="2213599"/>
            <a:ext cx="7056784" cy="3160012"/>
          </a:xfrm>
          <a:prstGeom prst="rect">
            <a:avLst/>
          </a:prstGeom>
        </p:spPr>
      </p:pic>
      <p:sp>
        <p:nvSpPr>
          <p:cNvPr id="10" name="矩形 9">
            <a:extLst>
              <a:ext uri="{FF2B5EF4-FFF2-40B4-BE49-F238E27FC236}">
                <a16:creationId xmlns:a16="http://schemas.microsoft.com/office/drawing/2014/main" id="{B3C68843-16E8-4871-A949-FA9CAC3B4025}"/>
              </a:ext>
            </a:extLst>
          </p:cNvPr>
          <p:cNvSpPr/>
          <p:nvPr/>
        </p:nvSpPr>
        <p:spPr>
          <a:xfrm>
            <a:off x="3737992" y="2121846"/>
            <a:ext cx="1584176"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AA08B63-AFDE-4E9D-848C-C7CE8AE3216A}"/>
              </a:ext>
            </a:extLst>
          </p:cNvPr>
          <p:cNvCxnSpPr>
            <a:cxnSpLocks/>
          </p:cNvCxnSpPr>
          <p:nvPr/>
        </p:nvCxnSpPr>
        <p:spPr>
          <a:xfrm flipV="1">
            <a:off x="3965044" y="1743461"/>
            <a:ext cx="360040" cy="2849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3AB11A8-FAF4-48AC-B9A6-9EA834E309DE}"/>
              </a:ext>
            </a:extLst>
          </p:cNvPr>
          <p:cNvSpPr/>
          <p:nvPr/>
        </p:nvSpPr>
        <p:spPr>
          <a:xfrm>
            <a:off x="4325084" y="1417340"/>
            <a:ext cx="2088232" cy="307777"/>
          </a:xfrm>
          <a:prstGeom prst="rect">
            <a:avLst/>
          </a:prstGeom>
        </p:spPr>
        <p:txBody>
          <a:bodyPr wrap="square">
            <a:spAutoFit/>
          </a:bodyPr>
          <a:lstStyle/>
          <a:p>
            <a:r>
              <a:rPr lang="zh-CN" altLang="en-US" sz="1400" b="1" dirty="0">
                <a:latin typeface="仿宋" panose="02010609060101010101" pitchFamily="49" charset="-122"/>
                <a:ea typeface="仿宋" panose="02010609060101010101" pitchFamily="49" charset="-122"/>
                <a:cs typeface="Times New Roman" panose="02020603050405020304" pitchFamily="18" charset="0"/>
              </a:rPr>
              <a:t>已连接了</a:t>
            </a:r>
            <a:r>
              <a:rPr lang="en-US" altLang="zh-CN" sz="1400" b="1" dirty="0">
                <a:latin typeface="仿宋" panose="02010609060101010101" pitchFamily="49" charset="-122"/>
                <a:ea typeface="仿宋" panose="02010609060101010101" pitchFamily="49" charset="-122"/>
                <a:cs typeface="Times New Roman" panose="02020603050405020304" pitchFamily="18" charset="0"/>
              </a:rPr>
              <a:t>137</a:t>
            </a:r>
            <a:r>
              <a:rPr lang="zh-CN" altLang="en-US" sz="1400" b="1" dirty="0">
                <a:latin typeface="仿宋" panose="02010609060101010101" pitchFamily="49" charset="-122"/>
                <a:ea typeface="仿宋" panose="02010609060101010101" pitchFamily="49" charset="-122"/>
                <a:cs typeface="Times New Roman" panose="02020603050405020304" pitchFamily="18" charset="0"/>
              </a:rPr>
              <a:t>个节点</a:t>
            </a:r>
          </a:p>
        </p:txBody>
      </p:sp>
    </p:spTree>
    <p:extLst>
      <p:ext uri="{BB962C8B-B14F-4D97-AF65-F5344CB8AC3E}">
        <p14:creationId xmlns:p14="http://schemas.microsoft.com/office/powerpoint/2010/main" val="2096752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3312368"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Linux</a:t>
            </a:r>
            <a:r>
              <a:rPr lang="zh-CN" altLang="en-US" sz="2400" b="1" dirty="0">
                <a:solidFill>
                  <a:schemeClr val="tx1">
                    <a:lumMod val="65000"/>
                    <a:lumOff val="35000"/>
                  </a:schemeClr>
                </a:solidFill>
                <a:latin typeface="微软雅黑" pitchFamily="34" charset="-122"/>
                <a:ea typeface="微软雅黑" pitchFamily="34" charset="-122"/>
              </a:rPr>
              <a:t>下运行</a:t>
            </a:r>
            <a:r>
              <a:rPr lang="en-US" altLang="zh-CN" sz="2400" b="1" dirty="0">
                <a:solidFill>
                  <a:schemeClr val="tx1">
                    <a:lumMod val="65000"/>
                    <a:lumOff val="35000"/>
                  </a:schemeClr>
                </a:solidFill>
                <a:latin typeface="微软雅黑" pitchFamily="34" charset="-122"/>
                <a:ea typeface="微软雅黑" pitchFamily="34" charset="-122"/>
              </a:rPr>
              <a:t>IPFS</a:t>
            </a:r>
            <a:r>
              <a:rPr lang="zh-CN" altLang="en-US" sz="2400" b="1" dirty="0">
                <a:solidFill>
                  <a:schemeClr val="tx1">
                    <a:lumMod val="65000"/>
                    <a:lumOff val="35000"/>
                  </a:schemeClr>
                </a:solidFill>
                <a:latin typeface="微软雅黑" pitchFamily="34" charset="-122"/>
                <a:ea typeface="微软雅黑" pitchFamily="34" charset="-122"/>
              </a:rPr>
              <a:t>节点</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36" name="Rectangle 3">
            <a:extLst>
              <a:ext uri="{FF2B5EF4-FFF2-40B4-BE49-F238E27FC236}">
                <a16:creationId xmlns:a16="http://schemas.microsoft.com/office/drawing/2014/main" id="{D952A662-F80F-46DA-85CE-194E8D0FDA98}"/>
              </a:ext>
            </a:extLst>
          </p:cNvPr>
          <p:cNvSpPr>
            <a:spLocks noChangeArrowheads="1"/>
          </p:cNvSpPr>
          <p:nvPr/>
        </p:nvSpPr>
        <p:spPr bwMode="auto">
          <a:xfrm>
            <a:off x="137592" y="5101282"/>
            <a:ext cx="6624736" cy="54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endParaRPr kumimoji="1" lang="en-US" altLang="zh-CN" sz="1800" b="1" dirty="0">
              <a:latin typeface="Times New Roman" panose="02020603050405020304" pitchFamily="18" charset="0"/>
              <a:ea typeface="华文仿宋" panose="02010600040101010101" pitchFamily="2" charset="-122"/>
            </a:endParaRPr>
          </a:p>
        </p:txBody>
      </p:sp>
      <p:pic>
        <p:nvPicPr>
          <p:cNvPr id="4" name="图片 3">
            <a:extLst>
              <a:ext uri="{FF2B5EF4-FFF2-40B4-BE49-F238E27FC236}">
                <a16:creationId xmlns:a16="http://schemas.microsoft.com/office/drawing/2014/main" id="{A54A7383-F619-4562-A307-3173432B5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24" y="1882708"/>
            <a:ext cx="6628676" cy="2923794"/>
          </a:xfrm>
          <a:prstGeom prst="rect">
            <a:avLst/>
          </a:prstGeom>
        </p:spPr>
      </p:pic>
      <p:sp>
        <p:nvSpPr>
          <p:cNvPr id="12" name="矩形 11">
            <a:extLst>
              <a:ext uri="{FF2B5EF4-FFF2-40B4-BE49-F238E27FC236}">
                <a16:creationId xmlns:a16="http://schemas.microsoft.com/office/drawing/2014/main" id="{FAF65D3D-38A7-4B6A-AA96-AE430C65AB94}"/>
              </a:ext>
            </a:extLst>
          </p:cNvPr>
          <p:cNvSpPr/>
          <p:nvPr/>
        </p:nvSpPr>
        <p:spPr>
          <a:xfrm>
            <a:off x="641648" y="2984565"/>
            <a:ext cx="280831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297CD785-82A9-4A63-9BFD-7F35786BFB5C}"/>
              </a:ext>
            </a:extLst>
          </p:cNvPr>
          <p:cNvCxnSpPr>
            <a:cxnSpLocks/>
          </p:cNvCxnSpPr>
          <p:nvPr/>
        </p:nvCxnSpPr>
        <p:spPr>
          <a:xfrm flipV="1">
            <a:off x="3017912" y="2599469"/>
            <a:ext cx="360040" cy="2849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B53DAE0C-A448-4B07-953E-FB43093C017E}"/>
              </a:ext>
            </a:extLst>
          </p:cNvPr>
          <p:cNvSpPr/>
          <p:nvPr/>
        </p:nvSpPr>
        <p:spPr>
          <a:xfrm>
            <a:off x="3379088" y="2191514"/>
            <a:ext cx="2088232" cy="307777"/>
          </a:xfrm>
          <a:prstGeom prst="rect">
            <a:avLst/>
          </a:prstGeom>
        </p:spPr>
        <p:txBody>
          <a:bodyPr wrap="square">
            <a:spAutoFit/>
          </a:bodyPr>
          <a:lstStyle/>
          <a:p>
            <a:r>
              <a:rPr lang="zh-CN" altLang="en-US" sz="1400" b="1" dirty="0">
                <a:latin typeface="仿宋" panose="02010609060101010101" pitchFamily="49" charset="-122"/>
                <a:ea typeface="仿宋" panose="02010609060101010101" pitchFamily="49" charset="-122"/>
                <a:cs typeface="Times New Roman" panose="02020603050405020304" pitchFamily="18" charset="0"/>
              </a:rPr>
              <a:t>上传了一部演唱会视频</a:t>
            </a:r>
          </a:p>
        </p:txBody>
      </p:sp>
    </p:spTree>
    <p:extLst>
      <p:ext uri="{BB962C8B-B14F-4D97-AF65-F5344CB8AC3E}">
        <p14:creationId xmlns:p14="http://schemas.microsoft.com/office/powerpoint/2010/main" val="224390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基本概念</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七层协议结构</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的关键技术：数据定位、存储、交换</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一串</a:t>
            </a:r>
            <a:r>
              <a:rPr kumimoji="1" lang="en-US" altLang="zh-CN" sz="2000" dirty="0">
                <a:solidFill>
                  <a:srgbClr val="000000"/>
                </a:solidFill>
                <a:latin typeface="Times New Roman" panose="02020603050405020304" pitchFamily="18" charset="0"/>
                <a:ea typeface="微软雅黑" panose="020B0503020204020204" pitchFamily="34" charset="-122"/>
              </a:rPr>
              <a:t>160bit</a:t>
            </a:r>
            <a:r>
              <a:rPr kumimoji="1" lang="zh-CN" altLang="en-US" sz="2000" dirty="0">
                <a:solidFill>
                  <a:srgbClr val="000000"/>
                </a:solidFill>
                <a:latin typeface="Times New Roman" panose="02020603050405020304" pitchFamily="18" charset="0"/>
                <a:ea typeface="微软雅黑" panose="020B0503020204020204" pitchFamily="34" charset="-122"/>
              </a:rPr>
              <a:t>的哈希比域名更加难记忆，对人类记忆不友好：</a:t>
            </a:r>
            <a:r>
              <a:rPr kumimoji="1" lang="en-US" altLang="zh-CN" sz="2000" dirty="0">
                <a:solidFill>
                  <a:srgbClr val="000000"/>
                </a:solidFill>
                <a:latin typeface="Times New Roman" panose="02020603050405020304" pitchFamily="18" charset="0"/>
                <a:ea typeface="微软雅黑" panose="020B0503020204020204" pitchFamily="34" charset="-122"/>
              </a:rPr>
              <a:t>IPNS</a:t>
            </a:r>
          </a:p>
        </p:txBody>
      </p:sp>
      <p:sp>
        <p:nvSpPr>
          <p:cNvPr id="6" name="TextBox 4">
            <a:extLst>
              <a:ext uri="{FF2B5EF4-FFF2-40B4-BE49-F238E27FC236}">
                <a16:creationId xmlns:a16="http://schemas.microsoft.com/office/drawing/2014/main" id="{CCC17FF2-535A-4D9E-BF3C-19C8E49E32C5}"/>
              </a:ext>
            </a:extLst>
          </p:cNvPr>
          <p:cNvSpPr txBox="1"/>
          <p:nvPr/>
        </p:nvSpPr>
        <p:spPr>
          <a:xfrm>
            <a:off x="2619400" y="193204"/>
            <a:ext cx="349776" cy="461665"/>
          </a:xfrm>
          <a:prstGeom prst="rect">
            <a:avLst/>
          </a:prstGeom>
          <a:noFill/>
        </p:spPr>
        <p:txBody>
          <a:bodyPr wrap="none" rtlCol="0">
            <a:spAutoFit/>
          </a:bodyPr>
          <a:lstStyle/>
          <a:p>
            <a:pPr algn="ctr"/>
            <a:r>
              <a:rPr lang="en-US" altLang="zh-CN" sz="2400" dirty="0">
                <a:solidFill>
                  <a:schemeClr val="bg1">
                    <a:lumMod val="50000"/>
                  </a:schemeClr>
                </a:solidFill>
                <a:latin typeface="Impact" pitchFamily="34" charset="0"/>
              </a:rPr>
              <a:t>5</a:t>
            </a:r>
            <a:endParaRPr lang="zh-CN" altLang="en-US" sz="2400" dirty="0">
              <a:solidFill>
                <a:schemeClr val="bg1">
                  <a:lumMod val="50000"/>
                </a:schemeClr>
              </a:solidFill>
              <a:latin typeface="Impact" pitchFamily="34" charset="0"/>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803425"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总结</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48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584176"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诞生</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734C6519-BF7C-4C3F-A64D-56DADF72BC46}"/>
              </a:ext>
            </a:extLst>
          </p:cNvPr>
          <p:cNvSpPr>
            <a:spLocks noChangeArrowheads="1"/>
          </p:cNvSpPr>
          <p:nvPr/>
        </p:nvSpPr>
        <p:spPr bwMode="auto">
          <a:xfrm>
            <a:off x="788368" y="1038322"/>
            <a:ext cx="6768752" cy="23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Font typeface="Wingdings" panose="05000000000000000000" pitchFamily="2" charset="2"/>
              <a:buChar char="l"/>
            </a:pPr>
            <a:r>
              <a:rPr kumimoji="1" lang="en-US" altLang="zh-CN" sz="1800" b="1" dirty="0">
                <a:solidFill>
                  <a:srgbClr val="000000"/>
                </a:solidFill>
                <a:latin typeface="Times New Roman" panose="02020603050405020304" pitchFamily="18" charset="0"/>
                <a:ea typeface="华文仿宋" panose="02010600040101010101" pitchFamily="2" charset="-122"/>
              </a:rPr>
              <a:t>IPFS</a:t>
            </a:r>
            <a:r>
              <a:rPr kumimoji="1" lang="zh-CN" altLang="en-US" sz="1800" b="1" dirty="0">
                <a:solidFill>
                  <a:srgbClr val="000000"/>
                </a:solidFill>
                <a:latin typeface="Times New Roman" panose="02020603050405020304" pitchFamily="18" charset="0"/>
                <a:ea typeface="华文仿宋" panose="02010600040101010101" pitchFamily="2" charset="-122"/>
              </a:rPr>
              <a:t>于</a:t>
            </a:r>
            <a:r>
              <a:rPr kumimoji="1" lang="en-US" altLang="zh-CN" sz="1800" b="1" dirty="0">
                <a:solidFill>
                  <a:srgbClr val="000000"/>
                </a:solidFill>
                <a:latin typeface="Times New Roman" panose="02020603050405020304" pitchFamily="18" charset="0"/>
                <a:ea typeface="华文仿宋" panose="02010600040101010101" pitchFamily="2" charset="-122"/>
              </a:rPr>
              <a:t>2015</a:t>
            </a:r>
            <a:r>
              <a:rPr kumimoji="1" lang="zh-CN" altLang="en-US" sz="1800" b="1" dirty="0">
                <a:solidFill>
                  <a:srgbClr val="000000"/>
                </a:solidFill>
                <a:latin typeface="Times New Roman" panose="02020603050405020304" pitchFamily="18" charset="0"/>
                <a:ea typeface="华文仿宋" panose="02010600040101010101" pitchFamily="2" charset="-122"/>
              </a:rPr>
              <a:t>年诞生于美国的</a:t>
            </a:r>
            <a:r>
              <a:rPr kumimoji="1" lang="en-US" altLang="zh-CN" sz="1800" b="1" dirty="0">
                <a:solidFill>
                  <a:srgbClr val="C00000"/>
                </a:solidFill>
                <a:latin typeface="Times New Roman" panose="02020603050405020304" pitchFamily="18" charset="0"/>
                <a:ea typeface="华文仿宋" panose="02010600040101010101" pitchFamily="2" charset="-122"/>
              </a:rPr>
              <a:t>Protocol Lab</a:t>
            </a:r>
            <a:r>
              <a:rPr kumimoji="1" lang="zh-CN" altLang="en-US" sz="1800" b="1" dirty="0">
                <a:solidFill>
                  <a:srgbClr val="000000"/>
                </a:solidFill>
                <a:latin typeface="Times New Roman" panose="02020603050405020304" pitchFamily="18" charset="0"/>
                <a:ea typeface="华文仿宋" panose="02010600040101010101" pitchFamily="2" charset="-122"/>
              </a:rPr>
              <a:t>（协议实验室）</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en-US" altLang="zh-CN" sz="1800" b="1" dirty="0">
                <a:solidFill>
                  <a:srgbClr val="000000"/>
                </a:solidFill>
                <a:latin typeface="Times New Roman" panose="02020603050405020304" pitchFamily="18" charset="0"/>
                <a:ea typeface="华文仿宋" panose="02010600040101010101" pitchFamily="2" charset="-122"/>
              </a:rPr>
              <a:t>Protocol Lab</a:t>
            </a:r>
            <a:r>
              <a:rPr kumimoji="1" lang="zh-CN" altLang="en-US" sz="1800" b="1" dirty="0">
                <a:solidFill>
                  <a:srgbClr val="000000"/>
                </a:solidFill>
                <a:latin typeface="Times New Roman" panose="02020603050405020304" pitchFamily="18" charset="0"/>
                <a:ea typeface="华文仿宋" panose="02010600040101010101" pitchFamily="2" charset="-122"/>
              </a:rPr>
              <a:t>由</a:t>
            </a:r>
            <a:r>
              <a:rPr kumimoji="1" lang="en-US" altLang="zh-CN" sz="1800" b="1" dirty="0">
                <a:solidFill>
                  <a:srgbClr val="C00000"/>
                </a:solidFill>
                <a:latin typeface="Times New Roman" panose="02020603050405020304" pitchFamily="18" charset="0"/>
                <a:ea typeface="华文仿宋" panose="02010600040101010101" pitchFamily="2" charset="-122"/>
              </a:rPr>
              <a:t>Juan Benet</a:t>
            </a:r>
            <a:r>
              <a:rPr kumimoji="1" lang="zh-CN" altLang="en-US" sz="1800" b="1" dirty="0">
                <a:solidFill>
                  <a:srgbClr val="000000"/>
                </a:solidFill>
                <a:latin typeface="Times New Roman" panose="02020603050405020304" pitchFamily="18" charset="0"/>
                <a:ea typeface="华文仿宋" panose="02010600040101010101" pitchFamily="2" charset="-122"/>
              </a:rPr>
              <a:t>创立，团队包括</a:t>
            </a:r>
            <a:r>
              <a:rPr kumimoji="1" lang="en-US" altLang="zh-CN" sz="1800" b="1" dirty="0">
                <a:solidFill>
                  <a:srgbClr val="000000"/>
                </a:solidFill>
                <a:latin typeface="Times New Roman" panose="02020603050405020304" pitchFamily="18" charset="0"/>
                <a:ea typeface="华文仿宋" panose="02010600040101010101" pitchFamily="2" charset="-122"/>
              </a:rPr>
              <a:t>14</a:t>
            </a:r>
            <a:r>
              <a:rPr kumimoji="1" lang="zh-CN" altLang="en-US" sz="1800" b="1" dirty="0">
                <a:solidFill>
                  <a:srgbClr val="000000"/>
                </a:solidFill>
                <a:latin typeface="Times New Roman" panose="02020603050405020304" pitchFamily="18" charset="0"/>
                <a:ea typeface="华文仿宋" panose="02010600040101010101" pitchFamily="2" charset="-122"/>
              </a:rPr>
              <a:t>位核心开发者和上百位开源社区的代码贡献者组成</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en-US" altLang="zh-CN" sz="1800" b="1" dirty="0">
                <a:solidFill>
                  <a:srgbClr val="000000"/>
                </a:solidFill>
                <a:latin typeface="Times New Roman" panose="02020603050405020304" pitchFamily="18" charset="0"/>
                <a:ea typeface="华文仿宋" panose="02010600040101010101" pitchFamily="2" charset="-122"/>
              </a:rPr>
              <a:t>Protocol Lab</a:t>
            </a:r>
            <a:r>
              <a:rPr kumimoji="1" lang="zh-CN" altLang="en-US" sz="1800" b="1" dirty="0">
                <a:solidFill>
                  <a:srgbClr val="000000"/>
                </a:solidFill>
                <a:latin typeface="Times New Roman" panose="02020603050405020304" pitchFamily="18" charset="0"/>
                <a:ea typeface="华文仿宋" panose="02010600040101010101" pitchFamily="2" charset="-122"/>
              </a:rPr>
              <a:t>目的是创建下一代网络协议栈，自成立以来陆续推出了</a:t>
            </a:r>
            <a:r>
              <a:rPr kumimoji="1" lang="en-US" altLang="zh-CN" sz="1800" b="1" dirty="0">
                <a:solidFill>
                  <a:srgbClr val="000000"/>
                </a:solidFill>
                <a:latin typeface="Times New Roman" panose="02020603050405020304" pitchFamily="18" charset="0"/>
                <a:ea typeface="华文仿宋" panose="02010600040101010101" pitchFamily="2" charset="-122"/>
              </a:rPr>
              <a:t>libP2P</a:t>
            </a:r>
            <a:r>
              <a:rPr kumimoji="1" lang="zh-CN" altLang="en-US" sz="1800" b="1" dirty="0">
                <a:solidFill>
                  <a:srgbClr val="000000"/>
                </a:solidFill>
                <a:latin typeface="Times New Roman" panose="02020603050405020304" pitchFamily="18" charset="0"/>
                <a:ea typeface="华文仿宋" panose="02010600040101010101" pitchFamily="2" charset="-122"/>
              </a:rPr>
              <a:t>，</a:t>
            </a:r>
            <a:r>
              <a:rPr kumimoji="1" lang="en-US" altLang="zh-CN" sz="1800" b="1" dirty="0" err="1">
                <a:solidFill>
                  <a:srgbClr val="000000"/>
                </a:solidFill>
                <a:latin typeface="Times New Roman" panose="02020603050405020304" pitchFamily="18" charset="0"/>
                <a:ea typeface="华文仿宋" panose="02010600040101010101" pitchFamily="2" charset="-122"/>
              </a:rPr>
              <a:t>multiformats</a:t>
            </a:r>
            <a:r>
              <a:rPr kumimoji="1" lang="zh-CN" altLang="en-US" sz="1800" b="1" dirty="0">
                <a:solidFill>
                  <a:srgbClr val="000000"/>
                </a:solidFill>
                <a:latin typeface="Times New Roman" panose="02020603050405020304" pitchFamily="18" charset="0"/>
                <a:ea typeface="华文仿宋" panose="02010600040101010101" pitchFamily="2" charset="-122"/>
              </a:rPr>
              <a:t>，</a:t>
            </a:r>
            <a:r>
              <a:rPr kumimoji="1" lang="en-US" altLang="zh-CN" sz="1800" b="1" dirty="0">
                <a:solidFill>
                  <a:srgbClr val="000000"/>
                </a:solidFill>
                <a:latin typeface="Times New Roman" panose="02020603050405020304" pitchFamily="18" charset="0"/>
                <a:ea typeface="华文仿宋" panose="02010600040101010101" pitchFamily="2" charset="-122"/>
              </a:rPr>
              <a:t>IPLD</a:t>
            </a:r>
            <a:r>
              <a:rPr kumimoji="1" lang="zh-CN" altLang="en-US" sz="1800" b="1" dirty="0">
                <a:solidFill>
                  <a:srgbClr val="000000"/>
                </a:solidFill>
                <a:latin typeface="Times New Roman" panose="02020603050405020304" pitchFamily="18" charset="0"/>
                <a:ea typeface="华文仿宋" panose="02010600040101010101" pitchFamily="2" charset="-122"/>
              </a:rPr>
              <a:t>等项目，而</a:t>
            </a:r>
            <a:r>
              <a:rPr kumimoji="1" lang="en-US" altLang="zh-CN" sz="1800" b="1" dirty="0">
                <a:solidFill>
                  <a:srgbClr val="000000"/>
                </a:solidFill>
                <a:latin typeface="Times New Roman" panose="02020603050405020304" pitchFamily="18" charset="0"/>
                <a:ea typeface="华文仿宋" panose="02010600040101010101" pitchFamily="2" charset="-122"/>
              </a:rPr>
              <a:t>IPFS</a:t>
            </a:r>
            <a:r>
              <a:rPr kumimoji="1" lang="zh-CN" altLang="en-US" sz="1800" b="1" dirty="0">
                <a:solidFill>
                  <a:srgbClr val="000000"/>
                </a:solidFill>
                <a:latin typeface="Times New Roman" panose="02020603050405020304" pitchFamily="18" charset="0"/>
                <a:ea typeface="华文仿宋" panose="02010600040101010101" pitchFamily="2" charset="-122"/>
              </a:rPr>
              <a:t>是这些项目的一个</a:t>
            </a:r>
            <a:r>
              <a:rPr kumimoji="1" lang="zh-CN" altLang="en-US" sz="1800" b="1" dirty="0">
                <a:solidFill>
                  <a:srgbClr val="C00000"/>
                </a:solidFill>
                <a:latin typeface="Times New Roman" panose="02020603050405020304" pitchFamily="18" charset="0"/>
                <a:ea typeface="华文仿宋" panose="02010600040101010101" pitchFamily="2" charset="-122"/>
              </a:rPr>
              <a:t>大集成 </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4" name="图片 3">
            <a:extLst>
              <a:ext uri="{FF2B5EF4-FFF2-40B4-BE49-F238E27FC236}">
                <a16:creationId xmlns:a16="http://schemas.microsoft.com/office/drawing/2014/main" id="{5DEF6BE8-CE84-46CA-B38D-3B70D6267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104" y="3433564"/>
            <a:ext cx="1966693" cy="1966693"/>
          </a:xfrm>
          <a:prstGeom prst="rect">
            <a:avLst/>
          </a:prstGeom>
        </p:spPr>
      </p:pic>
      <p:pic>
        <p:nvPicPr>
          <p:cNvPr id="7" name="图片 6">
            <a:extLst>
              <a:ext uri="{FF2B5EF4-FFF2-40B4-BE49-F238E27FC236}">
                <a16:creationId xmlns:a16="http://schemas.microsoft.com/office/drawing/2014/main" id="{23F80C87-6F69-43BE-B89C-DDD7C72C5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64" y="3785414"/>
            <a:ext cx="3181270" cy="1516074"/>
          </a:xfrm>
          <a:prstGeom prst="rect">
            <a:avLst/>
          </a:prstGeom>
        </p:spPr>
      </p:pic>
    </p:spTree>
    <p:extLst>
      <p:ext uri="{BB962C8B-B14F-4D97-AF65-F5344CB8AC3E}">
        <p14:creationId xmlns:p14="http://schemas.microsoft.com/office/powerpoint/2010/main" val="909090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
            <a:extLst>
              <a:ext uri="{FF2B5EF4-FFF2-40B4-BE49-F238E27FC236}">
                <a16:creationId xmlns:a16="http://schemas.microsoft.com/office/drawing/2014/main" id="{14DA9DB9-8747-41C4-9175-8098D5F95C65}"/>
              </a:ext>
            </a:extLst>
          </p:cNvPr>
          <p:cNvSpPr txBox="1">
            <a:spLocks noChangeArrowheads="1"/>
          </p:cNvSpPr>
          <p:nvPr/>
        </p:nvSpPr>
        <p:spPr bwMode="auto">
          <a:xfrm>
            <a:off x="2339975" y="2303464"/>
            <a:ext cx="2940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6600" b="1">
                <a:solidFill>
                  <a:srgbClr val="E70334"/>
                </a:solidFill>
              </a:rPr>
              <a:t>Thanks!</a:t>
            </a:r>
            <a:endParaRPr lang="zh-CN" altLang="en-US" sz="6600" b="1">
              <a:solidFill>
                <a:srgbClr val="E70334"/>
              </a:solidFill>
            </a:endParaRPr>
          </a:p>
        </p:txBody>
      </p:sp>
      <p:sp>
        <p:nvSpPr>
          <p:cNvPr id="4" name="矩形 3">
            <a:extLst>
              <a:ext uri="{FF2B5EF4-FFF2-40B4-BE49-F238E27FC236}">
                <a16:creationId xmlns:a16="http://schemas.microsoft.com/office/drawing/2014/main" id="{130FA131-0A2A-42A3-9472-D1028C8F8BBD}"/>
              </a:ext>
            </a:extLst>
          </p:cNvPr>
          <p:cNvSpPr/>
          <p:nvPr/>
        </p:nvSpPr>
        <p:spPr bwMode="auto">
          <a:xfrm>
            <a:off x="2657872" y="3505574"/>
            <a:ext cx="4338636" cy="646331"/>
          </a:xfrm>
          <a:prstGeom prst="rect">
            <a:avLst/>
          </a:prstGeom>
        </p:spPr>
        <p:txBody>
          <a:bodyPr>
            <a:spAutoFit/>
          </a:bodyPr>
          <a:lstStyle/>
          <a:p>
            <a:pPr algn="r" eaLnBrk="1" fontAlgn="auto" hangingPunct="1">
              <a:spcBef>
                <a:spcPts val="0"/>
              </a:spcBef>
              <a:spcAft>
                <a:spcPts val="0"/>
              </a:spcAft>
              <a:defRPr/>
            </a:pPr>
            <a:r>
              <a:rPr lang="zh-CN" altLang="en-US">
                <a:solidFill>
                  <a:schemeClr val="tx1">
                    <a:lumMod val="65000"/>
                    <a:lumOff val="35000"/>
                  </a:schemeClr>
                </a:solidFill>
                <a:latin typeface="+mn-lt"/>
                <a:ea typeface="+mn-ea"/>
              </a:rPr>
              <a:t>                                                              </a:t>
            </a:r>
            <a:endParaRPr lang="en-US" altLang="zh-CN" dirty="0">
              <a:solidFill>
                <a:schemeClr val="tx1">
                  <a:lumMod val="65000"/>
                  <a:lumOff val="35000"/>
                </a:schemeClr>
              </a:solidFill>
              <a:latin typeface="+mn-lt"/>
              <a:ea typeface="+mn-ea"/>
            </a:endParaRPr>
          </a:p>
          <a:p>
            <a:pPr algn="r" eaLnBrk="1" fontAlgn="auto" hangingPunct="1">
              <a:spcBef>
                <a:spcPts val="0"/>
              </a:spcBef>
              <a:spcAft>
                <a:spcPts val="0"/>
              </a:spcAft>
              <a:defRPr/>
            </a:pPr>
            <a:r>
              <a:rPr lang="en-US" altLang="zh-CN" dirty="0">
                <a:solidFill>
                  <a:schemeClr val="tx1">
                    <a:lumMod val="65000"/>
                    <a:lumOff val="35000"/>
                  </a:schemeClr>
                </a:solidFill>
                <a:latin typeface="+mn-lt"/>
                <a:ea typeface="+mn-ea"/>
              </a:rPr>
              <a:t>2018-5-30</a:t>
            </a:r>
            <a:endParaRPr lang="zh-CN" altLang="en-US" dirty="0">
              <a:solidFill>
                <a:schemeClr val="tx1">
                  <a:lumMod val="65000"/>
                  <a:lumOff val="35000"/>
                </a:schemeClr>
              </a:solidFill>
              <a:latin typeface="+mn-lt"/>
              <a:ea typeface="+mn-ea"/>
            </a:endParaRPr>
          </a:p>
        </p:txBody>
      </p:sp>
      <p:grpSp>
        <p:nvGrpSpPr>
          <p:cNvPr id="5" name="组 6">
            <a:extLst>
              <a:ext uri="{FF2B5EF4-FFF2-40B4-BE49-F238E27FC236}">
                <a16:creationId xmlns:a16="http://schemas.microsoft.com/office/drawing/2014/main" id="{67DD32C6-051C-45F5-8555-BA00EF4CDECF}"/>
              </a:ext>
            </a:extLst>
          </p:cNvPr>
          <p:cNvGrpSpPr/>
          <p:nvPr/>
        </p:nvGrpSpPr>
        <p:grpSpPr>
          <a:xfrm>
            <a:off x="353616" y="175415"/>
            <a:ext cx="1923415" cy="737870"/>
            <a:chOff x="132080" y="0"/>
            <a:chExt cx="1923415" cy="737870"/>
          </a:xfrm>
        </p:grpSpPr>
        <p:pic>
          <p:nvPicPr>
            <p:cNvPr id="6" name="图片 5" descr="广工logo 绿色版.png">
              <a:extLst>
                <a:ext uri="{FF2B5EF4-FFF2-40B4-BE49-F238E27FC236}">
                  <a16:creationId xmlns:a16="http://schemas.microsoft.com/office/drawing/2014/main" id="{C4E4FD8D-E4C9-4C90-B936-9ED5AF8ECB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80" y="0"/>
              <a:ext cx="727075" cy="737870"/>
            </a:xfrm>
            <a:prstGeom prst="rect">
              <a:avLst/>
            </a:prstGeom>
            <a:noFill/>
            <a:ln>
              <a:noFill/>
            </a:ln>
            <a:extLst/>
          </p:spPr>
        </p:pic>
        <p:grpSp>
          <p:nvGrpSpPr>
            <p:cNvPr id="7" name="组 5">
              <a:extLst>
                <a:ext uri="{FF2B5EF4-FFF2-40B4-BE49-F238E27FC236}">
                  <a16:creationId xmlns:a16="http://schemas.microsoft.com/office/drawing/2014/main" id="{975D5201-972E-4ABB-ACBD-56C66F42EEF5}"/>
                </a:ext>
              </a:extLst>
            </p:cNvPr>
            <p:cNvGrpSpPr/>
            <p:nvPr/>
          </p:nvGrpSpPr>
          <p:grpSpPr>
            <a:xfrm>
              <a:off x="914400" y="20097"/>
              <a:ext cx="1141095" cy="705485"/>
              <a:chOff x="0" y="0"/>
              <a:chExt cx="1141095" cy="705567"/>
            </a:xfrm>
          </p:grpSpPr>
          <p:pic>
            <p:nvPicPr>
              <p:cNvPr id="8" name="图片 7" descr="LOGO.png">
                <a:extLst>
                  <a:ext uri="{FF2B5EF4-FFF2-40B4-BE49-F238E27FC236}">
                    <a16:creationId xmlns:a16="http://schemas.microsoft.com/office/drawing/2014/main" id="{6AFBA185-AA07-4802-A72A-5856215DFB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14" y="0"/>
                <a:ext cx="1033145" cy="474345"/>
              </a:xfrm>
              <a:prstGeom prst="rect">
                <a:avLst/>
              </a:prstGeom>
              <a:noFill/>
              <a:ln>
                <a:noFill/>
              </a:ln>
              <a:extLst/>
            </p:spPr>
          </p:pic>
          <p:sp>
            <p:nvSpPr>
              <p:cNvPr id="9" name="文本框 4">
                <a:extLst>
                  <a:ext uri="{FF2B5EF4-FFF2-40B4-BE49-F238E27FC236}">
                    <a16:creationId xmlns:a16="http://schemas.microsoft.com/office/drawing/2014/main" id="{259C747D-14EC-4932-A346-4477E7811B0B}"/>
                  </a:ext>
                </a:extLst>
              </p:cNvPr>
              <p:cNvSpPr txBox="1"/>
              <p:nvPr/>
            </p:nvSpPr>
            <p:spPr>
              <a:xfrm>
                <a:off x="0" y="461727"/>
                <a:ext cx="1141095" cy="2438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dist">
                  <a:lnSpc>
                    <a:spcPts val="600"/>
                  </a:lnSpc>
                  <a:spcAft>
                    <a:spcPts val="0"/>
                  </a:spcAft>
                </a:pPr>
                <a:r>
                  <a:rPr lang="en-US" sz="500" b="1" kern="100" dirty="0">
                    <a:latin typeface="Cambria" panose="02040503050406030204" pitchFamily="18" charset="0"/>
                    <a:ea typeface="等线" panose="02010600030101010101" pitchFamily="2" charset="-122"/>
                    <a:cs typeface="Arial" panose="020B0604020202020204" pitchFamily="34" charset="0"/>
                  </a:rPr>
                  <a:t>Future Information Network</a:t>
                </a:r>
                <a:endParaRPr lang="zh-CN" altLang="en-US" sz="1200" kern="100" dirty="0">
                  <a:latin typeface="等线" panose="02010600030101010101" pitchFamily="2" charset="-122"/>
                  <a:ea typeface="等线" panose="02010600030101010101" pitchFamily="2" charset="-122"/>
                  <a:cs typeface="Times New Roman" panose="02020603050405020304" pitchFamily="18" charset="0"/>
                </a:endParaRPr>
              </a:p>
              <a:p>
                <a:pPr algn="dist">
                  <a:lnSpc>
                    <a:spcPts val="600"/>
                  </a:lnSpc>
                  <a:spcAft>
                    <a:spcPts val="0"/>
                  </a:spcAft>
                </a:pPr>
                <a:r>
                  <a:rPr lang="en-US" sz="500" b="1" kern="100" dirty="0">
                    <a:latin typeface="Cambria" panose="02040503050406030204" pitchFamily="18" charset="0"/>
                    <a:ea typeface="等线" panose="02010600030101010101" pitchFamily="2" charset="-122"/>
                    <a:cs typeface="Arial" panose="020B0604020202020204" pitchFamily="34" charset="0"/>
                  </a:rPr>
                  <a:t>and Data (F.I.N.D.) Laboratory</a:t>
                </a:r>
                <a:endParaRPr lang="zh-CN" altLang="en-US" sz="1200" kern="100" dirty="0">
                  <a:latin typeface="等线" panose="02010600030101010101" pitchFamily="2" charset="-122"/>
                  <a:ea typeface="等线"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381011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1584176" cy="46166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itchFamily="34" charset="-122"/>
                <a:ea typeface="微软雅黑" pitchFamily="34" charset="-122"/>
              </a:rPr>
              <a:t>基本概念</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734C6519-BF7C-4C3F-A64D-56DADF72BC46}"/>
              </a:ext>
            </a:extLst>
          </p:cNvPr>
          <p:cNvSpPr>
            <a:spLocks noChangeArrowheads="1"/>
          </p:cNvSpPr>
          <p:nvPr/>
        </p:nvSpPr>
        <p:spPr bwMode="auto">
          <a:xfrm>
            <a:off x="497632" y="1129308"/>
            <a:ext cx="662473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AutoNum type="arabicPeriod"/>
            </a:pPr>
            <a:r>
              <a:rPr kumimoji="1" lang="en-US" altLang="zh-CN" sz="1800" b="1" dirty="0">
                <a:solidFill>
                  <a:srgbClr val="000000"/>
                </a:solidFill>
                <a:latin typeface="Times New Roman" panose="02020603050405020304" pitchFamily="18" charset="0"/>
                <a:ea typeface="华文仿宋" panose="02010600040101010101" pitchFamily="2" charset="-122"/>
              </a:rPr>
              <a:t>IPFS</a:t>
            </a:r>
            <a:r>
              <a:rPr kumimoji="1" lang="zh-CN" altLang="en-US" sz="1800" b="1" dirty="0">
                <a:solidFill>
                  <a:srgbClr val="000000"/>
                </a:solidFill>
                <a:latin typeface="Times New Roman" panose="02020603050405020304" pitchFamily="18" charset="0"/>
                <a:ea typeface="华文仿宋" panose="02010600040101010101" pitchFamily="2" charset="-122"/>
              </a:rPr>
              <a:t>的中文名是</a:t>
            </a:r>
            <a:r>
              <a:rPr kumimoji="1" lang="zh-CN" altLang="en-US" sz="1800" b="1" dirty="0">
                <a:solidFill>
                  <a:srgbClr val="C00000"/>
                </a:solidFill>
                <a:latin typeface="Times New Roman" panose="02020603050405020304" pitchFamily="18" charset="0"/>
                <a:ea typeface="华文仿宋" panose="02010600040101010101" pitchFamily="2" charset="-122"/>
              </a:rPr>
              <a:t>星际文件系统</a:t>
            </a:r>
            <a:r>
              <a:rPr kumimoji="1" lang="en-US" altLang="zh-CN" sz="1800" b="1" dirty="0">
                <a:latin typeface="Times New Roman" panose="02020603050405020304" pitchFamily="18" charset="0"/>
                <a:ea typeface="华文仿宋" panose="02010600040101010101" pitchFamily="2" charset="-122"/>
              </a:rPr>
              <a:t>(</a:t>
            </a:r>
            <a:r>
              <a:rPr kumimoji="1" lang="en-US" altLang="zh-CN" sz="1800" b="1" dirty="0" err="1">
                <a:latin typeface="Times New Roman" panose="02020603050405020304" pitchFamily="18" charset="0"/>
                <a:ea typeface="华文仿宋" panose="02010600040101010101" pitchFamily="2" charset="-122"/>
              </a:rPr>
              <a:t>InterPlanetary</a:t>
            </a:r>
            <a:r>
              <a:rPr kumimoji="1" lang="en-US" altLang="zh-CN" sz="1800" b="1" dirty="0">
                <a:latin typeface="Times New Roman" panose="02020603050405020304" pitchFamily="18" charset="0"/>
                <a:ea typeface="华文仿宋" panose="02010600040101010101" pitchFamily="2" charset="-122"/>
              </a:rPr>
              <a:t> File System)</a:t>
            </a:r>
          </a:p>
          <a:p>
            <a:pPr>
              <a:lnSpc>
                <a:spcPct val="120000"/>
              </a:lnSpc>
              <a:spcBef>
                <a:spcPct val="0"/>
              </a:spcBef>
              <a:spcAft>
                <a:spcPts val="500"/>
              </a:spcAft>
              <a:buClr>
                <a:schemeClr val="bg2">
                  <a:lumMod val="75000"/>
                </a:schemeClr>
              </a:buClr>
              <a:buFont typeface="Wingdings" panose="05000000000000000000" pitchFamily="2" charset="2"/>
              <a:buAutoNum type="arabicPeriod"/>
            </a:pPr>
            <a:r>
              <a:rPr kumimoji="1" lang="en-US" altLang="zh-CN" sz="1800" b="1" dirty="0">
                <a:solidFill>
                  <a:srgbClr val="000000"/>
                </a:solidFill>
                <a:latin typeface="Times New Roman" panose="02020603050405020304" pitchFamily="18" charset="0"/>
                <a:ea typeface="华文仿宋" panose="02010600040101010101" pitchFamily="2" charset="-122"/>
              </a:rPr>
              <a:t>IPFS</a:t>
            </a:r>
            <a:r>
              <a:rPr kumimoji="1" lang="zh-CN" altLang="en-US" sz="1800" b="1" dirty="0">
                <a:solidFill>
                  <a:srgbClr val="000000"/>
                </a:solidFill>
                <a:latin typeface="Times New Roman" panose="02020603050405020304" pitchFamily="18" charset="0"/>
                <a:ea typeface="华文仿宋" panose="02010600040101010101" pitchFamily="2" charset="-122"/>
              </a:rPr>
              <a:t>本质上是一种</a:t>
            </a:r>
            <a:r>
              <a:rPr kumimoji="1" lang="zh-CN" altLang="en-US" sz="1800" b="1" dirty="0">
                <a:latin typeface="Times New Roman" panose="02020603050405020304" pitchFamily="18" charset="0"/>
                <a:ea typeface="华文仿宋" panose="02010600040101010101" pitchFamily="2" charset="-122"/>
              </a:rPr>
              <a:t>内容可寻址</a:t>
            </a:r>
            <a:r>
              <a:rPr kumimoji="1" lang="zh-CN" altLang="en-US" sz="1800" b="1" dirty="0">
                <a:solidFill>
                  <a:srgbClr val="000000"/>
                </a:solidFill>
                <a:latin typeface="Times New Roman" panose="02020603050405020304" pitchFamily="18" charset="0"/>
                <a:ea typeface="华文仿宋" panose="02010600040101010101" pitchFamily="2" charset="-122"/>
              </a:rPr>
              <a:t>、</a:t>
            </a:r>
            <a:r>
              <a:rPr kumimoji="1" lang="zh-CN" altLang="en-US" sz="1800" b="1" dirty="0">
                <a:latin typeface="Times New Roman" panose="02020603050405020304" pitchFamily="18" charset="0"/>
                <a:ea typeface="华文仿宋" panose="02010600040101010101" pitchFamily="2" charset="-122"/>
              </a:rPr>
              <a:t>版本化</a:t>
            </a:r>
            <a:r>
              <a:rPr kumimoji="1" lang="zh-CN" altLang="en-US" sz="1800" b="1" dirty="0">
                <a:solidFill>
                  <a:srgbClr val="000000"/>
                </a:solidFill>
                <a:latin typeface="Times New Roman" panose="02020603050405020304" pitchFamily="18" charset="0"/>
                <a:ea typeface="华文仿宋" panose="02010600040101010101" pitchFamily="2" charset="-122"/>
              </a:rPr>
              <a:t>、点对点超媒体的</a:t>
            </a:r>
            <a:r>
              <a:rPr kumimoji="1" lang="zh-CN" altLang="en-US" sz="1800" b="1" dirty="0">
                <a:solidFill>
                  <a:srgbClr val="C00000"/>
                </a:solidFill>
                <a:latin typeface="Times New Roman" panose="02020603050405020304" pitchFamily="18" charset="0"/>
                <a:ea typeface="华文仿宋" panose="02010600040101010101" pitchFamily="2" charset="-122"/>
              </a:rPr>
              <a:t>分布式存储、传输协议</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AutoNum type="arabicPeriod"/>
            </a:pPr>
            <a:r>
              <a:rPr kumimoji="1" lang="en-US" altLang="zh-CN" sz="1800" b="1" dirty="0">
                <a:solidFill>
                  <a:srgbClr val="000000"/>
                </a:solidFill>
                <a:latin typeface="Times New Roman" panose="02020603050405020304" pitchFamily="18" charset="0"/>
                <a:ea typeface="华文仿宋" panose="02010600040101010101" pitchFamily="2" charset="-122"/>
              </a:rPr>
              <a:t>IPFS</a:t>
            </a:r>
            <a:r>
              <a:rPr kumimoji="1" lang="zh-CN" altLang="en-US" sz="1800" b="1" dirty="0">
                <a:solidFill>
                  <a:srgbClr val="000000"/>
                </a:solidFill>
                <a:latin typeface="Times New Roman" panose="02020603050405020304" pitchFamily="18" charset="0"/>
                <a:ea typeface="华文仿宋" panose="02010600040101010101" pitchFamily="2" charset="-122"/>
              </a:rPr>
              <a:t>的目标是补充甚至</a:t>
            </a:r>
            <a:r>
              <a:rPr kumimoji="1" lang="zh-CN" altLang="en-US" sz="1800" b="1" dirty="0">
                <a:solidFill>
                  <a:srgbClr val="C00000"/>
                </a:solidFill>
                <a:latin typeface="Times New Roman" panose="02020603050405020304" pitchFamily="18" charset="0"/>
                <a:ea typeface="华文仿宋" panose="02010600040101010101" pitchFamily="2" charset="-122"/>
              </a:rPr>
              <a:t>取代过去</a:t>
            </a:r>
            <a:r>
              <a:rPr kumimoji="1" lang="en-US" altLang="zh-CN" sz="1800" b="1" dirty="0">
                <a:solidFill>
                  <a:srgbClr val="C00000"/>
                </a:solidFill>
                <a:latin typeface="Times New Roman" panose="02020603050405020304" pitchFamily="18" charset="0"/>
                <a:ea typeface="华文仿宋" panose="02010600040101010101" pitchFamily="2" charset="-122"/>
              </a:rPr>
              <a:t>20</a:t>
            </a:r>
            <a:r>
              <a:rPr kumimoji="1" lang="zh-CN" altLang="en-US" sz="1800" b="1" dirty="0">
                <a:solidFill>
                  <a:srgbClr val="C00000"/>
                </a:solidFill>
                <a:latin typeface="Times New Roman" panose="02020603050405020304" pitchFamily="18" charset="0"/>
                <a:ea typeface="华文仿宋" panose="02010600040101010101" pitchFamily="2" charset="-122"/>
              </a:rPr>
              <a:t>年里使用的超文本媒体传输协议</a:t>
            </a:r>
            <a:r>
              <a:rPr kumimoji="1" lang="zh-CN" altLang="en-US" sz="1800" b="1" dirty="0">
                <a:solidFill>
                  <a:srgbClr val="000000"/>
                </a:solidFill>
                <a:latin typeface="Times New Roman" panose="02020603050405020304" pitchFamily="18" charset="0"/>
                <a:ea typeface="华文仿宋" panose="02010600040101010101" pitchFamily="2" charset="-122"/>
              </a:rPr>
              <a:t>（</a:t>
            </a:r>
            <a:r>
              <a:rPr kumimoji="1" lang="en-US" altLang="zh-CN" sz="1800" b="1" dirty="0">
                <a:solidFill>
                  <a:srgbClr val="000000"/>
                </a:solidFill>
                <a:latin typeface="Times New Roman" panose="02020603050405020304" pitchFamily="18" charset="0"/>
                <a:ea typeface="华文仿宋" panose="02010600040101010101" pitchFamily="2" charset="-122"/>
              </a:rPr>
              <a:t>HTTP</a:t>
            </a:r>
            <a:r>
              <a:rPr kumimoji="1" lang="zh-CN" altLang="en-US" sz="1800" b="1" dirty="0">
                <a:solidFill>
                  <a:srgbClr val="000000"/>
                </a:solidFill>
                <a:latin typeface="Times New Roman" panose="02020603050405020304" pitchFamily="18" charset="0"/>
                <a:ea typeface="华文仿宋" panose="02010600040101010101" pitchFamily="2" charset="-122"/>
              </a:rPr>
              <a:t>），希望构建更快、更安全、更自由的互联网时代</a:t>
            </a:r>
            <a:endParaRPr kumimoji="1" lang="en-US" altLang="zh-CN" sz="1800" b="1" dirty="0">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
        <p:nvSpPr>
          <p:cNvPr id="9" name="Rectangle 3">
            <a:extLst>
              <a:ext uri="{FF2B5EF4-FFF2-40B4-BE49-F238E27FC236}">
                <a16:creationId xmlns:a16="http://schemas.microsoft.com/office/drawing/2014/main" id="{226944CA-2519-43DA-A862-A1CD71E82C81}"/>
              </a:ext>
            </a:extLst>
          </p:cNvPr>
          <p:cNvSpPr>
            <a:spLocks noChangeArrowheads="1"/>
          </p:cNvSpPr>
          <p:nvPr/>
        </p:nvSpPr>
        <p:spPr bwMode="auto">
          <a:xfrm>
            <a:off x="2801888" y="4011180"/>
            <a:ext cx="4032448" cy="57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zh-CN" altLang="en-US" sz="1800" b="1" dirty="0">
                <a:solidFill>
                  <a:srgbClr val="000000"/>
                </a:solidFill>
                <a:latin typeface="Times New Roman" panose="02020603050405020304" pitchFamily="18" charset="0"/>
                <a:ea typeface="华文仿宋" panose="02010600040101010101" pitchFamily="2" charset="-122"/>
              </a:rPr>
              <a:t>为什么要取代</a:t>
            </a:r>
            <a:r>
              <a:rPr kumimoji="1" lang="en-US" altLang="zh-CN" sz="1800" b="1" dirty="0">
                <a:solidFill>
                  <a:srgbClr val="000000"/>
                </a:solidFill>
                <a:latin typeface="Times New Roman" panose="02020603050405020304" pitchFamily="18" charset="0"/>
                <a:ea typeface="华文仿宋" panose="02010600040101010101" pitchFamily="2" charset="-122"/>
              </a:rPr>
              <a:t>HTTP</a:t>
            </a:r>
            <a:r>
              <a:rPr kumimoji="1" lang="zh-CN" altLang="en-US" sz="1800" b="1" dirty="0">
                <a:solidFill>
                  <a:srgbClr val="000000"/>
                </a:solidFill>
                <a:latin typeface="Times New Roman" panose="02020603050405020304" pitchFamily="18" charset="0"/>
                <a:ea typeface="华文仿宋" panose="02010600040101010101" pitchFamily="2" charset="-122"/>
              </a:rPr>
              <a:t>协议呢？</a:t>
            </a: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3" name="图片 2">
            <a:extLst>
              <a:ext uri="{FF2B5EF4-FFF2-40B4-BE49-F238E27FC236}">
                <a16:creationId xmlns:a16="http://schemas.microsoft.com/office/drawing/2014/main" id="{3BCECC6A-72B3-41ED-BCF1-46154C772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816" y="3976092"/>
            <a:ext cx="609600" cy="609600"/>
          </a:xfrm>
          <a:prstGeom prst="rect">
            <a:avLst/>
          </a:prstGeom>
        </p:spPr>
      </p:pic>
    </p:spTree>
    <p:extLst>
      <p:ext uri="{BB962C8B-B14F-4D97-AF65-F5344CB8AC3E}">
        <p14:creationId xmlns:p14="http://schemas.microsoft.com/office/powerpoint/2010/main" val="36012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160240"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HTTP</a:t>
            </a:r>
            <a:r>
              <a:rPr lang="zh-CN" altLang="en-US" sz="2400" b="1" dirty="0">
                <a:solidFill>
                  <a:schemeClr val="tx1">
                    <a:lumMod val="65000"/>
                    <a:lumOff val="35000"/>
                  </a:schemeClr>
                </a:solidFill>
                <a:latin typeface="微软雅黑" pitchFamily="34" charset="-122"/>
                <a:ea typeface="微软雅黑" pitchFamily="34" charset="-122"/>
              </a:rPr>
              <a:t>的缺点</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734C6519-BF7C-4C3F-A64D-56DADF72BC46}"/>
              </a:ext>
            </a:extLst>
          </p:cNvPr>
          <p:cNvSpPr>
            <a:spLocks noChangeArrowheads="1"/>
          </p:cNvSpPr>
          <p:nvPr/>
        </p:nvSpPr>
        <p:spPr bwMode="auto">
          <a:xfrm>
            <a:off x="497632" y="2522052"/>
            <a:ext cx="662473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高度集中化：并发请求过多，处理不及时；无法承受服务器宕机的后果。</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过度依赖骨干网络：网络易堵塞导致传输时延大</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基于域名寻址：经常性的</a:t>
            </a:r>
            <a:r>
              <a:rPr kumimoji="1" lang="en-US" altLang="zh-CN" sz="1800" b="1" dirty="0">
                <a:solidFill>
                  <a:srgbClr val="000000"/>
                </a:solidFill>
                <a:latin typeface="Times New Roman" panose="02020603050405020304" pitchFamily="18" charset="0"/>
                <a:ea typeface="华文仿宋" panose="02010600040101010101" pitchFamily="2" charset="-122"/>
              </a:rPr>
              <a:t>404 Not Found</a:t>
            </a: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数据冗余：同一份文件经常被多次存储</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等等</a:t>
            </a:r>
            <a:endParaRPr kumimoji="1" lang="en-US" altLang="zh-CN" sz="1800" b="1" dirty="0">
              <a:solidFill>
                <a:srgbClr val="000000"/>
              </a:solidFill>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pic>
        <p:nvPicPr>
          <p:cNvPr id="4" name="图片 3">
            <a:extLst>
              <a:ext uri="{FF2B5EF4-FFF2-40B4-BE49-F238E27FC236}">
                <a16:creationId xmlns:a16="http://schemas.microsoft.com/office/drawing/2014/main" id="{6D65780B-52EC-48FB-B8A3-D4EBCCC2C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157" y="1201316"/>
            <a:ext cx="847725" cy="609600"/>
          </a:xfrm>
          <a:prstGeom prst="rect">
            <a:avLst/>
          </a:prstGeom>
        </p:spPr>
      </p:pic>
      <p:pic>
        <p:nvPicPr>
          <p:cNvPr id="7" name="图片 6">
            <a:extLst>
              <a:ext uri="{FF2B5EF4-FFF2-40B4-BE49-F238E27FC236}">
                <a16:creationId xmlns:a16="http://schemas.microsoft.com/office/drawing/2014/main" id="{F44BF908-8A66-4EB7-88E6-1B3F5DB0C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736" y="1201316"/>
            <a:ext cx="609600" cy="609600"/>
          </a:xfrm>
          <a:prstGeom prst="rect">
            <a:avLst/>
          </a:prstGeom>
        </p:spPr>
      </p:pic>
      <p:pic>
        <p:nvPicPr>
          <p:cNvPr id="10" name="图片 9">
            <a:extLst>
              <a:ext uri="{FF2B5EF4-FFF2-40B4-BE49-F238E27FC236}">
                <a16:creationId xmlns:a16="http://schemas.microsoft.com/office/drawing/2014/main" id="{8978D357-B8CE-4E7A-88B8-8A8CC6E32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136" y="1201316"/>
            <a:ext cx="609600" cy="609600"/>
          </a:xfrm>
          <a:prstGeom prst="rect">
            <a:avLst/>
          </a:prstGeom>
        </p:spPr>
      </p:pic>
      <p:sp>
        <p:nvSpPr>
          <p:cNvPr id="14" name="Rectangle 3">
            <a:extLst>
              <a:ext uri="{FF2B5EF4-FFF2-40B4-BE49-F238E27FC236}">
                <a16:creationId xmlns:a16="http://schemas.microsoft.com/office/drawing/2014/main" id="{B1DF41E0-A2F2-44C6-845B-B8D01B7475AA}"/>
              </a:ext>
            </a:extLst>
          </p:cNvPr>
          <p:cNvSpPr>
            <a:spLocks noChangeArrowheads="1"/>
          </p:cNvSpPr>
          <p:nvPr/>
        </p:nvSpPr>
        <p:spPr bwMode="auto">
          <a:xfrm>
            <a:off x="1376116" y="1763672"/>
            <a:ext cx="792087"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server</a:t>
            </a:r>
          </a:p>
        </p:txBody>
      </p:sp>
      <p:sp>
        <p:nvSpPr>
          <p:cNvPr id="15" name="Rectangle 3">
            <a:extLst>
              <a:ext uri="{FF2B5EF4-FFF2-40B4-BE49-F238E27FC236}">
                <a16:creationId xmlns:a16="http://schemas.microsoft.com/office/drawing/2014/main" id="{94F95AAB-68E0-4A15-A246-E1405AA741C8}"/>
              </a:ext>
            </a:extLst>
          </p:cNvPr>
          <p:cNvSpPr>
            <a:spLocks noChangeArrowheads="1"/>
          </p:cNvSpPr>
          <p:nvPr/>
        </p:nvSpPr>
        <p:spPr bwMode="auto">
          <a:xfrm>
            <a:off x="3085157" y="1793775"/>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Internet</a:t>
            </a:r>
          </a:p>
        </p:txBody>
      </p:sp>
      <p:sp>
        <p:nvSpPr>
          <p:cNvPr id="16" name="Rectangle 3">
            <a:extLst>
              <a:ext uri="{FF2B5EF4-FFF2-40B4-BE49-F238E27FC236}">
                <a16:creationId xmlns:a16="http://schemas.microsoft.com/office/drawing/2014/main" id="{49E9078F-5629-4A54-9B98-A7D96AEDF030}"/>
              </a:ext>
            </a:extLst>
          </p:cNvPr>
          <p:cNvSpPr>
            <a:spLocks noChangeArrowheads="1"/>
          </p:cNvSpPr>
          <p:nvPr/>
        </p:nvSpPr>
        <p:spPr bwMode="auto">
          <a:xfrm>
            <a:off x="4974702" y="1760987"/>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Browser</a:t>
            </a:r>
          </a:p>
        </p:txBody>
      </p:sp>
      <p:cxnSp>
        <p:nvCxnSpPr>
          <p:cNvPr id="13" name="直接箭头连接符 12">
            <a:extLst>
              <a:ext uri="{FF2B5EF4-FFF2-40B4-BE49-F238E27FC236}">
                <a16:creationId xmlns:a16="http://schemas.microsoft.com/office/drawing/2014/main" id="{22FABB90-1DF1-4456-82A5-3F3A4A891090}"/>
              </a:ext>
            </a:extLst>
          </p:cNvPr>
          <p:cNvCxnSpPr/>
          <p:nvPr/>
        </p:nvCxnSpPr>
        <p:spPr>
          <a:xfrm>
            <a:off x="2297832" y="141734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F40AAFD-5B81-4DA5-8727-41FDBD27A6CB}"/>
              </a:ext>
            </a:extLst>
          </p:cNvPr>
          <p:cNvCxnSpPr>
            <a:cxnSpLocks/>
          </p:cNvCxnSpPr>
          <p:nvPr/>
        </p:nvCxnSpPr>
        <p:spPr>
          <a:xfrm flipH="1">
            <a:off x="2281064" y="1633364"/>
            <a:ext cx="5928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FBE737D-602B-4430-8A90-58149B070272}"/>
              </a:ext>
            </a:extLst>
          </p:cNvPr>
          <p:cNvCxnSpPr>
            <a:cxnSpLocks/>
          </p:cNvCxnSpPr>
          <p:nvPr/>
        </p:nvCxnSpPr>
        <p:spPr>
          <a:xfrm flipH="1">
            <a:off x="4098032" y="1633364"/>
            <a:ext cx="5904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CB5E28D-D386-4CAB-8540-F0BCA5BDD9D4}"/>
              </a:ext>
            </a:extLst>
          </p:cNvPr>
          <p:cNvCxnSpPr/>
          <p:nvPr/>
        </p:nvCxnSpPr>
        <p:spPr>
          <a:xfrm>
            <a:off x="4098032" y="141734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3">
            <a:extLst>
              <a:ext uri="{FF2B5EF4-FFF2-40B4-BE49-F238E27FC236}">
                <a16:creationId xmlns:a16="http://schemas.microsoft.com/office/drawing/2014/main" id="{6C6F5BBB-4C52-48AC-A402-94C6DCC7C3B2}"/>
              </a:ext>
            </a:extLst>
          </p:cNvPr>
          <p:cNvSpPr>
            <a:spLocks noChangeArrowheads="1"/>
          </p:cNvSpPr>
          <p:nvPr/>
        </p:nvSpPr>
        <p:spPr bwMode="auto">
          <a:xfrm>
            <a:off x="2191718" y="1101502"/>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C3D600"/>
                </a:solidFill>
                <a:latin typeface="Times New Roman" panose="02020603050405020304" pitchFamily="18" charset="0"/>
                <a:ea typeface="华文仿宋" panose="02010600040101010101" pitchFamily="2" charset="-122"/>
              </a:rPr>
              <a:t>respond</a:t>
            </a:r>
          </a:p>
        </p:txBody>
      </p:sp>
      <p:sp>
        <p:nvSpPr>
          <p:cNvPr id="25" name="Rectangle 3">
            <a:extLst>
              <a:ext uri="{FF2B5EF4-FFF2-40B4-BE49-F238E27FC236}">
                <a16:creationId xmlns:a16="http://schemas.microsoft.com/office/drawing/2014/main" id="{F50B21DD-F244-4F62-BBEF-86E564B6923A}"/>
              </a:ext>
            </a:extLst>
          </p:cNvPr>
          <p:cNvSpPr>
            <a:spLocks noChangeArrowheads="1"/>
          </p:cNvSpPr>
          <p:nvPr/>
        </p:nvSpPr>
        <p:spPr bwMode="auto">
          <a:xfrm>
            <a:off x="4065826" y="1569554"/>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C3D600"/>
                </a:solidFill>
                <a:latin typeface="Times New Roman" panose="02020603050405020304" pitchFamily="18" charset="0"/>
                <a:ea typeface="华文仿宋" panose="02010600040101010101" pitchFamily="2" charset="-122"/>
              </a:rPr>
              <a:t>request</a:t>
            </a:r>
          </a:p>
        </p:txBody>
      </p:sp>
    </p:spTree>
    <p:extLst>
      <p:ext uri="{BB962C8B-B14F-4D97-AF65-F5344CB8AC3E}">
        <p14:creationId xmlns:p14="http://schemas.microsoft.com/office/powerpoint/2010/main" val="111854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8" name="TextBox 33">
            <a:extLst>
              <a:ext uri="{FF2B5EF4-FFF2-40B4-BE49-F238E27FC236}">
                <a16:creationId xmlns:a16="http://schemas.microsoft.com/office/drawing/2014/main" id="{518270BB-7E19-4F0D-B039-2401A95118F4}"/>
              </a:ext>
            </a:extLst>
          </p:cNvPr>
          <p:cNvSpPr txBox="1"/>
          <p:nvPr/>
        </p:nvSpPr>
        <p:spPr>
          <a:xfrm>
            <a:off x="281608" y="256716"/>
            <a:ext cx="2160240" cy="461665"/>
          </a:xfrm>
          <a:prstGeom prst="rect">
            <a:avLst/>
          </a:prstGeom>
          <a:noFill/>
        </p:spPr>
        <p:txBody>
          <a:bodyPr wrap="square" rtlCol="0">
            <a:spAutoFit/>
          </a:bodyPr>
          <a:lstStyle/>
          <a:p>
            <a:r>
              <a:rPr lang="en-US" altLang="zh-CN" sz="2400" b="1" dirty="0">
                <a:solidFill>
                  <a:schemeClr val="tx1">
                    <a:lumMod val="65000"/>
                    <a:lumOff val="35000"/>
                  </a:schemeClr>
                </a:solidFill>
                <a:latin typeface="微软雅黑" pitchFamily="34" charset="-122"/>
                <a:ea typeface="微软雅黑" pitchFamily="34" charset="-122"/>
              </a:rPr>
              <a:t>IPFS</a:t>
            </a:r>
            <a:r>
              <a:rPr lang="zh-CN" altLang="en-US" sz="2400" b="1" dirty="0">
                <a:solidFill>
                  <a:schemeClr val="tx1">
                    <a:lumMod val="65000"/>
                    <a:lumOff val="35000"/>
                  </a:schemeClr>
                </a:solidFill>
                <a:latin typeface="微软雅黑" pitchFamily="34" charset="-122"/>
                <a:ea typeface="微软雅黑" pitchFamily="34" charset="-122"/>
              </a:rPr>
              <a:t>的特性</a:t>
            </a:r>
            <a:endParaRPr lang="zh-CN" altLang="zh-CN" sz="2400" b="1" dirty="0">
              <a:solidFill>
                <a:schemeClr val="tx1">
                  <a:lumMod val="65000"/>
                  <a:lumOff val="35000"/>
                </a:schemeClr>
              </a:solidFill>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6D65780B-52EC-48FB-B8A3-D4EBCCC2C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808" y="1112540"/>
            <a:ext cx="847725" cy="609600"/>
          </a:xfrm>
          <a:prstGeom prst="rect">
            <a:avLst/>
          </a:prstGeom>
        </p:spPr>
      </p:pic>
      <p:pic>
        <p:nvPicPr>
          <p:cNvPr id="7" name="图片 6">
            <a:extLst>
              <a:ext uri="{FF2B5EF4-FFF2-40B4-BE49-F238E27FC236}">
                <a16:creationId xmlns:a16="http://schemas.microsoft.com/office/drawing/2014/main" id="{F44BF908-8A66-4EB7-88E6-1B3F5DB0C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87" y="1112540"/>
            <a:ext cx="609600" cy="609600"/>
          </a:xfrm>
          <a:prstGeom prst="rect">
            <a:avLst/>
          </a:prstGeom>
        </p:spPr>
      </p:pic>
      <p:pic>
        <p:nvPicPr>
          <p:cNvPr id="10" name="图片 9">
            <a:extLst>
              <a:ext uri="{FF2B5EF4-FFF2-40B4-BE49-F238E27FC236}">
                <a16:creationId xmlns:a16="http://schemas.microsoft.com/office/drawing/2014/main" id="{8978D357-B8CE-4E7A-88B8-8A8CC6E32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0253" y="2053288"/>
            <a:ext cx="609600" cy="609600"/>
          </a:xfrm>
          <a:prstGeom prst="rect">
            <a:avLst/>
          </a:prstGeom>
        </p:spPr>
      </p:pic>
      <p:sp>
        <p:nvSpPr>
          <p:cNvPr id="14" name="Rectangle 3">
            <a:extLst>
              <a:ext uri="{FF2B5EF4-FFF2-40B4-BE49-F238E27FC236}">
                <a16:creationId xmlns:a16="http://schemas.microsoft.com/office/drawing/2014/main" id="{B1DF41E0-A2F2-44C6-845B-B8D01B7475AA}"/>
              </a:ext>
            </a:extLst>
          </p:cNvPr>
          <p:cNvSpPr>
            <a:spLocks noChangeArrowheads="1"/>
          </p:cNvSpPr>
          <p:nvPr/>
        </p:nvSpPr>
        <p:spPr bwMode="auto">
          <a:xfrm>
            <a:off x="372767" y="1674896"/>
            <a:ext cx="792087"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Node</a:t>
            </a:r>
          </a:p>
        </p:txBody>
      </p:sp>
      <p:sp>
        <p:nvSpPr>
          <p:cNvPr id="15" name="Rectangle 3">
            <a:extLst>
              <a:ext uri="{FF2B5EF4-FFF2-40B4-BE49-F238E27FC236}">
                <a16:creationId xmlns:a16="http://schemas.microsoft.com/office/drawing/2014/main" id="{94F95AAB-68E0-4A15-A246-E1405AA741C8}"/>
              </a:ext>
            </a:extLst>
          </p:cNvPr>
          <p:cNvSpPr>
            <a:spLocks noChangeArrowheads="1"/>
          </p:cNvSpPr>
          <p:nvPr/>
        </p:nvSpPr>
        <p:spPr bwMode="auto">
          <a:xfrm>
            <a:off x="2081808" y="1704999"/>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Internet</a:t>
            </a:r>
          </a:p>
        </p:txBody>
      </p:sp>
      <p:sp>
        <p:nvSpPr>
          <p:cNvPr id="16" name="Rectangle 3">
            <a:extLst>
              <a:ext uri="{FF2B5EF4-FFF2-40B4-BE49-F238E27FC236}">
                <a16:creationId xmlns:a16="http://schemas.microsoft.com/office/drawing/2014/main" id="{49E9078F-5629-4A54-9B98-A7D96AEDF030}"/>
              </a:ext>
            </a:extLst>
          </p:cNvPr>
          <p:cNvSpPr>
            <a:spLocks noChangeArrowheads="1"/>
          </p:cNvSpPr>
          <p:nvPr/>
        </p:nvSpPr>
        <p:spPr bwMode="auto">
          <a:xfrm>
            <a:off x="5840819" y="2612959"/>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Browser</a:t>
            </a:r>
          </a:p>
        </p:txBody>
      </p:sp>
      <p:cxnSp>
        <p:nvCxnSpPr>
          <p:cNvPr id="13" name="直接箭头连接符 12">
            <a:extLst>
              <a:ext uri="{FF2B5EF4-FFF2-40B4-BE49-F238E27FC236}">
                <a16:creationId xmlns:a16="http://schemas.microsoft.com/office/drawing/2014/main" id="{22FABB90-1DF1-4456-82A5-3F3A4A891090}"/>
              </a:ext>
            </a:extLst>
          </p:cNvPr>
          <p:cNvCxnSpPr/>
          <p:nvPr/>
        </p:nvCxnSpPr>
        <p:spPr>
          <a:xfrm>
            <a:off x="1294483" y="1328564"/>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F40AAFD-5B81-4DA5-8727-41FDBD27A6CB}"/>
              </a:ext>
            </a:extLst>
          </p:cNvPr>
          <p:cNvCxnSpPr>
            <a:cxnSpLocks/>
          </p:cNvCxnSpPr>
          <p:nvPr/>
        </p:nvCxnSpPr>
        <p:spPr>
          <a:xfrm flipH="1">
            <a:off x="1277715" y="1544588"/>
            <a:ext cx="5928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FBE737D-602B-4430-8A90-58149B070272}"/>
              </a:ext>
            </a:extLst>
          </p:cNvPr>
          <p:cNvCxnSpPr>
            <a:cxnSpLocks/>
          </p:cNvCxnSpPr>
          <p:nvPr/>
        </p:nvCxnSpPr>
        <p:spPr>
          <a:xfrm flipH="1">
            <a:off x="4964149" y="2485336"/>
            <a:ext cx="5904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CB5E28D-D386-4CAB-8540-F0BCA5BDD9D4}"/>
              </a:ext>
            </a:extLst>
          </p:cNvPr>
          <p:cNvCxnSpPr/>
          <p:nvPr/>
        </p:nvCxnSpPr>
        <p:spPr>
          <a:xfrm>
            <a:off x="4964149" y="2269312"/>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3">
            <a:extLst>
              <a:ext uri="{FF2B5EF4-FFF2-40B4-BE49-F238E27FC236}">
                <a16:creationId xmlns:a16="http://schemas.microsoft.com/office/drawing/2014/main" id="{6C6F5BBB-4C52-48AC-A402-94C6DCC7C3B2}"/>
              </a:ext>
            </a:extLst>
          </p:cNvPr>
          <p:cNvSpPr>
            <a:spLocks noChangeArrowheads="1"/>
          </p:cNvSpPr>
          <p:nvPr/>
        </p:nvSpPr>
        <p:spPr bwMode="auto">
          <a:xfrm>
            <a:off x="1188369" y="1012726"/>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C3D600"/>
                </a:solidFill>
                <a:latin typeface="Times New Roman" panose="02020603050405020304" pitchFamily="18" charset="0"/>
                <a:ea typeface="华文仿宋" panose="02010600040101010101" pitchFamily="2" charset="-122"/>
              </a:rPr>
              <a:t>respond</a:t>
            </a:r>
          </a:p>
        </p:txBody>
      </p:sp>
      <p:sp>
        <p:nvSpPr>
          <p:cNvPr id="25" name="Rectangle 3">
            <a:extLst>
              <a:ext uri="{FF2B5EF4-FFF2-40B4-BE49-F238E27FC236}">
                <a16:creationId xmlns:a16="http://schemas.microsoft.com/office/drawing/2014/main" id="{F50B21DD-F244-4F62-BBEF-86E564B6923A}"/>
              </a:ext>
            </a:extLst>
          </p:cNvPr>
          <p:cNvSpPr>
            <a:spLocks noChangeArrowheads="1"/>
          </p:cNvSpPr>
          <p:nvPr/>
        </p:nvSpPr>
        <p:spPr bwMode="auto">
          <a:xfrm>
            <a:off x="4931943" y="2421526"/>
            <a:ext cx="914969"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dirty="0">
                <a:solidFill>
                  <a:srgbClr val="C3D600"/>
                </a:solidFill>
                <a:latin typeface="Times New Roman" panose="02020603050405020304" pitchFamily="18" charset="0"/>
                <a:ea typeface="华文仿宋" panose="02010600040101010101" pitchFamily="2" charset="-122"/>
              </a:rPr>
              <a:t>request</a:t>
            </a:r>
          </a:p>
        </p:txBody>
      </p:sp>
      <p:pic>
        <p:nvPicPr>
          <p:cNvPr id="3" name="图片 2">
            <a:extLst>
              <a:ext uri="{FF2B5EF4-FFF2-40B4-BE49-F238E27FC236}">
                <a16:creationId xmlns:a16="http://schemas.microsoft.com/office/drawing/2014/main" id="{F2891CDD-BB8F-4C70-9675-6FAD4BA2E9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3261" y="1655996"/>
            <a:ext cx="609600" cy="609600"/>
          </a:xfrm>
          <a:prstGeom prst="rect">
            <a:avLst/>
          </a:prstGeom>
        </p:spPr>
      </p:pic>
      <p:pic>
        <p:nvPicPr>
          <p:cNvPr id="22" name="图片 21">
            <a:extLst>
              <a:ext uri="{FF2B5EF4-FFF2-40B4-BE49-F238E27FC236}">
                <a16:creationId xmlns:a16="http://schemas.microsoft.com/office/drawing/2014/main" id="{9701E3D2-FACA-420D-B9E8-8A93F2E61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1346" y="2065038"/>
            <a:ext cx="609600" cy="609600"/>
          </a:xfrm>
          <a:prstGeom prst="rect">
            <a:avLst/>
          </a:prstGeom>
        </p:spPr>
      </p:pic>
      <p:pic>
        <p:nvPicPr>
          <p:cNvPr id="23" name="图片 22">
            <a:extLst>
              <a:ext uri="{FF2B5EF4-FFF2-40B4-BE49-F238E27FC236}">
                <a16:creationId xmlns:a16="http://schemas.microsoft.com/office/drawing/2014/main" id="{CF1660EB-0F3E-4EE7-8BB1-66B4CE272D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8316" y="1218184"/>
            <a:ext cx="609600" cy="609600"/>
          </a:xfrm>
          <a:prstGeom prst="rect">
            <a:avLst/>
          </a:prstGeom>
        </p:spPr>
      </p:pic>
      <p:sp>
        <p:nvSpPr>
          <p:cNvPr id="5" name="矩形 4">
            <a:extLst>
              <a:ext uri="{FF2B5EF4-FFF2-40B4-BE49-F238E27FC236}">
                <a16:creationId xmlns:a16="http://schemas.microsoft.com/office/drawing/2014/main" id="{A47D47FB-009F-4DE0-91AD-E5205A406E2B}"/>
              </a:ext>
            </a:extLst>
          </p:cNvPr>
          <p:cNvSpPr/>
          <p:nvPr/>
        </p:nvSpPr>
        <p:spPr>
          <a:xfrm rot="19667316">
            <a:off x="2966219" y="1346349"/>
            <a:ext cx="2354423" cy="105336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8521A3CA-4968-4128-A96F-21796FACA201}"/>
              </a:ext>
            </a:extLst>
          </p:cNvPr>
          <p:cNvCxnSpPr>
            <a:cxnSpLocks/>
          </p:cNvCxnSpPr>
          <p:nvPr/>
        </p:nvCxnSpPr>
        <p:spPr>
          <a:xfrm flipH="1">
            <a:off x="3003246" y="1509392"/>
            <a:ext cx="5904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01F5C72-D329-4920-9965-3E1A4D50CDEC}"/>
              </a:ext>
            </a:extLst>
          </p:cNvPr>
          <p:cNvCxnSpPr/>
          <p:nvPr/>
        </p:nvCxnSpPr>
        <p:spPr>
          <a:xfrm>
            <a:off x="3017633" y="1289448"/>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
            <a:extLst>
              <a:ext uri="{FF2B5EF4-FFF2-40B4-BE49-F238E27FC236}">
                <a16:creationId xmlns:a16="http://schemas.microsoft.com/office/drawing/2014/main" id="{40F405E9-5AF5-46B1-85BC-7B1396E5BCDF}"/>
              </a:ext>
            </a:extLst>
          </p:cNvPr>
          <p:cNvSpPr>
            <a:spLocks noChangeArrowheads="1"/>
          </p:cNvSpPr>
          <p:nvPr/>
        </p:nvSpPr>
        <p:spPr bwMode="auto">
          <a:xfrm>
            <a:off x="3144418" y="1869701"/>
            <a:ext cx="592833"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Node</a:t>
            </a:r>
          </a:p>
        </p:txBody>
      </p:sp>
      <p:sp>
        <p:nvSpPr>
          <p:cNvPr id="33" name="Rectangle 3">
            <a:extLst>
              <a:ext uri="{FF2B5EF4-FFF2-40B4-BE49-F238E27FC236}">
                <a16:creationId xmlns:a16="http://schemas.microsoft.com/office/drawing/2014/main" id="{468ECE66-894D-4EDA-BC02-8CF61FFE0EEB}"/>
              </a:ext>
            </a:extLst>
          </p:cNvPr>
          <p:cNvSpPr>
            <a:spLocks noChangeArrowheads="1"/>
          </p:cNvSpPr>
          <p:nvPr/>
        </p:nvSpPr>
        <p:spPr bwMode="auto">
          <a:xfrm>
            <a:off x="3871298" y="1460659"/>
            <a:ext cx="592833"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Node</a:t>
            </a:r>
          </a:p>
        </p:txBody>
      </p:sp>
      <p:sp>
        <p:nvSpPr>
          <p:cNvPr id="34" name="Rectangle 3">
            <a:extLst>
              <a:ext uri="{FF2B5EF4-FFF2-40B4-BE49-F238E27FC236}">
                <a16:creationId xmlns:a16="http://schemas.microsoft.com/office/drawing/2014/main" id="{6AF0EA1F-C6EA-4CC2-A06A-EC6E397209A5}"/>
              </a:ext>
            </a:extLst>
          </p:cNvPr>
          <p:cNvSpPr>
            <a:spLocks noChangeArrowheads="1"/>
          </p:cNvSpPr>
          <p:nvPr/>
        </p:nvSpPr>
        <p:spPr bwMode="auto">
          <a:xfrm>
            <a:off x="4538316" y="1012726"/>
            <a:ext cx="592833" cy="36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20000"/>
              </a:lnSpc>
              <a:spcBef>
                <a:spcPct val="0"/>
              </a:spcBef>
              <a:spcAft>
                <a:spcPts val="500"/>
              </a:spcAft>
              <a:buClr>
                <a:schemeClr val="bg2">
                  <a:lumMod val="75000"/>
                </a:schemeClr>
              </a:buClr>
              <a:buNone/>
            </a:pPr>
            <a:r>
              <a:rPr kumimoji="1" lang="en-US" altLang="zh-CN" sz="1400" b="1" dirty="0">
                <a:solidFill>
                  <a:srgbClr val="000000"/>
                </a:solidFill>
                <a:latin typeface="Times New Roman" panose="02020603050405020304" pitchFamily="18" charset="0"/>
                <a:ea typeface="华文仿宋" panose="02010600040101010101" pitchFamily="2" charset="-122"/>
              </a:rPr>
              <a:t>Node</a:t>
            </a:r>
          </a:p>
        </p:txBody>
      </p:sp>
      <p:sp>
        <p:nvSpPr>
          <p:cNvPr id="35" name="Rectangle 3">
            <a:extLst>
              <a:ext uri="{FF2B5EF4-FFF2-40B4-BE49-F238E27FC236}">
                <a16:creationId xmlns:a16="http://schemas.microsoft.com/office/drawing/2014/main" id="{56B57783-DC3A-44E8-A93F-096BFAE9E709}"/>
              </a:ext>
            </a:extLst>
          </p:cNvPr>
          <p:cNvSpPr>
            <a:spLocks noChangeArrowheads="1"/>
          </p:cNvSpPr>
          <p:nvPr/>
        </p:nvSpPr>
        <p:spPr bwMode="auto">
          <a:xfrm>
            <a:off x="299372" y="3319793"/>
            <a:ext cx="662473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高度集中化 </a:t>
            </a:r>
            <a:r>
              <a:rPr kumimoji="1" lang="en-US" altLang="zh-CN" sz="1800" b="1" dirty="0">
                <a:solidFill>
                  <a:srgbClr val="000000"/>
                </a:solidFill>
                <a:latin typeface="Times New Roman" panose="02020603050405020304" pitchFamily="18" charset="0"/>
                <a:ea typeface="华文仿宋" panose="02010600040101010101" pitchFamily="2" charset="-122"/>
                <a:sym typeface="Wingdings" panose="05000000000000000000" pitchFamily="2" charset="2"/>
              </a:rPr>
              <a:t> </a:t>
            </a:r>
            <a:r>
              <a:rPr kumimoji="1" lang="zh-CN" altLang="en-US" sz="1800" b="1" dirty="0">
                <a:solidFill>
                  <a:srgbClr val="C00000"/>
                </a:solidFill>
                <a:latin typeface="Times New Roman" panose="02020603050405020304" pitchFamily="18" charset="0"/>
                <a:ea typeface="华文仿宋" panose="02010600040101010101" pitchFamily="2" charset="-122"/>
                <a:sym typeface="Wingdings" panose="05000000000000000000" pitchFamily="2" charset="2"/>
              </a:rPr>
              <a:t>分布式存储</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过度依赖骨干网络  </a:t>
            </a:r>
            <a:r>
              <a:rPr kumimoji="1" lang="en-US" altLang="zh-CN" sz="1800" b="1" dirty="0">
                <a:solidFill>
                  <a:srgbClr val="000000"/>
                </a:solidFill>
                <a:latin typeface="Times New Roman" panose="02020603050405020304" pitchFamily="18" charset="0"/>
                <a:ea typeface="华文仿宋" panose="02010600040101010101" pitchFamily="2" charset="-122"/>
                <a:sym typeface="Wingdings" panose="05000000000000000000" pitchFamily="2" charset="2"/>
              </a:rPr>
              <a:t>  </a:t>
            </a:r>
            <a:r>
              <a:rPr kumimoji="1" lang="zh-CN" altLang="en-US" sz="1800" b="1" dirty="0">
                <a:solidFill>
                  <a:srgbClr val="C00000"/>
                </a:solidFill>
                <a:latin typeface="Times New Roman" panose="02020603050405020304" pitchFamily="18" charset="0"/>
                <a:ea typeface="华文仿宋" panose="02010600040101010101" pitchFamily="2" charset="-122"/>
                <a:sym typeface="Wingdings" panose="05000000000000000000" pitchFamily="2" charset="2"/>
              </a:rPr>
              <a:t>分布式点对点传输</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000000"/>
                </a:solidFill>
                <a:latin typeface="Times New Roman" panose="02020603050405020304" pitchFamily="18" charset="0"/>
                <a:ea typeface="华文仿宋" panose="02010600040101010101" pitchFamily="2" charset="-122"/>
              </a:rPr>
              <a:t>基于域名寻址、数据冗余</a:t>
            </a:r>
            <a:r>
              <a:rPr kumimoji="1" lang="en-US" altLang="zh-CN" sz="1800" b="1" dirty="0">
                <a:solidFill>
                  <a:srgbClr val="000000"/>
                </a:solidFill>
                <a:latin typeface="Times New Roman" panose="02020603050405020304" pitchFamily="18" charset="0"/>
                <a:ea typeface="华文仿宋" panose="02010600040101010101" pitchFamily="2" charset="-122"/>
                <a:sym typeface="Wingdings" panose="05000000000000000000" pitchFamily="2" charset="2"/>
              </a:rPr>
              <a:t>  </a:t>
            </a:r>
            <a:r>
              <a:rPr kumimoji="1" lang="zh-CN" altLang="en-US" sz="1800" b="1" dirty="0">
                <a:solidFill>
                  <a:srgbClr val="C00000"/>
                </a:solidFill>
                <a:latin typeface="Times New Roman" panose="02020603050405020304" pitchFamily="18" charset="0"/>
                <a:ea typeface="华文仿宋" panose="02010600040101010101" pitchFamily="2" charset="-122"/>
                <a:sym typeface="Wingdings" panose="05000000000000000000" pitchFamily="2" charset="2"/>
              </a:rPr>
              <a:t>基于内容寻址（哈希寻址）</a:t>
            </a:r>
            <a:endParaRPr kumimoji="1" lang="en-US" altLang="zh-CN" sz="1800" b="1" dirty="0">
              <a:solidFill>
                <a:srgbClr val="C00000"/>
              </a:solidFill>
              <a:latin typeface="Times New Roman" panose="02020603050405020304" pitchFamily="18" charset="0"/>
              <a:ea typeface="华文仿宋" panose="02010600040101010101" pitchFamily="2" charset="-12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solidFill>
                  <a:srgbClr val="C00000"/>
                </a:solidFill>
                <a:latin typeface="Times New Roman" panose="02020603050405020304" pitchFamily="18" charset="0"/>
                <a:ea typeface="华文仿宋" panose="02010600040101010101" pitchFamily="2" charset="-122"/>
                <a:sym typeface="Wingdings" panose="05000000000000000000" pitchFamily="2" charset="2"/>
              </a:rPr>
              <a:t>版本化：</a:t>
            </a:r>
            <a:r>
              <a:rPr kumimoji="1" lang="zh-CN" altLang="en-US" sz="1800" b="1" dirty="0">
                <a:latin typeface="Times New Roman" panose="02020603050405020304" pitchFamily="18" charset="0"/>
                <a:ea typeface="华文仿宋" panose="02010600040101010101" pitchFamily="2" charset="-122"/>
                <a:sym typeface="Wingdings" panose="05000000000000000000" pitchFamily="2" charset="2"/>
              </a:rPr>
              <a:t>可追溯文件修改历史</a:t>
            </a:r>
            <a:endParaRPr kumimoji="1" lang="en-US" altLang="zh-CN" sz="1800" b="1" dirty="0">
              <a:latin typeface="Times New Roman" panose="02020603050405020304" pitchFamily="18" charset="0"/>
              <a:ea typeface="华文仿宋" panose="02010600040101010101" pitchFamily="2" charset="-122"/>
              <a:sym typeface="Wingdings" panose="05000000000000000000" pitchFamily="2" charset="2"/>
            </a:endParaRPr>
          </a:p>
          <a:p>
            <a:pPr>
              <a:lnSpc>
                <a:spcPct val="120000"/>
              </a:lnSpc>
              <a:spcBef>
                <a:spcPct val="0"/>
              </a:spcBef>
              <a:spcAft>
                <a:spcPts val="500"/>
              </a:spcAft>
              <a:buClr>
                <a:schemeClr val="bg2">
                  <a:lumMod val="75000"/>
                </a:schemeClr>
              </a:buClr>
              <a:buFont typeface="Wingdings" panose="05000000000000000000" pitchFamily="2" charset="2"/>
              <a:buChar char="l"/>
            </a:pPr>
            <a:r>
              <a:rPr kumimoji="1" lang="zh-CN" altLang="en-US" sz="1800" b="1" dirty="0">
                <a:latin typeface="Times New Roman" panose="02020603050405020304" pitchFamily="18" charset="0"/>
                <a:ea typeface="华文仿宋" panose="02010600040101010101" pitchFamily="2" charset="-122"/>
                <a:sym typeface="Wingdings" panose="05000000000000000000" pitchFamily="2" charset="2"/>
              </a:rPr>
              <a:t>等等</a:t>
            </a:r>
            <a:endParaRPr kumimoji="1" lang="en-US" altLang="zh-CN" sz="1800" b="1" dirty="0">
              <a:latin typeface="Times New Roman" panose="02020603050405020304" pitchFamily="18" charset="0"/>
              <a:ea typeface="华文仿宋" panose="02010600040101010101" pitchFamily="2" charset="-122"/>
            </a:endParaRPr>
          </a:p>
          <a:p>
            <a:pPr marL="0" indent="0">
              <a:lnSpc>
                <a:spcPct val="120000"/>
              </a:lnSpc>
              <a:spcBef>
                <a:spcPct val="0"/>
              </a:spcBef>
              <a:spcAft>
                <a:spcPts val="500"/>
              </a:spcAft>
              <a:buClr>
                <a:schemeClr val="bg2">
                  <a:lumMod val="75000"/>
                </a:schemeClr>
              </a:buClr>
              <a:buNone/>
            </a:pPr>
            <a:endParaRPr kumimoji="1" lang="en-US" altLang="zh-CN" sz="1800" b="1" dirty="0">
              <a:solidFill>
                <a:srgbClr val="00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68168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的诞生：协议实验室</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的基本概念：分布式存储和传输网络协议</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的特性：内容可寻址、版本化、点对点存储和传输</a:t>
            </a:r>
            <a:endParaRPr kumimoji="1" lang="en-US" altLang="zh-CN" sz="2000" dirty="0">
              <a:solidFill>
                <a:srgbClr val="000000"/>
              </a:solidFill>
              <a:latin typeface="Times New Roman" panose="02020603050405020304" pitchFamily="18" charset="0"/>
              <a:ea typeface="微软雅黑" panose="020B0503020204020204" pitchFamily="34" charset="-122"/>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800219"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小结</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1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descr="LOGO.png">
            <a:extLst>
              <a:ext uri="{FF2B5EF4-FFF2-40B4-BE49-F238E27FC236}">
                <a16:creationId xmlns:a16="http://schemas.microsoft.com/office/drawing/2014/main" id="{96520A42-1243-4ADE-8B79-A724305E24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288" y="193204"/>
            <a:ext cx="1033145" cy="474290"/>
          </a:xfrm>
          <a:prstGeom prst="rect">
            <a:avLst/>
          </a:prstGeom>
          <a:noFill/>
          <a:ln>
            <a:noFill/>
          </a:ln>
          <a:extLst/>
        </p:spPr>
      </p:pic>
      <p:sp>
        <p:nvSpPr>
          <p:cNvPr id="29" name="Rectangle 3">
            <a:extLst>
              <a:ext uri="{FF2B5EF4-FFF2-40B4-BE49-F238E27FC236}">
                <a16:creationId xmlns:a16="http://schemas.microsoft.com/office/drawing/2014/main" id="{4A984CFB-461A-48D3-8C44-4F461F96B012}"/>
              </a:ext>
            </a:extLst>
          </p:cNvPr>
          <p:cNvSpPr>
            <a:spLocks noChangeArrowheads="1"/>
          </p:cNvSpPr>
          <p:nvPr/>
        </p:nvSpPr>
        <p:spPr bwMode="auto">
          <a:xfrm>
            <a:off x="425624" y="1273324"/>
            <a:ext cx="70098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lnSpc>
                <a:spcPct val="150000"/>
              </a:lnSpc>
              <a:spcBef>
                <a:spcPct val="0"/>
              </a:spcBef>
              <a:buClr>
                <a:srgbClr val="3333CC"/>
              </a:buClr>
              <a:buNone/>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介绍</a:t>
            </a: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协议分层</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en-US" altLang="zh-CN" sz="2000" dirty="0">
                <a:solidFill>
                  <a:srgbClr val="000000"/>
                </a:solidFill>
                <a:latin typeface="Times New Roman" panose="02020603050405020304" pitchFamily="18" charset="0"/>
                <a:ea typeface="微软雅黑" panose="020B0503020204020204" pitchFamily="34" charset="-122"/>
              </a:rPr>
              <a:t>IPFS</a:t>
            </a:r>
            <a:r>
              <a:rPr kumimoji="1" lang="zh-CN" altLang="en-US" sz="2000" dirty="0">
                <a:solidFill>
                  <a:srgbClr val="000000"/>
                </a:solidFill>
                <a:latin typeface="Times New Roman" panose="02020603050405020304" pitchFamily="18" charset="0"/>
                <a:ea typeface="微软雅黑" panose="020B0503020204020204" pitchFamily="34" charset="-122"/>
              </a:rPr>
              <a:t>与信息安全的关系</a:t>
            </a:r>
            <a:endParaRPr kumimoji="1" lang="en-US" altLang="zh-CN" sz="2000" dirty="0">
              <a:solidFill>
                <a:srgbClr val="000000"/>
              </a:solidFill>
              <a:latin typeface="Times New Roman" panose="02020603050405020304" pitchFamily="18" charset="0"/>
              <a:ea typeface="微软雅黑" panose="020B0503020204020204" pitchFamily="34" charset="-122"/>
            </a:endParaRPr>
          </a:p>
          <a:p>
            <a:pPr>
              <a:lnSpc>
                <a:spcPct val="150000"/>
              </a:lnSpc>
              <a:spcBef>
                <a:spcPct val="0"/>
              </a:spcBef>
              <a:buClr>
                <a:schemeClr val="bg2">
                  <a:lumMod val="75000"/>
                </a:schemeClr>
              </a:buClr>
              <a:buFont typeface="Wingdings" panose="05000000000000000000" pitchFamily="2" charset="2"/>
              <a:buChar char="l"/>
            </a:pPr>
            <a:r>
              <a:rPr kumimoji="1" lang="zh-CN" altLang="en-US" sz="2000" dirty="0">
                <a:solidFill>
                  <a:srgbClr val="000000"/>
                </a:solidFill>
                <a:latin typeface="Times New Roman" panose="02020603050405020304" pitchFamily="18" charset="0"/>
                <a:ea typeface="微软雅黑" panose="020B0503020204020204" pitchFamily="34" charset="-122"/>
              </a:rPr>
              <a:t>哈希运算的原理</a:t>
            </a:r>
            <a:endParaRPr kumimoji="1" lang="en-US" altLang="zh-CN" sz="2000" dirty="0">
              <a:solidFill>
                <a:srgbClr val="000000"/>
              </a:solidFill>
              <a:latin typeface="Times New Roman" panose="02020603050405020304" pitchFamily="18" charset="0"/>
              <a:ea typeface="微软雅黑" panose="020B0503020204020204" pitchFamily="34" charset="-122"/>
            </a:endParaRPr>
          </a:p>
        </p:txBody>
      </p:sp>
      <p:sp>
        <p:nvSpPr>
          <p:cNvPr id="6" name="TextBox 4">
            <a:extLst>
              <a:ext uri="{FF2B5EF4-FFF2-40B4-BE49-F238E27FC236}">
                <a16:creationId xmlns:a16="http://schemas.microsoft.com/office/drawing/2014/main" id="{CCC17FF2-535A-4D9E-BF3C-19C8E49E32C5}"/>
              </a:ext>
            </a:extLst>
          </p:cNvPr>
          <p:cNvSpPr txBox="1"/>
          <p:nvPr/>
        </p:nvSpPr>
        <p:spPr>
          <a:xfrm>
            <a:off x="2625011" y="193204"/>
            <a:ext cx="338555" cy="461665"/>
          </a:xfrm>
          <a:prstGeom prst="rect">
            <a:avLst/>
          </a:prstGeom>
          <a:noFill/>
        </p:spPr>
        <p:txBody>
          <a:bodyPr wrap="none" rtlCol="0">
            <a:spAutoFit/>
          </a:bodyPr>
          <a:lstStyle/>
          <a:p>
            <a:pPr algn="ctr"/>
            <a:r>
              <a:rPr lang="en-US" altLang="zh-CN" sz="2400" dirty="0">
                <a:solidFill>
                  <a:schemeClr val="bg1">
                    <a:lumMod val="50000"/>
                  </a:schemeClr>
                </a:solidFill>
                <a:latin typeface="Impact" pitchFamily="34" charset="0"/>
              </a:rPr>
              <a:t>2</a:t>
            </a:r>
            <a:endParaRPr lang="zh-CN" altLang="en-US" sz="2400" dirty="0">
              <a:solidFill>
                <a:schemeClr val="bg1">
                  <a:lumMod val="50000"/>
                </a:schemeClr>
              </a:solidFill>
              <a:latin typeface="Impact" pitchFamily="34" charset="0"/>
            </a:endParaRPr>
          </a:p>
        </p:txBody>
      </p:sp>
      <p:sp>
        <p:nvSpPr>
          <p:cNvPr id="8" name="矩形 7">
            <a:extLst>
              <a:ext uri="{FF2B5EF4-FFF2-40B4-BE49-F238E27FC236}">
                <a16:creationId xmlns:a16="http://schemas.microsoft.com/office/drawing/2014/main" id="{CA3961FE-BC32-4856-A3B7-3CFD87B92515}"/>
              </a:ext>
            </a:extLst>
          </p:cNvPr>
          <p:cNvSpPr/>
          <p:nvPr/>
        </p:nvSpPr>
        <p:spPr>
          <a:xfrm>
            <a:off x="3022298" y="193203"/>
            <a:ext cx="1415772"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协议分层</a:t>
            </a:r>
            <a:endParaRPr lang="zh-CN" altLang="en-US" sz="2400" b="1" dirty="0"/>
          </a:p>
        </p:txBody>
      </p:sp>
      <p:cxnSp>
        <p:nvCxnSpPr>
          <p:cNvPr id="11" name="直接连接符 10">
            <a:extLst>
              <a:ext uri="{FF2B5EF4-FFF2-40B4-BE49-F238E27FC236}">
                <a16:creationId xmlns:a16="http://schemas.microsoft.com/office/drawing/2014/main" id="{09B19A25-3484-4837-8810-6F4D786D2358}"/>
              </a:ext>
            </a:extLst>
          </p:cNvPr>
          <p:cNvCxnSpPr>
            <a:cxnSpLocks/>
          </p:cNvCxnSpPr>
          <p:nvPr/>
        </p:nvCxnSpPr>
        <p:spPr>
          <a:xfrm flipH="1">
            <a:off x="209600" y="769268"/>
            <a:ext cx="7225834" cy="0"/>
          </a:xfrm>
          <a:prstGeom prst="line">
            <a:avLst/>
          </a:prstGeom>
          <a:ln w="12700">
            <a:solidFill>
              <a:srgbClr val="234C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4828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14021</TotalTime>
  <Words>1680</Words>
  <Application>Microsoft Office PowerPoint</Application>
  <PresentationFormat>自定义</PresentationFormat>
  <Paragraphs>259</Paragraphs>
  <Slides>40</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4" baseType="lpstr">
      <vt:lpstr>等线</vt:lpstr>
      <vt:lpstr>仿宋</vt:lpstr>
      <vt:lpstr>华文仿宋</vt:lpstr>
      <vt:lpstr>楷体</vt:lpstr>
      <vt:lpstr>宋体</vt:lpstr>
      <vt:lpstr>微软雅黑</vt:lpstr>
      <vt:lpstr>Arial</vt:lpstr>
      <vt:lpstr>Calibri</vt:lpstr>
      <vt:lpstr>Cambria</vt:lpstr>
      <vt:lpstr>Impact</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张焱</dc:creator>
  <cp:lastModifiedBy>Kevin-</cp:lastModifiedBy>
  <cp:revision>270</cp:revision>
  <dcterms:created xsi:type="dcterms:W3CDTF">2013-03-19T07:25:13Z</dcterms:created>
  <dcterms:modified xsi:type="dcterms:W3CDTF">2018-05-29T03:54:12Z</dcterms:modified>
</cp:coreProperties>
</file>