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5"/>
    <p:sldMasterId id="2147483762" r:id="rId6"/>
  </p:sldMasterIdLst>
  <p:notesMasterIdLst>
    <p:notesMasterId r:id="rId21"/>
  </p:notesMasterIdLst>
  <p:handoutMasterIdLst>
    <p:handoutMasterId r:id="rId22"/>
  </p:handoutMasterIdLst>
  <p:sldIdLst>
    <p:sldId id="1491" r:id="rId7"/>
    <p:sldId id="2141411911" r:id="rId8"/>
    <p:sldId id="2141412316" r:id="rId9"/>
    <p:sldId id="2141412324" r:id="rId10"/>
    <p:sldId id="2141412317" r:id="rId11"/>
    <p:sldId id="2141412320" r:id="rId12"/>
    <p:sldId id="2319" r:id="rId13"/>
    <p:sldId id="2141412321" r:id="rId14"/>
    <p:sldId id="2141412319" r:id="rId15"/>
    <p:sldId id="2141411919" r:id="rId16"/>
    <p:sldId id="2141411920" r:id="rId17"/>
    <p:sldId id="2141412325" r:id="rId18"/>
    <p:sldId id="2141412323" r:id="rId19"/>
    <p:sldId id="2141412322"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8150A61-0008-4220-B000-4470398F3DD9}">
          <p14:sldIdLst>
            <p14:sldId id="1491"/>
            <p14:sldId id="2141411911"/>
            <p14:sldId id="2141412316"/>
            <p14:sldId id="2141412324"/>
            <p14:sldId id="2141412317"/>
            <p14:sldId id="2141412320"/>
            <p14:sldId id="2319"/>
            <p14:sldId id="2141412321"/>
            <p14:sldId id="2141412319"/>
            <p14:sldId id="2141411919"/>
            <p14:sldId id="2141411920"/>
            <p14:sldId id="2141412325"/>
            <p14:sldId id="2141412323"/>
            <p14:sldId id="2141412322"/>
          </p14:sldIdLst>
        </p14:section>
        <p14:section name="Backup Slides" id="{56B6038B-2E70-47D4-95BE-66CC4052C9B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C. Hess" initials="jch" lastIdx="5" clrIdx="0">
    <p:extLst>
      <p:ext uri="{19B8F6BF-5375-455C-9EA6-DF929625EA0E}">
        <p15:presenceInfo xmlns:p15="http://schemas.microsoft.com/office/powerpoint/2012/main" userId="John C. Hess" providerId="None"/>
      </p:ext>
    </p:extLst>
  </p:cmAuthor>
  <p:cmAuthor id="2" name="Farley, Bryan (US)" initials="BMF" lastIdx="150" clrIdx="1">
    <p:extLst>
      <p:ext uri="{19B8F6BF-5375-455C-9EA6-DF929625EA0E}">
        <p15:presenceInfo xmlns:p15="http://schemas.microsoft.com/office/powerpoint/2012/main" userId="Farley, Bryan (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4"/>
    <a:srgbClr val="FF0000"/>
    <a:srgbClr val="0051BC"/>
    <a:srgbClr val="FFFF99"/>
    <a:srgbClr val="002F6C"/>
    <a:srgbClr val="70AD47"/>
    <a:srgbClr val="63666A"/>
    <a:srgbClr val="00B0F0"/>
    <a:srgbClr val="ED7D31"/>
    <a:srgbClr val="DFE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D6A3F7-15B3-40FA-B191-125C6B66AFA6}" v="100" dt="2023-12-07T00:40:33.167"/>
    <p1510:client id="{D226143A-3348-4B5C-B416-E1E653ACA5CE}" v="1" dt="2023-12-07T22:07:37.143"/>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804F21BA-AA39-4F7D-B203-3C47CD745B47}" type="datetimeFigureOut">
              <a:rPr lang="en-US"/>
              <a:pPr>
                <a:defRPr/>
              </a:pPr>
              <a:t>12/7/2023</a:t>
            </a:fld>
            <a:endParaRPr lang="en-US"/>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527F841-1B72-41D3-9088-64FA380F051F}" type="slidenum">
              <a:rPr lang="en-US"/>
              <a:pPr>
                <a:defRPr/>
              </a:pPr>
              <a:t>‹#›</a:t>
            </a:fld>
            <a:endParaRPr lang="en-US"/>
          </a:p>
        </p:txBody>
      </p:sp>
    </p:spTree>
    <p:extLst>
      <p:ext uri="{BB962C8B-B14F-4D97-AF65-F5344CB8AC3E}">
        <p14:creationId xmlns:p14="http://schemas.microsoft.com/office/powerpoint/2010/main" val="1271185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DA122F-1235-4048-B98B-6D35C005EC8C}" type="slidenum">
              <a:rPr lang="en-US"/>
              <a:pPr>
                <a:defRPr/>
              </a:pPr>
              <a:t>‹#›</a:t>
            </a:fld>
            <a:endParaRPr lang="en-US"/>
          </a:p>
        </p:txBody>
      </p:sp>
    </p:spTree>
    <p:extLst>
      <p:ext uri="{BB962C8B-B14F-4D97-AF65-F5344CB8AC3E}">
        <p14:creationId xmlns:p14="http://schemas.microsoft.com/office/powerpoint/2010/main" val="29906848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7DA122F-1235-4048-B98B-6D35C005EC8C}" type="slidenum">
              <a:rPr lang="en-US"/>
              <a:pPr>
                <a:defRPr/>
              </a:pPr>
              <a:t>1</a:t>
            </a:fld>
            <a:endParaRPr lang="en-US"/>
          </a:p>
        </p:txBody>
      </p:sp>
    </p:spTree>
    <p:extLst>
      <p:ext uri="{BB962C8B-B14F-4D97-AF65-F5344CB8AC3E}">
        <p14:creationId xmlns:p14="http://schemas.microsoft.com/office/powerpoint/2010/main" val="166289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57262" y="8974424"/>
            <a:ext cx="3103880" cy="472763"/>
          </a:xfrm>
          <a:prstGeom prst="rect">
            <a:avLst/>
          </a:prstGeom>
          <a:ln/>
        </p:spPr>
        <p:txBody>
          <a:bodyPr lIns="94028" tIns="47014" rIns="94028" bIns="47014"/>
          <a:lstStyle/>
          <a:p>
            <a:pPr marL="0" marR="0" lvl="0" indent="0" algn="l" defTabSz="914400" rtl="0" eaLnBrk="1" fontAlgn="base" latinLnBrk="0" hangingPunct="1">
              <a:lnSpc>
                <a:spcPct val="100000"/>
              </a:lnSpc>
              <a:spcBef>
                <a:spcPct val="0"/>
              </a:spcBef>
              <a:spcAft>
                <a:spcPct val="0"/>
              </a:spcAft>
              <a:buClrTx/>
              <a:buSzTx/>
              <a:buFontTx/>
              <a:buNone/>
              <a:tabLst/>
              <a:defRPr/>
            </a:pPr>
            <a:fld id="{AD793DD0-42DB-4CF4-9FA5-90FD0890D9C8}" type="slidenum">
              <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a:t>
            </a:fld>
            <a:endPar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endParaRPr>
          </a:p>
        </p:txBody>
      </p:sp>
      <p:sp>
        <p:nvSpPr>
          <p:cNvPr id="535554" name="Rectangle 2"/>
          <p:cNvSpPr>
            <a:spLocks noGrp="1" noRot="1" noChangeAspect="1" noChangeArrowheads="1" noTextEdit="1"/>
          </p:cNvSpPr>
          <p:nvPr>
            <p:ph type="sldImg"/>
          </p:nvPr>
        </p:nvSpPr>
        <p:spPr>
          <a:xfrm>
            <a:off x="431800" y="711200"/>
            <a:ext cx="6299200" cy="3543300"/>
          </a:xfrm>
          <a:ln/>
        </p:spPr>
      </p:sp>
      <p:sp>
        <p:nvSpPr>
          <p:cNvPr id="535555"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41569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C2EAACC-F44A-4734-9784-E3091A360B62}" type="slidenum">
              <a:rPr kumimoji="0" lang="en-US" sz="2000" b="1" i="0" u="none" strike="noStrike" kern="1200" cap="none" spc="0" normalizeH="0" baseline="0" noProof="0" smtClean="0">
                <a:ln>
                  <a:noFill/>
                </a:ln>
                <a:solidFill>
                  <a:srgbClr val="FAFD00"/>
                </a:solidFill>
                <a:effectLst/>
                <a:uLnTx/>
                <a:uFillTx/>
                <a:latin typeface="Arial" pitchFamily="34" charset="0"/>
                <a:ea typeface="ＭＳ Ｐゴシック"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3</a:t>
            </a:fld>
            <a:endParaRPr kumimoji="0" 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endParaRPr>
          </a:p>
        </p:txBody>
      </p:sp>
    </p:spTree>
    <p:extLst>
      <p:ext uri="{BB962C8B-B14F-4D97-AF65-F5344CB8AC3E}">
        <p14:creationId xmlns:p14="http://schemas.microsoft.com/office/powerpoint/2010/main" val="228326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57262" y="8974424"/>
            <a:ext cx="3103880" cy="472763"/>
          </a:xfrm>
          <a:prstGeom prst="rect">
            <a:avLst/>
          </a:prstGeom>
          <a:ln/>
        </p:spPr>
        <p:txBody>
          <a:bodyPr lIns="94028" tIns="47014" rIns="94028" bIns="47014"/>
          <a:lstStyle/>
          <a:p>
            <a:pPr marL="0" marR="0" lvl="0" indent="0" algn="l" defTabSz="914400" rtl="0" eaLnBrk="1" fontAlgn="base" latinLnBrk="0" hangingPunct="1">
              <a:lnSpc>
                <a:spcPct val="100000"/>
              </a:lnSpc>
              <a:spcBef>
                <a:spcPct val="0"/>
              </a:spcBef>
              <a:spcAft>
                <a:spcPct val="0"/>
              </a:spcAft>
              <a:buClrTx/>
              <a:buSzTx/>
              <a:buFontTx/>
              <a:buNone/>
              <a:tabLst/>
              <a:defRPr/>
            </a:pPr>
            <a:fld id="{AD793DD0-42DB-4CF4-9FA5-90FD0890D9C8}" type="slidenum">
              <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4</a:t>
            </a:fld>
            <a:endPar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endParaRPr>
          </a:p>
        </p:txBody>
      </p:sp>
      <p:sp>
        <p:nvSpPr>
          <p:cNvPr id="535554" name="Rectangle 2"/>
          <p:cNvSpPr>
            <a:spLocks noGrp="1" noRot="1" noChangeAspect="1" noChangeArrowheads="1" noTextEdit="1"/>
          </p:cNvSpPr>
          <p:nvPr>
            <p:ph type="sldImg"/>
          </p:nvPr>
        </p:nvSpPr>
        <p:spPr>
          <a:xfrm>
            <a:off x="431800" y="711200"/>
            <a:ext cx="6299200" cy="3543300"/>
          </a:xfrm>
          <a:ln/>
        </p:spPr>
      </p:sp>
      <p:sp>
        <p:nvSpPr>
          <p:cNvPr id="535555"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23559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57262" y="8974424"/>
            <a:ext cx="3103880" cy="472763"/>
          </a:xfrm>
          <a:prstGeom prst="rect">
            <a:avLst/>
          </a:prstGeom>
          <a:ln/>
        </p:spPr>
        <p:txBody>
          <a:bodyPr lIns="94028" tIns="47014" rIns="94028" bIns="47014"/>
          <a:lstStyle/>
          <a:p>
            <a:pPr marL="0" marR="0" lvl="0" indent="0" algn="l" defTabSz="914400" rtl="0" eaLnBrk="1" fontAlgn="base" latinLnBrk="0" hangingPunct="1">
              <a:lnSpc>
                <a:spcPct val="100000"/>
              </a:lnSpc>
              <a:spcBef>
                <a:spcPct val="0"/>
              </a:spcBef>
              <a:spcAft>
                <a:spcPct val="0"/>
              </a:spcAft>
              <a:buClrTx/>
              <a:buSzTx/>
              <a:buFontTx/>
              <a:buNone/>
              <a:tabLst/>
              <a:defRPr/>
            </a:pPr>
            <a:fld id="{04B5636F-A273-43B4-8861-D2978E534AB1}" type="slidenum">
              <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9</a:t>
            </a:fld>
            <a:endPar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endParaRPr>
          </a:p>
        </p:txBody>
      </p:sp>
      <p:sp>
        <p:nvSpPr>
          <p:cNvPr id="802818" name="Rectangle 2"/>
          <p:cNvSpPr>
            <a:spLocks noGrp="1" noRot="1" noChangeAspect="1" noChangeArrowheads="1" noTextEdit="1"/>
          </p:cNvSpPr>
          <p:nvPr>
            <p:ph type="sldImg"/>
          </p:nvPr>
        </p:nvSpPr>
        <p:spPr>
          <a:xfrm>
            <a:off x="431800" y="711200"/>
            <a:ext cx="6299200" cy="3543300"/>
          </a:xfrm>
          <a:ln/>
        </p:spPr>
      </p:sp>
      <p:sp>
        <p:nvSpPr>
          <p:cNvPr id="80281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89930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57262" y="8974424"/>
            <a:ext cx="3103880" cy="472763"/>
          </a:xfrm>
          <a:prstGeom prst="rect">
            <a:avLst/>
          </a:prstGeom>
          <a:ln/>
        </p:spPr>
        <p:txBody>
          <a:bodyPr lIns="94028" tIns="47014" rIns="94028" bIns="47014"/>
          <a:lstStyle/>
          <a:p>
            <a:pPr marL="0" marR="0" lvl="0" indent="0" algn="l" defTabSz="914400" rtl="0" eaLnBrk="1" fontAlgn="base" latinLnBrk="0" hangingPunct="1">
              <a:lnSpc>
                <a:spcPct val="100000"/>
              </a:lnSpc>
              <a:spcBef>
                <a:spcPct val="0"/>
              </a:spcBef>
              <a:spcAft>
                <a:spcPct val="0"/>
              </a:spcAft>
              <a:buClrTx/>
              <a:buSzTx/>
              <a:buFontTx/>
              <a:buNone/>
              <a:tabLst/>
              <a:defRPr/>
            </a:pPr>
            <a:fld id="{04B5636F-A273-43B4-8861-D2978E534AB1}" type="slidenum">
              <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10</a:t>
            </a:fld>
            <a:endPar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endParaRPr>
          </a:p>
        </p:txBody>
      </p:sp>
      <p:sp>
        <p:nvSpPr>
          <p:cNvPr id="802818" name="Rectangle 2"/>
          <p:cNvSpPr>
            <a:spLocks noGrp="1" noRot="1" noChangeAspect="1" noChangeArrowheads="1" noTextEdit="1"/>
          </p:cNvSpPr>
          <p:nvPr>
            <p:ph type="sldImg"/>
          </p:nvPr>
        </p:nvSpPr>
        <p:spPr>
          <a:xfrm>
            <a:off x="431800" y="711200"/>
            <a:ext cx="6299200" cy="3543300"/>
          </a:xfrm>
          <a:ln/>
        </p:spPr>
      </p:sp>
      <p:sp>
        <p:nvSpPr>
          <p:cNvPr id="80281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4113698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57262" y="8974424"/>
            <a:ext cx="3103880" cy="472763"/>
          </a:xfrm>
          <a:prstGeom prst="rect">
            <a:avLst/>
          </a:prstGeom>
          <a:ln/>
        </p:spPr>
        <p:txBody>
          <a:bodyPr lIns="94028" tIns="47014" rIns="94028" bIns="47014"/>
          <a:lstStyle/>
          <a:p>
            <a:pPr marL="0" marR="0" lvl="0" indent="0" algn="l" defTabSz="914400" rtl="0" eaLnBrk="1" fontAlgn="base" latinLnBrk="0" hangingPunct="1">
              <a:lnSpc>
                <a:spcPct val="100000"/>
              </a:lnSpc>
              <a:spcBef>
                <a:spcPct val="0"/>
              </a:spcBef>
              <a:spcAft>
                <a:spcPct val="0"/>
              </a:spcAft>
              <a:buClrTx/>
              <a:buSzTx/>
              <a:buFontTx/>
              <a:buNone/>
              <a:tabLst/>
              <a:defRPr/>
            </a:pPr>
            <a:fld id="{04B5636F-A273-43B4-8861-D2978E534AB1}" type="slidenum">
              <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endParaRPr>
          </a:p>
        </p:txBody>
      </p:sp>
      <p:sp>
        <p:nvSpPr>
          <p:cNvPr id="802818" name="Rectangle 2"/>
          <p:cNvSpPr>
            <a:spLocks noGrp="1" noRot="1" noChangeAspect="1" noChangeArrowheads="1" noTextEdit="1"/>
          </p:cNvSpPr>
          <p:nvPr>
            <p:ph type="sldImg"/>
          </p:nvPr>
        </p:nvSpPr>
        <p:spPr>
          <a:xfrm>
            <a:off x="431800" y="711200"/>
            <a:ext cx="6299200" cy="3543300"/>
          </a:xfrm>
          <a:ln/>
        </p:spPr>
      </p:sp>
      <p:sp>
        <p:nvSpPr>
          <p:cNvPr id="80281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1318607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57262" y="8974424"/>
            <a:ext cx="3103880" cy="472763"/>
          </a:xfrm>
          <a:prstGeom prst="rect">
            <a:avLst/>
          </a:prstGeom>
          <a:ln/>
        </p:spPr>
        <p:txBody>
          <a:bodyPr lIns="94028" tIns="47014" rIns="94028" bIns="47014"/>
          <a:lstStyle/>
          <a:p>
            <a:pPr marL="0" marR="0" lvl="0" indent="0" algn="l" defTabSz="914400" rtl="0" eaLnBrk="1" fontAlgn="base" latinLnBrk="0" hangingPunct="1">
              <a:lnSpc>
                <a:spcPct val="100000"/>
              </a:lnSpc>
              <a:spcBef>
                <a:spcPct val="0"/>
              </a:spcBef>
              <a:spcAft>
                <a:spcPct val="0"/>
              </a:spcAft>
              <a:buClrTx/>
              <a:buSzTx/>
              <a:buFontTx/>
              <a:buNone/>
              <a:tabLst/>
              <a:defRPr/>
            </a:pPr>
            <a:fld id="{04B5636F-A273-43B4-8861-D2978E534AB1}" type="slidenum">
              <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12</a:t>
            </a:fld>
            <a:endParaRPr kumimoji="0" lang="en-US" altLang="en-US" sz="2000" b="1" i="0" u="none" strike="noStrike" kern="1200" cap="none" spc="0" normalizeH="0" baseline="0" noProof="0">
              <a:ln>
                <a:noFill/>
              </a:ln>
              <a:solidFill>
                <a:srgbClr val="FAFD00"/>
              </a:solidFill>
              <a:effectLst/>
              <a:uLnTx/>
              <a:uFillTx/>
              <a:latin typeface="Arial" pitchFamily="34" charset="0"/>
              <a:ea typeface="ＭＳ Ｐゴシック" pitchFamily="34" charset="-128"/>
              <a:cs typeface="+mn-cs"/>
            </a:endParaRPr>
          </a:p>
        </p:txBody>
      </p:sp>
      <p:sp>
        <p:nvSpPr>
          <p:cNvPr id="802818" name="Rectangle 2"/>
          <p:cNvSpPr>
            <a:spLocks noGrp="1" noRot="1" noChangeAspect="1" noChangeArrowheads="1" noTextEdit="1"/>
          </p:cNvSpPr>
          <p:nvPr>
            <p:ph type="sldImg"/>
          </p:nvPr>
        </p:nvSpPr>
        <p:spPr>
          <a:xfrm>
            <a:off x="431800" y="711200"/>
            <a:ext cx="6299200" cy="3543300"/>
          </a:xfrm>
          <a:ln/>
        </p:spPr>
      </p:sp>
      <p:sp>
        <p:nvSpPr>
          <p:cNvPr id="802819" name="Rectangle 3"/>
          <p:cNvSpPr>
            <a:spLocks noGrp="1" noChangeArrowheads="1"/>
          </p:cNvSpPr>
          <p:nvPr>
            <p:ph type="body" idx="1"/>
          </p:nvPr>
        </p:nvSpPr>
        <p:spPr/>
        <p:txBody>
          <a:bodyPr/>
          <a:lstStyle/>
          <a:p>
            <a:endParaRPr lang="en-CA" altLang="en-US"/>
          </a:p>
        </p:txBody>
      </p:sp>
    </p:spTree>
    <p:extLst>
      <p:ext uri="{BB962C8B-B14F-4D97-AF65-F5344CB8AC3E}">
        <p14:creationId xmlns:p14="http://schemas.microsoft.com/office/powerpoint/2010/main" val="3984858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p:bg>
      <p:bgPr>
        <a:solidFill>
          <a:srgbClr val="002F6C"/>
        </a:solidFill>
        <a:effectLst/>
      </p:bgPr>
    </p:bg>
    <p:spTree>
      <p:nvGrpSpPr>
        <p:cNvPr id="1" name=""/>
        <p:cNvGrpSpPr/>
        <p:nvPr/>
      </p:nvGrpSpPr>
      <p:grpSpPr>
        <a:xfrm>
          <a:off x="0" y="0"/>
          <a:ext cx="0" cy="0"/>
          <a:chOff x="0" y="0"/>
          <a:chExt cx="0" cy="0"/>
        </a:xfrm>
      </p:grpSpPr>
      <p:sp>
        <p:nvSpPr>
          <p:cNvPr id="26" name="Text Placeholder 24"/>
          <p:cNvSpPr>
            <a:spLocks noGrp="1"/>
          </p:cNvSpPr>
          <p:nvPr>
            <p:ph type="body" sz="quarter" idx="11" hasCustomPrompt="1"/>
          </p:nvPr>
        </p:nvSpPr>
        <p:spPr>
          <a:xfrm>
            <a:off x="753255" y="2090037"/>
            <a:ext cx="10684021" cy="403097"/>
          </a:xfrm>
          <a:prstGeom prst="rect">
            <a:avLst/>
          </a:prstGeom>
        </p:spPr>
        <p:txBody>
          <a:bodyPr/>
          <a:lstStyle>
            <a:lvl1pPr marL="0" indent="0" algn="ctr">
              <a:buNone/>
              <a:defRPr sz="1800" b="0" cap="all" baseline="0">
                <a:solidFill>
                  <a:schemeClr val="bg1"/>
                </a:solidFill>
                <a:latin typeface="Agency FB" panose="020B0503020202020204" pitchFamily="34" charset="0"/>
              </a:defRPr>
            </a:lvl1pPr>
          </a:lstStyle>
          <a:p>
            <a:pPr lvl="0"/>
            <a:r>
              <a:rPr lang="en-US"/>
              <a:t>PRESENTATION SUBTITLE</a:t>
            </a:r>
          </a:p>
        </p:txBody>
      </p:sp>
      <p:sp>
        <p:nvSpPr>
          <p:cNvPr id="27" name="Text Placeholder 24"/>
          <p:cNvSpPr>
            <a:spLocks noGrp="1"/>
          </p:cNvSpPr>
          <p:nvPr>
            <p:ph type="body" sz="quarter" idx="12" hasCustomPrompt="1"/>
          </p:nvPr>
        </p:nvSpPr>
        <p:spPr>
          <a:xfrm>
            <a:off x="753253" y="3769569"/>
            <a:ext cx="10684021" cy="612333"/>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baseline="0">
                <a:solidFill>
                  <a:schemeClr val="bg1"/>
                </a:solidFill>
                <a:latin typeface="+mn-lt"/>
              </a:defRPr>
            </a:lvl1pPr>
          </a:lstStyle>
          <a:p>
            <a:pPr lvl="0"/>
            <a:r>
              <a:rPr lang="en-US"/>
              <a:t>Presenter’s Full Name</a:t>
            </a:r>
            <a:br>
              <a:rPr lang="en-US"/>
            </a:br>
            <a:r>
              <a:rPr lang="en-US"/>
              <a:t>Job Title</a:t>
            </a:r>
          </a:p>
          <a:p>
            <a:pPr lvl="0"/>
            <a:endParaRPr lang="en-US"/>
          </a:p>
        </p:txBody>
      </p:sp>
      <p:sp>
        <p:nvSpPr>
          <p:cNvPr id="28" name="Text Placeholder 24"/>
          <p:cNvSpPr>
            <a:spLocks noGrp="1"/>
          </p:cNvSpPr>
          <p:nvPr>
            <p:ph type="body" sz="quarter" idx="13" hasCustomPrompt="1"/>
          </p:nvPr>
        </p:nvSpPr>
        <p:spPr>
          <a:xfrm>
            <a:off x="753255" y="2760991"/>
            <a:ext cx="10684021" cy="374650"/>
          </a:xfrm>
          <a:prstGeom prst="rect">
            <a:avLst/>
          </a:prstGeom>
        </p:spPr>
        <p:txBody>
          <a:bodyPr/>
          <a:lstStyle>
            <a:lvl1pPr marL="0" indent="0" algn="ctr">
              <a:buNone/>
              <a:defRPr sz="1200" b="0" baseline="0">
                <a:solidFill>
                  <a:schemeClr val="bg1"/>
                </a:solidFill>
                <a:latin typeface="+mn-lt"/>
              </a:defRPr>
            </a:lvl1pPr>
          </a:lstStyle>
          <a:p>
            <a:pPr lvl="0"/>
            <a:r>
              <a:rPr lang="en-US"/>
              <a:t>Location/Date</a:t>
            </a:r>
          </a:p>
        </p:txBody>
      </p:sp>
      <p:sp>
        <p:nvSpPr>
          <p:cNvPr id="25" name="Text Placeholder 24"/>
          <p:cNvSpPr>
            <a:spLocks noGrp="1"/>
          </p:cNvSpPr>
          <p:nvPr>
            <p:ph type="body" sz="quarter" idx="10" hasCustomPrompt="1"/>
          </p:nvPr>
        </p:nvSpPr>
        <p:spPr>
          <a:xfrm>
            <a:off x="860831" y="108074"/>
            <a:ext cx="10684021" cy="863374"/>
          </a:xfrm>
          <a:prstGeom prst="rect">
            <a:avLst/>
          </a:prstGeom>
        </p:spPr>
        <p:txBody>
          <a:bodyPr/>
          <a:lstStyle>
            <a:lvl1pPr marL="0" indent="0" algn="ctr">
              <a:buNone/>
              <a:defRPr sz="3600" b="1" cap="all" baseline="0">
                <a:solidFill>
                  <a:schemeClr val="bg1"/>
                </a:solidFill>
                <a:latin typeface="Agency FB" panose="020B0503020202020204" pitchFamily="34" charset="0"/>
              </a:defRPr>
            </a:lvl1pPr>
          </a:lstStyle>
          <a:p>
            <a:pPr lvl="0"/>
            <a:r>
              <a:rPr lang="en-US"/>
              <a:t>CLICK TO ENTER PRESENTATION TITLE</a:t>
            </a:r>
          </a:p>
        </p:txBody>
      </p:sp>
      <p:pic>
        <p:nvPicPr>
          <p:cNvPr id="3" name="Picture 2">
            <a:extLst>
              <a:ext uri="{FF2B5EF4-FFF2-40B4-BE49-F238E27FC236}">
                <a16:creationId xmlns:a16="http://schemas.microsoft.com/office/drawing/2014/main" id="{52A8B2B4-CC94-4400-AA20-130FF95B6201}"/>
              </a:ext>
            </a:extLst>
          </p:cNvPr>
          <p:cNvPicPr>
            <a:picLocks noChangeAspect="1"/>
          </p:cNvPicPr>
          <p:nvPr userDrawn="1"/>
        </p:nvPicPr>
        <p:blipFill>
          <a:blip r:embed="rId2"/>
          <a:stretch>
            <a:fillRect/>
          </a:stretch>
        </p:blipFill>
        <p:spPr>
          <a:xfrm>
            <a:off x="3620073" y="4872394"/>
            <a:ext cx="4950381" cy="1194920"/>
          </a:xfrm>
          <a:prstGeom prst="rect">
            <a:avLst/>
          </a:prstGeom>
        </p:spPr>
      </p:pic>
      <p:sp>
        <p:nvSpPr>
          <p:cNvPr id="11" name="Text Placeholder 2">
            <a:extLst>
              <a:ext uri="{FF2B5EF4-FFF2-40B4-BE49-F238E27FC236}">
                <a16:creationId xmlns:a16="http://schemas.microsoft.com/office/drawing/2014/main" id="{2869AF17-3559-4F86-AFBD-24970800B910}"/>
              </a:ext>
            </a:extLst>
          </p:cNvPr>
          <p:cNvSpPr txBox="1">
            <a:spLocks/>
          </p:cNvSpPr>
          <p:nvPr userDrawn="1"/>
        </p:nvSpPr>
        <p:spPr>
          <a:xfrm>
            <a:off x="138365" y="5955245"/>
            <a:ext cx="4877270" cy="794681"/>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4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 Placeholder 2">
            <a:extLst>
              <a:ext uri="{FF2B5EF4-FFF2-40B4-BE49-F238E27FC236}">
                <a16:creationId xmlns:a16="http://schemas.microsoft.com/office/drawing/2014/main" id="{AA793633-0631-492F-872A-C2031C34988D}"/>
              </a:ext>
            </a:extLst>
          </p:cNvPr>
          <p:cNvSpPr txBox="1">
            <a:spLocks/>
          </p:cNvSpPr>
          <p:nvPr userDrawn="1"/>
        </p:nvSpPr>
        <p:spPr>
          <a:xfrm>
            <a:off x="8497343" y="6014096"/>
            <a:ext cx="3463048" cy="676977"/>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600" b="1"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6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Placeholder 2">
            <a:extLst>
              <a:ext uri="{FF2B5EF4-FFF2-40B4-BE49-F238E27FC236}">
                <a16:creationId xmlns:a16="http://schemas.microsoft.com/office/drawing/2014/main" id="{AB8F7EB2-9372-4EFF-8796-5640430CC4C0}"/>
              </a:ext>
            </a:extLst>
          </p:cNvPr>
          <p:cNvSpPr txBox="1">
            <a:spLocks/>
          </p:cNvSpPr>
          <p:nvPr userDrawn="1"/>
        </p:nvSpPr>
        <p:spPr>
          <a:xfrm>
            <a:off x="2492201" y="6253010"/>
            <a:ext cx="7689273" cy="403593"/>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900" b="1" i="0" u="none" strike="noStrike" kern="1200" cap="none" spc="0" normalizeH="0" baseline="0" noProof="0">
                <a:ln>
                  <a:noFill/>
                </a:ln>
                <a:solidFill>
                  <a:schemeClr val="bg1"/>
                </a:solidFill>
                <a:effectLst/>
                <a:uLnTx/>
                <a:uFillTx/>
                <a:latin typeface="Calibri" panose="020F0502020204030204"/>
                <a:ea typeface="+mn-ea"/>
                <a:cs typeface="+mn-cs"/>
              </a:rPr>
              <a:t>Lockheed Martin Proprietary Information: T</a:t>
            </a:r>
            <a:r>
              <a:rPr lang="en-US" sz="900">
                <a:solidFill>
                  <a:schemeClr val="bg1"/>
                </a:solidFill>
                <a:effectLst/>
                <a:latin typeface="Times New Roman" panose="02020603050405020304" pitchFamily="18" charset="0"/>
                <a:ea typeface="Times New Roman" panose="02020603050405020304" pitchFamily="18" charset="0"/>
              </a:rPr>
              <a:t>his presentation includes Lockheed Martin proprietary information data/information that shall not be disclosed outside the Authority and shall not be duplicated, used or disclosed - in whole or in part - for any purpose other than as specified in the Singapore BWC Contract Agreement. This restriction does not limit the Authority's right to use the information contained in this data if it is obtained from another source without restriction.</a:t>
            </a:r>
          </a:p>
          <a:p>
            <a:pPr marL="0" marR="0" lvl="0" indent="0" algn="ctr" defTabSz="914400" rtl="0" eaLnBrk="1" fontAlgn="auto" latinLnBrk="0" hangingPunct="1">
              <a:lnSpc>
                <a:spcPct val="90000"/>
              </a:lnSpc>
              <a:spcBef>
                <a:spcPts val="1000"/>
              </a:spcBef>
              <a:spcAft>
                <a:spcPts val="0"/>
              </a:spcAft>
              <a:buClrTx/>
              <a:buSzTx/>
              <a:buFontTx/>
              <a:buNone/>
              <a:tabLst/>
              <a:defRPr/>
            </a:pPr>
            <a:endParaRPr kumimoji="0" lang="en-US" sz="900" b="1" i="0" u="none" strike="noStrike" kern="1200" cap="none" spc="0" normalizeH="0" baseline="0" noProof="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446426"/>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out Header">
    <p:spTree>
      <p:nvGrpSpPr>
        <p:cNvPr id="1" name=""/>
        <p:cNvGrpSpPr/>
        <p:nvPr/>
      </p:nvGrpSpPr>
      <p:grpSpPr>
        <a:xfrm>
          <a:off x="0" y="0"/>
          <a:ext cx="0" cy="0"/>
          <a:chOff x="0" y="0"/>
          <a:chExt cx="0" cy="0"/>
        </a:xfrm>
      </p:grpSpPr>
      <p:sp>
        <p:nvSpPr>
          <p:cNvPr id="13" name="Picture Placeholder 15"/>
          <p:cNvSpPr>
            <a:spLocks noGrp="1"/>
          </p:cNvSpPr>
          <p:nvPr>
            <p:ph type="pic" sz="quarter" idx="13"/>
          </p:nvPr>
        </p:nvSpPr>
        <p:spPr>
          <a:xfrm>
            <a:off x="0" y="0"/>
            <a:ext cx="12192000" cy="6286500"/>
          </a:xfrm>
          <a:prstGeom prst="rect">
            <a:avLst/>
          </a:prstGeom>
        </p:spPr>
        <p:txBody>
          <a:bodyPr anchor="ctr"/>
          <a:lstStyle>
            <a:lvl1pPr marL="0" indent="0" algn="ctr">
              <a:buNone/>
              <a:defRPr/>
            </a:lvl1pPr>
          </a:lstStyle>
          <a:p>
            <a:endParaRPr lang="en-US"/>
          </a:p>
        </p:txBody>
      </p:sp>
      <p:sp>
        <p:nvSpPr>
          <p:cNvPr id="14" name="Text Placeholder 12"/>
          <p:cNvSpPr>
            <a:spLocks noGrp="1"/>
          </p:cNvSpPr>
          <p:nvPr>
            <p:ph type="body" sz="quarter" idx="11" hasCustomPrompt="1"/>
          </p:nvPr>
        </p:nvSpPr>
        <p:spPr>
          <a:xfrm>
            <a:off x="8195094" y="3657599"/>
            <a:ext cx="3385642" cy="2041185"/>
          </a:xfrm>
          <a:prstGeom prst="rect">
            <a:avLst/>
          </a:prstGeom>
          <a:solidFill>
            <a:srgbClr val="FFFFFF">
              <a:alpha val="80000"/>
            </a:srgbClr>
          </a:solidFill>
        </p:spPr>
        <p:txBody>
          <a:bodyPr anchor="ctr">
            <a:normAutofit/>
          </a:bodyPr>
          <a:lstStyle>
            <a:lvl1pPr marL="0" indent="0" algn="r">
              <a:lnSpc>
                <a:spcPct val="90000"/>
              </a:lnSpc>
              <a:spcBef>
                <a:spcPts val="0"/>
              </a:spcBef>
              <a:buNone/>
              <a:defRPr sz="3200" kern="1200" cap="all" baseline="0">
                <a:solidFill>
                  <a:schemeClr val="accent2"/>
                </a:solidFill>
                <a:latin typeface="Agency FB" panose="020B0503020202020204" pitchFamily="34" charset="0"/>
              </a:defRPr>
            </a:lvl1pPr>
          </a:lstStyle>
          <a:p>
            <a:pPr lvl="0"/>
            <a:r>
              <a:rPr lang="en-US"/>
              <a:t>ADD takeaway                 HERE (if needed).</a:t>
            </a:r>
          </a:p>
        </p:txBody>
      </p:sp>
    </p:spTree>
    <p:extLst>
      <p:ext uri="{BB962C8B-B14F-4D97-AF65-F5344CB8AC3E}">
        <p14:creationId xmlns:p14="http://schemas.microsoft.com/office/powerpoint/2010/main" val="317029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2089118" y="2382826"/>
            <a:ext cx="8129417" cy="1947672"/>
          </a:xfrm>
          <a:prstGeom prst="rect">
            <a:avLst/>
          </a:prstGeom>
        </p:spPr>
      </p:pic>
    </p:spTree>
    <p:extLst>
      <p:ext uri="{BB962C8B-B14F-4D97-AF65-F5344CB8AC3E}">
        <p14:creationId xmlns:p14="http://schemas.microsoft.com/office/powerpoint/2010/main" val="97727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tar">
    <p:bg>
      <p:bgPr>
        <a:solidFill>
          <a:srgbClr val="002F6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1767" y="2821721"/>
            <a:ext cx="7628467" cy="1382659"/>
          </a:xfrm>
          <a:prstGeom prst="rect">
            <a:avLst/>
          </a:prstGeom>
        </p:spPr>
      </p:pic>
    </p:spTree>
    <p:extLst>
      <p:ext uri="{BB962C8B-B14F-4D97-AF65-F5344CB8AC3E}">
        <p14:creationId xmlns:p14="http://schemas.microsoft.com/office/powerpoint/2010/main" val="341552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Header Only">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D7786C-81FE-4C85-B1EB-2EA3C39D9005}"/>
              </a:ext>
            </a:extLst>
          </p:cNvPr>
          <p:cNvSpPr>
            <a:spLocks noGrp="1"/>
          </p:cNvSpPr>
          <p:nvPr>
            <p:ph sz="quarter" idx="12" hasCustomPrompt="1"/>
          </p:nvPr>
        </p:nvSpPr>
        <p:spPr>
          <a:xfrm>
            <a:off x="537154" y="1379192"/>
            <a:ext cx="11117692" cy="4672012"/>
          </a:xfrm>
          <a:prstGeom prst="rect">
            <a:avLst/>
          </a:prstGeom>
        </p:spPr>
        <p:txBody>
          <a:bodyPr/>
          <a:lstStyle>
            <a:lvl1pPr>
              <a:defRPr>
                <a:solidFill>
                  <a:schemeClr val="tx1"/>
                </a:solidFill>
              </a:defRPr>
            </a:lvl1pPr>
          </a:lstStyle>
          <a:p>
            <a:pPr lvl="0"/>
            <a:r>
              <a:rPr lang="en-US"/>
              <a:t>Click to enter text</a:t>
            </a:r>
          </a:p>
        </p:txBody>
      </p:sp>
      <p:sp>
        <p:nvSpPr>
          <p:cNvPr id="8" name="Title 1">
            <a:extLst>
              <a:ext uri="{FF2B5EF4-FFF2-40B4-BE49-F238E27FC236}">
                <a16:creationId xmlns:a16="http://schemas.microsoft.com/office/drawing/2014/main" id="{4516E346-974D-466C-935E-23DA8ACC5C4B}"/>
              </a:ext>
            </a:extLst>
          </p:cNvPr>
          <p:cNvSpPr>
            <a:spLocks noGrp="1"/>
          </p:cNvSpPr>
          <p:nvPr>
            <p:ph type="title" hasCustomPrompt="1"/>
          </p:nvPr>
        </p:nvSpPr>
        <p:spPr>
          <a:xfrm>
            <a:off x="385136" y="364657"/>
            <a:ext cx="11667527" cy="531812"/>
          </a:xfrm>
          <a:prstGeom prst="rect">
            <a:avLst/>
          </a:prstGeom>
        </p:spPr>
        <p:txBody>
          <a:bodyPr/>
          <a:lstStyle>
            <a:lvl1pPr marL="0" indent="0">
              <a:buNone/>
              <a:defRPr sz="4000" b="1" cap="all" baseline="0">
                <a:solidFill>
                  <a:srgbClr val="002F6C"/>
                </a:solidFill>
                <a:effectLst/>
                <a:latin typeface="Agency FB"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419850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2089118" y="2382826"/>
            <a:ext cx="8129417" cy="1947672"/>
          </a:xfrm>
          <a:prstGeom prst="rect">
            <a:avLst/>
          </a:prstGeom>
        </p:spPr>
      </p:pic>
    </p:spTree>
    <p:extLst>
      <p:ext uri="{BB962C8B-B14F-4D97-AF65-F5344CB8AC3E}">
        <p14:creationId xmlns:p14="http://schemas.microsoft.com/office/powerpoint/2010/main" val="977273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Header Only">
    <p:spTree>
      <p:nvGrpSpPr>
        <p:cNvPr id="1" name=""/>
        <p:cNvGrpSpPr/>
        <p:nvPr/>
      </p:nvGrpSpPr>
      <p:grpSpPr>
        <a:xfrm>
          <a:off x="0" y="0"/>
          <a:ext cx="0" cy="0"/>
          <a:chOff x="0" y="0"/>
          <a:chExt cx="0" cy="0"/>
        </a:xfrm>
      </p:grpSpPr>
      <p:sp>
        <p:nvSpPr>
          <p:cNvPr id="3" name="Rectangle 2"/>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32116" y="6370886"/>
            <a:ext cx="1722797" cy="416342"/>
          </a:xfrm>
          <a:prstGeom prst="rect">
            <a:avLst/>
          </a:prstGeom>
        </p:spPr>
      </p:pic>
      <p:sp>
        <p:nvSpPr>
          <p:cNvPr id="7" name="Text Placeholder 10"/>
          <p:cNvSpPr>
            <a:spLocks noGrp="1"/>
          </p:cNvSpPr>
          <p:nvPr>
            <p:ph type="body" sz="quarter" idx="10" hasCustomPrompt="1"/>
          </p:nvPr>
        </p:nvSpPr>
        <p:spPr>
          <a:xfrm>
            <a:off x="533400" y="353512"/>
            <a:ext cx="6618169" cy="560887"/>
          </a:xfrm>
          <a:prstGeom prst="rect">
            <a:avLst/>
          </a:prstGeom>
        </p:spPr>
        <p:txBody>
          <a:bodyPr/>
          <a:lstStyle>
            <a:lvl1pPr marL="0" indent="0">
              <a:buNone/>
              <a:defRPr sz="4000" b="1" cap="all" baseline="0">
                <a:solidFill>
                  <a:srgbClr val="002F6C"/>
                </a:solidFill>
                <a:latin typeface="Agency FB" panose="020B0503020202020204" pitchFamily="34" charset="0"/>
              </a:defRPr>
            </a:lvl1pPr>
          </a:lstStyle>
          <a:p>
            <a:pPr lvl="0"/>
            <a:r>
              <a:rPr lang="en-US"/>
              <a:t>CLICK TO ENTER HEADER</a:t>
            </a:r>
          </a:p>
        </p:txBody>
      </p:sp>
      <p:sp>
        <p:nvSpPr>
          <p:cNvPr id="10" name="TextBox 9">
            <a:extLst>
              <a:ext uri="{FF2B5EF4-FFF2-40B4-BE49-F238E27FC236}">
                <a16:creationId xmlns:a16="http://schemas.microsoft.com/office/drawing/2014/main" id="{877F9209-99AC-4599-BCF9-13058F789AFA}"/>
              </a:ext>
            </a:extLst>
          </p:cNvPr>
          <p:cNvSpPr txBox="1"/>
          <p:nvPr userDrawn="1"/>
        </p:nvSpPr>
        <p:spPr>
          <a:xfrm>
            <a:off x="4384508" y="6432771"/>
            <a:ext cx="3422984" cy="246221"/>
          </a:xfrm>
          <a:prstGeom prst="rect">
            <a:avLst/>
          </a:prstGeom>
          <a:noFill/>
        </p:spPr>
        <p:txBody>
          <a:bodyPr wrap="square" lIns="0" rtlCol="0">
            <a:spAutoFit/>
          </a:bodyPr>
          <a:lstStyle/>
          <a:p>
            <a:pPr algn="ctr"/>
            <a:r>
              <a:rPr lang="en-US" sz="1000">
                <a:solidFill>
                  <a:schemeClr val="bg1"/>
                </a:solidFill>
              </a:rPr>
              <a:t>Lockheed Martin Proprietary Information</a:t>
            </a:r>
          </a:p>
        </p:txBody>
      </p:sp>
      <p:sp>
        <p:nvSpPr>
          <p:cNvPr id="2" name="Slide Number Placeholder 1">
            <a:extLst>
              <a:ext uri="{FF2B5EF4-FFF2-40B4-BE49-F238E27FC236}">
                <a16:creationId xmlns:a16="http://schemas.microsoft.com/office/drawing/2014/main" id="{9259A0D6-2BF0-4FBF-9155-29F4C94B06C8}"/>
              </a:ext>
            </a:extLst>
          </p:cNvPr>
          <p:cNvSpPr>
            <a:spLocks noGrp="1"/>
          </p:cNvSpPr>
          <p:nvPr>
            <p:ph type="sldNum" sz="quarter" idx="11"/>
          </p:nvPr>
        </p:nvSpPr>
        <p:spPr/>
        <p:txBody>
          <a:bodyPr/>
          <a:lstStyle/>
          <a:p>
            <a:fld id="{8E8D0C2E-1FAE-4D2B-9B1E-76E69248FCAF}" type="slidenum">
              <a:rPr lang="en-US" smtClean="0"/>
              <a:pPr/>
              <a:t>‹#›</a:t>
            </a:fld>
            <a:endParaRPr lang="en-US"/>
          </a:p>
        </p:txBody>
      </p:sp>
    </p:spTree>
    <p:extLst>
      <p:ext uri="{BB962C8B-B14F-4D97-AF65-F5344CB8AC3E}">
        <p14:creationId xmlns:p14="http://schemas.microsoft.com/office/powerpoint/2010/main" val="2664510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7" name="Text Placeholder 10"/>
          <p:cNvSpPr>
            <a:spLocks noGrp="1"/>
          </p:cNvSpPr>
          <p:nvPr>
            <p:ph type="body" sz="quarter" idx="10" hasCustomPrompt="1"/>
          </p:nvPr>
        </p:nvSpPr>
        <p:spPr>
          <a:xfrm>
            <a:off x="497960" y="481100"/>
            <a:ext cx="6618169" cy="560887"/>
          </a:xfrm>
          <a:prstGeom prst="rect">
            <a:avLst/>
          </a:prstGeom>
        </p:spPr>
        <p:txBody>
          <a:bodyPr/>
          <a:lstStyle>
            <a:lvl1pPr marL="0" indent="0">
              <a:buNone/>
              <a:defRPr sz="4000" b="1" cap="all" baseline="0">
                <a:solidFill>
                  <a:schemeClr val="accent1"/>
                </a:solidFill>
                <a:latin typeface="Agency FB" panose="020B0503020202020204" pitchFamily="34" charset="0"/>
              </a:defRPr>
            </a:lvl1pPr>
          </a:lstStyle>
          <a:p>
            <a:pPr lvl="0"/>
            <a:r>
              <a:rPr lang="en-US"/>
              <a:t>CLICK TO ENTER HEADER</a:t>
            </a:r>
          </a:p>
        </p:txBody>
      </p:sp>
    </p:spTree>
    <p:extLst>
      <p:ext uri="{BB962C8B-B14F-4D97-AF65-F5344CB8AC3E}">
        <p14:creationId xmlns:p14="http://schemas.microsoft.com/office/powerpoint/2010/main" val="833219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2F6C"/>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ctrTitle" hasCustomPrompt="1"/>
          </p:nvPr>
        </p:nvSpPr>
        <p:spPr>
          <a:xfrm>
            <a:off x="615951" y="1501721"/>
            <a:ext cx="10979420" cy="1143000"/>
          </a:xfrm>
          <a:prstGeom prst="rect">
            <a:avLst/>
          </a:prstGeom>
        </p:spPr>
        <p:txBody>
          <a:bodyPr anchor="b"/>
          <a:lstStyle>
            <a:lvl1pPr algn="ctr" defTabSz="877888">
              <a:defRPr sz="4800" baseline="0">
                <a:solidFill>
                  <a:srgbClr val="FFFFFF"/>
                </a:solidFill>
                <a:latin typeface="Agency FB" panose="020B0503020202020204" pitchFamily="34" charset="0"/>
              </a:defRPr>
            </a:lvl1pPr>
          </a:lstStyle>
          <a:p>
            <a:r>
              <a:rPr lang="en-US"/>
              <a:t>CLICK TO ENTER PRESENTATION TITLE</a:t>
            </a:r>
          </a:p>
        </p:txBody>
      </p:sp>
      <p:sp>
        <p:nvSpPr>
          <p:cNvPr id="24" name="Text Placeholder 21"/>
          <p:cNvSpPr>
            <a:spLocks noGrp="1"/>
          </p:cNvSpPr>
          <p:nvPr>
            <p:ph type="body" sz="quarter" idx="12" hasCustomPrompt="1"/>
          </p:nvPr>
        </p:nvSpPr>
        <p:spPr>
          <a:xfrm>
            <a:off x="615952" y="2839168"/>
            <a:ext cx="10962217" cy="369332"/>
          </a:xfrm>
          <a:prstGeom prst="rect">
            <a:avLst/>
          </a:prstGeom>
        </p:spPr>
        <p:txBody>
          <a:bodyPr/>
          <a:lstStyle>
            <a:lvl1pPr marL="0" indent="0" algn="ctr">
              <a:spcBef>
                <a:spcPts val="0"/>
              </a:spcBef>
              <a:buNone/>
              <a:defRPr sz="2400" b="0">
                <a:solidFill>
                  <a:srgbClr val="FFFFFF"/>
                </a:solidFill>
                <a:latin typeface="Agency FB" panose="020B0503020202020204" pitchFamily="34" charset="0"/>
              </a:defRPr>
            </a:lvl1pPr>
            <a:lvl2pPr marL="0" indent="0">
              <a:buNone/>
              <a:defRPr sz="1800"/>
            </a:lvl2pPr>
            <a:lvl3pPr marL="0" indent="0">
              <a:buNone/>
              <a:defRPr sz="1800"/>
            </a:lvl3pPr>
            <a:lvl4pPr marL="0" indent="0">
              <a:buNone/>
              <a:defRPr sz="1800"/>
            </a:lvl4pPr>
            <a:lvl5pPr marL="0" indent="0">
              <a:buNone/>
              <a:defRPr sz="1800"/>
            </a:lvl5pPr>
          </a:lstStyle>
          <a:p>
            <a:pPr lvl="0"/>
            <a:r>
              <a:rPr lang="en-US"/>
              <a:t>SUBTITLE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360813" y="5115464"/>
            <a:ext cx="5669867" cy="1080772"/>
          </a:xfrm>
          <a:prstGeom prst="rect">
            <a:avLst/>
          </a:prstGeom>
        </p:spPr>
      </p:pic>
      <p:sp>
        <p:nvSpPr>
          <p:cNvPr id="2" name="Rectangle 1"/>
          <p:cNvSpPr/>
          <p:nvPr userDrawn="1"/>
        </p:nvSpPr>
        <p:spPr bwMode="auto">
          <a:xfrm>
            <a:off x="9181629" y="6129868"/>
            <a:ext cx="3010371" cy="728133"/>
          </a:xfrm>
          <a:prstGeom prst="rect">
            <a:avLst/>
          </a:prstGeom>
          <a:solidFill>
            <a:srgbClr val="002F6C"/>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8" name="TextBox 7"/>
          <p:cNvSpPr txBox="1"/>
          <p:nvPr userDrawn="1"/>
        </p:nvSpPr>
        <p:spPr>
          <a:xfrm>
            <a:off x="4267201" y="6468906"/>
            <a:ext cx="3684823" cy="184666"/>
          </a:xfrm>
          <a:prstGeom prst="rect">
            <a:avLst/>
          </a:prstGeom>
          <a:noFill/>
        </p:spPr>
        <p:txBody>
          <a:bodyPr wrap="square" rtlCol="0">
            <a:spAutoFit/>
          </a:bodyPr>
          <a:lstStyle/>
          <a:p>
            <a:pPr algn="ctr"/>
            <a:r>
              <a:rPr lang="en-US" sz="600" b="0">
                <a:solidFill>
                  <a:srgbClr val="FFFFFF"/>
                </a:solidFill>
              </a:rPr>
              <a:t>LOCKHEED</a:t>
            </a:r>
            <a:r>
              <a:rPr lang="en-US" sz="600" b="0" baseline="0">
                <a:solidFill>
                  <a:srgbClr val="FFFFFF"/>
                </a:solidFill>
              </a:rPr>
              <a:t> MARTIN PROPRIETARY INFORMATION</a:t>
            </a:r>
            <a:endParaRPr lang="en-US" sz="600" b="0">
              <a:solidFill>
                <a:srgbClr val="FFFFFF"/>
              </a:solidFill>
            </a:endParaRPr>
          </a:p>
        </p:txBody>
      </p:sp>
      <p:sp>
        <p:nvSpPr>
          <p:cNvPr id="4" name="Text Placeholder 3"/>
          <p:cNvSpPr>
            <a:spLocks noGrp="1"/>
          </p:cNvSpPr>
          <p:nvPr>
            <p:ph type="body" sz="quarter" idx="13" hasCustomPrompt="1"/>
          </p:nvPr>
        </p:nvSpPr>
        <p:spPr>
          <a:xfrm>
            <a:off x="3293534" y="3587751"/>
            <a:ext cx="5579533" cy="276999"/>
          </a:xfrm>
          <a:prstGeom prst="rect">
            <a:avLst/>
          </a:prstGeom>
        </p:spPr>
        <p:txBody>
          <a:bodyPr/>
          <a:lstStyle>
            <a:lvl1pPr marL="0" indent="0" algn="ctr">
              <a:buFontTx/>
              <a:buNone/>
              <a:defRPr sz="1800">
                <a:solidFill>
                  <a:schemeClr val="tx2"/>
                </a:solidFill>
              </a:defRPr>
            </a:lvl1pPr>
            <a:lvl2pPr marL="287338" indent="0">
              <a:buFontTx/>
              <a:buNone/>
              <a:defRPr/>
            </a:lvl2pPr>
            <a:lvl3pPr marL="511175" indent="0">
              <a:buFontTx/>
              <a:buNone/>
              <a:defRPr/>
            </a:lvl3pPr>
            <a:lvl4pPr marL="744537" indent="0">
              <a:buFontTx/>
              <a:buNone/>
              <a:defRPr/>
            </a:lvl4pPr>
            <a:lvl5pPr>
              <a:buFontTx/>
              <a:buNone/>
              <a:defRPr/>
            </a:lvl5pPr>
          </a:lstStyle>
          <a:p>
            <a:pPr lvl="0"/>
            <a:r>
              <a:rPr lang="en-US"/>
              <a:t>Location/Date</a:t>
            </a:r>
          </a:p>
        </p:txBody>
      </p:sp>
      <p:sp>
        <p:nvSpPr>
          <p:cNvPr id="12" name="Text Placeholder 11"/>
          <p:cNvSpPr>
            <a:spLocks noGrp="1"/>
          </p:cNvSpPr>
          <p:nvPr>
            <p:ph type="body" sz="quarter" idx="14" hasCustomPrompt="1"/>
          </p:nvPr>
        </p:nvSpPr>
        <p:spPr>
          <a:xfrm>
            <a:off x="3318933" y="4102101"/>
            <a:ext cx="5562600" cy="246221"/>
          </a:xfrm>
          <a:prstGeom prst="rect">
            <a:avLst/>
          </a:prstGeom>
        </p:spPr>
        <p:txBody>
          <a:bodyPr/>
          <a:lstStyle>
            <a:lvl1pPr marL="0" indent="0" algn="ctr">
              <a:buFontTx/>
              <a:buNone/>
              <a:defRPr sz="1600" baseline="0">
                <a:solidFill>
                  <a:schemeClr val="tx2"/>
                </a:solidFill>
                <a:latin typeface="+mj-lt"/>
              </a:defRPr>
            </a:lvl1pPr>
            <a:lvl2pPr marL="287338" indent="0" algn="ctr">
              <a:buFontTx/>
              <a:buNone/>
              <a:defRPr>
                <a:solidFill>
                  <a:schemeClr val="tx2"/>
                </a:solidFill>
                <a:latin typeface="+mj-lt"/>
              </a:defRPr>
            </a:lvl2pPr>
            <a:lvl3pPr marL="511175" indent="0" algn="ctr">
              <a:buFontTx/>
              <a:buNone/>
              <a:defRPr>
                <a:solidFill>
                  <a:schemeClr val="tx2"/>
                </a:solidFill>
                <a:latin typeface="+mj-lt"/>
              </a:defRPr>
            </a:lvl3pPr>
            <a:lvl4pPr marL="744537" indent="0" algn="ctr">
              <a:buFontTx/>
              <a:buNone/>
              <a:defRPr>
                <a:solidFill>
                  <a:schemeClr val="tx2"/>
                </a:solidFill>
                <a:latin typeface="+mj-lt"/>
              </a:defRPr>
            </a:lvl4pPr>
            <a:lvl5pPr algn="ctr">
              <a:buFontTx/>
              <a:buNone/>
              <a:defRPr>
                <a:solidFill>
                  <a:schemeClr val="tx2"/>
                </a:solidFill>
                <a:latin typeface="+mj-lt"/>
              </a:defRPr>
            </a:lvl5pPr>
          </a:lstStyle>
          <a:p>
            <a:pPr lvl="0"/>
            <a:r>
              <a:rPr lang="en-US"/>
              <a:t>Presenter Name and Title</a:t>
            </a:r>
          </a:p>
        </p:txBody>
      </p:sp>
    </p:spTree>
    <p:extLst>
      <p:ext uri="{BB962C8B-B14F-4D97-AF65-F5344CB8AC3E}">
        <p14:creationId xmlns:p14="http://schemas.microsoft.com/office/powerpoint/2010/main" val="3572194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ransition Slide White Backgroun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2571" y="2682246"/>
            <a:ext cx="10978880" cy="707886"/>
          </a:xfrm>
          <a:prstGeom prst="rect">
            <a:avLst/>
          </a:prstGeom>
        </p:spPr>
        <p:txBody>
          <a:bodyPr>
            <a:spAutoFit/>
          </a:bodyPr>
          <a:lstStyle>
            <a:lvl1pPr algn="ctr">
              <a:defRPr sz="4000">
                <a:solidFill>
                  <a:srgbClr val="002F6C"/>
                </a:solidFill>
                <a:effectLst/>
              </a:defRPr>
            </a:lvl1pPr>
          </a:lstStyle>
          <a:p>
            <a:r>
              <a:rPr lang="en-US"/>
              <a:t>CLICK TO EDIT MASTER TITLE STYLE</a:t>
            </a:r>
          </a:p>
        </p:txBody>
      </p:sp>
    </p:spTree>
    <p:extLst>
      <p:ext uri="{BB962C8B-B14F-4D97-AF65-F5344CB8AC3E}">
        <p14:creationId xmlns:p14="http://schemas.microsoft.com/office/powerpoint/2010/main" val="3727422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ransition Slid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2571" y="2733046"/>
            <a:ext cx="10978880" cy="707886"/>
          </a:xfrm>
          <a:prstGeom prst="rect">
            <a:avLst/>
          </a:prstGeom>
        </p:spPr>
        <p:txBody>
          <a:bodyPr>
            <a:spAutoFit/>
          </a:bodyPr>
          <a:lstStyle>
            <a:lvl1pPr algn="ctr">
              <a:defRPr sz="4000">
                <a:solidFill>
                  <a:srgbClr val="FFFFFF"/>
                </a:solidFill>
                <a:effectLst/>
              </a:defRPr>
            </a:lvl1pPr>
          </a:lstStyle>
          <a:p>
            <a:r>
              <a:rPr lang="en-US"/>
              <a:t>CLICK TO EDIT MASTER TITLE STYLE</a:t>
            </a:r>
          </a:p>
        </p:txBody>
      </p:sp>
    </p:spTree>
    <p:extLst>
      <p:ext uri="{BB962C8B-B14F-4D97-AF65-F5344CB8AC3E}">
        <p14:creationId xmlns:p14="http://schemas.microsoft.com/office/powerpoint/2010/main" val="409659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ext with Header">
    <p:spTree>
      <p:nvGrpSpPr>
        <p:cNvPr id="1" name=""/>
        <p:cNvGrpSpPr/>
        <p:nvPr/>
      </p:nvGrpSpPr>
      <p:grpSpPr>
        <a:xfrm>
          <a:off x="0" y="0"/>
          <a:ext cx="0" cy="0"/>
          <a:chOff x="0" y="0"/>
          <a:chExt cx="0" cy="0"/>
        </a:xfrm>
      </p:grpSpPr>
      <p:sp>
        <p:nvSpPr>
          <p:cNvPr id="13" name="Content Placeholder 12"/>
          <p:cNvSpPr>
            <a:spLocks noGrp="1"/>
          </p:cNvSpPr>
          <p:nvPr>
            <p:ph sz="quarter" idx="12" hasCustomPrompt="1"/>
          </p:nvPr>
        </p:nvSpPr>
        <p:spPr>
          <a:xfrm>
            <a:off x="533402" y="1311425"/>
            <a:ext cx="11140441" cy="4387360"/>
          </a:xfrm>
          <a:prstGeom prst="rect">
            <a:avLst/>
          </a:prstGeom>
        </p:spPr>
        <p:txBody>
          <a:bodyPr/>
          <a:lstStyle>
            <a:lvl1pPr marL="0" indent="0">
              <a:buFontTx/>
              <a:buNone/>
              <a:defRPr sz="1350" b="1" baseline="0">
                <a:solidFill>
                  <a:schemeClr val="tx1"/>
                </a:solidFill>
                <a:latin typeface="+mn-lt"/>
              </a:defRPr>
            </a:lvl1pPr>
            <a:lvl2pPr>
              <a:defRPr sz="1125">
                <a:solidFill>
                  <a:srgbClr val="002F6C"/>
                </a:solidFill>
              </a:defRPr>
            </a:lvl2pPr>
            <a:lvl3pPr>
              <a:defRPr sz="1013">
                <a:solidFill>
                  <a:schemeClr val="tx1"/>
                </a:solidFill>
              </a:defRPr>
            </a:lvl3pPr>
            <a:lvl4pPr>
              <a:defRPr sz="788"/>
            </a:lvl4pPr>
            <a:lvl5pPr>
              <a:defRPr sz="788"/>
            </a:lvl5pPr>
            <a:lvl6pPr>
              <a:defRPr sz="788"/>
            </a:lvl6pPr>
            <a:lvl7pPr>
              <a:defRPr sz="788"/>
            </a:lvl7pPr>
            <a:lvl8pPr>
              <a:defRPr sz="788"/>
            </a:lvl8pPr>
            <a:lvl9pPr marL="2057400" indent="0">
              <a:buNone/>
              <a:defRPr/>
            </a:lvl9pPr>
          </a:lstStyle>
          <a:p>
            <a:pPr lvl="0"/>
            <a:r>
              <a:rPr lang="en-US"/>
              <a:t>Click to enter text</a:t>
            </a:r>
          </a:p>
          <a:p>
            <a:pPr lvl="1"/>
            <a:r>
              <a:rPr lang="en-US"/>
              <a:t>Click</a:t>
            </a:r>
          </a:p>
          <a:p>
            <a:pPr lvl="2"/>
            <a:r>
              <a:rPr lang="en-US"/>
              <a:t>Click</a:t>
            </a:r>
          </a:p>
          <a:p>
            <a:pPr lvl="1"/>
            <a:endParaRPr lang="en-US"/>
          </a:p>
        </p:txBody>
      </p:sp>
      <p:sp>
        <p:nvSpPr>
          <p:cNvPr id="5" name="Title 1">
            <a:extLst>
              <a:ext uri="{FF2B5EF4-FFF2-40B4-BE49-F238E27FC236}">
                <a16:creationId xmlns:a16="http://schemas.microsoft.com/office/drawing/2014/main" id="{96F6A2D8-BC9C-4B7D-A2CF-18345B2EA863}"/>
              </a:ext>
            </a:extLst>
          </p:cNvPr>
          <p:cNvSpPr>
            <a:spLocks noGrp="1"/>
          </p:cNvSpPr>
          <p:nvPr>
            <p:ph type="title" hasCustomPrompt="1"/>
          </p:nvPr>
        </p:nvSpPr>
        <p:spPr>
          <a:xfrm>
            <a:off x="385136" y="364657"/>
            <a:ext cx="10323595" cy="531812"/>
          </a:xfrm>
          <a:prstGeom prst="rect">
            <a:avLst/>
          </a:prstGeom>
        </p:spPr>
        <p:txBody>
          <a:bodyPr/>
          <a:lstStyle>
            <a:lvl1pPr marL="0" indent="0">
              <a:buNone/>
              <a:defRPr sz="4000" b="1" cap="all" baseline="0">
                <a:solidFill>
                  <a:srgbClr val="002F6C"/>
                </a:solidFill>
                <a:effectLst/>
                <a:latin typeface="Agency FB"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216673504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Header Only">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D76E32CA-6621-4D17-9156-72B6DE568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500">
                <a:solidFill>
                  <a:schemeClr val="tx1">
                    <a:tint val="75000"/>
                  </a:schemeClr>
                </a:solidFill>
              </a:defRPr>
            </a:lvl1pPr>
          </a:lstStyle>
          <a:p>
            <a:fld id="{6870E9F1-049D-467C-A1D8-DD4688B0156D}" type="slidenum">
              <a:rPr lang="en-US" smtClean="0"/>
              <a:pPr/>
              <a:t>‹#›</a:t>
            </a:fld>
            <a:endParaRPr lang="en-US"/>
          </a:p>
        </p:txBody>
      </p:sp>
      <p:sp>
        <p:nvSpPr>
          <p:cNvPr id="5" name="Title 1">
            <a:extLst>
              <a:ext uri="{FF2B5EF4-FFF2-40B4-BE49-F238E27FC236}">
                <a16:creationId xmlns:a16="http://schemas.microsoft.com/office/drawing/2014/main" id="{6D6BFF81-8459-4F3B-99F4-8DD447057F0C}"/>
              </a:ext>
            </a:extLst>
          </p:cNvPr>
          <p:cNvSpPr>
            <a:spLocks noGrp="1"/>
          </p:cNvSpPr>
          <p:nvPr>
            <p:ph type="title" hasCustomPrompt="1"/>
          </p:nvPr>
        </p:nvSpPr>
        <p:spPr>
          <a:xfrm>
            <a:off x="385136" y="364657"/>
            <a:ext cx="11737195" cy="531812"/>
          </a:xfrm>
          <a:prstGeom prst="rect">
            <a:avLst/>
          </a:prstGeom>
        </p:spPr>
        <p:txBody>
          <a:bodyPr/>
          <a:lstStyle>
            <a:lvl1pPr marL="0" indent="0">
              <a:buNone/>
              <a:defRPr sz="4000" b="1" cap="all" baseline="0">
                <a:solidFill>
                  <a:srgbClr val="002F6C"/>
                </a:solidFill>
                <a:effectLst/>
                <a:latin typeface="Agency FB"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95829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xt with Blue Header">
    <p:spTree>
      <p:nvGrpSpPr>
        <p:cNvPr id="1" name=""/>
        <p:cNvGrpSpPr/>
        <p:nvPr/>
      </p:nvGrpSpPr>
      <p:grpSpPr>
        <a:xfrm>
          <a:off x="0" y="0"/>
          <a:ext cx="0" cy="0"/>
          <a:chOff x="0" y="0"/>
          <a:chExt cx="0" cy="0"/>
        </a:xfrm>
      </p:grpSpPr>
      <p:sp>
        <p:nvSpPr>
          <p:cNvPr id="4" name="Content Placeholder 12">
            <a:extLst>
              <a:ext uri="{FF2B5EF4-FFF2-40B4-BE49-F238E27FC236}">
                <a16:creationId xmlns:a16="http://schemas.microsoft.com/office/drawing/2014/main" id="{47E1F909-F814-4AC2-9F3F-E53C1583F7BE}"/>
              </a:ext>
            </a:extLst>
          </p:cNvPr>
          <p:cNvSpPr>
            <a:spLocks noGrp="1"/>
          </p:cNvSpPr>
          <p:nvPr>
            <p:ph sz="quarter" idx="12" hasCustomPrompt="1"/>
          </p:nvPr>
        </p:nvSpPr>
        <p:spPr>
          <a:xfrm>
            <a:off x="533399" y="1311425"/>
            <a:ext cx="10830018" cy="4387360"/>
          </a:xfrm>
          <a:prstGeom prst="rect">
            <a:avLst/>
          </a:prstGeom>
        </p:spPr>
        <p:txBody>
          <a:bodyPr/>
          <a:lstStyle>
            <a:lvl1pPr marL="285750" indent="-285750">
              <a:buFont typeface="Arial" panose="020B0604020202020204" pitchFamily="34" charset="0"/>
              <a:buChar char="•"/>
              <a:defRPr sz="1800" baseline="0">
                <a:solidFill>
                  <a:schemeClr val="tx1"/>
                </a:solidFill>
                <a:latin typeface="+mn-lt"/>
              </a:defRPr>
            </a:lvl1pPr>
            <a:lvl2pPr>
              <a:defRPr sz="1600">
                <a:solidFill>
                  <a:srgbClr val="63666A"/>
                </a:solidFill>
              </a:defRPr>
            </a:lvl2pPr>
            <a:lvl3pPr>
              <a:defRPr sz="1400">
                <a:solidFill>
                  <a:srgbClr val="63666A"/>
                </a:solidFill>
              </a:defRPr>
            </a:lvl3pPr>
            <a:lvl4pPr>
              <a:defRPr sz="1400">
                <a:solidFill>
                  <a:srgbClr val="63666A"/>
                </a:solidFill>
              </a:defRPr>
            </a:lvl4pPr>
            <a:lvl5pPr>
              <a:defRPr sz="1400">
                <a:solidFill>
                  <a:srgbClr val="63666A"/>
                </a:solidFill>
              </a:defRPr>
            </a:lvl5pPr>
            <a:lvl6pPr>
              <a:defRPr sz="1400">
                <a:solidFill>
                  <a:srgbClr val="63666A"/>
                </a:solidFill>
              </a:defRPr>
            </a:lvl6pPr>
            <a:lvl7pPr>
              <a:defRPr sz="1400"/>
            </a:lvl7pPr>
            <a:lvl8pPr>
              <a:defRPr sz="1400"/>
            </a:lvl8pPr>
            <a:lvl9pPr marL="3657600" indent="0">
              <a:buNone/>
              <a:defRPr/>
            </a:lvl9pPr>
          </a:lstStyle>
          <a:p>
            <a:pPr lvl="0"/>
            <a:r>
              <a:rPr lang="en-US"/>
              <a:t>Click to enter bulleted text.</a:t>
            </a:r>
          </a:p>
        </p:txBody>
      </p:sp>
      <p:sp>
        <p:nvSpPr>
          <p:cNvPr id="5" name="Title 1">
            <a:extLst>
              <a:ext uri="{FF2B5EF4-FFF2-40B4-BE49-F238E27FC236}">
                <a16:creationId xmlns:a16="http://schemas.microsoft.com/office/drawing/2014/main" id="{0CCBAFB1-6BC9-492D-9015-899133CE5BB7}"/>
              </a:ext>
            </a:extLst>
          </p:cNvPr>
          <p:cNvSpPr>
            <a:spLocks noGrp="1"/>
          </p:cNvSpPr>
          <p:nvPr>
            <p:ph type="title" hasCustomPrompt="1"/>
          </p:nvPr>
        </p:nvSpPr>
        <p:spPr>
          <a:xfrm>
            <a:off x="385136" y="364657"/>
            <a:ext cx="11711070" cy="531812"/>
          </a:xfrm>
          <a:prstGeom prst="rect">
            <a:avLst/>
          </a:prstGeom>
        </p:spPr>
        <p:txBody>
          <a:bodyPr/>
          <a:lstStyle>
            <a:lvl1pPr marL="0" indent="0">
              <a:buNone/>
              <a:defRPr sz="4000" b="1" cap="all" baseline="0">
                <a:solidFill>
                  <a:srgbClr val="002F6C"/>
                </a:solidFill>
                <a:effectLst/>
                <a:latin typeface="Agency FB"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3062681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ransition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60E2-4A59-41CF-9D25-3932C8732117}"/>
              </a:ext>
            </a:extLst>
          </p:cNvPr>
          <p:cNvSpPr>
            <a:spLocks noGrp="1"/>
          </p:cNvSpPr>
          <p:nvPr>
            <p:ph type="title" hasCustomPrompt="1"/>
          </p:nvPr>
        </p:nvSpPr>
        <p:spPr>
          <a:xfrm>
            <a:off x="755110" y="2454765"/>
            <a:ext cx="10684021" cy="1081902"/>
          </a:xfrm>
          <a:prstGeom prst="rect">
            <a:avLst/>
          </a:prstGeom>
        </p:spPr>
        <p:txBody>
          <a:bodyPr/>
          <a:lstStyle>
            <a:lvl1pPr algn="ctr">
              <a:defRPr sz="3000" b="1">
                <a:solidFill>
                  <a:schemeClr val="accent1"/>
                </a:solidFill>
                <a:latin typeface="Agency FB" panose="020B0503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40808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with Header">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54763" y="2737125"/>
            <a:ext cx="4625975" cy="2961660"/>
          </a:xfrm>
          <a:prstGeom prst="rect">
            <a:avLst/>
          </a:prstGeom>
        </p:spPr>
        <p:txBody>
          <a:bodyPr anchor="ctr">
            <a:normAutofit/>
          </a:bodyPr>
          <a:lstStyle>
            <a:lvl1pPr marL="0" indent="0" algn="r">
              <a:lnSpc>
                <a:spcPct val="90000"/>
              </a:lnSpc>
              <a:spcBef>
                <a:spcPts val="0"/>
              </a:spcBef>
              <a:buNone/>
              <a:defRPr sz="2250" b="1" kern="1200" cap="none" baseline="0">
                <a:solidFill>
                  <a:schemeClr val="accent2"/>
                </a:solidFill>
                <a:latin typeface="Agency FB" panose="020B0503020202020204" pitchFamily="34" charset="0"/>
                <a:cs typeface="Arial" panose="020B0604020202020204" pitchFamily="34" charset="0"/>
              </a:defRPr>
            </a:lvl1pPr>
          </a:lstStyle>
          <a:p>
            <a:pPr lvl="0"/>
            <a:r>
              <a:rPr lang="en-US"/>
              <a:t>Add message here.</a:t>
            </a:r>
          </a:p>
        </p:txBody>
      </p:sp>
      <p:sp>
        <p:nvSpPr>
          <p:cNvPr id="13" name="Content Placeholder 12"/>
          <p:cNvSpPr>
            <a:spLocks noGrp="1"/>
          </p:cNvSpPr>
          <p:nvPr>
            <p:ph sz="quarter" idx="12" hasCustomPrompt="1"/>
          </p:nvPr>
        </p:nvSpPr>
        <p:spPr>
          <a:xfrm>
            <a:off x="533399" y="1311425"/>
            <a:ext cx="6096000" cy="4387360"/>
          </a:xfrm>
          <a:prstGeom prst="rect">
            <a:avLst/>
          </a:prstGeom>
        </p:spPr>
        <p:txBody>
          <a:bodyPr/>
          <a:lstStyle>
            <a:lvl1pPr marL="0" indent="0">
              <a:buFontTx/>
              <a:buNone/>
              <a:defRPr sz="1350" b="1" baseline="0">
                <a:solidFill>
                  <a:schemeClr val="tx2"/>
                </a:solidFill>
                <a:latin typeface="Agency FB" panose="020B0503020202020204" pitchFamily="34" charset="0"/>
                <a:cs typeface="Arial" panose="020B0604020202020204" pitchFamily="34" charset="0"/>
              </a:defRPr>
            </a:lvl1pPr>
            <a:lvl2pPr>
              <a:defRPr sz="1200">
                <a:solidFill>
                  <a:schemeClr val="tx1"/>
                </a:solidFill>
              </a:defRPr>
            </a:lvl2pPr>
            <a:lvl3pPr>
              <a:defRPr sz="1050"/>
            </a:lvl3pPr>
            <a:lvl4pPr>
              <a:defRPr sz="1050"/>
            </a:lvl4pPr>
            <a:lvl5pPr>
              <a:defRPr sz="1050"/>
            </a:lvl5pPr>
            <a:lvl6pPr>
              <a:defRPr sz="1050"/>
            </a:lvl6pPr>
            <a:lvl7pPr>
              <a:defRPr sz="1050"/>
            </a:lvl7pPr>
            <a:lvl8pPr>
              <a:defRPr sz="1050"/>
            </a:lvl8pPr>
            <a:lvl9pPr marL="2743200" indent="0">
              <a:buNone/>
              <a:defRPr/>
            </a:lvl9pPr>
          </a:lstStyle>
          <a:p>
            <a:pPr lvl="0"/>
            <a:r>
              <a:rPr lang="en-US"/>
              <a:t>Click to enter text.</a:t>
            </a:r>
          </a:p>
        </p:txBody>
      </p:sp>
      <p:sp>
        <p:nvSpPr>
          <p:cNvPr id="5" name="Title 1">
            <a:extLst>
              <a:ext uri="{FF2B5EF4-FFF2-40B4-BE49-F238E27FC236}">
                <a16:creationId xmlns:a16="http://schemas.microsoft.com/office/drawing/2014/main" id="{79813B78-A29C-4977-BEBC-204E85E9E849}"/>
              </a:ext>
            </a:extLst>
          </p:cNvPr>
          <p:cNvSpPr>
            <a:spLocks noGrp="1"/>
          </p:cNvSpPr>
          <p:nvPr>
            <p:ph type="title" hasCustomPrompt="1"/>
          </p:nvPr>
        </p:nvSpPr>
        <p:spPr>
          <a:xfrm>
            <a:off x="385136" y="364657"/>
            <a:ext cx="11719778" cy="531812"/>
          </a:xfrm>
          <a:prstGeom prst="rect">
            <a:avLst/>
          </a:prstGeom>
        </p:spPr>
        <p:txBody>
          <a:bodyPr/>
          <a:lstStyle>
            <a:lvl1pPr marL="0" indent="0">
              <a:buNone/>
              <a:defRPr sz="4000" b="1" cap="all" baseline="0">
                <a:solidFill>
                  <a:srgbClr val="002F6C"/>
                </a:solidFill>
                <a:effectLst/>
                <a:latin typeface="Agency FB"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34791735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304800" y="1295400"/>
            <a:ext cx="11582400" cy="5257800"/>
          </a:xfrm>
        </p:spPr>
        <p:txBody>
          <a:bodyPr/>
          <a:lstStyle/>
          <a:p>
            <a:pPr lvl="0"/>
            <a:endParaRPr lang="en-US" noProof="0"/>
          </a:p>
        </p:txBody>
      </p:sp>
      <p:sp>
        <p:nvSpPr>
          <p:cNvPr id="5" name="Title 1">
            <a:extLst>
              <a:ext uri="{FF2B5EF4-FFF2-40B4-BE49-F238E27FC236}">
                <a16:creationId xmlns:a16="http://schemas.microsoft.com/office/drawing/2014/main" id="{75CDE6FD-14E9-4615-957B-8EEF5AA5CA9E}"/>
              </a:ext>
            </a:extLst>
          </p:cNvPr>
          <p:cNvSpPr>
            <a:spLocks noGrp="1"/>
          </p:cNvSpPr>
          <p:nvPr>
            <p:ph type="title" hasCustomPrompt="1"/>
          </p:nvPr>
        </p:nvSpPr>
        <p:spPr>
          <a:xfrm>
            <a:off x="385136" y="364657"/>
            <a:ext cx="11676235" cy="531812"/>
          </a:xfrm>
          <a:prstGeom prst="rect">
            <a:avLst/>
          </a:prstGeom>
        </p:spPr>
        <p:txBody>
          <a:bodyPr/>
          <a:lstStyle>
            <a:lvl1pPr marL="0" indent="0">
              <a:buNone/>
              <a:defRPr sz="4000" b="1" cap="all" baseline="0">
                <a:solidFill>
                  <a:srgbClr val="002F6C"/>
                </a:solidFill>
                <a:effectLst/>
                <a:latin typeface="Agency FB"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240631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6" name="Text Placeholder 24"/>
          <p:cNvSpPr>
            <a:spLocks noGrp="1"/>
          </p:cNvSpPr>
          <p:nvPr>
            <p:ph type="body" sz="quarter" idx="11" hasCustomPrompt="1"/>
          </p:nvPr>
        </p:nvSpPr>
        <p:spPr>
          <a:xfrm>
            <a:off x="755110" y="3084382"/>
            <a:ext cx="10684021" cy="403097"/>
          </a:xfrm>
          <a:prstGeom prst="rect">
            <a:avLst/>
          </a:prstGeom>
        </p:spPr>
        <p:txBody>
          <a:bodyPr/>
          <a:lstStyle>
            <a:lvl1pPr marL="0" indent="0" algn="ctr">
              <a:buNone/>
              <a:defRPr sz="2400" b="0" cap="all" baseline="0">
                <a:solidFill>
                  <a:srgbClr val="002F6C"/>
                </a:solidFill>
                <a:latin typeface="Agency FB" panose="020B0503020202020204" pitchFamily="34" charset="0"/>
              </a:defRPr>
            </a:lvl1pPr>
          </a:lstStyle>
          <a:p>
            <a:pPr lvl="0"/>
            <a:r>
              <a:rPr lang="en-US"/>
              <a:t>PRESENTATION SUBTITLE</a:t>
            </a:r>
          </a:p>
        </p:txBody>
      </p:sp>
      <p:sp>
        <p:nvSpPr>
          <p:cNvPr id="27" name="Text Placeholder 24"/>
          <p:cNvSpPr>
            <a:spLocks noGrp="1"/>
          </p:cNvSpPr>
          <p:nvPr>
            <p:ph type="body" sz="quarter" idx="12" hasCustomPrompt="1"/>
          </p:nvPr>
        </p:nvSpPr>
        <p:spPr>
          <a:xfrm>
            <a:off x="753989" y="4158597"/>
            <a:ext cx="10684021" cy="612333"/>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baseline="0">
                <a:solidFill>
                  <a:srgbClr val="002F6C"/>
                </a:solidFill>
                <a:latin typeface="+mn-lt"/>
              </a:defRPr>
            </a:lvl1pPr>
          </a:lstStyle>
          <a:p>
            <a:pPr lvl="0"/>
            <a:r>
              <a:rPr lang="en-US"/>
              <a:t>Presenter’s Full Name</a:t>
            </a:r>
            <a:br>
              <a:rPr lang="en-US"/>
            </a:br>
            <a:r>
              <a:rPr lang="en-US"/>
              <a:t>Job Title</a:t>
            </a:r>
          </a:p>
          <a:p>
            <a:pPr lvl="0"/>
            <a:endParaRPr lang="en-US"/>
          </a:p>
        </p:txBody>
      </p:sp>
      <p:sp>
        <p:nvSpPr>
          <p:cNvPr id="28" name="Text Placeholder 24"/>
          <p:cNvSpPr>
            <a:spLocks noGrp="1"/>
          </p:cNvSpPr>
          <p:nvPr>
            <p:ph type="body" sz="quarter" idx="13" hasCustomPrompt="1"/>
          </p:nvPr>
        </p:nvSpPr>
        <p:spPr>
          <a:xfrm>
            <a:off x="753989" y="3694076"/>
            <a:ext cx="10684021" cy="374650"/>
          </a:xfrm>
          <a:prstGeom prst="rect">
            <a:avLst/>
          </a:prstGeom>
        </p:spPr>
        <p:txBody>
          <a:bodyPr/>
          <a:lstStyle>
            <a:lvl1pPr marL="0" indent="0" algn="ctr">
              <a:buNone/>
              <a:defRPr sz="1800" b="0" baseline="0">
                <a:solidFill>
                  <a:srgbClr val="002F6C"/>
                </a:solidFill>
                <a:latin typeface="+mn-lt"/>
              </a:defRPr>
            </a:lvl1pPr>
          </a:lstStyle>
          <a:p>
            <a:pPr lvl="0"/>
            <a:r>
              <a:rPr lang="en-US"/>
              <a:t>Location/Date</a:t>
            </a:r>
          </a:p>
        </p:txBody>
      </p:sp>
      <p:sp>
        <p:nvSpPr>
          <p:cNvPr id="25" name="Text Placeholder 24"/>
          <p:cNvSpPr>
            <a:spLocks noGrp="1"/>
          </p:cNvSpPr>
          <p:nvPr>
            <p:ph type="body" sz="quarter" idx="10" hasCustomPrompt="1"/>
          </p:nvPr>
        </p:nvSpPr>
        <p:spPr>
          <a:xfrm>
            <a:off x="755111" y="2221008"/>
            <a:ext cx="10684021" cy="863374"/>
          </a:xfrm>
          <a:prstGeom prst="rect">
            <a:avLst/>
          </a:prstGeom>
        </p:spPr>
        <p:txBody>
          <a:bodyPr/>
          <a:lstStyle>
            <a:lvl1pPr marL="0" indent="0" algn="ctr">
              <a:buNone/>
              <a:defRPr sz="6000" b="1" cap="all" baseline="0">
                <a:solidFill>
                  <a:srgbClr val="002F6C"/>
                </a:solidFill>
                <a:latin typeface="Agency FB" panose="020B0503020202020204" pitchFamily="34" charset="0"/>
              </a:defRPr>
            </a:lvl1pPr>
          </a:lstStyle>
          <a:p>
            <a:pPr lvl="0"/>
            <a:r>
              <a:rPr lang="en-US"/>
              <a:t>CLICK TO ENTER PRESENTATION TITLE</a:t>
            </a:r>
          </a:p>
        </p:txBody>
      </p:sp>
      <p:sp>
        <p:nvSpPr>
          <p:cNvPr id="10" name="Text Placeholder 2"/>
          <p:cNvSpPr txBox="1">
            <a:spLocks/>
          </p:cNvSpPr>
          <p:nvPr userDrawn="1"/>
        </p:nvSpPr>
        <p:spPr>
          <a:xfrm>
            <a:off x="4363742" y="6478683"/>
            <a:ext cx="3463048" cy="285750"/>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800">
                <a:solidFill>
                  <a:schemeClr val="bg1"/>
                </a:solidFill>
              </a:rPr>
              <a:t>LOCKHEED MARTIN PROPRIETARY INFORMATION</a:t>
            </a:r>
          </a:p>
        </p:txBody>
      </p:sp>
      <p:pic>
        <p:nvPicPr>
          <p:cNvPr id="12" name="Picture 11"/>
          <p:cNvPicPr>
            <a:picLocks noChangeAspect="1"/>
          </p:cNvPicPr>
          <p:nvPr userDrawn="1"/>
        </p:nvPicPr>
        <p:blipFill>
          <a:blip r:embed="rId2"/>
          <a:stretch>
            <a:fillRect/>
          </a:stretch>
        </p:blipFill>
        <p:spPr>
          <a:xfrm>
            <a:off x="3629159" y="5014796"/>
            <a:ext cx="4948480" cy="1185573"/>
          </a:xfrm>
          <a:prstGeom prst="rect">
            <a:avLst/>
          </a:prstGeom>
        </p:spPr>
      </p:pic>
    </p:spTree>
    <p:extLst>
      <p:ext uri="{BB962C8B-B14F-4D97-AF65-F5344CB8AC3E}">
        <p14:creationId xmlns:p14="http://schemas.microsoft.com/office/powerpoint/2010/main" val="1142134221"/>
      </p:ext>
    </p:extLst>
  </p:cSld>
  <p:clrMapOvr>
    <a:masterClrMapping/>
  </p:clrMapOvr>
  <p:extLst>
    <p:ext uri="{DCECCB84-F9BA-43D5-87BE-67443E8EF086}">
      <p15:sldGuideLst xmlns:p15="http://schemas.microsoft.com/office/powerpoint/2012/main">
        <p15:guide id="1"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with Blue Header">
    <p:spTree>
      <p:nvGrpSpPr>
        <p:cNvPr id="1" name=""/>
        <p:cNvGrpSpPr/>
        <p:nvPr/>
      </p:nvGrpSpPr>
      <p:grpSpPr>
        <a:xfrm>
          <a:off x="0" y="0"/>
          <a:ext cx="0" cy="0"/>
          <a:chOff x="0" y="0"/>
          <a:chExt cx="0" cy="0"/>
        </a:xfrm>
      </p:grpSpPr>
      <p:sp>
        <p:nvSpPr>
          <p:cNvPr id="16" name="Picture Placeholder 15"/>
          <p:cNvSpPr>
            <a:spLocks noGrp="1"/>
          </p:cNvSpPr>
          <p:nvPr>
            <p:ph type="pic" sz="quarter" idx="13"/>
          </p:nvPr>
        </p:nvSpPr>
        <p:spPr>
          <a:xfrm>
            <a:off x="0" y="206843"/>
            <a:ext cx="12192000" cy="6286500"/>
          </a:xfrm>
          <a:prstGeom prst="rect">
            <a:avLst/>
          </a:prstGeom>
        </p:spPr>
        <p:txBody>
          <a:bodyPr anchor="ctr"/>
          <a:lstStyle>
            <a:lvl1pPr marL="0" indent="0" algn="ctr">
              <a:buNone/>
              <a:defRPr/>
            </a:lvl1pPr>
          </a:lstStyle>
          <a:p>
            <a:endParaRPr lang="en-US"/>
          </a:p>
        </p:txBody>
      </p:sp>
      <p:sp>
        <p:nvSpPr>
          <p:cNvPr id="5" name="Title 1">
            <a:extLst>
              <a:ext uri="{FF2B5EF4-FFF2-40B4-BE49-F238E27FC236}">
                <a16:creationId xmlns:a16="http://schemas.microsoft.com/office/drawing/2014/main" id="{3D0C64E7-9E73-46EA-AABC-576EF70011C9}"/>
              </a:ext>
            </a:extLst>
          </p:cNvPr>
          <p:cNvSpPr>
            <a:spLocks noGrp="1"/>
          </p:cNvSpPr>
          <p:nvPr>
            <p:ph type="title" hasCustomPrompt="1"/>
          </p:nvPr>
        </p:nvSpPr>
        <p:spPr>
          <a:xfrm>
            <a:off x="385136" y="364657"/>
            <a:ext cx="11667527" cy="531812"/>
          </a:xfrm>
          <a:prstGeom prst="rect">
            <a:avLst/>
          </a:prstGeom>
        </p:spPr>
        <p:txBody>
          <a:bodyPr/>
          <a:lstStyle>
            <a:lvl1pPr marL="0" indent="0">
              <a:buNone/>
              <a:defRPr sz="4000" b="1" cap="all" baseline="0">
                <a:solidFill>
                  <a:srgbClr val="002F6C"/>
                </a:solidFill>
                <a:effectLst/>
                <a:latin typeface="Agency FB"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201262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5.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6286500"/>
            <a:ext cx="12192000" cy="571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p:cNvSpPr txBox="1">
            <a:spLocks/>
          </p:cNvSpPr>
          <p:nvPr/>
        </p:nvSpPr>
        <p:spPr>
          <a:xfrm>
            <a:off x="507668" y="6478683"/>
            <a:ext cx="3463048" cy="285750"/>
          </a:xfrm>
          <a:prstGeom prst="rect">
            <a:avLst/>
          </a:prstGeom>
        </p:spPr>
        <p:txBody>
          <a:bodyPr/>
          <a:lstStyle>
            <a:lvl1pPr marL="0" indent="0" algn="l" defTabSz="914400" rtl="0" eaLnBrk="1" latinLnBrk="0" hangingPunct="1">
              <a:lnSpc>
                <a:spcPct val="90000"/>
              </a:lnSpc>
              <a:spcBef>
                <a:spcPts val="1000"/>
              </a:spcBef>
              <a:buFontTx/>
              <a:buNone/>
              <a:defRPr sz="900" kern="120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900" b="1">
              <a:solidFill>
                <a:schemeClr val="bg1"/>
              </a:solidFill>
            </a:endParaRPr>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00930" y="6392159"/>
            <a:ext cx="1479820" cy="357607"/>
          </a:xfrm>
          <a:prstGeom prst="rect">
            <a:avLst/>
          </a:prstGeom>
        </p:spPr>
      </p:pic>
      <p:sp>
        <p:nvSpPr>
          <p:cNvPr id="8" name="TextBox 7"/>
          <p:cNvSpPr txBox="1"/>
          <p:nvPr/>
        </p:nvSpPr>
        <p:spPr>
          <a:xfrm>
            <a:off x="11582400" y="6464593"/>
            <a:ext cx="609600" cy="261610"/>
          </a:xfrm>
          <a:prstGeom prst="rect">
            <a:avLst/>
          </a:prstGeom>
          <a:noFill/>
        </p:spPr>
        <p:txBody>
          <a:bodyPr wrap="square" rtlCol="0">
            <a:spAutoFit/>
          </a:bodyPr>
          <a:lstStyle/>
          <a:p>
            <a:pPr algn="ctr"/>
            <a:fld id="{E5264778-C0F2-4A1D-870D-8751F1230773}" type="slidenum">
              <a:rPr lang="en-US" sz="1100" smtClean="0">
                <a:solidFill>
                  <a:schemeClr val="bg1"/>
                </a:solidFill>
              </a:rPr>
              <a:pPr algn="ctr"/>
              <a:t>‹#›</a:t>
            </a:fld>
            <a:endParaRPr lang="en-US" sz="1100">
              <a:solidFill>
                <a:schemeClr val="bg1"/>
              </a:solidFill>
            </a:endParaRPr>
          </a:p>
        </p:txBody>
      </p:sp>
      <p:sp>
        <p:nvSpPr>
          <p:cNvPr id="9" name="TextBox 8">
            <a:extLst>
              <a:ext uri="{FF2B5EF4-FFF2-40B4-BE49-F238E27FC236}">
                <a16:creationId xmlns:a16="http://schemas.microsoft.com/office/drawing/2014/main" id="{7C025205-CBD0-4737-B949-DF04D5F6B570}"/>
              </a:ext>
            </a:extLst>
          </p:cNvPr>
          <p:cNvSpPr txBox="1"/>
          <p:nvPr userDrawn="1"/>
        </p:nvSpPr>
        <p:spPr>
          <a:xfrm>
            <a:off x="-69449" y="6693580"/>
            <a:ext cx="3860352" cy="200055"/>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800" b="1" i="0" u="none" strike="noStrike" cap="none" spc="0" normalizeH="0" baseline="0">
                <a:ln>
                  <a:noFill/>
                </a:ln>
                <a:solidFill>
                  <a:srgbClr val="000000"/>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solidFill>
                <a:effectLst/>
                <a:uLnTx/>
                <a:uFillTx/>
                <a:latin typeface="Calibri" panose="020F0502020204030204"/>
                <a:ea typeface="+mn-ea"/>
                <a:cs typeface="+mn-cs"/>
              </a:rPr>
              <a:t>Use or disclosure of the information contained herein is subject to the restrictions of the Cover Page</a:t>
            </a:r>
          </a:p>
        </p:txBody>
      </p:sp>
      <p:sp>
        <p:nvSpPr>
          <p:cNvPr id="5" name="TextBox 4">
            <a:extLst>
              <a:ext uri="{FF2B5EF4-FFF2-40B4-BE49-F238E27FC236}">
                <a16:creationId xmlns:a16="http://schemas.microsoft.com/office/drawing/2014/main" id="{43220744-2E6C-A402-6379-3DE3840EEBA8}"/>
              </a:ext>
            </a:extLst>
          </p:cNvPr>
          <p:cNvSpPr txBox="1"/>
          <p:nvPr userDrawn="1">
            <p:extLst>
              <p:ext uri="{1162E1C5-73C7-4A58-AE30-91384D911F3F}">
                <p184:classification xmlns:p184="http://schemas.microsoft.com/office/powerpoint/2018/4/main" val="hdr"/>
              </p:ext>
            </p:extLst>
          </p:nvPr>
        </p:nvSpPr>
        <p:spPr>
          <a:xfrm>
            <a:off x="5032375" y="0"/>
            <a:ext cx="21558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Lockheed Martin Proprietary Information</a:t>
            </a:r>
          </a:p>
        </p:txBody>
      </p:sp>
      <p:sp>
        <p:nvSpPr>
          <p:cNvPr id="10" name="TextBox 9">
            <a:extLst>
              <a:ext uri="{FF2B5EF4-FFF2-40B4-BE49-F238E27FC236}">
                <a16:creationId xmlns:a16="http://schemas.microsoft.com/office/drawing/2014/main" id="{1AD02849-EE28-DEDE-8592-ED6DB24AB721}"/>
              </a:ext>
            </a:extLst>
          </p:cNvPr>
          <p:cNvSpPr txBox="1"/>
          <p:nvPr userDrawn="1">
            <p:extLst>
              <p:ext uri="{1162E1C5-73C7-4A58-AE30-91384D911F3F}">
                <p184:classification xmlns:p184="http://schemas.microsoft.com/office/powerpoint/2018/4/main" val="ftr"/>
              </p:ext>
            </p:extLst>
          </p:nvPr>
        </p:nvSpPr>
        <p:spPr>
          <a:xfrm>
            <a:off x="5032375" y="6705600"/>
            <a:ext cx="2155825" cy="152400"/>
          </a:xfrm>
          <a:prstGeom prst="rect">
            <a:avLst/>
          </a:prstGeom>
        </p:spPr>
        <p:txBody>
          <a:bodyPr horzOverflow="overflow" lIns="0" tIns="0" rIns="0" bIns="0">
            <a:spAutoFit/>
          </a:bodyPr>
          <a:lstStyle/>
          <a:p>
            <a:pPr algn="l"/>
            <a:r>
              <a:rPr lang="en-US" sz="1000">
                <a:solidFill>
                  <a:schemeClr val="bg1"/>
                </a:solidFill>
                <a:latin typeface="Calibri" panose="020F0502020204030204" pitchFamily="34" charset="0"/>
                <a:cs typeface="Calibri" panose="020F0502020204030204" pitchFamily="34" charset="0"/>
              </a:rPr>
              <a:t>Lockheed Martin Proprietary Information</a:t>
            </a:r>
          </a:p>
        </p:txBody>
      </p:sp>
    </p:spTree>
    <p:extLst>
      <p:ext uri="{BB962C8B-B14F-4D97-AF65-F5344CB8AC3E}">
        <p14:creationId xmlns:p14="http://schemas.microsoft.com/office/powerpoint/2010/main" val="2128372277"/>
      </p:ext>
    </p:extLst>
  </p:cSld>
  <p:clrMap bg1="lt1" tx1="dk1" bg2="lt2" tx2="dk2" accent1="accent1" accent2="accent2" accent3="accent3" accent4="accent4" accent5="accent5" accent6="accent6" hlink="hlink" folHlink="folHlink"/>
  <p:sldLayoutIdLst>
    <p:sldLayoutId id="2147483787" r:id="rId1"/>
    <p:sldLayoutId id="2147483789" r:id="rId2"/>
    <p:sldLayoutId id="2147483793" r:id="rId3"/>
    <p:sldLayoutId id="2147483796" r:id="rId4"/>
    <p:sldLayoutId id="2147483864" r:id="rId5"/>
    <p:sldLayoutId id="2147483799" r:id="rId6"/>
    <p:sldLayoutId id="2147483803" r:id="rId7"/>
    <p:sldLayoutId id="2147483805" r:id="rId8"/>
    <p:sldLayoutId id="2147483808" r:id="rId9"/>
    <p:sldLayoutId id="2147483810" r:id="rId10"/>
    <p:sldLayoutId id="2147483815" r:id="rId11"/>
    <p:sldLayoutId id="2147483777" r:id="rId12"/>
    <p:sldLayoutId id="2147483889" r:id="rId13"/>
    <p:sldLayoutId id="2147483873" r:id="rId14"/>
    <p:sldLayoutId id="2147483897" r:id="rId15"/>
    <p:sldLayoutId id="214748390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84">
          <p15:clr>
            <a:srgbClr val="F26B43"/>
          </p15:clr>
        </p15:guide>
        <p15:guide id="3" pos="7296">
          <p15:clr>
            <a:srgbClr val="F26B43"/>
          </p15:clr>
        </p15:guide>
        <p15:guide id="4" orient="horz" pos="360">
          <p15:clr>
            <a:srgbClr val="F26B43"/>
          </p15:clr>
        </p15:guide>
        <p15:guide id="5" orient="horz" pos="2160">
          <p15:clr>
            <a:srgbClr val="F26B43"/>
          </p15:clr>
        </p15:guide>
        <p15:guide id="6" orient="horz" pos="39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3" name="Rectangle 12"/>
          <p:cNvSpPr/>
          <p:nvPr userDrawn="1"/>
        </p:nvSpPr>
        <p:spPr>
          <a:xfrm>
            <a:off x="-8626" y="6358812"/>
            <a:ext cx="12206376" cy="519316"/>
          </a:xfrm>
          <a:prstGeom prst="rect">
            <a:avLst/>
          </a:prstGeom>
          <a:solidFill>
            <a:srgbClr val="002F6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14" name="Picture 13"/>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420932" y="6424526"/>
            <a:ext cx="2140072" cy="387887"/>
          </a:xfrm>
          <a:prstGeom prst="rect">
            <a:avLst/>
          </a:prstGeom>
        </p:spPr>
      </p:pic>
      <p:sp>
        <p:nvSpPr>
          <p:cNvPr id="15" name="TextBox 14"/>
          <p:cNvSpPr txBox="1"/>
          <p:nvPr userDrawn="1"/>
        </p:nvSpPr>
        <p:spPr>
          <a:xfrm>
            <a:off x="4252150" y="6506735"/>
            <a:ext cx="3684823" cy="219456"/>
          </a:xfrm>
          <a:prstGeom prst="rect">
            <a:avLst/>
          </a:prstGeom>
          <a:noFill/>
        </p:spPr>
        <p:txBody>
          <a:bodyPr wrap="square" rtlCol="0">
            <a:spAutoFit/>
          </a:bodyPr>
          <a:lstStyle/>
          <a:p>
            <a:pPr algn="ctr"/>
            <a:r>
              <a:rPr lang="en-US" sz="800" b="0">
                <a:solidFill>
                  <a:srgbClr val="FFFFFF"/>
                </a:solidFill>
              </a:rPr>
              <a:t>Lockheed Martin Proprietary Information/Export Controlled Information/CUI</a:t>
            </a:r>
          </a:p>
        </p:txBody>
      </p:sp>
      <p:sp>
        <p:nvSpPr>
          <p:cNvPr id="16" name="TextBox 15"/>
          <p:cNvSpPr txBox="1"/>
          <p:nvPr userDrawn="1"/>
        </p:nvSpPr>
        <p:spPr>
          <a:xfrm>
            <a:off x="11591519" y="6510747"/>
            <a:ext cx="557512" cy="215444"/>
          </a:xfrm>
          <a:prstGeom prst="rect">
            <a:avLst/>
          </a:prstGeom>
          <a:noFill/>
        </p:spPr>
        <p:txBody>
          <a:bodyPr wrap="square" rtlCol="0">
            <a:spAutoFit/>
          </a:bodyPr>
          <a:lstStyle/>
          <a:p>
            <a:pPr algn="ctr"/>
            <a:fld id="{E96AA140-DEF8-42E2-B6C8-C84348480349}" type="slidenum">
              <a:rPr lang="en-US" sz="800" b="0" smtClean="0">
                <a:solidFill>
                  <a:srgbClr val="FFFFFF"/>
                </a:solidFill>
              </a:rPr>
              <a:pPr algn="ctr"/>
              <a:t>‹#›</a:t>
            </a:fld>
            <a:endParaRPr lang="en-US" sz="800" b="0">
              <a:solidFill>
                <a:srgbClr val="FFFFFF"/>
              </a:solidFill>
            </a:endParaRPr>
          </a:p>
        </p:txBody>
      </p:sp>
      <p:sp>
        <p:nvSpPr>
          <p:cNvPr id="6" name="TextBox 5">
            <a:extLst>
              <a:ext uri="{FF2B5EF4-FFF2-40B4-BE49-F238E27FC236}">
                <a16:creationId xmlns:a16="http://schemas.microsoft.com/office/drawing/2014/main" id="{6E469A62-8B69-4B73-A8B6-9668ECF4B08C}"/>
              </a:ext>
            </a:extLst>
          </p:cNvPr>
          <p:cNvSpPr txBox="1"/>
          <p:nvPr userDrawn="1"/>
        </p:nvSpPr>
        <p:spPr>
          <a:xfrm>
            <a:off x="-69449" y="6693580"/>
            <a:ext cx="3860352" cy="200055"/>
          </a:xfrm>
          <a:prstGeom prst="rect">
            <a:avLst/>
          </a:prstGeom>
          <a:noFill/>
        </p:spPr>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800" b="1" i="0" u="none" strike="noStrike" cap="none" spc="0" normalizeH="0" baseline="0">
                <a:ln>
                  <a:noFill/>
                </a:ln>
                <a:solidFill>
                  <a:srgbClr val="000000"/>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solidFill>
                <a:effectLst/>
                <a:uLnTx/>
                <a:uFillTx/>
                <a:latin typeface="Calibri" panose="020F0502020204030204"/>
                <a:ea typeface="+mn-ea"/>
                <a:cs typeface="+mn-cs"/>
              </a:rPr>
              <a:t>Use or disclosure of the information contained herein is subject to the restrictions of the Cover Page</a:t>
            </a:r>
          </a:p>
        </p:txBody>
      </p:sp>
      <p:sp>
        <p:nvSpPr>
          <p:cNvPr id="4" name="TextBox 3">
            <a:extLst>
              <a:ext uri="{FF2B5EF4-FFF2-40B4-BE49-F238E27FC236}">
                <a16:creationId xmlns:a16="http://schemas.microsoft.com/office/drawing/2014/main" id="{368CE4B0-F3F5-0B6B-9140-C75DE1A647D9}"/>
              </a:ext>
            </a:extLst>
          </p:cNvPr>
          <p:cNvSpPr txBox="1"/>
          <p:nvPr userDrawn="1">
            <p:extLst>
              <p:ext uri="{1162E1C5-73C7-4A58-AE30-91384D911F3F}">
                <p184:classification xmlns:p184="http://schemas.microsoft.com/office/powerpoint/2018/4/main" val="hdr"/>
              </p:ext>
            </p:extLst>
          </p:nvPr>
        </p:nvSpPr>
        <p:spPr>
          <a:xfrm>
            <a:off x="5032375" y="0"/>
            <a:ext cx="21558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Lockheed Martin Proprietary Information</a:t>
            </a:r>
          </a:p>
        </p:txBody>
      </p:sp>
      <p:sp>
        <p:nvSpPr>
          <p:cNvPr id="5" name="TextBox 4">
            <a:extLst>
              <a:ext uri="{FF2B5EF4-FFF2-40B4-BE49-F238E27FC236}">
                <a16:creationId xmlns:a16="http://schemas.microsoft.com/office/drawing/2014/main" id="{DD80CB6D-661C-A13D-F838-8AD18D29329B}"/>
              </a:ext>
            </a:extLst>
          </p:cNvPr>
          <p:cNvSpPr txBox="1"/>
          <p:nvPr userDrawn="1">
            <p:extLst>
              <p:ext uri="{1162E1C5-73C7-4A58-AE30-91384D911F3F}">
                <p184:classification xmlns:p184="http://schemas.microsoft.com/office/powerpoint/2018/4/main" val="ftr"/>
              </p:ext>
            </p:extLst>
          </p:nvPr>
        </p:nvSpPr>
        <p:spPr>
          <a:xfrm>
            <a:off x="5032375" y="6705600"/>
            <a:ext cx="21558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Lockheed Martin Proprietary Information</a:t>
            </a:r>
          </a:p>
        </p:txBody>
      </p:sp>
    </p:spTree>
    <p:extLst>
      <p:ext uri="{BB962C8B-B14F-4D97-AF65-F5344CB8AC3E}">
        <p14:creationId xmlns:p14="http://schemas.microsoft.com/office/powerpoint/2010/main" val="4292076157"/>
      </p:ext>
    </p:extLst>
  </p:cSld>
  <p:clrMap bg1="dk2" tx1="lt1" bg2="dk1" tx2="lt2" accent1="accent1" accent2="accent2" accent3="accent3" accent4="accent4" accent5="accent5" accent6="accent6" hlink="hlink" folHlink="folHlink"/>
  <p:sldLayoutIdLst>
    <p:sldLayoutId id="2147483763" r:id="rId1"/>
    <p:sldLayoutId id="2147483769" r:id="rId2"/>
    <p:sldLayoutId id="2147483776" r:id="rId3"/>
  </p:sldLayoutIdLst>
  <p:hf sldNum="0" hdr="0" dt="0"/>
  <p:txStyles>
    <p:titleStyle>
      <a:lvl1pPr algn="l" defTabSz="887413" rtl="0" eaLnBrk="1" fontAlgn="base" hangingPunct="1">
        <a:spcBef>
          <a:spcPct val="0"/>
        </a:spcBef>
        <a:spcAft>
          <a:spcPct val="0"/>
        </a:spcAft>
        <a:defRPr sz="3600" b="1">
          <a:solidFill>
            <a:srgbClr val="002F6C"/>
          </a:solidFill>
          <a:latin typeface="Agency FB" panose="020B0503020202020204" pitchFamily="34" charset="0"/>
          <a:ea typeface="ＭＳ Ｐゴシック" pitchFamily="-112" charset="-128"/>
          <a:cs typeface="Calibri"/>
        </a:defRPr>
      </a:lvl1pPr>
      <a:lvl2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413" rtl="0" eaLnBrk="1" fontAlgn="base" hangingPunct="1">
        <a:spcBef>
          <a:spcPct val="0"/>
        </a:spcBef>
        <a:spcAft>
          <a:spcPct val="0"/>
        </a:spcAft>
        <a:defRPr sz="3000" b="1">
          <a:solidFill>
            <a:schemeClr val="bg1"/>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2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4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6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8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50" indent="-222250" algn="l" defTabSz="887413" rtl="0" eaLnBrk="1" fontAlgn="base" hangingPunct="1">
        <a:spcBef>
          <a:spcPts val="600"/>
        </a:spcBef>
        <a:spcAft>
          <a:spcPct val="0"/>
        </a:spcAft>
        <a:buSzPct val="100000"/>
        <a:buChar char="•"/>
        <a:defRPr sz="2000" b="0">
          <a:solidFill>
            <a:schemeClr val="tx1">
              <a:lumMod val="65000"/>
              <a:lumOff val="35000"/>
            </a:schemeClr>
          </a:solidFill>
          <a:latin typeface="Calibri"/>
          <a:ea typeface="ＭＳ Ｐゴシック" pitchFamily="-112" charset="-128"/>
          <a:cs typeface="Calibri"/>
        </a:defRPr>
      </a:lvl1pPr>
      <a:lvl2pPr marL="515938" indent="-228600" algn="l" defTabSz="887413" rtl="0" eaLnBrk="1" fontAlgn="base" hangingPunct="1">
        <a:spcBef>
          <a:spcPts val="600"/>
        </a:spcBef>
        <a:spcAft>
          <a:spcPct val="0"/>
        </a:spcAft>
        <a:buSzPct val="100000"/>
        <a:buChar char="–"/>
        <a:defRPr sz="1800" b="0">
          <a:solidFill>
            <a:schemeClr val="tx1">
              <a:lumMod val="65000"/>
              <a:lumOff val="35000"/>
            </a:schemeClr>
          </a:solidFill>
          <a:latin typeface="Calibri"/>
          <a:ea typeface="ＭＳ Ｐゴシック" pitchFamily="-112" charset="-128"/>
          <a:cs typeface="Calibri"/>
        </a:defRPr>
      </a:lvl2pPr>
      <a:lvl3pPr marL="744538" indent="-233363" algn="l" defTabSz="887413" rtl="0" eaLnBrk="1" fontAlgn="base" hangingPunct="1">
        <a:spcBef>
          <a:spcPts val="600"/>
        </a:spcBef>
        <a:spcAft>
          <a:spcPct val="0"/>
        </a:spcAft>
        <a:buSzPct val="80000"/>
        <a:buChar char="•"/>
        <a:defRPr sz="1800" b="0">
          <a:solidFill>
            <a:schemeClr val="tx1">
              <a:lumMod val="65000"/>
              <a:lumOff val="35000"/>
            </a:schemeClr>
          </a:solidFill>
          <a:latin typeface="Calibri"/>
          <a:ea typeface="ＭＳ Ｐゴシック" pitchFamily="-112" charset="-128"/>
          <a:cs typeface="Calibri"/>
        </a:defRPr>
      </a:lvl3pPr>
      <a:lvl4pPr marL="914400" indent="-169863" algn="l" defTabSz="887413" rtl="0" eaLnBrk="1" fontAlgn="base" hangingPunct="1">
        <a:spcBef>
          <a:spcPct val="20000"/>
        </a:spcBef>
        <a:spcAft>
          <a:spcPct val="0"/>
        </a:spcAft>
        <a:buSzPct val="80000"/>
        <a:buFont typeface="Arial" charset="0"/>
        <a:buChar char="–"/>
        <a:defRPr b="1">
          <a:solidFill>
            <a:schemeClr val="bg2"/>
          </a:solidFill>
          <a:latin typeface="+mn-lt"/>
          <a:ea typeface="ＭＳ Ｐゴシック" pitchFamily="-112" charset="-128"/>
        </a:defRPr>
      </a:lvl4pPr>
      <a:lvl5pPr marL="968375" algn="l" defTabSz="887413" rtl="0" eaLnBrk="1" fontAlgn="base" hangingPunct="1">
        <a:spcBef>
          <a:spcPct val="20000"/>
        </a:spcBef>
        <a:spcAft>
          <a:spcPct val="0"/>
        </a:spcAft>
        <a:buSzPct val="80000"/>
        <a:buFont typeface="Arial" charset="0"/>
        <a:defRPr b="1">
          <a:solidFill>
            <a:schemeClr val="bg2"/>
          </a:solidFill>
          <a:latin typeface="+mn-lt"/>
          <a:ea typeface="ＭＳ Ｐゴシック" pitchFamily="-112" charset="-128"/>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2880">
          <p15:clr>
            <a:srgbClr val="F26B43"/>
          </p15:clr>
        </p15:guide>
        <p15:guide id="3" pos="288">
          <p15:clr>
            <a:srgbClr val="F26B43"/>
          </p15:clr>
        </p15:guide>
        <p15:guide id="4" pos="54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54725" y="3025969"/>
            <a:ext cx="10684021" cy="403097"/>
          </a:xfrm>
        </p:spPr>
        <p:txBody>
          <a:bodyPr/>
          <a:lstStyle/>
          <a:p>
            <a:r>
              <a:rPr lang="en-US"/>
              <a:t>Singapore Basic Wings Course Immersive Training Device (ITD) Contract Variation Agreement (CVA)</a:t>
            </a:r>
          </a:p>
        </p:txBody>
      </p:sp>
      <p:sp>
        <p:nvSpPr>
          <p:cNvPr id="8" name="Text Placeholder 7"/>
          <p:cNvSpPr>
            <a:spLocks noGrp="1"/>
          </p:cNvSpPr>
          <p:nvPr>
            <p:ph type="body" sz="quarter" idx="12"/>
          </p:nvPr>
        </p:nvSpPr>
        <p:spPr>
          <a:xfrm>
            <a:off x="753989" y="4071573"/>
            <a:ext cx="10684021" cy="612333"/>
          </a:xfrm>
        </p:spPr>
        <p:txBody>
          <a:bodyPr/>
          <a:lstStyle/>
          <a:p>
            <a:r>
              <a:rPr lang="en-US"/>
              <a:t>Prepared by:</a:t>
            </a:r>
            <a:br>
              <a:rPr lang="en-US"/>
            </a:br>
            <a:r>
              <a:rPr lang="en-US"/>
              <a:t>Lockheed Martin Corporation</a:t>
            </a:r>
            <a:br>
              <a:rPr lang="en-US"/>
            </a:br>
            <a:r>
              <a:rPr lang="en-US"/>
              <a:t>Rotary and Mission Systems</a:t>
            </a:r>
            <a:br>
              <a:rPr lang="en-US"/>
            </a:br>
            <a:r>
              <a:rPr lang="en-US"/>
              <a:t>100 Global Innovation Circle</a:t>
            </a:r>
            <a:br>
              <a:rPr lang="en-US"/>
            </a:br>
            <a:r>
              <a:rPr lang="en-US"/>
              <a:t>Orlando, FL  32825</a:t>
            </a:r>
          </a:p>
        </p:txBody>
      </p:sp>
      <p:sp>
        <p:nvSpPr>
          <p:cNvPr id="4" name="Text Placeholder 3"/>
          <p:cNvSpPr>
            <a:spLocks noGrp="1"/>
          </p:cNvSpPr>
          <p:nvPr>
            <p:ph type="body" sz="quarter" idx="13"/>
          </p:nvPr>
        </p:nvSpPr>
        <p:spPr>
          <a:xfrm>
            <a:off x="754725" y="3696923"/>
            <a:ext cx="10684021" cy="374650"/>
          </a:xfrm>
        </p:spPr>
        <p:txBody>
          <a:bodyPr/>
          <a:lstStyle/>
          <a:p>
            <a:r>
              <a:rPr lang="en-US"/>
              <a:t>6th December 2023</a:t>
            </a:r>
          </a:p>
        </p:txBody>
      </p:sp>
      <p:sp>
        <p:nvSpPr>
          <p:cNvPr id="5" name="Text Placeholder 4"/>
          <p:cNvSpPr>
            <a:spLocks noGrp="1"/>
          </p:cNvSpPr>
          <p:nvPr>
            <p:ph type="body" sz="quarter" idx="10"/>
          </p:nvPr>
        </p:nvSpPr>
        <p:spPr>
          <a:xfrm>
            <a:off x="753989" y="1409655"/>
            <a:ext cx="10684021" cy="863374"/>
          </a:xfrm>
        </p:spPr>
        <p:txBody>
          <a:bodyPr/>
          <a:lstStyle/>
          <a:p>
            <a:endParaRPr lang="en-US"/>
          </a:p>
          <a:p>
            <a:r>
              <a:rPr lang="en-US"/>
              <a:t>Technical Kickoff / Requirements Review</a:t>
            </a:r>
          </a:p>
        </p:txBody>
      </p:sp>
    </p:spTree>
    <p:extLst>
      <p:ext uri="{BB962C8B-B14F-4D97-AF65-F5344CB8AC3E}">
        <p14:creationId xmlns:p14="http://schemas.microsoft.com/office/powerpoint/2010/main" val="183290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prstGeom prst="rect">
            <a:avLst/>
          </a:prstGeom>
        </p:spPr>
        <p:txBody>
          <a:bodyPr/>
          <a:lstStyle/>
          <a:p>
            <a:r>
              <a:rPr lang="en-US" altLang="en-US">
                <a:solidFill>
                  <a:srgbClr val="002F6C"/>
                </a:solidFill>
              </a:rPr>
              <a:t>System Overview</a:t>
            </a:r>
          </a:p>
        </p:txBody>
      </p:sp>
      <p:grpSp>
        <p:nvGrpSpPr>
          <p:cNvPr id="7" name="Group 6">
            <a:extLst>
              <a:ext uri="{FF2B5EF4-FFF2-40B4-BE49-F238E27FC236}">
                <a16:creationId xmlns:a16="http://schemas.microsoft.com/office/drawing/2014/main" id="{0FB81697-C28E-2268-A2FA-E4946766DB1B}"/>
              </a:ext>
            </a:extLst>
          </p:cNvPr>
          <p:cNvGrpSpPr/>
          <p:nvPr/>
        </p:nvGrpSpPr>
        <p:grpSpPr>
          <a:xfrm>
            <a:off x="581025" y="1257299"/>
            <a:ext cx="3019425" cy="1754326"/>
            <a:chOff x="581025" y="1257299"/>
            <a:chExt cx="3019425" cy="1754326"/>
          </a:xfrm>
        </p:grpSpPr>
        <p:sp>
          <p:nvSpPr>
            <p:cNvPr id="5" name="TextBox 4">
              <a:extLst>
                <a:ext uri="{FF2B5EF4-FFF2-40B4-BE49-F238E27FC236}">
                  <a16:creationId xmlns:a16="http://schemas.microsoft.com/office/drawing/2014/main" id="{269233A5-C122-E468-549D-99E981BA46C4}"/>
                </a:ext>
              </a:extLst>
            </p:cNvPr>
            <p:cNvSpPr txBox="1"/>
            <p:nvPr/>
          </p:nvSpPr>
          <p:spPr>
            <a:xfrm>
              <a:off x="581025" y="1257299"/>
              <a:ext cx="3019425" cy="1754326"/>
            </a:xfrm>
            <a:prstGeom prst="rect">
              <a:avLst/>
            </a:prstGeom>
            <a:noFill/>
            <a:ln>
              <a:solidFill>
                <a:srgbClr val="0051BC"/>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a:latin typeface="Arial"/>
                  <a:cs typeface="Arial"/>
                </a:rPr>
                <a:t>AC Power</a:t>
              </a:r>
              <a:endParaRPr lang="en-US"/>
            </a:p>
            <a:p>
              <a:pPr marL="285750" indent="-285750">
                <a:buFont typeface="Arial" panose="020B0604020202020204" pitchFamily="34" charset="0"/>
                <a:buChar char="•"/>
              </a:pPr>
              <a:r>
                <a:rPr lang="en-US">
                  <a:latin typeface="Arial"/>
                  <a:cs typeface="Arial"/>
                </a:rPr>
                <a:t>Ethernet</a:t>
              </a:r>
            </a:p>
            <a:p>
              <a:pPr marL="285750" indent="-285750">
                <a:buFont typeface="Arial" panose="020B0604020202020204" pitchFamily="34" charset="0"/>
                <a:buChar char="•"/>
              </a:pPr>
              <a:r>
                <a:rPr lang="en-US">
                  <a:latin typeface="Arial"/>
                  <a:cs typeface="Arial"/>
                </a:rPr>
                <a:t>Video Cable</a:t>
              </a:r>
              <a:endParaRPr lang="en-US">
                <a:cs typeface="Arial" charset="0"/>
              </a:endParaRPr>
            </a:p>
            <a:p>
              <a:pPr marL="285750" indent="-285750">
                <a:buFont typeface="Arial" panose="020B0604020202020204" pitchFamily="34" charset="0"/>
                <a:buChar char="•"/>
              </a:pPr>
              <a:r>
                <a:rPr lang="en-US">
                  <a:latin typeface="Arial"/>
                  <a:cs typeface="Arial"/>
                </a:rPr>
                <a:t>USB Cable</a:t>
              </a:r>
              <a:endParaRPr lang="en-US">
                <a:cs typeface="Arial" charset="0"/>
              </a:endParaRPr>
            </a:p>
            <a:p>
              <a:pPr marL="285750" indent="-285750">
                <a:buFont typeface="Arial" panose="020B0604020202020204" pitchFamily="34" charset="0"/>
                <a:buChar char="•"/>
              </a:pPr>
              <a:endParaRPr lang="en-US">
                <a:cs typeface="Arial" charset="0"/>
              </a:endParaRPr>
            </a:p>
          </p:txBody>
        </p:sp>
        <p:sp>
          <p:nvSpPr>
            <p:cNvPr id="6" name="TextBox 5">
              <a:extLst>
                <a:ext uri="{FF2B5EF4-FFF2-40B4-BE49-F238E27FC236}">
                  <a16:creationId xmlns:a16="http://schemas.microsoft.com/office/drawing/2014/main" id="{3EBA9C3F-B75E-A569-D131-5F3F6635C588}"/>
                </a:ext>
              </a:extLst>
            </p:cNvPr>
            <p:cNvSpPr txBox="1"/>
            <p:nvPr/>
          </p:nvSpPr>
          <p:spPr>
            <a:xfrm>
              <a:off x="1685924" y="1257299"/>
              <a:ext cx="8096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a:cs typeface="Arial"/>
                </a:rPr>
                <a:t>KEY</a:t>
              </a:r>
              <a:endParaRPr lang="en-US"/>
            </a:p>
          </p:txBody>
        </p:sp>
      </p:grpSp>
      <p:sp>
        <p:nvSpPr>
          <p:cNvPr id="8" name="Rectangle 7">
            <a:extLst>
              <a:ext uri="{FF2B5EF4-FFF2-40B4-BE49-F238E27FC236}">
                <a16:creationId xmlns:a16="http://schemas.microsoft.com/office/drawing/2014/main" id="{9F63497C-62D5-E47D-FCFF-DF62F3CF7EBB}"/>
              </a:ext>
            </a:extLst>
          </p:cNvPr>
          <p:cNvSpPr/>
          <p:nvPr/>
        </p:nvSpPr>
        <p:spPr>
          <a:xfrm>
            <a:off x="666645" y="2486443"/>
            <a:ext cx="107602" cy="11628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DE17699-230C-A830-94AA-6337AF044A72}"/>
              </a:ext>
            </a:extLst>
          </p:cNvPr>
          <p:cNvSpPr/>
          <p:nvPr/>
        </p:nvSpPr>
        <p:spPr>
          <a:xfrm>
            <a:off x="666644" y="1925409"/>
            <a:ext cx="107602" cy="11628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404D9A9-A4B5-A8B2-AA0A-B7F7C2418B1A}"/>
              </a:ext>
            </a:extLst>
          </p:cNvPr>
          <p:cNvSpPr/>
          <p:nvPr/>
        </p:nvSpPr>
        <p:spPr>
          <a:xfrm>
            <a:off x="666643" y="2210112"/>
            <a:ext cx="107602" cy="116289"/>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A30088-E172-A8B8-CCE7-2E11D4364D61}"/>
              </a:ext>
            </a:extLst>
          </p:cNvPr>
          <p:cNvSpPr/>
          <p:nvPr/>
        </p:nvSpPr>
        <p:spPr>
          <a:xfrm>
            <a:off x="666642" y="1657452"/>
            <a:ext cx="107602" cy="11628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018CB7-38FA-5477-36AE-EAAE2723A54A}"/>
              </a:ext>
            </a:extLst>
          </p:cNvPr>
          <p:cNvSpPr txBox="1"/>
          <p:nvPr/>
        </p:nvSpPr>
        <p:spPr>
          <a:xfrm>
            <a:off x="2570704" y="2269252"/>
            <a:ext cx="954592" cy="669414"/>
          </a:xfrm>
          <a:prstGeom prst="rect">
            <a:avLst/>
          </a:prstGeom>
          <a:noFill/>
          <a:ln>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latin typeface="Arial"/>
                <a:cs typeface="Arial"/>
              </a:rPr>
              <a:t>Not Pictured:</a:t>
            </a:r>
          </a:p>
          <a:p>
            <a:pPr marL="285750" indent="-285750">
              <a:buFont typeface="Arial"/>
              <a:buChar char="•"/>
            </a:pPr>
            <a:r>
              <a:rPr lang="en-US" sz="900">
                <a:latin typeface="Arial"/>
                <a:cs typeface="Arial"/>
              </a:rPr>
              <a:t>Facility Power</a:t>
            </a:r>
          </a:p>
          <a:p>
            <a:pPr marL="285750" indent="-285750">
              <a:buFont typeface="Arial"/>
              <a:buChar char="•"/>
            </a:pPr>
            <a:r>
              <a:rPr lang="en-US" sz="900">
                <a:latin typeface="Arial"/>
                <a:cs typeface="Arial"/>
              </a:rPr>
              <a:t>ITD #2</a:t>
            </a:r>
            <a:endParaRPr lang="en-US" sz="900">
              <a:cs typeface="Arial"/>
            </a:endParaRPr>
          </a:p>
        </p:txBody>
      </p:sp>
      <p:pic>
        <p:nvPicPr>
          <p:cNvPr id="12" name="Picture 11">
            <a:extLst>
              <a:ext uri="{FF2B5EF4-FFF2-40B4-BE49-F238E27FC236}">
                <a16:creationId xmlns:a16="http://schemas.microsoft.com/office/drawing/2014/main" id="{81B8B43A-7A92-6C28-35E1-D73C61A16594}"/>
              </a:ext>
            </a:extLst>
          </p:cNvPr>
          <p:cNvPicPr>
            <a:picLocks noChangeAspect="1"/>
          </p:cNvPicPr>
          <p:nvPr/>
        </p:nvPicPr>
        <p:blipFill rotWithShape="1">
          <a:blip r:embed="rId3"/>
          <a:srcRect l="814" t="292" r="232" b="292"/>
          <a:stretch/>
        </p:blipFill>
        <p:spPr>
          <a:xfrm>
            <a:off x="4029389" y="154821"/>
            <a:ext cx="7650120" cy="6121315"/>
          </a:xfrm>
          <a:prstGeom prst="rect">
            <a:avLst/>
          </a:prstGeom>
        </p:spPr>
      </p:pic>
    </p:spTree>
    <p:extLst>
      <p:ext uri="{BB962C8B-B14F-4D97-AF65-F5344CB8AC3E}">
        <p14:creationId xmlns:p14="http://schemas.microsoft.com/office/powerpoint/2010/main" val="36730069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prstGeom prst="rect">
            <a:avLst/>
          </a:prstGeom>
        </p:spPr>
        <p:txBody>
          <a:bodyPr/>
          <a:lstStyle/>
          <a:p>
            <a:r>
              <a:rPr lang="en-US" altLang="en-US"/>
              <a:t>Highlighted Topics/QA</a:t>
            </a:r>
            <a:endParaRPr lang="en-US" altLang="en-US">
              <a:solidFill>
                <a:srgbClr val="002F6C"/>
              </a:solidFill>
            </a:endParaRPr>
          </a:p>
        </p:txBody>
      </p:sp>
      <p:graphicFrame>
        <p:nvGraphicFramePr>
          <p:cNvPr id="2" name="Table 2">
            <a:extLst>
              <a:ext uri="{FF2B5EF4-FFF2-40B4-BE49-F238E27FC236}">
                <a16:creationId xmlns:a16="http://schemas.microsoft.com/office/drawing/2014/main" id="{4BFF4CC0-8640-9188-BD59-2BBB5D638F34}"/>
              </a:ext>
            </a:extLst>
          </p:cNvPr>
          <p:cNvGraphicFramePr>
            <a:graphicFrameLocks noGrp="1"/>
          </p:cNvGraphicFramePr>
          <p:nvPr>
            <p:extLst>
              <p:ext uri="{D42A27DB-BD31-4B8C-83A1-F6EECF244321}">
                <p14:modId xmlns:p14="http://schemas.microsoft.com/office/powerpoint/2010/main" val="797372332"/>
              </p:ext>
            </p:extLst>
          </p:nvPr>
        </p:nvGraphicFramePr>
        <p:xfrm>
          <a:off x="100483" y="895978"/>
          <a:ext cx="11379754" cy="4727079"/>
        </p:xfrm>
        <a:graphic>
          <a:graphicData uri="http://schemas.openxmlformats.org/drawingml/2006/table">
            <a:tbl>
              <a:tblPr firstRow="1" bandRow="1">
                <a:tableStyleId>{5C22544A-7EE6-4342-B048-85BDC9FD1C3A}</a:tableStyleId>
              </a:tblPr>
              <a:tblGrid>
                <a:gridCol w="703384">
                  <a:extLst>
                    <a:ext uri="{9D8B030D-6E8A-4147-A177-3AD203B41FA5}">
                      <a16:colId xmlns:a16="http://schemas.microsoft.com/office/drawing/2014/main" val="3699345199"/>
                    </a:ext>
                  </a:extLst>
                </a:gridCol>
                <a:gridCol w="5434483">
                  <a:extLst>
                    <a:ext uri="{9D8B030D-6E8A-4147-A177-3AD203B41FA5}">
                      <a16:colId xmlns:a16="http://schemas.microsoft.com/office/drawing/2014/main" val="645531058"/>
                    </a:ext>
                  </a:extLst>
                </a:gridCol>
                <a:gridCol w="5241887">
                  <a:extLst>
                    <a:ext uri="{9D8B030D-6E8A-4147-A177-3AD203B41FA5}">
                      <a16:colId xmlns:a16="http://schemas.microsoft.com/office/drawing/2014/main" val="1177492101"/>
                    </a:ext>
                  </a:extLst>
                </a:gridCol>
              </a:tblGrid>
              <a:tr h="368439">
                <a:tc>
                  <a:txBody>
                    <a:bodyPr/>
                    <a:lstStyle/>
                    <a:p>
                      <a:r>
                        <a:rPr lang="en-US" dirty="0"/>
                        <a:t>ID</a:t>
                      </a:r>
                    </a:p>
                  </a:txBody>
                  <a:tcPr/>
                </a:tc>
                <a:tc>
                  <a:txBody>
                    <a:bodyPr/>
                    <a:lstStyle/>
                    <a:p>
                      <a:r>
                        <a:rPr lang="en-US" dirty="0"/>
                        <a:t>Requirement Text</a:t>
                      </a:r>
                    </a:p>
                  </a:txBody>
                  <a:tcPr/>
                </a:tc>
                <a:tc>
                  <a:txBody>
                    <a:bodyPr/>
                    <a:lstStyle/>
                    <a:p>
                      <a:r>
                        <a:rPr lang="en-US" dirty="0"/>
                        <a:t>Clarification Question</a:t>
                      </a:r>
                    </a:p>
                  </a:txBody>
                  <a:tcPr/>
                </a:tc>
                <a:extLst>
                  <a:ext uri="{0D108BD9-81ED-4DB2-BD59-A6C34878D82A}">
                    <a16:rowId xmlns:a16="http://schemas.microsoft.com/office/drawing/2014/main" val="3994452648"/>
                  </a:ext>
                </a:extLst>
              </a:tr>
              <a:tr h="393560">
                <a:tc>
                  <a:txBody>
                    <a:bodyPr/>
                    <a:lstStyle/>
                    <a:p>
                      <a:pPr lvl="0">
                        <a:buNone/>
                      </a:pPr>
                      <a:r>
                        <a:rPr lang="en-US" sz="1000" b="0" i="0" u="none" strike="noStrike" kern="1200" noProof="0" dirty="0">
                          <a:solidFill>
                            <a:schemeClr val="dk1"/>
                          </a:solidFill>
                        </a:rPr>
                        <a:t>ITD_SSD-139 </a:t>
                      </a:r>
                      <a:endParaRPr lang="en-US" sz="1000" b="0" i="0" u="none" strike="noStrike" kern="1200" noProof="0">
                        <a:solidFill>
                          <a:schemeClr val="dk1"/>
                        </a:solidFill>
                      </a:endParaRPr>
                    </a:p>
                  </a:txBody>
                  <a:tcPr/>
                </a:tc>
                <a:tc>
                  <a:txBody>
                    <a:bodyPr/>
                    <a:lstStyle/>
                    <a:p>
                      <a:pPr lvl="0">
                        <a:buNone/>
                      </a:pPr>
                      <a:r>
                        <a:rPr lang="en-US" sz="1000" b="0" i="0" u="none" strike="noStrike" noProof="0" dirty="0"/>
                        <a:t>The simulated world shall include accurate and realistic replication of the BWC training airspace and diversion airfields. </a:t>
                      </a:r>
                      <a:endParaRPr lang="en-US"/>
                    </a:p>
                  </a:txBody>
                  <a:tcPr/>
                </a:tc>
                <a:tc>
                  <a:txBody>
                    <a:bodyPr/>
                    <a:lstStyle/>
                    <a:p>
                      <a:pPr lvl="0">
                        <a:buNone/>
                      </a:pPr>
                      <a:r>
                        <a:rPr lang="en-US" sz="1000" b="0" i="0" u="none" strike="noStrike" baseline="0" noProof="0" dirty="0">
                          <a:solidFill>
                            <a:srgbClr val="63666A"/>
                          </a:solidFill>
                          <a:latin typeface="Calibri"/>
                        </a:rPr>
                        <a:t>RSAF: </a:t>
                      </a:r>
                      <a:r>
                        <a:rPr lang="en-US" sz="1000" b="0" i="0" u="none" strike="noStrike" baseline="0" noProof="0" dirty="0">
                          <a:solidFill>
                            <a:srgbClr val="63666A"/>
                          </a:solidFill>
                        </a:rPr>
                        <a:t>How will we get the assurance that the simulated world (i.e. identified training space and airfields) are accurate? </a:t>
                      </a:r>
                      <a:endParaRPr lang="en-US" sz="1000" b="0" i="0" u="none" strike="noStrike" baseline="0" noProof="0" dirty="0">
                        <a:solidFill>
                          <a:srgbClr val="63666A"/>
                        </a:solidFill>
                        <a:latin typeface="Calibri"/>
                      </a:endParaRPr>
                    </a:p>
                  </a:txBody>
                  <a:tcPr/>
                </a:tc>
                <a:extLst>
                  <a:ext uri="{0D108BD9-81ED-4DB2-BD59-A6C34878D82A}">
                    <a16:rowId xmlns:a16="http://schemas.microsoft.com/office/drawing/2014/main" val="1493980195"/>
                  </a:ext>
                </a:extLst>
              </a:tr>
              <a:tr h="393560">
                <a:tc>
                  <a:txBody>
                    <a:bodyPr/>
                    <a:lstStyle/>
                    <a:p>
                      <a:pPr lvl="0">
                        <a:buNone/>
                      </a:pPr>
                      <a:r>
                        <a:rPr lang="en-US" sz="1000" kern="1200" noProof="0" dirty="0">
                          <a:solidFill>
                            <a:schemeClr val="dk1"/>
                          </a:solidFill>
                          <a:latin typeface="+mn-lt"/>
                          <a:ea typeface="+mn-ea"/>
                          <a:cs typeface="+mn-cs"/>
                        </a:rPr>
                        <a:t>ITD_SSD-64</a:t>
                      </a:r>
                    </a:p>
                  </a:txBody>
                  <a:tcPr/>
                </a:tc>
                <a:tc>
                  <a:txBody>
                    <a:bodyPr/>
                    <a:lstStyle/>
                    <a:p>
                      <a:pPr lvl="0">
                        <a:buNone/>
                      </a:pPr>
                      <a:r>
                        <a:rPr lang="en-US" sz="1000" b="0" i="0" u="none" strike="noStrike" noProof="0" dirty="0">
                          <a:latin typeface="Calibri"/>
                        </a:rPr>
                        <a:t>The ITD visual system shall provide sufficient definition to display the simulated environment and aircraft cockpit instruments.</a:t>
                      </a:r>
                      <a:endParaRPr lang="en-US" sz="1000" dirty="0"/>
                    </a:p>
                  </a:txBody>
                  <a:tcPr/>
                </a:tc>
                <a:tc>
                  <a:txBody>
                    <a:bodyPr/>
                    <a:lstStyle/>
                    <a:p>
                      <a:pPr lvl="0">
                        <a:buNone/>
                      </a:pPr>
                      <a:r>
                        <a:rPr lang="en-US" sz="1000" b="0" i="0" u="none" strike="noStrike" baseline="0" noProof="0" dirty="0">
                          <a:solidFill>
                            <a:srgbClr val="63666A"/>
                          </a:solidFill>
                          <a:latin typeface="Calibri"/>
                        </a:rPr>
                        <a:t>It was requested to use both LM SME and RSAF SME for verification. This requirement should be bounded further to facilitate the approval process</a:t>
                      </a:r>
                      <a:endParaRPr lang="en-US" dirty="0"/>
                    </a:p>
                  </a:txBody>
                  <a:tcPr/>
                </a:tc>
                <a:extLst>
                  <a:ext uri="{0D108BD9-81ED-4DB2-BD59-A6C34878D82A}">
                    <a16:rowId xmlns:a16="http://schemas.microsoft.com/office/drawing/2014/main" val="370687959"/>
                  </a:ext>
                </a:extLst>
              </a:tr>
              <a:tr h="393560">
                <a:tc>
                  <a:txBody>
                    <a:bodyPr/>
                    <a:lstStyle/>
                    <a:p>
                      <a:pPr lvl="0">
                        <a:buNone/>
                      </a:pPr>
                      <a:r>
                        <a:rPr lang="en-US" sz="1000" b="0" i="0" u="none" strike="noStrike" kern="1200" baseline="0" noProof="0" dirty="0">
                          <a:solidFill>
                            <a:srgbClr val="63666A"/>
                          </a:solidFill>
                        </a:rPr>
                        <a:t>ITD_SSD-203 </a:t>
                      </a:r>
                      <a:endParaRPr lang="en-US" sz="1000" b="0" i="0" u="none" strike="noStrike" kern="1200" baseline="0" noProof="0">
                        <a:solidFill>
                          <a:srgbClr val="63666A"/>
                        </a:solidFill>
                      </a:endParaRPr>
                    </a:p>
                  </a:txBody>
                  <a:tcPr/>
                </a:tc>
                <a:tc>
                  <a:txBody>
                    <a:bodyPr/>
                    <a:lstStyle/>
                    <a:p>
                      <a:pPr lvl="0">
                        <a:buNone/>
                      </a:pPr>
                      <a:r>
                        <a:rPr lang="en-US" sz="1000" b="0" i="0" u="none" strike="noStrike" baseline="0" noProof="0" dirty="0">
                          <a:solidFill>
                            <a:srgbClr val="63666A"/>
                          </a:solidFill>
                        </a:rPr>
                        <a:t>The ITDs shall have a virtual instructor to facilitate trainees’ Self-Directed Learning (SDL).  </a:t>
                      </a:r>
                      <a:endParaRPr lang="en-US" dirty="0"/>
                    </a:p>
                  </a:txBody>
                  <a:tcPr/>
                </a:tc>
                <a:tc>
                  <a:txBody>
                    <a:bodyPr/>
                    <a:lstStyle/>
                    <a:p>
                      <a:pPr lvl="0">
                        <a:buNone/>
                      </a:pPr>
                      <a:r>
                        <a:rPr lang="en-US" sz="1000" dirty="0"/>
                        <a:t>RSAF: </a:t>
                      </a:r>
                      <a:r>
                        <a:rPr lang="en-US" sz="1000" b="0" i="0" u="none" strike="noStrike" noProof="0" dirty="0">
                          <a:latin typeface="Calibri"/>
                        </a:rPr>
                        <a:t>What are the SDL features?</a:t>
                      </a:r>
                      <a:endParaRPr lang="en-US" sz="1000" dirty="0"/>
                    </a:p>
                  </a:txBody>
                  <a:tcPr/>
                </a:tc>
                <a:extLst>
                  <a:ext uri="{0D108BD9-81ED-4DB2-BD59-A6C34878D82A}">
                    <a16:rowId xmlns:a16="http://schemas.microsoft.com/office/drawing/2014/main" val="2200379958"/>
                  </a:ext>
                </a:extLst>
              </a:tr>
              <a:tr h="393560">
                <a:tc>
                  <a:txBody>
                    <a:bodyPr/>
                    <a:lstStyle/>
                    <a:p>
                      <a:pPr lvl="0">
                        <a:buNone/>
                      </a:pPr>
                      <a:r>
                        <a:rPr lang="en-US" sz="1000" b="0" i="0" u="none" strike="noStrike" kern="1200" baseline="0" noProof="0" dirty="0">
                          <a:solidFill>
                            <a:srgbClr val="63666A"/>
                          </a:solidFill>
                          <a:latin typeface="Calibri"/>
                        </a:rPr>
                        <a:t>ITD_SSD-65</a:t>
                      </a:r>
                    </a:p>
                  </a:txBody>
                  <a:tcPr/>
                </a:tc>
                <a:tc>
                  <a:txBody>
                    <a:bodyPr/>
                    <a:lstStyle/>
                    <a:p>
                      <a:pPr lvl="0">
                        <a:buNone/>
                      </a:pPr>
                      <a:r>
                        <a:rPr lang="en-US" sz="1000" b="0" i="0" u="none" strike="noStrike" baseline="0" noProof="0" dirty="0">
                          <a:solidFill>
                            <a:srgbClr val="63666A"/>
                          </a:solidFill>
                          <a:latin typeface="Calibri"/>
                        </a:rPr>
                        <a:t>The IOS shall provide a Field Of View (FOV) of what the trainee is seeing in the goggles. </a:t>
                      </a:r>
                      <a:endParaRPr lang="en-US" dirty="0"/>
                    </a:p>
                  </a:txBody>
                  <a:tcPr/>
                </a:tc>
                <a:tc>
                  <a:txBody>
                    <a:bodyPr/>
                    <a:lstStyle/>
                    <a:p>
                      <a:pPr lvl="0">
                        <a:buNone/>
                      </a:pPr>
                      <a:r>
                        <a:rPr lang="en-US" sz="1000" dirty="0"/>
                        <a:t>RSAF: Is this presented on a standalone monitor?</a:t>
                      </a:r>
                    </a:p>
                  </a:txBody>
                  <a:tcPr/>
                </a:tc>
                <a:extLst>
                  <a:ext uri="{0D108BD9-81ED-4DB2-BD59-A6C34878D82A}">
                    <a16:rowId xmlns:a16="http://schemas.microsoft.com/office/drawing/2014/main" val="1900646965"/>
                  </a:ext>
                </a:extLst>
              </a:tr>
              <a:tr h="393560">
                <a:tc>
                  <a:txBody>
                    <a:bodyPr/>
                    <a:lstStyle/>
                    <a:p>
                      <a:pPr lvl="0">
                        <a:buNone/>
                      </a:pPr>
                      <a:r>
                        <a:rPr lang="en-US" sz="1000" kern="1200" dirty="0">
                          <a:solidFill>
                            <a:schemeClr val="dk1"/>
                          </a:solidFill>
                          <a:latin typeface="+mn-lt"/>
                          <a:ea typeface="+mn-ea"/>
                          <a:cs typeface="+mn-cs"/>
                        </a:rPr>
                        <a:t>ITD_SSD-214</a:t>
                      </a:r>
                    </a:p>
                  </a:txBody>
                  <a:tcPr/>
                </a:tc>
                <a:tc>
                  <a:txBody>
                    <a:bodyPr/>
                    <a:lstStyle/>
                    <a:p>
                      <a:pPr lvl="0">
                        <a:buNone/>
                      </a:pPr>
                      <a:r>
                        <a:rPr lang="en-US" sz="1000" b="0" i="0" u="none" strike="noStrike" baseline="0" noProof="0" dirty="0">
                          <a:solidFill>
                            <a:srgbClr val="63666A"/>
                          </a:solidFill>
                        </a:rPr>
                        <a:t>The visual effects required shall include minimally the following: </a:t>
                      </a:r>
                      <a:endParaRPr lang="en-US" dirty="0"/>
                    </a:p>
                    <a:p>
                      <a:pPr lvl="0">
                        <a:buNone/>
                      </a:pPr>
                      <a:endParaRPr lang="en-US" sz="1000" b="0" i="0" u="none" strike="noStrike" baseline="0" noProof="0">
                        <a:solidFill>
                          <a:srgbClr val="63666A"/>
                        </a:solidFill>
                        <a:latin typeface="Calibri"/>
                      </a:endParaRPr>
                    </a:p>
                    <a:p>
                      <a:pPr lvl="0">
                        <a:buNone/>
                      </a:pPr>
                      <a:r>
                        <a:rPr lang="en-US" sz="1000" b="0" i="0" u="none" strike="noStrike" baseline="0" noProof="0" dirty="0">
                          <a:solidFill>
                            <a:srgbClr val="63666A"/>
                          </a:solidFill>
                          <a:latin typeface="Calibri"/>
                        </a:rPr>
                        <a:t>a.              Different lighting conditions that correspond to the different times of the day (day and night)</a:t>
                      </a:r>
                      <a:endParaRPr lang="en-US" dirty="0"/>
                    </a:p>
                    <a:p>
                      <a:pPr lvl="0">
                        <a:buNone/>
                      </a:pPr>
                      <a:r>
                        <a:rPr lang="en-US" sz="1000" b="0" i="0" u="none" strike="noStrike" baseline="0" noProof="0" dirty="0">
                          <a:solidFill>
                            <a:srgbClr val="63666A"/>
                          </a:solidFill>
                          <a:latin typeface="Calibri"/>
                        </a:rPr>
                        <a:t> b.             Clouds and haze </a:t>
                      </a:r>
                      <a:endParaRPr lang="en-US"/>
                    </a:p>
                    <a:p>
                      <a:pPr lvl="0">
                        <a:buNone/>
                      </a:pPr>
                      <a:r>
                        <a:rPr lang="en-US" sz="1000" b="0" i="0" u="none" strike="noStrike" baseline="0" noProof="0" dirty="0">
                          <a:solidFill>
                            <a:srgbClr val="63666A"/>
                          </a:solidFill>
                          <a:latin typeface="Calibri"/>
                        </a:rPr>
                        <a:t>c.              Precipitation and lightning </a:t>
                      </a:r>
                      <a:endParaRPr lang="en-US"/>
                    </a:p>
                    <a:p>
                      <a:pPr lvl="0">
                        <a:buNone/>
                      </a:pPr>
                      <a:r>
                        <a:rPr lang="en-US" sz="1000" b="0" i="0" u="none" strike="noStrike" baseline="0" noProof="0" dirty="0">
                          <a:solidFill>
                            <a:srgbClr val="63666A"/>
                          </a:solidFill>
                          <a:latin typeface="Calibri"/>
                        </a:rPr>
                        <a:t>d.             Sea state for depth of perception </a:t>
                      </a:r>
                      <a:endParaRPr lang="en-US" dirty="0"/>
                    </a:p>
                    <a:p>
                      <a:pPr lvl="0">
                        <a:buNone/>
                      </a:pPr>
                      <a:r>
                        <a:rPr lang="en-US" sz="1000" b="0" i="0" u="none" strike="noStrike" baseline="0" noProof="0" dirty="0">
                          <a:solidFill>
                            <a:srgbClr val="63666A"/>
                          </a:solidFill>
                          <a:latin typeface="Calibri"/>
                        </a:rPr>
                        <a:t>e.              Wind (e.g. windsock deflection)</a:t>
                      </a:r>
                      <a:endParaRPr lang="en-US" dirty="0"/>
                    </a:p>
                    <a:p>
                      <a:pPr lvl="0">
                        <a:buNone/>
                      </a:pPr>
                      <a:r>
                        <a:rPr lang="en-US" sz="1000" b="0" i="0" u="none" strike="noStrike" baseline="0" noProof="0" dirty="0">
                          <a:solidFill>
                            <a:srgbClr val="63666A"/>
                          </a:solidFill>
                          <a:latin typeface="Calibri"/>
                        </a:rPr>
                        <a:t>f.               International Civil Aviation </a:t>
                      </a:r>
                      <a:r>
                        <a:rPr lang="en-US" sz="1000" b="0" i="0" u="none" strike="noStrike" baseline="0" noProof="0" dirty="0" err="1">
                          <a:solidFill>
                            <a:srgbClr val="63666A"/>
                          </a:solidFill>
                          <a:latin typeface="Calibri"/>
                        </a:rPr>
                        <a:t>Organisation</a:t>
                      </a:r>
                      <a:r>
                        <a:rPr lang="en-US" sz="1000" b="0" i="0" u="none" strike="noStrike" baseline="0" noProof="0" dirty="0">
                          <a:solidFill>
                            <a:srgbClr val="63666A"/>
                          </a:solidFill>
                          <a:latin typeface="Calibri"/>
                        </a:rPr>
                        <a:t> (ICAO) standard airfield lighting </a:t>
                      </a:r>
                      <a:endParaRPr lang="en-US" dirty="0"/>
                    </a:p>
                    <a:p>
                      <a:pPr lvl="0">
                        <a:buNone/>
                      </a:pPr>
                      <a:r>
                        <a:rPr lang="en-US" sz="1000" b="0" i="0" u="none" strike="noStrike" baseline="0" noProof="0" dirty="0">
                          <a:solidFill>
                            <a:srgbClr val="63666A"/>
                          </a:solidFill>
                          <a:latin typeface="Calibri"/>
                        </a:rPr>
                        <a:t>g.             Cultural lighting </a:t>
                      </a:r>
                      <a:endParaRPr lang="en-US" dirty="0"/>
                    </a:p>
                  </a:txBody>
                  <a:tcPr/>
                </a:tc>
                <a:tc>
                  <a:txBody>
                    <a:bodyPr/>
                    <a:lstStyle/>
                    <a:p>
                      <a:pPr lvl="0">
                        <a:buNone/>
                      </a:pPr>
                      <a:r>
                        <a:rPr lang="en-US" sz="1000" dirty="0"/>
                        <a:t>RSAF: Draft supplement proposed verified as certification as these are standard capabilities of Prepar3D, however feedback indicates a desire for demonstration</a:t>
                      </a:r>
                    </a:p>
                  </a:txBody>
                  <a:tcPr/>
                </a:tc>
                <a:extLst>
                  <a:ext uri="{0D108BD9-81ED-4DB2-BD59-A6C34878D82A}">
                    <a16:rowId xmlns:a16="http://schemas.microsoft.com/office/drawing/2014/main" val="3380655342"/>
                  </a:ext>
                </a:extLst>
              </a:tr>
              <a:tr h="393560">
                <a:tc>
                  <a:txBody>
                    <a:bodyPr/>
                    <a:lstStyle/>
                    <a:p>
                      <a:pPr lvl="0">
                        <a:buNone/>
                      </a:pPr>
                      <a:r>
                        <a:rPr lang="en-US" sz="1000" b="0" i="0" u="none" strike="noStrike" kern="1200" noProof="0" dirty="0">
                          <a:solidFill>
                            <a:schemeClr val="dk1"/>
                          </a:solidFill>
                        </a:rPr>
                        <a:t>ITD_SSD-81  </a:t>
                      </a:r>
                      <a:endParaRPr lang="en-US" dirty="0"/>
                    </a:p>
                  </a:txBody>
                  <a:tcPr/>
                </a:tc>
                <a:tc>
                  <a:txBody>
                    <a:bodyPr/>
                    <a:lstStyle/>
                    <a:p>
                      <a:pPr lvl="0">
                        <a:buNone/>
                      </a:pPr>
                      <a:r>
                        <a:rPr lang="en-US" sz="1000" b="0" i="0" u="none" strike="noStrike" noProof="0" dirty="0"/>
                        <a:t>The IOS shall be used to perform the following functions for the ITDs independently during con-current training session: </a:t>
                      </a:r>
                      <a:endParaRPr lang="en-US" dirty="0"/>
                    </a:p>
                    <a:p>
                      <a:pPr lvl="0">
                        <a:buNone/>
                      </a:pPr>
                      <a:endParaRPr lang="en-US" sz="1000" b="0" i="0" u="none" strike="noStrike" noProof="0"/>
                    </a:p>
                    <a:p>
                      <a:pPr lvl="0">
                        <a:buNone/>
                      </a:pPr>
                      <a:r>
                        <a:rPr lang="en-US" sz="1000" b="0" i="0" u="none" strike="noStrike" noProof="0" dirty="0">
                          <a:latin typeface="Calibri"/>
                        </a:rPr>
                        <a:t>The IOS shall be used to perform real-time monitoring of the trainee’s flight progress, control inputs (aircraft handling and avionics inputs/selection) and psychophysiology data (eye tracking).</a:t>
                      </a:r>
                      <a:endParaRPr lang="en-US" dirty="0"/>
                    </a:p>
                    <a:p>
                      <a:pPr lvl="0">
                        <a:buNone/>
                      </a:pPr>
                      <a:endParaRPr lang="en-US" sz="1000" b="0" i="0" u="none" strike="noStrike" noProof="0"/>
                    </a:p>
                    <a:p>
                      <a:pPr lvl="0">
                        <a:buNone/>
                      </a:pPr>
                      <a:r>
                        <a:rPr lang="en-US" sz="1000" b="0" i="0" u="none" strike="noStrike" noProof="0" dirty="0">
                          <a:latin typeface="Calibri"/>
                        </a:rPr>
                        <a:t>The IOS shall be used to perform placing, removing and controlling CGFs. </a:t>
                      </a:r>
                      <a:endParaRPr lang="en-US" dirty="0"/>
                    </a:p>
                  </a:txBody>
                  <a:tcPr/>
                </a:tc>
                <a:tc>
                  <a:txBody>
                    <a:bodyPr/>
                    <a:lstStyle/>
                    <a:p>
                      <a:pPr lvl="0">
                        <a:buNone/>
                      </a:pPr>
                      <a:r>
                        <a:rPr lang="en-US" sz="1000" b="0" i="0" u="none" strike="noStrike" noProof="0" dirty="0">
                          <a:latin typeface="Calibri"/>
                        </a:rPr>
                        <a:t>RSAF: </a:t>
                      </a:r>
                      <a:r>
                        <a:rPr lang="en-US" sz="1000" b="0" i="0" u="none" strike="noStrike" noProof="0" dirty="0"/>
                        <a:t>Does each ITD have a separate IOS screen? How do we display all the screens concurrently for both ITD?</a:t>
                      </a:r>
                      <a:endParaRPr lang="en-US" sz="1000" b="0" i="0" u="none" strike="noStrike" noProof="0" dirty="0">
                        <a:latin typeface="Calibri"/>
                      </a:endParaRPr>
                    </a:p>
                    <a:p>
                      <a:pPr lvl="0">
                        <a:buNone/>
                      </a:pPr>
                      <a:endParaRPr lang="en-US" sz="1000" b="0" i="0" u="none" strike="noStrike" noProof="0" dirty="0">
                        <a:latin typeface="Calibri"/>
                      </a:endParaRPr>
                    </a:p>
                    <a:p>
                      <a:pPr lvl="0">
                        <a:buNone/>
                      </a:pPr>
                      <a:r>
                        <a:rPr lang="en-US" sz="1000" b="0" i="0" u="none" strike="noStrike" noProof="0" dirty="0">
                          <a:latin typeface="Calibri"/>
                        </a:rPr>
                        <a:t>RSAF: Both ITDs are in the same environment or separate environment?</a:t>
                      </a:r>
                      <a:endParaRPr lang="en-US" dirty="0"/>
                    </a:p>
                  </a:txBody>
                  <a:tcPr/>
                </a:tc>
                <a:extLst>
                  <a:ext uri="{0D108BD9-81ED-4DB2-BD59-A6C34878D82A}">
                    <a16:rowId xmlns:a16="http://schemas.microsoft.com/office/drawing/2014/main" val="3676414893"/>
                  </a:ext>
                </a:extLst>
              </a:tr>
            </a:tbl>
          </a:graphicData>
        </a:graphic>
      </p:graphicFrame>
    </p:spTree>
    <p:extLst>
      <p:ext uri="{BB962C8B-B14F-4D97-AF65-F5344CB8AC3E}">
        <p14:creationId xmlns:p14="http://schemas.microsoft.com/office/powerpoint/2010/main" val="660493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prstGeom prst="rect">
            <a:avLst/>
          </a:prstGeom>
        </p:spPr>
        <p:txBody>
          <a:bodyPr/>
          <a:lstStyle/>
          <a:p>
            <a:r>
              <a:rPr lang="en-US" altLang="en-US"/>
              <a:t>Highlighted Topics/QA</a:t>
            </a:r>
            <a:endParaRPr lang="en-US" altLang="en-US">
              <a:solidFill>
                <a:srgbClr val="002F6C"/>
              </a:solidFill>
            </a:endParaRPr>
          </a:p>
        </p:txBody>
      </p:sp>
      <p:graphicFrame>
        <p:nvGraphicFramePr>
          <p:cNvPr id="2" name="Table 2">
            <a:extLst>
              <a:ext uri="{FF2B5EF4-FFF2-40B4-BE49-F238E27FC236}">
                <a16:creationId xmlns:a16="http://schemas.microsoft.com/office/drawing/2014/main" id="{4BFF4CC0-8640-9188-BD59-2BBB5D638F34}"/>
              </a:ext>
            </a:extLst>
          </p:cNvPr>
          <p:cNvGraphicFramePr>
            <a:graphicFrameLocks noGrp="1"/>
          </p:cNvGraphicFramePr>
          <p:nvPr>
            <p:extLst>
              <p:ext uri="{D42A27DB-BD31-4B8C-83A1-F6EECF244321}">
                <p14:modId xmlns:p14="http://schemas.microsoft.com/office/powerpoint/2010/main" val="1697531926"/>
              </p:ext>
            </p:extLst>
          </p:nvPr>
        </p:nvGraphicFramePr>
        <p:xfrm>
          <a:off x="100483" y="895978"/>
          <a:ext cx="11379754" cy="4696599"/>
        </p:xfrm>
        <a:graphic>
          <a:graphicData uri="http://schemas.openxmlformats.org/drawingml/2006/table">
            <a:tbl>
              <a:tblPr firstRow="1" bandRow="1">
                <a:tableStyleId>{5C22544A-7EE6-4342-B048-85BDC9FD1C3A}</a:tableStyleId>
              </a:tblPr>
              <a:tblGrid>
                <a:gridCol w="703384">
                  <a:extLst>
                    <a:ext uri="{9D8B030D-6E8A-4147-A177-3AD203B41FA5}">
                      <a16:colId xmlns:a16="http://schemas.microsoft.com/office/drawing/2014/main" val="3699345199"/>
                    </a:ext>
                  </a:extLst>
                </a:gridCol>
                <a:gridCol w="5434483">
                  <a:extLst>
                    <a:ext uri="{9D8B030D-6E8A-4147-A177-3AD203B41FA5}">
                      <a16:colId xmlns:a16="http://schemas.microsoft.com/office/drawing/2014/main" val="645531058"/>
                    </a:ext>
                  </a:extLst>
                </a:gridCol>
                <a:gridCol w="5241887">
                  <a:extLst>
                    <a:ext uri="{9D8B030D-6E8A-4147-A177-3AD203B41FA5}">
                      <a16:colId xmlns:a16="http://schemas.microsoft.com/office/drawing/2014/main" val="1177492101"/>
                    </a:ext>
                  </a:extLst>
                </a:gridCol>
              </a:tblGrid>
              <a:tr h="368439">
                <a:tc>
                  <a:txBody>
                    <a:bodyPr/>
                    <a:lstStyle/>
                    <a:p>
                      <a:r>
                        <a:rPr lang="en-US" dirty="0"/>
                        <a:t>ID</a:t>
                      </a:r>
                    </a:p>
                  </a:txBody>
                  <a:tcPr/>
                </a:tc>
                <a:tc>
                  <a:txBody>
                    <a:bodyPr/>
                    <a:lstStyle/>
                    <a:p>
                      <a:r>
                        <a:rPr lang="en-US" dirty="0"/>
                        <a:t>Requirement Text</a:t>
                      </a:r>
                    </a:p>
                  </a:txBody>
                  <a:tcPr/>
                </a:tc>
                <a:tc>
                  <a:txBody>
                    <a:bodyPr/>
                    <a:lstStyle/>
                    <a:p>
                      <a:r>
                        <a:rPr lang="en-US" dirty="0"/>
                        <a:t>Clarification Question</a:t>
                      </a:r>
                    </a:p>
                  </a:txBody>
                  <a:tcPr/>
                </a:tc>
                <a:extLst>
                  <a:ext uri="{0D108BD9-81ED-4DB2-BD59-A6C34878D82A}">
                    <a16:rowId xmlns:a16="http://schemas.microsoft.com/office/drawing/2014/main" val="3994452648"/>
                  </a:ext>
                </a:extLst>
              </a:tr>
              <a:tr h="393560">
                <a:tc>
                  <a:txBody>
                    <a:bodyPr/>
                    <a:lstStyle/>
                    <a:p>
                      <a:pPr lvl="0">
                        <a:buNone/>
                      </a:pPr>
                      <a:r>
                        <a:rPr lang="en-US" sz="1000" kern="1200" noProof="0" dirty="0">
                          <a:solidFill>
                            <a:schemeClr val="dk1"/>
                          </a:solidFill>
                          <a:latin typeface="+mn-lt"/>
                          <a:ea typeface="+mn-ea"/>
                          <a:cs typeface="+mn-cs"/>
                        </a:rPr>
                        <a:t>ITD_SSD-92</a:t>
                      </a:r>
                      <a:endParaRPr lang="en-US" dirty="0"/>
                    </a:p>
                  </a:txBody>
                  <a:tcPr/>
                </a:tc>
                <a:tc>
                  <a:txBody>
                    <a:bodyPr/>
                    <a:lstStyle/>
                    <a:p>
                      <a:pPr lvl="0">
                        <a:buNone/>
                      </a:pPr>
                      <a:r>
                        <a:rPr lang="en-US" sz="1000" b="0" i="0" u="none" strike="noStrike" baseline="0" noProof="0" dirty="0">
                          <a:solidFill>
                            <a:srgbClr val="63666A"/>
                          </a:solidFill>
                          <a:latin typeface="Calibri"/>
                        </a:rPr>
                        <a:t>The IOS shall be equipped with a generic control stick that mirrors the functionality of the cockpit controls and be capable of operating either ITD from the IOS.</a:t>
                      </a:r>
                      <a:endParaRPr lang="en-US" dirty="0"/>
                    </a:p>
                  </a:txBody>
                  <a:tcPr/>
                </a:tc>
                <a:tc>
                  <a:txBody>
                    <a:bodyPr/>
                    <a:lstStyle/>
                    <a:p>
                      <a:pPr lvl="0">
                        <a:buNone/>
                      </a:pPr>
                      <a:r>
                        <a:rPr lang="en-US" sz="1000" b="0" i="0" u="none" strike="noStrike" baseline="0" noProof="0" dirty="0">
                          <a:solidFill>
                            <a:srgbClr val="63666A"/>
                          </a:solidFill>
                          <a:latin typeface="Calibri"/>
                        </a:rPr>
                        <a:t>RSAF: </a:t>
                      </a:r>
                      <a:r>
                        <a:rPr lang="en-US" sz="1000" b="0" i="0" u="none" strike="noStrike" baseline="0" noProof="0" err="1">
                          <a:solidFill>
                            <a:srgbClr val="63666A"/>
                          </a:solidFill>
                          <a:latin typeface="Calibri"/>
                        </a:rPr>
                        <a:t>Mimiced</a:t>
                      </a:r>
                      <a:r>
                        <a:rPr lang="en-US" sz="1000" b="0" i="0" u="none" strike="noStrike" baseline="0" noProof="0" dirty="0">
                          <a:solidFill>
                            <a:srgbClr val="63666A"/>
                          </a:solidFill>
                          <a:latin typeface="Calibri"/>
                        </a:rPr>
                        <a:t> motion is replicated at both ITDs? Is there a selection at IOS to select which ITD (i.e. only 1 ITD) will replicate the control stick motion?</a:t>
                      </a:r>
                      <a:endParaRPr lang="en-US" dirty="0"/>
                    </a:p>
                  </a:txBody>
                  <a:tcPr/>
                </a:tc>
                <a:extLst>
                  <a:ext uri="{0D108BD9-81ED-4DB2-BD59-A6C34878D82A}">
                    <a16:rowId xmlns:a16="http://schemas.microsoft.com/office/drawing/2014/main" val="1646413233"/>
                  </a:ext>
                </a:extLst>
              </a:tr>
              <a:tr h="393560">
                <a:tc>
                  <a:txBody>
                    <a:bodyPr/>
                    <a:lstStyle/>
                    <a:p>
                      <a:pPr lvl="0">
                        <a:buNone/>
                      </a:pPr>
                      <a:r>
                        <a:rPr lang="en-US" sz="1000" b="0" i="0" u="none" strike="noStrike" kern="1200" noProof="0" dirty="0">
                          <a:solidFill>
                            <a:schemeClr val="dk1"/>
                          </a:solidFill>
                        </a:rPr>
                        <a:t>ITD_SSD-128</a:t>
                      </a:r>
                    </a:p>
                  </a:txBody>
                  <a:tcPr/>
                </a:tc>
                <a:tc>
                  <a:txBody>
                    <a:bodyPr/>
                    <a:lstStyle/>
                    <a:p>
                      <a:pPr lvl="0">
                        <a:buNone/>
                      </a:pPr>
                      <a:r>
                        <a:rPr lang="en-US" sz="1000" b="0" i="0" u="none" strike="noStrike" noProof="0" dirty="0">
                          <a:latin typeface="Calibri"/>
                        </a:rPr>
                        <a:t>The flight simulation shall be provided with a software backup facility such that the system can be restored to the last working configuration in the event of software corruption.  </a:t>
                      </a:r>
                      <a:endParaRPr lang="en-US" dirty="0"/>
                    </a:p>
                  </a:txBody>
                  <a:tcPr/>
                </a:tc>
                <a:tc>
                  <a:txBody>
                    <a:bodyPr/>
                    <a:lstStyle/>
                    <a:p>
                      <a:pPr lvl="0">
                        <a:buNone/>
                      </a:pPr>
                      <a:r>
                        <a:rPr lang="en-US" sz="1000" dirty="0"/>
                        <a:t>RSAF: </a:t>
                      </a:r>
                      <a:r>
                        <a:rPr lang="en-US" sz="1000" b="0" i="0" u="none" strike="noStrike" noProof="0" dirty="0">
                          <a:latin typeface="Calibri"/>
                        </a:rPr>
                        <a:t>Why is it split between flight simulation and IOS?</a:t>
                      </a:r>
                      <a:endParaRPr lang="en-US" sz="1000" dirty="0"/>
                    </a:p>
                  </a:txBody>
                  <a:tcPr/>
                </a:tc>
                <a:extLst>
                  <a:ext uri="{0D108BD9-81ED-4DB2-BD59-A6C34878D82A}">
                    <a16:rowId xmlns:a16="http://schemas.microsoft.com/office/drawing/2014/main" val="3719726952"/>
                  </a:ext>
                </a:extLst>
              </a:tr>
              <a:tr h="393560">
                <a:tc>
                  <a:txBody>
                    <a:bodyPr/>
                    <a:lstStyle/>
                    <a:p>
                      <a:pPr lvl="0">
                        <a:buNone/>
                      </a:pPr>
                      <a:r>
                        <a:rPr lang="en-US" sz="1000" kern="1200" noProof="0" dirty="0">
                          <a:solidFill>
                            <a:schemeClr val="dk1"/>
                          </a:solidFill>
                          <a:latin typeface="+mn-lt"/>
                          <a:ea typeface="+mn-ea"/>
                          <a:cs typeface="+mn-cs"/>
                        </a:rPr>
                        <a:t>ITD_SSD-210</a:t>
                      </a:r>
                    </a:p>
                  </a:txBody>
                  <a:tcPr/>
                </a:tc>
                <a:tc>
                  <a:txBody>
                    <a:bodyPr/>
                    <a:lstStyle/>
                    <a:p>
                      <a:pPr lvl="0">
                        <a:buNone/>
                      </a:pPr>
                      <a:r>
                        <a:rPr lang="en-US" sz="1000" b="0" i="0" u="none" strike="noStrike" noProof="0" dirty="0"/>
                        <a:t>The ITDs shall have a Training Profile and Records System to facilitate trainees’ SDL.</a:t>
                      </a:r>
                      <a:endParaRPr lang="en-US" sz="1000" dirty="0"/>
                    </a:p>
                  </a:txBody>
                  <a:tcPr/>
                </a:tc>
                <a:tc>
                  <a:txBody>
                    <a:bodyPr/>
                    <a:lstStyle/>
                    <a:p>
                      <a:pPr lvl="0">
                        <a:buNone/>
                      </a:pPr>
                      <a:r>
                        <a:rPr lang="en-US" sz="1000"/>
                        <a:t>LM: Is the Records System just previously recorded profiles? What features should the Record's System have?</a:t>
                      </a:r>
                      <a:endParaRPr lang="en-US"/>
                    </a:p>
                  </a:txBody>
                  <a:tcPr/>
                </a:tc>
                <a:extLst>
                  <a:ext uri="{0D108BD9-81ED-4DB2-BD59-A6C34878D82A}">
                    <a16:rowId xmlns:a16="http://schemas.microsoft.com/office/drawing/2014/main" val="370687959"/>
                  </a:ext>
                </a:extLst>
              </a:tr>
              <a:tr h="312832">
                <a:tc>
                  <a:txBody>
                    <a:bodyPr/>
                    <a:lstStyle/>
                    <a:p>
                      <a:pPr lvl="0">
                        <a:buNone/>
                      </a:pPr>
                      <a:r>
                        <a:rPr lang="en-US" sz="1000" kern="1200" noProof="0" dirty="0">
                          <a:solidFill>
                            <a:schemeClr val="dk1"/>
                          </a:solidFill>
                          <a:latin typeface="+mn-lt"/>
                          <a:ea typeface="+mn-ea"/>
                          <a:cs typeface="+mn-cs"/>
                        </a:rPr>
                        <a:t>ITD_SSD-211</a:t>
                      </a:r>
                      <a:endParaRPr lang="en-US" sz="1000" kern="1200" dirty="0">
                        <a:solidFill>
                          <a:schemeClr val="dk1"/>
                        </a:solidFill>
                        <a:latin typeface="+mn-lt"/>
                        <a:ea typeface="+mn-ea"/>
                        <a:cs typeface="+mn-cs"/>
                      </a:endParaRPr>
                    </a:p>
                  </a:txBody>
                  <a:tcPr/>
                </a:tc>
                <a:tc>
                  <a:txBody>
                    <a:bodyPr/>
                    <a:lstStyle/>
                    <a:p>
                      <a:pPr lvl="0">
                        <a:buNone/>
                      </a:pPr>
                      <a:r>
                        <a:rPr lang="en-US" sz="1000" b="0" i="0" u="none" strike="noStrike" noProof="0" dirty="0">
                          <a:latin typeface="Calibri"/>
                        </a:rPr>
                        <a:t>The system shall maintain individual trainee profiles and performance tracking.</a:t>
                      </a:r>
                      <a:endParaRPr lang="en-US" sz="1000" dirty="0"/>
                    </a:p>
                  </a:txBody>
                  <a:tcPr/>
                </a:tc>
                <a:tc>
                  <a:txBody>
                    <a:bodyPr/>
                    <a:lstStyle/>
                    <a:p>
                      <a:pPr lvl="0">
                        <a:buNone/>
                      </a:pPr>
                      <a:r>
                        <a:rPr lang="en-US" sz="1000" dirty="0"/>
                        <a:t>LM: Is the expectation that a user would have an "account" with multiple flight profiles assigned? Or would there be flight profiles each with an individual trainee's performance?</a:t>
                      </a:r>
                    </a:p>
                  </a:txBody>
                  <a:tcPr/>
                </a:tc>
                <a:extLst>
                  <a:ext uri="{0D108BD9-81ED-4DB2-BD59-A6C34878D82A}">
                    <a16:rowId xmlns:a16="http://schemas.microsoft.com/office/drawing/2014/main" val="2219919891"/>
                  </a:ext>
                </a:extLst>
              </a:tr>
              <a:tr h="393560">
                <a:tc>
                  <a:txBody>
                    <a:bodyPr/>
                    <a:lstStyle/>
                    <a:p>
                      <a:pPr lvl="0">
                        <a:buNone/>
                      </a:pPr>
                      <a:r>
                        <a:rPr lang="en-US" sz="1000" b="0" i="0" u="none" strike="noStrike" kern="1200" baseline="0" noProof="0" dirty="0">
                          <a:solidFill>
                            <a:srgbClr val="63666A"/>
                          </a:solidFill>
                          <a:latin typeface="Calibri"/>
                        </a:rPr>
                        <a:t>ITD_SSD-77</a:t>
                      </a:r>
                    </a:p>
                  </a:txBody>
                  <a:tcPr/>
                </a:tc>
                <a:tc>
                  <a:txBody>
                    <a:bodyPr/>
                    <a:lstStyle/>
                    <a:p>
                      <a:pPr lvl="0">
                        <a:buNone/>
                      </a:pPr>
                      <a:r>
                        <a:rPr lang="en-US" sz="1000" b="0" i="0" u="none" strike="noStrike" noProof="0" dirty="0"/>
                        <a:t>The IOS shall be designed to display concurrently, but not limited to, the trainee’s instrument displays and control inputs, current position, menu to select emergencies, and psychophysiological sensor output, at a comfortable viewing distance.</a:t>
                      </a:r>
                      <a:endParaRPr lang="en-US" sz="1000" dirty="0"/>
                    </a:p>
                  </a:txBody>
                  <a:tcPr/>
                </a:tc>
                <a:tc>
                  <a:txBody>
                    <a:bodyPr/>
                    <a:lstStyle/>
                    <a:p>
                      <a:pPr lvl="0">
                        <a:buNone/>
                      </a:pPr>
                      <a:r>
                        <a:rPr lang="en-US" sz="1000"/>
                        <a:t>LM: Are there other screens that are wanted to be displayed simultaneously?</a:t>
                      </a:r>
                      <a:endParaRPr lang="en-US"/>
                    </a:p>
                  </a:txBody>
                  <a:tcPr/>
                </a:tc>
                <a:extLst>
                  <a:ext uri="{0D108BD9-81ED-4DB2-BD59-A6C34878D82A}">
                    <a16:rowId xmlns:a16="http://schemas.microsoft.com/office/drawing/2014/main" val="1900646965"/>
                  </a:ext>
                </a:extLst>
              </a:tr>
              <a:tr h="393560">
                <a:tc>
                  <a:txBody>
                    <a:bodyPr/>
                    <a:lstStyle/>
                    <a:p>
                      <a:pPr lvl="0">
                        <a:buNone/>
                      </a:pPr>
                      <a:r>
                        <a:rPr lang="en-US" sz="1000" b="0" i="0" u="none" strike="noStrike" kern="1200" baseline="0" noProof="0" dirty="0">
                          <a:solidFill>
                            <a:srgbClr val="63666A"/>
                          </a:solidFill>
                          <a:latin typeface="Calibri"/>
                        </a:rPr>
                        <a:t>ITD_SSD-87</a:t>
                      </a:r>
                      <a:endParaRPr lang="en-US" sz="1000" kern="1200" dirty="0">
                        <a:solidFill>
                          <a:schemeClr val="dk1"/>
                        </a:solidFill>
                        <a:latin typeface="+mn-lt"/>
                        <a:ea typeface="+mn-ea"/>
                        <a:cs typeface="+mn-cs"/>
                      </a:endParaRPr>
                    </a:p>
                  </a:txBody>
                  <a:tcPr/>
                </a:tc>
                <a:tc>
                  <a:txBody>
                    <a:bodyPr/>
                    <a:lstStyle/>
                    <a:p>
                      <a:pPr lvl="0">
                        <a:buNone/>
                      </a:pPr>
                      <a:r>
                        <a:rPr lang="en-US" sz="1000" b="0" i="0" u="none" strike="noStrike" noProof="0" dirty="0"/>
                        <a:t>The IOS shall be used to conduct debriefs</a:t>
                      </a:r>
                      <a:endParaRPr lang="en-US" dirty="0"/>
                    </a:p>
                  </a:txBody>
                  <a:tcPr/>
                </a:tc>
                <a:tc>
                  <a:txBody>
                    <a:bodyPr/>
                    <a:lstStyle/>
                    <a:p>
                      <a:pPr lvl="0">
                        <a:buNone/>
                      </a:pPr>
                      <a:r>
                        <a:rPr lang="en-US" sz="1000" dirty="0"/>
                        <a:t>LM: Is there any other feedback on how the debrief capability is expected to look or function? Any capabilities outside of record, playback, and rewind?</a:t>
                      </a:r>
                    </a:p>
                  </a:txBody>
                  <a:tcPr/>
                </a:tc>
                <a:extLst>
                  <a:ext uri="{0D108BD9-81ED-4DB2-BD59-A6C34878D82A}">
                    <a16:rowId xmlns:a16="http://schemas.microsoft.com/office/drawing/2014/main" val="1082681129"/>
                  </a:ext>
                </a:extLst>
              </a:tr>
              <a:tr h="393560">
                <a:tc>
                  <a:txBody>
                    <a:bodyPr/>
                    <a:lstStyle/>
                    <a:p>
                      <a:pPr lvl="0">
                        <a:buNone/>
                      </a:pPr>
                      <a:r>
                        <a:rPr lang="en-US" sz="1000" b="0" i="0" u="none" strike="noStrike" kern="1200" baseline="0" noProof="0" dirty="0">
                          <a:solidFill>
                            <a:srgbClr val="63666A"/>
                          </a:solidFill>
                          <a:latin typeface="Calibri"/>
                        </a:rPr>
                        <a:t>ITD_SSD-101</a:t>
                      </a:r>
                      <a:endParaRPr lang="en-US" sz="1000" kern="1200" dirty="0">
                        <a:solidFill>
                          <a:schemeClr val="dk1"/>
                        </a:solidFill>
                        <a:latin typeface="+mn-lt"/>
                        <a:ea typeface="+mn-ea"/>
                        <a:cs typeface="+mn-cs"/>
                      </a:endParaRPr>
                    </a:p>
                  </a:txBody>
                  <a:tcPr/>
                </a:tc>
                <a:tc>
                  <a:txBody>
                    <a:bodyPr/>
                    <a:lstStyle/>
                    <a:p>
                      <a:pPr lvl="0">
                        <a:buNone/>
                      </a:pPr>
                      <a:r>
                        <a:rPr lang="en-US" sz="1000" b="0" i="0" u="none" strike="noStrike" noProof="0" dirty="0">
                          <a:latin typeface="Calibri"/>
                        </a:rPr>
                        <a:t>This shall be presented in both a dashboard format and in the form of a grade sheet.</a:t>
                      </a:r>
                      <a:endParaRPr lang="en-US" dirty="0"/>
                    </a:p>
                  </a:txBody>
                  <a:tcPr/>
                </a:tc>
                <a:tc>
                  <a:txBody>
                    <a:bodyPr/>
                    <a:lstStyle/>
                    <a:p>
                      <a:pPr lvl="0">
                        <a:buNone/>
                      </a:pPr>
                      <a:r>
                        <a:rPr lang="en-US" sz="1000" dirty="0"/>
                        <a:t>LM: Is there any feedback on the look of the dashboard or the contents of the grade sheet?</a:t>
                      </a:r>
                    </a:p>
                  </a:txBody>
                  <a:tcPr/>
                </a:tc>
                <a:extLst>
                  <a:ext uri="{0D108BD9-81ED-4DB2-BD59-A6C34878D82A}">
                    <a16:rowId xmlns:a16="http://schemas.microsoft.com/office/drawing/2014/main" val="3380655342"/>
                  </a:ext>
                </a:extLst>
              </a:tr>
              <a:tr h="393560">
                <a:tc>
                  <a:txBody>
                    <a:bodyPr/>
                    <a:lstStyle/>
                    <a:p>
                      <a:pPr lvl="0">
                        <a:buNone/>
                      </a:pPr>
                      <a:r>
                        <a:rPr lang="en-US" sz="1000" kern="1200" dirty="0">
                          <a:solidFill>
                            <a:schemeClr val="dk1"/>
                          </a:solidFill>
                          <a:latin typeface="+mn-lt"/>
                          <a:ea typeface="+mn-ea"/>
                          <a:cs typeface="+mn-cs"/>
                        </a:rPr>
                        <a:t>ITD_SSD-95</a:t>
                      </a:r>
                      <a:endParaRPr lang="en-US" dirty="0"/>
                    </a:p>
                  </a:txBody>
                  <a:tcPr/>
                </a:tc>
                <a:tc>
                  <a:txBody>
                    <a:bodyPr/>
                    <a:lstStyle/>
                    <a:p>
                      <a:pPr lvl="0">
                        <a:buNone/>
                      </a:pPr>
                      <a:r>
                        <a:rPr lang="en-US" sz="1000" b="0" i="0" u="none" strike="noStrike" noProof="0" dirty="0">
                          <a:latin typeface="Calibri"/>
                        </a:rPr>
                        <a:t>The data shall be in such a format that would facilitate seamless transfer if required in the future. </a:t>
                      </a:r>
                      <a:endParaRPr lang="en-US" sz="1000" dirty="0"/>
                    </a:p>
                  </a:txBody>
                  <a:tcPr/>
                </a:tc>
                <a:tc>
                  <a:txBody>
                    <a:bodyPr/>
                    <a:lstStyle/>
                    <a:p>
                      <a:pPr lvl="0">
                        <a:buNone/>
                      </a:pPr>
                      <a:r>
                        <a:rPr lang="en-US" sz="1000" dirty="0"/>
                        <a:t>LM: Further detail required for what a "seamless transfer" is expected to be.</a:t>
                      </a:r>
                      <a:endParaRPr lang="en-US" dirty="0"/>
                    </a:p>
                  </a:txBody>
                  <a:tcPr/>
                </a:tc>
                <a:extLst>
                  <a:ext uri="{0D108BD9-81ED-4DB2-BD59-A6C34878D82A}">
                    <a16:rowId xmlns:a16="http://schemas.microsoft.com/office/drawing/2014/main" val="3676414893"/>
                  </a:ext>
                </a:extLst>
              </a:tr>
              <a:tr h="393560">
                <a:tc>
                  <a:txBody>
                    <a:bodyPr/>
                    <a:lstStyle/>
                    <a:p>
                      <a:pPr lvl="0">
                        <a:buNone/>
                      </a:pPr>
                      <a:r>
                        <a:rPr lang="en-US" sz="1000" b="0" i="0" u="none" strike="noStrike" kern="1200" baseline="0" noProof="0" dirty="0">
                          <a:solidFill>
                            <a:srgbClr val="63666A"/>
                          </a:solidFill>
                          <a:latin typeface="Calibri"/>
                        </a:rPr>
                        <a:t>ITD_SSD-134 ITD_SSD-136 ITD_SSD-137 </a:t>
                      </a:r>
                      <a:endParaRPr lang="en-US"/>
                    </a:p>
                  </a:txBody>
                  <a:tcPr/>
                </a:tc>
                <a:tc>
                  <a:txBody>
                    <a:bodyPr/>
                    <a:lstStyle/>
                    <a:p>
                      <a:pPr lvl="0">
                        <a:buNone/>
                      </a:pPr>
                      <a:r>
                        <a:rPr lang="en-US" sz="1000" b="0" i="0" u="none" strike="noStrike" noProof="0" dirty="0"/>
                        <a:t>a.              Service Life. The ITDs shall have a service life of at least four years. </a:t>
                      </a:r>
                      <a:endParaRPr lang="en-US" dirty="0"/>
                    </a:p>
                    <a:p>
                      <a:pPr lvl="0">
                        <a:buNone/>
                      </a:pPr>
                      <a:endParaRPr lang="en-US" sz="1000" b="0" i="0" u="none" strike="noStrike" noProof="0" dirty="0"/>
                    </a:p>
                    <a:p>
                      <a:pPr lvl="0">
                        <a:buNone/>
                      </a:pPr>
                      <a:r>
                        <a:rPr lang="en-US" sz="1000" b="0" i="0" u="none" strike="noStrike" noProof="0" dirty="0"/>
                        <a:t>b.             Operating Period. The ITDs shall be operable for at least 12 hours/day and 3,500 hours per year. </a:t>
                      </a:r>
                      <a:endParaRPr lang="en-US"/>
                    </a:p>
                    <a:p>
                      <a:pPr lvl="0">
                        <a:buNone/>
                      </a:pPr>
                      <a:endParaRPr lang="en-US" sz="1000" b="0" i="0" u="none" strike="noStrike" noProof="0" dirty="0"/>
                    </a:p>
                    <a:p>
                      <a:pPr lvl="0">
                        <a:buNone/>
                      </a:pPr>
                      <a:r>
                        <a:rPr lang="en-US" sz="1000" b="0" i="0" u="none" strike="noStrike" noProof="0" dirty="0"/>
                        <a:t>Each ITD shall be able to support up to 14 hours of continuous operation. </a:t>
                      </a:r>
                      <a:endParaRPr lang="en-US" dirty="0"/>
                    </a:p>
                  </a:txBody>
                  <a:tcPr/>
                </a:tc>
                <a:tc>
                  <a:txBody>
                    <a:bodyPr/>
                    <a:lstStyle/>
                    <a:p>
                      <a:pPr lvl="0">
                        <a:buNone/>
                      </a:pPr>
                      <a:r>
                        <a:rPr lang="en-US" sz="1000" b="0" i="0" u="none" strike="noStrike" noProof="0" dirty="0">
                          <a:latin typeface="Calibri"/>
                        </a:rPr>
                        <a:t>RSAF: To discuss how will this be verified</a:t>
                      </a:r>
                    </a:p>
                  </a:txBody>
                  <a:tcPr/>
                </a:tc>
                <a:extLst>
                  <a:ext uri="{0D108BD9-81ED-4DB2-BD59-A6C34878D82A}">
                    <a16:rowId xmlns:a16="http://schemas.microsoft.com/office/drawing/2014/main" val="2559520520"/>
                  </a:ext>
                </a:extLst>
              </a:tr>
            </a:tbl>
          </a:graphicData>
        </a:graphic>
      </p:graphicFrame>
    </p:spTree>
    <p:extLst>
      <p:ext uri="{BB962C8B-B14F-4D97-AF65-F5344CB8AC3E}">
        <p14:creationId xmlns:p14="http://schemas.microsoft.com/office/powerpoint/2010/main" val="25608702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0ED2-06AF-1629-2DC8-5BFC235785B5}"/>
              </a:ext>
            </a:extLst>
          </p:cNvPr>
          <p:cNvSpPr>
            <a:spLocks noGrp="1"/>
          </p:cNvSpPr>
          <p:nvPr>
            <p:ph type="title"/>
          </p:nvPr>
        </p:nvSpPr>
        <p:spPr/>
        <p:txBody>
          <a:bodyPr/>
          <a:lstStyle/>
          <a:p>
            <a:r>
              <a:rPr lang="en-US"/>
              <a:t>Action Items</a:t>
            </a:r>
          </a:p>
        </p:txBody>
      </p:sp>
      <p:graphicFrame>
        <p:nvGraphicFramePr>
          <p:cNvPr id="3" name="Table 3">
            <a:extLst>
              <a:ext uri="{FF2B5EF4-FFF2-40B4-BE49-F238E27FC236}">
                <a16:creationId xmlns:a16="http://schemas.microsoft.com/office/drawing/2014/main" id="{AC72CCF8-E2C5-CA7D-14B1-9E5CD2ADE8DD}"/>
              </a:ext>
            </a:extLst>
          </p:cNvPr>
          <p:cNvGraphicFramePr>
            <a:graphicFrameLocks noGrp="1"/>
          </p:cNvGraphicFramePr>
          <p:nvPr>
            <p:extLst>
              <p:ext uri="{D42A27DB-BD31-4B8C-83A1-F6EECF244321}">
                <p14:modId xmlns:p14="http://schemas.microsoft.com/office/powerpoint/2010/main" val="4212297022"/>
              </p:ext>
            </p:extLst>
          </p:nvPr>
        </p:nvGraphicFramePr>
        <p:xfrm>
          <a:off x="500542" y="1196943"/>
          <a:ext cx="11190916" cy="4937760"/>
        </p:xfrm>
        <a:graphic>
          <a:graphicData uri="http://schemas.openxmlformats.org/drawingml/2006/table">
            <a:tbl>
              <a:tblPr firstRow="1" bandRow="1">
                <a:tableStyleId>{5C22544A-7EE6-4342-B048-85BDC9FD1C3A}</a:tableStyleId>
              </a:tblPr>
              <a:tblGrid>
                <a:gridCol w="1107347">
                  <a:extLst>
                    <a:ext uri="{9D8B030D-6E8A-4147-A177-3AD203B41FA5}">
                      <a16:colId xmlns:a16="http://schemas.microsoft.com/office/drawing/2014/main" val="1878709765"/>
                    </a:ext>
                  </a:extLst>
                </a:gridCol>
                <a:gridCol w="4488111">
                  <a:extLst>
                    <a:ext uri="{9D8B030D-6E8A-4147-A177-3AD203B41FA5}">
                      <a16:colId xmlns:a16="http://schemas.microsoft.com/office/drawing/2014/main" val="4146642071"/>
                    </a:ext>
                  </a:extLst>
                </a:gridCol>
                <a:gridCol w="2797729">
                  <a:extLst>
                    <a:ext uri="{9D8B030D-6E8A-4147-A177-3AD203B41FA5}">
                      <a16:colId xmlns:a16="http://schemas.microsoft.com/office/drawing/2014/main" val="921470855"/>
                    </a:ext>
                  </a:extLst>
                </a:gridCol>
                <a:gridCol w="2797729">
                  <a:extLst>
                    <a:ext uri="{9D8B030D-6E8A-4147-A177-3AD203B41FA5}">
                      <a16:colId xmlns:a16="http://schemas.microsoft.com/office/drawing/2014/main" val="2594179484"/>
                    </a:ext>
                  </a:extLst>
                </a:gridCol>
              </a:tblGrid>
              <a:tr h="276837">
                <a:tc>
                  <a:txBody>
                    <a:bodyPr/>
                    <a:lstStyle/>
                    <a:p>
                      <a:r>
                        <a:rPr lang="en-US" sz="1400"/>
                        <a:t>Action #</a:t>
                      </a:r>
                    </a:p>
                  </a:txBody>
                  <a:tcPr/>
                </a:tc>
                <a:tc>
                  <a:txBody>
                    <a:bodyPr/>
                    <a:lstStyle/>
                    <a:p>
                      <a:r>
                        <a:rPr lang="en-US" sz="1400"/>
                        <a:t>Action</a:t>
                      </a:r>
                    </a:p>
                  </a:txBody>
                  <a:tcPr/>
                </a:tc>
                <a:tc>
                  <a:txBody>
                    <a:bodyPr/>
                    <a:lstStyle/>
                    <a:p>
                      <a:r>
                        <a:rPr lang="en-US" sz="1400"/>
                        <a:t>Responsibility</a:t>
                      </a:r>
                    </a:p>
                  </a:txBody>
                  <a:tcPr/>
                </a:tc>
                <a:tc>
                  <a:txBody>
                    <a:bodyPr/>
                    <a:lstStyle/>
                    <a:p>
                      <a:r>
                        <a:rPr lang="en-US" sz="1400"/>
                        <a:t>Due</a:t>
                      </a:r>
                    </a:p>
                  </a:txBody>
                  <a:tcPr/>
                </a:tc>
                <a:extLst>
                  <a:ext uri="{0D108BD9-81ED-4DB2-BD59-A6C34878D82A}">
                    <a16:rowId xmlns:a16="http://schemas.microsoft.com/office/drawing/2014/main" val="1370476831"/>
                  </a:ext>
                </a:extLst>
              </a:tr>
              <a:tr h="276837">
                <a:tc>
                  <a:txBody>
                    <a:bodyPr/>
                    <a:lstStyle/>
                    <a:p>
                      <a:r>
                        <a:rPr lang="en-US" sz="1400"/>
                        <a:t>1</a:t>
                      </a:r>
                    </a:p>
                  </a:txBody>
                  <a:tcPr/>
                </a:tc>
                <a:tc>
                  <a:txBody>
                    <a:bodyPr/>
                    <a:lstStyle/>
                    <a:p>
                      <a:r>
                        <a:rPr lang="en-US" sz="1400"/>
                        <a:t>Update RVTM Per Comments Received from DSTA 12/5</a:t>
                      </a:r>
                    </a:p>
                  </a:txBody>
                  <a:tcPr/>
                </a:tc>
                <a:tc>
                  <a:txBody>
                    <a:bodyPr/>
                    <a:lstStyle/>
                    <a:p>
                      <a:r>
                        <a:rPr lang="en-US" sz="1400" err="1"/>
                        <a:t>Kerkes</a:t>
                      </a:r>
                      <a:r>
                        <a:rPr lang="en-US" sz="1400"/>
                        <a:t> (LM)</a:t>
                      </a:r>
                    </a:p>
                  </a:txBody>
                  <a:tcPr/>
                </a:tc>
                <a:tc>
                  <a:txBody>
                    <a:bodyPr/>
                    <a:lstStyle/>
                    <a:p>
                      <a:r>
                        <a:rPr lang="en-US" sz="1400"/>
                        <a:t>Final Due at EDR1</a:t>
                      </a:r>
                    </a:p>
                  </a:txBody>
                  <a:tcPr/>
                </a:tc>
                <a:extLst>
                  <a:ext uri="{0D108BD9-81ED-4DB2-BD59-A6C34878D82A}">
                    <a16:rowId xmlns:a16="http://schemas.microsoft.com/office/drawing/2014/main" val="3881920268"/>
                  </a:ext>
                </a:extLst>
              </a:tr>
              <a:tr h="276837">
                <a:tc>
                  <a:txBody>
                    <a:bodyPr/>
                    <a:lstStyle/>
                    <a:p>
                      <a:r>
                        <a:rPr lang="en-US" sz="1400"/>
                        <a:t>2</a:t>
                      </a:r>
                    </a:p>
                  </a:txBody>
                  <a:tcPr/>
                </a:tc>
                <a:tc>
                  <a:txBody>
                    <a:bodyPr/>
                    <a:lstStyle/>
                    <a:p>
                      <a:r>
                        <a:rPr lang="en-US" sz="1400"/>
                        <a:t>Update IMS per comments received from DSTA 12/5</a:t>
                      </a:r>
                    </a:p>
                  </a:txBody>
                  <a:tcPr/>
                </a:tc>
                <a:tc>
                  <a:txBody>
                    <a:bodyPr/>
                    <a:lstStyle/>
                    <a:p>
                      <a:r>
                        <a:rPr lang="en-US" sz="1400"/>
                        <a:t>Tauzer (LM)</a:t>
                      </a:r>
                    </a:p>
                  </a:txBody>
                  <a:tcPr/>
                </a:tc>
                <a:tc>
                  <a:txBody>
                    <a:bodyPr/>
                    <a:lstStyle/>
                    <a:p>
                      <a:r>
                        <a:rPr lang="en-US" sz="1400"/>
                        <a:t>Final Due at EDR1</a:t>
                      </a:r>
                    </a:p>
                  </a:txBody>
                  <a:tcPr/>
                </a:tc>
                <a:extLst>
                  <a:ext uri="{0D108BD9-81ED-4DB2-BD59-A6C34878D82A}">
                    <a16:rowId xmlns:a16="http://schemas.microsoft.com/office/drawing/2014/main" val="637120268"/>
                  </a:ext>
                </a:extLst>
              </a:tr>
              <a:tr h="470623">
                <a:tc>
                  <a:txBody>
                    <a:bodyPr/>
                    <a:lstStyle/>
                    <a:p>
                      <a:r>
                        <a:rPr lang="en-US" sz="1400"/>
                        <a:t>3</a:t>
                      </a:r>
                    </a:p>
                  </a:txBody>
                  <a:tcPr/>
                </a:tc>
                <a:tc>
                  <a:txBody>
                    <a:bodyPr/>
                    <a:lstStyle/>
                    <a:p>
                      <a:r>
                        <a:rPr lang="en-US" sz="1400"/>
                        <a:t>Complete review of TAA and obtain signatures</a:t>
                      </a:r>
                    </a:p>
                  </a:txBody>
                  <a:tcPr/>
                </a:tc>
                <a:tc>
                  <a:txBody>
                    <a:bodyPr/>
                    <a:lstStyle/>
                    <a:p>
                      <a:r>
                        <a:rPr lang="en-US" sz="1400"/>
                        <a:t>Joint</a:t>
                      </a:r>
                    </a:p>
                  </a:txBody>
                  <a:tcPr/>
                </a:tc>
                <a:tc>
                  <a:txBody>
                    <a:bodyPr/>
                    <a:lstStyle/>
                    <a:p>
                      <a:r>
                        <a:rPr lang="en-US" sz="1400"/>
                        <a:t>Final signed due before EDR1 can be scheduled</a:t>
                      </a:r>
                    </a:p>
                  </a:txBody>
                  <a:tcPr/>
                </a:tc>
                <a:extLst>
                  <a:ext uri="{0D108BD9-81ED-4DB2-BD59-A6C34878D82A}">
                    <a16:rowId xmlns:a16="http://schemas.microsoft.com/office/drawing/2014/main" val="3128674730"/>
                  </a:ext>
                </a:extLst>
              </a:tr>
              <a:tr h="276837">
                <a:tc>
                  <a:txBody>
                    <a:bodyPr/>
                    <a:lstStyle/>
                    <a:p>
                      <a:r>
                        <a:rPr lang="en-US" sz="1400"/>
                        <a:t>4</a:t>
                      </a:r>
                    </a:p>
                  </a:txBody>
                  <a:tcPr/>
                </a:tc>
                <a:tc>
                  <a:txBody>
                    <a:bodyPr/>
                    <a:lstStyle/>
                    <a:p>
                      <a:r>
                        <a:rPr lang="en-US" sz="1400"/>
                        <a:t>Draft and Circulate TKO/RR Meeting Minutes</a:t>
                      </a:r>
                    </a:p>
                  </a:txBody>
                  <a:tcPr/>
                </a:tc>
                <a:tc>
                  <a:txBody>
                    <a:bodyPr/>
                    <a:lstStyle/>
                    <a:p>
                      <a:r>
                        <a:rPr lang="en-US" sz="1400"/>
                        <a:t>Tauzer (LM)</a:t>
                      </a:r>
                    </a:p>
                  </a:txBody>
                  <a:tcPr/>
                </a:tc>
                <a:tc>
                  <a:txBody>
                    <a:bodyPr/>
                    <a:lstStyle/>
                    <a:p>
                      <a:r>
                        <a:rPr lang="en-US" sz="1400"/>
                        <a:t>12/13/2023</a:t>
                      </a:r>
                    </a:p>
                  </a:txBody>
                  <a:tcPr/>
                </a:tc>
                <a:extLst>
                  <a:ext uri="{0D108BD9-81ED-4DB2-BD59-A6C34878D82A}">
                    <a16:rowId xmlns:a16="http://schemas.microsoft.com/office/drawing/2014/main" val="1548586897"/>
                  </a:ext>
                </a:extLst>
              </a:tr>
              <a:tr h="276837">
                <a:tc>
                  <a:txBody>
                    <a:bodyPr/>
                    <a:lstStyle/>
                    <a:p>
                      <a:r>
                        <a:rPr lang="en-US" sz="1400"/>
                        <a:t>5</a:t>
                      </a:r>
                    </a:p>
                  </a:txBody>
                  <a:tcPr/>
                </a:tc>
                <a:tc>
                  <a:txBody>
                    <a:bodyPr/>
                    <a:lstStyle/>
                    <a:p>
                      <a:r>
                        <a:rPr lang="en-US" sz="1400"/>
                        <a:t>Prepare C of C for TKO/RR Signature</a:t>
                      </a:r>
                    </a:p>
                  </a:txBody>
                  <a:tcPr/>
                </a:tc>
                <a:tc>
                  <a:txBody>
                    <a:bodyPr/>
                    <a:lstStyle/>
                    <a:p>
                      <a:r>
                        <a:rPr lang="en-US" sz="1400" dirty="0"/>
                        <a:t>Tauzer (LM)</a:t>
                      </a:r>
                    </a:p>
                  </a:txBody>
                  <a:tcPr/>
                </a:tc>
                <a:tc>
                  <a:txBody>
                    <a:bodyPr/>
                    <a:lstStyle/>
                    <a:p>
                      <a:r>
                        <a:rPr lang="en-US" sz="1400"/>
                        <a:t>12/22/2023</a:t>
                      </a:r>
                    </a:p>
                  </a:txBody>
                  <a:tcPr/>
                </a:tc>
                <a:extLst>
                  <a:ext uri="{0D108BD9-81ED-4DB2-BD59-A6C34878D82A}">
                    <a16:rowId xmlns:a16="http://schemas.microsoft.com/office/drawing/2014/main" val="2315149069"/>
                  </a:ext>
                </a:extLst>
              </a:tr>
              <a:tr h="276837">
                <a:tc>
                  <a:txBody>
                    <a:bodyPr/>
                    <a:lstStyle/>
                    <a:p>
                      <a:r>
                        <a:rPr lang="en-US" sz="1400"/>
                        <a:t>6</a:t>
                      </a:r>
                    </a:p>
                  </a:txBody>
                  <a:tcPr/>
                </a:tc>
                <a:tc>
                  <a:txBody>
                    <a:bodyPr/>
                    <a:lstStyle/>
                    <a:p>
                      <a:r>
                        <a:rPr lang="en-US" sz="1400" dirty="0"/>
                        <a:t>Schedule EDR1 for late January, Early February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Tauzer (LM)</a:t>
                      </a:r>
                    </a:p>
                  </a:txBody>
                  <a:tcPr/>
                </a:tc>
                <a:tc>
                  <a:txBody>
                    <a:bodyPr/>
                    <a:lstStyle/>
                    <a:p>
                      <a:r>
                        <a:rPr lang="en-US" sz="1400" dirty="0"/>
                        <a:t>12/22/2023</a:t>
                      </a:r>
                    </a:p>
                  </a:txBody>
                  <a:tcPr/>
                </a:tc>
                <a:extLst>
                  <a:ext uri="{0D108BD9-81ED-4DB2-BD59-A6C34878D82A}">
                    <a16:rowId xmlns:a16="http://schemas.microsoft.com/office/drawing/2014/main" val="481052301"/>
                  </a:ext>
                </a:extLst>
              </a:tr>
              <a:tr h="276837">
                <a:tc>
                  <a:txBody>
                    <a:bodyPr/>
                    <a:lstStyle/>
                    <a:p>
                      <a:r>
                        <a:rPr lang="en-US" sz="1400"/>
                        <a:t>7</a:t>
                      </a:r>
                    </a:p>
                  </a:txBody>
                  <a:tcPr/>
                </a:tc>
                <a:tc>
                  <a:txBody>
                    <a:bodyPr/>
                    <a:lstStyle/>
                    <a:p>
                      <a:r>
                        <a:rPr lang="en-US" sz="1400" dirty="0"/>
                        <a:t>Determine whether a UPS is required for the IOS station</a:t>
                      </a:r>
                    </a:p>
                  </a:txBody>
                  <a:tcPr/>
                </a:tc>
                <a:tc>
                  <a:txBody>
                    <a:bodyPr/>
                    <a:lstStyle/>
                    <a:p>
                      <a:r>
                        <a:rPr lang="en-US" sz="1400" dirty="0"/>
                        <a:t>Listro (LM)</a:t>
                      </a:r>
                    </a:p>
                  </a:txBody>
                  <a:tcPr/>
                </a:tc>
                <a:tc>
                  <a:txBody>
                    <a:bodyPr/>
                    <a:lstStyle/>
                    <a:p>
                      <a:r>
                        <a:rPr lang="en-US" sz="1400" dirty="0"/>
                        <a:t>EDR1</a:t>
                      </a:r>
                    </a:p>
                  </a:txBody>
                  <a:tcPr/>
                </a:tc>
                <a:extLst>
                  <a:ext uri="{0D108BD9-81ED-4DB2-BD59-A6C34878D82A}">
                    <a16:rowId xmlns:a16="http://schemas.microsoft.com/office/drawing/2014/main" val="952160674"/>
                  </a:ext>
                </a:extLst>
              </a:tr>
              <a:tr h="470623">
                <a:tc>
                  <a:txBody>
                    <a:bodyPr/>
                    <a:lstStyle/>
                    <a:p>
                      <a:r>
                        <a:rPr lang="en-US" sz="1400"/>
                        <a:t>8</a:t>
                      </a:r>
                    </a:p>
                  </a:txBody>
                  <a:tcPr/>
                </a:tc>
                <a:tc>
                  <a:txBody>
                    <a:bodyPr/>
                    <a:lstStyle/>
                    <a:p>
                      <a:r>
                        <a:rPr lang="en-US" sz="1400" dirty="0"/>
                        <a:t>Following definition of AOs at EDR1, review Prepar3D stock database with DSTA</a:t>
                      </a:r>
                    </a:p>
                  </a:txBody>
                  <a:tcPr/>
                </a:tc>
                <a:tc>
                  <a:txBody>
                    <a:bodyPr/>
                    <a:lstStyle/>
                    <a:p>
                      <a:r>
                        <a:rPr lang="en-US" sz="1400" dirty="0"/>
                        <a:t>Tauzer</a:t>
                      </a:r>
                    </a:p>
                  </a:txBody>
                  <a:tcPr/>
                </a:tc>
                <a:tc>
                  <a:txBody>
                    <a:bodyPr/>
                    <a:lstStyle/>
                    <a:p>
                      <a:r>
                        <a:rPr lang="en-US" sz="1400" dirty="0"/>
                        <a:t>Following EDR1</a:t>
                      </a:r>
                    </a:p>
                  </a:txBody>
                  <a:tcPr/>
                </a:tc>
                <a:extLst>
                  <a:ext uri="{0D108BD9-81ED-4DB2-BD59-A6C34878D82A}">
                    <a16:rowId xmlns:a16="http://schemas.microsoft.com/office/drawing/2014/main" val="734197119"/>
                  </a:ext>
                </a:extLst>
              </a:tr>
              <a:tr h="664410">
                <a:tc>
                  <a:txBody>
                    <a:bodyPr/>
                    <a:lstStyle/>
                    <a:p>
                      <a:r>
                        <a:rPr lang="en-US" sz="1400"/>
                        <a:t>9</a:t>
                      </a:r>
                    </a:p>
                  </a:txBody>
                  <a:tcPr/>
                </a:tc>
                <a:tc>
                  <a:txBody>
                    <a:bodyPr/>
                    <a:lstStyle/>
                    <a:p>
                      <a:r>
                        <a:rPr lang="en-US" sz="1400" dirty="0"/>
                        <a:t>Provide a list of features available for customization of in-flight prompts and </a:t>
                      </a:r>
                      <a:r>
                        <a:rPr lang="en-US" sz="1400" dirty="0" err="1"/>
                        <a:t>autograding</a:t>
                      </a:r>
                      <a:r>
                        <a:rPr lang="en-US" sz="1400" dirty="0"/>
                        <a:t> profile customization, debrief features, and </a:t>
                      </a:r>
                      <a:r>
                        <a:rPr lang="en-US" sz="1400" dirty="0" err="1"/>
                        <a:t>gradesheet</a:t>
                      </a:r>
                      <a:r>
                        <a:rPr lang="en-US" sz="1400" dirty="0"/>
                        <a:t> content</a:t>
                      </a:r>
                    </a:p>
                  </a:txBody>
                  <a:tcPr/>
                </a:tc>
                <a:tc>
                  <a:txBody>
                    <a:bodyPr/>
                    <a:lstStyle/>
                    <a:p>
                      <a:r>
                        <a:rPr lang="en-US" sz="1400" dirty="0"/>
                        <a:t>Burkett (Black6)</a:t>
                      </a:r>
                    </a:p>
                  </a:txBody>
                  <a:tcPr/>
                </a:tc>
                <a:tc>
                  <a:txBody>
                    <a:bodyPr/>
                    <a:lstStyle/>
                    <a:p>
                      <a:r>
                        <a:rPr lang="en-US" sz="1400" dirty="0"/>
                        <a:t>12/22/2023</a:t>
                      </a:r>
                    </a:p>
                  </a:txBody>
                  <a:tcPr/>
                </a:tc>
                <a:extLst>
                  <a:ext uri="{0D108BD9-81ED-4DB2-BD59-A6C34878D82A}">
                    <a16:rowId xmlns:a16="http://schemas.microsoft.com/office/drawing/2014/main" val="3271967902"/>
                  </a:ext>
                </a:extLst>
              </a:tr>
              <a:tr h="470623">
                <a:tc>
                  <a:txBody>
                    <a:bodyPr/>
                    <a:lstStyle/>
                    <a:p>
                      <a:r>
                        <a:rPr lang="en-US" sz="1400"/>
                        <a:t>10</a:t>
                      </a:r>
                    </a:p>
                  </a:txBody>
                  <a:tcPr/>
                </a:tc>
                <a:tc>
                  <a:txBody>
                    <a:bodyPr/>
                    <a:lstStyle/>
                    <a:p>
                      <a:r>
                        <a:rPr lang="en-US" sz="1400" dirty="0"/>
                        <a:t>Send initial IOS screen real estate allocation to Jett for agreement prior to EDR1</a:t>
                      </a:r>
                    </a:p>
                  </a:txBody>
                  <a:tcPr/>
                </a:tc>
                <a:tc>
                  <a:txBody>
                    <a:bodyPr/>
                    <a:lstStyle/>
                    <a:p>
                      <a:r>
                        <a:rPr lang="en-US" sz="1400" dirty="0" err="1"/>
                        <a:t>Kerkes</a:t>
                      </a:r>
                      <a:r>
                        <a:rPr lang="en-US" sz="1400" dirty="0"/>
                        <a:t> (LM)</a:t>
                      </a:r>
                    </a:p>
                  </a:txBody>
                  <a:tcPr/>
                </a:tc>
                <a:tc>
                  <a:txBody>
                    <a:bodyPr/>
                    <a:lstStyle/>
                    <a:p>
                      <a:r>
                        <a:rPr lang="en-US" sz="1400" dirty="0"/>
                        <a:t>EDR1</a:t>
                      </a:r>
                    </a:p>
                  </a:txBody>
                  <a:tcPr/>
                </a:tc>
                <a:extLst>
                  <a:ext uri="{0D108BD9-81ED-4DB2-BD59-A6C34878D82A}">
                    <a16:rowId xmlns:a16="http://schemas.microsoft.com/office/drawing/2014/main" val="1097982273"/>
                  </a:ext>
                </a:extLst>
              </a:tr>
              <a:tr h="470623">
                <a:tc>
                  <a:txBody>
                    <a:bodyPr/>
                    <a:lstStyle/>
                    <a:p>
                      <a:r>
                        <a:rPr lang="en-US" sz="1400"/>
                        <a:t>11</a:t>
                      </a:r>
                    </a:p>
                  </a:txBody>
                  <a:tcPr/>
                </a:tc>
                <a:tc>
                  <a:txBody>
                    <a:bodyPr/>
                    <a:lstStyle/>
                    <a:p>
                      <a:r>
                        <a:rPr lang="en-US" sz="1400" dirty="0"/>
                        <a:t>Provide clarification on requirement for seamless data transfer and whether that just means </a:t>
                      </a:r>
                      <a:r>
                        <a:rPr lang="en-US" sz="1400" dirty="0" err="1"/>
                        <a:t>xAPI</a:t>
                      </a:r>
                      <a:r>
                        <a:rPr lang="en-US" sz="1400" dirty="0"/>
                        <a:t> compliant</a:t>
                      </a:r>
                    </a:p>
                  </a:txBody>
                  <a:tcPr/>
                </a:tc>
                <a:tc>
                  <a:txBody>
                    <a:bodyPr/>
                    <a:lstStyle/>
                    <a:p>
                      <a:r>
                        <a:rPr lang="en-US" sz="1400" dirty="0"/>
                        <a:t>Kenny (DSTA)</a:t>
                      </a:r>
                    </a:p>
                  </a:txBody>
                  <a:tcPr/>
                </a:tc>
                <a:tc>
                  <a:txBody>
                    <a:bodyPr/>
                    <a:lstStyle/>
                    <a:p>
                      <a:r>
                        <a:rPr lang="en-US" sz="1400" dirty="0"/>
                        <a:t>EDR1</a:t>
                      </a:r>
                    </a:p>
                  </a:txBody>
                  <a:tcPr/>
                </a:tc>
                <a:extLst>
                  <a:ext uri="{0D108BD9-81ED-4DB2-BD59-A6C34878D82A}">
                    <a16:rowId xmlns:a16="http://schemas.microsoft.com/office/drawing/2014/main" val="4044298796"/>
                  </a:ext>
                </a:extLst>
              </a:tr>
            </a:tbl>
          </a:graphicData>
        </a:graphic>
      </p:graphicFrame>
    </p:spTree>
    <p:extLst>
      <p:ext uri="{BB962C8B-B14F-4D97-AF65-F5344CB8AC3E}">
        <p14:creationId xmlns:p14="http://schemas.microsoft.com/office/powerpoint/2010/main" val="172882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prstGeom prst="rect">
            <a:avLst/>
          </a:prstGeom>
        </p:spPr>
        <p:txBody>
          <a:bodyPr/>
          <a:lstStyle/>
          <a:p>
            <a:r>
              <a:rPr lang="en-US" altLang="en-US" dirty="0"/>
              <a:t>TKO/RR Exit Criteria</a:t>
            </a:r>
          </a:p>
        </p:txBody>
      </p:sp>
      <p:sp>
        <p:nvSpPr>
          <p:cNvPr id="3" name="Content Placeholder 2">
            <a:extLst>
              <a:ext uri="{FF2B5EF4-FFF2-40B4-BE49-F238E27FC236}">
                <a16:creationId xmlns:a16="http://schemas.microsoft.com/office/drawing/2014/main" id="{CEFF21C9-5269-240A-3848-DD70170A2AC9}"/>
              </a:ext>
            </a:extLst>
          </p:cNvPr>
          <p:cNvSpPr>
            <a:spLocks noGrp="1"/>
          </p:cNvSpPr>
          <p:nvPr>
            <p:ph sz="quarter" idx="12"/>
          </p:nvPr>
        </p:nvSpPr>
        <p:spPr/>
        <p:txBody>
          <a:bodyPr/>
          <a:lstStyle/>
          <a:p>
            <a:r>
              <a:rPr lang="en-US"/>
              <a:t>From CN0601010725 Attachment 1 Annex SS</a:t>
            </a:r>
            <a:br>
              <a:rPr lang="en-US"/>
            </a:br>
            <a:endParaRPr lang="en-US"/>
          </a:p>
          <a:p>
            <a:pPr algn="just" fontAlgn="base">
              <a:spcBef>
                <a:spcPts val="0"/>
              </a:spcBef>
              <a:spcAft>
                <a:spcPts val="1200"/>
              </a:spcAft>
              <a:buSzPts val="1200"/>
              <a:buFont typeface="Times New Roman" panose="02020603050405020304" pitchFamily="18" charset="0"/>
              <a:buAutoNum type="arabicPeriod"/>
              <a:tabLst>
                <a:tab pos="539750" algn="l"/>
                <a:tab pos="899795" algn="l"/>
                <a:tab pos="539750" algn="l"/>
                <a:tab pos="899795" algn="l"/>
              </a:tabLst>
            </a:pPr>
            <a:r>
              <a:rPr lang="en-AU" sz="1200" b="1" u="none" strike="noStrike" kern="1400">
                <a:effectLst/>
                <a:latin typeface="Times New Roman" panose="02020603050405020304" pitchFamily="18" charset="0"/>
                <a:ea typeface="Times New Roman" panose="02020603050405020304" pitchFamily="18" charset="0"/>
                <a:cs typeface="Arial" panose="020B0604020202020204" pitchFamily="34" charset="0"/>
              </a:rPr>
              <a:t>Technical Kick-off (TKO) / Requirements Review (RR)</a:t>
            </a:r>
            <a:endParaRPr lang="en-US" sz="1200" b="1" u="none" strike="noStrike" kern="1400">
              <a:effectLst/>
              <a:latin typeface="Times New Roman" panose="02020603050405020304" pitchFamily="18" charset="0"/>
              <a:ea typeface="Times New Roman" panose="02020603050405020304" pitchFamily="18" charset="0"/>
              <a:cs typeface="Arial" panose="020B0604020202020204" pitchFamily="34" charset="0"/>
            </a:endParaRPr>
          </a:p>
          <a:p>
            <a:pPr marL="457200" lvl="1" indent="0" algn="just" fontAlgn="base">
              <a:spcBef>
                <a:spcPts val="0"/>
              </a:spcBef>
              <a:spcAft>
                <a:spcPts val="1200"/>
              </a:spcAft>
              <a:buSzPts val="1200"/>
              <a:buNone/>
              <a:tabLst>
                <a:tab pos="360045" algn="l"/>
                <a:tab pos="540385" algn="l"/>
                <a:tab pos="720090" algn="l"/>
              </a:tabLst>
            </a:pPr>
            <a:r>
              <a:rPr lang="en-AU" sz="1200" u="none" strike="noStrike">
                <a:effectLst/>
                <a:latin typeface="Times New Roman" panose="02020603050405020304" pitchFamily="18" charset="0"/>
                <a:ea typeface="Times New Roman" panose="02020603050405020304" pitchFamily="18" charset="0"/>
              </a:rPr>
              <a:t>a.	The Contractor shall host a TKO / RR meeting within 30 days upon signing of the Variation Agreement by both Parties.</a:t>
            </a:r>
            <a:endParaRPr lang="en-US" sz="1200" u="none" strike="noStrike">
              <a:effectLst/>
              <a:latin typeface="Arial" panose="020B0604020202020204" pitchFamily="34" charset="0"/>
              <a:ea typeface="Times New Roman" panose="02020603050405020304" pitchFamily="18" charset="0"/>
            </a:endParaRPr>
          </a:p>
          <a:p>
            <a:pPr marL="457200" lvl="1" indent="0" algn="just" fontAlgn="base">
              <a:spcBef>
                <a:spcPts val="0"/>
              </a:spcBef>
              <a:spcAft>
                <a:spcPts val="1200"/>
              </a:spcAft>
              <a:buSzPts val="1200"/>
              <a:buNone/>
              <a:tabLst>
                <a:tab pos="360045" algn="l"/>
                <a:tab pos="540385" algn="l"/>
                <a:tab pos="720090" algn="l"/>
              </a:tabLst>
            </a:pPr>
            <a:r>
              <a:rPr lang="en-AU" sz="1200" u="none" strike="noStrike">
                <a:effectLst/>
                <a:latin typeface="Times New Roman" panose="02020603050405020304" pitchFamily="18" charset="0"/>
                <a:ea typeface="Times New Roman" panose="02020603050405020304" pitchFamily="18" charset="0"/>
              </a:rPr>
              <a:t>b.	The TKO / RR shall, as a minimum, consist of a review of the following items:</a:t>
            </a:r>
            <a:endParaRPr lang="en-US" sz="1200" u="none" strike="noStrike">
              <a:effectLst/>
              <a:latin typeface="Arial" panose="020B0604020202020204" pitchFamily="34" charset="0"/>
              <a:ea typeface="Times New Roman" panose="02020603050405020304" pitchFamily="18" charset="0"/>
            </a:endParaRPr>
          </a:p>
          <a:p>
            <a:pPr lvl="2" algn="just" fontAlgn="base">
              <a:spcBef>
                <a:spcPts val="0"/>
              </a:spcBef>
              <a:spcAft>
                <a:spcPts val="1200"/>
              </a:spcAft>
              <a:buSzPts val="1200"/>
              <a:buFont typeface="Times New Roman" panose="02020603050405020304" pitchFamily="18" charset="0"/>
              <a:buAutoNum type="arabicPeriod"/>
              <a:tabLst>
                <a:tab pos="720090" algn="l"/>
                <a:tab pos="1080135" algn="l"/>
              </a:tabLst>
            </a:pPr>
            <a:r>
              <a:rPr lang="en-AU" sz="1200" u="none" strike="noStrike">
                <a:effectLst/>
                <a:latin typeface="Times New Roman" panose="02020603050405020304" pitchFamily="18" charset="0"/>
                <a:ea typeface="Times New Roman" panose="02020603050405020304" pitchFamily="18" charset="0"/>
                <a:cs typeface="Times New Roman" panose="02020603050405020304" pitchFamily="18" charset="0"/>
              </a:rPr>
              <a:t>Draft CRD</a:t>
            </a:r>
            <a:endParaRPr lang="en-US" sz="1200" u="none" strike="noStrike">
              <a:effectLst/>
              <a:latin typeface="Times New Roman" panose="02020603050405020304" pitchFamily="18" charset="0"/>
              <a:ea typeface="Times New Roman" panose="02020603050405020304" pitchFamily="18" charset="0"/>
              <a:cs typeface="Arial" panose="020B0604020202020204" pitchFamily="34" charset="0"/>
            </a:endParaRPr>
          </a:p>
          <a:p>
            <a:pPr lvl="2" algn="just" fontAlgn="base">
              <a:spcBef>
                <a:spcPts val="0"/>
              </a:spcBef>
              <a:spcAft>
                <a:spcPts val="1200"/>
              </a:spcAft>
              <a:buSzPts val="1200"/>
              <a:buFont typeface="Times New Roman" panose="02020603050405020304" pitchFamily="18" charset="0"/>
              <a:buAutoNum type="arabicPeriod"/>
              <a:tabLst>
                <a:tab pos="720090" algn="l"/>
                <a:tab pos="1080135" algn="l"/>
              </a:tabLst>
            </a:pPr>
            <a:r>
              <a:rPr lang="en-AU" sz="1200" u="none" strike="noStrike">
                <a:effectLst/>
                <a:latin typeface="Times New Roman" panose="02020603050405020304" pitchFamily="18" charset="0"/>
                <a:ea typeface="Times New Roman" panose="02020603050405020304" pitchFamily="18" charset="0"/>
                <a:cs typeface="Times New Roman" panose="02020603050405020304" pitchFamily="18" charset="0"/>
              </a:rPr>
              <a:t>Draft RVTM</a:t>
            </a:r>
            <a:endParaRPr lang="en-US" sz="1200" u="none" strike="noStrike">
              <a:effectLst/>
              <a:latin typeface="Times New Roman" panose="02020603050405020304" pitchFamily="18" charset="0"/>
              <a:ea typeface="Times New Roman" panose="02020603050405020304" pitchFamily="18" charset="0"/>
              <a:cs typeface="Arial" panose="020B0604020202020204" pitchFamily="34" charset="0"/>
            </a:endParaRPr>
          </a:p>
          <a:p>
            <a:pPr lvl="2" algn="just" fontAlgn="base">
              <a:spcBef>
                <a:spcPts val="0"/>
              </a:spcBef>
              <a:spcAft>
                <a:spcPts val="1200"/>
              </a:spcAft>
              <a:buSzPts val="1200"/>
              <a:buFont typeface="Times New Roman" panose="02020603050405020304" pitchFamily="18" charset="0"/>
              <a:buAutoNum type="arabicPeriod"/>
              <a:tabLst>
                <a:tab pos="720090" algn="l"/>
                <a:tab pos="1080135" algn="l"/>
              </a:tabLst>
            </a:pPr>
            <a:r>
              <a:rPr lang="en-AU" sz="1200" u="none" strike="noStrike">
                <a:effectLst/>
                <a:latin typeface="Times New Roman" panose="02020603050405020304" pitchFamily="18" charset="0"/>
                <a:ea typeface="Times New Roman" panose="02020603050405020304" pitchFamily="18" charset="0"/>
                <a:cs typeface="Times New Roman" panose="02020603050405020304" pitchFamily="18" charset="0"/>
              </a:rPr>
              <a:t>Draft schedule of project milestones, Customer reviews and acceptance tests</a:t>
            </a:r>
            <a:endParaRPr lang="en-US" sz="1200" u="none" strike="noStrike">
              <a:effectLst/>
              <a:latin typeface="Times New Roman" panose="02020603050405020304" pitchFamily="18" charset="0"/>
              <a:ea typeface="Times New Roman" panose="02020603050405020304" pitchFamily="18" charset="0"/>
              <a:cs typeface="Arial" panose="020B0604020202020204" pitchFamily="34" charset="0"/>
            </a:endParaRPr>
          </a:p>
          <a:p>
            <a:pPr algn="just" fontAlgn="base">
              <a:spcBef>
                <a:spcPts val="0"/>
              </a:spcBef>
              <a:spcAft>
                <a:spcPts val="1200"/>
              </a:spcAft>
              <a:buSzPts val="1200"/>
              <a:buFont typeface="Times New Roman" panose="02020603050405020304" pitchFamily="18" charset="0"/>
              <a:buAutoNum type="arabicPeriod"/>
              <a:tabLst>
                <a:tab pos="720090" algn="l"/>
                <a:tab pos="1080135" algn="l"/>
                <a:tab pos="720090" algn="l"/>
                <a:tab pos="1080135" algn="l"/>
              </a:tabLst>
            </a:pPr>
            <a:r>
              <a:rPr lang="en-AU" sz="1200" b="1" u="none" strike="noStrike" kern="1400">
                <a:effectLst/>
                <a:latin typeface="Times New Roman" panose="02020603050405020304" pitchFamily="18" charset="0"/>
                <a:ea typeface="Times New Roman" panose="02020603050405020304" pitchFamily="18" charset="0"/>
                <a:cs typeface="Arial" panose="020B0604020202020204" pitchFamily="34" charset="0"/>
              </a:rPr>
              <a:t> Exit Criteria</a:t>
            </a:r>
            <a:endParaRPr lang="en-US" sz="1200" b="1" u="none" strike="noStrike" kern="140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spcBef>
                <a:spcPts val="0"/>
              </a:spcBef>
              <a:spcAft>
                <a:spcPts val="1200"/>
              </a:spcAft>
              <a:buFont typeface="Symbol" panose="05050102010706020507" pitchFamily="18" charset="2"/>
              <a:buChar char=""/>
              <a:tabLst>
                <a:tab pos="720090" algn="l"/>
                <a:tab pos="1080135" algn="l"/>
              </a:tabLst>
            </a:pPr>
            <a:r>
              <a:rPr lang="en-AU" sz="1200" b="0" kern="1400">
                <a:solidFill>
                  <a:srgbClr val="000000"/>
                </a:solidFill>
                <a:effectLst/>
                <a:latin typeface="Times New Roman" panose="02020603050405020304" pitchFamily="18" charset="0"/>
                <a:ea typeface="Calibri" panose="020F0502020204030204" pitchFamily="34" charset="0"/>
              </a:rPr>
              <a:t>TKO/RR Conducted</a:t>
            </a:r>
            <a:endParaRPr lang="en-US" sz="1200" b="0" kern="1400">
              <a:solidFill>
                <a:srgbClr val="000000"/>
              </a:solidFill>
              <a:effectLst/>
              <a:latin typeface="Arial" panose="020B0604020202020204" pitchFamily="34" charset="0"/>
              <a:ea typeface="Calibri" panose="020F0502020204030204" pitchFamily="34" charset="0"/>
            </a:endParaRPr>
          </a:p>
          <a:p>
            <a:pPr marL="342900" marR="0" lvl="0" indent="-342900" algn="just">
              <a:spcBef>
                <a:spcPts val="0"/>
              </a:spcBef>
              <a:spcAft>
                <a:spcPts val="1200"/>
              </a:spcAft>
              <a:buFont typeface="Symbol" panose="05050102010706020507" pitchFamily="18" charset="2"/>
              <a:buChar char=""/>
              <a:tabLst>
                <a:tab pos="720090" algn="l"/>
                <a:tab pos="1080135" algn="l"/>
              </a:tabLst>
            </a:pPr>
            <a:r>
              <a:rPr lang="en-AU" sz="1200" b="0" kern="1400">
                <a:solidFill>
                  <a:srgbClr val="000000"/>
                </a:solidFill>
                <a:effectLst/>
                <a:latin typeface="Times New Roman" panose="02020603050405020304" pitchFamily="18" charset="0"/>
                <a:ea typeface="Calibri" panose="020F0502020204030204" pitchFamily="34" charset="0"/>
              </a:rPr>
              <a:t>Draft CRD, RVTM, and schedule of project milestones presented</a:t>
            </a:r>
            <a:endParaRPr lang="en-US" sz="1200" b="0" kern="1400">
              <a:solidFill>
                <a:srgbClr val="000000"/>
              </a:solidFill>
              <a:effectLst/>
              <a:latin typeface="Arial" panose="020B0604020202020204" pitchFamily="34" charset="0"/>
              <a:ea typeface="Calibri" panose="020F0502020204030204" pitchFamily="34" charset="0"/>
            </a:endParaRPr>
          </a:p>
          <a:p>
            <a:pPr marL="342900" marR="0" lvl="0" indent="-342900" algn="just">
              <a:spcBef>
                <a:spcPts val="0"/>
              </a:spcBef>
              <a:spcAft>
                <a:spcPts val="1200"/>
              </a:spcAft>
              <a:buFont typeface="Symbol" panose="05050102010706020507" pitchFamily="18" charset="2"/>
              <a:buChar char=""/>
              <a:tabLst>
                <a:tab pos="720090" algn="l"/>
                <a:tab pos="1080135" algn="l"/>
              </a:tabLst>
            </a:pPr>
            <a:r>
              <a:rPr lang="en-AU" sz="1200" b="0" kern="1400">
                <a:solidFill>
                  <a:srgbClr val="000000"/>
                </a:solidFill>
                <a:effectLst/>
                <a:latin typeface="Times New Roman" panose="02020603050405020304" pitchFamily="18" charset="0"/>
                <a:ea typeface="Calibri" panose="020F0502020204030204" pitchFamily="34" charset="0"/>
              </a:rPr>
              <a:t>Meeting action items documented</a:t>
            </a:r>
            <a:endParaRPr lang="en-US" sz="1200" b="0" kern="1400">
              <a:solidFill>
                <a:srgbClr val="000000"/>
              </a:solidFill>
              <a:effectLst/>
              <a:latin typeface="Arial" panose="020B0604020202020204" pitchFamily="34" charset="0"/>
              <a:ea typeface="Calibri" panose="020F0502020204030204" pitchFamily="34" charset="0"/>
            </a:endParaRPr>
          </a:p>
          <a:p>
            <a:pPr marL="342900" marR="0" lvl="0" indent="-342900" algn="just">
              <a:spcBef>
                <a:spcPts val="0"/>
              </a:spcBef>
              <a:spcAft>
                <a:spcPts val="1200"/>
              </a:spcAft>
              <a:buFont typeface="Symbol" panose="05050102010706020507" pitchFamily="18" charset="2"/>
              <a:buChar char=""/>
              <a:tabLst>
                <a:tab pos="720090" algn="l"/>
                <a:tab pos="1080135" algn="l"/>
              </a:tabLst>
            </a:pPr>
            <a:r>
              <a:rPr lang="en-AU" sz="1200" b="0" kern="1400">
                <a:solidFill>
                  <a:srgbClr val="000000"/>
                </a:solidFill>
                <a:effectLst/>
                <a:latin typeface="Times New Roman" panose="02020603050405020304" pitchFamily="18" charset="0"/>
                <a:ea typeface="Calibri" panose="020F0502020204030204" pitchFamily="34" charset="0"/>
              </a:rPr>
              <a:t>Certificate of Completion signed by the Contractor and the Authority documenting completion of exit criteria</a:t>
            </a:r>
            <a:endParaRPr lang="en-US" sz="1200" b="0" kern="1400">
              <a:solidFill>
                <a:srgbClr val="000000"/>
              </a:solidFill>
              <a:effectLst/>
              <a:latin typeface="Arial" panose="020B0604020202020204" pitchFamily="34" charset="0"/>
              <a:ea typeface="Calibri" panose="020F0502020204030204" pitchFamily="34" charset="0"/>
            </a:endParaRPr>
          </a:p>
          <a:p>
            <a:endParaRPr lang="en-US"/>
          </a:p>
        </p:txBody>
      </p:sp>
      <p:sp>
        <p:nvSpPr>
          <p:cNvPr id="2" name="Rectangle 1">
            <a:extLst>
              <a:ext uri="{FF2B5EF4-FFF2-40B4-BE49-F238E27FC236}">
                <a16:creationId xmlns:a16="http://schemas.microsoft.com/office/drawing/2014/main" id="{674199BD-5353-09F2-C0C2-721D85D3505B}"/>
              </a:ext>
            </a:extLst>
          </p:cNvPr>
          <p:cNvSpPr/>
          <p:nvPr/>
        </p:nvSpPr>
        <p:spPr>
          <a:xfrm>
            <a:off x="654341" y="5461233"/>
            <a:ext cx="11019502" cy="41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LM Recommends exit of TKO/RR Event, and preparation of C of C for signature</a:t>
            </a:r>
          </a:p>
        </p:txBody>
      </p:sp>
      <p:pic>
        <p:nvPicPr>
          <p:cNvPr id="5" name="Graphic 4" descr="Checkbox Checked with solid fill">
            <a:extLst>
              <a:ext uri="{FF2B5EF4-FFF2-40B4-BE49-F238E27FC236}">
                <a16:creationId xmlns:a16="http://schemas.microsoft.com/office/drawing/2014/main" id="{7A2BDC2C-9088-3565-5A57-D0BDD8781E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0114" y="1785457"/>
            <a:ext cx="644554" cy="644554"/>
          </a:xfrm>
          <a:prstGeom prst="rect">
            <a:avLst/>
          </a:prstGeom>
        </p:spPr>
      </p:pic>
      <p:pic>
        <p:nvPicPr>
          <p:cNvPr id="6" name="Graphic 5" descr="Checkbox Checked with solid fill">
            <a:extLst>
              <a:ext uri="{FF2B5EF4-FFF2-40B4-BE49-F238E27FC236}">
                <a16:creationId xmlns:a16="http://schemas.microsoft.com/office/drawing/2014/main" id="{156FAF58-EA45-21D0-61B3-A5238ECAC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10437" y="2507019"/>
            <a:ext cx="466987" cy="466987"/>
          </a:xfrm>
          <a:prstGeom prst="rect">
            <a:avLst/>
          </a:prstGeom>
        </p:spPr>
      </p:pic>
      <p:pic>
        <p:nvPicPr>
          <p:cNvPr id="7" name="Graphic 6" descr="Checkbox Checked with solid fill">
            <a:extLst>
              <a:ext uri="{FF2B5EF4-FFF2-40B4-BE49-F238E27FC236}">
                <a16:creationId xmlns:a16="http://schemas.microsoft.com/office/drawing/2014/main" id="{C6AC638F-F5C0-7CCA-E8C7-6C646C2D76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5938" y="2863415"/>
            <a:ext cx="466987" cy="466987"/>
          </a:xfrm>
          <a:prstGeom prst="rect">
            <a:avLst/>
          </a:prstGeom>
        </p:spPr>
      </p:pic>
      <p:pic>
        <p:nvPicPr>
          <p:cNvPr id="8" name="Graphic 7" descr="Checkbox Checked with solid fill">
            <a:extLst>
              <a:ext uri="{FF2B5EF4-FFF2-40B4-BE49-F238E27FC236}">
                <a16:creationId xmlns:a16="http://schemas.microsoft.com/office/drawing/2014/main" id="{121356E1-40ED-4D88-EA7F-5B2A1B249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4995" y="3152836"/>
            <a:ext cx="466987" cy="466987"/>
          </a:xfrm>
          <a:prstGeom prst="rect">
            <a:avLst/>
          </a:prstGeom>
        </p:spPr>
      </p:pic>
      <p:pic>
        <p:nvPicPr>
          <p:cNvPr id="9" name="Graphic 8" descr="Checkbox Checked with solid fill">
            <a:extLst>
              <a:ext uri="{FF2B5EF4-FFF2-40B4-BE49-F238E27FC236}">
                <a16:creationId xmlns:a16="http://schemas.microsoft.com/office/drawing/2014/main" id="{E1144CA3-16A9-BEF5-B777-6D4BE159B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6943" y="3798909"/>
            <a:ext cx="466987" cy="466987"/>
          </a:xfrm>
          <a:prstGeom prst="rect">
            <a:avLst/>
          </a:prstGeom>
        </p:spPr>
      </p:pic>
      <p:pic>
        <p:nvPicPr>
          <p:cNvPr id="10" name="Graphic 9" descr="Checkbox Checked with solid fill">
            <a:extLst>
              <a:ext uri="{FF2B5EF4-FFF2-40B4-BE49-F238E27FC236}">
                <a16:creationId xmlns:a16="http://schemas.microsoft.com/office/drawing/2014/main" id="{1F6DECA1-1F0A-F416-1411-495225C7A3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28532" y="4138527"/>
            <a:ext cx="466987" cy="466987"/>
          </a:xfrm>
          <a:prstGeom prst="rect">
            <a:avLst/>
          </a:prstGeom>
        </p:spPr>
      </p:pic>
      <p:pic>
        <p:nvPicPr>
          <p:cNvPr id="11" name="Graphic 10" descr="Checkbox Checked with solid fill">
            <a:extLst>
              <a:ext uri="{FF2B5EF4-FFF2-40B4-BE49-F238E27FC236}">
                <a16:creationId xmlns:a16="http://schemas.microsoft.com/office/drawing/2014/main" id="{7057E662-6B92-BD7E-1B36-5D8F5B766A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8092" y="4415405"/>
            <a:ext cx="466987" cy="466987"/>
          </a:xfrm>
          <a:prstGeom prst="rect">
            <a:avLst/>
          </a:prstGeom>
        </p:spPr>
      </p:pic>
    </p:spTree>
    <p:extLst>
      <p:ext uri="{BB962C8B-B14F-4D97-AF65-F5344CB8AC3E}">
        <p14:creationId xmlns:p14="http://schemas.microsoft.com/office/powerpoint/2010/main" val="22150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sz="quarter" idx="12"/>
          </p:nvPr>
        </p:nvSpPr>
        <p:spPr/>
        <p:txBody>
          <a:bodyPr/>
          <a:lstStyle/>
          <a:p>
            <a:r>
              <a:rPr lang="en-GB" altLang="en-US"/>
              <a:t>Team Overview</a:t>
            </a:r>
          </a:p>
          <a:p>
            <a:r>
              <a:rPr lang="en-GB" altLang="en-US"/>
              <a:t>Program Overview</a:t>
            </a:r>
          </a:p>
          <a:p>
            <a:r>
              <a:rPr lang="en-GB" altLang="en-US"/>
              <a:t>TKO/RR Overview &amp; Objectives</a:t>
            </a:r>
          </a:p>
          <a:p>
            <a:r>
              <a:rPr lang="en-GB" altLang="en-US"/>
              <a:t>Schedule</a:t>
            </a:r>
          </a:p>
          <a:p>
            <a:r>
              <a:rPr lang="en-GB" altLang="en-US"/>
              <a:t>Deliverables</a:t>
            </a:r>
          </a:p>
          <a:p>
            <a:r>
              <a:rPr lang="en-GB" altLang="en-US"/>
              <a:t>System Overview</a:t>
            </a:r>
          </a:p>
          <a:p>
            <a:r>
              <a:rPr lang="en-GB" altLang="en-US"/>
              <a:t>Highlighted Topics</a:t>
            </a:r>
          </a:p>
          <a:p>
            <a:r>
              <a:rPr lang="en-GB" altLang="en-US"/>
              <a:t>Capture of Action Items</a:t>
            </a:r>
          </a:p>
          <a:p>
            <a:r>
              <a:rPr lang="en-GB" altLang="en-US"/>
              <a:t>Review of Exit Criteria / Recommendation</a:t>
            </a:r>
          </a:p>
          <a:p>
            <a:endParaRPr lang="en-GB" altLang="en-US"/>
          </a:p>
          <a:p>
            <a:pPr lvl="1"/>
            <a:endParaRPr lang="en-US" altLang="en-US"/>
          </a:p>
        </p:txBody>
      </p:sp>
      <p:sp>
        <p:nvSpPr>
          <p:cNvPr id="3" name="Title 2">
            <a:extLst>
              <a:ext uri="{FF2B5EF4-FFF2-40B4-BE49-F238E27FC236}">
                <a16:creationId xmlns:a16="http://schemas.microsoft.com/office/drawing/2014/main" id="{6D8B35A4-C774-4029-A6C2-B562C041F558}"/>
              </a:ext>
            </a:extLst>
          </p:cNvPr>
          <p:cNvSpPr>
            <a:spLocks noGrp="1"/>
          </p:cNvSpPr>
          <p:nvPr>
            <p:ph type="title"/>
          </p:nvPr>
        </p:nvSpPr>
        <p:spPr>
          <a:xfrm>
            <a:off x="385136" y="364657"/>
            <a:ext cx="10323595" cy="531812"/>
          </a:xfrm>
          <a:prstGeom prst="rect">
            <a:avLst/>
          </a:prstGeom>
        </p:spPr>
        <p:txBody>
          <a:bodyPr/>
          <a:lstStyle/>
          <a:p>
            <a:r>
              <a:rPr lang="en-US" altLang="en-US"/>
              <a:t>Agenda</a:t>
            </a:r>
            <a:endParaRPr lang="en-US"/>
          </a:p>
        </p:txBody>
      </p:sp>
    </p:spTree>
    <p:extLst>
      <p:ext uri="{BB962C8B-B14F-4D97-AF65-F5344CB8AC3E}">
        <p14:creationId xmlns:p14="http://schemas.microsoft.com/office/powerpoint/2010/main" val="17084074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2CAFF-B835-42C0-BE67-5D5EB9FFE4CA}"/>
              </a:ext>
            </a:extLst>
          </p:cNvPr>
          <p:cNvSpPr>
            <a:spLocks noGrp="1"/>
          </p:cNvSpPr>
          <p:nvPr>
            <p:ph type="title"/>
          </p:nvPr>
        </p:nvSpPr>
        <p:spPr>
          <a:xfrm>
            <a:off x="333311" y="321985"/>
            <a:ext cx="10323595" cy="531812"/>
          </a:xfrm>
          <a:prstGeom prst="rect">
            <a:avLst/>
          </a:prstGeom>
        </p:spPr>
        <p:txBody>
          <a:bodyPr/>
          <a:lstStyle/>
          <a:p>
            <a:r>
              <a:rPr lang="en-US"/>
              <a:t>BWC program team</a:t>
            </a:r>
            <a:br>
              <a:rPr lang="en-US"/>
            </a:br>
            <a:endParaRPr lang="en-US"/>
          </a:p>
        </p:txBody>
      </p:sp>
      <p:graphicFrame>
        <p:nvGraphicFramePr>
          <p:cNvPr id="5" name="Table 4">
            <a:extLst>
              <a:ext uri="{FF2B5EF4-FFF2-40B4-BE49-F238E27FC236}">
                <a16:creationId xmlns:a16="http://schemas.microsoft.com/office/drawing/2014/main" id="{F6A523B5-41EF-4C43-AC3A-D3C1D8D52932}"/>
              </a:ext>
            </a:extLst>
          </p:cNvPr>
          <p:cNvGraphicFramePr>
            <a:graphicFrameLocks noGrp="1"/>
          </p:cNvGraphicFramePr>
          <p:nvPr>
            <p:extLst>
              <p:ext uri="{D42A27DB-BD31-4B8C-83A1-F6EECF244321}">
                <p14:modId xmlns:p14="http://schemas.microsoft.com/office/powerpoint/2010/main" val="1605975491"/>
              </p:ext>
            </p:extLst>
          </p:nvPr>
        </p:nvGraphicFramePr>
        <p:xfrm>
          <a:off x="2516697" y="1200292"/>
          <a:ext cx="7407478" cy="2667928"/>
        </p:xfrm>
        <a:graphic>
          <a:graphicData uri="http://schemas.openxmlformats.org/drawingml/2006/table">
            <a:tbl>
              <a:tblPr firstRow="1" firstCol="1" bandRow="1">
                <a:tableStyleId>{5C22544A-7EE6-4342-B048-85BDC9FD1C3A}</a:tableStyleId>
              </a:tblPr>
              <a:tblGrid>
                <a:gridCol w="3024799">
                  <a:extLst>
                    <a:ext uri="{9D8B030D-6E8A-4147-A177-3AD203B41FA5}">
                      <a16:colId xmlns:a16="http://schemas.microsoft.com/office/drawing/2014/main" val="2340501011"/>
                    </a:ext>
                  </a:extLst>
                </a:gridCol>
                <a:gridCol w="4382679">
                  <a:extLst>
                    <a:ext uri="{9D8B030D-6E8A-4147-A177-3AD203B41FA5}">
                      <a16:colId xmlns:a16="http://schemas.microsoft.com/office/drawing/2014/main" val="2964368807"/>
                    </a:ext>
                  </a:extLst>
                </a:gridCol>
              </a:tblGrid>
              <a:tr h="159760">
                <a:tc gridSpan="2">
                  <a:txBody>
                    <a:bodyPr/>
                    <a:lstStyle/>
                    <a:p>
                      <a:pPr marL="0" marR="0" algn="ctr">
                        <a:spcBef>
                          <a:spcPts val="0"/>
                        </a:spcBef>
                        <a:spcAft>
                          <a:spcPts val="0"/>
                        </a:spcAft>
                      </a:pPr>
                      <a:r>
                        <a:rPr lang="en-US" sz="1400">
                          <a:effectLst/>
                          <a:latin typeface="Calibri" panose="020F0502020204030204" pitchFamily="34" charset="0"/>
                          <a:ea typeface="Calibri" panose="020F0502020204030204" pitchFamily="34" charset="0"/>
                        </a:rPr>
                        <a:t>Lockheed Martin</a:t>
                      </a:r>
                    </a:p>
                  </a:txBody>
                  <a:tcPr marL="36308" marR="36308" marT="33091" marB="33091"/>
                </a:tc>
                <a:tc hMerge="1">
                  <a:txBody>
                    <a:bodyPr/>
                    <a:lstStyle/>
                    <a:p>
                      <a:pPr marL="0" marR="0">
                        <a:spcBef>
                          <a:spcPts val="0"/>
                        </a:spcBef>
                        <a:spcAft>
                          <a:spcPts val="0"/>
                        </a:spcAft>
                      </a:pPr>
                      <a:endParaRPr lang="en-US" sz="1400">
                        <a:effectLst/>
                        <a:latin typeface="Calibri" panose="020F0502020204030204" pitchFamily="34" charset="0"/>
                        <a:ea typeface="Calibri" panose="020F0502020204030204" pitchFamily="34" charset="0"/>
                      </a:endParaRPr>
                    </a:p>
                  </a:txBody>
                  <a:tcPr marL="36308" marR="36308" marT="33091" marB="33091"/>
                </a:tc>
                <a:extLst>
                  <a:ext uri="{0D108BD9-81ED-4DB2-BD59-A6C34878D82A}">
                    <a16:rowId xmlns:a16="http://schemas.microsoft.com/office/drawing/2014/main" val="398463478"/>
                  </a:ext>
                </a:extLst>
              </a:tr>
              <a:tr h="240655">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Program Manager, ITD CVA</a:t>
                      </a:r>
                    </a:p>
                  </a:txBody>
                  <a:tcPr marL="36308" marR="36308" marT="33091" marB="33091"/>
                </a:tc>
                <a:tc>
                  <a:txBody>
                    <a:bodyPr/>
                    <a:lstStyle/>
                    <a:p>
                      <a:pPr marL="0" marR="0" algn="l">
                        <a:spcBef>
                          <a:spcPts val="0"/>
                        </a:spcBef>
                        <a:spcAft>
                          <a:spcPts val="0"/>
                        </a:spcAft>
                      </a:pPr>
                      <a:r>
                        <a:rPr lang="en-US" sz="1200" b="1">
                          <a:solidFill>
                            <a:schemeClr val="tx1"/>
                          </a:solidFill>
                          <a:effectLst/>
                          <a:latin typeface="Calibri" panose="020F0502020204030204" pitchFamily="34" charset="0"/>
                          <a:ea typeface="Calibri" panose="020F0502020204030204" pitchFamily="34" charset="0"/>
                        </a:rPr>
                        <a:t>Kyle Tauzer</a:t>
                      </a:r>
                    </a:p>
                  </a:txBody>
                  <a:tcPr marL="36308" marR="36308" marT="33091" marB="33091" anchor="ctr"/>
                </a:tc>
                <a:extLst>
                  <a:ext uri="{0D108BD9-81ED-4DB2-BD59-A6C34878D82A}">
                    <a16:rowId xmlns:a16="http://schemas.microsoft.com/office/drawing/2014/main" val="1351252265"/>
                  </a:ext>
                </a:extLst>
              </a:tr>
              <a:tr h="240655">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Program Manager, BWC</a:t>
                      </a:r>
                    </a:p>
                  </a:txBody>
                  <a:tcPr marL="36308" marR="36308" marT="33091" marB="33091"/>
                </a:tc>
                <a:tc>
                  <a:txBody>
                    <a:bodyPr/>
                    <a:lstStyle/>
                    <a:p>
                      <a:pPr marL="0" marR="0" algn="l">
                        <a:spcBef>
                          <a:spcPts val="0"/>
                        </a:spcBef>
                        <a:spcAft>
                          <a:spcPts val="0"/>
                        </a:spcAft>
                      </a:pPr>
                      <a:r>
                        <a:rPr lang="en-US" sz="1200" b="1">
                          <a:solidFill>
                            <a:schemeClr val="tx1"/>
                          </a:solidFill>
                          <a:effectLst/>
                          <a:latin typeface="Calibri" panose="020F0502020204030204" pitchFamily="34" charset="0"/>
                          <a:ea typeface="Calibri" panose="020F0502020204030204" pitchFamily="34" charset="0"/>
                        </a:rPr>
                        <a:t>Russell Page</a:t>
                      </a:r>
                    </a:p>
                  </a:txBody>
                  <a:tcPr marL="36308" marR="36308" marT="33091" marB="33091" anchor="ctr"/>
                </a:tc>
                <a:extLst>
                  <a:ext uri="{0D108BD9-81ED-4DB2-BD59-A6C34878D82A}">
                    <a16:rowId xmlns:a16="http://schemas.microsoft.com/office/drawing/2014/main" val="2114779365"/>
                  </a:ext>
                </a:extLst>
              </a:tr>
              <a:tr h="166982">
                <a:tc>
                  <a:txBody>
                    <a:bodyPr/>
                    <a:lstStyle/>
                    <a:p>
                      <a:pPr marL="0" marR="0" algn="l" defTabSz="914400" rtl="0" eaLnBrk="1" latinLnBrk="0" hangingPunct="1">
                        <a:spcBef>
                          <a:spcPts val="0"/>
                        </a:spcBef>
                        <a:spcAft>
                          <a:spcPts val="0"/>
                        </a:spcAft>
                      </a:pPr>
                      <a:r>
                        <a:rPr lang="en-US" sz="1200" b="1" i="0" u="none" strike="noStrike" kern="1200" dirty="0">
                          <a:solidFill>
                            <a:schemeClr val="lt1"/>
                          </a:solidFill>
                          <a:effectLst/>
                          <a:latin typeface="+mn-lt"/>
                          <a:ea typeface="+mn-ea"/>
                          <a:cs typeface="+mn-cs"/>
                        </a:rPr>
                        <a:t>Finance</a:t>
                      </a:r>
                    </a:p>
                  </a:txBody>
                  <a:tcPr marL="36308" marR="36308" marT="33091" marB="33091"/>
                </a:tc>
                <a:tc>
                  <a:txBody>
                    <a:bodyPr/>
                    <a:lstStyle/>
                    <a:p>
                      <a:pPr marL="0" marR="0" algn="l" defTabSz="914400" rtl="0" eaLnBrk="1" latinLnBrk="0" hangingPunct="1">
                        <a:spcBef>
                          <a:spcPts val="0"/>
                        </a:spcBef>
                        <a:spcAft>
                          <a:spcPts val="0"/>
                        </a:spcAft>
                      </a:pPr>
                      <a:r>
                        <a:rPr lang="en-US" sz="1200" b="1" kern="1200">
                          <a:solidFill>
                            <a:schemeClr val="tx1"/>
                          </a:solidFill>
                          <a:effectLst/>
                          <a:latin typeface="Calibri" panose="020F0502020204030204" pitchFamily="34" charset="0"/>
                          <a:ea typeface="+mn-ea"/>
                          <a:cs typeface="+mn-cs"/>
                        </a:rPr>
                        <a:t>Alexander </a:t>
                      </a:r>
                      <a:r>
                        <a:rPr lang="en-US" sz="1200" b="1" kern="1200" err="1">
                          <a:solidFill>
                            <a:schemeClr val="tx1"/>
                          </a:solidFill>
                          <a:effectLst/>
                          <a:latin typeface="Calibri" panose="020F0502020204030204" pitchFamily="34" charset="0"/>
                          <a:ea typeface="+mn-ea"/>
                          <a:cs typeface="+mn-cs"/>
                        </a:rPr>
                        <a:t>Vintilla</a:t>
                      </a:r>
                      <a:endParaRPr lang="en-US" sz="1200" b="1" kern="1200">
                        <a:solidFill>
                          <a:schemeClr val="tx1"/>
                        </a:solidFill>
                        <a:effectLst/>
                        <a:latin typeface="Calibri" panose="020F0502020204030204" pitchFamily="34" charset="0"/>
                        <a:ea typeface="Calibri" panose="020F0502020204030204" pitchFamily="34" charset="0"/>
                        <a:cs typeface="+mn-cs"/>
                      </a:endParaRPr>
                    </a:p>
                  </a:txBody>
                  <a:tcPr marL="36308" marR="36308" marT="33091" marB="33091" anchor="ctr"/>
                </a:tc>
                <a:extLst>
                  <a:ext uri="{0D108BD9-81ED-4DB2-BD59-A6C34878D82A}">
                    <a16:rowId xmlns:a16="http://schemas.microsoft.com/office/drawing/2014/main" val="1377759622"/>
                  </a:ext>
                </a:extLst>
              </a:tr>
              <a:tr h="166982">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Contracts</a:t>
                      </a:r>
                    </a:p>
                  </a:txBody>
                  <a:tcPr marL="36308" marR="36308" marT="33091" marB="33091"/>
                </a:tc>
                <a:tc>
                  <a:txBody>
                    <a:bodyPr/>
                    <a:lstStyle/>
                    <a:p>
                      <a:pPr marL="0" marR="0" algn="l" defTabSz="914400" rtl="0" eaLnBrk="1" latinLnBrk="0" hangingPunct="1">
                        <a:spcBef>
                          <a:spcPts val="0"/>
                        </a:spcBef>
                        <a:spcAft>
                          <a:spcPts val="0"/>
                        </a:spcAft>
                      </a:pPr>
                      <a:r>
                        <a:rPr lang="en-US" sz="1200" b="1" kern="1200">
                          <a:solidFill>
                            <a:schemeClr val="tx1"/>
                          </a:solidFill>
                          <a:effectLst/>
                          <a:latin typeface="Calibri" panose="020F0502020204030204" pitchFamily="34" charset="0"/>
                          <a:ea typeface="+mn-ea"/>
                          <a:cs typeface="+mn-cs"/>
                        </a:rPr>
                        <a:t>Jonathan Antoniewski</a:t>
                      </a:r>
                      <a:endParaRPr lang="en-US" sz="1200" b="1" kern="1200">
                        <a:solidFill>
                          <a:schemeClr val="tx1"/>
                        </a:solidFill>
                        <a:effectLst/>
                        <a:latin typeface="Calibri" panose="020F0502020204030204" pitchFamily="34" charset="0"/>
                        <a:ea typeface="Calibri" panose="020F0502020204030204" pitchFamily="34" charset="0"/>
                        <a:cs typeface="+mn-cs"/>
                      </a:endParaRPr>
                    </a:p>
                  </a:txBody>
                  <a:tcPr marL="36308" marR="36308" marT="33091" marB="33091" anchor="ctr"/>
                </a:tc>
                <a:extLst>
                  <a:ext uri="{0D108BD9-81ED-4DB2-BD59-A6C34878D82A}">
                    <a16:rowId xmlns:a16="http://schemas.microsoft.com/office/drawing/2014/main" val="2288815292"/>
                  </a:ext>
                </a:extLst>
              </a:tr>
              <a:tr h="166982">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Subcontracts</a:t>
                      </a:r>
                    </a:p>
                  </a:txBody>
                  <a:tcPr marL="36308" marR="36308" marT="33091" marB="33091"/>
                </a:tc>
                <a:tc>
                  <a:txBody>
                    <a:bodyPr/>
                    <a:lstStyle/>
                    <a:p>
                      <a:pPr marL="0" marR="0" algn="l" defTabSz="914400" rtl="0" eaLnBrk="1" fontAlgn="b" latinLnBrk="0" hangingPunct="1">
                        <a:spcBef>
                          <a:spcPts val="0"/>
                        </a:spcBef>
                        <a:spcAft>
                          <a:spcPts val="0"/>
                        </a:spcAft>
                      </a:pPr>
                      <a:r>
                        <a:rPr lang="en-US" sz="1200" b="1" kern="1200">
                          <a:solidFill>
                            <a:schemeClr val="tx1"/>
                          </a:solidFill>
                          <a:effectLst/>
                          <a:latin typeface="Calibri" panose="020F0502020204030204" pitchFamily="34" charset="0"/>
                          <a:ea typeface="+mn-ea"/>
                          <a:cs typeface="+mn-cs"/>
                        </a:rPr>
                        <a:t>Casey Leroy</a:t>
                      </a:r>
                      <a:endParaRPr lang="en-US" sz="1200" b="1" kern="1200">
                        <a:solidFill>
                          <a:schemeClr val="tx1"/>
                        </a:solidFill>
                        <a:effectLst/>
                        <a:latin typeface="Calibri" panose="020F0502020204030204" pitchFamily="34" charset="0"/>
                        <a:cs typeface="+mn-cs"/>
                      </a:endParaRPr>
                    </a:p>
                  </a:txBody>
                  <a:tcPr marL="7620" marR="7620" marT="7620" marB="0" anchor="ctr"/>
                </a:tc>
                <a:extLst>
                  <a:ext uri="{0D108BD9-81ED-4DB2-BD59-A6C34878D82A}">
                    <a16:rowId xmlns:a16="http://schemas.microsoft.com/office/drawing/2014/main" val="2241878526"/>
                  </a:ext>
                </a:extLst>
              </a:tr>
              <a:tr h="166982">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EPM</a:t>
                      </a:r>
                    </a:p>
                  </a:txBody>
                  <a:tcPr marL="36308" marR="36308" marT="33091" marB="33091"/>
                </a:tc>
                <a:tc>
                  <a:txBody>
                    <a:bodyPr/>
                    <a:lstStyle/>
                    <a:p>
                      <a:pPr marL="0" marR="0" algn="l" defTabSz="914400" rtl="0" eaLnBrk="1" fontAlgn="b" latinLnBrk="0" hangingPunct="1">
                        <a:spcBef>
                          <a:spcPts val="0"/>
                        </a:spcBef>
                        <a:spcAft>
                          <a:spcPts val="0"/>
                        </a:spcAft>
                      </a:pPr>
                      <a:r>
                        <a:rPr lang="en-US" sz="1200" b="1" kern="1200" dirty="0">
                          <a:solidFill>
                            <a:schemeClr val="tx1"/>
                          </a:solidFill>
                          <a:effectLst/>
                          <a:latin typeface="Calibri" panose="020F0502020204030204" pitchFamily="34" charset="0"/>
                          <a:ea typeface="+mn-ea"/>
                          <a:cs typeface="+mn-cs"/>
                        </a:rPr>
                        <a:t>Bob Lyle</a:t>
                      </a:r>
                      <a:endParaRPr lang="en-US" sz="1200" b="1" kern="1200" dirty="0">
                        <a:solidFill>
                          <a:schemeClr val="tx1"/>
                        </a:solidFill>
                        <a:effectLst/>
                        <a:latin typeface="Calibri" panose="020F0502020204030204" pitchFamily="34" charset="0"/>
                        <a:cs typeface="+mn-cs"/>
                      </a:endParaRPr>
                    </a:p>
                  </a:txBody>
                  <a:tcPr marL="7620" marR="7620" marT="7620" marB="0" anchor="ctr"/>
                </a:tc>
                <a:extLst>
                  <a:ext uri="{0D108BD9-81ED-4DB2-BD59-A6C34878D82A}">
                    <a16:rowId xmlns:a16="http://schemas.microsoft.com/office/drawing/2014/main" val="1459345468"/>
                  </a:ext>
                </a:extLst>
              </a:tr>
              <a:tr h="279616">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Systems Engineering</a:t>
                      </a:r>
                    </a:p>
                  </a:txBody>
                  <a:tcPr marL="36308" marR="36308" marT="33091" marB="33091"/>
                </a:tc>
                <a:tc>
                  <a:txBody>
                    <a:bodyPr/>
                    <a:lstStyle/>
                    <a:p>
                      <a:pPr marL="0" marR="0" algn="l" defTabSz="914400" rtl="0" eaLnBrk="1" fontAlgn="b" latinLnBrk="0" hangingPunct="1">
                        <a:spcBef>
                          <a:spcPts val="0"/>
                        </a:spcBef>
                        <a:spcAft>
                          <a:spcPts val="0"/>
                        </a:spcAft>
                      </a:pPr>
                      <a:r>
                        <a:rPr lang="en-US" sz="1200" b="1" kern="1200">
                          <a:solidFill>
                            <a:schemeClr val="tx1"/>
                          </a:solidFill>
                          <a:effectLst/>
                          <a:latin typeface="Calibri" panose="020F0502020204030204" pitchFamily="34" charset="0"/>
                          <a:ea typeface="+mn-ea"/>
                          <a:cs typeface="+mn-cs"/>
                        </a:rPr>
                        <a:t>Michael Kerkes</a:t>
                      </a:r>
                      <a:endParaRPr lang="en-US" sz="1200" b="1" kern="1200">
                        <a:solidFill>
                          <a:schemeClr val="tx1"/>
                        </a:solidFill>
                        <a:effectLst/>
                        <a:latin typeface="Calibri" panose="020F0502020204030204" pitchFamily="34" charset="0"/>
                        <a:cs typeface="+mn-cs"/>
                      </a:endParaRPr>
                    </a:p>
                  </a:txBody>
                  <a:tcPr marL="7620" marR="7620" marT="7620" marB="0" anchor="ctr"/>
                </a:tc>
                <a:extLst>
                  <a:ext uri="{0D108BD9-81ED-4DB2-BD59-A6C34878D82A}">
                    <a16:rowId xmlns:a16="http://schemas.microsoft.com/office/drawing/2014/main" val="4147370383"/>
                  </a:ext>
                </a:extLst>
              </a:tr>
              <a:tr h="334782">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Software Engineering</a:t>
                      </a:r>
                    </a:p>
                  </a:txBody>
                  <a:tcPr marL="36308" marR="36308" marT="33091" marB="33091"/>
                </a:tc>
                <a:tc>
                  <a:txBody>
                    <a:bodyPr/>
                    <a:lstStyle/>
                    <a:p>
                      <a:pPr marL="0" marR="0" algn="l" defTabSz="914400" rtl="0" eaLnBrk="1" latinLnBrk="0" hangingPunct="1">
                        <a:spcBef>
                          <a:spcPts val="0"/>
                        </a:spcBef>
                        <a:spcAft>
                          <a:spcPts val="0"/>
                        </a:spcAft>
                      </a:pPr>
                      <a:r>
                        <a:rPr lang="en-US" sz="1200" b="1" kern="1200">
                          <a:solidFill>
                            <a:schemeClr val="tx1"/>
                          </a:solidFill>
                          <a:effectLst/>
                          <a:latin typeface="Calibri" panose="020F0502020204030204" pitchFamily="34" charset="0"/>
                          <a:ea typeface="+mn-ea"/>
                          <a:cs typeface="+mn-cs"/>
                        </a:rPr>
                        <a:t>Jeremiah Helwig</a:t>
                      </a:r>
                      <a:endParaRPr lang="en-US" sz="1200" b="1" kern="1200">
                        <a:solidFill>
                          <a:schemeClr val="tx1"/>
                        </a:solidFill>
                        <a:effectLst/>
                        <a:latin typeface="Calibri" panose="020F0502020204030204" pitchFamily="34" charset="0"/>
                        <a:ea typeface="Calibri" panose="020F0502020204030204" pitchFamily="34" charset="0"/>
                        <a:cs typeface="+mn-cs"/>
                      </a:endParaRPr>
                    </a:p>
                  </a:txBody>
                  <a:tcPr marL="36308" marR="36308" marT="33091" marB="33091" anchor="ctr"/>
                </a:tc>
                <a:extLst>
                  <a:ext uri="{0D108BD9-81ED-4DB2-BD59-A6C34878D82A}">
                    <a16:rowId xmlns:a16="http://schemas.microsoft.com/office/drawing/2014/main" val="3740915133"/>
                  </a:ext>
                </a:extLst>
              </a:tr>
              <a:tr h="279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lt1"/>
                          </a:solidFill>
                          <a:effectLst/>
                          <a:latin typeface="+mn-lt"/>
                          <a:ea typeface="+mn-ea"/>
                          <a:cs typeface="+mn-cs"/>
                        </a:rPr>
                        <a:t>Hardware Engineering</a:t>
                      </a:r>
                    </a:p>
                  </a:txBody>
                  <a:tcPr marL="36308" marR="36308" marT="33091" marB="33091"/>
                </a:tc>
                <a:tc>
                  <a:txBody>
                    <a:bodyPr/>
                    <a:lstStyle/>
                    <a:p>
                      <a:pPr marL="0" marR="0" algn="l" defTabSz="914400" rtl="0" eaLnBrk="1" fontAlgn="b" latinLnBrk="0" hangingPunct="1">
                        <a:spcBef>
                          <a:spcPts val="0"/>
                        </a:spcBef>
                        <a:spcAft>
                          <a:spcPts val="0"/>
                        </a:spcAft>
                      </a:pPr>
                      <a:r>
                        <a:rPr lang="en-US" sz="1200" b="1" kern="1200" dirty="0">
                          <a:solidFill>
                            <a:schemeClr val="tx1"/>
                          </a:solidFill>
                          <a:effectLst/>
                          <a:latin typeface="Calibri" panose="020F0502020204030204" pitchFamily="34" charset="0"/>
                          <a:ea typeface="+mn-ea"/>
                          <a:cs typeface="+mn-cs"/>
                        </a:rPr>
                        <a:t>Matthew Listro</a:t>
                      </a:r>
                    </a:p>
                  </a:txBody>
                  <a:tcPr marL="7620" marR="7620" marT="7620" marB="0" anchor="ctr"/>
                </a:tc>
                <a:extLst>
                  <a:ext uri="{0D108BD9-81ED-4DB2-BD59-A6C34878D82A}">
                    <a16:rowId xmlns:a16="http://schemas.microsoft.com/office/drawing/2014/main" val="377951579"/>
                  </a:ext>
                </a:extLst>
              </a:tr>
            </a:tbl>
          </a:graphicData>
        </a:graphic>
      </p:graphicFrame>
      <p:graphicFrame>
        <p:nvGraphicFramePr>
          <p:cNvPr id="2" name="Table 1">
            <a:extLst>
              <a:ext uri="{FF2B5EF4-FFF2-40B4-BE49-F238E27FC236}">
                <a16:creationId xmlns:a16="http://schemas.microsoft.com/office/drawing/2014/main" id="{DA8B8B0A-6B92-6CFD-88C8-0B400B129EE6}"/>
              </a:ext>
            </a:extLst>
          </p:cNvPr>
          <p:cNvGraphicFramePr>
            <a:graphicFrameLocks noGrp="1"/>
          </p:cNvGraphicFramePr>
          <p:nvPr>
            <p:extLst>
              <p:ext uri="{D42A27DB-BD31-4B8C-83A1-F6EECF244321}">
                <p14:modId xmlns:p14="http://schemas.microsoft.com/office/powerpoint/2010/main" val="3733398082"/>
              </p:ext>
            </p:extLst>
          </p:nvPr>
        </p:nvGraphicFramePr>
        <p:xfrm>
          <a:off x="2516697" y="4214715"/>
          <a:ext cx="7407478" cy="1275790"/>
        </p:xfrm>
        <a:graphic>
          <a:graphicData uri="http://schemas.openxmlformats.org/drawingml/2006/table">
            <a:tbl>
              <a:tblPr firstRow="1" firstCol="1" bandRow="1">
                <a:tableStyleId>{5C22544A-7EE6-4342-B048-85BDC9FD1C3A}</a:tableStyleId>
              </a:tblPr>
              <a:tblGrid>
                <a:gridCol w="3024799">
                  <a:extLst>
                    <a:ext uri="{9D8B030D-6E8A-4147-A177-3AD203B41FA5}">
                      <a16:colId xmlns:a16="http://schemas.microsoft.com/office/drawing/2014/main" val="2340501011"/>
                    </a:ext>
                  </a:extLst>
                </a:gridCol>
                <a:gridCol w="4382679">
                  <a:extLst>
                    <a:ext uri="{9D8B030D-6E8A-4147-A177-3AD203B41FA5}">
                      <a16:colId xmlns:a16="http://schemas.microsoft.com/office/drawing/2014/main" val="2964368807"/>
                    </a:ext>
                  </a:extLst>
                </a:gridCol>
              </a:tblGrid>
              <a:tr h="101767">
                <a:tc gridSpan="2">
                  <a:txBody>
                    <a:bodyPr/>
                    <a:lstStyle/>
                    <a:p>
                      <a:pPr marL="0" marR="0" algn="ctr">
                        <a:spcBef>
                          <a:spcPts val="0"/>
                        </a:spcBef>
                        <a:spcAft>
                          <a:spcPts val="0"/>
                        </a:spcAft>
                      </a:pPr>
                      <a:r>
                        <a:rPr lang="en-US" sz="1400">
                          <a:effectLst/>
                          <a:latin typeface="Calibri" panose="020F0502020204030204" pitchFamily="34" charset="0"/>
                          <a:ea typeface="Calibri" panose="020F0502020204030204" pitchFamily="34" charset="0"/>
                        </a:rPr>
                        <a:t>Black6</a:t>
                      </a:r>
                    </a:p>
                  </a:txBody>
                  <a:tcPr marL="36308" marR="36308" marT="33091" marB="33091"/>
                </a:tc>
                <a:tc hMerge="1">
                  <a:txBody>
                    <a:bodyPr/>
                    <a:lstStyle/>
                    <a:p>
                      <a:pPr marL="0" marR="0">
                        <a:spcBef>
                          <a:spcPts val="0"/>
                        </a:spcBef>
                        <a:spcAft>
                          <a:spcPts val="0"/>
                        </a:spcAft>
                      </a:pPr>
                      <a:endParaRPr lang="en-US" sz="1400">
                        <a:effectLst/>
                        <a:latin typeface="Calibri" panose="020F0502020204030204" pitchFamily="34" charset="0"/>
                        <a:ea typeface="Calibri" panose="020F0502020204030204" pitchFamily="34" charset="0"/>
                      </a:endParaRPr>
                    </a:p>
                  </a:txBody>
                  <a:tcPr marL="36308" marR="36308" marT="33091" marB="33091"/>
                </a:tc>
                <a:extLst>
                  <a:ext uri="{0D108BD9-81ED-4DB2-BD59-A6C34878D82A}">
                    <a16:rowId xmlns:a16="http://schemas.microsoft.com/office/drawing/2014/main" val="1907555012"/>
                  </a:ext>
                </a:extLst>
              </a:tr>
              <a:tr h="0">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CEO</a:t>
                      </a:r>
                    </a:p>
                  </a:txBody>
                  <a:tcPr marL="36308" marR="36308" marT="33091" marB="33091"/>
                </a:tc>
                <a:tc>
                  <a:txBody>
                    <a:bodyPr/>
                    <a:lstStyle/>
                    <a:p>
                      <a:pPr marL="0" marR="0" algn="l">
                        <a:spcBef>
                          <a:spcPts val="0"/>
                        </a:spcBef>
                        <a:spcAft>
                          <a:spcPts val="0"/>
                        </a:spcAft>
                      </a:pPr>
                      <a:r>
                        <a:rPr lang="en-US" sz="1200" b="1">
                          <a:solidFill>
                            <a:schemeClr val="tx1"/>
                          </a:solidFill>
                          <a:effectLst/>
                          <a:latin typeface="Calibri" panose="020F0502020204030204" pitchFamily="34" charset="0"/>
                          <a:ea typeface="Calibri" panose="020F0502020204030204" pitchFamily="34" charset="0"/>
                        </a:rPr>
                        <a:t>Rikky Burkett</a:t>
                      </a:r>
                    </a:p>
                  </a:txBody>
                  <a:tcPr marL="36308" marR="36308" marT="33091" marB="33091" anchor="ctr"/>
                </a:tc>
                <a:extLst>
                  <a:ext uri="{0D108BD9-81ED-4DB2-BD59-A6C34878D82A}">
                    <a16:rowId xmlns:a16="http://schemas.microsoft.com/office/drawing/2014/main" val="1351252265"/>
                  </a:ext>
                </a:extLst>
              </a:tr>
              <a:tr h="0">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Head of Engineering</a:t>
                      </a:r>
                    </a:p>
                  </a:txBody>
                  <a:tcPr marL="36308" marR="36308" marT="33091" marB="33091"/>
                </a:tc>
                <a:tc>
                  <a:txBody>
                    <a:bodyPr/>
                    <a:lstStyle/>
                    <a:p>
                      <a:pPr marL="0" marR="0" algn="l">
                        <a:spcBef>
                          <a:spcPts val="0"/>
                        </a:spcBef>
                        <a:spcAft>
                          <a:spcPts val="0"/>
                        </a:spcAft>
                      </a:pPr>
                      <a:r>
                        <a:rPr lang="en-US" sz="1200" b="1">
                          <a:solidFill>
                            <a:schemeClr val="tx1"/>
                          </a:solidFill>
                          <a:effectLst/>
                          <a:latin typeface="Calibri" panose="020F0502020204030204" pitchFamily="34" charset="0"/>
                          <a:ea typeface="Calibri" panose="020F0502020204030204" pitchFamily="34" charset="0"/>
                        </a:rPr>
                        <a:t>Alex Reynolds</a:t>
                      </a:r>
                    </a:p>
                  </a:txBody>
                  <a:tcPr marL="36308" marR="36308" marT="33091" marB="33091" anchor="ctr"/>
                </a:tc>
                <a:extLst>
                  <a:ext uri="{0D108BD9-81ED-4DB2-BD59-A6C34878D82A}">
                    <a16:rowId xmlns:a16="http://schemas.microsoft.com/office/drawing/2014/main" val="2114779365"/>
                  </a:ext>
                </a:extLst>
              </a:tr>
              <a:tr h="0">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Chief Technology Officer</a:t>
                      </a:r>
                    </a:p>
                  </a:txBody>
                  <a:tcPr marL="36308" marR="36308" marT="33091" marB="33091"/>
                </a:tc>
                <a:tc>
                  <a:txBody>
                    <a:bodyPr/>
                    <a:lstStyle/>
                    <a:p>
                      <a:pPr marL="0" marR="0" algn="l" defTabSz="914400" rtl="0" eaLnBrk="1" latinLnBrk="0" hangingPunct="1">
                        <a:spcBef>
                          <a:spcPts val="0"/>
                        </a:spcBef>
                        <a:spcAft>
                          <a:spcPts val="0"/>
                        </a:spcAft>
                      </a:pPr>
                      <a:r>
                        <a:rPr lang="en-US" sz="1200" b="1" kern="1200">
                          <a:solidFill>
                            <a:schemeClr val="tx1"/>
                          </a:solidFill>
                          <a:effectLst/>
                          <a:latin typeface="Calibri" panose="020F0502020204030204" pitchFamily="34" charset="0"/>
                          <a:ea typeface="Calibri" panose="020F0502020204030204" pitchFamily="34" charset="0"/>
                          <a:cs typeface="+mn-cs"/>
                        </a:rPr>
                        <a:t>Jim Alary</a:t>
                      </a:r>
                    </a:p>
                  </a:txBody>
                  <a:tcPr marL="36308" marR="36308" marT="33091" marB="33091" anchor="ctr"/>
                </a:tc>
                <a:extLst>
                  <a:ext uri="{0D108BD9-81ED-4DB2-BD59-A6C34878D82A}">
                    <a16:rowId xmlns:a16="http://schemas.microsoft.com/office/drawing/2014/main" val="1377759622"/>
                  </a:ext>
                </a:extLst>
              </a:tr>
              <a:tr h="0">
                <a:tc>
                  <a:txBody>
                    <a:bodyPr/>
                    <a:lstStyle/>
                    <a:p>
                      <a:pPr marL="0" marR="0" algn="l" defTabSz="914400" rtl="0" eaLnBrk="1" latinLnBrk="0" hangingPunct="1">
                        <a:spcBef>
                          <a:spcPts val="0"/>
                        </a:spcBef>
                        <a:spcAft>
                          <a:spcPts val="0"/>
                        </a:spcAft>
                      </a:pPr>
                      <a:r>
                        <a:rPr lang="en-US" sz="1200" b="1" i="0" u="none" strike="noStrike" kern="1200">
                          <a:solidFill>
                            <a:schemeClr val="lt1"/>
                          </a:solidFill>
                          <a:effectLst/>
                          <a:latin typeface="+mn-lt"/>
                          <a:ea typeface="+mn-ea"/>
                          <a:cs typeface="+mn-cs"/>
                        </a:rPr>
                        <a:t>Compliance Manager</a:t>
                      </a:r>
                    </a:p>
                  </a:txBody>
                  <a:tcPr marL="36308" marR="36308" marT="33091" marB="33091"/>
                </a:tc>
                <a:tc>
                  <a:txBody>
                    <a:bodyPr/>
                    <a:lstStyle/>
                    <a:p>
                      <a:pPr marL="0" marR="0" algn="l" defTabSz="914400" rtl="0" eaLnBrk="1" latinLnBrk="0" hangingPunct="1">
                        <a:spcBef>
                          <a:spcPts val="0"/>
                        </a:spcBef>
                        <a:spcAft>
                          <a:spcPts val="0"/>
                        </a:spcAft>
                      </a:pPr>
                      <a:r>
                        <a:rPr lang="en-US" sz="1200" b="1" kern="1200">
                          <a:solidFill>
                            <a:schemeClr val="tx1"/>
                          </a:solidFill>
                          <a:effectLst/>
                          <a:latin typeface="Calibri" panose="020F0502020204030204" pitchFamily="34" charset="0"/>
                          <a:ea typeface="Calibri" panose="020F0502020204030204" pitchFamily="34" charset="0"/>
                          <a:cs typeface="+mn-cs"/>
                        </a:rPr>
                        <a:t>Rob </a:t>
                      </a:r>
                      <a:r>
                        <a:rPr lang="en-US" sz="1200" b="1" kern="1200" err="1">
                          <a:solidFill>
                            <a:schemeClr val="tx1"/>
                          </a:solidFill>
                          <a:effectLst/>
                          <a:latin typeface="Calibri" panose="020F0502020204030204" pitchFamily="34" charset="0"/>
                          <a:ea typeface="Calibri" panose="020F0502020204030204" pitchFamily="34" charset="0"/>
                          <a:cs typeface="+mn-cs"/>
                        </a:rPr>
                        <a:t>Legat</a:t>
                      </a:r>
                      <a:endParaRPr lang="en-US" sz="1200" b="1" kern="1200">
                        <a:solidFill>
                          <a:schemeClr val="tx1"/>
                        </a:solidFill>
                        <a:effectLst/>
                        <a:latin typeface="Calibri" panose="020F0502020204030204" pitchFamily="34" charset="0"/>
                        <a:ea typeface="Calibri" panose="020F0502020204030204" pitchFamily="34" charset="0"/>
                        <a:cs typeface="+mn-cs"/>
                      </a:endParaRPr>
                    </a:p>
                  </a:txBody>
                  <a:tcPr marL="36308" marR="36308" marT="33091" marB="33091" anchor="ctr"/>
                </a:tc>
                <a:extLst>
                  <a:ext uri="{0D108BD9-81ED-4DB2-BD59-A6C34878D82A}">
                    <a16:rowId xmlns:a16="http://schemas.microsoft.com/office/drawing/2014/main" val="2288815292"/>
                  </a:ext>
                </a:extLst>
              </a:tr>
            </a:tbl>
          </a:graphicData>
        </a:graphic>
      </p:graphicFrame>
    </p:spTree>
    <p:extLst>
      <p:ext uri="{BB962C8B-B14F-4D97-AF65-F5344CB8AC3E}">
        <p14:creationId xmlns:p14="http://schemas.microsoft.com/office/powerpoint/2010/main" val="83325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8B35A4-C774-4029-A6C2-B562C041F558}"/>
              </a:ext>
            </a:extLst>
          </p:cNvPr>
          <p:cNvSpPr>
            <a:spLocks noGrp="1"/>
          </p:cNvSpPr>
          <p:nvPr>
            <p:ph type="title"/>
          </p:nvPr>
        </p:nvSpPr>
        <p:spPr>
          <a:xfrm>
            <a:off x="385136" y="364657"/>
            <a:ext cx="10323595" cy="531812"/>
          </a:xfrm>
          <a:prstGeom prst="rect">
            <a:avLst/>
          </a:prstGeom>
        </p:spPr>
        <p:txBody>
          <a:bodyPr/>
          <a:lstStyle/>
          <a:p>
            <a:r>
              <a:rPr lang="en-US" altLang="en-US"/>
              <a:t>Program Overview</a:t>
            </a:r>
            <a:endParaRPr lang="en-US"/>
          </a:p>
        </p:txBody>
      </p:sp>
      <p:sp>
        <p:nvSpPr>
          <p:cNvPr id="5" name="Rectangle 4">
            <a:extLst>
              <a:ext uri="{FF2B5EF4-FFF2-40B4-BE49-F238E27FC236}">
                <a16:creationId xmlns:a16="http://schemas.microsoft.com/office/drawing/2014/main" id="{BA97878A-DB56-F125-EECC-CEF779FD3F5F}"/>
              </a:ext>
            </a:extLst>
          </p:cNvPr>
          <p:cNvSpPr/>
          <p:nvPr/>
        </p:nvSpPr>
        <p:spPr>
          <a:xfrm>
            <a:off x="188259" y="1457974"/>
            <a:ext cx="1927412" cy="105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TKO/RR</a:t>
            </a:r>
          </a:p>
        </p:txBody>
      </p:sp>
      <p:sp>
        <p:nvSpPr>
          <p:cNvPr id="6" name="Rectangle 5">
            <a:extLst>
              <a:ext uri="{FF2B5EF4-FFF2-40B4-BE49-F238E27FC236}">
                <a16:creationId xmlns:a16="http://schemas.microsoft.com/office/drawing/2014/main" id="{DE0C2A35-11DC-EB28-540F-EABE4ADFDFF0}"/>
              </a:ext>
            </a:extLst>
          </p:cNvPr>
          <p:cNvSpPr/>
          <p:nvPr/>
        </p:nvSpPr>
        <p:spPr>
          <a:xfrm>
            <a:off x="188259" y="2677230"/>
            <a:ext cx="1927412" cy="105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EDR#1</a:t>
            </a:r>
          </a:p>
        </p:txBody>
      </p:sp>
      <p:sp>
        <p:nvSpPr>
          <p:cNvPr id="7" name="Rectangle 6">
            <a:extLst>
              <a:ext uri="{FF2B5EF4-FFF2-40B4-BE49-F238E27FC236}">
                <a16:creationId xmlns:a16="http://schemas.microsoft.com/office/drawing/2014/main" id="{33CD8C59-6C0C-871F-2903-B428FF2E815A}"/>
              </a:ext>
            </a:extLst>
          </p:cNvPr>
          <p:cNvSpPr/>
          <p:nvPr/>
        </p:nvSpPr>
        <p:spPr>
          <a:xfrm>
            <a:off x="188259" y="3896486"/>
            <a:ext cx="1927412" cy="105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EDR#2</a:t>
            </a:r>
          </a:p>
        </p:txBody>
      </p:sp>
      <p:sp>
        <p:nvSpPr>
          <p:cNvPr id="8" name="Rectangle 7">
            <a:extLst>
              <a:ext uri="{FF2B5EF4-FFF2-40B4-BE49-F238E27FC236}">
                <a16:creationId xmlns:a16="http://schemas.microsoft.com/office/drawing/2014/main" id="{7C1F6A5A-73C5-C8BE-B669-AC269B3FA127}"/>
              </a:ext>
            </a:extLst>
          </p:cNvPr>
          <p:cNvSpPr/>
          <p:nvPr/>
        </p:nvSpPr>
        <p:spPr>
          <a:xfrm>
            <a:off x="188259" y="5115742"/>
            <a:ext cx="1927412" cy="105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TRR/OSAT</a:t>
            </a:r>
          </a:p>
        </p:txBody>
      </p:sp>
      <p:sp>
        <p:nvSpPr>
          <p:cNvPr id="9" name="Rectangle 8">
            <a:extLst>
              <a:ext uri="{FF2B5EF4-FFF2-40B4-BE49-F238E27FC236}">
                <a16:creationId xmlns:a16="http://schemas.microsoft.com/office/drawing/2014/main" id="{EE8DC4BF-3162-EC00-2CDF-60A3C84FD003}"/>
              </a:ext>
            </a:extLst>
          </p:cNvPr>
          <p:cNvSpPr/>
          <p:nvPr/>
        </p:nvSpPr>
        <p:spPr>
          <a:xfrm>
            <a:off x="2330822" y="1030853"/>
            <a:ext cx="4580965" cy="3585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Pearce, AUS</a:t>
            </a:r>
          </a:p>
        </p:txBody>
      </p:sp>
      <p:sp>
        <p:nvSpPr>
          <p:cNvPr id="10" name="Rectangle 9">
            <a:extLst>
              <a:ext uri="{FF2B5EF4-FFF2-40B4-BE49-F238E27FC236}">
                <a16:creationId xmlns:a16="http://schemas.microsoft.com/office/drawing/2014/main" id="{BD2518EF-D97B-0E84-D155-93C52B69A167}"/>
              </a:ext>
            </a:extLst>
          </p:cNvPr>
          <p:cNvSpPr/>
          <p:nvPr/>
        </p:nvSpPr>
        <p:spPr>
          <a:xfrm>
            <a:off x="7333128" y="1030853"/>
            <a:ext cx="4455305" cy="358588"/>
          </a:xfrm>
          <a:prstGeom prst="rect">
            <a:avLst/>
          </a:prstGeom>
          <a:solidFill>
            <a:srgbClr val="005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Orlando, FL, USA</a:t>
            </a:r>
          </a:p>
        </p:txBody>
      </p:sp>
      <p:sp>
        <p:nvSpPr>
          <p:cNvPr id="11" name="Rectangle 10">
            <a:extLst>
              <a:ext uri="{FF2B5EF4-FFF2-40B4-BE49-F238E27FC236}">
                <a16:creationId xmlns:a16="http://schemas.microsoft.com/office/drawing/2014/main" id="{A761BC40-4E4F-EE18-9986-6ADB6DF952FF}"/>
              </a:ext>
            </a:extLst>
          </p:cNvPr>
          <p:cNvSpPr/>
          <p:nvPr/>
        </p:nvSpPr>
        <p:spPr>
          <a:xfrm>
            <a:off x="2330823" y="1457973"/>
            <a:ext cx="4580965" cy="10519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C10B5A-94A8-52A0-941F-59760D470905}"/>
              </a:ext>
            </a:extLst>
          </p:cNvPr>
          <p:cNvSpPr/>
          <p:nvPr/>
        </p:nvSpPr>
        <p:spPr>
          <a:xfrm>
            <a:off x="2330822" y="2677230"/>
            <a:ext cx="4580965" cy="10519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F83A19-A9E9-C934-E7B3-A6BF055D4E2B}"/>
              </a:ext>
            </a:extLst>
          </p:cNvPr>
          <p:cNvSpPr/>
          <p:nvPr/>
        </p:nvSpPr>
        <p:spPr>
          <a:xfrm>
            <a:off x="2330822" y="3896485"/>
            <a:ext cx="4580965" cy="10519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95FAC3-F501-6850-7BE8-4878BA456409}"/>
              </a:ext>
            </a:extLst>
          </p:cNvPr>
          <p:cNvSpPr/>
          <p:nvPr/>
        </p:nvSpPr>
        <p:spPr>
          <a:xfrm>
            <a:off x="2330823" y="5115742"/>
            <a:ext cx="4580965" cy="10519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BA5231E-4C7E-005A-B95C-FF73E8DFCF59}"/>
              </a:ext>
            </a:extLst>
          </p:cNvPr>
          <p:cNvSpPr/>
          <p:nvPr/>
        </p:nvSpPr>
        <p:spPr>
          <a:xfrm>
            <a:off x="7333129" y="1442913"/>
            <a:ext cx="4455305" cy="1051975"/>
          </a:xfrm>
          <a:prstGeom prst="rect">
            <a:avLst/>
          </a:prstGeom>
          <a:solidFill>
            <a:srgbClr val="005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D9CE08-9FB0-8EF8-3876-45BBC3E26F2F}"/>
              </a:ext>
            </a:extLst>
          </p:cNvPr>
          <p:cNvSpPr/>
          <p:nvPr/>
        </p:nvSpPr>
        <p:spPr>
          <a:xfrm>
            <a:off x="7333129" y="2677230"/>
            <a:ext cx="4455305" cy="1051975"/>
          </a:xfrm>
          <a:prstGeom prst="rect">
            <a:avLst/>
          </a:prstGeom>
          <a:solidFill>
            <a:srgbClr val="005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76CC7A-C3B2-67BE-6821-6B5120C1D2BF}"/>
              </a:ext>
            </a:extLst>
          </p:cNvPr>
          <p:cNvSpPr/>
          <p:nvPr/>
        </p:nvSpPr>
        <p:spPr>
          <a:xfrm>
            <a:off x="7333129" y="3896484"/>
            <a:ext cx="4455305" cy="1051975"/>
          </a:xfrm>
          <a:prstGeom prst="rect">
            <a:avLst/>
          </a:prstGeom>
          <a:solidFill>
            <a:srgbClr val="005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96B8392-3E7F-25FE-160F-54ECB04811E9}"/>
              </a:ext>
            </a:extLst>
          </p:cNvPr>
          <p:cNvSpPr/>
          <p:nvPr/>
        </p:nvSpPr>
        <p:spPr>
          <a:xfrm>
            <a:off x="7333129" y="5115738"/>
            <a:ext cx="4455305" cy="1051975"/>
          </a:xfrm>
          <a:prstGeom prst="rect">
            <a:avLst/>
          </a:prstGeom>
          <a:solidFill>
            <a:srgbClr val="005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AA1A9EA-79B8-F5FD-85C0-BC29298B145A}"/>
              </a:ext>
            </a:extLst>
          </p:cNvPr>
          <p:cNvPicPr>
            <a:picLocks noChangeAspect="1"/>
          </p:cNvPicPr>
          <p:nvPr/>
        </p:nvPicPr>
        <p:blipFill>
          <a:blip r:embed="rId3"/>
          <a:stretch>
            <a:fillRect/>
          </a:stretch>
        </p:blipFill>
        <p:spPr>
          <a:xfrm>
            <a:off x="2459025" y="5199523"/>
            <a:ext cx="901352" cy="719197"/>
          </a:xfrm>
          <a:prstGeom prst="rect">
            <a:avLst/>
          </a:prstGeom>
        </p:spPr>
      </p:pic>
      <p:pic>
        <p:nvPicPr>
          <p:cNvPr id="20" name="Picture 19">
            <a:extLst>
              <a:ext uri="{FF2B5EF4-FFF2-40B4-BE49-F238E27FC236}">
                <a16:creationId xmlns:a16="http://schemas.microsoft.com/office/drawing/2014/main" id="{C6B6DF08-7EB3-BC22-E247-0CF6943D3D86}"/>
              </a:ext>
            </a:extLst>
          </p:cNvPr>
          <p:cNvPicPr>
            <a:picLocks noChangeAspect="1"/>
          </p:cNvPicPr>
          <p:nvPr/>
        </p:nvPicPr>
        <p:blipFill>
          <a:blip r:embed="rId3"/>
          <a:stretch>
            <a:fillRect/>
          </a:stretch>
        </p:blipFill>
        <p:spPr>
          <a:xfrm>
            <a:off x="4119125" y="5199523"/>
            <a:ext cx="901351" cy="719196"/>
          </a:xfrm>
          <a:prstGeom prst="rect">
            <a:avLst/>
          </a:prstGeom>
        </p:spPr>
      </p:pic>
      <p:pic>
        <p:nvPicPr>
          <p:cNvPr id="21" name="Picture 20">
            <a:extLst>
              <a:ext uri="{FF2B5EF4-FFF2-40B4-BE49-F238E27FC236}">
                <a16:creationId xmlns:a16="http://schemas.microsoft.com/office/drawing/2014/main" id="{FBDB2255-7C64-D661-4216-6A2466669C0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4759" y="5208589"/>
            <a:ext cx="634290" cy="701064"/>
          </a:xfrm>
          <a:prstGeom prst="rect">
            <a:avLst/>
          </a:prstGeom>
          <a:noFill/>
        </p:spPr>
      </p:pic>
      <p:pic>
        <p:nvPicPr>
          <p:cNvPr id="22" name="Picture 21">
            <a:extLst>
              <a:ext uri="{FF2B5EF4-FFF2-40B4-BE49-F238E27FC236}">
                <a16:creationId xmlns:a16="http://schemas.microsoft.com/office/drawing/2014/main" id="{90143917-8857-637A-C6D4-3747B2CF9D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6262" y="5199523"/>
            <a:ext cx="634290" cy="701064"/>
          </a:xfrm>
          <a:prstGeom prst="rect">
            <a:avLst/>
          </a:prstGeom>
          <a:noFill/>
        </p:spPr>
      </p:pic>
      <p:sp>
        <p:nvSpPr>
          <p:cNvPr id="23" name="TextBox 22">
            <a:extLst>
              <a:ext uri="{FF2B5EF4-FFF2-40B4-BE49-F238E27FC236}">
                <a16:creationId xmlns:a16="http://schemas.microsoft.com/office/drawing/2014/main" id="{3AFC4E4B-7F74-14D6-7982-CB1575E52077}"/>
              </a:ext>
            </a:extLst>
          </p:cNvPr>
          <p:cNvSpPr txBox="1"/>
          <p:nvPr/>
        </p:nvSpPr>
        <p:spPr>
          <a:xfrm>
            <a:off x="2939527" y="5900587"/>
            <a:ext cx="2452246" cy="253916"/>
          </a:xfrm>
          <a:prstGeom prst="rect">
            <a:avLst/>
          </a:prstGeom>
          <a:noFill/>
        </p:spPr>
        <p:txBody>
          <a:bodyPr wrap="square" rtlCol="0">
            <a:spAutoFit/>
          </a:bodyPr>
          <a:lstStyle/>
          <a:p>
            <a:r>
              <a:rPr lang="en-US" sz="1050">
                <a:solidFill>
                  <a:schemeClr val="bg1"/>
                </a:solidFill>
              </a:rPr>
              <a:t>FTDs + IOS’s in Final Configuration</a:t>
            </a:r>
          </a:p>
        </p:txBody>
      </p:sp>
      <p:sp>
        <p:nvSpPr>
          <p:cNvPr id="24" name="Rectangle 23">
            <a:extLst>
              <a:ext uri="{FF2B5EF4-FFF2-40B4-BE49-F238E27FC236}">
                <a16:creationId xmlns:a16="http://schemas.microsoft.com/office/drawing/2014/main" id="{28FBF6E8-41F3-CDA9-ED40-39042724454B}"/>
              </a:ext>
            </a:extLst>
          </p:cNvPr>
          <p:cNvSpPr/>
          <p:nvPr/>
        </p:nvSpPr>
        <p:spPr>
          <a:xfrm rot="16200000">
            <a:off x="4558509" y="3428415"/>
            <a:ext cx="5136860" cy="341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BWC TAA</a:t>
            </a:r>
          </a:p>
        </p:txBody>
      </p:sp>
      <p:pic>
        <p:nvPicPr>
          <p:cNvPr id="25" name="Picture 24">
            <a:extLst>
              <a:ext uri="{FF2B5EF4-FFF2-40B4-BE49-F238E27FC236}">
                <a16:creationId xmlns:a16="http://schemas.microsoft.com/office/drawing/2014/main" id="{19E22BCB-FDA3-BA4E-B0B6-3A400F7F75D0}"/>
              </a:ext>
            </a:extLst>
          </p:cNvPr>
          <p:cNvPicPr>
            <a:picLocks noChangeAspect="1"/>
          </p:cNvPicPr>
          <p:nvPr/>
        </p:nvPicPr>
        <p:blipFill>
          <a:blip r:embed="rId5"/>
          <a:stretch>
            <a:fillRect/>
          </a:stretch>
        </p:blipFill>
        <p:spPr>
          <a:xfrm>
            <a:off x="8062352" y="5181391"/>
            <a:ext cx="815717" cy="708772"/>
          </a:xfrm>
          <a:prstGeom prst="rect">
            <a:avLst/>
          </a:prstGeom>
        </p:spPr>
      </p:pic>
      <p:sp>
        <p:nvSpPr>
          <p:cNvPr id="26" name="TextBox 25">
            <a:extLst>
              <a:ext uri="{FF2B5EF4-FFF2-40B4-BE49-F238E27FC236}">
                <a16:creationId xmlns:a16="http://schemas.microsoft.com/office/drawing/2014/main" id="{2FA5F968-7D36-17EB-A152-4581655158ED}"/>
              </a:ext>
            </a:extLst>
          </p:cNvPr>
          <p:cNvSpPr txBox="1"/>
          <p:nvPr/>
        </p:nvSpPr>
        <p:spPr>
          <a:xfrm>
            <a:off x="7341547" y="5890163"/>
            <a:ext cx="2452246" cy="253916"/>
          </a:xfrm>
          <a:prstGeom prst="rect">
            <a:avLst/>
          </a:prstGeom>
          <a:noFill/>
        </p:spPr>
        <p:txBody>
          <a:bodyPr wrap="square" rtlCol="0">
            <a:spAutoFit/>
          </a:bodyPr>
          <a:lstStyle/>
          <a:p>
            <a:r>
              <a:rPr lang="en-US" sz="1050">
                <a:solidFill>
                  <a:schemeClr val="bg1"/>
                </a:solidFill>
              </a:rPr>
              <a:t>Orlando Lab Returned to FTD Config</a:t>
            </a:r>
          </a:p>
        </p:txBody>
      </p:sp>
      <p:pic>
        <p:nvPicPr>
          <p:cNvPr id="27" name="Picture 26">
            <a:extLst>
              <a:ext uri="{FF2B5EF4-FFF2-40B4-BE49-F238E27FC236}">
                <a16:creationId xmlns:a16="http://schemas.microsoft.com/office/drawing/2014/main" id="{AA23DEF6-F9E0-5BCC-E793-C6A1E28D343F}"/>
              </a:ext>
            </a:extLst>
          </p:cNvPr>
          <p:cNvPicPr>
            <a:picLocks noChangeAspect="1"/>
          </p:cNvPicPr>
          <p:nvPr/>
        </p:nvPicPr>
        <p:blipFill>
          <a:blip r:embed="rId3"/>
          <a:stretch>
            <a:fillRect/>
          </a:stretch>
        </p:blipFill>
        <p:spPr>
          <a:xfrm>
            <a:off x="7796745" y="3943941"/>
            <a:ext cx="901352" cy="719197"/>
          </a:xfrm>
          <a:prstGeom prst="rect">
            <a:avLst/>
          </a:prstGeom>
        </p:spPr>
      </p:pic>
      <p:pic>
        <p:nvPicPr>
          <p:cNvPr id="28" name="Picture 27">
            <a:extLst>
              <a:ext uri="{FF2B5EF4-FFF2-40B4-BE49-F238E27FC236}">
                <a16:creationId xmlns:a16="http://schemas.microsoft.com/office/drawing/2014/main" id="{5BACF69D-BDB3-3339-5BEA-5E631C554A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419" y="3953303"/>
            <a:ext cx="634290" cy="701064"/>
          </a:xfrm>
          <a:prstGeom prst="rect">
            <a:avLst/>
          </a:prstGeom>
          <a:noFill/>
        </p:spPr>
      </p:pic>
      <p:sp>
        <p:nvSpPr>
          <p:cNvPr id="29" name="TextBox 28">
            <a:extLst>
              <a:ext uri="{FF2B5EF4-FFF2-40B4-BE49-F238E27FC236}">
                <a16:creationId xmlns:a16="http://schemas.microsoft.com/office/drawing/2014/main" id="{372DB2FB-479B-B695-AF12-F843469335A6}"/>
              </a:ext>
            </a:extLst>
          </p:cNvPr>
          <p:cNvSpPr txBox="1"/>
          <p:nvPr/>
        </p:nvSpPr>
        <p:spPr>
          <a:xfrm>
            <a:off x="7341547" y="4671909"/>
            <a:ext cx="2797536" cy="253916"/>
          </a:xfrm>
          <a:prstGeom prst="rect">
            <a:avLst/>
          </a:prstGeom>
          <a:noFill/>
        </p:spPr>
        <p:txBody>
          <a:bodyPr wrap="square" rtlCol="0">
            <a:spAutoFit/>
          </a:bodyPr>
          <a:lstStyle/>
          <a:p>
            <a:r>
              <a:rPr lang="en-US" sz="1050">
                <a:solidFill>
                  <a:schemeClr val="bg1"/>
                </a:solidFill>
              </a:rPr>
              <a:t>Orlando Lab FTD in Deliverable Config</a:t>
            </a:r>
          </a:p>
        </p:txBody>
      </p:sp>
      <p:pic>
        <p:nvPicPr>
          <p:cNvPr id="30" name="Picture 4" descr="DSTA Defence Science and Technology Agency">
            <a:extLst>
              <a:ext uri="{FF2B5EF4-FFF2-40B4-BE49-F238E27FC236}">
                <a16:creationId xmlns:a16="http://schemas.microsoft.com/office/drawing/2014/main" id="{E90915BB-51C3-8710-506B-3B9151A34C3D}"/>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4422" b="26492"/>
          <a:stretch/>
        </p:blipFill>
        <p:spPr bwMode="auto">
          <a:xfrm>
            <a:off x="6031504" y="5156623"/>
            <a:ext cx="643133" cy="31568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E10C8BBB-A612-3964-BD65-6CD70F03A52D}"/>
              </a:ext>
            </a:extLst>
          </p:cNvPr>
          <p:cNvPicPr>
            <a:picLocks noChangeAspect="1"/>
          </p:cNvPicPr>
          <p:nvPr/>
        </p:nvPicPr>
        <p:blipFill>
          <a:blip r:embed="rId7"/>
          <a:stretch>
            <a:fillRect/>
          </a:stretch>
        </p:blipFill>
        <p:spPr>
          <a:xfrm>
            <a:off x="5965563" y="5476183"/>
            <a:ext cx="775014" cy="315689"/>
          </a:xfrm>
          <a:prstGeom prst="rect">
            <a:avLst/>
          </a:prstGeom>
        </p:spPr>
      </p:pic>
      <p:pic>
        <p:nvPicPr>
          <p:cNvPr id="32" name="Picture 4" descr="DSTA Defence Science and Technology Agency">
            <a:extLst>
              <a:ext uri="{FF2B5EF4-FFF2-40B4-BE49-F238E27FC236}">
                <a16:creationId xmlns:a16="http://schemas.microsoft.com/office/drawing/2014/main" id="{7EC436F6-A425-5CF2-A772-0765FEE65666}"/>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4422" b="26492"/>
          <a:stretch/>
        </p:blipFill>
        <p:spPr bwMode="auto">
          <a:xfrm>
            <a:off x="9934938" y="3999256"/>
            <a:ext cx="643133" cy="31568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0CE0689B-46C8-4002-5705-260A375416C7}"/>
              </a:ext>
            </a:extLst>
          </p:cNvPr>
          <p:cNvPicPr>
            <a:picLocks noChangeAspect="1"/>
          </p:cNvPicPr>
          <p:nvPr/>
        </p:nvPicPr>
        <p:blipFill>
          <a:blip r:embed="rId7"/>
          <a:stretch>
            <a:fillRect/>
          </a:stretch>
        </p:blipFill>
        <p:spPr>
          <a:xfrm>
            <a:off x="10681028" y="3999257"/>
            <a:ext cx="775014" cy="315689"/>
          </a:xfrm>
          <a:prstGeom prst="rect">
            <a:avLst/>
          </a:prstGeom>
        </p:spPr>
      </p:pic>
      <p:pic>
        <p:nvPicPr>
          <p:cNvPr id="34" name="Picture 33">
            <a:extLst>
              <a:ext uri="{FF2B5EF4-FFF2-40B4-BE49-F238E27FC236}">
                <a16:creationId xmlns:a16="http://schemas.microsoft.com/office/drawing/2014/main" id="{4203D859-7713-DBAF-AF2B-1E71B7815679}"/>
              </a:ext>
            </a:extLst>
          </p:cNvPr>
          <p:cNvPicPr>
            <a:picLocks noChangeAspect="1"/>
          </p:cNvPicPr>
          <p:nvPr/>
        </p:nvPicPr>
        <p:blipFill>
          <a:blip r:embed="rId5"/>
          <a:stretch>
            <a:fillRect/>
          </a:stretch>
        </p:blipFill>
        <p:spPr>
          <a:xfrm>
            <a:off x="2526299" y="3976972"/>
            <a:ext cx="815717" cy="708772"/>
          </a:xfrm>
          <a:prstGeom prst="rect">
            <a:avLst/>
          </a:prstGeom>
        </p:spPr>
      </p:pic>
      <p:pic>
        <p:nvPicPr>
          <p:cNvPr id="35" name="Picture 34">
            <a:extLst>
              <a:ext uri="{FF2B5EF4-FFF2-40B4-BE49-F238E27FC236}">
                <a16:creationId xmlns:a16="http://schemas.microsoft.com/office/drawing/2014/main" id="{22BD8F74-7E97-6EAE-C3E4-465611EDD385}"/>
              </a:ext>
            </a:extLst>
          </p:cNvPr>
          <p:cNvPicPr>
            <a:picLocks noChangeAspect="1"/>
          </p:cNvPicPr>
          <p:nvPr/>
        </p:nvPicPr>
        <p:blipFill>
          <a:blip r:embed="rId5"/>
          <a:stretch>
            <a:fillRect/>
          </a:stretch>
        </p:blipFill>
        <p:spPr>
          <a:xfrm>
            <a:off x="3588362" y="3985555"/>
            <a:ext cx="815717" cy="708772"/>
          </a:xfrm>
          <a:prstGeom prst="rect">
            <a:avLst/>
          </a:prstGeom>
        </p:spPr>
      </p:pic>
      <p:sp>
        <p:nvSpPr>
          <p:cNvPr id="36" name="TextBox 35">
            <a:extLst>
              <a:ext uri="{FF2B5EF4-FFF2-40B4-BE49-F238E27FC236}">
                <a16:creationId xmlns:a16="http://schemas.microsoft.com/office/drawing/2014/main" id="{22E4007A-E551-EC04-EA35-9052DD3AD306}"/>
              </a:ext>
            </a:extLst>
          </p:cNvPr>
          <p:cNvSpPr txBox="1"/>
          <p:nvPr/>
        </p:nvSpPr>
        <p:spPr>
          <a:xfrm>
            <a:off x="2579287" y="4661715"/>
            <a:ext cx="2452246" cy="253916"/>
          </a:xfrm>
          <a:prstGeom prst="rect">
            <a:avLst/>
          </a:prstGeom>
          <a:noFill/>
        </p:spPr>
        <p:txBody>
          <a:bodyPr wrap="square" rtlCol="0">
            <a:spAutoFit/>
          </a:bodyPr>
          <a:lstStyle/>
          <a:p>
            <a:r>
              <a:rPr lang="en-US" sz="1050">
                <a:solidFill>
                  <a:schemeClr val="bg1"/>
                </a:solidFill>
              </a:rPr>
              <a:t>FTDs still in original condition</a:t>
            </a:r>
          </a:p>
        </p:txBody>
      </p:sp>
      <p:sp>
        <p:nvSpPr>
          <p:cNvPr id="37" name="TextBox 36">
            <a:extLst>
              <a:ext uri="{FF2B5EF4-FFF2-40B4-BE49-F238E27FC236}">
                <a16:creationId xmlns:a16="http://schemas.microsoft.com/office/drawing/2014/main" id="{6FAF7357-A1BC-82A8-B0B5-1DE8CAA9D457}"/>
              </a:ext>
            </a:extLst>
          </p:cNvPr>
          <p:cNvSpPr txBox="1"/>
          <p:nvPr/>
        </p:nvSpPr>
        <p:spPr>
          <a:xfrm>
            <a:off x="5872276" y="5773286"/>
            <a:ext cx="910026" cy="415498"/>
          </a:xfrm>
          <a:prstGeom prst="rect">
            <a:avLst/>
          </a:prstGeom>
          <a:noFill/>
        </p:spPr>
        <p:txBody>
          <a:bodyPr wrap="square" rtlCol="0">
            <a:spAutoFit/>
          </a:bodyPr>
          <a:lstStyle/>
          <a:p>
            <a:r>
              <a:rPr lang="en-US" sz="1050">
                <a:solidFill>
                  <a:schemeClr val="bg1"/>
                </a:solidFill>
              </a:rPr>
              <a:t>RSAF Final Acceptance</a:t>
            </a:r>
          </a:p>
        </p:txBody>
      </p:sp>
      <p:sp>
        <p:nvSpPr>
          <p:cNvPr id="38" name="TextBox 37">
            <a:extLst>
              <a:ext uri="{FF2B5EF4-FFF2-40B4-BE49-F238E27FC236}">
                <a16:creationId xmlns:a16="http://schemas.microsoft.com/office/drawing/2014/main" id="{F2F3DA56-99E3-D4C7-6872-8D4403A4FABE}"/>
              </a:ext>
            </a:extLst>
          </p:cNvPr>
          <p:cNvSpPr txBox="1"/>
          <p:nvPr/>
        </p:nvSpPr>
        <p:spPr>
          <a:xfrm>
            <a:off x="9714987" y="4339941"/>
            <a:ext cx="1932082" cy="577081"/>
          </a:xfrm>
          <a:prstGeom prst="rect">
            <a:avLst/>
          </a:prstGeom>
          <a:noFill/>
        </p:spPr>
        <p:txBody>
          <a:bodyPr wrap="square" rtlCol="0">
            <a:spAutoFit/>
          </a:bodyPr>
          <a:lstStyle/>
          <a:p>
            <a:pPr algn="ctr"/>
            <a:r>
              <a:rPr lang="en-US" sz="1050">
                <a:solidFill>
                  <a:schemeClr val="bg1"/>
                </a:solidFill>
              </a:rPr>
              <a:t>RSAF Participates in Testing</a:t>
            </a:r>
          </a:p>
          <a:p>
            <a:pPr algn="ctr"/>
            <a:r>
              <a:rPr lang="en-US" sz="1050">
                <a:solidFill>
                  <a:schemeClr val="bg1"/>
                </a:solidFill>
              </a:rPr>
              <a:t>LM RMS makes shipping go/no-go decision</a:t>
            </a:r>
          </a:p>
        </p:txBody>
      </p:sp>
      <p:pic>
        <p:nvPicPr>
          <p:cNvPr id="39" name="Picture 38">
            <a:extLst>
              <a:ext uri="{FF2B5EF4-FFF2-40B4-BE49-F238E27FC236}">
                <a16:creationId xmlns:a16="http://schemas.microsoft.com/office/drawing/2014/main" id="{14C5C87A-1757-575F-29BE-DA0596D0DBC0}"/>
              </a:ext>
            </a:extLst>
          </p:cNvPr>
          <p:cNvPicPr>
            <a:picLocks noChangeAspect="1"/>
          </p:cNvPicPr>
          <p:nvPr/>
        </p:nvPicPr>
        <p:blipFill>
          <a:blip r:embed="rId5"/>
          <a:stretch>
            <a:fillRect/>
          </a:stretch>
        </p:blipFill>
        <p:spPr>
          <a:xfrm>
            <a:off x="7895865" y="1509730"/>
            <a:ext cx="815717" cy="708772"/>
          </a:xfrm>
          <a:prstGeom prst="rect">
            <a:avLst/>
          </a:prstGeom>
        </p:spPr>
      </p:pic>
      <p:sp>
        <p:nvSpPr>
          <p:cNvPr id="40" name="TextBox 39">
            <a:extLst>
              <a:ext uri="{FF2B5EF4-FFF2-40B4-BE49-F238E27FC236}">
                <a16:creationId xmlns:a16="http://schemas.microsoft.com/office/drawing/2014/main" id="{5D6EFF37-09CE-A624-4FE1-71568541137C}"/>
              </a:ext>
            </a:extLst>
          </p:cNvPr>
          <p:cNvSpPr txBox="1"/>
          <p:nvPr/>
        </p:nvSpPr>
        <p:spPr>
          <a:xfrm>
            <a:off x="7341547" y="2227682"/>
            <a:ext cx="2452246" cy="253916"/>
          </a:xfrm>
          <a:prstGeom prst="rect">
            <a:avLst/>
          </a:prstGeom>
          <a:noFill/>
        </p:spPr>
        <p:txBody>
          <a:bodyPr wrap="square" rtlCol="0">
            <a:spAutoFit/>
          </a:bodyPr>
          <a:lstStyle/>
          <a:p>
            <a:r>
              <a:rPr lang="en-US" sz="1050">
                <a:solidFill>
                  <a:schemeClr val="bg1"/>
                </a:solidFill>
              </a:rPr>
              <a:t>Orlando Lab Assets Available</a:t>
            </a:r>
          </a:p>
        </p:txBody>
      </p:sp>
      <p:pic>
        <p:nvPicPr>
          <p:cNvPr id="41" name="Picture 40">
            <a:extLst>
              <a:ext uri="{FF2B5EF4-FFF2-40B4-BE49-F238E27FC236}">
                <a16:creationId xmlns:a16="http://schemas.microsoft.com/office/drawing/2014/main" id="{DDE2EF40-9417-4D7C-BD8C-A720C5D15413}"/>
              </a:ext>
            </a:extLst>
          </p:cNvPr>
          <p:cNvPicPr>
            <a:picLocks noChangeAspect="1"/>
          </p:cNvPicPr>
          <p:nvPr/>
        </p:nvPicPr>
        <p:blipFill>
          <a:blip r:embed="rId7"/>
          <a:stretch>
            <a:fillRect/>
          </a:stretch>
        </p:blipFill>
        <p:spPr>
          <a:xfrm>
            <a:off x="10688849" y="1549984"/>
            <a:ext cx="775014" cy="315689"/>
          </a:xfrm>
          <a:prstGeom prst="rect">
            <a:avLst/>
          </a:prstGeom>
        </p:spPr>
      </p:pic>
      <p:pic>
        <p:nvPicPr>
          <p:cNvPr id="42" name="Picture 4" descr="DSTA Defence Science and Technology Agency">
            <a:extLst>
              <a:ext uri="{FF2B5EF4-FFF2-40B4-BE49-F238E27FC236}">
                <a16:creationId xmlns:a16="http://schemas.microsoft.com/office/drawing/2014/main" id="{9F3AE344-7AF3-1AA4-1EEC-8245A3F104DF}"/>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4422" b="26492"/>
          <a:stretch/>
        </p:blipFill>
        <p:spPr bwMode="auto">
          <a:xfrm>
            <a:off x="5878409" y="1541993"/>
            <a:ext cx="643133" cy="31568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84A3FF82-5B42-D859-45A4-1DA9663A7AF7}"/>
              </a:ext>
            </a:extLst>
          </p:cNvPr>
          <p:cNvPicPr>
            <a:picLocks noChangeAspect="1"/>
          </p:cNvPicPr>
          <p:nvPr/>
        </p:nvPicPr>
        <p:blipFill>
          <a:blip r:embed="rId5"/>
          <a:stretch>
            <a:fillRect/>
          </a:stretch>
        </p:blipFill>
        <p:spPr>
          <a:xfrm>
            <a:off x="2540838" y="1532917"/>
            <a:ext cx="815717" cy="708772"/>
          </a:xfrm>
          <a:prstGeom prst="rect">
            <a:avLst/>
          </a:prstGeom>
        </p:spPr>
      </p:pic>
      <p:pic>
        <p:nvPicPr>
          <p:cNvPr id="44" name="Picture 43">
            <a:extLst>
              <a:ext uri="{FF2B5EF4-FFF2-40B4-BE49-F238E27FC236}">
                <a16:creationId xmlns:a16="http://schemas.microsoft.com/office/drawing/2014/main" id="{E8F3EAE2-888C-2506-157E-0C1BDBA056CE}"/>
              </a:ext>
            </a:extLst>
          </p:cNvPr>
          <p:cNvPicPr>
            <a:picLocks noChangeAspect="1"/>
          </p:cNvPicPr>
          <p:nvPr/>
        </p:nvPicPr>
        <p:blipFill>
          <a:blip r:embed="rId5"/>
          <a:stretch>
            <a:fillRect/>
          </a:stretch>
        </p:blipFill>
        <p:spPr>
          <a:xfrm>
            <a:off x="3588363" y="1543363"/>
            <a:ext cx="815717" cy="708772"/>
          </a:xfrm>
          <a:prstGeom prst="rect">
            <a:avLst/>
          </a:prstGeom>
        </p:spPr>
      </p:pic>
      <p:sp>
        <p:nvSpPr>
          <p:cNvPr id="45" name="TextBox 44">
            <a:extLst>
              <a:ext uri="{FF2B5EF4-FFF2-40B4-BE49-F238E27FC236}">
                <a16:creationId xmlns:a16="http://schemas.microsoft.com/office/drawing/2014/main" id="{33D556A9-730E-2FEE-D076-E0D0BF13BB06}"/>
              </a:ext>
            </a:extLst>
          </p:cNvPr>
          <p:cNvSpPr txBox="1"/>
          <p:nvPr/>
        </p:nvSpPr>
        <p:spPr>
          <a:xfrm>
            <a:off x="2787194" y="2227682"/>
            <a:ext cx="2452246" cy="253916"/>
          </a:xfrm>
          <a:prstGeom prst="rect">
            <a:avLst/>
          </a:prstGeom>
          <a:noFill/>
        </p:spPr>
        <p:txBody>
          <a:bodyPr wrap="square" rtlCol="0">
            <a:spAutoFit/>
          </a:bodyPr>
          <a:lstStyle/>
          <a:p>
            <a:r>
              <a:rPr lang="en-US" sz="1050">
                <a:solidFill>
                  <a:schemeClr val="bg1"/>
                </a:solidFill>
              </a:rPr>
              <a:t>FTDs not modified</a:t>
            </a:r>
          </a:p>
        </p:txBody>
      </p:sp>
      <p:pic>
        <p:nvPicPr>
          <p:cNvPr id="46" name="Picture 45">
            <a:extLst>
              <a:ext uri="{FF2B5EF4-FFF2-40B4-BE49-F238E27FC236}">
                <a16:creationId xmlns:a16="http://schemas.microsoft.com/office/drawing/2014/main" id="{B13BB3BB-6B49-A5FE-5896-B612263D918E}"/>
              </a:ext>
            </a:extLst>
          </p:cNvPr>
          <p:cNvPicPr>
            <a:picLocks noChangeAspect="1"/>
          </p:cNvPicPr>
          <p:nvPr/>
        </p:nvPicPr>
        <p:blipFill>
          <a:blip r:embed="rId5"/>
          <a:stretch>
            <a:fillRect/>
          </a:stretch>
        </p:blipFill>
        <p:spPr>
          <a:xfrm>
            <a:off x="7579093" y="2750902"/>
            <a:ext cx="815717" cy="708772"/>
          </a:xfrm>
          <a:prstGeom prst="rect">
            <a:avLst/>
          </a:prstGeom>
        </p:spPr>
      </p:pic>
      <p:sp>
        <p:nvSpPr>
          <p:cNvPr id="47" name="TextBox 46">
            <a:extLst>
              <a:ext uri="{FF2B5EF4-FFF2-40B4-BE49-F238E27FC236}">
                <a16:creationId xmlns:a16="http://schemas.microsoft.com/office/drawing/2014/main" id="{DDF99B77-B7C8-9C9C-47D3-22472B6DB8C0}"/>
              </a:ext>
            </a:extLst>
          </p:cNvPr>
          <p:cNvSpPr txBox="1"/>
          <p:nvPr/>
        </p:nvSpPr>
        <p:spPr>
          <a:xfrm>
            <a:off x="7417598" y="3387245"/>
            <a:ext cx="1252167" cy="415498"/>
          </a:xfrm>
          <a:prstGeom prst="rect">
            <a:avLst/>
          </a:prstGeom>
          <a:noFill/>
        </p:spPr>
        <p:txBody>
          <a:bodyPr wrap="square" rtlCol="0">
            <a:spAutoFit/>
          </a:bodyPr>
          <a:lstStyle/>
          <a:p>
            <a:r>
              <a:rPr lang="en-US" sz="1050">
                <a:solidFill>
                  <a:schemeClr val="bg1"/>
                </a:solidFill>
              </a:rPr>
              <a:t>Orlando Lab Assets Available</a:t>
            </a:r>
          </a:p>
        </p:txBody>
      </p:sp>
      <p:pic>
        <p:nvPicPr>
          <p:cNvPr id="48" name="Picture 6" descr="Cardboard Boxes Stock Photo - Download Image Now - Box - Container,  Cardboard Box, Stack - iStock">
            <a:extLst>
              <a:ext uri="{FF2B5EF4-FFF2-40B4-BE49-F238E27FC236}">
                <a16:creationId xmlns:a16="http://schemas.microsoft.com/office/drawing/2014/main" id="{B777B0ED-2A16-41BF-820A-3B8C9A96A83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79606" y="2742910"/>
            <a:ext cx="1050705" cy="699196"/>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6BC9B834-91AC-9345-D870-8511AE25E561}"/>
              </a:ext>
            </a:extLst>
          </p:cNvPr>
          <p:cNvSpPr txBox="1"/>
          <p:nvPr/>
        </p:nvSpPr>
        <p:spPr>
          <a:xfrm>
            <a:off x="8777813" y="3387245"/>
            <a:ext cx="1065437" cy="415498"/>
          </a:xfrm>
          <a:prstGeom prst="rect">
            <a:avLst/>
          </a:prstGeom>
          <a:noFill/>
        </p:spPr>
        <p:txBody>
          <a:bodyPr wrap="square" rtlCol="0">
            <a:spAutoFit/>
          </a:bodyPr>
          <a:lstStyle/>
          <a:p>
            <a:r>
              <a:rPr lang="en-US" sz="1050">
                <a:solidFill>
                  <a:schemeClr val="bg1"/>
                </a:solidFill>
              </a:rPr>
              <a:t>Partial Parts Deliveries</a:t>
            </a:r>
          </a:p>
        </p:txBody>
      </p:sp>
      <p:pic>
        <p:nvPicPr>
          <p:cNvPr id="50" name="Picture 49">
            <a:extLst>
              <a:ext uri="{FF2B5EF4-FFF2-40B4-BE49-F238E27FC236}">
                <a16:creationId xmlns:a16="http://schemas.microsoft.com/office/drawing/2014/main" id="{CE21C105-1086-BB65-1037-983DAC5F35FE}"/>
              </a:ext>
            </a:extLst>
          </p:cNvPr>
          <p:cNvPicPr>
            <a:picLocks noChangeAspect="1"/>
          </p:cNvPicPr>
          <p:nvPr/>
        </p:nvPicPr>
        <p:blipFill>
          <a:blip r:embed="rId7"/>
          <a:stretch>
            <a:fillRect/>
          </a:stretch>
        </p:blipFill>
        <p:spPr>
          <a:xfrm>
            <a:off x="10715051" y="2776819"/>
            <a:ext cx="775014" cy="315689"/>
          </a:xfrm>
          <a:prstGeom prst="rect">
            <a:avLst/>
          </a:prstGeom>
        </p:spPr>
      </p:pic>
      <p:pic>
        <p:nvPicPr>
          <p:cNvPr id="51" name="Picture 4" descr="DSTA Defence Science and Technology Agency">
            <a:extLst>
              <a:ext uri="{FF2B5EF4-FFF2-40B4-BE49-F238E27FC236}">
                <a16:creationId xmlns:a16="http://schemas.microsoft.com/office/drawing/2014/main" id="{9AA6BAC9-571A-A5D3-3C0D-08BAF7C33B16}"/>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4422" b="26492"/>
          <a:stretch/>
        </p:blipFill>
        <p:spPr bwMode="auto">
          <a:xfrm>
            <a:off x="5878409" y="2759424"/>
            <a:ext cx="643133" cy="31568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B2D25E32-44CD-3A5A-F7D5-8A81B98CE7EF}"/>
              </a:ext>
            </a:extLst>
          </p:cNvPr>
          <p:cNvPicPr>
            <a:picLocks noChangeAspect="1"/>
          </p:cNvPicPr>
          <p:nvPr/>
        </p:nvPicPr>
        <p:blipFill>
          <a:blip r:embed="rId5"/>
          <a:stretch>
            <a:fillRect/>
          </a:stretch>
        </p:blipFill>
        <p:spPr>
          <a:xfrm>
            <a:off x="2540838" y="2746752"/>
            <a:ext cx="815717" cy="708772"/>
          </a:xfrm>
          <a:prstGeom prst="rect">
            <a:avLst/>
          </a:prstGeom>
        </p:spPr>
      </p:pic>
      <p:pic>
        <p:nvPicPr>
          <p:cNvPr id="53" name="Picture 52">
            <a:extLst>
              <a:ext uri="{FF2B5EF4-FFF2-40B4-BE49-F238E27FC236}">
                <a16:creationId xmlns:a16="http://schemas.microsoft.com/office/drawing/2014/main" id="{BD3562DB-442B-B2B5-24D8-3C38CD4685D8}"/>
              </a:ext>
            </a:extLst>
          </p:cNvPr>
          <p:cNvPicPr>
            <a:picLocks noChangeAspect="1"/>
          </p:cNvPicPr>
          <p:nvPr/>
        </p:nvPicPr>
        <p:blipFill>
          <a:blip r:embed="rId5"/>
          <a:stretch>
            <a:fillRect/>
          </a:stretch>
        </p:blipFill>
        <p:spPr>
          <a:xfrm>
            <a:off x="3588363" y="2757198"/>
            <a:ext cx="815717" cy="708772"/>
          </a:xfrm>
          <a:prstGeom prst="rect">
            <a:avLst/>
          </a:prstGeom>
        </p:spPr>
      </p:pic>
      <p:sp>
        <p:nvSpPr>
          <p:cNvPr id="54" name="TextBox 53">
            <a:extLst>
              <a:ext uri="{FF2B5EF4-FFF2-40B4-BE49-F238E27FC236}">
                <a16:creationId xmlns:a16="http://schemas.microsoft.com/office/drawing/2014/main" id="{2C3D393B-142F-1858-DE3D-E49F8787C470}"/>
              </a:ext>
            </a:extLst>
          </p:cNvPr>
          <p:cNvSpPr txBox="1"/>
          <p:nvPr/>
        </p:nvSpPr>
        <p:spPr>
          <a:xfrm>
            <a:off x="2787194" y="3441517"/>
            <a:ext cx="2452246" cy="253916"/>
          </a:xfrm>
          <a:prstGeom prst="rect">
            <a:avLst/>
          </a:prstGeom>
          <a:noFill/>
        </p:spPr>
        <p:txBody>
          <a:bodyPr wrap="square" rtlCol="0">
            <a:spAutoFit/>
          </a:bodyPr>
          <a:lstStyle/>
          <a:p>
            <a:r>
              <a:rPr lang="en-US" sz="1050">
                <a:solidFill>
                  <a:schemeClr val="bg1"/>
                </a:solidFill>
              </a:rPr>
              <a:t>FTDs not modified</a:t>
            </a:r>
          </a:p>
        </p:txBody>
      </p:sp>
      <p:pic>
        <p:nvPicPr>
          <p:cNvPr id="55" name="Picture 54">
            <a:extLst>
              <a:ext uri="{FF2B5EF4-FFF2-40B4-BE49-F238E27FC236}">
                <a16:creationId xmlns:a16="http://schemas.microsoft.com/office/drawing/2014/main" id="{A8F969D7-33B1-DDC0-384B-90C68A406277}"/>
              </a:ext>
            </a:extLst>
          </p:cNvPr>
          <p:cNvPicPr>
            <a:picLocks noChangeAspect="1"/>
          </p:cNvPicPr>
          <p:nvPr/>
        </p:nvPicPr>
        <p:blipFill>
          <a:blip r:embed="rId9"/>
          <a:stretch>
            <a:fillRect/>
          </a:stretch>
        </p:blipFill>
        <p:spPr>
          <a:xfrm>
            <a:off x="9597375" y="1480716"/>
            <a:ext cx="970596" cy="668962"/>
          </a:xfrm>
          <a:prstGeom prst="rect">
            <a:avLst/>
          </a:prstGeom>
        </p:spPr>
      </p:pic>
      <p:sp>
        <p:nvSpPr>
          <p:cNvPr id="56" name="TextBox 55">
            <a:extLst>
              <a:ext uri="{FF2B5EF4-FFF2-40B4-BE49-F238E27FC236}">
                <a16:creationId xmlns:a16="http://schemas.microsoft.com/office/drawing/2014/main" id="{157C2BAD-4A3E-4003-CFB3-941760169359}"/>
              </a:ext>
            </a:extLst>
          </p:cNvPr>
          <p:cNvSpPr txBox="1"/>
          <p:nvPr/>
        </p:nvSpPr>
        <p:spPr>
          <a:xfrm>
            <a:off x="9460559" y="2212717"/>
            <a:ext cx="1357047" cy="253916"/>
          </a:xfrm>
          <a:prstGeom prst="rect">
            <a:avLst/>
          </a:prstGeom>
          <a:noFill/>
        </p:spPr>
        <p:txBody>
          <a:bodyPr wrap="square" rtlCol="0">
            <a:spAutoFit/>
          </a:bodyPr>
          <a:lstStyle/>
          <a:p>
            <a:r>
              <a:rPr lang="en-US" sz="1050">
                <a:solidFill>
                  <a:schemeClr val="bg1"/>
                </a:solidFill>
              </a:rPr>
              <a:t>RVTM Presented</a:t>
            </a:r>
          </a:p>
        </p:txBody>
      </p:sp>
      <p:pic>
        <p:nvPicPr>
          <p:cNvPr id="57" name="Picture 56">
            <a:extLst>
              <a:ext uri="{FF2B5EF4-FFF2-40B4-BE49-F238E27FC236}">
                <a16:creationId xmlns:a16="http://schemas.microsoft.com/office/drawing/2014/main" id="{3A7DB24E-0786-1231-433B-08252EB52369}"/>
              </a:ext>
            </a:extLst>
          </p:cNvPr>
          <p:cNvPicPr>
            <a:picLocks noChangeAspect="1"/>
          </p:cNvPicPr>
          <p:nvPr/>
        </p:nvPicPr>
        <p:blipFill>
          <a:blip r:embed="rId10"/>
          <a:stretch>
            <a:fillRect/>
          </a:stretch>
        </p:blipFill>
        <p:spPr>
          <a:xfrm>
            <a:off x="9763121" y="2759424"/>
            <a:ext cx="890289" cy="725228"/>
          </a:xfrm>
          <a:prstGeom prst="rect">
            <a:avLst/>
          </a:prstGeom>
        </p:spPr>
      </p:pic>
      <p:sp>
        <p:nvSpPr>
          <p:cNvPr id="58" name="TextBox 57">
            <a:extLst>
              <a:ext uri="{FF2B5EF4-FFF2-40B4-BE49-F238E27FC236}">
                <a16:creationId xmlns:a16="http://schemas.microsoft.com/office/drawing/2014/main" id="{E111C78F-3721-9872-2409-BBD05D812362}"/>
              </a:ext>
            </a:extLst>
          </p:cNvPr>
          <p:cNvSpPr txBox="1"/>
          <p:nvPr/>
        </p:nvSpPr>
        <p:spPr>
          <a:xfrm>
            <a:off x="9655516" y="3503559"/>
            <a:ext cx="1252167" cy="253916"/>
          </a:xfrm>
          <a:prstGeom prst="rect">
            <a:avLst/>
          </a:prstGeom>
          <a:noFill/>
        </p:spPr>
        <p:txBody>
          <a:bodyPr wrap="square" rtlCol="0">
            <a:spAutoFit/>
          </a:bodyPr>
          <a:lstStyle/>
          <a:p>
            <a:r>
              <a:rPr lang="en-US" sz="1050">
                <a:solidFill>
                  <a:schemeClr val="bg1"/>
                </a:solidFill>
              </a:rPr>
              <a:t>Design Presented</a:t>
            </a:r>
          </a:p>
        </p:txBody>
      </p:sp>
    </p:spTree>
    <p:extLst>
      <p:ext uri="{BB962C8B-B14F-4D97-AF65-F5344CB8AC3E}">
        <p14:creationId xmlns:p14="http://schemas.microsoft.com/office/powerpoint/2010/main" val="21994449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prstGeom prst="rect">
            <a:avLst/>
          </a:prstGeom>
        </p:spPr>
        <p:txBody>
          <a:bodyPr/>
          <a:lstStyle/>
          <a:p>
            <a:r>
              <a:rPr lang="en-US" altLang="en-US" err="1"/>
              <a:t>Tko</a:t>
            </a:r>
            <a:r>
              <a:rPr lang="en-US" altLang="en-US"/>
              <a:t>/RR Overview &amp; Objectives</a:t>
            </a:r>
          </a:p>
        </p:txBody>
      </p:sp>
      <p:sp>
        <p:nvSpPr>
          <p:cNvPr id="3" name="Content Placeholder 2">
            <a:extLst>
              <a:ext uri="{FF2B5EF4-FFF2-40B4-BE49-F238E27FC236}">
                <a16:creationId xmlns:a16="http://schemas.microsoft.com/office/drawing/2014/main" id="{CEFF21C9-5269-240A-3848-DD70170A2AC9}"/>
              </a:ext>
            </a:extLst>
          </p:cNvPr>
          <p:cNvSpPr>
            <a:spLocks noGrp="1"/>
          </p:cNvSpPr>
          <p:nvPr>
            <p:ph sz="quarter" idx="12"/>
          </p:nvPr>
        </p:nvSpPr>
        <p:spPr/>
        <p:txBody>
          <a:bodyPr/>
          <a:lstStyle/>
          <a:p>
            <a:r>
              <a:rPr lang="en-US" dirty="0"/>
              <a:t>From CN0601010725 Attachment 1 Annex SS</a:t>
            </a:r>
            <a:br>
              <a:rPr lang="en-US" dirty="0"/>
            </a:br>
            <a:endParaRPr lang="en-US" dirty="0"/>
          </a:p>
          <a:p>
            <a:pPr algn="just" fontAlgn="base">
              <a:spcBef>
                <a:spcPts val="0"/>
              </a:spcBef>
              <a:spcAft>
                <a:spcPts val="1200"/>
              </a:spcAft>
              <a:buSzPts val="1200"/>
              <a:buFont typeface="Times New Roman" panose="02020603050405020304" pitchFamily="18" charset="0"/>
              <a:buAutoNum type="arabicPeriod"/>
              <a:tabLst>
                <a:tab pos="539750" algn="l"/>
                <a:tab pos="899795" algn="l"/>
                <a:tab pos="539750" algn="l"/>
                <a:tab pos="899795" algn="l"/>
              </a:tabLst>
            </a:pPr>
            <a:r>
              <a:rPr lang="en-AU" sz="1200" b="1" u="none" strike="noStrike" kern="1400" dirty="0">
                <a:effectLst/>
                <a:latin typeface="Times New Roman" panose="02020603050405020304" pitchFamily="18" charset="0"/>
                <a:ea typeface="Times New Roman" panose="02020603050405020304" pitchFamily="18" charset="0"/>
                <a:cs typeface="Arial" panose="020B0604020202020204" pitchFamily="34" charset="0"/>
              </a:rPr>
              <a:t>Technical Kick-off (TKO) / Requirements Review (RR)</a:t>
            </a:r>
            <a:endParaRPr lang="en-US" sz="1200" b="1" u="none" strike="noStrike" kern="1400" dirty="0">
              <a:effectLst/>
              <a:latin typeface="Times New Roman" panose="02020603050405020304" pitchFamily="18" charset="0"/>
              <a:ea typeface="Times New Roman" panose="02020603050405020304" pitchFamily="18" charset="0"/>
              <a:cs typeface="Arial" panose="020B0604020202020204" pitchFamily="34" charset="0"/>
            </a:endParaRPr>
          </a:p>
          <a:p>
            <a:pPr marL="457200" lvl="1" indent="0" algn="just" fontAlgn="base">
              <a:spcBef>
                <a:spcPts val="0"/>
              </a:spcBef>
              <a:spcAft>
                <a:spcPts val="1200"/>
              </a:spcAft>
              <a:buSzPts val="1200"/>
              <a:buNone/>
              <a:tabLst>
                <a:tab pos="360045" algn="l"/>
                <a:tab pos="540385" algn="l"/>
                <a:tab pos="720090" algn="l"/>
              </a:tabLst>
            </a:pPr>
            <a:r>
              <a:rPr lang="en-AU" sz="1200" u="none" strike="noStrike" dirty="0">
                <a:effectLst/>
                <a:latin typeface="Times New Roman" panose="02020603050405020304" pitchFamily="18" charset="0"/>
                <a:ea typeface="Times New Roman" panose="02020603050405020304" pitchFamily="18" charset="0"/>
              </a:rPr>
              <a:t>a.	The Contractor shall host a TKO / RR meeting within 30 days upon signing of the Variation Agreement by both Parties.</a:t>
            </a:r>
            <a:endParaRPr lang="en-US" sz="1200" u="none" strike="noStrike" dirty="0">
              <a:effectLst/>
              <a:latin typeface="Arial" panose="020B0604020202020204" pitchFamily="34" charset="0"/>
              <a:ea typeface="Times New Roman" panose="02020603050405020304" pitchFamily="18" charset="0"/>
            </a:endParaRPr>
          </a:p>
          <a:p>
            <a:pPr marL="457200" lvl="1" indent="0" algn="just" fontAlgn="base">
              <a:spcBef>
                <a:spcPts val="0"/>
              </a:spcBef>
              <a:spcAft>
                <a:spcPts val="1200"/>
              </a:spcAft>
              <a:buSzPts val="1200"/>
              <a:buNone/>
              <a:tabLst>
                <a:tab pos="360045" algn="l"/>
                <a:tab pos="540385" algn="l"/>
                <a:tab pos="720090" algn="l"/>
              </a:tabLst>
            </a:pPr>
            <a:r>
              <a:rPr lang="en-AU" sz="1200" u="none" strike="noStrike" dirty="0">
                <a:effectLst/>
                <a:latin typeface="Times New Roman" panose="02020603050405020304" pitchFamily="18" charset="0"/>
                <a:ea typeface="Times New Roman" panose="02020603050405020304" pitchFamily="18" charset="0"/>
              </a:rPr>
              <a:t>b.	The TKO / RR shall, as a minimum, consist of a review of the following items:</a:t>
            </a:r>
            <a:endParaRPr lang="en-US" sz="1200" u="none" strike="noStrike" dirty="0">
              <a:effectLst/>
              <a:latin typeface="Arial" panose="020B0604020202020204" pitchFamily="34" charset="0"/>
              <a:ea typeface="Times New Roman" panose="02020603050405020304" pitchFamily="18" charset="0"/>
            </a:endParaRPr>
          </a:p>
          <a:p>
            <a:pPr lvl="2" algn="just" fontAlgn="base">
              <a:spcBef>
                <a:spcPts val="0"/>
              </a:spcBef>
              <a:spcAft>
                <a:spcPts val="1200"/>
              </a:spcAft>
              <a:buSzPts val="1200"/>
              <a:buFont typeface="Times New Roman" panose="02020603050405020304" pitchFamily="18" charset="0"/>
              <a:buAutoNum type="arabicPeriod"/>
              <a:tabLst>
                <a:tab pos="720090" algn="l"/>
                <a:tab pos="1080135" algn="l"/>
              </a:tabLst>
            </a:pPr>
            <a:r>
              <a:rPr lang="en-AU" sz="1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Draft CRD</a:t>
            </a:r>
            <a:endParaRPr lang="en-US" sz="1200" u="none" strike="noStrike" dirty="0">
              <a:effectLst/>
              <a:latin typeface="Times New Roman" panose="02020603050405020304" pitchFamily="18" charset="0"/>
              <a:ea typeface="Times New Roman" panose="02020603050405020304" pitchFamily="18" charset="0"/>
              <a:cs typeface="Arial" panose="020B0604020202020204" pitchFamily="34" charset="0"/>
            </a:endParaRPr>
          </a:p>
          <a:p>
            <a:pPr lvl="2" algn="just" fontAlgn="base">
              <a:spcBef>
                <a:spcPts val="0"/>
              </a:spcBef>
              <a:spcAft>
                <a:spcPts val="1200"/>
              </a:spcAft>
              <a:buSzPts val="1200"/>
              <a:buFont typeface="Times New Roman" panose="02020603050405020304" pitchFamily="18" charset="0"/>
              <a:buAutoNum type="arabicPeriod"/>
              <a:tabLst>
                <a:tab pos="720090" algn="l"/>
                <a:tab pos="1080135" algn="l"/>
              </a:tabLst>
            </a:pPr>
            <a:r>
              <a:rPr lang="en-AU" sz="1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Draft RVTM</a:t>
            </a:r>
            <a:endParaRPr lang="en-US" sz="1200" u="none" strike="noStrike" dirty="0">
              <a:effectLst/>
              <a:latin typeface="Times New Roman" panose="02020603050405020304" pitchFamily="18" charset="0"/>
              <a:ea typeface="Times New Roman" panose="02020603050405020304" pitchFamily="18" charset="0"/>
              <a:cs typeface="Arial" panose="020B0604020202020204" pitchFamily="34" charset="0"/>
            </a:endParaRPr>
          </a:p>
          <a:p>
            <a:pPr lvl="2" algn="just" fontAlgn="base">
              <a:spcBef>
                <a:spcPts val="0"/>
              </a:spcBef>
              <a:spcAft>
                <a:spcPts val="1200"/>
              </a:spcAft>
              <a:buSzPts val="1200"/>
              <a:buFont typeface="Times New Roman" panose="02020603050405020304" pitchFamily="18" charset="0"/>
              <a:buAutoNum type="arabicPeriod"/>
              <a:tabLst>
                <a:tab pos="720090" algn="l"/>
                <a:tab pos="1080135" algn="l"/>
              </a:tabLst>
            </a:pPr>
            <a:r>
              <a:rPr lang="en-AU" sz="1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Draft schedule of project milestones, Customer reviews and acceptance tests</a:t>
            </a:r>
            <a:endParaRPr lang="en-US" sz="1200" u="none" strike="noStrike" dirty="0">
              <a:effectLst/>
              <a:latin typeface="Times New Roman" panose="02020603050405020304" pitchFamily="18" charset="0"/>
              <a:ea typeface="Times New Roman" panose="02020603050405020304" pitchFamily="18" charset="0"/>
              <a:cs typeface="Arial" panose="020B0604020202020204" pitchFamily="34" charset="0"/>
            </a:endParaRPr>
          </a:p>
          <a:p>
            <a:pPr algn="just" fontAlgn="base">
              <a:spcBef>
                <a:spcPts val="0"/>
              </a:spcBef>
              <a:spcAft>
                <a:spcPts val="1200"/>
              </a:spcAft>
              <a:buSzPts val="1200"/>
              <a:buFont typeface="Times New Roman" panose="02020603050405020304" pitchFamily="18" charset="0"/>
              <a:buAutoNum type="arabicPeriod"/>
              <a:tabLst>
                <a:tab pos="720090" algn="l"/>
                <a:tab pos="1080135" algn="l"/>
                <a:tab pos="720090" algn="l"/>
                <a:tab pos="1080135" algn="l"/>
              </a:tabLst>
            </a:pPr>
            <a:r>
              <a:rPr lang="en-AU" sz="1200" b="1" u="none" strike="noStrike" kern="1400" dirty="0">
                <a:effectLst/>
                <a:latin typeface="Times New Roman" panose="02020603050405020304" pitchFamily="18" charset="0"/>
                <a:ea typeface="Times New Roman" panose="02020603050405020304" pitchFamily="18" charset="0"/>
                <a:cs typeface="Arial" panose="020B0604020202020204" pitchFamily="34" charset="0"/>
              </a:rPr>
              <a:t> Exit Criteria</a:t>
            </a:r>
            <a:endParaRPr lang="en-US" sz="1200" b="1" u="none" strike="noStrike" kern="14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a:spcBef>
                <a:spcPts val="0"/>
              </a:spcBef>
              <a:spcAft>
                <a:spcPts val="1200"/>
              </a:spcAft>
              <a:buFont typeface="Symbol" panose="05050102010706020507" pitchFamily="18" charset="2"/>
              <a:buChar char=""/>
              <a:tabLst>
                <a:tab pos="720090" algn="l"/>
                <a:tab pos="1080135" algn="l"/>
              </a:tabLst>
            </a:pPr>
            <a:r>
              <a:rPr lang="en-AU" sz="1200" b="0" kern="1400" dirty="0">
                <a:solidFill>
                  <a:srgbClr val="000000"/>
                </a:solidFill>
                <a:effectLst/>
                <a:latin typeface="Times New Roman" panose="02020603050405020304" pitchFamily="18" charset="0"/>
                <a:ea typeface="Calibri" panose="020F0502020204030204" pitchFamily="34" charset="0"/>
              </a:rPr>
              <a:t>TKO/RR Conducted</a:t>
            </a:r>
            <a:endParaRPr lang="en-US" sz="1200" b="0" kern="1400" dirty="0">
              <a:solidFill>
                <a:srgbClr val="000000"/>
              </a:solidFill>
              <a:effectLst/>
              <a:latin typeface="Arial" panose="020B0604020202020204" pitchFamily="34" charset="0"/>
              <a:ea typeface="Calibri" panose="020F0502020204030204" pitchFamily="34" charset="0"/>
            </a:endParaRPr>
          </a:p>
          <a:p>
            <a:pPr marL="342900" marR="0" lvl="0" indent="-342900" algn="just">
              <a:spcBef>
                <a:spcPts val="0"/>
              </a:spcBef>
              <a:spcAft>
                <a:spcPts val="1200"/>
              </a:spcAft>
              <a:buFont typeface="Symbol" panose="05050102010706020507" pitchFamily="18" charset="2"/>
              <a:buChar char=""/>
              <a:tabLst>
                <a:tab pos="720090" algn="l"/>
                <a:tab pos="1080135" algn="l"/>
              </a:tabLst>
            </a:pPr>
            <a:r>
              <a:rPr lang="en-AU" sz="1200" b="0" kern="1400" dirty="0">
                <a:solidFill>
                  <a:srgbClr val="000000"/>
                </a:solidFill>
                <a:effectLst/>
                <a:latin typeface="Times New Roman" panose="02020603050405020304" pitchFamily="18" charset="0"/>
                <a:ea typeface="Calibri" panose="020F0502020204030204" pitchFamily="34" charset="0"/>
              </a:rPr>
              <a:t>Draft CRD, RVTM, and schedule of project milestones presented</a:t>
            </a:r>
            <a:endParaRPr lang="en-US" sz="1200" b="0" kern="1400" dirty="0">
              <a:solidFill>
                <a:srgbClr val="000000"/>
              </a:solidFill>
              <a:effectLst/>
              <a:latin typeface="Arial" panose="020B0604020202020204" pitchFamily="34" charset="0"/>
              <a:ea typeface="Calibri" panose="020F0502020204030204" pitchFamily="34" charset="0"/>
            </a:endParaRPr>
          </a:p>
          <a:p>
            <a:pPr marL="342900" marR="0" lvl="0" indent="-342900" algn="just">
              <a:spcBef>
                <a:spcPts val="0"/>
              </a:spcBef>
              <a:spcAft>
                <a:spcPts val="1200"/>
              </a:spcAft>
              <a:buFont typeface="Symbol" panose="05050102010706020507" pitchFamily="18" charset="2"/>
              <a:buChar char=""/>
              <a:tabLst>
                <a:tab pos="720090" algn="l"/>
                <a:tab pos="1080135" algn="l"/>
              </a:tabLst>
            </a:pPr>
            <a:r>
              <a:rPr lang="en-AU" sz="1200" b="0" kern="1400" dirty="0">
                <a:solidFill>
                  <a:srgbClr val="000000"/>
                </a:solidFill>
                <a:effectLst/>
                <a:latin typeface="Times New Roman" panose="02020603050405020304" pitchFamily="18" charset="0"/>
                <a:ea typeface="Calibri" panose="020F0502020204030204" pitchFamily="34" charset="0"/>
              </a:rPr>
              <a:t>Meeting action items documented</a:t>
            </a:r>
            <a:endParaRPr lang="en-US" sz="1200" b="0" kern="1400" dirty="0">
              <a:solidFill>
                <a:srgbClr val="000000"/>
              </a:solidFill>
              <a:effectLst/>
              <a:latin typeface="Arial" panose="020B0604020202020204" pitchFamily="34" charset="0"/>
              <a:ea typeface="Calibri" panose="020F0502020204030204" pitchFamily="34" charset="0"/>
            </a:endParaRPr>
          </a:p>
          <a:p>
            <a:pPr marL="342900" marR="0" lvl="0" indent="-342900" algn="just">
              <a:spcBef>
                <a:spcPts val="0"/>
              </a:spcBef>
              <a:spcAft>
                <a:spcPts val="1200"/>
              </a:spcAft>
              <a:buFont typeface="Symbol" panose="05050102010706020507" pitchFamily="18" charset="2"/>
              <a:buChar char=""/>
              <a:tabLst>
                <a:tab pos="720090" algn="l"/>
                <a:tab pos="1080135" algn="l"/>
              </a:tabLst>
            </a:pPr>
            <a:r>
              <a:rPr lang="en-AU" sz="1200" b="0" kern="1400" dirty="0">
                <a:solidFill>
                  <a:srgbClr val="000000"/>
                </a:solidFill>
                <a:effectLst/>
                <a:latin typeface="Times New Roman" panose="02020603050405020304" pitchFamily="18" charset="0"/>
                <a:ea typeface="Calibri" panose="020F0502020204030204" pitchFamily="34" charset="0"/>
              </a:rPr>
              <a:t>Certificate of Completion signed by the Contractor and the Authority documenting completion of exit criteria</a:t>
            </a:r>
            <a:endParaRPr lang="en-US" sz="1200" b="0" kern="1400" dirty="0">
              <a:solidFill>
                <a:srgbClr val="000000"/>
              </a:solidFill>
              <a:effectLst/>
              <a:latin typeface="Arial" panose="020B0604020202020204" pitchFamily="34" charset="0"/>
              <a:ea typeface="Calibri" panose="020F0502020204030204" pitchFamily="34" charset="0"/>
            </a:endParaRPr>
          </a:p>
          <a:p>
            <a:endParaRPr lang="en-US" dirty="0"/>
          </a:p>
        </p:txBody>
      </p:sp>
      <p:sp>
        <p:nvSpPr>
          <p:cNvPr id="2" name="Rectangle 1">
            <a:extLst>
              <a:ext uri="{FF2B5EF4-FFF2-40B4-BE49-F238E27FC236}">
                <a16:creationId xmlns:a16="http://schemas.microsoft.com/office/drawing/2014/main" id="{674199BD-5353-09F2-C0C2-721D85D3505B}"/>
              </a:ext>
            </a:extLst>
          </p:cNvPr>
          <p:cNvSpPr/>
          <p:nvPr/>
        </p:nvSpPr>
        <p:spPr>
          <a:xfrm>
            <a:off x="654341" y="5461233"/>
            <a:ext cx="11019502" cy="41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All Entry Criteria met to proceed with TKO/RR Event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D9499A-61FB-4A26-8821-192320C9937D}"/>
              </a:ext>
            </a:extLst>
          </p:cNvPr>
          <p:cNvSpPr>
            <a:spLocks noGrp="1"/>
          </p:cNvSpPr>
          <p:nvPr>
            <p:ph type="body" sz="quarter" idx="10"/>
          </p:nvPr>
        </p:nvSpPr>
        <p:spPr>
          <a:xfrm>
            <a:off x="497960" y="481100"/>
            <a:ext cx="10156058" cy="560887"/>
          </a:xfrm>
        </p:spPr>
        <p:txBody>
          <a:bodyPr/>
          <a:lstStyle/>
          <a:p>
            <a:r>
              <a:rPr lang="en-US" sz="2800"/>
              <a:t>Schedule of Milestones, Customer Reviews, and Acceptance Tests</a:t>
            </a:r>
          </a:p>
        </p:txBody>
      </p:sp>
      <p:sp>
        <p:nvSpPr>
          <p:cNvPr id="27" name="Rectangle 26">
            <a:extLst>
              <a:ext uri="{FF2B5EF4-FFF2-40B4-BE49-F238E27FC236}">
                <a16:creationId xmlns:a16="http://schemas.microsoft.com/office/drawing/2014/main" id="{1A4AB517-6DF0-FAF3-611C-4C1C0A16713E}"/>
              </a:ext>
            </a:extLst>
          </p:cNvPr>
          <p:cNvSpPr/>
          <p:nvPr/>
        </p:nvSpPr>
        <p:spPr>
          <a:xfrm>
            <a:off x="654341" y="5461233"/>
            <a:ext cx="11019502" cy="41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Full IMS Drafted and Delivered for review prior to meeting. Summary level on next page</a:t>
            </a:r>
          </a:p>
        </p:txBody>
      </p:sp>
      <p:pic>
        <p:nvPicPr>
          <p:cNvPr id="29" name="Picture 28">
            <a:extLst>
              <a:ext uri="{FF2B5EF4-FFF2-40B4-BE49-F238E27FC236}">
                <a16:creationId xmlns:a16="http://schemas.microsoft.com/office/drawing/2014/main" id="{4AFDF284-7EFD-BCA9-1396-F9E5113836A4}"/>
              </a:ext>
            </a:extLst>
          </p:cNvPr>
          <p:cNvPicPr>
            <a:picLocks noChangeAspect="1"/>
          </p:cNvPicPr>
          <p:nvPr/>
        </p:nvPicPr>
        <p:blipFill>
          <a:blip r:embed="rId2"/>
          <a:stretch>
            <a:fillRect/>
          </a:stretch>
        </p:blipFill>
        <p:spPr>
          <a:xfrm>
            <a:off x="1065403" y="1137137"/>
            <a:ext cx="9128647" cy="4139537"/>
          </a:xfrm>
          <a:prstGeom prst="rect">
            <a:avLst/>
          </a:prstGeom>
        </p:spPr>
      </p:pic>
    </p:spTree>
    <p:extLst>
      <p:ext uri="{BB962C8B-B14F-4D97-AF65-F5344CB8AC3E}">
        <p14:creationId xmlns:p14="http://schemas.microsoft.com/office/powerpoint/2010/main" val="259086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D9499A-61FB-4A26-8821-192320C9937D}"/>
              </a:ext>
            </a:extLst>
          </p:cNvPr>
          <p:cNvSpPr>
            <a:spLocks noGrp="1"/>
          </p:cNvSpPr>
          <p:nvPr>
            <p:ph type="body" sz="quarter" idx="10"/>
          </p:nvPr>
        </p:nvSpPr>
        <p:spPr>
          <a:xfrm>
            <a:off x="497960" y="481100"/>
            <a:ext cx="10156058" cy="560887"/>
          </a:xfrm>
        </p:spPr>
        <p:txBody>
          <a:bodyPr/>
          <a:lstStyle/>
          <a:p>
            <a:r>
              <a:rPr lang="en-US" sz="2800"/>
              <a:t>Schedule of Milestones, Customer Reviews, and Acceptance Tests</a:t>
            </a:r>
          </a:p>
        </p:txBody>
      </p:sp>
      <p:sp>
        <p:nvSpPr>
          <p:cNvPr id="5" name="Rectangle 4">
            <a:extLst>
              <a:ext uri="{FF2B5EF4-FFF2-40B4-BE49-F238E27FC236}">
                <a16:creationId xmlns:a16="http://schemas.microsoft.com/office/drawing/2014/main" id="{A6B18D6C-5DCC-21B8-7A65-78C2DCB37648}"/>
              </a:ext>
            </a:extLst>
          </p:cNvPr>
          <p:cNvSpPr/>
          <p:nvPr/>
        </p:nvSpPr>
        <p:spPr>
          <a:xfrm>
            <a:off x="3489820" y="1778596"/>
            <a:ext cx="2687272" cy="46978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7B2BEF-0179-E191-4D4F-3B6B1443D7AC}"/>
              </a:ext>
            </a:extLst>
          </p:cNvPr>
          <p:cNvSpPr/>
          <p:nvPr/>
        </p:nvSpPr>
        <p:spPr>
          <a:xfrm>
            <a:off x="2783748" y="2915050"/>
            <a:ext cx="5540048" cy="46978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5C6C705-4181-4B8D-B7D2-1D79C1FAFA4F}"/>
              </a:ext>
            </a:extLst>
          </p:cNvPr>
          <p:cNvSpPr/>
          <p:nvPr/>
        </p:nvSpPr>
        <p:spPr>
          <a:xfrm>
            <a:off x="4772464" y="3972496"/>
            <a:ext cx="6239484" cy="46978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B0D1848-4D7E-7A02-16C9-CFDF0E8A6215}"/>
              </a:ext>
            </a:extLst>
          </p:cNvPr>
          <p:cNvSpPr/>
          <p:nvPr/>
        </p:nvSpPr>
        <p:spPr>
          <a:xfrm>
            <a:off x="4607654" y="3973191"/>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0</a:t>
            </a:r>
          </a:p>
        </p:txBody>
      </p:sp>
      <p:sp>
        <p:nvSpPr>
          <p:cNvPr id="9" name="TextBox 8">
            <a:extLst>
              <a:ext uri="{FF2B5EF4-FFF2-40B4-BE49-F238E27FC236}">
                <a16:creationId xmlns:a16="http://schemas.microsoft.com/office/drawing/2014/main" id="{2BB5B45D-0C56-ECA3-732A-5433B09181E4}"/>
              </a:ext>
            </a:extLst>
          </p:cNvPr>
          <p:cNvSpPr txBox="1"/>
          <p:nvPr/>
        </p:nvSpPr>
        <p:spPr>
          <a:xfrm>
            <a:off x="4510127" y="4382453"/>
            <a:ext cx="981512" cy="430887"/>
          </a:xfrm>
          <a:prstGeom prst="rect">
            <a:avLst/>
          </a:prstGeom>
          <a:noFill/>
        </p:spPr>
        <p:txBody>
          <a:bodyPr wrap="square" rtlCol="0">
            <a:spAutoFit/>
          </a:bodyPr>
          <a:lstStyle/>
          <a:p>
            <a:r>
              <a:rPr lang="en-US" sz="1050"/>
              <a:t>Contract Award</a:t>
            </a:r>
          </a:p>
        </p:txBody>
      </p:sp>
      <p:sp>
        <p:nvSpPr>
          <p:cNvPr id="10" name="Oval 9">
            <a:extLst>
              <a:ext uri="{FF2B5EF4-FFF2-40B4-BE49-F238E27FC236}">
                <a16:creationId xmlns:a16="http://schemas.microsoft.com/office/drawing/2014/main" id="{91640AEB-F5BF-0777-D15D-F0A66AF0A681}"/>
              </a:ext>
            </a:extLst>
          </p:cNvPr>
          <p:cNvSpPr/>
          <p:nvPr/>
        </p:nvSpPr>
        <p:spPr>
          <a:xfrm>
            <a:off x="3255862" y="1769889"/>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11" name="TextBox 10">
            <a:extLst>
              <a:ext uri="{FF2B5EF4-FFF2-40B4-BE49-F238E27FC236}">
                <a16:creationId xmlns:a16="http://schemas.microsoft.com/office/drawing/2014/main" id="{37A6E17C-6FD0-2FA5-9954-60CE9C9125BE}"/>
              </a:ext>
            </a:extLst>
          </p:cNvPr>
          <p:cNvSpPr txBox="1"/>
          <p:nvPr/>
        </p:nvSpPr>
        <p:spPr>
          <a:xfrm>
            <a:off x="3024871" y="2212315"/>
            <a:ext cx="965542" cy="577081"/>
          </a:xfrm>
          <a:prstGeom prst="rect">
            <a:avLst/>
          </a:prstGeom>
          <a:noFill/>
        </p:spPr>
        <p:txBody>
          <a:bodyPr wrap="square" rtlCol="0">
            <a:spAutoFit/>
          </a:bodyPr>
          <a:lstStyle/>
          <a:p>
            <a:r>
              <a:rPr lang="en-US" sz="1050"/>
              <a:t>TAA Modification Submittal</a:t>
            </a:r>
          </a:p>
        </p:txBody>
      </p:sp>
      <p:sp>
        <p:nvSpPr>
          <p:cNvPr id="12" name="Oval 11">
            <a:extLst>
              <a:ext uri="{FF2B5EF4-FFF2-40B4-BE49-F238E27FC236}">
                <a16:creationId xmlns:a16="http://schemas.microsoft.com/office/drawing/2014/main" id="{51B2A8AD-AFBB-AF98-800B-C39D719E705E}"/>
              </a:ext>
            </a:extLst>
          </p:cNvPr>
          <p:cNvSpPr/>
          <p:nvPr/>
        </p:nvSpPr>
        <p:spPr>
          <a:xfrm>
            <a:off x="2548856" y="2915050"/>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13" name="TextBox 12">
            <a:extLst>
              <a:ext uri="{FF2B5EF4-FFF2-40B4-BE49-F238E27FC236}">
                <a16:creationId xmlns:a16="http://schemas.microsoft.com/office/drawing/2014/main" id="{ECEE4E88-7A5D-E03B-67EE-6C187C3DB366}"/>
              </a:ext>
            </a:extLst>
          </p:cNvPr>
          <p:cNvSpPr txBox="1"/>
          <p:nvPr/>
        </p:nvSpPr>
        <p:spPr>
          <a:xfrm>
            <a:off x="2374784" y="3384834"/>
            <a:ext cx="942363" cy="577081"/>
          </a:xfrm>
          <a:prstGeom prst="rect">
            <a:avLst/>
          </a:prstGeom>
          <a:noFill/>
        </p:spPr>
        <p:txBody>
          <a:bodyPr wrap="square" rtlCol="0">
            <a:spAutoFit/>
          </a:bodyPr>
          <a:lstStyle/>
          <a:p>
            <a:r>
              <a:rPr lang="en-US" sz="1050"/>
              <a:t>Long Lead Material FEA Approval</a:t>
            </a:r>
          </a:p>
        </p:txBody>
      </p:sp>
      <p:sp>
        <p:nvSpPr>
          <p:cNvPr id="14" name="Oval 13">
            <a:extLst>
              <a:ext uri="{FF2B5EF4-FFF2-40B4-BE49-F238E27FC236}">
                <a16:creationId xmlns:a16="http://schemas.microsoft.com/office/drawing/2014/main" id="{D3FC2702-C6F2-4330-A517-72437CB04F6C}"/>
              </a:ext>
            </a:extLst>
          </p:cNvPr>
          <p:cNvSpPr/>
          <p:nvPr/>
        </p:nvSpPr>
        <p:spPr>
          <a:xfrm>
            <a:off x="3235122" y="2915050"/>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15" name="TextBox 14">
            <a:extLst>
              <a:ext uri="{FF2B5EF4-FFF2-40B4-BE49-F238E27FC236}">
                <a16:creationId xmlns:a16="http://schemas.microsoft.com/office/drawing/2014/main" id="{38320A48-70C4-4DD2-0448-C184217B594A}"/>
              </a:ext>
            </a:extLst>
          </p:cNvPr>
          <p:cNvSpPr txBox="1"/>
          <p:nvPr/>
        </p:nvSpPr>
        <p:spPr>
          <a:xfrm>
            <a:off x="3101960" y="3358633"/>
            <a:ext cx="942363" cy="738664"/>
          </a:xfrm>
          <a:prstGeom prst="rect">
            <a:avLst/>
          </a:prstGeom>
          <a:noFill/>
        </p:spPr>
        <p:txBody>
          <a:bodyPr wrap="square" rtlCol="0">
            <a:spAutoFit/>
          </a:bodyPr>
          <a:lstStyle/>
          <a:p>
            <a:r>
              <a:rPr lang="en-US" sz="1050"/>
              <a:t>Long Lead Material Engineering Released</a:t>
            </a:r>
          </a:p>
        </p:txBody>
      </p:sp>
      <p:sp>
        <p:nvSpPr>
          <p:cNvPr id="16" name="Oval 15">
            <a:extLst>
              <a:ext uri="{FF2B5EF4-FFF2-40B4-BE49-F238E27FC236}">
                <a16:creationId xmlns:a16="http://schemas.microsoft.com/office/drawing/2014/main" id="{7DF71437-C70A-5D4D-0B9F-1FF15FA764A0}"/>
              </a:ext>
            </a:extLst>
          </p:cNvPr>
          <p:cNvSpPr/>
          <p:nvPr/>
        </p:nvSpPr>
        <p:spPr>
          <a:xfrm>
            <a:off x="3921388" y="2915050"/>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17" name="TextBox 16">
            <a:extLst>
              <a:ext uri="{FF2B5EF4-FFF2-40B4-BE49-F238E27FC236}">
                <a16:creationId xmlns:a16="http://schemas.microsoft.com/office/drawing/2014/main" id="{5C3E3B87-A620-3DDB-1E73-4BA857AF18A5}"/>
              </a:ext>
            </a:extLst>
          </p:cNvPr>
          <p:cNvSpPr txBox="1"/>
          <p:nvPr/>
        </p:nvSpPr>
        <p:spPr>
          <a:xfrm>
            <a:off x="3885497" y="3358303"/>
            <a:ext cx="942363" cy="577081"/>
          </a:xfrm>
          <a:prstGeom prst="rect">
            <a:avLst/>
          </a:prstGeom>
          <a:noFill/>
        </p:spPr>
        <p:txBody>
          <a:bodyPr wrap="square" rtlCol="0">
            <a:spAutoFit/>
          </a:bodyPr>
          <a:lstStyle/>
          <a:p>
            <a:r>
              <a:rPr lang="en-US" sz="1050"/>
              <a:t>Long Lead Material On Order</a:t>
            </a:r>
          </a:p>
        </p:txBody>
      </p:sp>
      <p:sp>
        <p:nvSpPr>
          <p:cNvPr id="18" name="Oval 17">
            <a:extLst>
              <a:ext uri="{FF2B5EF4-FFF2-40B4-BE49-F238E27FC236}">
                <a16:creationId xmlns:a16="http://schemas.microsoft.com/office/drawing/2014/main" id="{55E138DB-9EFA-63F2-FCA7-1742632BF627}"/>
              </a:ext>
            </a:extLst>
          </p:cNvPr>
          <p:cNvSpPr/>
          <p:nvPr/>
        </p:nvSpPr>
        <p:spPr>
          <a:xfrm>
            <a:off x="8034768" y="2914316"/>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9" name="TextBox 18">
            <a:extLst>
              <a:ext uri="{FF2B5EF4-FFF2-40B4-BE49-F238E27FC236}">
                <a16:creationId xmlns:a16="http://schemas.microsoft.com/office/drawing/2014/main" id="{90338744-2DEC-39DA-B04D-4AB44610B41A}"/>
              </a:ext>
            </a:extLst>
          </p:cNvPr>
          <p:cNvSpPr txBox="1"/>
          <p:nvPr/>
        </p:nvSpPr>
        <p:spPr>
          <a:xfrm>
            <a:off x="7833218" y="3336538"/>
            <a:ext cx="942363" cy="415498"/>
          </a:xfrm>
          <a:prstGeom prst="rect">
            <a:avLst/>
          </a:prstGeom>
          <a:noFill/>
        </p:spPr>
        <p:txBody>
          <a:bodyPr wrap="square" rtlCol="0">
            <a:spAutoFit/>
          </a:bodyPr>
          <a:lstStyle/>
          <a:p>
            <a:r>
              <a:rPr lang="en-US" sz="1050"/>
              <a:t>All Material Received</a:t>
            </a:r>
          </a:p>
        </p:txBody>
      </p:sp>
      <p:sp>
        <p:nvSpPr>
          <p:cNvPr id="20" name="Oval 19">
            <a:extLst>
              <a:ext uri="{FF2B5EF4-FFF2-40B4-BE49-F238E27FC236}">
                <a16:creationId xmlns:a16="http://schemas.microsoft.com/office/drawing/2014/main" id="{F41D5B36-C25A-CAEA-F643-B4C31913B549}"/>
              </a:ext>
            </a:extLst>
          </p:cNvPr>
          <p:cNvSpPr/>
          <p:nvPr/>
        </p:nvSpPr>
        <p:spPr>
          <a:xfrm>
            <a:off x="3922432" y="1753324"/>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1" name="TextBox 20">
            <a:extLst>
              <a:ext uri="{FF2B5EF4-FFF2-40B4-BE49-F238E27FC236}">
                <a16:creationId xmlns:a16="http://schemas.microsoft.com/office/drawing/2014/main" id="{C2F1639C-462D-C5B5-DC9E-168D589BCD10}"/>
              </a:ext>
            </a:extLst>
          </p:cNvPr>
          <p:cNvSpPr txBox="1"/>
          <p:nvPr/>
        </p:nvSpPr>
        <p:spPr>
          <a:xfrm>
            <a:off x="3875405" y="2209949"/>
            <a:ext cx="799220" cy="577081"/>
          </a:xfrm>
          <a:prstGeom prst="rect">
            <a:avLst/>
          </a:prstGeom>
          <a:noFill/>
        </p:spPr>
        <p:txBody>
          <a:bodyPr wrap="square" rtlCol="0">
            <a:spAutoFit/>
          </a:bodyPr>
          <a:lstStyle/>
          <a:p>
            <a:r>
              <a:rPr lang="en-US" sz="1050"/>
              <a:t>U.S. State Dept Approval</a:t>
            </a:r>
          </a:p>
        </p:txBody>
      </p:sp>
      <p:sp>
        <p:nvSpPr>
          <p:cNvPr id="22" name="Oval 21">
            <a:extLst>
              <a:ext uri="{FF2B5EF4-FFF2-40B4-BE49-F238E27FC236}">
                <a16:creationId xmlns:a16="http://schemas.microsoft.com/office/drawing/2014/main" id="{3707581C-CD79-B02A-76FE-C150B1CC3B28}"/>
              </a:ext>
            </a:extLst>
          </p:cNvPr>
          <p:cNvSpPr/>
          <p:nvPr/>
        </p:nvSpPr>
        <p:spPr>
          <a:xfrm>
            <a:off x="5278769" y="1783070"/>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23" name="TextBox 22">
            <a:extLst>
              <a:ext uri="{FF2B5EF4-FFF2-40B4-BE49-F238E27FC236}">
                <a16:creationId xmlns:a16="http://schemas.microsoft.com/office/drawing/2014/main" id="{002955B5-AA18-44CB-C49E-03D8668237E4}"/>
              </a:ext>
            </a:extLst>
          </p:cNvPr>
          <p:cNvSpPr txBox="1"/>
          <p:nvPr/>
        </p:nvSpPr>
        <p:spPr>
          <a:xfrm>
            <a:off x="5191214" y="2200064"/>
            <a:ext cx="1287711" cy="577081"/>
          </a:xfrm>
          <a:prstGeom prst="rect">
            <a:avLst/>
          </a:prstGeom>
          <a:noFill/>
        </p:spPr>
        <p:txBody>
          <a:bodyPr wrap="square" rtlCol="0">
            <a:spAutoFit/>
          </a:bodyPr>
          <a:lstStyle/>
          <a:p>
            <a:r>
              <a:rPr lang="en-US" sz="1050"/>
              <a:t>Signatory Signatures Complete</a:t>
            </a:r>
          </a:p>
        </p:txBody>
      </p:sp>
      <p:sp>
        <p:nvSpPr>
          <p:cNvPr id="24" name="Oval 23">
            <a:extLst>
              <a:ext uri="{FF2B5EF4-FFF2-40B4-BE49-F238E27FC236}">
                <a16:creationId xmlns:a16="http://schemas.microsoft.com/office/drawing/2014/main" id="{06E96DE9-D259-2E4F-C907-F84288CACF49}"/>
              </a:ext>
            </a:extLst>
          </p:cNvPr>
          <p:cNvSpPr/>
          <p:nvPr/>
        </p:nvSpPr>
        <p:spPr>
          <a:xfrm>
            <a:off x="5979016" y="1786290"/>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25" name="TextBox 24">
            <a:extLst>
              <a:ext uri="{FF2B5EF4-FFF2-40B4-BE49-F238E27FC236}">
                <a16:creationId xmlns:a16="http://schemas.microsoft.com/office/drawing/2014/main" id="{3FD4AB85-3872-0804-9339-2AE1DC6972A9}"/>
              </a:ext>
            </a:extLst>
          </p:cNvPr>
          <p:cNvSpPr txBox="1"/>
          <p:nvPr/>
        </p:nvSpPr>
        <p:spPr>
          <a:xfrm>
            <a:off x="5967887" y="2243897"/>
            <a:ext cx="664130" cy="415498"/>
          </a:xfrm>
          <a:prstGeom prst="rect">
            <a:avLst/>
          </a:prstGeom>
          <a:noFill/>
        </p:spPr>
        <p:txBody>
          <a:bodyPr wrap="square" rtlCol="0">
            <a:spAutoFit/>
          </a:bodyPr>
          <a:lstStyle/>
          <a:p>
            <a:r>
              <a:rPr lang="en-US" sz="1050"/>
              <a:t>TAA Final</a:t>
            </a:r>
          </a:p>
        </p:txBody>
      </p:sp>
      <p:sp>
        <p:nvSpPr>
          <p:cNvPr id="26" name="Rectangle 25">
            <a:extLst>
              <a:ext uri="{FF2B5EF4-FFF2-40B4-BE49-F238E27FC236}">
                <a16:creationId xmlns:a16="http://schemas.microsoft.com/office/drawing/2014/main" id="{931FD896-E7F5-B08C-DECA-8B83AEBE8ECC}"/>
              </a:ext>
            </a:extLst>
          </p:cNvPr>
          <p:cNvSpPr/>
          <p:nvPr/>
        </p:nvSpPr>
        <p:spPr>
          <a:xfrm>
            <a:off x="4827860" y="5141599"/>
            <a:ext cx="6184087" cy="46978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5CF6C2D-43E7-DA0C-F2AC-6677D7E80ED7}"/>
              </a:ext>
            </a:extLst>
          </p:cNvPr>
          <p:cNvSpPr/>
          <p:nvPr/>
        </p:nvSpPr>
        <p:spPr>
          <a:xfrm>
            <a:off x="5293920" y="3973191"/>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a:t>
            </a:r>
          </a:p>
        </p:txBody>
      </p:sp>
      <p:sp>
        <p:nvSpPr>
          <p:cNvPr id="31" name="TextBox 30">
            <a:extLst>
              <a:ext uri="{FF2B5EF4-FFF2-40B4-BE49-F238E27FC236}">
                <a16:creationId xmlns:a16="http://schemas.microsoft.com/office/drawing/2014/main" id="{3F3A5EF8-E749-B5F8-2B63-57C90BD8D0AF}"/>
              </a:ext>
            </a:extLst>
          </p:cNvPr>
          <p:cNvSpPr txBox="1"/>
          <p:nvPr/>
        </p:nvSpPr>
        <p:spPr>
          <a:xfrm>
            <a:off x="5195580" y="4434219"/>
            <a:ext cx="981512" cy="253916"/>
          </a:xfrm>
          <a:prstGeom prst="rect">
            <a:avLst/>
          </a:prstGeom>
          <a:noFill/>
        </p:spPr>
        <p:txBody>
          <a:bodyPr wrap="square" rtlCol="0">
            <a:spAutoFit/>
          </a:bodyPr>
          <a:lstStyle/>
          <a:p>
            <a:r>
              <a:rPr lang="en-US" sz="1050"/>
              <a:t>TKO/RR</a:t>
            </a:r>
          </a:p>
        </p:txBody>
      </p:sp>
      <p:sp>
        <p:nvSpPr>
          <p:cNvPr id="32" name="Oval 31">
            <a:extLst>
              <a:ext uri="{FF2B5EF4-FFF2-40B4-BE49-F238E27FC236}">
                <a16:creationId xmlns:a16="http://schemas.microsoft.com/office/drawing/2014/main" id="{C6C7E0E8-6C56-17ED-B1A2-B52FF5DD0523}"/>
              </a:ext>
            </a:extLst>
          </p:cNvPr>
          <p:cNvSpPr/>
          <p:nvPr/>
        </p:nvSpPr>
        <p:spPr>
          <a:xfrm>
            <a:off x="5980186" y="3973191"/>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33" name="TextBox 32">
            <a:extLst>
              <a:ext uri="{FF2B5EF4-FFF2-40B4-BE49-F238E27FC236}">
                <a16:creationId xmlns:a16="http://schemas.microsoft.com/office/drawing/2014/main" id="{B9CEC10A-7784-DA5E-06E4-65F365082D4E}"/>
              </a:ext>
            </a:extLst>
          </p:cNvPr>
          <p:cNvSpPr txBox="1"/>
          <p:nvPr/>
        </p:nvSpPr>
        <p:spPr>
          <a:xfrm>
            <a:off x="5980183" y="4438414"/>
            <a:ext cx="981512" cy="253916"/>
          </a:xfrm>
          <a:prstGeom prst="rect">
            <a:avLst/>
          </a:prstGeom>
          <a:noFill/>
        </p:spPr>
        <p:txBody>
          <a:bodyPr wrap="square" rtlCol="0">
            <a:spAutoFit/>
          </a:bodyPr>
          <a:lstStyle/>
          <a:p>
            <a:r>
              <a:rPr lang="en-US" sz="1050"/>
              <a:t>EDR1</a:t>
            </a:r>
          </a:p>
        </p:txBody>
      </p:sp>
      <p:sp>
        <p:nvSpPr>
          <p:cNvPr id="34" name="Oval 33">
            <a:extLst>
              <a:ext uri="{FF2B5EF4-FFF2-40B4-BE49-F238E27FC236}">
                <a16:creationId xmlns:a16="http://schemas.microsoft.com/office/drawing/2014/main" id="{1337ADB0-9AA8-E447-FD60-B298B904ECE4}"/>
              </a:ext>
            </a:extLst>
          </p:cNvPr>
          <p:cNvSpPr/>
          <p:nvPr/>
        </p:nvSpPr>
        <p:spPr>
          <a:xfrm>
            <a:off x="9367164" y="3972496"/>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35" name="TextBox 34">
            <a:extLst>
              <a:ext uri="{FF2B5EF4-FFF2-40B4-BE49-F238E27FC236}">
                <a16:creationId xmlns:a16="http://schemas.microsoft.com/office/drawing/2014/main" id="{2DA7C4B8-6428-6433-C964-41C2F4802FE2}"/>
              </a:ext>
            </a:extLst>
          </p:cNvPr>
          <p:cNvSpPr txBox="1"/>
          <p:nvPr/>
        </p:nvSpPr>
        <p:spPr>
          <a:xfrm>
            <a:off x="9394596" y="4458798"/>
            <a:ext cx="981512" cy="253916"/>
          </a:xfrm>
          <a:prstGeom prst="rect">
            <a:avLst/>
          </a:prstGeom>
          <a:noFill/>
        </p:spPr>
        <p:txBody>
          <a:bodyPr wrap="square" rtlCol="0">
            <a:spAutoFit/>
          </a:bodyPr>
          <a:lstStyle/>
          <a:p>
            <a:r>
              <a:rPr lang="en-US" sz="1050"/>
              <a:t>EDR2</a:t>
            </a:r>
          </a:p>
        </p:txBody>
      </p:sp>
      <p:sp>
        <p:nvSpPr>
          <p:cNvPr id="36" name="Oval 35">
            <a:extLst>
              <a:ext uri="{FF2B5EF4-FFF2-40B4-BE49-F238E27FC236}">
                <a16:creationId xmlns:a16="http://schemas.microsoft.com/office/drawing/2014/main" id="{287FCAE1-81F6-5694-5B0F-83891E3242D8}"/>
              </a:ext>
            </a:extLst>
          </p:cNvPr>
          <p:cNvSpPr/>
          <p:nvPr/>
        </p:nvSpPr>
        <p:spPr>
          <a:xfrm>
            <a:off x="10097782" y="3973191"/>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37" name="TextBox 36">
            <a:extLst>
              <a:ext uri="{FF2B5EF4-FFF2-40B4-BE49-F238E27FC236}">
                <a16:creationId xmlns:a16="http://schemas.microsoft.com/office/drawing/2014/main" id="{F0956AF0-EC3F-CF77-E06A-6CD83378A51F}"/>
              </a:ext>
            </a:extLst>
          </p:cNvPr>
          <p:cNvSpPr txBox="1"/>
          <p:nvPr/>
        </p:nvSpPr>
        <p:spPr>
          <a:xfrm>
            <a:off x="9977566" y="4462292"/>
            <a:ext cx="981512" cy="253916"/>
          </a:xfrm>
          <a:prstGeom prst="rect">
            <a:avLst/>
          </a:prstGeom>
          <a:noFill/>
        </p:spPr>
        <p:txBody>
          <a:bodyPr wrap="square" rtlCol="0">
            <a:spAutoFit/>
          </a:bodyPr>
          <a:lstStyle/>
          <a:p>
            <a:r>
              <a:rPr lang="en-US" sz="1050"/>
              <a:t>TRR/OSAT</a:t>
            </a:r>
          </a:p>
        </p:txBody>
      </p:sp>
      <p:sp>
        <p:nvSpPr>
          <p:cNvPr id="38" name="Oval 37">
            <a:extLst>
              <a:ext uri="{FF2B5EF4-FFF2-40B4-BE49-F238E27FC236}">
                <a16:creationId xmlns:a16="http://schemas.microsoft.com/office/drawing/2014/main" id="{D67D7039-AD93-9E5A-CDF4-8393CCC555BC}"/>
              </a:ext>
            </a:extLst>
          </p:cNvPr>
          <p:cNvSpPr/>
          <p:nvPr/>
        </p:nvSpPr>
        <p:spPr>
          <a:xfrm>
            <a:off x="10784045" y="3973191"/>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39" name="TextBox 38">
            <a:extLst>
              <a:ext uri="{FF2B5EF4-FFF2-40B4-BE49-F238E27FC236}">
                <a16:creationId xmlns:a16="http://schemas.microsoft.com/office/drawing/2014/main" id="{0FEA453E-7634-3783-C61A-842EDAD29328}"/>
              </a:ext>
            </a:extLst>
          </p:cNvPr>
          <p:cNvSpPr txBox="1"/>
          <p:nvPr/>
        </p:nvSpPr>
        <p:spPr>
          <a:xfrm>
            <a:off x="10660660" y="4454303"/>
            <a:ext cx="981512" cy="253916"/>
          </a:xfrm>
          <a:prstGeom prst="rect">
            <a:avLst/>
          </a:prstGeom>
          <a:noFill/>
        </p:spPr>
        <p:txBody>
          <a:bodyPr wrap="square" rtlCol="0">
            <a:spAutoFit/>
          </a:bodyPr>
          <a:lstStyle/>
          <a:p>
            <a:r>
              <a:rPr lang="en-US" sz="1050"/>
              <a:t>Completion</a:t>
            </a:r>
          </a:p>
        </p:txBody>
      </p:sp>
      <p:sp>
        <p:nvSpPr>
          <p:cNvPr id="40" name="Oval 39">
            <a:extLst>
              <a:ext uri="{FF2B5EF4-FFF2-40B4-BE49-F238E27FC236}">
                <a16:creationId xmlns:a16="http://schemas.microsoft.com/office/drawing/2014/main" id="{AF1C3675-0CD3-F539-0B32-6E64234380D9}"/>
              </a:ext>
            </a:extLst>
          </p:cNvPr>
          <p:cNvSpPr/>
          <p:nvPr/>
        </p:nvSpPr>
        <p:spPr>
          <a:xfrm>
            <a:off x="7989662" y="3981434"/>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41" name="TextBox 40">
            <a:extLst>
              <a:ext uri="{FF2B5EF4-FFF2-40B4-BE49-F238E27FC236}">
                <a16:creationId xmlns:a16="http://schemas.microsoft.com/office/drawing/2014/main" id="{C3C6306B-2100-7674-4B01-D43066F81443}"/>
              </a:ext>
            </a:extLst>
          </p:cNvPr>
          <p:cNvSpPr txBox="1"/>
          <p:nvPr/>
        </p:nvSpPr>
        <p:spPr>
          <a:xfrm>
            <a:off x="7912784" y="4412746"/>
            <a:ext cx="774239" cy="415498"/>
          </a:xfrm>
          <a:prstGeom prst="rect">
            <a:avLst/>
          </a:prstGeom>
          <a:noFill/>
        </p:spPr>
        <p:txBody>
          <a:bodyPr wrap="square" rtlCol="0">
            <a:spAutoFit/>
          </a:bodyPr>
          <a:lstStyle/>
          <a:p>
            <a:r>
              <a:rPr lang="en-US" sz="1050"/>
              <a:t>Capital HW Mods</a:t>
            </a:r>
          </a:p>
        </p:txBody>
      </p:sp>
      <p:sp>
        <p:nvSpPr>
          <p:cNvPr id="42" name="Oval 41">
            <a:extLst>
              <a:ext uri="{FF2B5EF4-FFF2-40B4-BE49-F238E27FC236}">
                <a16:creationId xmlns:a16="http://schemas.microsoft.com/office/drawing/2014/main" id="{7BC9943A-C870-41B4-0FA4-4231DBC58B33}"/>
              </a:ext>
            </a:extLst>
          </p:cNvPr>
          <p:cNvSpPr/>
          <p:nvPr/>
        </p:nvSpPr>
        <p:spPr>
          <a:xfrm>
            <a:off x="5281554" y="5140865"/>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1 </a:t>
            </a:r>
          </a:p>
        </p:txBody>
      </p:sp>
      <p:sp>
        <p:nvSpPr>
          <p:cNvPr id="43" name="TextBox 42">
            <a:extLst>
              <a:ext uri="{FF2B5EF4-FFF2-40B4-BE49-F238E27FC236}">
                <a16:creationId xmlns:a16="http://schemas.microsoft.com/office/drawing/2014/main" id="{FC202914-6667-6D7F-D3BB-286BD04512C6}"/>
              </a:ext>
            </a:extLst>
          </p:cNvPr>
          <p:cNvSpPr txBox="1"/>
          <p:nvPr/>
        </p:nvSpPr>
        <p:spPr>
          <a:xfrm>
            <a:off x="5318440" y="5662786"/>
            <a:ext cx="981512" cy="253916"/>
          </a:xfrm>
          <a:prstGeom prst="rect">
            <a:avLst/>
          </a:prstGeom>
          <a:noFill/>
        </p:spPr>
        <p:txBody>
          <a:bodyPr wrap="square" rtlCol="0">
            <a:spAutoFit/>
          </a:bodyPr>
          <a:lstStyle/>
          <a:p>
            <a:r>
              <a:rPr lang="en-US" sz="1050"/>
              <a:t>RR</a:t>
            </a:r>
          </a:p>
        </p:txBody>
      </p:sp>
      <p:sp>
        <p:nvSpPr>
          <p:cNvPr id="44" name="Oval 43">
            <a:extLst>
              <a:ext uri="{FF2B5EF4-FFF2-40B4-BE49-F238E27FC236}">
                <a16:creationId xmlns:a16="http://schemas.microsoft.com/office/drawing/2014/main" id="{71F99F30-E529-D4D7-EC73-B3345340A05B}"/>
              </a:ext>
            </a:extLst>
          </p:cNvPr>
          <p:cNvSpPr/>
          <p:nvPr/>
        </p:nvSpPr>
        <p:spPr>
          <a:xfrm>
            <a:off x="5983896" y="5140865"/>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 </a:t>
            </a:r>
          </a:p>
        </p:txBody>
      </p:sp>
      <p:sp>
        <p:nvSpPr>
          <p:cNvPr id="45" name="TextBox 44">
            <a:extLst>
              <a:ext uri="{FF2B5EF4-FFF2-40B4-BE49-F238E27FC236}">
                <a16:creationId xmlns:a16="http://schemas.microsoft.com/office/drawing/2014/main" id="{9B875FDF-7BD2-15F6-82BD-F8C22AAE43F7}"/>
              </a:ext>
            </a:extLst>
          </p:cNvPr>
          <p:cNvSpPr txBox="1"/>
          <p:nvPr/>
        </p:nvSpPr>
        <p:spPr>
          <a:xfrm>
            <a:off x="6009134" y="5636526"/>
            <a:ext cx="981512" cy="253916"/>
          </a:xfrm>
          <a:prstGeom prst="rect">
            <a:avLst/>
          </a:prstGeom>
          <a:noFill/>
        </p:spPr>
        <p:txBody>
          <a:bodyPr wrap="square" rtlCol="0">
            <a:spAutoFit/>
          </a:bodyPr>
          <a:lstStyle/>
          <a:p>
            <a:r>
              <a:rPr lang="en-US" sz="1050"/>
              <a:t>EDR</a:t>
            </a:r>
          </a:p>
        </p:txBody>
      </p:sp>
      <p:sp>
        <p:nvSpPr>
          <p:cNvPr id="46" name="Oval 45">
            <a:extLst>
              <a:ext uri="{FF2B5EF4-FFF2-40B4-BE49-F238E27FC236}">
                <a16:creationId xmlns:a16="http://schemas.microsoft.com/office/drawing/2014/main" id="{9B29E66B-AEA0-2099-04B5-D1C33DEB749B}"/>
              </a:ext>
            </a:extLst>
          </p:cNvPr>
          <p:cNvSpPr/>
          <p:nvPr/>
        </p:nvSpPr>
        <p:spPr>
          <a:xfrm>
            <a:off x="6666452" y="5140865"/>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3 </a:t>
            </a:r>
          </a:p>
        </p:txBody>
      </p:sp>
      <p:sp>
        <p:nvSpPr>
          <p:cNvPr id="47" name="TextBox 46">
            <a:extLst>
              <a:ext uri="{FF2B5EF4-FFF2-40B4-BE49-F238E27FC236}">
                <a16:creationId xmlns:a16="http://schemas.microsoft.com/office/drawing/2014/main" id="{2A2E6E3A-966E-A6CB-DA68-9EAA2EEDF660}"/>
              </a:ext>
            </a:extLst>
          </p:cNvPr>
          <p:cNvSpPr txBox="1"/>
          <p:nvPr/>
        </p:nvSpPr>
        <p:spPr>
          <a:xfrm>
            <a:off x="6620486" y="5627383"/>
            <a:ext cx="784893" cy="415498"/>
          </a:xfrm>
          <a:prstGeom prst="rect">
            <a:avLst/>
          </a:prstGeom>
          <a:noFill/>
        </p:spPr>
        <p:txBody>
          <a:bodyPr wrap="square" rtlCol="0">
            <a:spAutoFit/>
          </a:bodyPr>
          <a:lstStyle/>
          <a:p>
            <a:r>
              <a:rPr lang="en-US" sz="1050"/>
              <a:t>Software Drop 1</a:t>
            </a:r>
          </a:p>
        </p:txBody>
      </p:sp>
      <p:sp>
        <p:nvSpPr>
          <p:cNvPr id="48" name="Oval 47">
            <a:extLst>
              <a:ext uri="{FF2B5EF4-FFF2-40B4-BE49-F238E27FC236}">
                <a16:creationId xmlns:a16="http://schemas.microsoft.com/office/drawing/2014/main" id="{7F0710A6-A60D-2FEB-DA8F-7AF81FBCAB75}"/>
              </a:ext>
            </a:extLst>
          </p:cNvPr>
          <p:cNvSpPr/>
          <p:nvPr/>
        </p:nvSpPr>
        <p:spPr>
          <a:xfrm>
            <a:off x="8088904" y="5140865"/>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5 </a:t>
            </a:r>
          </a:p>
        </p:txBody>
      </p:sp>
      <p:sp>
        <p:nvSpPr>
          <p:cNvPr id="49" name="TextBox 48">
            <a:extLst>
              <a:ext uri="{FF2B5EF4-FFF2-40B4-BE49-F238E27FC236}">
                <a16:creationId xmlns:a16="http://schemas.microsoft.com/office/drawing/2014/main" id="{2F340871-E4F0-25A1-2DA8-D2488003D1AA}"/>
              </a:ext>
            </a:extLst>
          </p:cNvPr>
          <p:cNvSpPr txBox="1"/>
          <p:nvPr/>
        </p:nvSpPr>
        <p:spPr>
          <a:xfrm>
            <a:off x="7990639" y="5574301"/>
            <a:ext cx="868786" cy="415498"/>
          </a:xfrm>
          <a:prstGeom prst="rect">
            <a:avLst/>
          </a:prstGeom>
          <a:noFill/>
        </p:spPr>
        <p:txBody>
          <a:bodyPr wrap="square" rtlCol="0">
            <a:spAutoFit/>
          </a:bodyPr>
          <a:lstStyle/>
          <a:p>
            <a:r>
              <a:rPr lang="en-US" sz="1050"/>
              <a:t>Integration Complete</a:t>
            </a:r>
          </a:p>
        </p:txBody>
      </p:sp>
      <p:sp>
        <p:nvSpPr>
          <p:cNvPr id="50" name="Oval 49">
            <a:extLst>
              <a:ext uri="{FF2B5EF4-FFF2-40B4-BE49-F238E27FC236}">
                <a16:creationId xmlns:a16="http://schemas.microsoft.com/office/drawing/2014/main" id="{16DC7886-CABC-4649-8C50-25A5FE57AF7A}"/>
              </a:ext>
            </a:extLst>
          </p:cNvPr>
          <p:cNvSpPr/>
          <p:nvPr/>
        </p:nvSpPr>
        <p:spPr>
          <a:xfrm>
            <a:off x="10121496" y="5140865"/>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8 </a:t>
            </a:r>
          </a:p>
        </p:txBody>
      </p:sp>
      <p:sp>
        <p:nvSpPr>
          <p:cNvPr id="51" name="TextBox 50">
            <a:extLst>
              <a:ext uri="{FF2B5EF4-FFF2-40B4-BE49-F238E27FC236}">
                <a16:creationId xmlns:a16="http://schemas.microsoft.com/office/drawing/2014/main" id="{8945588B-E65D-7403-AA37-8A98AD90F2C7}"/>
              </a:ext>
            </a:extLst>
          </p:cNvPr>
          <p:cNvSpPr txBox="1"/>
          <p:nvPr/>
        </p:nvSpPr>
        <p:spPr>
          <a:xfrm>
            <a:off x="10121496" y="5627901"/>
            <a:ext cx="774049" cy="253916"/>
          </a:xfrm>
          <a:prstGeom prst="rect">
            <a:avLst/>
          </a:prstGeom>
          <a:noFill/>
        </p:spPr>
        <p:txBody>
          <a:bodyPr wrap="square" rtlCol="0">
            <a:spAutoFit/>
          </a:bodyPr>
          <a:lstStyle/>
          <a:p>
            <a:r>
              <a:rPr lang="en-US" sz="1050"/>
              <a:t>OSAT</a:t>
            </a:r>
          </a:p>
        </p:txBody>
      </p:sp>
      <p:sp>
        <p:nvSpPr>
          <p:cNvPr id="54" name="Oval 53">
            <a:extLst>
              <a:ext uri="{FF2B5EF4-FFF2-40B4-BE49-F238E27FC236}">
                <a16:creationId xmlns:a16="http://schemas.microsoft.com/office/drawing/2014/main" id="{3BDD89A8-2C5E-2006-F450-E0CA75513F47}"/>
              </a:ext>
            </a:extLst>
          </p:cNvPr>
          <p:cNvSpPr/>
          <p:nvPr/>
        </p:nvSpPr>
        <p:spPr>
          <a:xfrm>
            <a:off x="10784045" y="5140865"/>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9 </a:t>
            </a:r>
          </a:p>
        </p:txBody>
      </p:sp>
      <p:sp>
        <p:nvSpPr>
          <p:cNvPr id="55" name="TextBox 54">
            <a:extLst>
              <a:ext uri="{FF2B5EF4-FFF2-40B4-BE49-F238E27FC236}">
                <a16:creationId xmlns:a16="http://schemas.microsoft.com/office/drawing/2014/main" id="{10A4082A-DAF7-1103-AE2B-D7C607FD37F3}"/>
              </a:ext>
            </a:extLst>
          </p:cNvPr>
          <p:cNvSpPr txBox="1"/>
          <p:nvPr/>
        </p:nvSpPr>
        <p:spPr>
          <a:xfrm>
            <a:off x="10641221" y="5627361"/>
            <a:ext cx="981512" cy="253916"/>
          </a:xfrm>
          <a:prstGeom prst="rect">
            <a:avLst/>
          </a:prstGeom>
          <a:noFill/>
        </p:spPr>
        <p:txBody>
          <a:bodyPr wrap="square" rtlCol="0">
            <a:spAutoFit/>
          </a:bodyPr>
          <a:lstStyle/>
          <a:p>
            <a:r>
              <a:rPr lang="en-US" sz="1050"/>
              <a:t>Completion</a:t>
            </a:r>
          </a:p>
        </p:txBody>
      </p:sp>
      <p:sp>
        <p:nvSpPr>
          <p:cNvPr id="56" name="Oval 55">
            <a:extLst>
              <a:ext uri="{FF2B5EF4-FFF2-40B4-BE49-F238E27FC236}">
                <a16:creationId xmlns:a16="http://schemas.microsoft.com/office/drawing/2014/main" id="{FD68E572-95DA-471C-026A-B19F60F9A14B}"/>
              </a:ext>
            </a:extLst>
          </p:cNvPr>
          <p:cNvSpPr/>
          <p:nvPr/>
        </p:nvSpPr>
        <p:spPr>
          <a:xfrm>
            <a:off x="8703802" y="3972496"/>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57" name="TextBox 56">
            <a:extLst>
              <a:ext uri="{FF2B5EF4-FFF2-40B4-BE49-F238E27FC236}">
                <a16:creationId xmlns:a16="http://schemas.microsoft.com/office/drawing/2014/main" id="{74E3A984-A081-42A3-6341-19EDAFAE6EC2}"/>
              </a:ext>
            </a:extLst>
          </p:cNvPr>
          <p:cNvSpPr txBox="1"/>
          <p:nvPr/>
        </p:nvSpPr>
        <p:spPr>
          <a:xfrm>
            <a:off x="8662368" y="4397147"/>
            <a:ext cx="822530" cy="577081"/>
          </a:xfrm>
          <a:prstGeom prst="rect">
            <a:avLst/>
          </a:prstGeom>
          <a:noFill/>
        </p:spPr>
        <p:txBody>
          <a:bodyPr wrap="square" rtlCol="0">
            <a:spAutoFit/>
          </a:bodyPr>
          <a:lstStyle/>
          <a:p>
            <a:r>
              <a:rPr lang="en-US" sz="1050"/>
              <a:t>HSI + Tuning Event</a:t>
            </a:r>
          </a:p>
        </p:txBody>
      </p:sp>
      <p:sp>
        <p:nvSpPr>
          <p:cNvPr id="58" name="Oval 57">
            <a:extLst>
              <a:ext uri="{FF2B5EF4-FFF2-40B4-BE49-F238E27FC236}">
                <a16:creationId xmlns:a16="http://schemas.microsoft.com/office/drawing/2014/main" id="{0251E24B-BF1D-B7E8-618F-43D729F1D2EF}"/>
              </a:ext>
            </a:extLst>
          </p:cNvPr>
          <p:cNvSpPr/>
          <p:nvPr/>
        </p:nvSpPr>
        <p:spPr>
          <a:xfrm>
            <a:off x="6676003" y="3973191"/>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3 </a:t>
            </a:r>
          </a:p>
        </p:txBody>
      </p:sp>
      <p:sp>
        <p:nvSpPr>
          <p:cNvPr id="59" name="TextBox 58">
            <a:extLst>
              <a:ext uri="{FF2B5EF4-FFF2-40B4-BE49-F238E27FC236}">
                <a16:creationId xmlns:a16="http://schemas.microsoft.com/office/drawing/2014/main" id="{31997AE9-0137-E10B-DA8D-5B4BEFC99A94}"/>
              </a:ext>
            </a:extLst>
          </p:cNvPr>
          <p:cNvSpPr txBox="1"/>
          <p:nvPr/>
        </p:nvSpPr>
        <p:spPr>
          <a:xfrm>
            <a:off x="6580023" y="4414086"/>
            <a:ext cx="677249" cy="369332"/>
          </a:xfrm>
          <a:prstGeom prst="rect">
            <a:avLst/>
          </a:prstGeom>
          <a:noFill/>
        </p:spPr>
        <p:txBody>
          <a:bodyPr wrap="square" rtlCol="0">
            <a:spAutoFit/>
          </a:bodyPr>
          <a:lstStyle/>
          <a:p>
            <a:r>
              <a:rPr lang="en-US" sz="900"/>
              <a:t>Software Upgrade</a:t>
            </a:r>
          </a:p>
        </p:txBody>
      </p:sp>
      <p:sp>
        <p:nvSpPr>
          <p:cNvPr id="60" name="Oval 59">
            <a:extLst>
              <a:ext uri="{FF2B5EF4-FFF2-40B4-BE49-F238E27FC236}">
                <a16:creationId xmlns:a16="http://schemas.microsoft.com/office/drawing/2014/main" id="{8E279CFF-B575-EDC7-E608-99DA147FC103}"/>
              </a:ext>
            </a:extLst>
          </p:cNvPr>
          <p:cNvSpPr/>
          <p:nvPr/>
        </p:nvSpPr>
        <p:spPr>
          <a:xfrm>
            <a:off x="5950814" y="2907115"/>
            <a:ext cx="469784" cy="469784"/>
          </a:xfrm>
          <a:prstGeom prst="ellipse">
            <a:avLst/>
          </a:prstGeom>
          <a:solidFill>
            <a:srgbClr val="CBCD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61" name="TextBox 60">
            <a:extLst>
              <a:ext uri="{FF2B5EF4-FFF2-40B4-BE49-F238E27FC236}">
                <a16:creationId xmlns:a16="http://schemas.microsoft.com/office/drawing/2014/main" id="{BDF4D9C5-BCC2-C5B2-2A6E-90344995D9D7}"/>
              </a:ext>
            </a:extLst>
          </p:cNvPr>
          <p:cNvSpPr txBox="1"/>
          <p:nvPr/>
        </p:nvSpPr>
        <p:spPr>
          <a:xfrm>
            <a:off x="5828016" y="3358967"/>
            <a:ext cx="942363" cy="415498"/>
          </a:xfrm>
          <a:prstGeom prst="rect">
            <a:avLst/>
          </a:prstGeom>
          <a:noFill/>
        </p:spPr>
        <p:txBody>
          <a:bodyPr wrap="square" rtlCol="0">
            <a:spAutoFit/>
          </a:bodyPr>
          <a:lstStyle/>
          <a:p>
            <a:r>
              <a:rPr lang="en-US" sz="1050"/>
              <a:t>Full BOM on Order</a:t>
            </a:r>
          </a:p>
        </p:txBody>
      </p:sp>
      <p:sp>
        <p:nvSpPr>
          <p:cNvPr id="62" name="TextBox 61">
            <a:extLst>
              <a:ext uri="{FF2B5EF4-FFF2-40B4-BE49-F238E27FC236}">
                <a16:creationId xmlns:a16="http://schemas.microsoft.com/office/drawing/2014/main" id="{2F69F92F-6FCA-E582-3657-DE5D0213FC8B}"/>
              </a:ext>
            </a:extLst>
          </p:cNvPr>
          <p:cNvSpPr txBox="1"/>
          <p:nvPr/>
        </p:nvSpPr>
        <p:spPr>
          <a:xfrm>
            <a:off x="72169" y="1794409"/>
            <a:ext cx="2189240" cy="369332"/>
          </a:xfrm>
          <a:prstGeom prst="rect">
            <a:avLst/>
          </a:prstGeom>
          <a:noFill/>
        </p:spPr>
        <p:txBody>
          <a:bodyPr wrap="square" rtlCol="0">
            <a:spAutoFit/>
          </a:bodyPr>
          <a:lstStyle/>
          <a:p>
            <a:r>
              <a:rPr lang="en-US" b="1"/>
              <a:t>ITC Activities</a:t>
            </a:r>
          </a:p>
        </p:txBody>
      </p:sp>
      <p:sp>
        <p:nvSpPr>
          <p:cNvPr id="63" name="TextBox 62">
            <a:extLst>
              <a:ext uri="{FF2B5EF4-FFF2-40B4-BE49-F238E27FC236}">
                <a16:creationId xmlns:a16="http://schemas.microsoft.com/office/drawing/2014/main" id="{90483548-4367-A3A1-42C8-03AC3D906948}"/>
              </a:ext>
            </a:extLst>
          </p:cNvPr>
          <p:cNvSpPr txBox="1"/>
          <p:nvPr/>
        </p:nvSpPr>
        <p:spPr>
          <a:xfrm>
            <a:off x="77410" y="2975698"/>
            <a:ext cx="2336521" cy="646331"/>
          </a:xfrm>
          <a:prstGeom prst="rect">
            <a:avLst/>
          </a:prstGeom>
          <a:noFill/>
        </p:spPr>
        <p:txBody>
          <a:bodyPr wrap="square" rtlCol="0">
            <a:spAutoFit/>
          </a:bodyPr>
          <a:lstStyle/>
          <a:p>
            <a:r>
              <a:rPr lang="en-US" b="1"/>
              <a:t>Material/ Procurement</a:t>
            </a:r>
          </a:p>
        </p:txBody>
      </p:sp>
      <p:sp>
        <p:nvSpPr>
          <p:cNvPr id="64" name="TextBox 63">
            <a:extLst>
              <a:ext uri="{FF2B5EF4-FFF2-40B4-BE49-F238E27FC236}">
                <a16:creationId xmlns:a16="http://schemas.microsoft.com/office/drawing/2014/main" id="{F6CEF2C6-6876-A225-6FEC-F3C4E751B33E}"/>
              </a:ext>
            </a:extLst>
          </p:cNvPr>
          <p:cNvSpPr txBox="1"/>
          <p:nvPr/>
        </p:nvSpPr>
        <p:spPr>
          <a:xfrm>
            <a:off x="126602" y="4035171"/>
            <a:ext cx="2189240" cy="369332"/>
          </a:xfrm>
          <a:prstGeom prst="rect">
            <a:avLst/>
          </a:prstGeom>
          <a:noFill/>
        </p:spPr>
        <p:txBody>
          <a:bodyPr wrap="square" rtlCol="0">
            <a:spAutoFit/>
          </a:bodyPr>
          <a:lstStyle/>
          <a:p>
            <a:r>
              <a:rPr lang="en-US" b="1"/>
              <a:t>LM Development</a:t>
            </a:r>
          </a:p>
        </p:txBody>
      </p:sp>
      <p:sp>
        <p:nvSpPr>
          <p:cNvPr id="65" name="TextBox 64">
            <a:extLst>
              <a:ext uri="{FF2B5EF4-FFF2-40B4-BE49-F238E27FC236}">
                <a16:creationId xmlns:a16="http://schemas.microsoft.com/office/drawing/2014/main" id="{69DD781D-635F-6D69-4A93-34BA6520A0E2}"/>
              </a:ext>
            </a:extLst>
          </p:cNvPr>
          <p:cNvSpPr txBox="1"/>
          <p:nvPr/>
        </p:nvSpPr>
        <p:spPr>
          <a:xfrm>
            <a:off x="89680" y="5191091"/>
            <a:ext cx="2893639" cy="369332"/>
          </a:xfrm>
          <a:prstGeom prst="rect">
            <a:avLst/>
          </a:prstGeom>
          <a:noFill/>
        </p:spPr>
        <p:txBody>
          <a:bodyPr wrap="square" rtlCol="0">
            <a:spAutoFit/>
          </a:bodyPr>
          <a:lstStyle/>
          <a:p>
            <a:r>
              <a:rPr lang="en-US" b="1"/>
              <a:t>Black6 Development</a:t>
            </a:r>
          </a:p>
        </p:txBody>
      </p:sp>
      <p:sp>
        <p:nvSpPr>
          <p:cNvPr id="75" name="TextBox 74">
            <a:extLst>
              <a:ext uri="{FF2B5EF4-FFF2-40B4-BE49-F238E27FC236}">
                <a16:creationId xmlns:a16="http://schemas.microsoft.com/office/drawing/2014/main" id="{B8FE67A4-244A-6690-ADFF-74057666701A}"/>
              </a:ext>
            </a:extLst>
          </p:cNvPr>
          <p:cNvSpPr txBox="1"/>
          <p:nvPr/>
        </p:nvSpPr>
        <p:spPr>
          <a:xfrm>
            <a:off x="1056066" y="1406157"/>
            <a:ext cx="588977" cy="276999"/>
          </a:xfrm>
          <a:prstGeom prst="rect">
            <a:avLst/>
          </a:prstGeom>
          <a:noFill/>
        </p:spPr>
        <p:txBody>
          <a:bodyPr wrap="square" rtlCol="0">
            <a:spAutoFit/>
          </a:bodyPr>
          <a:lstStyle/>
          <a:p>
            <a:r>
              <a:rPr lang="en-US" sz="1200"/>
              <a:t>June</a:t>
            </a:r>
          </a:p>
        </p:txBody>
      </p:sp>
      <p:sp>
        <p:nvSpPr>
          <p:cNvPr id="76" name="TextBox 75">
            <a:extLst>
              <a:ext uri="{FF2B5EF4-FFF2-40B4-BE49-F238E27FC236}">
                <a16:creationId xmlns:a16="http://schemas.microsoft.com/office/drawing/2014/main" id="{0C65082D-1BD9-5015-5C4B-E317C3E658EF}"/>
              </a:ext>
            </a:extLst>
          </p:cNvPr>
          <p:cNvSpPr txBox="1"/>
          <p:nvPr/>
        </p:nvSpPr>
        <p:spPr>
          <a:xfrm>
            <a:off x="1791267" y="1406156"/>
            <a:ext cx="588977" cy="276999"/>
          </a:xfrm>
          <a:prstGeom prst="rect">
            <a:avLst/>
          </a:prstGeom>
          <a:noFill/>
        </p:spPr>
        <p:txBody>
          <a:bodyPr wrap="square" rtlCol="0">
            <a:spAutoFit/>
          </a:bodyPr>
          <a:lstStyle/>
          <a:p>
            <a:r>
              <a:rPr lang="en-US" sz="1200"/>
              <a:t>July</a:t>
            </a:r>
          </a:p>
        </p:txBody>
      </p:sp>
      <p:sp>
        <p:nvSpPr>
          <p:cNvPr id="77" name="TextBox 76">
            <a:extLst>
              <a:ext uri="{FF2B5EF4-FFF2-40B4-BE49-F238E27FC236}">
                <a16:creationId xmlns:a16="http://schemas.microsoft.com/office/drawing/2014/main" id="{C0ECA0BC-3720-548D-64AE-5B53181385B5}"/>
              </a:ext>
            </a:extLst>
          </p:cNvPr>
          <p:cNvSpPr txBox="1"/>
          <p:nvPr/>
        </p:nvSpPr>
        <p:spPr>
          <a:xfrm>
            <a:off x="2496333" y="1406156"/>
            <a:ext cx="725470" cy="276999"/>
          </a:xfrm>
          <a:prstGeom prst="rect">
            <a:avLst/>
          </a:prstGeom>
          <a:noFill/>
        </p:spPr>
        <p:txBody>
          <a:bodyPr wrap="square" rtlCol="0">
            <a:spAutoFit/>
          </a:bodyPr>
          <a:lstStyle/>
          <a:p>
            <a:r>
              <a:rPr lang="en-US" sz="1200"/>
              <a:t>Aug</a:t>
            </a:r>
          </a:p>
        </p:txBody>
      </p:sp>
      <p:sp>
        <p:nvSpPr>
          <p:cNvPr id="78" name="TextBox 77">
            <a:extLst>
              <a:ext uri="{FF2B5EF4-FFF2-40B4-BE49-F238E27FC236}">
                <a16:creationId xmlns:a16="http://schemas.microsoft.com/office/drawing/2014/main" id="{B2B21B79-4C16-7DFD-ECE1-2EF6FD5FD89C}"/>
              </a:ext>
            </a:extLst>
          </p:cNvPr>
          <p:cNvSpPr txBox="1"/>
          <p:nvPr/>
        </p:nvSpPr>
        <p:spPr>
          <a:xfrm>
            <a:off x="3143486" y="1397633"/>
            <a:ext cx="725470" cy="276999"/>
          </a:xfrm>
          <a:prstGeom prst="rect">
            <a:avLst/>
          </a:prstGeom>
          <a:noFill/>
        </p:spPr>
        <p:txBody>
          <a:bodyPr wrap="square" rtlCol="0">
            <a:spAutoFit/>
          </a:bodyPr>
          <a:lstStyle/>
          <a:p>
            <a:r>
              <a:rPr lang="en-US" sz="1200"/>
              <a:t>Sept</a:t>
            </a:r>
          </a:p>
        </p:txBody>
      </p:sp>
      <p:sp>
        <p:nvSpPr>
          <p:cNvPr id="79" name="TextBox 78">
            <a:extLst>
              <a:ext uri="{FF2B5EF4-FFF2-40B4-BE49-F238E27FC236}">
                <a16:creationId xmlns:a16="http://schemas.microsoft.com/office/drawing/2014/main" id="{C091944E-F87F-5D2C-D660-E12B4D42463B}"/>
              </a:ext>
            </a:extLst>
          </p:cNvPr>
          <p:cNvSpPr txBox="1"/>
          <p:nvPr/>
        </p:nvSpPr>
        <p:spPr>
          <a:xfrm>
            <a:off x="3813665" y="1386599"/>
            <a:ext cx="725470" cy="276999"/>
          </a:xfrm>
          <a:prstGeom prst="rect">
            <a:avLst/>
          </a:prstGeom>
          <a:noFill/>
        </p:spPr>
        <p:txBody>
          <a:bodyPr wrap="square" rtlCol="0">
            <a:spAutoFit/>
          </a:bodyPr>
          <a:lstStyle/>
          <a:p>
            <a:r>
              <a:rPr lang="en-US" sz="1200"/>
              <a:t>Oct</a:t>
            </a:r>
          </a:p>
        </p:txBody>
      </p:sp>
      <p:sp>
        <p:nvSpPr>
          <p:cNvPr id="80" name="TextBox 79">
            <a:extLst>
              <a:ext uri="{FF2B5EF4-FFF2-40B4-BE49-F238E27FC236}">
                <a16:creationId xmlns:a16="http://schemas.microsoft.com/office/drawing/2014/main" id="{C51B1EAB-48A2-DB48-1DBB-A3DF605AC739}"/>
              </a:ext>
            </a:extLst>
          </p:cNvPr>
          <p:cNvSpPr txBox="1"/>
          <p:nvPr/>
        </p:nvSpPr>
        <p:spPr>
          <a:xfrm>
            <a:off x="4534694" y="1396111"/>
            <a:ext cx="725470" cy="276999"/>
          </a:xfrm>
          <a:prstGeom prst="rect">
            <a:avLst/>
          </a:prstGeom>
          <a:noFill/>
        </p:spPr>
        <p:txBody>
          <a:bodyPr wrap="square" rtlCol="0">
            <a:spAutoFit/>
          </a:bodyPr>
          <a:lstStyle/>
          <a:p>
            <a:r>
              <a:rPr lang="en-US" sz="1200"/>
              <a:t>Nov</a:t>
            </a:r>
          </a:p>
        </p:txBody>
      </p:sp>
      <p:sp>
        <p:nvSpPr>
          <p:cNvPr id="81" name="TextBox 80">
            <a:extLst>
              <a:ext uri="{FF2B5EF4-FFF2-40B4-BE49-F238E27FC236}">
                <a16:creationId xmlns:a16="http://schemas.microsoft.com/office/drawing/2014/main" id="{6007A178-B300-E93C-7ABD-1AE7AE009ECC}"/>
              </a:ext>
            </a:extLst>
          </p:cNvPr>
          <p:cNvSpPr txBox="1"/>
          <p:nvPr/>
        </p:nvSpPr>
        <p:spPr>
          <a:xfrm>
            <a:off x="5187293" y="1396111"/>
            <a:ext cx="725470" cy="276999"/>
          </a:xfrm>
          <a:prstGeom prst="rect">
            <a:avLst/>
          </a:prstGeom>
          <a:noFill/>
        </p:spPr>
        <p:txBody>
          <a:bodyPr wrap="square" rtlCol="0">
            <a:spAutoFit/>
          </a:bodyPr>
          <a:lstStyle/>
          <a:p>
            <a:r>
              <a:rPr lang="en-US" sz="1200"/>
              <a:t>Dec</a:t>
            </a:r>
          </a:p>
        </p:txBody>
      </p:sp>
      <p:sp>
        <p:nvSpPr>
          <p:cNvPr id="82" name="TextBox 81">
            <a:extLst>
              <a:ext uri="{FF2B5EF4-FFF2-40B4-BE49-F238E27FC236}">
                <a16:creationId xmlns:a16="http://schemas.microsoft.com/office/drawing/2014/main" id="{25A7014E-994A-ABE8-3C59-F290FE67BF61}"/>
              </a:ext>
            </a:extLst>
          </p:cNvPr>
          <p:cNvSpPr txBox="1"/>
          <p:nvPr/>
        </p:nvSpPr>
        <p:spPr>
          <a:xfrm>
            <a:off x="5898175" y="1396111"/>
            <a:ext cx="725470" cy="276999"/>
          </a:xfrm>
          <a:prstGeom prst="rect">
            <a:avLst/>
          </a:prstGeom>
          <a:noFill/>
        </p:spPr>
        <p:txBody>
          <a:bodyPr wrap="square" rtlCol="0">
            <a:spAutoFit/>
          </a:bodyPr>
          <a:lstStyle/>
          <a:p>
            <a:r>
              <a:rPr lang="en-US" sz="1200"/>
              <a:t>Jan</a:t>
            </a:r>
          </a:p>
        </p:txBody>
      </p:sp>
      <p:sp>
        <p:nvSpPr>
          <p:cNvPr id="83" name="TextBox 82">
            <a:extLst>
              <a:ext uri="{FF2B5EF4-FFF2-40B4-BE49-F238E27FC236}">
                <a16:creationId xmlns:a16="http://schemas.microsoft.com/office/drawing/2014/main" id="{08389569-1695-E43E-A57C-F0C622C58BFA}"/>
              </a:ext>
            </a:extLst>
          </p:cNvPr>
          <p:cNvSpPr txBox="1"/>
          <p:nvPr/>
        </p:nvSpPr>
        <p:spPr>
          <a:xfrm>
            <a:off x="6547841" y="1396111"/>
            <a:ext cx="725470" cy="276999"/>
          </a:xfrm>
          <a:prstGeom prst="rect">
            <a:avLst/>
          </a:prstGeom>
          <a:noFill/>
        </p:spPr>
        <p:txBody>
          <a:bodyPr wrap="square" rtlCol="0">
            <a:spAutoFit/>
          </a:bodyPr>
          <a:lstStyle/>
          <a:p>
            <a:r>
              <a:rPr lang="en-US" sz="1200"/>
              <a:t>Feb</a:t>
            </a:r>
          </a:p>
        </p:txBody>
      </p:sp>
      <p:sp>
        <p:nvSpPr>
          <p:cNvPr id="84" name="TextBox 83">
            <a:extLst>
              <a:ext uri="{FF2B5EF4-FFF2-40B4-BE49-F238E27FC236}">
                <a16:creationId xmlns:a16="http://schemas.microsoft.com/office/drawing/2014/main" id="{D9BF7814-05AB-A5E9-4F17-FC84BCF39AC2}"/>
              </a:ext>
            </a:extLst>
          </p:cNvPr>
          <p:cNvSpPr txBox="1"/>
          <p:nvPr/>
        </p:nvSpPr>
        <p:spPr>
          <a:xfrm>
            <a:off x="7167586" y="1395416"/>
            <a:ext cx="725470" cy="276999"/>
          </a:xfrm>
          <a:prstGeom prst="rect">
            <a:avLst/>
          </a:prstGeom>
          <a:noFill/>
        </p:spPr>
        <p:txBody>
          <a:bodyPr wrap="square" rtlCol="0">
            <a:spAutoFit/>
          </a:bodyPr>
          <a:lstStyle/>
          <a:p>
            <a:r>
              <a:rPr lang="en-US" sz="1200"/>
              <a:t>Mar</a:t>
            </a:r>
          </a:p>
        </p:txBody>
      </p:sp>
      <p:sp>
        <p:nvSpPr>
          <p:cNvPr id="85" name="TextBox 84">
            <a:extLst>
              <a:ext uri="{FF2B5EF4-FFF2-40B4-BE49-F238E27FC236}">
                <a16:creationId xmlns:a16="http://schemas.microsoft.com/office/drawing/2014/main" id="{44C65BCF-FFCE-0B58-642E-809D681118EC}"/>
              </a:ext>
            </a:extLst>
          </p:cNvPr>
          <p:cNvSpPr txBox="1"/>
          <p:nvPr/>
        </p:nvSpPr>
        <p:spPr>
          <a:xfrm>
            <a:off x="7833218" y="1395415"/>
            <a:ext cx="725470" cy="276999"/>
          </a:xfrm>
          <a:prstGeom prst="rect">
            <a:avLst/>
          </a:prstGeom>
          <a:noFill/>
        </p:spPr>
        <p:txBody>
          <a:bodyPr wrap="square" rtlCol="0">
            <a:spAutoFit/>
          </a:bodyPr>
          <a:lstStyle/>
          <a:p>
            <a:r>
              <a:rPr lang="en-US" sz="1200"/>
              <a:t>Apr</a:t>
            </a:r>
          </a:p>
        </p:txBody>
      </p:sp>
      <p:sp>
        <p:nvSpPr>
          <p:cNvPr id="86" name="TextBox 85">
            <a:extLst>
              <a:ext uri="{FF2B5EF4-FFF2-40B4-BE49-F238E27FC236}">
                <a16:creationId xmlns:a16="http://schemas.microsoft.com/office/drawing/2014/main" id="{29CAE658-BE75-81C7-D409-06B166E27C48}"/>
              </a:ext>
            </a:extLst>
          </p:cNvPr>
          <p:cNvSpPr txBox="1"/>
          <p:nvPr/>
        </p:nvSpPr>
        <p:spPr>
          <a:xfrm>
            <a:off x="8599471" y="1395415"/>
            <a:ext cx="725470" cy="276999"/>
          </a:xfrm>
          <a:prstGeom prst="rect">
            <a:avLst/>
          </a:prstGeom>
          <a:noFill/>
        </p:spPr>
        <p:txBody>
          <a:bodyPr wrap="square" rtlCol="0">
            <a:spAutoFit/>
          </a:bodyPr>
          <a:lstStyle/>
          <a:p>
            <a:r>
              <a:rPr lang="en-US" sz="1200"/>
              <a:t>May</a:t>
            </a:r>
          </a:p>
        </p:txBody>
      </p:sp>
      <p:sp>
        <p:nvSpPr>
          <p:cNvPr id="87" name="TextBox 86">
            <a:extLst>
              <a:ext uri="{FF2B5EF4-FFF2-40B4-BE49-F238E27FC236}">
                <a16:creationId xmlns:a16="http://schemas.microsoft.com/office/drawing/2014/main" id="{05FC78B6-A62E-4346-6272-5F0414075AAD}"/>
              </a:ext>
            </a:extLst>
          </p:cNvPr>
          <p:cNvSpPr txBox="1"/>
          <p:nvPr/>
        </p:nvSpPr>
        <p:spPr>
          <a:xfrm>
            <a:off x="10771328" y="1377757"/>
            <a:ext cx="725470" cy="276999"/>
          </a:xfrm>
          <a:prstGeom prst="rect">
            <a:avLst/>
          </a:prstGeom>
          <a:noFill/>
        </p:spPr>
        <p:txBody>
          <a:bodyPr wrap="square" rtlCol="0">
            <a:spAutoFit/>
          </a:bodyPr>
          <a:lstStyle/>
          <a:p>
            <a:r>
              <a:rPr lang="en-US" sz="1200"/>
              <a:t>Aug</a:t>
            </a:r>
          </a:p>
        </p:txBody>
      </p:sp>
      <p:sp>
        <p:nvSpPr>
          <p:cNvPr id="89" name="TextBox 88">
            <a:extLst>
              <a:ext uri="{FF2B5EF4-FFF2-40B4-BE49-F238E27FC236}">
                <a16:creationId xmlns:a16="http://schemas.microsoft.com/office/drawing/2014/main" id="{FB7122C8-CF3D-659C-42AB-EBB07157774A}"/>
              </a:ext>
            </a:extLst>
          </p:cNvPr>
          <p:cNvSpPr txBox="1"/>
          <p:nvPr/>
        </p:nvSpPr>
        <p:spPr>
          <a:xfrm>
            <a:off x="9316154" y="1377960"/>
            <a:ext cx="725470" cy="276999"/>
          </a:xfrm>
          <a:prstGeom prst="rect">
            <a:avLst/>
          </a:prstGeom>
          <a:noFill/>
        </p:spPr>
        <p:txBody>
          <a:bodyPr wrap="square" rtlCol="0">
            <a:spAutoFit/>
          </a:bodyPr>
          <a:lstStyle/>
          <a:p>
            <a:r>
              <a:rPr lang="en-US" sz="1200"/>
              <a:t>June</a:t>
            </a:r>
          </a:p>
        </p:txBody>
      </p:sp>
      <p:sp>
        <p:nvSpPr>
          <p:cNvPr id="90" name="TextBox 89">
            <a:extLst>
              <a:ext uri="{FF2B5EF4-FFF2-40B4-BE49-F238E27FC236}">
                <a16:creationId xmlns:a16="http://schemas.microsoft.com/office/drawing/2014/main" id="{171AE8FA-ED74-4F5E-B371-EB971F112898}"/>
              </a:ext>
            </a:extLst>
          </p:cNvPr>
          <p:cNvSpPr txBox="1"/>
          <p:nvPr/>
        </p:nvSpPr>
        <p:spPr>
          <a:xfrm>
            <a:off x="10097782" y="1380459"/>
            <a:ext cx="725470" cy="276999"/>
          </a:xfrm>
          <a:prstGeom prst="rect">
            <a:avLst/>
          </a:prstGeom>
          <a:noFill/>
        </p:spPr>
        <p:txBody>
          <a:bodyPr wrap="square" rtlCol="0">
            <a:spAutoFit/>
          </a:bodyPr>
          <a:lstStyle/>
          <a:p>
            <a:r>
              <a:rPr lang="en-US" sz="1200"/>
              <a:t>July</a:t>
            </a:r>
          </a:p>
        </p:txBody>
      </p:sp>
      <p:sp>
        <p:nvSpPr>
          <p:cNvPr id="3" name="Oval 2">
            <a:extLst>
              <a:ext uri="{FF2B5EF4-FFF2-40B4-BE49-F238E27FC236}">
                <a16:creationId xmlns:a16="http://schemas.microsoft.com/office/drawing/2014/main" id="{605A22D0-8322-94B2-912A-A39FE55281E2}"/>
              </a:ext>
            </a:extLst>
          </p:cNvPr>
          <p:cNvSpPr/>
          <p:nvPr/>
        </p:nvSpPr>
        <p:spPr>
          <a:xfrm>
            <a:off x="4650284" y="5140865"/>
            <a:ext cx="469784" cy="46978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0</a:t>
            </a:r>
          </a:p>
        </p:txBody>
      </p:sp>
      <p:sp>
        <p:nvSpPr>
          <p:cNvPr id="4" name="TextBox 3">
            <a:extLst>
              <a:ext uri="{FF2B5EF4-FFF2-40B4-BE49-F238E27FC236}">
                <a16:creationId xmlns:a16="http://schemas.microsoft.com/office/drawing/2014/main" id="{26A833FF-0543-205F-33CC-D174E9B50EF4}"/>
              </a:ext>
            </a:extLst>
          </p:cNvPr>
          <p:cNvSpPr txBox="1"/>
          <p:nvPr/>
        </p:nvSpPr>
        <p:spPr>
          <a:xfrm>
            <a:off x="4545848" y="5670088"/>
            <a:ext cx="981512" cy="253916"/>
          </a:xfrm>
          <a:prstGeom prst="rect">
            <a:avLst/>
          </a:prstGeom>
          <a:noFill/>
        </p:spPr>
        <p:txBody>
          <a:bodyPr wrap="square" rtlCol="0">
            <a:spAutoFit/>
          </a:bodyPr>
          <a:lstStyle/>
          <a:p>
            <a:r>
              <a:rPr lang="en-US" sz="1050"/>
              <a:t>LOI/ATP</a:t>
            </a:r>
          </a:p>
        </p:txBody>
      </p:sp>
    </p:spTree>
    <p:extLst>
      <p:ext uri="{BB962C8B-B14F-4D97-AF65-F5344CB8AC3E}">
        <p14:creationId xmlns:p14="http://schemas.microsoft.com/office/powerpoint/2010/main" val="99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D9499A-61FB-4A26-8821-192320C9937D}"/>
              </a:ext>
            </a:extLst>
          </p:cNvPr>
          <p:cNvSpPr>
            <a:spLocks noGrp="1"/>
          </p:cNvSpPr>
          <p:nvPr>
            <p:ph type="body" sz="quarter" idx="10"/>
          </p:nvPr>
        </p:nvSpPr>
        <p:spPr>
          <a:xfrm>
            <a:off x="497960" y="481100"/>
            <a:ext cx="10156058" cy="560887"/>
          </a:xfrm>
        </p:spPr>
        <p:txBody>
          <a:bodyPr/>
          <a:lstStyle/>
          <a:p>
            <a:r>
              <a:rPr lang="en-US"/>
              <a:t>Schedule Risk Items</a:t>
            </a:r>
          </a:p>
        </p:txBody>
      </p:sp>
      <p:sp>
        <p:nvSpPr>
          <p:cNvPr id="27" name="Content Placeholder 2">
            <a:extLst>
              <a:ext uri="{FF2B5EF4-FFF2-40B4-BE49-F238E27FC236}">
                <a16:creationId xmlns:a16="http://schemas.microsoft.com/office/drawing/2014/main" id="{A0175817-87E9-146C-2D42-284DEA7EEA01}"/>
              </a:ext>
            </a:extLst>
          </p:cNvPr>
          <p:cNvSpPr txBox="1">
            <a:spLocks/>
          </p:cNvSpPr>
          <p:nvPr/>
        </p:nvSpPr>
        <p:spPr>
          <a:xfrm>
            <a:off x="533402" y="1311425"/>
            <a:ext cx="11140441" cy="4387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sz="1600"/>
          </a:p>
        </p:txBody>
      </p:sp>
      <p:sp>
        <p:nvSpPr>
          <p:cNvPr id="28" name="Rectangle 27">
            <a:extLst>
              <a:ext uri="{FF2B5EF4-FFF2-40B4-BE49-F238E27FC236}">
                <a16:creationId xmlns:a16="http://schemas.microsoft.com/office/drawing/2014/main" id="{24B5F313-F427-4CD9-2D05-24DB50913EE8}"/>
              </a:ext>
            </a:extLst>
          </p:cNvPr>
          <p:cNvSpPr/>
          <p:nvPr/>
        </p:nvSpPr>
        <p:spPr>
          <a:xfrm>
            <a:off x="612396" y="1384182"/>
            <a:ext cx="4748169" cy="4697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FAAD99B-49E6-98E6-D6AC-7DE76AEEBEBD}"/>
              </a:ext>
            </a:extLst>
          </p:cNvPr>
          <p:cNvSpPr/>
          <p:nvPr/>
        </p:nvSpPr>
        <p:spPr>
          <a:xfrm>
            <a:off x="6326697" y="1384182"/>
            <a:ext cx="4748169" cy="4697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bg1"/>
              </a:solidFill>
            </a:endParaRPr>
          </a:p>
        </p:txBody>
      </p:sp>
      <p:sp>
        <p:nvSpPr>
          <p:cNvPr id="52" name="TextBox 51">
            <a:extLst>
              <a:ext uri="{FF2B5EF4-FFF2-40B4-BE49-F238E27FC236}">
                <a16:creationId xmlns:a16="http://schemas.microsoft.com/office/drawing/2014/main" id="{01262CE1-03B5-DD1B-C04D-300360F7CBF1}"/>
              </a:ext>
            </a:extLst>
          </p:cNvPr>
          <p:cNvSpPr txBox="1"/>
          <p:nvPr/>
        </p:nvSpPr>
        <p:spPr>
          <a:xfrm>
            <a:off x="922789" y="1484851"/>
            <a:ext cx="3909270" cy="369332"/>
          </a:xfrm>
          <a:prstGeom prst="rect">
            <a:avLst/>
          </a:prstGeom>
          <a:noFill/>
        </p:spPr>
        <p:txBody>
          <a:bodyPr wrap="square" rtlCol="0">
            <a:spAutoFit/>
          </a:bodyPr>
          <a:lstStyle/>
          <a:p>
            <a:r>
              <a:rPr lang="en-US" u="sng">
                <a:solidFill>
                  <a:schemeClr val="bg1"/>
                </a:solidFill>
              </a:rPr>
              <a:t>TAA Signature</a:t>
            </a:r>
          </a:p>
        </p:txBody>
      </p:sp>
      <p:sp>
        <p:nvSpPr>
          <p:cNvPr id="53" name="TextBox 52">
            <a:extLst>
              <a:ext uri="{FF2B5EF4-FFF2-40B4-BE49-F238E27FC236}">
                <a16:creationId xmlns:a16="http://schemas.microsoft.com/office/drawing/2014/main" id="{68797A00-9345-9716-60CB-9E173E71CD4F}"/>
              </a:ext>
            </a:extLst>
          </p:cNvPr>
          <p:cNvSpPr txBox="1"/>
          <p:nvPr/>
        </p:nvSpPr>
        <p:spPr>
          <a:xfrm>
            <a:off x="6746146" y="1452585"/>
            <a:ext cx="3909270" cy="369332"/>
          </a:xfrm>
          <a:prstGeom prst="rect">
            <a:avLst/>
          </a:prstGeom>
          <a:noFill/>
        </p:spPr>
        <p:txBody>
          <a:bodyPr wrap="square" rtlCol="0">
            <a:spAutoFit/>
          </a:bodyPr>
          <a:lstStyle/>
          <a:p>
            <a:r>
              <a:rPr lang="en-US" u="sng">
                <a:solidFill>
                  <a:schemeClr val="bg1"/>
                </a:solidFill>
              </a:rPr>
              <a:t>Long Lead Item Hardware Delivery</a:t>
            </a:r>
          </a:p>
        </p:txBody>
      </p:sp>
      <p:sp>
        <p:nvSpPr>
          <p:cNvPr id="66" name="TextBox 65">
            <a:extLst>
              <a:ext uri="{FF2B5EF4-FFF2-40B4-BE49-F238E27FC236}">
                <a16:creationId xmlns:a16="http://schemas.microsoft.com/office/drawing/2014/main" id="{2413E0D3-9F11-3716-7EF8-2E3CC89992F8}"/>
              </a:ext>
            </a:extLst>
          </p:cNvPr>
          <p:cNvSpPr txBox="1"/>
          <p:nvPr/>
        </p:nvSpPr>
        <p:spPr>
          <a:xfrm>
            <a:off x="922789" y="1954851"/>
            <a:ext cx="3909270" cy="3323987"/>
          </a:xfrm>
          <a:prstGeom prst="rect">
            <a:avLst/>
          </a:prstGeom>
          <a:noFill/>
        </p:spPr>
        <p:txBody>
          <a:bodyPr wrap="square" rtlCol="0">
            <a:spAutoFit/>
          </a:bodyPr>
          <a:lstStyle/>
          <a:p>
            <a:r>
              <a:rPr lang="en-US" sz="1400" dirty="0">
                <a:solidFill>
                  <a:schemeClr val="bg1"/>
                </a:solidFill>
              </a:rPr>
              <a:t>Completion of EDR1 event (scheduled Jan 2024) is dependent on TAA Signature. Currently in final reviews with DSTA. Primarily affects ability to share design details and exchange software with Black6.</a:t>
            </a:r>
          </a:p>
          <a:p>
            <a:endParaRPr lang="en-US" sz="1400" dirty="0">
              <a:solidFill>
                <a:schemeClr val="bg1"/>
              </a:solidFill>
            </a:endParaRPr>
          </a:p>
          <a:p>
            <a:r>
              <a:rPr lang="en-US" sz="1400" u="sng" dirty="0">
                <a:solidFill>
                  <a:schemeClr val="bg1"/>
                </a:solidFill>
              </a:rPr>
              <a:t>Mitigations to Date: </a:t>
            </a:r>
            <a:r>
              <a:rPr lang="en-US" sz="1400" dirty="0">
                <a:solidFill>
                  <a:schemeClr val="bg1"/>
                </a:solidFill>
              </a:rPr>
              <a:t>TAA activities started pre-contract award. TAA reviewed and found in-scope for current BWC signatories.</a:t>
            </a:r>
          </a:p>
          <a:p>
            <a:endParaRPr lang="en-US" sz="1400" dirty="0">
              <a:solidFill>
                <a:schemeClr val="bg1"/>
              </a:solidFill>
            </a:endParaRPr>
          </a:p>
          <a:p>
            <a:r>
              <a:rPr lang="en-US" sz="1400" u="sng" dirty="0">
                <a:solidFill>
                  <a:schemeClr val="bg1"/>
                </a:solidFill>
              </a:rPr>
              <a:t>Proposed mitigation:</a:t>
            </a:r>
            <a:r>
              <a:rPr lang="en-US" sz="1400" dirty="0">
                <a:solidFill>
                  <a:schemeClr val="bg1"/>
                </a:solidFill>
              </a:rPr>
              <a:t> Work to accelerate reviews and signatures to hold schedule. In limited capacity begin siloed development prior to EDR1 (adds technical execution/integration risk)</a:t>
            </a:r>
          </a:p>
        </p:txBody>
      </p:sp>
      <p:sp>
        <p:nvSpPr>
          <p:cNvPr id="67" name="TextBox 66">
            <a:extLst>
              <a:ext uri="{FF2B5EF4-FFF2-40B4-BE49-F238E27FC236}">
                <a16:creationId xmlns:a16="http://schemas.microsoft.com/office/drawing/2014/main" id="{71F508C1-654F-0D47-99DC-309049903F7E}"/>
              </a:ext>
            </a:extLst>
          </p:cNvPr>
          <p:cNvSpPr txBox="1"/>
          <p:nvPr/>
        </p:nvSpPr>
        <p:spPr>
          <a:xfrm>
            <a:off x="6662257" y="1890319"/>
            <a:ext cx="3909270" cy="3323987"/>
          </a:xfrm>
          <a:prstGeom prst="rect">
            <a:avLst/>
          </a:prstGeom>
          <a:noFill/>
        </p:spPr>
        <p:txBody>
          <a:bodyPr wrap="square" rtlCol="0">
            <a:spAutoFit/>
          </a:bodyPr>
          <a:lstStyle/>
          <a:p>
            <a:r>
              <a:rPr lang="en-US" sz="1400">
                <a:solidFill>
                  <a:schemeClr val="bg1"/>
                </a:solidFill>
              </a:rPr>
              <a:t>Cockpit controls hardware may extend outside current program delivery schedule. Additionally, end user desires functionality ahead of contracted lead time (April)</a:t>
            </a:r>
          </a:p>
          <a:p>
            <a:endParaRPr lang="en-US" sz="1400">
              <a:solidFill>
                <a:schemeClr val="bg1"/>
              </a:solidFill>
            </a:endParaRPr>
          </a:p>
          <a:p>
            <a:r>
              <a:rPr lang="en-US" sz="1400" u="sng">
                <a:solidFill>
                  <a:schemeClr val="bg1"/>
                </a:solidFill>
              </a:rPr>
              <a:t>Mitigations to Date: </a:t>
            </a:r>
            <a:r>
              <a:rPr lang="en-US" sz="1400">
                <a:solidFill>
                  <a:schemeClr val="bg1"/>
                </a:solidFill>
              </a:rPr>
              <a:t>Long Lead items ordered pre-contract award. Design and fabrication in process.</a:t>
            </a:r>
          </a:p>
          <a:p>
            <a:endParaRPr lang="en-US" sz="1400">
              <a:solidFill>
                <a:schemeClr val="bg1"/>
              </a:solidFill>
            </a:endParaRPr>
          </a:p>
          <a:p>
            <a:r>
              <a:rPr lang="en-US" sz="1400" u="sng">
                <a:solidFill>
                  <a:schemeClr val="bg1"/>
                </a:solidFill>
              </a:rPr>
              <a:t>Proposed Mitigation:</a:t>
            </a:r>
            <a:r>
              <a:rPr lang="en-US" sz="1400">
                <a:solidFill>
                  <a:schemeClr val="bg1"/>
                </a:solidFill>
              </a:rPr>
              <a:t> Active engagement with controls vendor to reduce lead time (currently meeting some success here). Consider viability of early interim delivery of uplifted software prior to receipt of new controls in March/April timeframe, if desired.</a:t>
            </a:r>
            <a:endParaRPr lang="en-US" sz="1600">
              <a:solidFill>
                <a:schemeClr val="bg1"/>
              </a:solidFill>
            </a:endParaRPr>
          </a:p>
        </p:txBody>
      </p:sp>
    </p:spTree>
    <p:extLst>
      <p:ext uri="{BB962C8B-B14F-4D97-AF65-F5344CB8AC3E}">
        <p14:creationId xmlns:p14="http://schemas.microsoft.com/office/powerpoint/2010/main" val="146602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prstGeom prst="rect">
            <a:avLst/>
          </a:prstGeom>
        </p:spPr>
        <p:txBody>
          <a:bodyPr/>
          <a:lstStyle/>
          <a:p>
            <a:r>
              <a:rPr lang="en-US" altLang="en-US"/>
              <a:t>Deliverables</a:t>
            </a:r>
            <a:endParaRPr lang="en-US" altLang="en-US">
              <a:solidFill>
                <a:srgbClr val="002F6C"/>
              </a:solidFill>
            </a:endParaRPr>
          </a:p>
        </p:txBody>
      </p:sp>
      <p:graphicFrame>
        <p:nvGraphicFramePr>
          <p:cNvPr id="4" name="Table 2">
            <a:extLst>
              <a:ext uri="{FF2B5EF4-FFF2-40B4-BE49-F238E27FC236}">
                <a16:creationId xmlns:a16="http://schemas.microsoft.com/office/drawing/2014/main" id="{D747391C-4960-40B3-947B-A6CD5046943C}"/>
              </a:ext>
            </a:extLst>
          </p:cNvPr>
          <p:cNvGraphicFramePr>
            <a:graphicFrameLocks noGrp="1"/>
          </p:cNvGraphicFramePr>
          <p:nvPr>
            <p:extLst>
              <p:ext uri="{D42A27DB-BD31-4B8C-83A1-F6EECF244321}">
                <p14:modId xmlns:p14="http://schemas.microsoft.com/office/powerpoint/2010/main" val="3575891928"/>
              </p:ext>
            </p:extLst>
          </p:nvPr>
        </p:nvGraphicFramePr>
        <p:xfrm>
          <a:off x="262324" y="1601380"/>
          <a:ext cx="7489096" cy="3075298"/>
        </p:xfrm>
        <a:graphic>
          <a:graphicData uri="http://schemas.openxmlformats.org/drawingml/2006/table">
            <a:tbl>
              <a:tblPr firstRow="1" bandRow="1">
                <a:tableStyleId>{5C22544A-7EE6-4342-B048-85BDC9FD1C3A}</a:tableStyleId>
              </a:tblPr>
              <a:tblGrid>
                <a:gridCol w="1768414">
                  <a:extLst>
                    <a:ext uri="{9D8B030D-6E8A-4147-A177-3AD203B41FA5}">
                      <a16:colId xmlns:a16="http://schemas.microsoft.com/office/drawing/2014/main" val="1082041052"/>
                    </a:ext>
                  </a:extLst>
                </a:gridCol>
                <a:gridCol w="2860341">
                  <a:extLst>
                    <a:ext uri="{9D8B030D-6E8A-4147-A177-3AD203B41FA5}">
                      <a16:colId xmlns:a16="http://schemas.microsoft.com/office/drawing/2014/main" val="2382635996"/>
                    </a:ext>
                  </a:extLst>
                </a:gridCol>
                <a:gridCol w="2860341">
                  <a:extLst>
                    <a:ext uri="{9D8B030D-6E8A-4147-A177-3AD203B41FA5}">
                      <a16:colId xmlns:a16="http://schemas.microsoft.com/office/drawing/2014/main" val="4265162192"/>
                    </a:ext>
                  </a:extLst>
                </a:gridCol>
              </a:tblGrid>
              <a:tr h="407569">
                <a:tc>
                  <a:txBody>
                    <a:bodyPr/>
                    <a:lstStyle/>
                    <a:p>
                      <a:r>
                        <a:rPr lang="en-US" sz="1400" b="1" kern="1200">
                          <a:solidFill>
                            <a:schemeClr val="lt1"/>
                          </a:solidFill>
                          <a:effectLst/>
                          <a:latin typeface="+mn-lt"/>
                          <a:ea typeface="+mn-ea"/>
                          <a:cs typeface="+mn-cs"/>
                        </a:rPr>
                        <a:t>TKO/RR Deliverables</a:t>
                      </a:r>
                      <a:endParaRPr lang="en-US" sz="1000"/>
                    </a:p>
                  </a:txBody>
                  <a:tcPr marL="68580" marR="68580" marT="34290" marB="34290"/>
                </a:tc>
                <a:tc>
                  <a:txBody>
                    <a:bodyPr/>
                    <a:lstStyle/>
                    <a:p>
                      <a:pPr marL="0" algn="l" defTabSz="914400" rtl="0" eaLnBrk="1" latinLnBrk="0" hangingPunct="1"/>
                      <a:r>
                        <a:rPr lang="en-US" sz="1400" b="1" kern="1200">
                          <a:solidFill>
                            <a:schemeClr val="lt1"/>
                          </a:solidFill>
                          <a:effectLst/>
                          <a:latin typeface="+mn-lt"/>
                          <a:ea typeface="+mn-ea"/>
                          <a:cs typeface="+mn-cs"/>
                        </a:rPr>
                        <a:t>Summary</a:t>
                      </a:r>
                    </a:p>
                  </a:txBody>
                  <a:tcPr marL="68580" marR="68580" marT="34290" marB="34290"/>
                </a:tc>
                <a:tc>
                  <a:txBody>
                    <a:bodyPr/>
                    <a:lstStyle/>
                    <a:p>
                      <a:pPr marL="0" algn="l" defTabSz="914400" rtl="0" eaLnBrk="1" latinLnBrk="0" hangingPunct="1"/>
                      <a:r>
                        <a:rPr lang="en-US" sz="1400" b="1" kern="1200">
                          <a:solidFill>
                            <a:schemeClr val="lt1"/>
                          </a:solidFill>
                          <a:effectLst/>
                          <a:latin typeface="+mn-lt"/>
                          <a:ea typeface="+mn-ea"/>
                          <a:cs typeface="+mn-cs"/>
                        </a:rPr>
                        <a:t>Status</a:t>
                      </a:r>
                    </a:p>
                  </a:txBody>
                  <a:tcPr marL="68580" marR="68580" marT="34290" marB="34290"/>
                </a:tc>
                <a:extLst>
                  <a:ext uri="{0D108BD9-81ED-4DB2-BD59-A6C34878D82A}">
                    <a16:rowId xmlns:a16="http://schemas.microsoft.com/office/drawing/2014/main" val="724595249"/>
                  </a:ext>
                </a:extLst>
              </a:tr>
              <a:tr h="886621">
                <a:tc>
                  <a:txBody>
                    <a:bodyPr/>
                    <a:lstStyle/>
                    <a:p>
                      <a:pPr marL="0" marR="0">
                        <a:spcBef>
                          <a:spcPts val="0"/>
                        </a:spcBef>
                        <a:spcAft>
                          <a:spcPts val="0"/>
                        </a:spcAft>
                      </a:pPr>
                      <a:r>
                        <a:rPr lang="en-US" sz="1400" kern="1200">
                          <a:solidFill>
                            <a:schemeClr val="tx2"/>
                          </a:solidFill>
                          <a:effectLst/>
                          <a:latin typeface="+mn-lt"/>
                          <a:ea typeface="Times New Roman" panose="02020603050405020304" pitchFamily="18" charset="0"/>
                          <a:cs typeface="Times New Roman" panose="02020603050405020304" pitchFamily="18" charset="0"/>
                        </a:rPr>
                        <a:t>Schedule of Project Milestones, customer reviews, and acceptance tests.</a:t>
                      </a:r>
                    </a:p>
                  </a:txBody>
                  <a:tcPr marL="51435" marR="51435" marT="0" marB="0"/>
                </a:tc>
                <a:tc>
                  <a:txBody>
                    <a:bodyPr/>
                    <a:lstStyle/>
                    <a:p>
                      <a:pPr marL="0" marR="0">
                        <a:spcBef>
                          <a:spcPts val="0"/>
                        </a:spcBef>
                        <a:spcAft>
                          <a:spcPts val="0"/>
                        </a:spcAft>
                        <a:tabLst>
                          <a:tab pos="628650" algn="l"/>
                          <a:tab pos="6343650" algn="l"/>
                        </a:tabLst>
                      </a:pPr>
                      <a:r>
                        <a:rPr lang="en-CA" sz="1100" b="0">
                          <a:solidFill>
                            <a:schemeClr val="tx2"/>
                          </a:solidFill>
                          <a:effectLst/>
                          <a:latin typeface="+mn-lt"/>
                          <a:ea typeface="Times New Roman" panose="02020603050405020304" pitchFamily="18" charset="0"/>
                          <a:cs typeface="Times New Roman" panose="02020603050405020304" pitchFamily="18" charset="0"/>
                        </a:rPr>
                        <a:t>Interconnected/linked schedule tracking all tasks, durations, dependencies, and deliverables required for completion of the program.</a:t>
                      </a:r>
                    </a:p>
                  </a:txBody>
                  <a:tcPr marL="51435" marR="51435"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628650" algn="l"/>
                          <a:tab pos="6343650" algn="l"/>
                        </a:tabLst>
                        <a:defRPr/>
                      </a:pPr>
                      <a:r>
                        <a:rPr lang="en-CA" sz="1100" b="0">
                          <a:solidFill>
                            <a:schemeClr val="tx2"/>
                          </a:solidFill>
                          <a:effectLst/>
                          <a:latin typeface="+mn-lt"/>
                          <a:ea typeface="Times New Roman" panose="02020603050405020304" pitchFamily="18" charset="0"/>
                          <a:cs typeface="Times New Roman" panose="02020603050405020304" pitchFamily="18" charset="0"/>
                        </a:rPr>
                        <a:t>Draft Delivered 12/1/23 – LM in possession of comments/clarifications</a:t>
                      </a:r>
                    </a:p>
                  </a:txBody>
                  <a:tcPr marL="51435" marR="51435" marT="0" marB="0"/>
                </a:tc>
                <a:extLst>
                  <a:ext uri="{0D108BD9-81ED-4DB2-BD59-A6C34878D82A}">
                    <a16:rowId xmlns:a16="http://schemas.microsoft.com/office/drawing/2014/main" val="2340030733"/>
                  </a:ext>
                </a:extLst>
              </a:tr>
              <a:tr h="714308">
                <a:tc>
                  <a:txBody>
                    <a:bodyPr/>
                    <a:lstStyle/>
                    <a:p>
                      <a:pPr marL="0" marR="0">
                        <a:spcBef>
                          <a:spcPts val="0"/>
                        </a:spcBef>
                        <a:spcAft>
                          <a:spcPts val="0"/>
                        </a:spcAft>
                      </a:pPr>
                      <a:r>
                        <a:rPr lang="en-US" sz="1400" kern="1200">
                          <a:solidFill>
                            <a:schemeClr val="tx2"/>
                          </a:solidFill>
                          <a:effectLst/>
                          <a:latin typeface="+mn-lt"/>
                          <a:ea typeface="Times New Roman" panose="02020603050405020304" pitchFamily="18" charset="0"/>
                          <a:cs typeface="Times New Roman" panose="02020603050405020304" pitchFamily="18" charset="0"/>
                        </a:rPr>
                        <a:t>Customer Requirement Document (CRD)</a:t>
                      </a:r>
                    </a:p>
                  </a:txBody>
                  <a:tcPr marL="51435" marR="51435" marT="0" marB="0"/>
                </a:tc>
                <a:tc>
                  <a:txBody>
                    <a:bodyPr/>
                    <a:lstStyle/>
                    <a:p>
                      <a:pPr marL="0" marR="0">
                        <a:spcBef>
                          <a:spcPts val="0"/>
                        </a:spcBef>
                        <a:spcAft>
                          <a:spcPts val="0"/>
                        </a:spcAft>
                        <a:tabLst>
                          <a:tab pos="628650" algn="l"/>
                          <a:tab pos="6343650" algn="l"/>
                        </a:tabLst>
                      </a:pPr>
                      <a:r>
                        <a:rPr lang="en-CA" sz="1100" b="0">
                          <a:solidFill>
                            <a:schemeClr val="tx2"/>
                          </a:solidFill>
                          <a:effectLst/>
                          <a:latin typeface="+mn-lt"/>
                          <a:ea typeface="Times New Roman" panose="02020603050405020304" pitchFamily="18" charset="0"/>
                          <a:cs typeface="Times New Roman" panose="02020603050405020304" pitchFamily="18" charset="0"/>
                        </a:rPr>
                        <a:t>Compiled export of requirements derived from customer supplied SOW</a:t>
                      </a:r>
                    </a:p>
                  </a:txBody>
                  <a:tcPr marL="51435" marR="51435" marT="0" marB="0"/>
                </a:tc>
                <a:tc>
                  <a:txBody>
                    <a:bodyPr/>
                    <a:lstStyle/>
                    <a:p>
                      <a:pPr marL="0" marR="0">
                        <a:spcBef>
                          <a:spcPts val="0"/>
                        </a:spcBef>
                        <a:spcAft>
                          <a:spcPts val="0"/>
                        </a:spcAft>
                        <a:tabLst>
                          <a:tab pos="628650" algn="l"/>
                          <a:tab pos="6343650" algn="l"/>
                        </a:tabLst>
                      </a:pPr>
                      <a:r>
                        <a:rPr lang="en-CA" sz="1100" b="0">
                          <a:solidFill>
                            <a:schemeClr val="tx2"/>
                          </a:solidFill>
                          <a:effectLst/>
                          <a:latin typeface="+mn-lt"/>
                          <a:ea typeface="Times New Roman" panose="02020603050405020304" pitchFamily="18" charset="0"/>
                          <a:cs typeface="Times New Roman" panose="02020603050405020304" pitchFamily="18" charset="0"/>
                        </a:rPr>
                        <a:t>Draft Delivered 12/1/23</a:t>
                      </a:r>
                    </a:p>
                  </a:txBody>
                  <a:tcPr marL="51435" marR="51435" marT="0" marB="0"/>
                </a:tc>
                <a:extLst>
                  <a:ext uri="{0D108BD9-81ED-4DB2-BD59-A6C34878D82A}">
                    <a16:rowId xmlns:a16="http://schemas.microsoft.com/office/drawing/2014/main" val="559621345"/>
                  </a:ext>
                </a:extLst>
              </a:tr>
              <a:tr h="857444">
                <a:tc>
                  <a:txBody>
                    <a:bodyPr/>
                    <a:lstStyle/>
                    <a:p>
                      <a:pPr marL="0" marR="0">
                        <a:spcBef>
                          <a:spcPts val="0"/>
                        </a:spcBef>
                        <a:spcAft>
                          <a:spcPts val="0"/>
                        </a:spcAft>
                      </a:pPr>
                      <a:r>
                        <a:rPr lang="en-US" sz="1400" kern="1200">
                          <a:solidFill>
                            <a:schemeClr val="tx2"/>
                          </a:solidFill>
                          <a:effectLst/>
                          <a:latin typeface="+mn-lt"/>
                          <a:ea typeface="Times New Roman" panose="02020603050405020304" pitchFamily="18" charset="0"/>
                          <a:cs typeface="Times New Roman" panose="02020603050405020304" pitchFamily="18" charset="0"/>
                        </a:rPr>
                        <a:t>Requirements Verification Traceability Matrix (RVTM)</a:t>
                      </a:r>
                    </a:p>
                    <a:p>
                      <a:pPr marL="0" marR="0">
                        <a:spcBef>
                          <a:spcPts val="0"/>
                        </a:spcBef>
                        <a:spcAft>
                          <a:spcPts val="0"/>
                        </a:spcAft>
                      </a:pPr>
                      <a:endParaRPr lang="en-US" sz="1400" kern="1200">
                        <a:solidFill>
                          <a:schemeClr val="tx2"/>
                        </a:solidFill>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marL="0" marR="0" lvl="0" indent="0" algn="l" defTabSz="914400" rtl="0" eaLnBrk="1" latinLnBrk="0" hangingPunct="1">
                        <a:spcBef>
                          <a:spcPts val="0"/>
                        </a:spcBef>
                        <a:spcAft>
                          <a:spcPts val="0"/>
                        </a:spcAft>
                        <a:buFont typeface="Courier New" panose="02070309020205020404" pitchFamily="49" charset="0"/>
                        <a:buNone/>
                        <a:tabLst>
                          <a:tab pos="628650" algn="l"/>
                          <a:tab pos="6343650" algn="l"/>
                        </a:tabLst>
                      </a:pPr>
                      <a:r>
                        <a:rPr lang="en-CA" sz="1100" b="0" kern="1200">
                          <a:solidFill>
                            <a:schemeClr val="tx2"/>
                          </a:solidFill>
                          <a:effectLst/>
                          <a:latin typeface="+mn-lt"/>
                          <a:ea typeface="Times New Roman" panose="02020603050405020304" pitchFamily="18" charset="0"/>
                          <a:cs typeface="Times New Roman" panose="02020603050405020304" pitchFamily="18" charset="0"/>
                        </a:rPr>
                        <a:t>Compiled export of Requirements Verification Method, Requirements Verification Approach, Clarifications, and the associated requirements</a:t>
                      </a:r>
                    </a:p>
                  </a:txBody>
                  <a:tcPr marL="51435" marR="51435" marT="0" marB="0"/>
                </a:tc>
                <a:tc>
                  <a:txBody>
                    <a:bodyPr/>
                    <a:lstStyle/>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tab pos="628650" algn="l"/>
                          <a:tab pos="6343650" algn="l"/>
                        </a:tabLst>
                        <a:defRPr/>
                      </a:pPr>
                      <a:r>
                        <a:rPr lang="en-CA" sz="1100" b="0">
                          <a:solidFill>
                            <a:schemeClr val="tx2"/>
                          </a:solidFill>
                          <a:effectLst/>
                          <a:latin typeface="+mn-lt"/>
                          <a:ea typeface="Times New Roman" panose="02020603050405020304" pitchFamily="18" charset="0"/>
                          <a:cs typeface="Times New Roman" panose="02020603050405020304" pitchFamily="18" charset="0"/>
                        </a:rPr>
                        <a:t>Draft Delivered 12/1/23 – LM in possession of comments/clarifications</a:t>
                      </a:r>
                    </a:p>
                  </a:txBody>
                  <a:tcPr marL="51435" marR="51435" marT="0" marB="0"/>
                </a:tc>
                <a:extLst>
                  <a:ext uri="{0D108BD9-81ED-4DB2-BD59-A6C34878D82A}">
                    <a16:rowId xmlns:a16="http://schemas.microsoft.com/office/drawing/2014/main" val="280070732"/>
                  </a:ext>
                </a:extLst>
              </a:tr>
            </a:tbl>
          </a:graphicData>
        </a:graphic>
      </p:graphicFrame>
      <p:pic>
        <p:nvPicPr>
          <p:cNvPr id="3" name="Picture 2">
            <a:extLst>
              <a:ext uri="{FF2B5EF4-FFF2-40B4-BE49-F238E27FC236}">
                <a16:creationId xmlns:a16="http://schemas.microsoft.com/office/drawing/2014/main" id="{B7F48A50-7970-4E8C-1FDC-54D718D077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53" t="24928" r="36765" b="7079"/>
          <a:stretch/>
        </p:blipFill>
        <p:spPr>
          <a:xfrm>
            <a:off x="8725082" y="4358541"/>
            <a:ext cx="3078759" cy="1854136"/>
          </a:xfrm>
          <a:prstGeom prst="rect">
            <a:avLst/>
          </a:prstGeom>
          <a:ln>
            <a:solidFill>
              <a:schemeClr val="accent1"/>
            </a:solidFill>
          </a:ln>
        </p:spPr>
      </p:pic>
      <p:pic>
        <p:nvPicPr>
          <p:cNvPr id="6" name="Picture 5">
            <a:extLst>
              <a:ext uri="{FF2B5EF4-FFF2-40B4-BE49-F238E27FC236}">
                <a16:creationId xmlns:a16="http://schemas.microsoft.com/office/drawing/2014/main" id="{52A5F332-A4FD-9390-65FB-DE31B423D175}"/>
              </a:ext>
            </a:extLst>
          </p:cNvPr>
          <p:cNvPicPr>
            <a:picLocks noChangeAspect="1"/>
          </p:cNvPicPr>
          <p:nvPr/>
        </p:nvPicPr>
        <p:blipFill>
          <a:blip r:embed="rId4"/>
          <a:stretch>
            <a:fillRect/>
          </a:stretch>
        </p:blipFill>
        <p:spPr>
          <a:xfrm>
            <a:off x="8725081" y="95203"/>
            <a:ext cx="3078760" cy="2329326"/>
          </a:xfrm>
          <a:prstGeom prst="rect">
            <a:avLst/>
          </a:prstGeom>
          <a:ln>
            <a:solidFill>
              <a:schemeClr val="accent1"/>
            </a:solidFill>
          </a:ln>
        </p:spPr>
      </p:pic>
      <p:pic>
        <p:nvPicPr>
          <p:cNvPr id="8" name="Picture 7">
            <a:extLst>
              <a:ext uri="{FF2B5EF4-FFF2-40B4-BE49-F238E27FC236}">
                <a16:creationId xmlns:a16="http://schemas.microsoft.com/office/drawing/2014/main" id="{F5F4FE69-A8CC-FA9D-3B03-B7D27506BE73}"/>
              </a:ext>
            </a:extLst>
          </p:cNvPr>
          <p:cNvPicPr>
            <a:picLocks noChangeAspect="1"/>
          </p:cNvPicPr>
          <p:nvPr/>
        </p:nvPicPr>
        <p:blipFill rotWithShape="1">
          <a:blip r:embed="rId5"/>
          <a:srcRect l="442" t="1092" r="1924" b="9991"/>
          <a:stretch/>
        </p:blipFill>
        <p:spPr>
          <a:xfrm>
            <a:off x="8725081" y="2472195"/>
            <a:ext cx="3078760" cy="1854136"/>
          </a:xfrm>
          <a:prstGeom prst="rect">
            <a:avLst/>
          </a:prstGeom>
          <a:ln>
            <a:solidFill>
              <a:schemeClr val="accent1"/>
            </a:solidFill>
          </a:ln>
        </p:spPr>
      </p:pic>
      <p:cxnSp>
        <p:nvCxnSpPr>
          <p:cNvPr id="10" name="Straight Connector 9">
            <a:extLst>
              <a:ext uri="{FF2B5EF4-FFF2-40B4-BE49-F238E27FC236}">
                <a16:creationId xmlns:a16="http://schemas.microsoft.com/office/drawing/2014/main" id="{140E9D3C-7600-F376-F73C-B96CCB03DD4C}"/>
              </a:ext>
            </a:extLst>
          </p:cNvPr>
          <p:cNvCxnSpPr>
            <a:endCxn id="6" idx="1"/>
          </p:cNvCxnSpPr>
          <p:nvPr/>
        </p:nvCxnSpPr>
        <p:spPr>
          <a:xfrm flipV="1">
            <a:off x="7751420" y="1259866"/>
            <a:ext cx="973661" cy="1180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7063A88-1E04-F512-5340-12E473AED810}"/>
              </a:ext>
            </a:extLst>
          </p:cNvPr>
          <p:cNvCxnSpPr>
            <a:cxnSpLocks/>
            <a:stCxn id="4" idx="3"/>
            <a:endCxn id="8" idx="1"/>
          </p:cNvCxnSpPr>
          <p:nvPr/>
        </p:nvCxnSpPr>
        <p:spPr>
          <a:xfrm>
            <a:off x="7751420" y="3139029"/>
            <a:ext cx="973661" cy="260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89B407A-A923-A6AA-17B1-70F061696DE3}"/>
              </a:ext>
            </a:extLst>
          </p:cNvPr>
          <p:cNvCxnSpPr>
            <a:cxnSpLocks/>
            <a:endCxn id="3" idx="1"/>
          </p:cNvCxnSpPr>
          <p:nvPr/>
        </p:nvCxnSpPr>
        <p:spPr>
          <a:xfrm>
            <a:off x="7751420" y="4160939"/>
            <a:ext cx="973662" cy="11246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818666"/>
      </p:ext>
    </p:extLst>
  </p:cSld>
  <p:clrMapOvr>
    <a:masterClrMapping/>
  </p:clrMapOvr>
  <p:transition/>
</p:sld>
</file>

<file path=ppt/theme/theme1.xml><?xml version="1.0" encoding="utf-8"?>
<a:theme xmlns:a="http://schemas.openxmlformats.org/drawingml/2006/main" name="LM Template">
  <a:themeElements>
    <a:clrScheme name="Custom 1">
      <a:dk1>
        <a:srgbClr val="63666A"/>
      </a:dk1>
      <a:lt1>
        <a:sysClr val="window" lastClr="FFFFFF"/>
      </a:lt1>
      <a:dk2>
        <a:srgbClr val="000000"/>
      </a:dk2>
      <a:lt2>
        <a:srgbClr val="E7E6E6"/>
      </a:lt2>
      <a:accent1>
        <a:srgbClr val="002F6C"/>
      </a:accent1>
      <a:accent2>
        <a:srgbClr val="000000"/>
      </a:accent2>
      <a:accent3>
        <a:srgbClr val="007396"/>
      </a:accent3>
      <a:accent4>
        <a:srgbClr val="833177"/>
      </a:accent4>
      <a:accent5>
        <a:srgbClr val="43B02A"/>
      </a:accent5>
      <a:accent6>
        <a:srgbClr val="FFCD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ckheed Martin PowerPoint.PPTX" id="{5F09EA83-9AEC-4857-AC14-D0B7CAC17FED}" vid="{ABD7E0D0-260C-4059-8430-9005EA43B7E8}"/>
    </a:ext>
  </a:extLst>
</a:theme>
</file>

<file path=ppt/theme/theme2.xml><?xml version="1.0" encoding="utf-8"?>
<a:theme xmlns:a="http://schemas.openxmlformats.org/drawingml/2006/main" name="2_Internal Presentation">
  <a:themeElements>
    <a:clrScheme name="Custom 86">
      <a:dk1>
        <a:srgbClr val="000000"/>
      </a:dk1>
      <a:lt1>
        <a:srgbClr val="000000"/>
      </a:lt1>
      <a:dk2>
        <a:srgbClr val="003478"/>
      </a:dk2>
      <a:lt2>
        <a:srgbClr val="FFFFFF"/>
      </a:lt2>
      <a:accent1>
        <a:srgbClr val="00A1DE"/>
      </a:accent1>
      <a:accent2>
        <a:srgbClr val="FECB00"/>
      </a:accent2>
      <a:accent3>
        <a:srgbClr val="DE3831"/>
      </a:accent3>
      <a:accent4>
        <a:srgbClr val="34B233"/>
      </a:accent4>
      <a:accent5>
        <a:srgbClr val="77216F"/>
      </a:accent5>
      <a:accent6>
        <a:srgbClr val="00686B"/>
      </a:accent6>
      <a:hlink>
        <a:srgbClr val="007EA3"/>
      </a:hlink>
      <a:folHlink>
        <a:srgbClr val="61636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7BE308A85101A4D84156218F07021B9" ma:contentTypeVersion="5" ma:contentTypeDescription="Create a new document." ma:contentTypeScope="" ma:versionID="3af7e377b0f43aded893a5930b02a2a6">
  <xsd:schema xmlns:xsd="http://www.w3.org/2001/XMLSchema" xmlns:xs="http://www.w3.org/2001/XMLSchema" xmlns:p="http://schemas.microsoft.com/office/2006/metadata/properties" xmlns:ns2="0da8436d-13e5-45e4-a298-6f5879dc549f" xmlns:ns3="57d824eb-c2a9-4679-aa17-24be392d067b" targetNamespace="http://schemas.microsoft.com/office/2006/metadata/properties" ma:root="true" ma:fieldsID="23ff0b2221a354c2ccbf5fd00c83345f" ns2:_="" ns3:_="">
    <xsd:import namespace="0da8436d-13e5-45e4-a298-6f5879dc549f"/>
    <xsd:import namespace="57d824eb-c2a9-4679-aa17-24be392d067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a8436d-13e5-45e4-a298-6f5879dc54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d824eb-c2a9-4679-aa17-24be392d067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566687E0-8281-4E1B-A97F-259B30A9ADE2}">
  <ds:schemaRefs>
    <ds:schemaRef ds:uri="http://schemas.microsoft.com/sharepoint/v3/contenttype/forms"/>
  </ds:schemaRefs>
</ds:datastoreItem>
</file>

<file path=customXml/itemProps2.xml><?xml version="1.0" encoding="utf-8"?>
<ds:datastoreItem xmlns:ds="http://schemas.openxmlformats.org/officeDocument/2006/customXml" ds:itemID="{081517C4-D72A-46AD-97C2-EF2B1D54E9A2}">
  <ds:schemaRefs>
    <ds:schemaRef ds:uri="57d824eb-c2a9-4679-aa17-24be392d067b"/>
    <ds:schemaRef ds:uri="http://purl.org/dc/dcmitype/"/>
    <ds:schemaRef ds:uri="http://schemas.microsoft.com/office/2006/metadata/properties"/>
    <ds:schemaRef ds:uri="http://www.w3.org/XML/1998/namespace"/>
    <ds:schemaRef ds:uri="0da8436d-13e5-45e4-a298-6f5879dc549f"/>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7C69BC7-2C0D-42FF-8A34-5FE065FA7EE9}">
  <ds:schemaRefs>
    <ds:schemaRef ds:uri="0da8436d-13e5-45e4-a298-6f5879dc549f"/>
    <ds:schemaRef ds:uri="57d824eb-c2a9-4679-aa17-24be392d06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58433A68-8EDA-4BD6-9DF6-E3AAFE1ABEA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138</TotalTime>
  <Words>1991</Words>
  <Application>Microsoft Office PowerPoint</Application>
  <PresentationFormat>Widescreen</PresentationFormat>
  <Paragraphs>330</Paragraphs>
  <Slides>14</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Agency FB</vt:lpstr>
      <vt:lpstr>Arial</vt:lpstr>
      <vt:lpstr>Calibri</vt:lpstr>
      <vt:lpstr>Courier New</vt:lpstr>
      <vt:lpstr>Symbol</vt:lpstr>
      <vt:lpstr>Times New Roman</vt:lpstr>
      <vt:lpstr>LM Template</vt:lpstr>
      <vt:lpstr>2_Internal Presentation</vt:lpstr>
      <vt:lpstr>PowerPoint Presentation</vt:lpstr>
      <vt:lpstr>Agenda</vt:lpstr>
      <vt:lpstr>BWC program team </vt:lpstr>
      <vt:lpstr>Program Overview</vt:lpstr>
      <vt:lpstr>Tko/RR Overview &amp; Objectives</vt:lpstr>
      <vt:lpstr>PowerPoint Presentation</vt:lpstr>
      <vt:lpstr>PowerPoint Presentation</vt:lpstr>
      <vt:lpstr>PowerPoint Presentation</vt:lpstr>
      <vt:lpstr>Deliverables</vt:lpstr>
      <vt:lpstr>System Overview</vt:lpstr>
      <vt:lpstr>Highlighted Topics/QA</vt:lpstr>
      <vt:lpstr>Highlighted Topics/QA</vt:lpstr>
      <vt:lpstr>Action Items</vt:lpstr>
      <vt:lpstr>TKO/RR Exit Criteria</vt:lpstr>
    </vt:vector>
  </TitlesOfParts>
  <Manager>VP, Technical Operations</Manager>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ENG-G-007-Preliminary Design Review (PDR) Template</dc:title>
  <dc:subject>EN-IA-020</dc:subject>
  <dc:creator>Lockheed Martin</dc:creator>
  <cp:keywords>Lockheed Martin Proprietary Information MS2</cp:keywords>
  <cp:lastModifiedBy>ktauzer</cp:lastModifiedBy>
  <cp:revision>55</cp:revision>
  <dcterms:created xsi:type="dcterms:W3CDTF">2007-10-28T18:39:02Z</dcterms:created>
  <dcterms:modified xsi:type="dcterms:W3CDTF">2023-12-07T22:11:16Z</dcterms:modified>
  <cp:category>Senstivity =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sitivityID">
    <vt:lpwstr>0</vt:lpwstr>
  </property>
  <property fmtid="{D5CDD505-2E9C-101B-9397-08002B2CF9AE}" pid="3" name="display_urn:schemas-microsoft-com:office:office#RI">
    <vt:lpwstr>Hajzus, Raymond M</vt:lpwstr>
  </property>
  <property fmtid="{D5CDD505-2E9C-101B-9397-08002B2CF9AE}" pid="4" name="checkedProgramsCount">
    <vt:i4>0</vt:i4>
  </property>
  <property fmtid="{D5CDD505-2E9C-101B-9397-08002B2CF9AE}" pid="5" name="ContentTypeId">
    <vt:lpwstr>0x010100A7BE308A85101A4D84156218F07021B9</vt:lpwstr>
  </property>
  <property fmtid="{D5CDD505-2E9C-101B-9397-08002B2CF9AE}" pid="6" name="lmss_lock_sip_cache">
    <vt:lpwstr>;#Lockheed Martin Proprietary Information (LMPI);#~#~#~#~#</vt:lpwstr>
  </property>
  <property fmtid="{D5CDD505-2E9C-101B-9397-08002B2CF9AE}" pid="7" name="office_lock_sip_cache">
    <vt:lpwstr>;#Lockheed Martin Proprietary Information (LMPI);#~#~#~#~#</vt:lpwstr>
  </property>
  <property fmtid="{D5CDD505-2E9C-101B-9397-08002B2CF9AE}" pid="8" name="sip_cache_lock_id">
    <vt:lpwstr>111638022071800000000</vt:lpwstr>
  </property>
  <property fmtid="{D5CDD505-2E9C-101B-9397-08002B2CF9AE}" pid="9" name="Order">
    <vt:r8>919600</vt:r8>
  </property>
  <property fmtid="{D5CDD505-2E9C-101B-9397-08002B2CF9AE}" pid="10" name="xd_ProgID">
    <vt:lpwstr/>
  </property>
  <property fmtid="{D5CDD505-2E9C-101B-9397-08002B2CF9AE}" pid="11" name="TemplateUrl">
    <vt:lpwstr/>
  </property>
  <property fmtid="{D5CDD505-2E9C-101B-9397-08002B2CF9AE}" pid="12" name="_CopySource">
    <vt:lpwstr>https://lmsp4-intl.external.lmco.com/sites/F16TS/BSB/BSB Documents/F-16 BSB SEIT/01 Systems Engineering/CDR/Package/ITR Package/BSB - CDR Presentation - DO NOT UPDATE.pptx</vt:lpwstr>
  </property>
  <property fmtid="{D5CDD505-2E9C-101B-9397-08002B2CF9AE}" pid="13" name="LM SIP Document Sensitivity">
    <vt:lpwstr>Lockheed Martin Proprietary Information</vt:lpwstr>
  </property>
  <property fmtid="{D5CDD505-2E9C-101B-9397-08002B2CF9AE}" pid="14" name="Document Author">
    <vt:lpwstr>ACCT03\jenkinsd</vt:lpwstr>
  </property>
  <property fmtid="{D5CDD505-2E9C-101B-9397-08002B2CF9AE}" pid="15" name="Document Sensitivity">
    <vt:lpwstr>2</vt:lpwstr>
  </property>
  <property fmtid="{D5CDD505-2E9C-101B-9397-08002B2CF9AE}" pid="16" name="ThirdParty">
    <vt:lpwstr/>
  </property>
  <property fmtid="{D5CDD505-2E9C-101B-9397-08002B2CF9AE}" pid="17" name="OCI Restriction">
    <vt:bool>false</vt:bool>
  </property>
  <property fmtid="{D5CDD505-2E9C-101B-9397-08002B2CF9AE}" pid="18" name="OCI Additional Info">
    <vt:lpwstr/>
  </property>
  <property fmtid="{D5CDD505-2E9C-101B-9397-08002B2CF9AE}" pid="19" name="Allow Header Overwrite">
    <vt:bool>false</vt:bool>
  </property>
  <property fmtid="{D5CDD505-2E9C-101B-9397-08002B2CF9AE}" pid="20" name="Allow Footer Overwrite">
    <vt:bool>false</vt:bool>
  </property>
  <property fmtid="{D5CDD505-2E9C-101B-9397-08002B2CF9AE}" pid="21" name="Multiple Selected">
    <vt:lpwstr>-1</vt:lpwstr>
  </property>
  <property fmtid="{D5CDD505-2E9C-101B-9397-08002B2CF9AE}" pid="22" name="SIPLongWording">
    <vt:lpwstr>Lockheed Martin Proprietary Information_x000d_
_x000d_
</vt:lpwstr>
  </property>
  <property fmtid="{D5CDD505-2E9C-101B-9397-08002B2CF9AE}" pid="23" name="ExpCountry">
    <vt:lpwstr/>
  </property>
  <property fmtid="{D5CDD505-2E9C-101B-9397-08002B2CF9AE}" pid="24" name="TextBoxAndDropdownValues">
    <vt:lpwstr>TB_Third_PARTY:;</vt:lpwstr>
  </property>
  <property fmtid="{D5CDD505-2E9C-101B-9397-08002B2CF9AE}" pid="25" name="SecurityClassification">
    <vt:lpwstr/>
  </property>
  <property fmtid="{D5CDD505-2E9C-101B-9397-08002B2CF9AE}" pid="26" name="MSIP_Label_2fff4e3a-8082-4355-bfa2-eadbbcdfeaaf_Enabled">
    <vt:lpwstr>true</vt:lpwstr>
  </property>
  <property fmtid="{D5CDD505-2E9C-101B-9397-08002B2CF9AE}" pid="27" name="MSIP_Label_2fff4e3a-8082-4355-bfa2-eadbbcdfeaaf_SetDate">
    <vt:lpwstr>2023-11-20T13:06:27Z</vt:lpwstr>
  </property>
  <property fmtid="{D5CDD505-2E9C-101B-9397-08002B2CF9AE}" pid="28" name="MSIP_Label_2fff4e3a-8082-4355-bfa2-eadbbcdfeaaf_Method">
    <vt:lpwstr>Privileged</vt:lpwstr>
  </property>
  <property fmtid="{D5CDD505-2E9C-101B-9397-08002B2CF9AE}" pid="29" name="MSIP_Label_2fff4e3a-8082-4355-bfa2-eadbbcdfeaaf_Name">
    <vt:lpwstr>Lockheed Martin Proprietary Information (LMPI)</vt:lpwstr>
  </property>
  <property fmtid="{D5CDD505-2E9C-101B-9397-08002B2CF9AE}" pid="30" name="MSIP_Label_2fff4e3a-8082-4355-bfa2-eadbbcdfeaaf_SiteId">
    <vt:lpwstr>b18f006c-b0fc-467d-b23a-a35b5695b5dc</vt:lpwstr>
  </property>
  <property fmtid="{D5CDD505-2E9C-101B-9397-08002B2CF9AE}" pid="31" name="MSIP_Label_2fff4e3a-8082-4355-bfa2-eadbbcdfeaaf_ActionId">
    <vt:lpwstr>2a0c1a5d-debf-43ff-8053-d43e6209f151</vt:lpwstr>
  </property>
  <property fmtid="{D5CDD505-2E9C-101B-9397-08002B2CF9AE}" pid="32" name="MSIP_Label_2fff4e3a-8082-4355-bfa2-eadbbcdfeaaf_ContentBits">
    <vt:lpwstr>3</vt:lpwstr>
  </property>
  <property fmtid="{D5CDD505-2E9C-101B-9397-08002B2CF9AE}" pid="33" name="ClassificationContentMarkingFooterLocations">
    <vt:lpwstr>LM Template:10\2_Internal Presentation:5</vt:lpwstr>
  </property>
  <property fmtid="{D5CDD505-2E9C-101B-9397-08002B2CF9AE}" pid="34" name="ClassificationContentMarkingFooterText">
    <vt:lpwstr>Lockheed Martin Proprietary Information</vt:lpwstr>
  </property>
  <property fmtid="{D5CDD505-2E9C-101B-9397-08002B2CF9AE}" pid="35" name="ClassificationContentMarkingHeaderLocations">
    <vt:lpwstr>LM Template:5\2_Internal Presentation:4</vt:lpwstr>
  </property>
  <property fmtid="{D5CDD505-2E9C-101B-9397-08002B2CF9AE}" pid="36" name="ClassificationContentMarkingHeaderText">
    <vt:lpwstr>Lockheed Martin Proprietary Information</vt:lpwstr>
  </property>
</Properties>
</file>