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18"/>
  </p:notesMasterIdLst>
  <p:handoutMasterIdLst>
    <p:handoutMasterId r:id="rId19"/>
  </p:handoutMasterIdLst>
  <p:sldIdLst>
    <p:sldId id="405" r:id="rId2"/>
    <p:sldId id="406" r:id="rId3"/>
    <p:sldId id="408" r:id="rId4"/>
    <p:sldId id="412" r:id="rId5"/>
    <p:sldId id="410" r:id="rId6"/>
    <p:sldId id="411" r:id="rId7"/>
    <p:sldId id="393" r:id="rId8"/>
    <p:sldId id="396" r:id="rId9"/>
    <p:sldId id="404" r:id="rId10"/>
    <p:sldId id="398" r:id="rId11"/>
    <p:sldId id="400" r:id="rId12"/>
    <p:sldId id="401" r:id="rId13"/>
    <p:sldId id="399" r:id="rId14"/>
    <p:sldId id="402" r:id="rId15"/>
    <p:sldId id="413" r:id="rId16"/>
    <p:sldId id="414" r:id="rId17"/>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405"/>
            <p14:sldId id="406"/>
            <p14:sldId id="408"/>
            <p14:sldId id="412"/>
            <p14:sldId id="410"/>
            <p14:sldId id="411"/>
            <p14:sldId id="393"/>
            <p14:sldId id="396"/>
            <p14:sldId id="404"/>
            <p14:sldId id="398"/>
            <p14:sldId id="400"/>
            <p14:sldId id="401"/>
            <p14:sldId id="399"/>
            <p14:sldId id="402"/>
            <p14:sldId id="413"/>
            <p14:sldId id="41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E9695"/>
    <a:srgbClr val="DF6752"/>
    <a:srgbClr val="9DB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71029" autoAdjust="0"/>
  </p:normalViewPr>
  <p:slideViewPr>
    <p:cSldViewPr snapToGrid="0" snapToObjects="1">
      <p:cViewPr varScale="1">
        <p:scale>
          <a:sx n="85" d="100"/>
          <a:sy n="85" d="100"/>
        </p:scale>
        <p:origin x="1356"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6/26/2018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6/26/2018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a:t>
            </a:fld>
            <a:endParaRPr lang="en-US"/>
          </a:p>
        </p:txBody>
      </p:sp>
    </p:spTree>
    <p:extLst>
      <p:ext uri="{BB962C8B-B14F-4D97-AF65-F5344CB8AC3E}">
        <p14:creationId xmlns:p14="http://schemas.microsoft.com/office/powerpoint/2010/main" val="336242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The P-controller with the calculated value did not achieve any results, </a:t>
            </a:r>
          </a:p>
          <a:p>
            <a:r>
              <a:rPr lang="en-GB" sz="1200" b="0" i="0" u="none" strike="noStrike" kern="1200" baseline="0" dirty="0">
                <a:solidFill>
                  <a:schemeClr val="tx1"/>
                </a:solidFill>
                <a:latin typeface="+mn-lt"/>
                <a:ea typeface="+mn-ea"/>
                <a:cs typeface="+mn-cs"/>
              </a:rPr>
              <a:t>as the error was too small to start the pump. To overcome this issue, </a:t>
            </a:r>
          </a:p>
          <a:p>
            <a:r>
              <a:rPr lang="en-GB" sz="1200" b="0" i="0" u="none" strike="noStrike" kern="1200" baseline="0" dirty="0">
                <a:solidFill>
                  <a:schemeClr val="tx1"/>
                </a:solidFill>
                <a:latin typeface="+mn-lt"/>
                <a:ea typeface="+mn-ea"/>
                <a:cs typeface="+mn-cs"/>
              </a:rPr>
              <a:t>we multiplied </a:t>
            </a:r>
            <a:r>
              <a:rPr lang="en-GB" sz="1200" b="0" i="0" u="none" strike="noStrike" kern="1200" baseline="0" dirty="0" err="1">
                <a:solidFill>
                  <a:schemeClr val="tx1"/>
                </a:solidFill>
                <a:latin typeface="+mn-lt"/>
                <a:ea typeface="+mn-ea"/>
                <a:cs typeface="+mn-cs"/>
              </a:rPr>
              <a:t>kP</a:t>
            </a:r>
            <a:r>
              <a:rPr lang="en-GB" sz="1200" b="0" i="0" u="none" strike="noStrike" kern="1200" baseline="0" dirty="0">
                <a:solidFill>
                  <a:schemeClr val="tx1"/>
                </a:solidFill>
                <a:latin typeface="+mn-lt"/>
                <a:ea typeface="+mn-ea"/>
                <a:cs typeface="+mn-cs"/>
              </a:rPr>
              <a:t> with 10. This was solely done for the P-controller, </a:t>
            </a:r>
          </a:p>
          <a:p>
            <a:r>
              <a:rPr lang="en-GB" sz="1200" b="0" i="0" u="none" strike="noStrike" kern="1200" baseline="0" dirty="0">
                <a:solidFill>
                  <a:schemeClr val="tx1"/>
                </a:solidFill>
                <a:latin typeface="+mn-lt"/>
                <a:ea typeface="+mn-ea"/>
                <a:cs typeface="+mn-cs"/>
              </a:rPr>
              <a:t>because the PI- and PID-controller gave proper results without this correction. </a:t>
            </a:r>
          </a:p>
          <a:p>
            <a:r>
              <a:rPr lang="en-GB" sz="1200" b="0" i="0" u="none" strike="noStrike" kern="1200" baseline="0" dirty="0">
                <a:solidFill>
                  <a:schemeClr val="tx1"/>
                </a:solidFill>
                <a:latin typeface="+mn-lt"/>
                <a:ea typeface="+mn-ea"/>
                <a:cs typeface="+mn-cs"/>
              </a:rPr>
              <a:t>We expect this to be caused by the scaling factor before the input to the pumps.</a:t>
            </a:r>
          </a:p>
          <a:p>
            <a:r>
              <a:rPr lang="en-GB" sz="1200" b="0" i="0" u="none" strike="noStrike" kern="1200" baseline="0" dirty="0">
                <a:solidFill>
                  <a:schemeClr val="tx1"/>
                </a:solidFill>
                <a:latin typeface="+mn-lt"/>
                <a:ea typeface="+mn-ea"/>
                <a:cs typeface="+mn-cs"/>
              </a:rPr>
              <a:t>However, it presents a high steady-state error. This being merely a P-controller,</a:t>
            </a:r>
          </a:p>
          <a:p>
            <a:r>
              <a:rPr lang="en-US" dirty="0"/>
              <a:t>further improvement is possible.</a:t>
            </a:r>
          </a:p>
        </p:txBody>
      </p:sp>
      <p:sp>
        <p:nvSpPr>
          <p:cNvPr id="4" name="Slide Number Placeholder 3"/>
          <p:cNvSpPr>
            <a:spLocks noGrp="1"/>
          </p:cNvSpPr>
          <p:nvPr>
            <p:ph type="sldNum" sz="quarter" idx="10"/>
          </p:nvPr>
        </p:nvSpPr>
        <p:spPr/>
        <p:txBody>
          <a:bodyPr/>
          <a:lstStyle/>
          <a:p>
            <a:fld id="{8C896355-3DDC-9949-861F-AD0908BFCC23}" type="slidenum">
              <a:rPr lang="en-US" smtClean="0"/>
              <a:t>10</a:t>
            </a:fld>
            <a:endParaRPr lang="en-US"/>
          </a:p>
        </p:txBody>
      </p:sp>
    </p:spTree>
    <p:extLst>
      <p:ext uri="{BB962C8B-B14F-4D97-AF65-F5344CB8AC3E}">
        <p14:creationId xmlns:p14="http://schemas.microsoft.com/office/powerpoint/2010/main" val="3786121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PI-controller </a:t>
            </a:r>
            <a:r>
              <a:rPr lang="en-GB" sz="1200" b="0" i="0" u="none" strike="noStrike" kern="1200" baseline="0" dirty="0">
                <a:solidFill>
                  <a:schemeClr val="tx1"/>
                </a:solidFill>
                <a:latin typeface="+mn-lt"/>
                <a:ea typeface="+mn-ea"/>
                <a:cs typeface="+mn-cs"/>
              </a:rPr>
              <a:t>does not have a steady-state error, but the overshoot of approximately 25% doesn’t</a:t>
            </a:r>
          </a:p>
          <a:p>
            <a:r>
              <a:rPr lang="en-US" sz="1200" b="0" i="0" u="none" strike="noStrike" kern="1200" baseline="0" dirty="0">
                <a:solidFill>
                  <a:schemeClr val="tx1"/>
                </a:solidFill>
                <a:latin typeface="+mn-lt"/>
                <a:ea typeface="+mn-ea"/>
                <a:cs typeface="+mn-cs"/>
              </a:rPr>
              <a:t>fulfil our requirements either. The quarter decay ratio tuning method holds in practice as well as it does in theory.</a:t>
            </a:r>
          </a:p>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11</a:t>
            </a:fld>
            <a:endParaRPr lang="en-US"/>
          </a:p>
        </p:txBody>
      </p:sp>
    </p:spTree>
    <p:extLst>
      <p:ext uri="{BB962C8B-B14F-4D97-AF65-F5344CB8AC3E}">
        <p14:creationId xmlns:p14="http://schemas.microsoft.com/office/powerpoint/2010/main" val="4173311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Interestingly, the PID-controller also has an overshoot above our limits, </a:t>
            </a:r>
          </a:p>
          <a:p>
            <a:r>
              <a:rPr lang="en-GB" sz="1200" b="0" i="0" u="none" strike="noStrike" kern="1200" baseline="0" dirty="0">
                <a:solidFill>
                  <a:schemeClr val="tx1"/>
                </a:solidFill>
                <a:latin typeface="+mn-lt"/>
                <a:ea typeface="+mn-ea"/>
                <a:cs typeface="+mn-cs"/>
              </a:rPr>
              <a:t>which we expect to be caused by the ZN tuning. In the next step we tried </a:t>
            </a:r>
          </a:p>
          <a:p>
            <a:r>
              <a:rPr lang="en-GB" sz="1200" b="0" i="0" u="none" strike="noStrike" kern="1200" baseline="0" dirty="0">
                <a:solidFill>
                  <a:schemeClr val="tx1"/>
                </a:solidFill>
                <a:latin typeface="+mn-lt"/>
                <a:ea typeface="+mn-ea"/>
                <a:cs typeface="+mn-cs"/>
              </a:rPr>
              <a:t>manually tuning the </a:t>
            </a:r>
            <a:r>
              <a:rPr lang="en-GB" sz="1200" b="0" i="0" u="none" strike="noStrike" kern="1200" baseline="0" dirty="0" err="1">
                <a:solidFill>
                  <a:schemeClr val="tx1"/>
                </a:solidFill>
                <a:latin typeface="+mn-lt"/>
                <a:ea typeface="+mn-ea"/>
                <a:cs typeface="+mn-cs"/>
              </a:rPr>
              <a:t>kD</a:t>
            </a:r>
            <a:r>
              <a:rPr lang="en-GB" sz="1200" b="0" i="0" u="none" strike="noStrike" kern="1200" baseline="0" dirty="0">
                <a:solidFill>
                  <a:schemeClr val="tx1"/>
                </a:solidFill>
                <a:latin typeface="+mn-lt"/>
                <a:ea typeface="+mn-ea"/>
                <a:cs typeface="+mn-cs"/>
              </a:rPr>
              <a:t> coefficient, to get an overshoot inside</a:t>
            </a:r>
          </a:p>
          <a:p>
            <a:r>
              <a:rPr lang="en-US" sz="1200" b="0" i="0" u="none" strike="noStrike" kern="1200" baseline="0" dirty="0">
                <a:solidFill>
                  <a:schemeClr val="tx1"/>
                </a:solidFill>
                <a:latin typeface="+mn-lt"/>
                <a:ea typeface="+mn-ea"/>
                <a:cs typeface="+mn-cs"/>
              </a:rPr>
              <a:t>our requirements.</a:t>
            </a:r>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12</a:t>
            </a:fld>
            <a:endParaRPr lang="en-US"/>
          </a:p>
        </p:txBody>
      </p:sp>
    </p:spTree>
    <p:extLst>
      <p:ext uri="{BB962C8B-B14F-4D97-AF65-F5344CB8AC3E}">
        <p14:creationId xmlns:p14="http://schemas.microsoft.com/office/powerpoint/2010/main" val="617952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C896355-3DDC-9949-861F-AD0908BFCC23}" type="slidenum">
              <a:rPr lang="en-US" smtClean="0"/>
              <a:t>13</a:t>
            </a:fld>
            <a:endParaRPr lang="en-US"/>
          </a:p>
        </p:txBody>
      </p:sp>
    </p:spTree>
    <p:extLst>
      <p:ext uri="{BB962C8B-B14F-4D97-AF65-F5344CB8AC3E}">
        <p14:creationId xmlns:p14="http://schemas.microsoft.com/office/powerpoint/2010/main" val="2820380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14</a:t>
            </a:fld>
            <a:endParaRPr lang="en-US"/>
          </a:p>
        </p:txBody>
      </p:sp>
    </p:spTree>
    <p:extLst>
      <p:ext uri="{BB962C8B-B14F-4D97-AF65-F5344CB8AC3E}">
        <p14:creationId xmlns:p14="http://schemas.microsoft.com/office/powerpoint/2010/main" val="225615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16</a:t>
            </a:fld>
            <a:endParaRPr lang="en-US"/>
          </a:p>
        </p:txBody>
      </p:sp>
    </p:spTree>
    <p:extLst>
      <p:ext uri="{BB962C8B-B14F-4D97-AF65-F5344CB8AC3E}">
        <p14:creationId xmlns:p14="http://schemas.microsoft.com/office/powerpoint/2010/main" val="289300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obtain a model for our system, and be able to develop a PID controller, </a:t>
            </a:r>
          </a:p>
          <a:p>
            <a:r>
              <a:rPr lang="en-US" dirty="0"/>
              <a:t>we have determined the process reaction curve of our system. This has allowed us to </a:t>
            </a:r>
          </a:p>
          <a:p>
            <a:r>
              <a:rPr lang="en-US" dirty="0"/>
              <a:t>develop a model and test different controllers on it.</a:t>
            </a:r>
          </a:p>
          <a:p>
            <a:endParaRPr lang="en-US" dirty="0"/>
          </a:p>
          <a:p>
            <a:r>
              <a:rPr lang="en-US" dirty="0"/>
              <a:t>The S – shape can be approximated using a first order transfer function, shown in the slides.</a:t>
            </a:r>
          </a:p>
          <a:p>
            <a:r>
              <a:rPr lang="en-US" dirty="0"/>
              <a:t>All the coefficients can be obtained from the figure.</a:t>
            </a:r>
          </a:p>
        </p:txBody>
      </p:sp>
      <p:sp>
        <p:nvSpPr>
          <p:cNvPr id="4" name="Slide Number Placeholder 3"/>
          <p:cNvSpPr>
            <a:spLocks noGrp="1"/>
          </p:cNvSpPr>
          <p:nvPr>
            <p:ph type="sldNum" sz="quarter" idx="10"/>
          </p:nvPr>
        </p:nvSpPr>
        <p:spPr/>
        <p:txBody>
          <a:bodyPr/>
          <a:lstStyle/>
          <a:p>
            <a:fld id="{8C896355-3DDC-9949-861F-AD0908BFCC23}" type="slidenum">
              <a:rPr lang="en-US" smtClean="0"/>
              <a:t>2</a:t>
            </a:fld>
            <a:endParaRPr lang="en-US"/>
          </a:p>
        </p:txBody>
      </p:sp>
    </p:spTree>
    <p:extLst>
      <p:ext uri="{BB962C8B-B14F-4D97-AF65-F5344CB8AC3E}">
        <p14:creationId xmlns:p14="http://schemas.microsoft.com/office/powerpoint/2010/main" val="298959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obtaining the values we were able to model the reaction curve, and test different controllers on the models.</a:t>
            </a:r>
          </a:p>
        </p:txBody>
      </p:sp>
      <p:sp>
        <p:nvSpPr>
          <p:cNvPr id="4" name="Slide Number Placeholder 3"/>
          <p:cNvSpPr>
            <a:spLocks noGrp="1"/>
          </p:cNvSpPr>
          <p:nvPr>
            <p:ph type="sldNum" sz="quarter" idx="10"/>
          </p:nvPr>
        </p:nvSpPr>
        <p:spPr/>
        <p:txBody>
          <a:bodyPr/>
          <a:lstStyle/>
          <a:p>
            <a:fld id="{8C896355-3DDC-9949-861F-AD0908BFCC23}" type="slidenum">
              <a:rPr lang="en-US" smtClean="0"/>
              <a:t>3</a:t>
            </a:fld>
            <a:endParaRPr lang="en-US"/>
          </a:p>
        </p:txBody>
      </p:sp>
    </p:spTree>
    <p:extLst>
      <p:ext uri="{BB962C8B-B14F-4D97-AF65-F5344CB8AC3E}">
        <p14:creationId xmlns:p14="http://schemas.microsoft.com/office/powerpoint/2010/main" val="3798152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Ziegler – Nichols tuning method. The coefficients are determined as shown in the table,</a:t>
            </a:r>
          </a:p>
          <a:p>
            <a:r>
              <a:rPr lang="en-US" dirty="0"/>
              <a:t>according to the type of controller that needs implementing. Results of the controllers on the models</a:t>
            </a:r>
          </a:p>
          <a:p>
            <a:r>
              <a:rPr lang="en-US" dirty="0"/>
              <a:t>can be seen in the following slides.</a:t>
            </a:r>
          </a:p>
        </p:txBody>
      </p:sp>
      <p:sp>
        <p:nvSpPr>
          <p:cNvPr id="4" name="Slide Number Placeholder 3"/>
          <p:cNvSpPr>
            <a:spLocks noGrp="1"/>
          </p:cNvSpPr>
          <p:nvPr>
            <p:ph type="sldNum" sz="quarter" idx="10"/>
          </p:nvPr>
        </p:nvSpPr>
        <p:spPr/>
        <p:txBody>
          <a:bodyPr/>
          <a:lstStyle/>
          <a:p>
            <a:fld id="{8C896355-3DDC-9949-861F-AD0908BFCC23}" type="slidenum">
              <a:rPr lang="en-US" smtClean="0"/>
              <a:t>4</a:t>
            </a:fld>
            <a:endParaRPr lang="en-US"/>
          </a:p>
        </p:txBody>
      </p:sp>
    </p:spTree>
    <p:extLst>
      <p:ext uri="{BB962C8B-B14F-4D97-AF65-F5344CB8AC3E}">
        <p14:creationId xmlns:p14="http://schemas.microsoft.com/office/powerpoint/2010/main" val="1529423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 controller shows good behavior. With a slight overshoot but stabilizing relatively rapidly.</a:t>
            </a:r>
          </a:p>
          <a:p>
            <a:r>
              <a:rPr lang="en-US" dirty="0"/>
              <a:t>As noticed the quarter decay ratio seems to work, the second oscillation being approximately a quarter of the first,</a:t>
            </a:r>
          </a:p>
          <a:p>
            <a:r>
              <a:rPr lang="en-US" dirty="0"/>
              <a:t>With the third disappearing almost completely</a:t>
            </a:r>
          </a:p>
        </p:txBody>
      </p:sp>
      <p:sp>
        <p:nvSpPr>
          <p:cNvPr id="4" name="Slide Number Placeholder 3"/>
          <p:cNvSpPr>
            <a:spLocks noGrp="1"/>
          </p:cNvSpPr>
          <p:nvPr>
            <p:ph type="sldNum" sz="quarter" idx="10"/>
          </p:nvPr>
        </p:nvSpPr>
        <p:spPr/>
        <p:txBody>
          <a:bodyPr/>
          <a:lstStyle/>
          <a:p>
            <a:fld id="{8C896355-3DDC-9949-861F-AD0908BFCC23}" type="slidenum">
              <a:rPr lang="en-US" smtClean="0"/>
              <a:t>5</a:t>
            </a:fld>
            <a:endParaRPr lang="en-US"/>
          </a:p>
        </p:txBody>
      </p:sp>
    </p:spTree>
    <p:extLst>
      <p:ext uri="{BB962C8B-B14F-4D97-AF65-F5344CB8AC3E}">
        <p14:creationId xmlns:p14="http://schemas.microsoft.com/office/powerpoint/2010/main" val="515589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PID controller still presents some overshoot. We expected that to come from the aggressiveness of the controller.</a:t>
            </a:r>
          </a:p>
          <a:p>
            <a:r>
              <a:rPr lang="en-US" dirty="0"/>
              <a:t>The matter will be further discussed later on.</a:t>
            </a:r>
          </a:p>
        </p:txBody>
      </p:sp>
      <p:sp>
        <p:nvSpPr>
          <p:cNvPr id="4" name="Slide Number Placeholder 3"/>
          <p:cNvSpPr>
            <a:spLocks noGrp="1"/>
          </p:cNvSpPr>
          <p:nvPr>
            <p:ph type="sldNum" sz="quarter" idx="10"/>
          </p:nvPr>
        </p:nvSpPr>
        <p:spPr/>
        <p:txBody>
          <a:bodyPr/>
          <a:lstStyle/>
          <a:p>
            <a:fld id="{8C896355-3DDC-9949-861F-AD0908BFCC23}" type="slidenum">
              <a:rPr lang="en-US" smtClean="0"/>
              <a:t>6</a:t>
            </a:fld>
            <a:endParaRPr lang="en-US"/>
          </a:p>
        </p:txBody>
      </p:sp>
    </p:spTree>
    <p:extLst>
      <p:ext uri="{BB962C8B-B14F-4D97-AF65-F5344CB8AC3E}">
        <p14:creationId xmlns:p14="http://schemas.microsoft.com/office/powerpoint/2010/main" val="934783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96355-3DDC-9949-861F-AD0908BFCC23}" type="slidenum">
              <a:rPr lang="en-US" smtClean="0"/>
              <a:t>7</a:t>
            </a:fld>
            <a:endParaRPr lang="en-US"/>
          </a:p>
        </p:txBody>
      </p:sp>
    </p:spTree>
    <p:extLst>
      <p:ext uri="{BB962C8B-B14F-4D97-AF65-F5344CB8AC3E}">
        <p14:creationId xmlns:p14="http://schemas.microsoft.com/office/powerpoint/2010/main" val="3504088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A PID consists of a proportional, integral and derivative part.</a:t>
            </a:r>
          </a:p>
          <a:p>
            <a:r>
              <a:rPr lang="en-GB" sz="1200" b="0" i="0" u="none" strike="noStrike" kern="1200" baseline="0" dirty="0">
                <a:solidFill>
                  <a:schemeClr val="tx1"/>
                </a:solidFill>
                <a:latin typeface="+mn-lt"/>
                <a:ea typeface="+mn-ea"/>
                <a:cs typeface="+mn-cs"/>
              </a:rPr>
              <a:t>The gains have to be tuned according to the dynamics of the plant, and the desired characteristics of the controller.</a:t>
            </a:r>
          </a:p>
          <a:p>
            <a:r>
              <a:rPr lang="en-GB" sz="1200" b="0" i="0" u="none" strike="noStrike" kern="1200" baseline="0" dirty="0">
                <a:solidFill>
                  <a:schemeClr val="tx1"/>
                </a:solidFill>
                <a:latin typeface="+mn-lt"/>
                <a:ea typeface="+mn-ea"/>
                <a:cs typeface="+mn-cs"/>
              </a:rPr>
              <a:t>Manually or using certain tuning methods.</a:t>
            </a:r>
          </a:p>
          <a:p>
            <a:r>
              <a:rPr lang="en-GB" sz="1200" b="0" i="0" u="none" strike="noStrike" kern="1200" baseline="0" dirty="0">
                <a:solidFill>
                  <a:schemeClr val="tx1"/>
                </a:solidFill>
                <a:latin typeface="+mn-lt"/>
                <a:ea typeface="+mn-ea"/>
                <a:cs typeface="+mn-cs"/>
              </a:rPr>
              <a:t>Used Ziegler – Nichols. Quarter Decay or Ultimate Sensitivity.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Standard and Ideal PID equations. Ideal PID more used in the industry.</a:t>
            </a:r>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C896355-3DDC-9949-861F-AD0908BFCC23}" type="slidenum">
              <a:rPr lang="en-US" smtClean="0"/>
              <a:t>8</a:t>
            </a:fld>
            <a:endParaRPr lang="en-US"/>
          </a:p>
        </p:txBody>
      </p:sp>
    </p:spTree>
    <p:extLst>
      <p:ext uri="{BB962C8B-B14F-4D97-AF65-F5344CB8AC3E}">
        <p14:creationId xmlns:p14="http://schemas.microsoft.com/office/powerpoint/2010/main" val="1731681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As stated we implemented the tuning method in practice and we got the following results.</a:t>
            </a:r>
          </a:p>
        </p:txBody>
      </p:sp>
      <p:sp>
        <p:nvSpPr>
          <p:cNvPr id="4" name="Slide Number Placeholder 3"/>
          <p:cNvSpPr>
            <a:spLocks noGrp="1"/>
          </p:cNvSpPr>
          <p:nvPr>
            <p:ph type="sldNum" sz="quarter" idx="10"/>
          </p:nvPr>
        </p:nvSpPr>
        <p:spPr/>
        <p:txBody>
          <a:bodyPr/>
          <a:lstStyle/>
          <a:p>
            <a:fld id="{8C896355-3DDC-9949-861F-AD0908BFCC23}" type="slidenum">
              <a:rPr lang="en-US" smtClean="0"/>
              <a:t>9</a:t>
            </a:fld>
            <a:endParaRPr lang="en-US"/>
          </a:p>
        </p:txBody>
      </p:sp>
    </p:spTree>
    <p:extLst>
      <p:ext uri="{BB962C8B-B14F-4D97-AF65-F5344CB8AC3E}">
        <p14:creationId xmlns:p14="http://schemas.microsoft.com/office/powerpoint/2010/main" val="4225277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design.aau.dk/skabeloner/powerpoint"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0" name="Rektangel 19"/>
          <p:cNvSpPr/>
          <p:nvPr userDrawn="1"/>
        </p:nvSpPr>
        <p:spPr>
          <a:xfrm>
            <a:off x="505731" y="1155050"/>
            <a:ext cx="10173155" cy="369332"/>
          </a:xfrm>
          <a:prstGeom prst="rect">
            <a:avLst/>
          </a:prstGeom>
        </p:spPr>
        <p:txBody>
          <a:bodyPr wrap="square" rtlCol="0">
            <a:spAutoFit/>
          </a:bodyPr>
          <a:lstStyle/>
          <a:p>
            <a:pPr rtl="0"/>
            <a:r>
              <a:rPr lang="en-gb" dirty="0">
                <a:solidFill>
                  <a:srgbClr val="DF6752"/>
                </a:solidFill>
              </a:rPr>
              <a:t>- REMEMBER TO DELETE THIS SLIDE BEFORE YOU FINISH YOUR PRESENTATION</a:t>
            </a:r>
            <a:endParaRPr lang="da-DK" dirty="0">
              <a:solidFill>
                <a:srgbClr val="DF6752"/>
              </a:solidFill>
            </a:endParaRPr>
          </a:p>
        </p:txBody>
      </p:sp>
      <p:sp>
        <p:nvSpPr>
          <p:cNvPr id="23" name="Text Box 48"/>
          <p:cNvSpPr txBox="1">
            <a:spLocks noChangeArrowheads="1"/>
          </p:cNvSpPr>
          <p:nvPr userDrawn="1"/>
        </p:nvSpPr>
        <p:spPr bwMode="auto">
          <a:xfrm>
            <a:off x="587375" y="1960595"/>
            <a:ext cx="2327618" cy="362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100000"/>
              </a:lnSpc>
              <a:spcAft>
                <a:spcPts val="600"/>
              </a:spcAft>
              <a:defRPr/>
            </a:pPr>
            <a:r>
              <a:rPr lang="en-gb" sz="1000" b="1" spc="300" noProof="1">
                <a:solidFill>
                  <a:schemeClr val="tx1"/>
                </a:solidFill>
                <a:latin typeface="+mn-lt"/>
                <a:cs typeface="Arial" panose="020B0604020202020204" pitchFamily="34" charset="0"/>
              </a:rPr>
              <a:t>AAU POWERPOINT TEMPLATES</a:t>
            </a:r>
            <a:br>
              <a:rPr lang="da-DK" sz="1000" b="1" noProof="1">
                <a:solidFill>
                  <a:schemeClr val="tx1"/>
                </a:solidFill>
                <a:latin typeface="+mn-lt"/>
                <a:cs typeface="Arial" panose="020B0604020202020204" pitchFamily="34" charset="0"/>
              </a:rPr>
            </a:br>
            <a:br>
              <a:rPr lang="da-DK" sz="1000" b="1" noProof="1">
                <a:solidFill>
                  <a:schemeClr val="tx1"/>
                </a:solidFill>
                <a:latin typeface="+mn-lt"/>
                <a:cs typeface="Arial" panose="020B0604020202020204" pitchFamily="34" charset="0"/>
              </a:rPr>
            </a:br>
            <a:r>
              <a:rPr lang="en-gb" sz="900" b="0" dirty="0">
                <a:effectLst/>
                <a:latin typeface="+mn-lt"/>
                <a:ea typeface="Calibri" panose="020F0502020204030204" pitchFamily="34" charset="0"/>
                <a:cs typeface="Times New Roman" panose="02020603050405020304" pitchFamily="18" charset="0"/>
              </a:rPr>
              <a:t>When you open PowerPoint, you can choose between two templates in widescreen (16:9) with the AAU logo in either Danish or English.</a:t>
            </a:r>
            <a:endParaRPr lang="da-DK" sz="900" b="0" dirty="0">
              <a:effectLst/>
              <a:latin typeface="+mn-lt"/>
              <a:ea typeface="Calibri" panose="020F0502020204030204" pitchFamily="34" charset="0"/>
              <a:cs typeface="Times New Roman" panose="02020603050405020304" pitchFamily="18" charset="0"/>
            </a:endParaRPr>
          </a:p>
          <a:p>
            <a:pPr rtl="0">
              <a:lnSpc>
                <a:spcPct val="100000"/>
              </a:lnSpc>
              <a:spcAft>
                <a:spcPts val="1000"/>
              </a:spcAft>
            </a:pPr>
            <a:r>
              <a:rPr lang="en-gb" sz="900" b="0" dirty="0">
                <a:effectLst/>
                <a:latin typeface="+mn-lt"/>
                <a:ea typeface="Calibri" panose="020F0502020204030204" pitchFamily="34" charset="0"/>
                <a:cs typeface="Times New Roman" panose="02020603050405020304" pitchFamily="18" charset="0"/>
              </a:rPr>
              <a:t>You can also download the templates at: </a:t>
            </a:r>
            <a:r>
              <a:rPr lang="en-gb" sz="900" b="0" dirty="0">
                <a:effectLst/>
                <a:latin typeface="+mn-lt"/>
                <a:ea typeface="Calibri" panose="020F0502020204030204" pitchFamily="34" charset="0"/>
                <a:cs typeface="Times New Roman" panose="02020603050405020304" pitchFamily="18" charset="0"/>
                <a:hlinkClick r:id="rId2"/>
              </a:rPr>
              <a:t>www.design.aau.dk/skabeloner/powerpoint</a:t>
            </a:r>
            <a:r>
              <a:rPr lang="en-gb" sz="900" b="0" dirty="0">
                <a:effectLst/>
                <a:latin typeface="+mn-lt"/>
                <a:ea typeface="Calibri" panose="020F0502020204030204" pitchFamily="34" charset="0"/>
                <a:cs typeface="Times New Roman" panose="02020603050405020304" pitchFamily="18" charset="0"/>
              </a:rPr>
              <a:t>You can also download the AAU PowerPoint presentation for inspiration. We will make sure that the AAU PowerPoint presentation available for download is updated with the latest figures and information. When you download the AAU PowerPoint presentation, you can simply delete the slides you do not wish to use in your own presentation. </a:t>
            </a:r>
          </a:p>
          <a:p>
            <a:pPr marL="0" marR="0" lvl="0" indent="0" algn="l" defTabSz="914330" rtl="0" eaLnBrk="0" fontAlgn="auto" latinLnBrk="0" hangingPunct="0">
              <a:lnSpc>
                <a:spcPct val="100000"/>
              </a:lnSpc>
              <a:spcBef>
                <a:spcPts val="0"/>
              </a:spcBef>
              <a:spcAft>
                <a:spcPts val="1000"/>
              </a:spcAft>
              <a:buClrTx/>
              <a:buSzTx/>
              <a:buFontTx/>
              <a:buNone/>
              <a:tabLst/>
              <a:defRPr/>
            </a:pPr>
            <a:r>
              <a:rPr lang="en-gb" sz="1000" b="1" kern="1200" spc="300" noProof="1">
                <a:solidFill>
                  <a:schemeClr val="tx1"/>
                </a:solidFill>
                <a:latin typeface="Arial" charset="0"/>
                <a:ea typeface="+mn-ea"/>
                <a:cs typeface="Arial" panose="020B0604020202020204" pitchFamily="34" charset="0"/>
              </a:rPr>
              <a:t>FONTS</a:t>
            </a:r>
            <a:br>
              <a:rPr lang="da-DK" sz="1000" b="1" kern="1200" spc="300" noProof="1">
                <a:solidFill>
                  <a:schemeClr val="tx1"/>
                </a:solidFill>
                <a:latin typeface="Arial" charset="0"/>
                <a:ea typeface="+mn-ea"/>
                <a:cs typeface="Arial" panose="020B0604020202020204" pitchFamily="34" charset="0"/>
              </a:rPr>
            </a:br>
            <a:br>
              <a:rPr lang="da-DK" sz="105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In PowerPoint presentations we use AAU’s secondary font Arial.</a:t>
            </a:r>
          </a:p>
          <a:p>
            <a:pPr rtl="0">
              <a:lnSpc>
                <a:spcPct val="115000"/>
              </a:lnSpc>
              <a:spcAft>
                <a:spcPts val="1000"/>
              </a:spcAft>
            </a:pPr>
            <a:endParaRPr lang="da-DK" sz="900" b="0" dirty="0">
              <a:effectLst/>
              <a:latin typeface="+mn-lt"/>
              <a:ea typeface="Calibri" panose="020F0502020204030204" pitchFamily="34" charset="0"/>
              <a:cs typeface="Times New Roman" panose="02020603050405020304" pitchFamily="18" charset="0"/>
            </a:endParaRPr>
          </a:p>
        </p:txBody>
      </p:sp>
      <p:sp>
        <p:nvSpPr>
          <p:cNvPr id="24" name="Text Box 48"/>
          <p:cNvSpPr txBox="1">
            <a:spLocks noChangeArrowheads="1"/>
          </p:cNvSpPr>
          <p:nvPr userDrawn="1"/>
        </p:nvSpPr>
        <p:spPr bwMode="auto">
          <a:xfrm>
            <a:off x="6269374" y="1960595"/>
            <a:ext cx="2327618" cy="407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mn-lt"/>
                <a:ea typeface="+mn-ea"/>
                <a:cs typeface="Arial" panose="020B0604020202020204" pitchFamily="34" charset="0"/>
              </a:rPr>
              <a:t>TEMPLATE COLOURS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1000" b="0" kern="1200" noProof="1">
                <a:solidFill>
                  <a:schemeClr val="tx1"/>
                </a:solidFill>
                <a:latin typeface="Arial" charset="0"/>
                <a:ea typeface="+mn-ea"/>
                <a:cs typeface="Arial" panose="020B0604020202020204" pitchFamily="34" charset="0"/>
              </a:rPr>
              <a:t>You can choose from a range of colours for your backgrounds and graphs.</a:t>
            </a:r>
          </a:p>
          <a:p>
            <a:pPr rtl="0" eaLnBrk="1" hangingPunct="1">
              <a:lnSpc>
                <a:spcPct val="90000"/>
              </a:lnSpc>
              <a:spcAft>
                <a:spcPts val="600"/>
              </a:spcAft>
              <a:defRPr/>
            </a:pPr>
            <a:r>
              <a:rPr lang="en-gb" sz="1000" b="0" kern="1200" noProof="1">
                <a:solidFill>
                  <a:schemeClr val="tx1"/>
                </a:solidFill>
                <a:latin typeface="Arial" charset="0"/>
                <a:ea typeface="+mn-ea"/>
                <a:cs typeface="Arial" panose="020B0604020202020204" pitchFamily="34" charset="0"/>
              </a:rPr>
              <a:t>Right-click the shape you wish to fill with colour and select the paint bucket (Shape fill)</a:t>
            </a:r>
          </a:p>
          <a:p>
            <a:pPr rtl="0" eaLnBrk="1" hangingPunct="1">
              <a:lnSpc>
                <a:spcPct val="90000"/>
              </a:lnSpc>
              <a:spcAft>
                <a:spcPts val="600"/>
              </a:spcAft>
              <a:defRPr/>
            </a:pPr>
            <a:endParaRPr lang="da-DK" sz="1000" b="1" spc="300" noProof="1">
              <a:solidFill>
                <a:schemeClr val="tx1"/>
              </a:solidFill>
              <a:latin typeface="+mn-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IMAGE SIZE</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0" noProof="1">
                <a:solidFill>
                  <a:schemeClr val="tx1"/>
                </a:solidFill>
                <a:latin typeface="+mn-lt"/>
                <a:cs typeface="Arial" panose="020B0604020202020204" pitchFamily="34" charset="0"/>
              </a:rPr>
              <a:t>Remember to use high-quality images for your layouts. Avoid making small images larger, the images become very poor quality and appear grainy and unprofessional.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You can search for and download high-quality AAU images in Skyfish.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Naturally, many high-quality images will increase the overall size of your PowerPoint file. If your PowerPoint file becomes too big, you can resize it when you save your presentation, select </a:t>
            </a:r>
            <a:r>
              <a:rPr lang="en-gb" sz="900" b="1" noProof="1">
                <a:solidFill>
                  <a:schemeClr val="tx1"/>
                </a:solidFill>
                <a:latin typeface="+mn-lt"/>
                <a:cs typeface="Arial" panose="020B0604020202020204" pitchFamily="34" charset="0"/>
              </a:rPr>
              <a:t>Save as</a:t>
            </a:r>
            <a:r>
              <a:rPr lang="en-gb" sz="900" noProof="1">
                <a:solidFill>
                  <a:schemeClr val="tx1"/>
                </a:solidFill>
                <a:latin typeface="+mn-lt"/>
                <a:cs typeface="Arial" panose="020B0604020202020204" pitchFamily="34" charset="0"/>
              </a:rPr>
              <a:t>, </a:t>
            </a:r>
            <a:r>
              <a:rPr lang="en-US" sz="900" noProof="1">
                <a:solidFill>
                  <a:schemeClr val="tx1"/>
                </a:solidFill>
                <a:latin typeface="+mn-lt"/>
                <a:cs typeface="Arial" panose="020B0604020202020204" pitchFamily="34" charset="0"/>
              </a:rPr>
              <a:t>select a destination folder by clicking Browse, </a:t>
            </a:r>
            <a:r>
              <a:rPr lang="en-gb" sz="900" noProof="1">
                <a:solidFill>
                  <a:schemeClr val="tx1"/>
                </a:solidFill>
                <a:latin typeface="+mn-lt"/>
                <a:cs typeface="Arial" panose="020B0604020202020204" pitchFamily="34" charset="0"/>
              </a:rPr>
              <a:t>click the </a:t>
            </a:r>
            <a:r>
              <a:rPr lang="en-gb" sz="900" b="1" noProof="1">
                <a:solidFill>
                  <a:schemeClr val="tx1"/>
                </a:solidFill>
                <a:latin typeface="+mn-lt"/>
                <a:cs typeface="Arial" panose="020B0604020202020204" pitchFamily="34" charset="0"/>
              </a:rPr>
              <a:t>Tools </a:t>
            </a:r>
            <a:r>
              <a:rPr lang="en-gb" sz="900" noProof="1">
                <a:solidFill>
                  <a:schemeClr val="tx1"/>
                </a:solidFill>
                <a:latin typeface="+mn-lt"/>
                <a:cs typeface="Arial" panose="020B0604020202020204" pitchFamily="34" charset="0"/>
              </a:rPr>
              <a:t>button and select</a:t>
            </a:r>
            <a:r>
              <a:rPr lang="en-gb" sz="900" b="1" noProof="1">
                <a:solidFill>
                  <a:schemeClr val="tx1"/>
                </a:solidFill>
                <a:latin typeface="+mn-lt"/>
                <a:cs typeface="Arial" panose="020B0604020202020204" pitchFamily="34" charset="0"/>
              </a:rPr>
              <a:t> Compress pictures. </a:t>
            </a:r>
            <a:r>
              <a:rPr lang="en-gb" sz="900" b="0" noProof="1">
                <a:solidFill>
                  <a:schemeClr val="tx1"/>
                </a:solidFill>
                <a:latin typeface="+mn-lt"/>
                <a:cs typeface="Arial" panose="020B0604020202020204" pitchFamily="34" charset="0"/>
              </a:rPr>
              <a:t>Always select Screen (150 ppi) or above. </a:t>
            </a:r>
          </a:p>
        </p:txBody>
      </p:sp>
      <p:sp>
        <p:nvSpPr>
          <p:cNvPr id="25" name="Text Box 48"/>
          <p:cNvSpPr txBox="1">
            <a:spLocks noChangeArrowheads="1"/>
          </p:cNvSpPr>
          <p:nvPr userDrawn="1"/>
        </p:nvSpPr>
        <p:spPr bwMode="auto">
          <a:xfrm>
            <a:off x="9116078" y="1959811"/>
            <a:ext cx="2285301" cy="377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Arial" charset="0"/>
                <a:ea typeface="+mn-ea"/>
                <a:cs typeface="Arial" panose="020B0604020202020204" pitchFamily="34" charset="0"/>
              </a:rPr>
              <a:t>INSERT IMAGES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1000" b="0" kern="1200" noProof="1">
                <a:solidFill>
                  <a:schemeClr val="tx1"/>
                </a:solidFill>
                <a:latin typeface="Arial" charset="0"/>
                <a:ea typeface="+mn-ea"/>
                <a:cs typeface="Arial" panose="020B0604020202020204" pitchFamily="34" charset="0"/>
              </a:rPr>
              <a:t>For layouts containing picture placeholders: Click on the icon in the placeholder or select </a:t>
            </a:r>
            <a:r>
              <a:rPr lang="en-gb" sz="1000" b="1" kern="1200" noProof="1">
                <a:solidFill>
                  <a:schemeClr val="tx1"/>
                </a:solidFill>
                <a:latin typeface="Arial" charset="0"/>
                <a:ea typeface="+mn-ea"/>
                <a:cs typeface="Arial" panose="020B0604020202020204" pitchFamily="34" charset="0"/>
              </a:rPr>
              <a:t>Insert </a:t>
            </a:r>
            <a:r>
              <a:rPr lang="en-gb" sz="1000" kern="1200" noProof="1">
                <a:solidFill>
                  <a:schemeClr val="tx1"/>
                </a:solidFill>
                <a:latin typeface="Arial" charset="0"/>
                <a:ea typeface="+mn-ea"/>
                <a:cs typeface="Arial" panose="020B0604020202020204" pitchFamily="34" charset="0"/>
              </a:rPr>
              <a:t>and click </a:t>
            </a:r>
            <a:r>
              <a:rPr lang="en-gb" sz="1000" b="1" kern="1200" noProof="1">
                <a:solidFill>
                  <a:schemeClr val="tx1"/>
                </a:solidFill>
                <a:latin typeface="Arial" charset="0"/>
                <a:ea typeface="+mn-ea"/>
                <a:cs typeface="Arial" panose="020B0604020202020204" pitchFamily="34" charset="0"/>
              </a:rPr>
              <a:t>Pictures</a:t>
            </a:r>
          </a:p>
          <a:p>
            <a:pPr rtl="0" eaLnBrk="1" hangingPunct="1">
              <a:lnSpc>
                <a:spcPct val="90000"/>
              </a:lnSpc>
              <a:spcAft>
                <a:spcPts val="600"/>
              </a:spcAft>
              <a:defRPr/>
            </a:pPr>
            <a:r>
              <a:rPr lang="en-gb" sz="1000" b="0" kern="1200" noProof="1">
                <a:solidFill>
                  <a:schemeClr val="tx1"/>
                </a:solidFill>
                <a:latin typeface="Arial" charset="0"/>
                <a:ea typeface="+mn-ea"/>
                <a:cs typeface="Arial" panose="020B0604020202020204" pitchFamily="34" charset="0"/>
              </a:rPr>
              <a:t>The text in the placeholder will not appear in your final presentation  </a:t>
            </a:r>
          </a:p>
          <a:p>
            <a:pPr rtl="0" eaLnBrk="1" hangingPunct="1">
              <a:lnSpc>
                <a:spcPct val="90000"/>
              </a:lnSpc>
              <a:spcAft>
                <a:spcPts val="600"/>
              </a:spcAft>
              <a:defRPr/>
            </a:pPr>
            <a:endParaRPr lang="da-DK" sz="1000" b="1" noProof="1">
              <a:solidFill>
                <a:schemeClr val="tx1"/>
              </a:solidFill>
              <a:latin typeface="+mj-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CROP IMAGES</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1" noProof="1">
                <a:solidFill>
                  <a:schemeClr val="tx1"/>
                </a:solidFill>
                <a:latin typeface="+mn-lt"/>
                <a:cs typeface="Arial" panose="020B0604020202020204" pitchFamily="34" charset="0"/>
              </a:rPr>
              <a:t>1.</a:t>
            </a:r>
            <a:r>
              <a:rPr lang="en-gb" sz="900" b="0" noProof="1">
                <a:solidFill>
                  <a:schemeClr val="tx1"/>
                </a:solidFill>
                <a:latin typeface="+mn-lt"/>
                <a:cs typeface="Arial" panose="020B0604020202020204" pitchFamily="34" charset="0"/>
              </a:rPr>
              <a:t> Select the image you want to crop, </a:t>
            </a:r>
            <a:r>
              <a:rPr lang="en-gb" sz="900" b="0" i="1" noProof="1">
                <a:solidFill>
                  <a:schemeClr val="tx1"/>
                </a:solidFill>
                <a:latin typeface="+mn-lt"/>
                <a:cs typeface="Arial" panose="020B0604020202020204" pitchFamily="34" charset="0"/>
              </a:rPr>
              <a:t>(rightclick</a:t>
            </a:r>
            <a:r>
              <a:rPr lang="en-gb" sz="900" b="0" i="1" baseline="0" noProof="1">
                <a:solidFill>
                  <a:schemeClr val="tx1"/>
                </a:solidFill>
                <a:latin typeface="+mn-lt"/>
                <a:cs typeface="Arial" panose="020B0604020202020204" pitchFamily="34" charset="0"/>
              </a:rPr>
              <a:t> on image and </a:t>
            </a:r>
            <a:r>
              <a:rPr lang="en-gb" sz="900" b="0" i="1" noProof="1">
                <a:solidFill>
                  <a:schemeClr val="tx1"/>
                </a:solidFill>
                <a:latin typeface="+mn-lt"/>
                <a:cs typeface="Arial" panose="020B0604020202020204" pitchFamily="34" charset="0"/>
              </a:rPr>
              <a:t>click on the </a:t>
            </a:r>
            <a:r>
              <a:rPr lang="en-gb" sz="900" b="1" i="1" noProof="1">
                <a:solidFill>
                  <a:schemeClr val="tx1"/>
                </a:solidFill>
                <a:latin typeface="+mn-lt"/>
                <a:cs typeface="Arial" panose="020B0604020202020204" pitchFamily="34" charset="0"/>
              </a:rPr>
              <a:t>Crop </a:t>
            </a:r>
            <a:r>
              <a:rPr lang="en-gb" sz="900" b="0" i="1" noProof="1">
                <a:solidFill>
                  <a:schemeClr val="tx1"/>
                </a:solidFill>
                <a:latin typeface="+mn-lt"/>
                <a:cs typeface="Arial" panose="020B0604020202020204" pitchFamily="34" charset="0"/>
              </a:rPr>
              <a:t>icon) </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2. </a:t>
            </a:r>
            <a:r>
              <a:rPr lang="en-gb" sz="900" b="0" noProof="1">
                <a:solidFill>
                  <a:schemeClr val="tx1"/>
                </a:solidFill>
                <a:latin typeface="+mn-lt"/>
                <a:cs typeface="Arial" panose="020B0604020202020204" pitchFamily="34" charset="0"/>
              </a:rPr>
              <a:t>To scale the image (resize the image proportionally), hold the </a:t>
            </a:r>
            <a:r>
              <a:rPr lang="en-gb" sz="900" b="1" noProof="1">
                <a:solidFill>
                  <a:schemeClr val="tx1"/>
                </a:solidFill>
                <a:latin typeface="+mn-lt"/>
                <a:cs typeface="Arial" panose="020B0604020202020204" pitchFamily="34" charset="0"/>
              </a:rPr>
              <a:t>SHIFT</a:t>
            </a:r>
            <a:r>
              <a:rPr lang="en-gb" sz="900" b="0" noProof="1">
                <a:solidFill>
                  <a:schemeClr val="tx1"/>
                </a:solidFill>
                <a:latin typeface="+mn-lt"/>
                <a:cs typeface="Arial" panose="020B0604020202020204" pitchFamily="34" charset="0"/>
              </a:rPr>
              <a:t> key while you drag one of the four corner handles</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3. </a:t>
            </a:r>
            <a:r>
              <a:rPr lang="en-gb" sz="900" b="0" noProof="1">
                <a:solidFill>
                  <a:schemeClr val="tx1"/>
                </a:solidFill>
                <a:latin typeface="+mn-lt"/>
                <a:cs typeface="Arial" panose="020B0604020202020204" pitchFamily="34" charset="0"/>
              </a:rPr>
              <a:t>Right-click the image and select </a:t>
            </a:r>
            <a:r>
              <a:rPr lang="en-gb" sz="900" b="1" noProof="1">
                <a:solidFill>
                  <a:schemeClr val="tx1"/>
                </a:solidFill>
                <a:latin typeface="+mn-lt"/>
                <a:cs typeface="Arial" panose="020B0604020202020204" pitchFamily="34" charset="0"/>
              </a:rPr>
              <a:t>Send to back</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Quick tip: </a:t>
            </a:r>
            <a:r>
              <a:rPr lang="en-gb" sz="900" b="0" noProof="1">
                <a:solidFill>
                  <a:schemeClr val="tx1"/>
                </a:solidFill>
                <a:latin typeface="+mn-lt"/>
                <a:cs typeface="Arial" panose="020B0604020202020204" pitchFamily="34" charset="0"/>
              </a:rPr>
              <a:t>If you delete the image and replace it with a new image, this image may appear in front of the text and graphics. If this happens, right-click the image and select </a:t>
            </a:r>
            <a:r>
              <a:rPr lang="en-gb" sz="900" b="1" noProof="1">
                <a:solidFill>
                  <a:schemeClr val="tx1"/>
                </a:solidFill>
                <a:latin typeface="+mn-lt"/>
                <a:cs typeface="Arial" panose="020B0604020202020204" pitchFamily="34" charset="0"/>
              </a:rPr>
              <a:t>Send to back</a:t>
            </a:r>
          </a:p>
        </p:txBody>
      </p:sp>
      <p:sp>
        <p:nvSpPr>
          <p:cNvPr id="26" name="Text Box 48"/>
          <p:cNvSpPr txBox="1">
            <a:spLocks noChangeArrowheads="1"/>
          </p:cNvSpPr>
          <p:nvPr userDrawn="1"/>
        </p:nvSpPr>
        <p:spPr bwMode="auto">
          <a:xfrm>
            <a:off x="9116078" y="5949864"/>
            <a:ext cx="2517848" cy="58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MORE INFORMATION</a:t>
            </a:r>
          </a:p>
          <a:p>
            <a:pPr rtl="0" eaLnBrk="1" hangingPunct="1">
              <a:lnSpc>
                <a:spcPct val="90000"/>
              </a:lnSpc>
              <a:spcAft>
                <a:spcPts val="600"/>
              </a:spcAft>
              <a:defRPr/>
            </a:pPr>
            <a:br>
              <a:rPr lang="da-DK" sz="900" b="1" noProof="1">
                <a:solidFill>
                  <a:schemeClr val="tx1"/>
                </a:solidFill>
                <a:latin typeface="+mn-lt"/>
                <a:cs typeface="Arial" panose="020B0604020202020204" pitchFamily="34" charset="0"/>
              </a:rPr>
            </a:br>
            <a:r>
              <a:rPr lang="en-gb" sz="900" b="0" noProof="1">
                <a:solidFill>
                  <a:schemeClr val="tx1"/>
                </a:solidFill>
                <a:latin typeface="+mn-lt"/>
                <a:cs typeface="Arial" panose="020B0604020202020204" pitchFamily="34" charset="0"/>
              </a:rPr>
              <a:t>You’ll find more information at</a:t>
            </a:r>
            <a:br>
              <a:rPr lang="da-DK" sz="900" b="0" baseline="0" noProof="1">
                <a:solidFill>
                  <a:schemeClr val="tx1"/>
                </a:solidFill>
                <a:latin typeface="+mn-lt"/>
                <a:cs typeface="Arial" panose="020B0604020202020204" pitchFamily="34" charset="0"/>
              </a:rPr>
            </a:br>
            <a:r>
              <a:rPr lang="en-gb" sz="900" b="0" kern="1200" dirty="0">
                <a:solidFill>
                  <a:schemeClr val="tx1"/>
                </a:solidFill>
                <a:effectLst/>
                <a:latin typeface="Arial" charset="0"/>
                <a:ea typeface="Calibri" panose="020F0502020204030204" pitchFamily="34" charset="0"/>
                <a:cs typeface="Times New Roman" panose="02020603050405020304" pitchFamily="18" charset="0"/>
                <a:hlinkClick r:id="rId2"/>
              </a:rPr>
              <a:t>www.design.aau.dk/skabeloner/powerpoint</a:t>
            </a:r>
            <a:endParaRPr lang="da-DK" sz="900" b="0" noProof="1">
              <a:solidFill>
                <a:schemeClr val="accent4"/>
              </a:solidFill>
              <a:latin typeface="+mj-lt"/>
              <a:cs typeface="Arial" panose="020B0604020202020204" pitchFamily="34" charset="0"/>
            </a:endParaRPr>
          </a:p>
        </p:txBody>
      </p:sp>
      <p:sp>
        <p:nvSpPr>
          <p:cNvPr id="27" name="Text Box 48"/>
          <p:cNvSpPr txBox="1">
            <a:spLocks noChangeArrowheads="1"/>
          </p:cNvSpPr>
          <p:nvPr userDrawn="1"/>
        </p:nvSpPr>
        <p:spPr bwMode="auto">
          <a:xfrm>
            <a:off x="3428374" y="1959811"/>
            <a:ext cx="2327618" cy="34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330" rtl="0" eaLnBrk="1" fontAlgn="auto" latinLnBrk="0" hangingPunct="1">
              <a:lnSpc>
                <a:spcPct val="100000"/>
              </a:lnSpc>
              <a:spcBef>
                <a:spcPts val="0"/>
              </a:spcBef>
              <a:spcAft>
                <a:spcPts val="600"/>
              </a:spcAft>
              <a:buClrTx/>
              <a:buSzTx/>
              <a:buFontTx/>
              <a:buNone/>
              <a:tabLst/>
              <a:defRPr/>
            </a:pPr>
            <a:r>
              <a:rPr lang="en-gb" sz="1000" b="1" kern="1200" spc="300" noProof="1">
                <a:solidFill>
                  <a:schemeClr val="tx1"/>
                </a:solidFill>
                <a:latin typeface="+mn-lt"/>
                <a:ea typeface="+mn-ea"/>
                <a:cs typeface="Arial" panose="020B0604020202020204" pitchFamily="34" charset="0"/>
              </a:rPr>
              <a:t>INSERT A NEW SLIDE</a:t>
            </a:r>
            <a:r>
              <a:rPr lang="en-gb" sz="900" b="0" kern="1200" spc="0" noProof="1">
                <a:solidFill>
                  <a:schemeClr val="tx1"/>
                </a:solidFill>
                <a:latin typeface="Arial" charset="0"/>
                <a:ea typeface="+mn-ea"/>
                <a:cs typeface="Arial" panose="020B0604020202020204" pitchFamily="34" charset="0"/>
              </a:rPr>
              <a:t> </a:t>
            </a:r>
          </a:p>
          <a:p>
            <a:pPr marL="0" marR="0" lvl="0" indent="0" algn="l" defTabSz="914330" rtl="0" eaLnBrk="1" fontAlgn="auto" latinLnBrk="0" hangingPunct="1">
              <a:lnSpc>
                <a:spcPct val="100000"/>
              </a:lnSpc>
              <a:spcBef>
                <a:spcPts val="0"/>
              </a:spcBef>
              <a:spcAft>
                <a:spcPts val="600"/>
              </a:spcAft>
              <a:buClrTx/>
              <a:buSzTx/>
              <a:buFontTx/>
              <a:buNone/>
              <a:tabLst/>
              <a:defRPr/>
            </a:pPr>
            <a:r>
              <a:rPr lang="en-gb" sz="900" b="0" kern="1200" spc="0" noProof="1">
                <a:solidFill>
                  <a:schemeClr val="tx1"/>
                </a:solidFill>
                <a:latin typeface="Arial" charset="0"/>
                <a:ea typeface="+mn-ea"/>
                <a:cs typeface="Arial" panose="020B0604020202020204" pitchFamily="34" charset="0"/>
              </a:rPr>
              <a:t> </a:t>
            </a:r>
            <a:br>
              <a:rPr lang="da-DK" sz="800" b="1" kern="1200" noProof="1">
                <a:solidFill>
                  <a:schemeClr val="tx1"/>
                </a:solidFill>
                <a:latin typeface="Arial" charset="0"/>
                <a:ea typeface="+mn-ea"/>
                <a:cs typeface="Arial" panose="020B0604020202020204" pitchFamily="34" charset="0"/>
              </a:rPr>
            </a:br>
            <a:r>
              <a:rPr lang="en-gb" sz="900" b="1" kern="1200" noProof="1">
                <a:solidFill>
                  <a:schemeClr val="tx1"/>
                </a:solidFill>
                <a:latin typeface="Arial" charset="0"/>
                <a:ea typeface="+mn-ea"/>
                <a:cs typeface="Arial" panose="020B0604020202020204" pitchFamily="34" charset="0"/>
              </a:rPr>
              <a:t>1. </a:t>
            </a:r>
            <a:r>
              <a:rPr lang="en-gb" sz="900" kern="1200" noProof="1">
                <a:solidFill>
                  <a:schemeClr val="tx1"/>
                </a:solidFill>
                <a:latin typeface="Arial" charset="0"/>
                <a:ea typeface="+mn-ea"/>
                <a:cs typeface="Arial" panose="020B0604020202020204" pitchFamily="34" charset="0"/>
              </a:rPr>
              <a:t>Click </a:t>
            </a:r>
            <a:r>
              <a:rPr lang="en-gb" sz="900" b="1" kern="1200" noProof="1">
                <a:solidFill>
                  <a:schemeClr val="tx1"/>
                </a:solidFill>
                <a:latin typeface="Arial" charset="0"/>
                <a:ea typeface="+mn-ea"/>
                <a:cs typeface="Arial" panose="020B0604020202020204" pitchFamily="34" charset="0"/>
              </a:rPr>
              <a:t>Home</a:t>
            </a:r>
          </a:p>
          <a:p>
            <a:pPr rtl="0" eaLnBrk="1" hangingPunct="1">
              <a:lnSpc>
                <a:spcPct val="100000"/>
              </a:lnSpc>
              <a:spcAft>
                <a:spcPts val="600"/>
              </a:spcAft>
              <a:defRPr/>
            </a:pPr>
            <a:r>
              <a:rPr lang="en-gb" sz="900" b="1" noProof="1">
                <a:solidFill>
                  <a:schemeClr val="tx1"/>
                </a:solidFill>
                <a:latin typeface="+mn-lt"/>
                <a:cs typeface="Arial" panose="020B0604020202020204" pitchFamily="34" charset="0"/>
              </a:rPr>
              <a:t>2. </a:t>
            </a:r>
            <a:r>
              <a:rPr lang="en-gb" sz="900" noProof="1">
                <a:solidFill>
                  <a:schemeClr val="tx1"/>
                </a:solidFill>
                <a:latin typeface="+mn-lt"/>
                <a:cs typeface="Arial" panose="020B0604020202020204" pitchFamily="34" charset="0"/>
              </a:rPr>
              <a:t>If you want to duplicate a slide layout, select the slide you wish to duplicate and click the top half of the </a:t>
            </a:r>
            <a:r>
              <a:rPr lang="en-gb" sz="900" b="1" noProof="1">
                <a:solidFill>
                  <a:schemeClr val="tx1"/>
                </a:solidFill>
                <a:latin typeface="+mn-lt"/>
                <a:cs typeface="Arial" panose="020B0604020202020204" pitchFamily="34" charset="0"/>
              </a:rPr>
              <a:t>New slide</a:t>
            </a:r>
            <a:r>
              <a:rPr lang="en-gb" sz="900" noProof="1">
                <a:solidFill>
                  <a:schemeClr val="tx1"/>
                </a:solidFill>
                <a:latin typeface="+mn-lt"/>
                <a:cs typeface="Arial" panose="020B0604020202020204" pitchFamily="34" charset="0"/>
              </a:rPr>
              <a:t> button.  Click the bottom half of the New slide button to view the selection of layouts available with the AAU design. </a:t>
            </a:r>
          </a:p>
          <a:p>
            <a:pPr rtl="0" eaLnBrk="1" hangingPunct="1">
              <a:spcAft>
                <a:spcPts val="600"/>
              </a:spcAft>
              <a:defRPr/>
            </a:pPr>
            <a:endParaRPr lang="da-DK" altLang="da-DK" sz="900" baseline="0" noProof="1">
              <a:solidFill>
                <a:schemeClr val="tx1"/>
              </a:solidFill>
              <a:latin typeface="+mn-lt"/>
              <a:cs typeface="Arial" panose="020B0604020202020204" pitchFamily="34" charset="0"/>
            </a:endParaRPr>
          </a:p>
          <a:p>
            <a:pPr rtl="0" eaLnBrk="1" hangingPunct="1">
              <a:lnSpc>
                <a:spcPct val="90000"/>
              </a:lnSpc>
              <a:spcAft>
                <a:spcPts val="0"/>
              </a:spcAft>
              <a:defRPr/>
            </a:pPr>
            <a:r>
              <a:rPr lang="en-gb" sz="1000" b="1" kern="1200" spc="300" noProof="1">
                <a:solidFill>
                  <a:schemeClr val="tx1"/>
                </a:solidFill>
                <a:latin typeface="Arial" charset="0"/>
                <a:ea typeface="+mn-ea"/>
                <a:cs typeface="Arial" panose="020B0604020202020204" pitchFamily="34" charset="0"/>
              </a:rPr>
              <a:t>GRIDLINES AND GUIDES</a:t>
            </a:r>
          </a:p>
          <a:p>
            <a:pPr rtl="0" eaLnBrk="1" hangingPunct="1">
              <a:lnSpc>
                <a:spcPct val="90000"/>
              </a:lnSpc>
              <a:spcAft>
                <a:spcPts val="0"/>
              </a:spcAft>
              <a:defRPr/>
            </a:pPr>
            <a:endParaRPr lang="da-DK" sz="1000" b="1" kern="1200" spc="3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You can use gridlines and guides to help you align and place objects and improve the overall design and layout of your presentation.</a:t>
            </a:r>
            <a:r>
              <a:rPr lang="en-gb" sz="900" b="1" kern="1200" noProof="1">
                <a:solidFill>
                  <a:schemeClr val="tx1"/>
                </a:solidFill>
                <a:latin typeface="Arial" charset="0"/>
                <a:ea typeface="+mn-ea"/>
                <a:cs typeface="Arial" panose="020B0604020202020204" pitchFamily="34" charset="0"/>
              </a:rPr>
              <a:t> </a:t>
            </a:r>
            <a:r>
              <a:rPr lang="en-gb" sz="900" b="0" kern="1200" noProof="1">
                <a:solidFill>
                  <a:schemeClr val="tx1"/>
                </a:solidFill>
                <a:latin typeface="Arial" charset="0"/>
                <a:ea typeface="+mn-ea"/>
                <a:cs typeface="Arial" panose="020B0604020202020204" pitchFamily="34" charset="0"/>
              </a:rPr>
              <a:t>To view gridlines and guides: </a:t>
            </a:r>
            <a:endParaRPr lang="da-DK" sz="900" b="0" kern="12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1.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View</a:t>
            </a: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2.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Gridlines </a:t>
            </a:r>
            <a:r>
              <a:rPr lang="en-gb" sz="900" b="0" kern="1200" noProof="1">
                <a:solidFill>
                  <a:schemeClr val="tx1"/>
                </a:solidFill>
                <a:latin typeface="Arial" charset="0"/>
                <a:ea typeface="+mn-ea"/>
                <a:cs typeface="Arial" panose="020B0604020202020204" pitchFamily="34" charset="0"/>
              </a:rPr>
              <a:t>and/or </a:t>
            </a:r>
            <a:r>
              <a:rPr lang="en-gb" sz="900" b="1" kern="1200" noProof="1">
                <a:solidFill>
                  <a:schemeClr val="tx1"/>
                </a:solidFill>
                <a:latin typeface="Arial" charset="0"/>
                <a:ea typeface="+mn-ea"/>
                <a:cs typeface="Arial" panose="020B0604020202020204" pitchFamily="34" charset="0"/>
              </a:rPr>
              <a:t>Guides</a:t>
            </a:r>
          </a:p>
          <a:p>
            <a:pPr rtl="0" eaLnBrk="1" hangingPunct="1">
              <a:lnSpc>
                <a:spcPct val="90000"/>
              </a:lnSpc>
              <a:spcAft>
                <a:spcPts val="600"/>
              </a:spcAft>
              <a:defRPr/>
            </a:pPr>
            <a:r>
              <a:rPr lang="en-gb" sz="900" b="1" kern="1200" noProof="1">
                <a:solidFill>
                  <a:srgbClr val="DF6752"/>
                </a:solidFill>
                <a:latin typeface="Arial" charset="0"/>
                <a:ea typeface="+mn-ea"/>
                <a:cs typeface="Arial" panose="020B0604020202020204" pitchFamily="34" charset="0"/>
              </a:rPr>
              <a:t>Quick tip: </a:t>
            </a:r>
            <a:r>
              <a:rPr lang="en-gb" sz="900" b="0" kern="1200" noProof="1">
                <a:solidFill>
                  <a:srgbClr val="DF6752"/>
                </a:solidFill>
                <a:latin typeface="Arial" charset="0"/>
                <a:ea typeface="+mn-ea"/>
                <a:cs typeface="Arial" panose="020B0604020202020204" pitchFamily="34" charset="0"/>
              </a:rPr>
              <a:t>Press </a:t>
            </a:r>
            <a:r>
              <a:rPr lang="en-gb" sz="900" b="1" kern="1200" noProof="1">
                <a:solidFill>
                  <a:srgbClr val="DF6752"/>
                </a:solidFill>
                <a:latin typeface="Arial" charset="0"/>
                <a:ea typeface="+mn-ea"/>
                <a:cs typeface="Arial" panose="020B0604020202020204" pitchFamily="34" charset="0"/>
              </a:rPr>
              <a:t>Alt + F9 </a:t>
            </a:r>
            <a:r>
              <a:rPr lang="en-gb" sz="900" b="0" kern="1200" noProof="1">
                <a:solidFill>
                  <a:srgbClr val="DF6752"/>
                </a:solidFill>
                <a:latin typeface="Arial" charset="0"/>
                <a:ea typeface="+mn-ea"/>
                <a:cs typeface="Arial" panose="020B0604020202020204" pitchFamily="34" charset="0"/>
              </a:rPr>
              <a:t>to show gridlines</a:t>
            </a:r>
          </a:p>
          <a:p>
            <a:pPr rtl="0" eaLnBrk="1" hangingPunct="1">
              <a:spcAft>
                <a:spcPts val="600"/>
              </a:spcAft>
              <a:defRPr/>
            </a:pPr>
            <a:endParaRPr lang="da-DK" altLang="da-DK" sz="900" noProof="1">
              <a:solidFill>
                <a:schemeClr val="tx1"/>
              </a:solidFill>
              <a:latin typeface="+mn-lt"/>
              <a:cs typeface="Arial" panose="020B0604020202020204" pitchFamily="34" charset="0"/>
            </a:endParaRPr>
          </a:p>
        </p:txBody>
      </p:sp>
      <p:pic>
        <p:nvPicPr>
          <p:cNvPr id="28" name="Billede 25"/>
          <p:cNvPicPr>
            <a:picLocks noChangeAspect="1"/>
          </p:cNvPicPr>
          <p:nvPr userDrawn="1"/>
        </p:nvPicPr>
        <p:blipFill>
          <a:blip r:embed="rId3"/>
          <a:stretch>
            <a:fillRect/>
          </a:stretch>
        </p:blipFill>
        <p:spPr>
          <a:xfrm>
            <a:off x="11273427" y="2241762"/>
            <a:ext cx="368254" cy="393946"/>
          </a:xfrm>
          <a:prstGeom prst="rect">
            <a:avLst/>
          </a:prstGeom>
        </p:spPr>
      </p:pic>
      <p:pic>
        <p:nvPicPr>
          <p:cNvPr id="29" name="Billede 36"/>
          <p:cNvPicPr>
            <a:picLocks noChangeAspect="1"/>
          </p:cNvPicPr>
          <p:nvPr userDrawn="1"/>
        </p:nvPicPr>
        <p:blipFill>
          <a:blip r:embed="rId4"/>
          <a:stretch>
            <a:fillRect/>
          </a:stretch>
        </p:blipFill>
        <p:spPr>
          <a:xfrm>
            <a:off x="11265672" y="3797099"/>
            <a:ext cx="416717" cy="397335"/>
          </a:xfrm>
          <a:prstGeom prst="rect">
            <a:avLst/>
          </a:prstGeom>
        </p:spPr>
      </p:pic>
      <p:sp>
        <p:nvSpPr>
          <p:cNvPr id="31" name="Rektangel 30"/>
          <p:cNvSpPr/>
          <p:nvPr userDrawn="1"/>
        </p:nvSpPr>
        <p:spPr>
          <a:xfrm>
            <a:off x="509551" y="510317"/>
            <a:ext cx="6096000" cy="1200329"/>
          </a:xfrm>
          <a:prstGeom prst="rect">
            <a:avLst/>
          </a:prstGeom>
        </p:spPr>
        <p:txBody>
          <a:bodyPr rtlCol="0">
            <a:spAutoFit/>
          </a:bodyPr>
          <a:lstStyle/>
          <a:p>
            <a:pPr rtl="0"/>
            <a:r>
              <a:rPr lang="en-gb" sz="3600" b="1" spc="300"/>
              <a:t>USER GUIDE</a:t>
            </a:r>
            <a:br>
              <a:rPr lang="en-US" sz="3600" b="1" spc="300" dirty="0"/>
            </a:br>
            <a:endParaRPr lang="da-DK" sz="3600" b="1" spc="300" dirty="0"/>
          </a:p>
        </p:txBody>
      </p:sp>
      <p:pic>
        <p:nvPicPr>
          <p:cNvPr id="3" name="Picture 2"/>
          <p:cNvPicPr>
            <a:picLocks noChangeAspect="1"/>
          </p:cNvPicPr>
          <p:nvPr userDrawn="1"/>
        </p:nvPicPr>
        <p:blipFill>
          <a:blip r:embed="rId5"/>
          <a:stretch>
            <a:fillRect/>
          </a:stretch>
        </p:blipFill>
        <p:spPr>
          <a:xfrm>
            <a:off x="5698901" y="2300596"/>
            <a:ext cx="307151" cy="517606"/>
          </a:xfrm>
          <a:prstGeom prst="rect">
            <a:avLst/>
          </a:prstGeom>
        </p:spPr>
      </p:pic>
    </p:spTree>
    <p:extLst>
      <p:ext uri="{BB962C8B-B14F-4D97-AF65-F5344CB8AC3E}">
        <p14:creationId xmlns:p14="http://schemas.microsoft.com/office/powerpoint/2010/main" val="117232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8031879" y="957753"/>
            <a:ext cx="3588621" cy="1272251"/>
          </a:xfrm>
        </p:spPr>
        <p:txBody>
          <a:bodyPr/>
          <a:lstStyle>
            <a:lvl1pPr>
              <a:defRPr sz="3600"/>
            </a:lvl1pPr>
          </a:lstStyle>
          <a:p>
            <a:r>
              <a:rPr lang="en-US" dirty="0"/>
              <a:t>CLICK TO EDIT TITLE</a:t>
            </a:r>
          </a:p>
        </p:txBody>
      </p:sp>
      <p:sp>
        <p:nvSpPr>
          <p:cNvPr id="7" name="Pladsholder til tekst 3"/>
          <p:cNvSpPr>
            <a:spLocks noGrp="1"/>
          </p:cNvSpPr>
          <p:nvPr>
            <p:ph type="body" sz="quarter" idx="12" hasCustomPrompt="1"/>
          </p:nvPr>
        </p:nvSpPr>
        <p:spPr>
          <a:xfrm>
            <a:off x="8031879" y="2584598"/>
            <a:ext cx="3588621" cy="3500008"/>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x Pictures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587375" y="357948"/>
            <a:ext cx="4229100" cy="1486727"/>
          </a:xfrm>
        </p:spPr>
        <p:txBody>
          <a:bodyPr/>
          <a:lstStyle>
            <a:lvl1pPr>
              <a:defRPr sz="3600"/>
            </a:lvl1pPr>
          </a:lstStyle>
          <a:p>
            <a:r>
              <a:rPr lang="en-US" dirty="0"/>
              <a:t>CLICK TO EDIT TITLE</a:t>
            </a:r>
          </a:p>
        </p:txBody>
      </p:sp>
      <p:sp>
        <p:nvSpPr>
          <p:cNvPr id="7" name="Pladsholder til tekst 3"/>
          <p:cNvSpPr>
            <a:spLocks noGrp="1"/>
          </p:cNvSpPr>
          <p:nvPr>
            <p:ph type="body" sz="quarter" idx="15" hasCustomPrompt="1"/>
          </p:nvPr>
        </p:nvSpPr>
        <p:spPr>
          <a:xfrm>
            <a:off x="587375" y="2127154"/>
            <a:ext cx="4229100" cy="3575409"/>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layout right">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Pladsholder til tekst 3"/>
          <p:cNvSpPr>
            <a:spLocks noGrp="1"/>
          </p:cNvSpPr>
          <p:nvPr>
            <p:ph type="body" sz="quarter" idx="17" hasCustomPrompt="1"/>
          </p:nvPr>
        </p:nvSpPr>
        <p:spPr>
          <a:xfrm>
            <a:off x="8027662" y="2804344"/>
            <a:ext cx="3592838" cy="3222624"/>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sp>
        <p:nvSpPr>
          <p:cNvPr id="3" name="Slide Number Placeholder 2"/>
          <p:cNvSpPr>
            <a:spLocks noGrp="1"/>
          </p:cNvSpPr>
          <p:nvPr>
            <p:ph type="sldNum" sz="quarter" idx="10"/>
          </p:nvPr>
        </p:nvSpPr>
        <p:spPr/>
        <p:txBody>
          <a:bodyPr/>
          <a:lstStyle>
            <a:lvl1pPr>
              <a:defRPr>
                <a:solidFill>
                  <a:schemeClr val="bg1">
                    <a:alpha val="70000"/>
                  </a:schemeClr>
                </a:solidFill>
              </a:defRPr>
            </a:lvl1pPr>
          </a:lstStyle>
          <a:p>
            <a:fld id="{D8D877B3-D348-4611-9BDB-C5374591D951}" type="slidenum">
              <a:rPr lang="en-US" smtClean="0"/>
              <a:pPr/>
              <a:t>‹#›</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29" name="Gruppe 28"/>
          <p:cNvGrpSpPr/>
          <p:nvPr userDrawn="1"/>
        </p:nvGrpSpPr>
        <p:grpSpPr>
          <a:xfrm>
            <a:off x="5466450" y="6027162"/>
            <a:ext cx="1272706" cy="669100"/>
            <a:chOff x="5387975" y="5659438"/>
            <a:chExt cx="1573213" cy="827087"/>
          </a:xfrm>
        </p:grpSpPr>
        <p:grpSp>
          <p:nvGrpSpPr>
            <p:cNvPr id="30" name="Gruppe 29"/>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1" name="Gruppe 30"/>
            <p:cNvGrpSpPr/>
            <p:nvPr userDrawn="1"/>
          </p:nvGrpSpPr>
          <p:grpSpPr>
            <a:xfrm>
              <a:off x="5880100" y="5659438"/>
              <a:ext cx="511175" cy="544512"/>
              <a:chOff x="5880100" y="5659438"/>
              <a:chExt cx="511175" cy="544512"/>
            </a:xfrm>
            <a:solidFill>
              <a:schemeClr val="tx1"/>
            </a:solidFill>
          </p:grpSpPr>
          <p:sp>
            <p:nvSpPr>
              <p:cNvPr id="32"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53" name="Title 4"/>
          <p:cNvSpPr>
            <a:spLocks noGrp="1"/>
          </p:cNvSpPr>
          <p:nvPr>
            <p:ph type="title" hasCustomPrompt="1"/>
          </p:nvPr>
        </p:nvSpPr>
        <p:spPr>
          <a:xfrm>
            <a:off x="8027664" y="943460"/>
            <a:ext cx="3592836" cy="1621619"/>
          </a:xfrm>
        </p:spPr>
        <p:txBody>
          <a:bodyPr/>
          <a:lstStyle>
            <a:lvl1pPr>
              <a:defRPr sz="3600">
                <a:solidFill>
                  <a:schemeClr val="bg1"/>
                </a:solidFill>
              </a:defRPr>
            </a:lvl1pPr>
          </a:lstStyle>
          <a:p>
            <a:r>
              <a:rPr lang="en-US" dirty="0"/>
              <a:t>CLICK TO EDIT TITLE</a:t>
            </a:r>
          </a:p>
        </p:txBody>
      </p:sp>
    </p:spTree>
    <p:extLst>
      <p:ext uri="{BB962C8B-B14F-4D97-AF65-F5344CB8AC3E}">
        <p14:creationId xmlns:p14="http://schemas.microsoft.com/office/powerpoint/2010/main" val="3858436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x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alpha val="70000"/>
                  </a:schemeClr>
                </a:solidFill>
              </a:defRPr>
            </a:lvl1pPr>
          </a:lstStyle>
          <a:p>
            <a:fld id="{D8D877B3-D348-4611-9BDB-C5374591D951}" type="slidenum">
              <a:rPr lang="en-US" smtClean="0"/>
              <a:pPr/>
              <a:t>‹#›</a:t>
            </a:fld>
            <a:endParaRPr lang="en-US" dirty="0"/>
          </a:p>
        </p:txBody>
      </p:sp>
      <p:grpSp>
        <p:nvGrpSpPr>
          <p:cNvPr id="54" name="Gruppe 53"/>
          <p:cNvGrpSpPr/>
          <p:nvPr userDrawn="1"/>
        </p:nvGrpSpPr>
        <p:grpSpPr>
          <a:xfrm>
            <a:off x="4740131" y="657225"/>
            <a:ext cx="405154" cy="1182460"/>
            <a:chOff x="320675" y="2816225"/>
            <a:chExt cx="350838" cy="1023938"/>
          </a:xfrm>
          <a:solidFill>
            <a:schemeClr val="tx1"/>
          </a:solidFill>
        </p:grpSpPr>
        <p:sp>
          <p:nvSpPr>
            <p:cNvPr id="55"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74" name="Picture Placeholder 4"/>
          <p:cNvSpPr>
            <a:spLocks noGrp="1"/>
          </p:cNvSpPr>
          <p:nvPr>
            <p:ph type="pic" sz="quarter" idx="11" hasCustomPrompt="1"/>
          </p:nvPr>
        </p:nvSpPr>
        <p:spPr>
          <a:xfrm>
            <a:off x="0"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5" name="Title 4"/>
          <p:cNvSpPr>
            <a:spLocks noGrp="1"/>
          </p:cNvSpPr>
          <p:nvPr>
            <p:ph type="title" hasCustomPrompt="1"/>
          </p:nvPr>
        </p:nvSpPr>
        <p:spPr>
          <a:xfrm>
            <a:off x="5331007" y="359273"/>
            <a:ext cx="4490445" cy="1621619"/>
          </a:xfrm>
        </p:spPr>
        <p:txBody>
          <a:bodyPr/>
          <a:lstStyle>
            <a:lvl1pPr>
              <a:defRPr sz="3600"/>
            </a:lvl1pPr>
          </a:lstStyle>
          <a:p>
            <a:r>
              <a:rPr lang="en-US" dirty="0"/>
              <a:t>CLICK TO EDIT TITLE</a:t>
            </a:r>
          </a:p>
        </p:txBody>
      </p:sp>
      <p:sp>
        <p:nvSpPr>
          <p:cNvPr id="76" name="Pladsholder til tekst 3"/>
          <p:cNvSpPr>
            <a:spLocks noGrp="1"/>
          </p:cNvSpPr>
          <p:nvPr>
            <p:ph type="body" sz="quarter" idx="12" hasCustomPrompt="1"/>
          </p:nvPr>
        </p:nvSpPr>
        <p:spPr>
          <a:xfrm>
            <a:off x="5331008"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77" name="Group 4"/>
          <p:cNvGrpSpPr>
            <a:grpSpLocks noChangeAspect="1"/>
          </p:cNvGrpSpPr>
          <p:nvPr userDrawn="1"/>
        </p:nvGrpSpPr>
        <p:grpSpPr bwMode="auto">
          <a:xfrm>
            <a:off x="5492750" y="5903913"/>
            <a:ext cx="1236663" cy="815975"/>
            <a:chOff x="3460" y="3719"/>
            <a:chExt cx="779" cy="514"/>
          </a:xfrm>
        </p:grpSpPr>
        <p:sp>
          <p:nvSpPr>
            <p:cNvPr id="78"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5"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6"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7"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8"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9"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49870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AALBORG UNIVERSITY</a:t>
            </a:r>
            <a:br>
              <a:rPr lang="en-US" dirty="0"/>
            </a:br>
            <a:r>
              <a:rPr lang="en-US" dirty="0"/>
              <a:t>HEADLINE</a:t>
            </a:r>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a:noAutofit/>
          </a:bodyPr>
          <a:lstStyle>
            <a:lvl1pPr algn="ctr">
              <a:defRPr sz="1800" spc="300" baseline="0"/>
            </a:lvl1pPr>
          </a:lstStyle>
          <a:p>
            <a:pPr lvl="0"/>
            <a:r>
              <a:rPr lang="da-DK" dirty="0"/>
              <a:t>BY NAVN NAVNESEN</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BREAK</a:t>
            </a:r>
            <a:br>
              <a:rPr lang="en-US" dirty="0"/>
            </a:br>
            <a:r>
              <a:rPr lang="en-US" dirty="0"/>
              <a:t>HEADLINE</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5535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 w. logo">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3" name="Title 4"/>
          <p:cNvSpPr>
            <a:spLocks noGrp="1"/>
          </p:cNvSpPr>
          <p:nvPr>
            <p:ph type="title" hasCustomPrompt="1"/>
          </p:nvPr>
        </p:nvSpPr>
        <p:spPr>
          <a:xfrm>
            <a:off x="587374" y="370290"/>
            <a:ext cx="5108575" cy="1474385"/>
          </a:xfrm>
        </p:spPr>
        <p:txBody>
          <a:bodyPr/>
          <a:lstStyle>
            <a:lvl1pPr>
              <a:defRPr sz="3600"/>
            </a:lvl1pPr>
          </a:lstStyle>
          <a:p>
            <a:r>
              <a:rPr lang="en-US" dirty="0"/>
              <a:t>CLICK TO EDIT TITLE</a:t>
            </a:r>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26" name="Title 4"/>
          <p:cNvSpPr>
            <a:spLocks noGrp="1"/>
          </p:cNvSpPr>
          <p:nvPr>
            <p:ph type="title" hasCustomPrompt="1"/>
          </p:nvPr>
        </p:nvSpPr>
        <p:spPr>
          <a:xfrm>
            <a:off x="587375" y="370764"/>
            <a:ext cx="4516438" cy="1473911"/>
          </a:xfrm>
        </p:spPr>
        <p:txBody>
          <a:bodyPr/>
          <a:lstStyle>
            <a:lvl1pPr>
              <a:defRPr sz="3600"/>
            </a:lvl1pPr>
          </a:lstStyle>
          <a:p>
            <a:r>
              <a:rPr lang="en-US" dirty="0"/>
              <a:t>CLICK TO EDIT TITLE</a:t>
            </a:r>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ladsholder til tekst 10"/>
          <p:cNvSpPr>
            <a:spLocks noGrp="1"/>
          </p:cNvSpPr>
          <p:nvPr>
            <p:ph type="body" sz="quarter" idx="12" hasCustomPrompt="1"/>
          </p:nvPr>
        </p:nvSpPr>
        <p:spPr>
          <a:xfrm>
            <a:off x="587375" y="2065337"/>
            <a:ext cx="4516438" cy="3243263"/>
          </a:xfrm>
        </p:spPr>
        <p:txBody>
          <a:bodyPr/>
          <a:lstStyle>
            <a:lvl1pPr marL="285750" indent="-285750">
              <a:buFontTx/>
              <a:buBlip>
                <a:blip r:embed="rId3"/>
              </a:buBlip>
              <a:defRPr/>
            </a:lvl1pPr>
          </a:lstStyle>
          <a:p>
            <a:pPr lvl="0"/>
            <a:r>
              <a:rPr lang="da-DK" dirty="0"/>
              <a:t>INSERT TEXT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 - Righ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a:lstStyle>
            <a:lvl1pPr>
              <a:defRPr sz="3600"/>
            </a:lvl1pPr>
          </a:lstStyle>
          <a:p>
            <a:r>
              <a:rPr lang="en-US" dirty="0"/>
              <a:t>CLICK TO EDIT TITLE</a:t>
            </a:r>
          </a:p>
        </p:txBody>
      </p:sp>
      <p:sp>
        <p:nvSpPr>
          <p:cNvPr id="11" name="Pladsholder til diagram 10"/>
          <p:cNvSpPr>
            <a:spLocks noGrp="1"/>
          </p:cNvSpPr>
          <p:nvPr>
            <p:ph type="chart" sz="quarter" idx="12"/>
          </p:nvPr>
        </p:nvSpPr>
        <p:spPr>
          <a:xfrm>
            <a:off x="6096000" y="2262579"/>
            <a:ext cx="5524500" cy="3572737"/>
          </a:xfrm>
        </p:spPr>
        <p:txBody>
          <a:bodyPr/>
          <a:lstStyle/>
          <a:p>
            <a:endParaRPr lang="da-DK"/>
          </a:p>
        </p:txBody>
      </p:sp>
      <p:sp>
        <p:nvSpPr>
          <p:cNvPr id="13" name="Pladsholder til tekst 12"/>
          <p:cNvSpPr>
            <a:spLocks noGrp="1"/>
          </p:cNvSpPr>
          <p:nvPr>
            <p:ph type="body" sz="quarter" idx="13" hasCustomPrompt="1"/>
          </p:nvPr>
        </p:nvSpPr>
        <p:spPr>
          <a:xfrm>
            <a:off x="587375" y="2262579"/>
            <a:ext cx="4886992" cy="3572737"/>
          </a:xfrm>
        </p:spPr>
        <p:txBody>
          <a:bodyPr>
            <a:normAutofit/>
          </a:bodyPr>
          <a:lstStyle>
            <a:lvl2pPr marL="285750" indent="-285750">
              <a:buFontTx/>
              <a:buBlip>
                <a:blip r:embed="rId2"/>
              </a:buBlip>
              <a:defRPr sz="1600" baseline="0"/>
            </a:lvl2pPr>
          </a:lstStyle>
          <a:p>
            <a:pPr lvl="1"/>
            <a:r>
              <a:rPr lang="da-DK" dirty="0"/>
              <a:t>INSERT TEXT</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x Picture right + bullets">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587374" y="359273"/>
            <a:ext cx="4490445" cy="1621619"/>
          </a:xfrm>
        </p:spPr>
        <p:txBody>
          <a:bodyPr/>
          <a:lstStyle>
            <a:lvl1pPr>
              <a:defRPr sz="3600"/>
            </a:lvl1pPr>
          </a:lstStyle>
          <a:p>
            <a:r>
              <a:rPr lang="en-US" dirty="0"/>
              <a:t>CLICK TO EDIT TITLE</a:t>
            </a:r>
          </a:p>
        </p:txBody>
      </p:sp>
      <p:sp>
        <p:nvSpPr>
          <p:cNvPr id="4" name="Pladsholder til tekst 3"/>
          <p:cNvSpPr>
            <a:spLocks noGrp="1"/>
          </p:cNvSpPr>
          <p:nvPr>
            <p:ph type="body" sz="quarter" idx="12" hasCustomPrompt="1"/>
          </p:nvPr>
        </p:nvSpPr>
        <p:spPr>
          <a:xfrm>
            <a:off x="587375"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 x Picture right - Blue">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87374" y="373446"/>
            <a:ext cx="4683125"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5466450" y="6027162"/>
            <a:ext cx="1272706" cy="669100"/>
            <a:chOff x="5387975" y="5659438"/>
            <a:chExt cx="1573213" cy="827087"/>
          </a:xfrm>
          <a:solidFill>
            <a:schemeClr val="bg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687094" cy="37655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picture right - Blue">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587375" y="373446"/>
            <a:ext cx="4454526"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4"/>
            <a:r>
              <a:rPr lang="en-US" dirty="0"/>
              <a:t>Fourth level</a:t>
            </a:r>
          </a:p>
        </p:txBody>
      </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4" name="Group 4"/>
          <p:cNvGrpSpPr>
            <a:grpSpLocks noChangeAspect="1"/>
          </p:cNvGrpSpPr>
          <p:nvPr userDrawn="1"/>
        </p:nvGrpSpPr>
        <p:grpSpPr bwMode="auto">
          <a:xfrm>
            <a:off x="5492750" y="5903913"/>
            <a:ext cx="1236663" cy="815975"/>
            <a:chOff x="3460" y="3719"/>
            <a:chExt cx="779" cy="514"/>
          </a:xfrm>
        </p:grpSpPr>
        <p:sp>
          <p:nvSpPr>
            <p:cNvPr id="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0"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1"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55" r:id="rId1"/>
    <p:sldLayoutId id="2147484019" r:id="rId2"/>
    <p:sldLayoutId id="2147484053"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52" r:id="rId12"/>
    <p:sldLayoutId id="2147484054"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1600" kern="1200" spc="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4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1479B6B-3748-4509-B85E-F20A8B499940}"/>
              </a:ext>
            </a:extLst>
          </p:cNvPr>
          <p:cNvSpPr>
            <a:spLocks noGrp="1"/>
          </p:cNvSpPr>
          <p:nvPr>
            <p:ph type="pic" sz="quarter" idx="11"/>
          </p:nvPr>
        </p:nvSpPr>
        <p:spPr/>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p:txBody>
          <a:bodyPr/>
          <a:lstStyle/>
          <a:p>
            <a:r>
              <a:rPr lang="en-US" dirty="0"/>
              <a:t>Dynamic Modelling</a:t>
            </a:r>
          </a:p>
        </p:txBody>
      </p:sp>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4294967295"/>
          </p:nvPr>
        </p:nvSpPr>
        <p:spPr>
          <a:xfrm>
            <a:off x="11620500" y="593725"/>
            <a:ext cx="571500" cy="227013"/>
          </a:xfrm>
        </p:spPr>
        <p:txBody>
          <a:bodyPr/>
          <a:lstStyle/>
          <a:p>
            <a:fld id="{D8D877B3-D348-4611-9BDB-C5374591D951}" type="slidenum">
              <a:rPr lang="en-US" smtClean="0"/>
              <a:pPr/>
              <a:t>1</a:t>
            </a:fld>
            <a:endParaRPr lang="en-US" dirty="0"/>
          </a:p>
        </p:txBody>
      </p:sp>
    </p:spTree>
    <p:extLst>
      <p:ext uri="{BB962C8B-B14F-4D97-AF65-F5344CB8AC3E}">
        <p14:creationId xmlns:p14="http://schemas.microsoft.com/office/powerpoint/2010/main" val="10954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10</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p:txBody>
          <a:bodyPr/>
          <a:lstStyle/>
          <a:p>
            <a:r>
              <a:rPr lang="en-US" dirty="0"/>
              <a:t>Results</a:t>
            </a:r>
          </a:p>
        </p:txBody>
      </p:sp>
      <p:pic>
        <p:nvPicPr>
          <p:cNvPr id="6" name="Picture 5">
            <a:extLst>
              <a:ext uri="{FF2B5EF4-FFF2-40B4-BE49-F238E27FC236}">
                <a16:creationId xmlns:a16="http://schemas.microsoft.com/office/drawing/2014/main" id="{485B18CB-B5CD-42BF-AF66-AA5925A61012}"/>
              </a:ext>
            </a:extLst>
          </p:cNvPr>
          <p:cNvPicPr>
            <a:picLocks noChangeAspect="1"/>
          </p:cNvPicPr>
          <p:nvPr/>
        </p:nvPicPr>
        <p:blipFill>
          <a:blip r:embed="rId3"/>
          <a:stretch>
            <a:fillRect/>
          </a:stretch>
        </p:blipFill>
        <p:spPr>
          <a:xfrm>
            <a:off x="1719262" y="1294899"/>
            <a:ext cx="8753475" cy="4600575"/>
          </a:xfrm>
          <a:prstGeom prst="rect">
            <a:avLst/>
          </a:prstGeom>
        </p:spPr>
      </p:pic>
    </p:spTree>
    <p:extLst>
      <p:ext uri="{BB962C8B-B14F-4D97-AF65-F5344CB8AC3E}">
        <p14:creationId xmlns:p14="http://schemas.microsoft.com/office/powerpoint/2010/main" val="194248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11</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p:txBody>
          <a:bodyPr/>
          <a:lstStyle/>
          <a:p>
            <a:r>
              <a:rPr lang="en-US" dirty="0"/>
              <a:t>Results</a:t>
            </a:r>
          </a:p>
        </p:txBody>
      </p:sp>
      <p:pic>
        <p:nvPicPr>
          <p:cNvPr id="2" name="Picture 1">
            <a:extLst>
              <a:ext uri="{FF2B5EF4-FFF2-40B4-BE49-F238E27FC236}">
                <a16:creationId xmlns:a16="http://schemas.microsoft.com/office/drawing/2014/main" id="{A695981C-8FAC-46EB-A1CC-45C1A03632C9}"/>
              </a:ext>
            </a:extLst>
          </p:cNvPr>
          <p:cNvPicPr>
            <a:picLocks noChangeAspect="1"/>
          </p:cNvPicPr>
          <p:nvPr/>
        </p:nvPicPr>
        <p:blipFill rotWithShape="1">
          <a:blip r:embed="rId3"/>
          <a:srcRect t="1832"/>
          <a:stretch/>
        </p:blipFill>
        <p:spPr>
          <a:xfrm>
            <a:off x="1666240" y="1442720"/>
            <a:ext cx="8987790" cy="4441507"/>
          </a:xfrm>
          <a:prstGeom prst="rect">
            <a:avLst/>
          </a:prstGeom>
        </p:spPr>
      </p:pic>
    </p:spTree>
    <p:extLst>
      <p:ext uri="{BB962C8B-B14F-4D97-AF65-F5344CB8AC3E}">
        <p14:creationId xmlns:p14="http://schemas.microsoft.com/office/powerpoint/2010/main" val="197675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12</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p:txBody>
          <a:bodyPr/>
          <a:lstStyle/>
          <a:p>
            <a:r>
              <a:rPr lang="en-US" dirty="0"/>
              <a:t>Results</a:t>
            </a:r>
          </a:p>
        </p:txBody>
      </p:sp>
      <p:pic>
        <p:nvPicPr>
          <p:cNvPr id="6" name="Picture 5">
            <a:extLst>
              <a:ext uri="{FF2B5EF4-FFF2-40B4-BE49-F238E27FC236}">
                <a16:creationId xmlns:a16="http://schemas.microsoft.com/office/drawing/2014/main" id="{864BC21D-6F12-4061-8A54-C04C89C8A2CB}"/>
              </a:ext>
            </a:extLst>
          </p:cNvPr>
          <p:cNvPicPr>
            <a:picLocks noChangeAspect="1"/>
          </p:cNvPicPr>
          <p:nvPr/>
        </p:nvPicPr>
        <p:blipFill rotWithShape="1">
          <a:blip r:embed="rId3"/>
          <a:srcRect t="1625" b="2507"/>
          <a:stretch/>
        </p:blipFill>
        <p:spPr>
          <a:xfrm>
            <a:off x="1769745" y="1432560"/>
            <a:ext cx="8591550" cy="4419600"/>
          </a:xfrm>
          <a:prstGeom prst="rect">
            <a:avLst/>
          </a:prstGeom>
        </p:spPr>
      </p:pic>
    </p:spTree>
    <p:extLst>
      <p:ext uri="{BB962C8B-B14F-4D97-AF65-F5344CB8AC3E}">
        <p14:creationId xmlns:p14="http://schemas.microsoft.com/office/powerpoint/2010/main" val="94436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E82339-D1BC-468B-9096-67CB83360619}"/>
              </a:ext>
            </a:extLst>
          </p:cNvPr>
          <p:cNvSpPr>
            <a:spLocks noGrp="1"/>
          </p:cNvSpPr>
          <p:nvPr>
            <p:ph type="sldNum" sz="quarter" idx="10"/>
          </p:nvPr>
        </p:nvSpPr>
        <p:spPr/>
        <p:txBody>
          <a:bodyPr/>
          <a:lstStyle/>
          <a:p>
            <a:fld id="{D8D877B3-D348-4611-9BDB-C5374591D951}" type="slidenum">
              <a:rPr lang="en-US" smtClean="0"/>
              <a:pPr/>
              <a:t>13</a:t>
            </a:fld>
            <a:endParaRPr lang="en-US" dirty="0"/>
          </a:p>
        </p:txBody>
      </p:sp>
      <p:sp>
        <p:nvSpPr>
          <p:cNvPr id="4" name="Title 3">
            <a:extLst>
              <a:ext uri="{FF2B5EF4-FFF2-40B4-BE49-F238E27FC236}">
                <a16:creationId xmlns:a16="http://schemas.microsoft.com/office/drawing/2014/main" id="{3386D20D-2916-4BB4-9E6D-338278D8045B}"/>
              </a:ext>
            </a:extLst>
          </p:cNvPr>
          <p:cNvSpPr>
            <a:spLocks noGrp="1"/>
          </p:cNvSpPr>
          <p:nvPr>
            <p:ph type="title"/>
          </p:nvPr>
        </p:nvSpPr>
        <p:spPr/>
        <p:txBody>
          <a:bodyPr/>
          <a:lstStyle/>
          <a:p>
            <a:r>
              <a:rPr lang="en-US" dirty="0"/>
              <a:t>Observations</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3580F9A3-8E9B-4684-B720-8D01F7D1CDED}"/>
                  </a:ext>
                </a:extLst>
              </p:cNvPr>
              <p:cNvSpPr>
                <a:spLocks noGrp="1"/>
              </p:cNvSpPr>
              <p:nvPr>
                <p:ph type="body" sz="quarter" idx="12"/>
              </p:nvPr>
            </p:nvSpPr>
            <p:spPr>
              <a:xfrm>
                <a:off x="587375" y="2143359"/>
                <a:ext cx="10752512" cy="3752115"/>
              </a:xfrm>
            </p:spPr>
            <p:txBody>
              <a:bodyPr/>
              <a:lstStyle/>
              <a:p>
                <a:r>
                  <a:rPr lang="en-US" sz="1800" dirty="0"/>
                  <a:t>P-controller settles fastest, however with very big steady-state error</a:t>
                </a:r>
              </a:p>
              <a:p>
                <a:endParaRPr lang="en-US" sz="1800" dirty="0"/>
              </a:p>
              <a:p>
                <a:r>
                  <a:rPr lang="en-US" sz="1800" dirty="0"/>
                  <a:t>PI-controller does not present a steady state error, however, the overshoot is rather big</a:t>
                </a:r>
              </a:p>
              <a:p>
                <a:endParaRPr lang="en-US" sz="1800" dirty="0"/>
              </a:p>
              <a:p>
                <a:r>
                  <a:rPr lang="en-US" sz="1800" dirty="0"/>
                  <a:t>PID-controller also has an unacceptable overshoot</a:t>
                </a:r>
              </a:p>
              <a:p>
                <a:endParaRPr lang="en-US" sz="1800" dirty="0"/>
              </a:p>
              <a:p>
                <a:r>
                  <a:rPr lang="en-US" sz="1800" dirty="0"/>
                  <a:t>Decided to manually tune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𝐷</m:t>
                        </m:r>
                      </m:sub>
                    </m:sSub>
                  </m:oMath>
                </a14:m>
                <a:r>
                  <a:rPr lang="en-US" sz="1800" dirty="0"/>
                  <a:t> term to achieve better results</a:t>
                </a:r>
              </a:p>
              <a:p>
                <a:endParaRPr lang="en-US" dirty="0"/>
              </a:p>
            </p:txBody>
          </p:sp>
        </mc:Choice>
        <mc:Fallback xmlns="">
          <p:sp>
            <p:nvSpPr>
              <p:cNvPr id="5" name="Text Placeholder 4">
                <a:extLst>
                  <a:ext uri="{FF2B5EF4-FFF2-40B4-BE49-F238E27FC236}">
                    <a16:creationId xmlns:a16="http://schemas.microsoft.com/office/drawing/2014/main" id="{3580F9A3-8E9B-4684-B720-8D01F7D1CDED}"/>
                  </a:ext>
                </a:extLst>
              </p:cNvPr>
              <p:cNvSpPr>
                <a:spLocks noGrp="1" noRot="1" noChangeAspect="1" noMove="1" noResize="1" noEditPoints="1" noAdjustHandles="1" noChangeArrowheads="1" noChangeShapeType="1" noTextEdit="1"/>
              </p:cNvSpPr>
              <p:nvPr>
                <p:ph type="body" sz="quarter" idx="12"/>
              </p:nvPr>
            </p:nvSpPr>
            <p:spPr>
              <a:xfrm>
                <a:off x="587375" y="2143359"/>
                <a:ext cx="10752512" cy="3752115"/>
              </a:xfrm>
              <a:blipFill>
                <a:blip r:embed="rId3"/>
                <a:stretch>
                  <a:fillRect t="-976"/>
                </a:stretch>
              </a:blipFill>
            </p:spPr>
            <p:txBody>
              <a:bodyPr/>
              <a:lstStyle/>
              <a:p>
                <a:r>
                  <a:rPr lang="en-US">
                    <a:noFill/>
                  </a:rPr>
                  <a:t> </a:t>
                </a:r>
              </a:p>
            </p:txBody>
          </p:sp>
        </mc:Fallback>
      </mc:AlternateContent>
    </p:spTree>
    <p:extLst>
      <p:ext uri="{BB962C8B-B14F-4D97-AF65-F5344CB8AC3E}">
        <p14:creationId xmlns:p14="http://schemas.microsoft.com/office/powerpoint/2010/main" val="177714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14</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p:txBody>
          <a:bodyPr/>
          <a:lstStyle/>
          <a:p>
            <a:r>
              <a:rPr lang="en-US" dirty="0"/>
              <a:t>Results</a:t>
            </a:r>
          </a:p>
        </p:txBody>
      </p:sp>
      <p:pic>
        <p:nvPicPr>
          <p:cNvPr id="2" name="Picture 1">
            <a:extLst>
              <a:ext uri="{FF2B5EF4-FFF2-40B4-BE49-F238E27FC236}">
                <a16:creationId xmlns:a16="http://schemas.microsoft.com/office/drawing/2014/main" id="{3E50B908-3818-487B-933F-920A1461C8A5}"/>
              </a:ext>
            </a:extLst>
          </p:cNvPr>
          <p:cNvPicPr>
            <a:picLocks noChangeAspect="1"/>
          </p:cNvPicPr>
          <p:nvPr/>
        </p:nvPicPr>
        <p:blipFill>
          <a:blip r:embed="rId3"/>
          <a:stretch>
            <a:fillRect/>
          </a:stretch>
        </p:blipFill>
        <p:spPr>
          <a:xfrm>
            <a:off x="1748791" y="1332413"/>
            <a:ext cx="8632116" cy="4584654"/>
          </a:xfrm>
          <a:prstGeom prst="rect">
            <a:avLst/>
          </a:prstGeom>
        </p:spPr>
      </p:pic>
    </p:spTree>
    <p:extLst>
      <p:ext uri="{BB962C8B-B14F-4D97-AF65-F5344CB8AC3E}">
        <p14:creationId xmlns:p14="http://schemas.microsoft.com/office/powerpoint/2010/main" val="2515273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88CDC5-4530-4308-B2C0-D728E1B62627}"/>
              </a:ext>
            </a:extLst>
          </p:cNvPr>
          <p:cNvSpPr>
            <a:spLocks noGrp="1"/>
          </p:cNvSpPr>
          <p:nvPr>
            <p:ph type="sldNum" sz="quarter" idx="10"/>
          </p:nvPr>
        </p:nvSpPr>
        <p:spPr/>
        <p:txBody>
          <a:bodyPr/>
          <a:lstStyle/>
          <a:p>
            <a:fld id="{D8D877B3-D348-4611-9BDB-C5374591D951}" type="slidenum">
              <a:rPr lang="en-US" smtClean="0"/>
              <a:pPr/>
              <a:t>15</a:t>
            </a:fld>
            <a:endParaRPr lang="en-US" dirty="0"/>
          </a:p>
        </p:txBody>
      </p:sp>
      <p:sp>
        <p:nvSpPr>
          <p:cNvPr id="4" name="Title 3">
            <a:extLst>
              <a:ext uri="{FF2B5EF4-FFF2-40B4-BE49-F238E27FC236}">
                <a16:creationId xmlns:a16="http://schemas.microsoft.com/office/drawing/2014/main" id="{44A30615-A5DE-4F55-AC25-697BA941BF57}"/>
              </a:ext>
            </a:extLst>
          </p:cNvPr>
          <p:cNvSpPr>
            <a:spLocks noGrp="1"/>
          </p:cNvSpPr>
          <p:nvPr>
            <p:ph type="title"/>
          </p:nvPr>
        </p:nvSpPr>
        <p:spPr>
          <a:xfrm>
            <a:off x="587374" y="359273"/>
            <a:ext cx="7924448" cy="1621619"/>
          </a:xfrm>
        </p:spPr>
        <p:txBody>
          <a:bodyPr/>
          <a:lstStyle/>
          <a:p>
            <a:r>
              <a:rPr lang="en-US" dirty="0"/>
              <a:t>Comparison – PI Controller </a:t>
            </a:r>
          </a:p>
        </p:txBody>
      </p:sp>
      <p:pic>
        <p:nvPicPr>
          <p:cNvPr id="7" name="Picture 6">
            <a:extLst>
              <a:ext uri="{FF2B5EF4-FFF2-40B4-BE49-F238E27FC236}">
                <a16:creationId xmlns:a16="http://schemas.microsoft.com/office/drawing/2014/main" id="{DC6E9CE0-973C-46BC-95F4-993C83183526}"/>
              </a:ext>
            </a:extLst>
          </p:cNvPr>
          <p:cNvPicPr>
            <a:picLocks noChangeAspect="1"/>
          </p:cNvPicPr>
          <p:nvPr/>
        </p:nvPicPr>
        <p:blipFill rotWithShape="1">
          <a:blip r:embed="rId2"/>
          <a:srcRect l="1417" r="4177"/>
          <a:stretch/>
        </p:blipFill>
        <p:spPr>
          <a:xfrm>
            <a:off x="587375" y="1209863"/>
            <a:ext cx="5508625" cy="4438273"/>
          </a:xfrm>
          <a:prstGeom prst="rect">
            <a:avLst/>
          </a:prstGeom>
        </p:spPr>
      </p:pic>
      <p:pic>
        <p:nvPicPr>
          <p:cNvPr id="9" name="Picture 8">
            <a:extLst>
              <a:ext uri="{FF2B5EF4-FFF2-40B4-BE49-F238E27FC236}">
                <a16:creationId xmlns:a16="http://schemas.microsoft.com/office/drawing/2014/main" id="{0E6055BF-A66F-4627-B9E4-FBCF12D06EB1}"/>
              </a:ext>
            </a:extLst>
          </p:cNvPr>
          <p:cNvPicPr>
            <a:picLocks noChangeAspect="1"/>
          </p:cNvPicPr>
          <p:nvPr/>
        </p:nvPicPr>
        <p:blipFill>
          <a:blip r:embed="rId3"/>
          <a:stretch>
            <a:fillRect/>
          </a:stretch>
        </p:blipFill>
        <p:spPr>
          <a:xfrm>
            <a:off x="6104802" y="1543754"/>
            <a:ext cx="5806553" cy="3770489"/>
          </a:xfrm>
          <a:prstGeom prst="rect">
            <a:avLst/>
          </a:prstGeom>
        </p:spPr>
      </p:pic>
    </p:spTree>
    <p:extLst>
      <p:ext uri="{BB962C8B-B14F-4D97-AF65-F5344CB8AC3E}">
        <p14:creationId xmlns:p14="http://schemas.microsoft.com/office/powerpoint/2010/main" val="123606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A5CB42-C79C-4EA2-B813-D7EFAAA58B22}"/>
              </a:ext>
            </a:extLst>
          </p:cNvPr>
          <p:cNvSpPr>
            <a:spLocks noGrp="1"/>
          </p:cNvSpPr>
          <p:nvPr>
            <p:ph type="sldNum" sz="quarter" idx="10"/>
          </p:nvPr>
        </p:nvSpPr>
        <p:spPr/>
        <p:txBody>
          <a:bodyPr/>
          <a:lstStyle/>
          <a:p>
            <a:fld id="{D8D877B3-D348-4611-9BDB-C5374591D951}" type="slidenum">
              <a:rPr lang="en-US" smtClean="0"/>
              <a:pPr/>
              <a:t>16</a:t>
            </a:fld>
            <a:endParaRPr lang="en-US" dirty="0"/>
          </a:p>
        </p:txBody>
      </p:sp>
      <p:sp>
        <p:nvSpPr>
          <p:cNvPr id="4" name="Title 3">
            <a:extLst>
              <a:ext uri="{FF2B5EF4-FFF2-40B4-BE49-F238E27FC236}">
                <a16:creationId xmlns:a16="http://schemas.microsoft.com/office/drawing/2014/main" id="{6D1484B8-B3CC-4A3B-A84F-7F9DADF3067E}"/>
              </a:ext>
            </a:extLst>
          </p:cNvPr>
          <p:cNvSpPr>
            <a:spLocks noGrp="1"/>
          </p:cNvSpPr>
          <p:nvPr>
            <p:ph type="title"/>
          </p:nvPr>
        </p:nvSpPr>
        <p:spPr>
          <a:xfrm>
            <a:off x="587374" y="359273"/>
            <a:ext cx="7427737" cy="1621619"/>
          </a:xfrm>
        </p:spPr>
        <p:txBody>
          <a:bodyPr/>
          <a:lstStyle/>
          <a:p>
            <a:r>
              <a:rPr lang="en-US" dirty="0"/>
              <a:t>Comparison – PID Controller</a:t>
            </a:r>
          </a:p>
        </p:txBody>
      </p:sp>
      <p:pic>
        <p:nvPicPr>
          <p:cNvPr id="6" name="Picture 5">
            <a:extLst>
              <a:ext uri="{FF2B5EF4-FFF2-40B4-BE49-F238E27FC236}">
                <a16:creationId xmlns:a16="http://schemas.microsoft.com/office/drawing/2014/main" id="{6E9D95C5-05BF-441F-A62D-47A12B815C7F}"/>
              </a:ext>
            </a:extLst>
          </p:cNvPr>
          <p:cNvPicPr>
            <a:picLocks/>
          </p:cNvPicPr>
          <p:nvPr/>
        </p:nvPicPr>
        <p:blipFill rotWithShape="1">
          <a:blip r:embed="rId3"/>
          <a:srcRect t="1625" b="2507"/>
          <a:stretch/>
        </p:blipFill>
        <p:spPr>
          <a:xfrm>
            <a:off x="585216" y="1207008"/>
            <a:ext cx="5504688" cy="4434840"/>
          </a:xfrm>
          <a:prstGeom prst="rect">
            <a:avLst/>
          </a:prstGeom>
        </p:spPr>
      </p:pic>
      <p:pic>
        <p:nvPicPr>
          <p:cNvPr id="7" name="Picture 6">
            <a:extLst>
              <a:ext uri="{FF2B5EF4-FFF2-40B4-BE49-F238E27FC236}">
                <a16:creationId xmlns:a16="http://schemas.microsoft.com/office/drawing/2014/main" id="{92EEA0AD-7129-43A3-BBB0-EAF31D9B84D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108192" y="1545336"/>
            <a:ext cx="5806440" cy="3767328"/>
          </a:xfrm>
          <a:prstGeom prst="rect">
            <a:avLst/>
          </a:prstGeom>
        </p:spPr>
      </p:pic>
    </p:spTree>
    <p:extLst>
      <p:ext uri="{BB962C8B-B14F-4D97-AF65-F5344CB8AC3E}">
        <p14:creationId xmlns:p14="http://schemas.microsoft.com/office/powerpoint/2010/main" val="52061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A3707E8-F6BF-48DB-AC6B-96F6F1360D24}"/>
              </a:ext>
            </a:extLst>
          </p:cNvPr>
          <p:cNvSpPr>
            <a:spLocks noGrp="1"/>
          </p:cNvSpPr>
          <p:nvPr>
            <p:ph type="pic" sz="quarter" idx="11"/>
          </p:nvPr>
        </p:nvSpPr>
        <p:spPr>
          <a:xfrm>
            <a:off x="4784871" y="0"/>
            <a:ext cx="7464879" cy="6858000"/>
          </a:xfrm>
        </p:spPr>
      </p:sp>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2</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p:txBody>
          <a:bodyPr/>
          <a:lstStyle/>
          <a:p>
            <a:r>
              <a:rPr lang="en-US" dirty="0"/>
              <a:t>Unit Step Response</a:t>
            </a:r>
          </a:p>
        </p:txBody>
      </p:sp>
      <p:sp>
        <p:nvSpPr>
          <p:cNvPr id="6" name="Text Placeholder 5">
            <a:extLst>
              <a:ext uri="{FF2B5EF4-FFF2-40B4-BE49-F238E27FC236}">
                <a16:creationId xmlns:a16="http://schemas.microsoft.com/office/drawing/2014/main" id="{A66E123B-CB7D-4553-9CBF-684FF4671666}"/>
              </a:ext>
            </a:extLst>
          </p:cNvPr>
          <p:cNvSpPr>
            <a:spLocks noGrp="1"/>
          </p:cNvSpPr>
          <p:nvPr>
            <p:ph type="body" sz="quarter" idx="12"/>
          </p:nvPr>
        </p:nvSpPr>
        <p:spPr>
          <a:xfrm>
            <a:off x="587376" y="2143357"/>
            <a:ext cx="3718698" cy="2575599"/>
          </a:xfrm>
        </p:spPr>
        <p:txBody>
          <a:bodyPr>
            <a:normAutofit/>
          </a:bodyPr>
          <a:lstStyle/>
          <a:p>
            <a:r>
              <a:rPr lang="en-US" dirty="0"/>
              <a:t>Process Reaction Curve</a:t>
            </a:r>
          </a:p>
          <a:p>
            <a:pPr>
              <a:buFont typeface="Arial" panose="020B0604020202020204" pitchFamily="34" charset="0"/>
              <a:buChar char="•"/>
            </a:pPr>
            <a:r>
              <a:rPr lang="en-US" dirty="0"/>
              <a:t>give a unit step input to the system</a:t>
            </a:r>
          </a:p>
          <a:p>
            <a:pPr>
              <a:buFont typeface="Arial" panose="020B0604020202020204" pitchFamily="34" charset="0"/>
              <a:buChar char="•"/>
            </a:pPr>
            <a:r>
              <a:rPr lang="en-US" dirty="0"/>
              <a:t>obtain process reaction curve</a:t>
            </a:r>
          </a:p>
          <a:p>
            <a:pPr>
              <a:buFont typeface="Arial" panose="020B0604020202020204" pitchFamily="34" charset="0"/>
              <a:buChar char="•"/>
            </a:pPr>
            <a:r>
              <a:rPr lang="en-US" dirty="0"/>
              <a:t>determine variables </a:t>
            </a:r>
          </a:p>
          <a:p>
            <a:pPr>
              <a:buFont typeface="Arial" panose="020B0604020202020204" pitchFamily="34" charset="0"/>
              <a:buChar char="•"/>
            </a:pPr>
            <a:r>
              <a:rPr lang="en-US" dirty="0"/>
              <a:t>model the system according to the transfer function</a:t>
            </a:r>
          </a:p>
          <a:p>
            <a:pPr>
              <a:buFont typeface="Arial" panose="020B0604020202020204" pitchFamily="34" charset="0"/>
              <a:buChar char="•"/>
            </a:pPr>
            <a:endParaRPr lang="en-US" dirty="0"/>
          </a:p>
          <a:p>
            <a:pPr marL="0" indent="0">
              <a:buNone/>
            </a:pPr>
            <a:r>
              <a:rPr lang="en-US" dirty="0"/>
              <a:t>	</a:t>
            </a:r>
          </a:p>
        </p:txBody>
      </p:sp>
      <p:pic>
        <p:nvPicPr>
          <p:cNvPr id="7" name="Picture 6">
            <a:extLst>
              <a:ext uri="{FF2B5EF4-FFF2-40B4-BE49-F238E27FC236}">
                <a16:creationId xmlns:a16="http://schemas.microsoft.com/office/drawing/2014/main" id="{FAE141EE-6EA3-4D63-95A7-E8CAF906E08B}"/>
              </a:ext>
            </a:extLst>
          </p:cNvPr>
          <p:cNvPicPr>
            <a:picLocks noChangeAspect="1"/>
          </p:cNvPicPr>
          <p:nvPr/>
        </p:nvPicPr>
        <p:blipFill>
          <a:blip r:embed="rId3"/>
          <a:stretch>
            <a:fillRect/>
          </a:stretch>
        </p:blipFill>
        <p:spPr>
          <a:xfrm>
            <a:off x="5148168" y="1673295"/>
            <a:ext cx="6622784" cy="351140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0F108AE-9537-49FA-AE8D-62C75B981794}"/>
                  </a:ext>
                </a:extLst>
              </p:cNvPr>
              <p:cNvSpPr txBox="1"/>
              <p:nvPr/>
            </p:nvSpPr>
            <p:spPr>
              <a:xfrm>
                <a:off x="1427183" y="4796518"/>
                <a:ext cx="1643847" cy="6808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num>
                        <m:den>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𝑠</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𝑡</m:t>
                                  </m:r>
                                </m:e>
                                <m:sub>
                                  <m:r>
                                    <a:rPr lang="en-US" b="0" i="1" smtClean="0">
                                      <a:latin typeface="Cambria Math" panose="02040503050406030204" pitchFamily="18" charset="0"/>
                                    </a:rPr>
                                    <m:t>𝑑</m:t>
                                  </m:r>
                                </m:sub>
                                <m:sup/>
                              </m:sSubSup>
                            </m:sup>
                          </m:sSup>
                        </m:num>
                        <m:den>
                          <m:r>
                            <m:rPr>
                              <m:sty m:val="p"/>
                            </m:rPr>
                            <a:rPr lang="el-GR" b="0" i="1" smtClean="0">
                              <a:latin typeface="Cambria Math" panose="02040503050406030204" pitchFamily="18" charset="0"/>
                            </a:rPr>
                            <m:t>τ</m:t>
                          </m:r>
                          <m:r>
                            <a:rPr lang="en-US" b="0" i="1" smtClean="0">
                              <a:latin typeface="Cambria Math" panose="02040503050406030204" pitchFamily="18" charset="0"/>
                            </a:rPr>
                            <m:t>𝑠</m:t>
                          </m:r>
                          <m:r>
                            <a:rPr lang="en-US" b="0" i="1" smtClean="0">
                              <a:latin typeface="Cambria Math" panose="02040503050406030204" pitchFamily="18" charset="0"/>
                            </a:rPr>
                            <m:t>+1</m:t>
                          </m:r>
                        </m:den>
                      </m:f>
                    </m:oMath>
                  </m:oMathPara>
                </a14:m>
                <a:endParaRPr lang="en-US" dirty="0"/>
              </a:p>
            </p:txBody>
          </p:sp>
        </mc:Choice>
        <mc:Fallback xmlns="">
          <p:sp>
            <p:nvSpPr>
              <p:cNvPr id="8" name="TextBox 7">
                <a:extLst>
                  <a:ext uri="{FF2B5EF4-FFF2-40B4-BE49-F238E27FC236}">
                    <a16:creationId xmlns:a16="http://schemas.microsoft.com/office/drawing/2014/main" id="{50F108AE-9537-49FA-AE8D-62C75B981794}"/>
                  </a:ext>
                </a:extLst>
              </p:cNvPr>
              <p:cNvSpPr txBox="1">
                <a:spLocks noRot="1" noChangeAspect="1" noMove="1" noResize="1" noEditPoints="1" noAdjustHandles="1" noChangeArrowheads="1" noChangeShapeType="1" noTextEdit="1"/>
              </p:cNvSpPr>
              <p:nvPr/>
            </p:nvSpPr>
            <p:spPr>
              <a:xfrm>
                <a:off x="1427183" y="4796518"/>
                <a:ext cx="1643847" cy="68089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4926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A3707E8-F6BF-48DB-AC6B-96F6F1360D24}"/>
              </a:ext>
            </a:extLst>
          </p:cNvPr>
          <p:cNvSpPr>
            <a:spLocks noGrp="1"/>
          </p:cNvSpPr>
          <p:nvPr>
            <p:ph type="pic" sz="quarter" idx="11"/>
          </p:nvPr>
        </p:nvSpPr>
        <p:spPr>
          <a:xfrm>
            <a:off x="4784871" y="0"/>
            <a:ext cx="7464879" cy="6858000"/>
          </a:xfrm>
        </p:spPr>
      </p:sp>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3</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p:txBody>
          <a:bodyPr/>
          <a:lstStyle/>
          <a:p>
            <a:r>
              <a:rPr lang="en-US" dirty="0"/>
              <a:t>Unit Step Response</a:t>
            </a:r>
          </a:p>
        </p:txBody>
      </p:sp>
      <p:sp>
        <p:nvSpPr>
          <p:cNvPr id="6" name="Text Placeholder 5">
            <a:extLst>
              <a:ext uri="{FF2B5EF4-FFF2-40B4-BE49-F238E27FC236}">
                <a16:creationId xmlns:a16="http://schemas.microsoft.com/office/drawing/2014/main" id="{A66E123B-CB7D-4553-9CBF-684FF4671666}"/>
              </a:ext>
            </a:extLst>
          </p:cNvPr>
          <p:cNvSpPr>
            <a:spLocks noGrp="1"/>
          </p:cNvSpPr>
          <p:nvPr>
            <p:ph type="body" sz="quarter" idx="12"/>
          </p:nvPr>
        </p:nvSpPr>
        <p:spPr>
          <a:xfrm>
            <a:off x="587376" y="2143358"/>
            <a:ext cx="3718698" cy="3612463"/>
          </a:xfrm>
        </p:spPr>
        <p:txBody>
          <a:bodyPr>
            <a:normAutofit/>
          </a:bodyPr>
          <a:lstStyle/>
          <a:p>
            <a:r>
              <a:rPr lang="en-US" dirty="0"/>
              <a:t>Process Reaction Curve</a:t>
            </a:r>
          </a:p>
          <a:p>
            <a:pPr>
              <a:buFont typeface="Arial" panose="020B0604020202020204" pitchFamily="34" charset="0"/>
              <a:buChar char="•"/>
            </a:pPr>
            <a:r>
              <a:rPr lang="en-US" dirty="0"/>
              <a:t>give a unit step input to the system</a:t>
            </a:r>
          </a:p>
          <a:p>
            <a:pPr>
              <a:buFont typeface="Arial" panose="020B0604020202020204" pitchFamily="34" charset="0"/>
              <a:buChar char="•"/>
            </a:pPr>
            <a:r>
              <a:rPr lang="en-US" dirty="0"/>
              <a:t>obtain process reaction curve</a:t>
            </a:r>
          </a:p>
          <a:p>
            <a:pPr>
              <a:buFont typeface="Arial" panose="020B0604020202020204" pitchFamily="34" charset="0"/>
              <a:buChar char="•"/>
            </a:pPr>
            <a:r>
              <a:rPr lang="en-US" dirty="0"/>
              <a:t>determine variables </a:t>
            </a:r>
          </a:p>
          <a:p>
            <a:pPr>
              <a:buFont typeface="Arial" panose="020B0604020202020204" pitchFamily="34" charset="0"/>
              <a:buChar char="•"/>
            </a:pPr>
            <a:r>
              <a:rPr lang="en-US" dirty="0"/>
              <a:t>model the system according to the transfer function</a:t>
            </a:r>
          </a:p>
          <a:p>
            <a:pPr>
              <a:buFont typeface="Arial" panose="020B0604020202020204" pitchFamily="34" charset="0"/>
              <a:buChar char="•"/>
            </a:pPr>
            <a:endParaRPr lang="en-US" dirty="0"/>
          </a:p>
          <a:p>
            <a:pPr>
              <a:buFont typeface="Arial" panose="020B0604020202020204" pitchFamily="34" charset="0"/>
              <a:buChar char="•"/>
            </a:pPr>
            <a:r>
              <a:rPr lang="en-US" dirty="0"/>
              <a:t>R = 2.0236</a:t>
            </a:r>
          </a:p>
          <a:p>
            <a:pPr>
              <a:buFont typeface="Arial" panose="020B0604020202020204" pitchFamily="34" charset="0"/>
              <a:buChar char="•"/>
            </a:pPr>
            <a:r>
              <a:rPr lang="en-US" dirty="0"/>
              <a:t>L = 0.75 </a:t>
            </a:r>
          </a:p>
        </p:txBody>
      </p:sp>
      <p:pic>
        <p:nvPicPr>
          <p:cNvPr id="7" name="Picture 6">
            <a:extLst>
              <a:ext uri="{FF2B5EF4-FFF2-40B4-BE49-F238E27FC236}">
                <a16:creationId xmlns:a16="http://schemas.microsoft.com/office/drawing/2014/main" id="{FAE141EE-6EA3-4D63-95A7-E8CAF906E08B}"/>
              </a:ext>
            </a:extLst>
          </p:cNvPr>
          <p:cNvPicPr>
            <a:picLocks noChangeAspect="1"/>
          </p:cNvPicPr>
          <p:nvPr/>
        </p:nvPicPr>
        <p:blipFill>
          <a:blip r:embed="rId3"/>
          <a:stretch>
            <a:fillRect/>
          </a:stretch>
        </p:blipFill>
        <p:spPr>
          <a:xfrm>
            <a:off x="5148168" y="1673295"/>
            <a:ext cx="6622784" cy="3511409"/>
          </a:xfrm>
          <a:prstGeom prst="rect">
            <a:avLst/>
          </a:prstGeom>
        </p:spPr>
      </p:pic>
    </p:spTree>
    <p:extLst>
      <p:ext uri="{BB962C8B-B14F-4D97-AF65-F5344CB8AC3E}">
        <p14:creationId xmlns:p14="http://schemas.microsoft.com/office/powerpoint/2010/main" val="154070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A3707E8-F6BF-48DB-AC6B-96F6F1360D24}"/>
              </a:ext>
            </a:extLst>
          </p:cNvPr>
          <p:cNvSpPr>
            <a:spLocks noGrp="1"/>
          </p:cNvSpPr>
          <p:nvPr>
            <p:ph type="pic" sz="quarter" idx="11"/>
          </p:nvPr>
        </p:nvSpPr>
        <p:spPr>
          <a:xfrm>
            <a:off x="4784871" y="0"/>
            <a:ext cx="7464879" cy="6858000"/>
          </a:xfrm>
        </p:spPr>
      </p:sp>
      <p:sp>
        <p:nvSpPr>
          <p:cNvPr id="3" name="Slide Number Placeholder 2">
            <a:extLst>
              <a:ext uri="{FF2B5EF4-FFF2-40B4-BE49-F238E27FC236}">
                <a16:creationId xmlns:a16="http://schemas.microsoft.com/office/drawing/2014/main" id="{7364107F-9833-44E9-9BD1-C98854813EF4}"/>
              </a:ext>
            </a:extLst>
          </p:cNvPr>
          <p:cNvSpPr>
            <a:spLocks noGrp="1"/>
          </p:cNvSpPr>
          <p:nvPr>
            <p:ph type="sldNum" sz="quarter" idx="10"/>
          </p:nvPr>
        </p:nvSpPr>
        <p:spPr/>
        <p:txBody>
          <a:bodyPr/>
          <a:lstStyle/>
          <a:p>
            <a:fld id="{D8D877B3-D348-4611-9BDB-C5374591D951}" type="slidenum">
              <a:rPr lang="en-US" smtClean="0"/>
              <a:pPr/>
              <a:t>4</a:t>
            </a:fld>
            <a:endParaRPr lang="en-US" dirty="0"/>
          </a:p>
        </p:txBody>
      </p:sp>
      <p:sp>
        <p:nvSpPr>
          <p:cNvPr id="4" name="Title 3">
            <a:extLst>
              <a:ext uri="{FF2B5EF4-FFF2-40B4-BE49-F238E27FC236}">
                <a16:creationId xmlns:a16="http://schemas.microsoft.com/office/drawing/2014/main" id="{8BF49E19-4A89-49F8-9F80-6005F8244713}"/>
              </a:ext>
            </a:extLst>
          </p:cNvPr>
          <p:cNvSpPr>
            <a:spLocks noGrp="1"/>
          </p:cNvSpPr>
          <p:nvPr>
            <p:ph type="title"/>
          </p:nvPr>
        </p:nvSpPr>
        <p:spPr/>
        <p:txBody>
          <a:bodyPr/>
          <a:lstStyle/>
          <a:p>
            <a:r>
              <a:rPr lang="en-US" dirty="0"/>
              <a:t>Ziegler - Nichols</a:t>
            </a:r>
          </a:p>
        </p:txBody>
      </p:sp>
      <p:pic>
        <p:nvPicPr>
          <p:cNvPr id="7" name="Picture 6">
            <a:extLst>
              <a:ext uri="{FF2B5EF4-FFF2-40B4-BE49-F238E27FC236}">
                <a16:creationId xmlns:a16="http://schemas.microsoft.com/office/drawing/2014/main" id="{FAE141EE-6EA3-4D63-95A7-E8CAF906E08B}"/>
              </a:ext>
            </a:extLst>
          </p:cNvPr>
          <p:cNvPicPr>
            <a:picLocks noChangeAspect="1"/>
          </p:cNvPicPr>
          <p:nvPr/>
        </p:nvPicPr>
        <p:blipFill>
          <a:blip r:embed="rId3"/>
          <a:stretch>
            <a:fillRect/>
          </a:stretch>
        </p:blipFill>
        <p:spPr>
          <a:xfrm>
            <a:off x="5148168" y="1673295"/>
            <a:ext cx="6622784" cy="35114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4874680A-5D24-4508-9499-E73C4383A4A2}"/>
                  </a:ext>
                </a:extLst>
              </p:cNvPr>
              <p:cNvGraphicFramePr>
                <a:graphicFrameLocks noGrp="1"/>
              </p:cNvGraphicFramePr>
              <p:nvPr>
                <p:extLst>
                  <p:ext uri="{D42A27DB-BD31-4B8C-83A1-F6EECF244321}">
                    <p14:modId xmlns:p14="http://schemas.microsoft.com/office/powerpoint/2010/main" val="3447381556"/>
                  </p:ext>
                </p:extLst>
              </p:nvPr>
            </p:nvGraphicFramePr>
            <p:xfrm>
              <a:off x="194053" y="2249970"/>
              <a:ext cx="4409170" cy="2358058"/>
            </p:xfrm>
            <a:graphic>
              <a:graphicData uri="http://schemas.openxmlformats.org/drawingml/2006/table">
                <a:tbl>
                  <a:tblPr firstRow="1" bandRow="1">
                    <a:tableStyleId>{5C22544A-7EE6-4342-B048-85BDC9FD1C3A}</a:tableStyleId>
                  </a:tblPr>
                  <a:tblGrid>
                    <a:gridCol w="2204585">
                      <a:extLst>
                        <a:ext uri="{9D8B030D-6E8A-4147-A177-3AD203B41FA5}">
                          <a16:colId xmlns:a16="http://schemas.microsoft.com/office/drawing/2014/main" val="674237016"/>
                        </a:ext>
                      </a:extLst>
                    </a:gridCol>
                    <a:gridCol w="2204585">
                      <a:extLst>
                        <a:ext uri="{9D8B030D-6E8A-4147-A177-3AD203B41FA5}">
                          <a16:colId xmlns:a16="http://schemas.microsoft.com/office/drawing/2014/main" val="873596348"/>
                        </a:ext>
                      </a:extLst>
                    </a:gridCol>
                  </a:tblGrid>
                  <a:tr h="401789">
                    <a:tc>
                      <a:txBody>
                        <a:bodyPr/>
                        <a:lstStyle/>
                        <a:p>
                          <a:pPr algn="ctr"/>
                          <a:r>
                            <a:rPr lang="en-US" dirty="0"/>
                            <a:t>Type of Controller</a:t>
                          </a:r>
                        </a:p>
                      </a:txBody>
                      <a:tcPr/>
                    </a:tc>
                    <a:tc>
                      <a:txBody>
                        <a:bodyPr/>
                        <a:lstStyle/>
                        <a:p>
                          <a:pPr algn="ctr"/>
                          <a:r>
                            <a:rPr lang="en-US" dirty="0"/>
                            <a:t>Optimum Gain</a:t>
                          </a:r>
                        </a:p>
                      </a:txBody>
                      <a:tcPr/>
                    </a:tc>
                    <a:extLst>
                      <a:ext uri="{0D108BD9-81ED-4DB2-BD59-A6C34878D82A}">
                        <a16:rowId xmlns:a16="http://schemas.microsoft.com/office/drawing/2014/main" val="264121027"/>
                      </a:ext>
                    </a:extLst>
                  </a:tr>
                  <a:tr h="401789">
                    <a:tc>
                      <a:txBody>
                        <a:bodyPr/>
                        <a:lstStyle/>
                        <a:p>
                          <a:pPr algn="ctr"/>
                          <a:r>
                            <a:rPr lang="en-US" dirty="0"/>
                            <a:t>P</a:t>
                          </a:r>
                        </a:p>
                      </a:txBody>
                      <a:tcPr/>
                    </a:tc>
                    <a:tc>
                      <a:txBody>
                        <a:bodyPr/>
                        <a:lstStyle/>
                        <a:p>
                          <a:pPr algn="ct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𝑃</m:t>
                                    </m:r>
                                  </m:sub>
                                </m:sSub>
                                <m:r>
                                  <a:rPr lang="en-US" b="0" i="1" smtClean="0">
                                    <a:latin typeface="Cambria Math" panose="02040503050406030204" pitchFamily="18" charset="0"/>
                                  </a:rPr>
                                  <m:t>=1/</m:t>
                                </m:r>
                                <m:r>
                                  <a:rPr lang="en-US" b="0" i="1" smtClean="0">
                                    <a:latin typeface="Cambria Math" panose="02040503050406030204" pitchFamily="18" charset="0"/>
                                  </a:rPr>
                                  <m:t>𝑅𝐿</m:t>
                                </m:r>
                              </m:oMath>
                            </m:oMathPara>
                          </a14:m>
                          <a:endParaRPr lang="en-US" dirty="0"/>
                        </a:p>
                      </a:txBody>
                      <a:tcPr/>
                    </a:tc>
                    <a:extLst>
                      <a:ext uri="{0D108BD9-81ED-4DB2-BD59-A6C34878D82A}">
                        <a16:rowId xmlns:a16="http://schemas.microsoft.com/office/drawing/2014/main" val="2119237941"/>
                      </a:ext>
                    </a:extLst>
                  </a:tr>
                  <a:tr h="401789">
                    <a:tc>
                      <a:txBody>
                        <a:bodyPr/>
                        <a:lstStyle/>
                        <a:p>
                          <a:pPr algn="ctr"/>
                          <a:r>
                            <a:rPr lang="en-US" dirty="0"/>
                            <a:t>PI</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𝑃</m:t>
                                    </m:r>
                                  </m:sub>
                                </m:sSub>
                                <m:r>
                                  <a:rPr lang="en-US" b="0" i="1" smtClean="0">
                                    <a:latin typeface="Cambria Math" panose="02040503050406030204" pitchFamily="18" charset="0"/>
                                  </a:rPr>
                                  <m:t>=0.9/</m:t>
                                </m:r>
                                <m:r>
                                  <a:rPr lang="en-US" b="0" i="1" smtClean="0">
                                    <a:latin typeface="Cambria Math" panose="02040503050406030204" pitchFamily="18" charset="0"/>
                                  </a:rPr>
                                  <m:t>𝑅𝐿</m:t>
                                </m:r>
                              </m:oMath>
                            </m:oMathPara>
                          </a14:m>
                          <a:endParaRPr lang="en-US" dirty="0"/>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/0.3</m:t>
                                </m:r>
                              </m:oMath>
                            </m:oMathPara>
                          </a14:m>
                          <a:endParaRPr lang="en-US" dirty="0"/>
                        </a:p>
                      </a:txBody>
                      <a:tcPr/>
                    </a:tc>
                    <a:extLst>
                      <a:ext uri="{0D108BD9-81ED-4DB2-BD59-A6C34878D82A}">
                        <a16:rowId xmlns:a16="http://schemas.microsoft.com/office/drawing/2014/main" val="2875168811"/>
                      </a:ext>
                    </a:extLst>
                  </a:tr>
                  <a:tr h="401789">
                    <a:tc>
                      <a:txBody>
                        <a:bodyPr/>
                        <a:lstStyle/>
                        <a:p>
                          <a:pPr algn="ctr"/>
                          <a:r>
                            <a:rPr lang="en-US" dirty="0"/>
                            <a:t>PID</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𝑃</m:t>
                                    </m:r>
                                  </m:sub>
                                </m:sSub>
                                <m:r>
                                  <a:rPr lang="en-US" b="0" i="1" smtClean="0">
                                    <a:latin typeface="Cambria Math" panose="02040503050406030204" pitchFamily="18" charset="0"/>
                                  </a:rPr>
                                  <m:t>=1.2/</m:t>
                                </m:r>
                                <m:r>
                                  <a:rPr lang="en-US" b="0" i="1" smtClean="0">
                                    <a:latin typeface="Cambria Math" panose="02040503050406030204" pitchFamily="18" charset="0"/>
                                  </a:rPr>
                                  <m:t>𝑅𝐿</m:t>
                                </m:r>
                              </m:oMath>
                            </m:oMathPara>
                          </a14:m>
                          <a:endParaRPr lang="en-US" dirty="0"/>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r>
                                  <a:rPr lang="en-US" b="0" i="1" smtClean="0">
                                    <a:latin typeface="Cambria Math" panose="02040503050406030204" pitchFamily="18" charset="0"/>
                                  </a:rPr>
                                  <m:t>=2</m:t>
                                </m:r>
                                <m:r>
                                  <a:rPr lang="en-US" b="0" i="1" smtClean="0">
                                    <a:latin typeface="Cambria Math" panose="02040503050406030204" pitchFamily="18" charset="0"/>
                                  </a:rPr>
                                  <m:t>𝐿</m:t>
                                </m:r>
                              </m:oMath>
                            </m:oMathPara>
                          </a14:m>
                          <a:endParaRPr lang="en-US" dirty="0"/>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𝐷</m:t>
                                    </m:r>
                                  </m:sub>
                                </m:sSub>
                                <m:r>
                                  <a:rPr lang="en-US" b="0" i="1" smtClean="0">
                                    <a:latin typeface="Cambria Math" panose="02040503050406030204" pitchFamily="18" charset="0"/>
                                  </a:rPr>
                                  <m:t>=0.5</m:t>
                                </m:r>
                                <m:r>
                                  <a:rPr lang="en-US" b="0" i="1" smtClean="0">
                                    <a:latin typeface="Cambria Math" panose="02040503050406030204" pitchFamily="18" charset="0"/>
                                  </a:rPr>
                                  <m:t>𝐿</m:t>
                                </m:r>
                              </m:oMath>
                            </m:oMathPara>
                          </a14:m>
                          <a:endParaRPr lang="en-US" dirty="0"/>
                        </a:p>
                      </a:txBody>
                      <a:tcPr/>
                    </a:tc>
                    <a:extLst>
                      <a:ext uri="{0D108BD9-81ED-4DB2-BD59-A6C34878D82A}">
                        <a16:rowId xmlns:a16="http://schemas.microsoft.com/office/drawing/2014/main" val="1420692654"/>
                      </a:ext>
                    </a:extLst>
                  </a:tr>
                </a:tbl>
              </a:graphicData>
            </a:graphic>
          </p:graphicFrame>
        </mc:Choice>
        <mc:Fallback xmlns="">
          <p:graphicFrame>
            <p:nvGraphicFramePr>
              <p:cNvPr id="9" name="Table 8">
                <a:extLst>
                  <a:ext uri="{FF2B5EF4-FFF2-40B4-BE49-F238E27FC236}">
                    <a16:creationId xmlns:a16="http://schemas.microsoft.com/office/drawing/2014/main" id="{4874680A-5D24-4508-9499-E73C4383A4A2}"/>
                  </a:ext>
                </a:extLst>
              </p:cNvPr>
              <p:cNvGraphicFramePr>
                <a:graphicFrameLocks noGrp="1"/>
              </p:cNvGraphicFramePr>
              <p:nvPr>
                <p:extLst>
                  <p:ext uri="{D42A27DB-BD31-4B8C-83A1-F6EECF244321}">
                    <p14:modId xmlns:p14="http://schemas.microsoft.com/office/powerpoint/2010/main" val="3447381556"/>
                  </p:ext>
                </p:extLst>
              </p:nvPr>
            </p:nvGraphicFramePr>
            <p:xfrm>
              <a:off x="194053" y="2249970"/>
              <a:ext cx="4409170" cy="2358058"/>
            </p:xfrm>
            <a:graphic>
              <a:graphicData uri="http://schemas.openxmlformats.org/drawingml/2006/table">
                <a:tbl>
                  <a:tblPr firstRow="1" bandRow="1">
                    <a:tableStyleId>{5C22544A-7EE6-4342-B048-85BDC9FD1C3A}</a:tableStyleId>
                  </a:tblPr>
                  <a:tblGrid>
                    <a:gridCol w="2204585">
                      <a:extLst>
                        <a:ext uri="{9D8B030D-6E8A-4147-A177-3AD203B41FA5}">
                          <a16:colId xmlns:a16="http://schemas.microsoft.com/office/drawing/2014/main" val="674237016"/>
                        </a:ext>
                      </a:extLst>
                    </a:gridCol>
                    <a:gridCol w="2204585">
                      <a:extLst>
                        <a:ext uri="{9D8B030D-6E8A-4147-A177-3AD203B41FA5}">
                          <a16:colId xmlns:a16="http://schemas.microsoft.com/office/drawing/2014/main" val="873596348"/>
                        </a:ext>
                      </a:extLst>
                    </a:gridCol>
                  </a:tblGrid>
                  <a:tr h="401789">
                    <a:tc>
                      <a:txBody>
                        <a:bodyPr/>
                        <a:lstStyle/>
                        <a:p>
                          <a:pPr algn="ctr"/>
                          <a:r>
                            <a:rPr lang="en-US" dirty="0"/>
                            <a:t>Type of Controller</a:t>
                          </a:r>
                        </a:p>
                      </a:txBody>
                      <a:tcPr/>
                    </a:tc>
                    <a:tc>
                      <a:txBody>
                        <a:bodyPr/>
                        <a:lstStyle/>
                        <a:p>
                          <a:pPr algn="ctr"/>
                          <a:r>
                            <a:rPr lang="en-US" dirty="0"/>
                            <a:t>Optimum Gain</a:t>
                          </a:r>
                        </a:p>
                      </a:txBody>
                      <a:tcPr/>
                    </a:tc>
                    <a:extLst>
                      <a:ext uri="{0D108BD9-81ED-4DB2-BD59-A6C34878D82A}">
                        <a16:rowId xmlns:a16="http://schemas.microsoft.com/office/drawing/2014/main" val="264121027"/>
                      </a:ext>
                    </a:extLst>
                  </a:tr>
                  <a:tr h="401789">
                    <a:tc>
                      <a:txBody>
                        <a:bodyPr/>
                        <a:lstStyle/>
                        <a:p>
                          <a:pPr algn="ctr"/>
                          <a:r>
                            <a:rPr lang="en-US" dirty="0"/>
                            <a:t>P</a:t>
                          </a:r>
                        </a:p>
                      </a:txBody>
                      <a:tcPr/>
                    </a:tc>
                    <a:tc>
                      <a:txBody>
                        <a:bodyPr/>
                        <a:lstStyle/>
                        <a:p>
                          <a:endParaRPr lang="en-US"/>
                        </a:p>
                      </a:txBody>
                      <a:tcPr>
                        <a:blipFill>
                          <a:blip r:embed="rId4"/>
                          <a:stretch>
                            <a:fillRect l="-100552" t="-107576" r="-1105" b="-389394"/>
                          </a:stretch>
                        </a:blipFill>
                      </a:tcPr>
                    </a:tc>
                    <a:extLst>
                      <a:ext uri="{0D108BD9-81ED-4DB2-BD59-A6C34878D82A}">
                        <a16:rowId xmlns:a16="http://schemas.microsoft.com/office/drawing/2014/main" val="2119237941"/>
                      </a:ext>
                    </a:extLst>
                  </a:tr>
                  <a:tr h="640080">
                    <a:tc>
                      <a:txBody>
                        <a:bodyPr/>
                        <a:lstStyle/>
                        <a:p>
                          <a:pPr algn="ctr"/>
                          <a:r>
                            <a:rPr lang="en-US" dirty="0"/>
                            <a:t>PI</a:t>
                          </a:r>
                        </a:p>
                      </a:txBody>
                      <a:tcPr/>
                    </a:tc>
                    <a:tc>
                      <a:txBody>
                        <a:bodyPr/>
                        <a:lstStyle/>
                        <a:p>
                          <a:endParaRPr lang="en-US"/>
                        </a:p>
                      </a:txBody>
                      <a:tcPr>
                        <a:blipFill>
                          <a:blip r:embed="rId4"/>
                          <a:stretch>
                            <a:fillRect l="-100552" t="-130476" r="-1105" b="-144762"/>
                          </a:stretch>
                        </a:blipFill>
                      </a:tcPr>
                    </a:tc>
                    <a:extLst>
                      <a:ext uri="{0D108BD9-81ED-4DB2-BD59-A6C34878D82A}">
                        <a16:rowId xmlns:a16="http://schemas.microsoft.com/office/drawing/2014/main" val="2875168811"/>
                      </a:ext>
                    </a:extLst>
                  </a:tr>
                  <a:tr h="914400">
                    <a:tc>
                      <a:txBody>
                        <a:bodyPr/>
                        <a:lstStyle/>
                        <a:p>
                          <a:pPr algn="ctr"/>
                          <a:r>
                            <a:rPr lang="en-US" dirty="0"/>
                            <a:t>PID</a:t>
                          </a:r>
                        </a:p>
                      </a:txBody>
                      <a:tcPr/>
                    </a:tc>
                    <a:tc>
                      <a:txBody>
                        <a:bodyPr/>
                        <a:lstStyle/>
                        <a:p>
                          <a:endParaRPr lang="en-US"/>
                        </a:p>
                      </a:txBody>
                      <a:tcPr>
                        <a:blipFill>
                          <a:blip r:embed="rId4"/>
                          <a:stretch>
                            <a:fillRect l="-100552" t="-161333" r="-1105" b="-1333"/>
                          </a:stretch>
                        </a:blipFill>
                      </a:tcPr>
                    </a:tc>
                    <a:extLst>
                      <a:ext uri="{0D108BD9-81ED-4DB2-BD59-A6C34878D82A}">
                        <a16:rowId xmlns:a16="http://schemas.microsoft.com/office/drawing/2014/main" val="1420692654"/>
                      </a:ext>
                    </a:extLst>
                  </a:tr>
                </a:tbl>
              </a:graphicData>
            </a:graphic>
          </p:graphicFrame>
        </mc:Fallback>
      </mc:AlternateContent>
    </p:spTree>
    <p:extLst>
      <p:ext uri="{BB962C8B-B14F-4D97-AF65-F5344CB8AC3E}">
        <p14:creationId xmlns:p14="http://schemas.microsoft.com/office/powerpoint/2010/main" val="233747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877173-1350-4FCC-BF7F-B8B999F32B77}"/>
              </a:ext>
            </a:extLst>
          </p:cNvPr>
          <p:cNvSpPr>
            <a:spLocks noGrp="1"/>
          </p:cNvSpPr>
          <p:nvPr>
            <p:ph type="sldNum" sz="quarter" idx="10"/>
          </p:nvPr>
        </p:nvSpPr>
        <p:spPr/>
        <p:txBody>
          <a:bodyPr/>
          <a:lstStyle/>
          <a:p>
            <a:fld id="{D8D877B3-D348-4611-9BDB-C5374591D951}" type="slidenum">
              <a:rPr lang="en-US" smtClean="0"/>
              <a:pPr/>
              <a:t>5</a:t>
            </a:fld>
            <a:endParaRPr lang="en-US" dirty="0"/>
          </a:p>
        </p:txBody>
      </p:sp>
      <p:sp>
        <p:nvSpPr>
          <p:cNvPr id="4" name="Title 3">
            <a:extLst>
              <a:ext uri="{FF2B5EF4-FFF2-40B4-BE49-F238E27FC236}">
                <a16:creationId xmlns:a16="http://schemas.microsoft.com/office/drawing/2014/main" id="{B8A01818-43DB-4292-943D-DD4A1CBF7AAE}"/>
              </a:ext>
            </a:extLst>
          </p:cNvPr>
          <p:cNvSpPr>
            <a:spLocks noGrp="1"/>
          </p:cNvSpPr>
          <p:nvPr>
            <p:ph type="title"/>
          </p:nvPr>
        </p:nvSpPr>
        <p:spPr>
          <a:xfrm>
            <a:off x="587374" y="359273"/>
            <a:ext cx="8007986" cy="1621619"/>
          </a:xfrm>
        </p:spPr>
        <p:txBody>
          <a:bodyPr/>
          <a:lstStyle/>
          <a:p>
            <a:r>
              <a:rPr lang="en-US" dirty="0"/>
              <a:t>Model Testing – PI Controller </a:t>
            </a:r>
          </a:p>
        </p:txBody>
      </p:sp>
      <p:pic>
        <p:nvPicPr>
          <p:cNvPr id="10" name="Picture 9">
            <a:extLst>
              <a:ext uri="{FF2B5EF4-FFF2-40B4-BE49-F238E27FC236}">
                <a16:creationId xmlns:a16="http://schemas.microsoft.com/office/drawing/2014/main" id="{5C33C1B6-8E4B-4BFC-ACE4-C99BB29A2B1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575560" y="1143000"/>
            <a:ext cx="7040880" cy="4572000"/>
          </a:xfrm>
          <a:prstGeom prst="rect">
            <a:avLst/>
          </a:prstGeom>
        </p:spPr>
      </p:pic>
    </p:spTree>
    <p:extLst>
      <p:ext uri="{BB962C8B-B14F-4D97-AF65-F5344CB8AC3E}">
        <p14:creationId xmlns:p14="http://schemas.microsoft.com/office/powerpoint/2010/main" val="133185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391787-4B20-4A98-9DF4-380515418592}"/>
              </a:ext>
            </a:extLst>
          </p:cNvPr>
          <p:cNvSpPr>
            <a:spLocks noGrp="1"/>
          </p:cNvSpPr>
          <p:nvPr>
            <p:ph type="sldNum" sz="quarter" idx="10"/>
          </p:nvPr>
        </p:nvSpPr>
        <p:spPr/>
        <p:txBody>
          <a:bodyPr/>
          <a:lstStyle/>
          <a:p>
            <a:fld id="{D8D877B3-D348-4611-9BDB-C5374591D951}" type="slidenum">
              <a:rPr lang="en-US" smtClean="0"/>
              <a:pPr/>
              <a:t>6</a:t>
            </a:fld>
            <a:endParaRPr lang="en-US" dirty="0"/>
          </a:p>
        </p:txBody>
      </p:sp>
      <p:sp>
        <p:nvSpPr>
          <p:cNvPr id="4" name="Title 3">
            <a:extLst>
              <a:ext uri="{FF2B5EF4-FFF2-40B4-BE49-F238E27FC236}">
                <a16:creationId xmlns:a16="http://schemas.microsoft.com/office/drawing/2014/main" id="{2BF8C443-73A9-4D98-A26B-00BD130A7999}"/>
              </a:ext>
            </a:extLst>
          </p:cNvPr>
          <p:cNvSpPr>
            <a:spLocks noGrp="1"/>
          </p:cNvSpPr>
          <p:nvPr>
            <p:ph type="title"/>
          </p:nvPr>
        </p:nvSpPr>
        <p:spPr>
          <a:xfrm>
            <a:off x="587374" y="359273"/>
            <a:ext cx="9451775" cy="1621619"/>
          </a:xfrm>
        </p:spPr>
        <p:txBody>
          <a:bodyPr/>
          <a:lstStyle/>
          <a:p>
            <a:r>
              <a:rPr lang="en-US" dirty="0"/>
              <a:t>Model Testing – PID Controller </a:t>
            </a:r>
          </a:p>
        </p:txBody>
      </p:sp>
      <p:pic>
        <p:nvPicPr>
          <p:cNvPr id="8" name="Picture 7">
            <a:extLst>
              <a:ext uri="{FF2B5EF4-FFF2-40B4-BE49-F238E27FC236}">
                <a16:creationId xmlns:a16="http://schemas.microsoft.com/office/drawing/2014/main" id="{9DCD3F04-B492-4591-9E16-63A777C7D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5219" y="1145248"/>
            <a:ext cx="7037118" cy="4572000"/>
          </a:xfrm>
          <a:prstGeom prst="rect">
            <a:avLst/>
          </a:prstGeom>
        </p:spPr>
      </p:pic>
    </p:spTree>
    <p:extLst>
      <p:ext uri="{BB962C8B-B14F-4D97-AF65-F5344CB8AC3E}">
        <p14:creationId xmlns:p14="http://schemas.microsoft.com/office/powerpoint/2010/main" val="109865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6906A8A-741B-4529-B852-EA743FFFDB1B}"/>
              </a:ext>
            </a:extLst>
          </p:cNvPr>
          <p:cNvSpPr>
            <a:spLocks noGrp="1"/>
          </p:cNvSpPr>
          <p:nvPr>
            <p:ph type="pic" sz="quarter" idx="11"/>
          </p:nvPr>
        </p:nvSpPr>
        <p:spPr/>
      </p:sp>
      <p:sp>
        <p:nvSpPr>
          <p:cNvPr id="2" name="Title 1">
            <a:extLst>
              <a:ext uri="{FF2B5EF4-FFF2-40B4-BE49-F238E27FC236}">
                <a16:creationId xmlns:a16="http://schemas.microsoft.com/office/drawing/2014/main" id="{F3CC08B7-509D-48BA-A4BC-8E936E1ABCDB}"/>
              </a:ext>
            </a:extLst>
          </p:cNvPr>
          <p:cNvSpPr>
            <a:spLocks noGrp="1"/>
          </p:cNvSpPr>
          <p:nvPr>
            <p:ph type="title"/>
          </p:nvPr>
        </p:nvSpPr>
        <p:spPr/>
        <p:txBody>
          <a:bodyPr/>
          <a:lstStyle/>
          <a:p>
            <a:r>
              <a:rPr lang="en-US" sz="3600" dirty="0"/>
              <a:t>Controller Design</a:t>
            </a:r>
          </a:p>
        </p:txBody>
      </p:sp>
    </p:spTree>
    <p:extLst>
      <p:ext uri="{BB962C8B-B14F-4D97-AF65-F5344CB8AC3E}">
        <p14:creationId xmlns:p14="http://schemas.microsoft.com/office/powerpoint/2010/main" val="50940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C777F5B-6070-4B5B-A807-3F6ABD757B9F}"/>
              </a:ext>
            </a:extLst>
          </p:cNvPr>
          <p:cNvSpPr>
            <a:spLocks noGrp="1"/>
          </p:cNvSpPr>
          <p:nvPr>
            <p:ph type="sldNum" sz="quarter" idx="10"/>
          </p:nvPr>
        </p:nvSpPr>
        <p:spPr/>
        <p:txBody>
          <a:bodyPr/>
          <a:lstStyle/>
          <a:p>
            <a:fld id="{D8D877B3-D348-4611-9BDB-C5374591D951}" type="slidenum">
              <a:rPr lang="en-US" smtClean="0"/>
              <a:pPr/>
              <a:t>8</a:t>
            </a:fld>
            <a:endParaRPr lang="en-US" dirty="0"/>
          </a:p>
        </p:txBody>
      </p:sp>
      <p:sp>
        <p:nvSpPr>
          <p:cNvPr id="4" name="Title 3">
            <a:extLst>
              <a:ext uri="{FF2B5EF4-FFF2-40B4-BE49-F238E27FC236}">
                <a16:creationId xmlns:a16="http://schemas.microsoft.com/office/drawing/2014/main" id="{A8BACDAB-54D5-4A65-8BA7-69BCC3CB74BA}"/>
              </a:ext>
            </a:extLst>
          </p:cNvPr>
          <p:cNvSpPr>
            <a:spLocks noGrp="1"/>
          </p:cNvSpPr>
          <p:nvPr>
            <p:ph type="title"/>
          </p:nvPr>
        </p:nvSpPr>
        <p:spPr>
          <a:xfrm>
            <a:off x="587374" y="359273"/>
            <a:ext cx="4490445" cy="905323"/>
          </a:xfrm>
        </p:spPr>
        <p:txBody>
          <a:bodyPr/>
          <a:lstStyle/>
          <a:p>
            <a:r>
              <a:rPr lang="en-US" dirty="0"/>
              <a:t>PID Controller</a:t>
            </a:r>
          </a:p>
        </p:txBody>
      </p:sp>
      <p:sp>
        <p:nvSpPr>
          <p:cNvPr id="5" name="Text Placeholder 4">
            <a:extLst>
              <a:ext uri="{FF2B5EF4-FFF2-40B4-BE49-F238E27FC236}">
                <a16:creationId xmlns:a16="http://schemas.microsoft.com/office/drawing/2014/main" id="{B24372A6-C2B5-45AF-86E7-74D78AB27351}"/>
              </a:ext>
            </a:extLst>
          </p:cNvPr>
          <p:cNvSpPr>
            <a:spLocks noGrp="1"/>
          </p:cNvSpPr>
          <p:nvPr>
            <p:ph type="body" sz="quarter" idx="12"/>
          </p:nvPr>
        </p:nvSpPr>
        <p:spPr>
          <a:xfrm>
            <a:off x="587375" y="1264597"/>
            <a:ext cx="5311272" cy="4630878"/>
          </a:xfrm>
        </p:spPr>
        <p:txBody>
          <a:bodyPr/>
          <a:lstStyle/>
          <a:p>
            <a:r>
              <a:rPr lang="en-US" sz="1800" dirty="0"/>
              <a:t>Continuously calculates an error as a difference between a setpoint and a measured variable, and applies a correction based on proportional, integral and derivative terms.</a:t>
            </a:r>
          </a:p>
          <a:p>
            <a:pPr marL="0" indent="0">
              <a:buNone/>
            </a:pPr>
            <a:endParaRPr lang="en-US" dirty="0"/>
          </a:p>
          <a:p>
            <a:r>
              <a:rPr lang="en-US" dirty="0"/>
              <a:t>Proportional term produces an output proportional to the current error value</a:t>
            </a:r>
          </a:p>
          <a:p>
            <a:endParaRPr lang="en-US" dirty="0"/>
          </a:p>
          <a:p>
            <a:r>
              <a:rPr lang="en-US" dirty="0"/>
              <a:t>Integral term produces an output </a:t>
            </a:r>
            <a:r>
              <a:rPr lang="en-GB" dirty="0"/>
              <a:t>proportional to both the magnitude of the error and the duration of the error</a:t>
            </a:r>
          </a:p>
          <a:p>
            <a:endParaRPr lang="en-US" dirty="0"/>
          </a:p>
          <a:p>
            <a:r>
              <a:rPr lang="en-US" dirty="0"/>
              <a:t>Derivative term produces output </a:t>
            </a:r>
            <a:r>
              <a:rPr lang="en-GB" dirty="0"/>
              <a:t>determined by the slope of the error over time and multiplying this rate of change by the derivative gain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C0D4268-70FE-4437-8F9A-2E063DB59A88}"/>
                  </a:ext>
                </a:extLst>
              </p:cNvPr>
              <p:cNvSpPr txBox="1"/>
              <p:nvPr/>
            </p:nvSpPr>
            <p:spPr>
              <a:xfrm>
                <a:off x="7299194" y="1965328"/>
                <a:ext cx="3582523" cy="7014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𝑐𝑙</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𝐼</m:t>
                              </m:r>
                            </m:sub>
                          </m:sSub>
                        </m:num>
                        <m:den>
                          <m:r>
                            <a:rPr lang="en-US" sz="2400" b="0" i="1" smtClean="0">
                              <a:latin typeface="Cambria Math" panose="02040503050406030204" pitchFamily="18" charset="0"/>
                            </a:rPr>
                            <m:t>𝑠</m:t>
                          </m:r>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𝐷</m:t>
                          </m:r>
                        </m:sub>
                      </m:sSub>
                      <m:r>
                        <a:rPr lang="en-US" sz="2400" b="0" i="1" smtClean="0">
                          <a:latin typeface="Cambria Math" panose="02040503050406030204" pitchFamily="18" charset="0"/>
                        </a:rPr>
                        <m:t>𝑠</m:t>
                      </m:r>
                      <m:r>
                        <a:rPr lang="en-US" sz="2400" b="0" i="1" smtClean="0">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4C0D4268-70FE-4437-8F9A-2E063DB59A88}"/>
                  </a:ext>
                </a:extLst>
              </p:cNvPr>
              <p:cNvSpPr txBox="1">
                <a:spLocks noRot="1" noChangeAspect="1" noMove="1" noResize="1" noEditPoints="1" noAdjustHandles="1" noChangeArrowheads="1" noChangeShapeType="1" noTextEdit="1"/>
              </p:cNvSpPr>
              <p:nvPr/>
            </p:nvSpPr>
            <p:spPr>
              <a:xfrm>
                <a:off x="7299194" y="1965328"/>
                <a:ext cx="3582523" cy="7014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837B5B3-3CA5-4F60-812E-90D7A1F253E7}"/>
                  </a:ext>
                </a:extLst>
              </p:cNvPr>
              <p:cNvSpPr/>
              <p:nvPr/>
            </p:nvSpPr>
            <p:spPr>
              <a:xfrm>
                <a:off x="7299194" y="3747362"/>
                <a:ext cx="3308021" cy="783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𝑐𝑙</m:t>
                          </m:r>
                        </m:sub>
                      </m:sSub>
                      <m:d>
                        <m:dPr>
                          <m:ctrlPr>
                            <a:rPr lang="en-US" sz="2400" i="1">
                              <a:latin typeface="Cambria Math" panose="02040503050406030204" pitchFamily="18" charset="0"/>
                            </a:rPr>
                          </m:ctrlPr>
                        </m:dPr>
                        <m:e>
                          <m:r>
                            <a:rPr lang="en-US" sz="2400" i="1">
                              <a:latin typeface="Cambria Math" panose="02040503050406030204" pitchFamily="18" charset="0"/>
                            </a:rPr>
                            <m:t>𝑠</m:t>
                          </m:r>
                        </m:e>
                      </m:d>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𝑃</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smtClean="0">
                                  <a:latin typeface="Cambria Math" panose="02040503050406030204" pitchFamily="18" charset="0"/>
                                </a:rPr>
                                <m:t>𝑇</m:t>
                              </m:r>
                            </m:e>
                            <m:sub>
                              <m:r>
                                <a:rPr lang="en-US" sz="2400" i="1">
                                  <a:latin typeface="Cambria Math" panose="02040503050406030204" pitchFamily="18" charset="0"/>
                                </a:rPr>
                                <m:t>𝐼</m:t>
                              </m:r>
                            </m:sub>
                          </m:sSub>
                        </m:num>
                        <m:den>
                          <m:r>
                            <a:rPr lang="en-US" sz="2400" i="1">
                              <a:latin typeface="Cambria Math" panose="02040503050406030204" pitchFamily="18" charset="0"/>
                            </a:rPr>
                            <m:t>𝑠</m:t>
                          </m:r>
                        </m:den>
                      </m:f>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𝑇</m:t>
                          </m:r>
                        </m:e>
                        <m:sub>
                          <m:r>
                            <a:rPr lang="en-US" sz="2400" i="1">
                              <a:latin typeface="Cambria Math" panose="02040503050406030204" pitchFamily="18" charset="0"/>
                            </a:rPr>
                            <m:t>𝐷</m:t>
                          </m:r>
                        </m:sub>
                      </m:sSub>
                      <m:r>
                        <a:rPr lang="en-US" sz="2400" i="1">
                          <a:latin typeface="Cambria Math" panose="02040503050406030204" pitchFamily="18" charset="0"/>
                        </a:rPr>
                        <m:t>𝑠</m:t>
                      </m:r>
                      <m:r>
                        <a:rPr lang="en-US" sz="2400" b="0" i="1" smtClean="0">
                          <a:latin typeface="Cambria Math" panose="02040503050406030204" pitchFamily="18" charset="0"/>
                        </a:rPr>
                        <m:t>)</m:t>
                      </m:r>
                      <m:r>
                        <a:rPr lang="en-US" sz="2400" i="1">
                          <a:latin typeface="Cambria Math" panose="02040503050406030204" pitchFamily="18" charset="0"/>
                        </a:rPr>
                        <m:t> </m:t>
                      </m:r>
                    </m:oMath>
                  </m:oMathPara>
                </a14:m>
                <a:endParaRPr lang="en-US" sz="2400" dirty="0"/>
              </a:p>
            </p:txBody>
          </p:sp>
        </mc:Choice>
        <mc:Fallback xmlns="">
          <p:sp>
            <p:nvSpPr>
              <p:cNvPr id="7" name="Rectangle 6">
                <a:extLst>
                  <a:ext uri="{FF2B5EF4-FFF2-40B4-BE49-F238E27FC236}">
                    <a16:creationId xmlns:a16="http://schemas.microsoft.com/office/drawing/2014/main" id="{D837B5B3-3CA5-4F60-812E-90D7A1F253E7}"/>
                  </a:ext>
                </a:extLst>
              </p:cNvPr>
              <p:cNvSpPr>
                <a:spLocks noRot="1" noChangeAspect="1" noMove="1" noResize="1" noEditPoints="1" noAdjustHandles="1" noChangeArrowheads="1" noChangeShapeType="1" noTextEdit="1"/>
              </p:cNvSpPr>
              <p:nvPr/>
            </p:nvSpPr>
            <p:spPr>
              <a:xfrm>
                <a:off x="7299194" y="3747362"/>
                <a:ext cx="3308021" cy="78393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056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C777F5B-6070-4B5B-A807-3F6ABD757B9F}"/>
              </a:ext>
            </a:extLst>
          </p:cNvPr>
          <p:cNvSpPr>
            <a:spLocks noGrp="1"/>
          </p:cNvSpPr>
          <p:nvPr>
            <p:ph type="sldNum" sz="quarter" idx="10"/>
          </p:nvPr>
        </p:nvSpPr>
        <p:spPr/>
        <p:txBody>
          <a:bodyPr/>
          <a:lstStyle/>
          <a:p>
            <a:fld id="{D8D877B3-D348-4611-9BDB-C5374591D951}" type="slidenum">
              <a:rPr lang="en-US" smtClean="0"/>
              <a:pPr/>
              <a:t>9</a:t>
            </a:fld>
            <a:endParaRPr lang="en-US" dirty="0"/>
          </a:p>
        </p:txBody>
      </p:sp>
      <p:sp>
        <p:nvSpPr>
          <p:cNvPr id="4" name="Title 3">
            <a:extLst>
              <a:ext uri="{FF2B5EF4-FFF2-40B4-BE49-F238E27FC236}">
                <a16:creationId xmlns:a16="http://schemas.microsoft.com/office/drawing/2014/main" id="{A8BACDAB-54D5-4A65-8BA7-69BCC3CB74BA}"/>
              </a:ext>
            </a:extLst>
          </p:cNvPr>
          <p:cNvSpPr>
            <a:spLocks noGrp="1"/>
          </p:cNvSpPr>
          <p:nvPr>
            <p:ph type="title"/>
          </p:nvPr>
        </p:nvSpPr>
        <p:spPr>
          <a:xfrm>
            <a:off x="587374" y="359273"/>
            <a:ext cx="4490445" cy="905323"/>
          </a:xfrm>
        </p:spPr>
        <p:txBody>
          <a:bodyPr/>
          <a:lstStyle/>
          <a:p>
            <a:r>
              <a:rPr lang="en-US" dirty="0"/>
              <a:t>Ziegler - Nichols</a:t>
            </a:r>
          </a:p>
        </p:txBody>
      </p:sp>
      <p:sp>
        <p:nvSpPr>
          <p:cNvPr id="5" name="Text Placeholder 4">
            <a:extLst>
              <a:ext uri="{FF2B5EF4-FFF2-40B4-BE49-F238E27FC236}">
                <a16:creationId xmlns:a16="http://schemas.microsoft.com/office/drawing/2014/main" id="{B24372A6-C2B5-45AF-86E7-74D78AB27351}"/>
              </a:ext>
            </a:extLst>
          </p:cNvPr>
          <p:cNvSpPr>
            <a:spLocks noGrp="1"/>
          </p:cNvSpPr>
          <p:nvPr>
            <p:ph type="body" sz="quarter" idx="12"/>
          </p:nvPr>
        </p:nvSpPr>
        <p:spPr>
          <a:xfrm>
            <a:off x="587374" y="1862667"/>
            <a:ext cx="5311272" cy="4032808"/>
          </a:xfrm>
        </p:spPr>
        <p:txBody>
          <a:bodyPr>
            <a:normAutofit/>
          </a:bodyPr>
          <a:lstStyle/>
          <a:p>
            <a:r>
              <a:rPr lang="en-US" sz="2800" dirty="0"/>
              <a:t>Quarter Decay Ratio</a:t>
            </a:r>
          </a:p>
          <a:p>
            <a:pPr marL="285750" lvl="1" indent="-285750">
              <a:buFont typeface="Arial" panose="020B0604020202020204" pitchFamily="34" charset="0"/>
              <a:buChar char="•"/>
            </a:pPr>
            <a:r>
              <a:rPr lang="en-US" sz="2000" dirty="0"/>
              <a:t>Requires Stable System</a:t>
            </a:r>
          </a:p>
          <a:p>
            <a:pPr marL="285750" lvl="1" indent="-285750">
              <a:buFont typeface="Arial" panose="020B0604020202020204" pitchFamily="34" charset="0"/>
              <a:buChar char="•"/>
            </a:pPr>
            <a:r>
              <a:rPr lang="en-US" sz="2000" dirty="0"/>
              <a:t>Unit Step Response</a:t>
            </a:r>
          </a:p>
          <a:p>
            <a:pPr marL="285750" lvl="1" indent="-285750">
              <a:buFont typeface="Arial" panose="020B0604020202020204" pitchFamily="34" charset="0"/>
              <a:buChar char="•"/>
            </a:pPr>
            <a:r>
              <a:rPr lang="en-US" sz="2000" dirty="0"/>
              <a:t>Open Loop Tuning Method</a:t>
            </a:r>
          </a:p>
        </p:txBody>
      </p:sp>
      <p:pic>
        <p:nvPicPr>
          <p:cNvPr id="8" name="Picture 7">
            <a:extLst>
              <a:ext uri="{FF2B5EF4-FFF2-40B4-BE49-F238E27FC236}">
                <a16:creationId xmlns:a16="http://schemas.microsoft.com/office/drawing/2014/main" id="{F284E55C-DA43-49EE-932A-81116848F33F}"/>
              </a:ext>
            </a:extLst>
          </p:cNvPr>
          <p:cNvPicPr>
            <a:picLocks noChangeAspect="1"/>
          </p:cNvPicPr>
          <p:nvPr/>
        </p:nvPicPr>
        <p:blipFill>
          <a:blip r:embed="rId3"/>
          <a:stretch>
            <a:fillRect/>
          </a:stretch>
        </p:blipFill>
        <p:spPr>
          <a:xfrm>
            <a:off x="5288571" y="1673295"/>
            <a:ext cx="6622784" cy="3511409"/>
          </a:xfrm>
          <a:prstGeom prst="rect">
            <a:avLst/>
          </a:prstGeom>
        </p:spPr>
      </p:pic>
    </p:spTree>
    <p:extLst>
      <p:ext uri="{BB962C8B-B14F-4D97-AF65-F5344CB8AC3E}">
        <p14:creationId xmlns:p14="http://schemas.microsoft.com/office/powerpoint/2010/main" val="683040655"/>
      </p:ext>
    </p:extLst>
  </p:cSld>
  <p:clrMapOvr>
    <a:masterClrMapping/>
  </p:clrMapOvr>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B&amp;D-Powerpoint Template_16x9</Template>
  <TotalTime>7692</TotalTime>
  <Words>785</Words>
  <Application>Microsoft Office PowerPoint</Application>
  <PresentationFormat>Widescreen</PresentationFormat>
  <Paragraphs>128</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Cambria Math</vt:lpstr>
      <vt:lpstr>Montserrat Medium</vt:lpstr>
      <vt:lpstr>Times New Roman</vt:lpstr>
      <vt:lpstr>AAU PowerPoint</vt:lpstr>
      <vt:lpstr>Dynamic Modelling</vt:lpstr>
      <vt:lpstr>Unit Step Response</vt:lpstr>
      <vt:lpstr>Unit Step Response</vt:lpstr>
      <vt:lpstr>Ziegler - Nichols</vt:lpstr>
      <vt:lpstr>Model Testing – PI Controller </vt:lpstr>
      <vt:lpstr>Model Testing – PID Controller </vt:lpstr>
      <vt:lpstr>Controller Design</vt:lpstr>
      <vt:lpstr>PID Controller</vt:lpstr>
      <vt:lpstr>Ziegler - Nichols</vt:lpstr>
      <vt:lpstr>Results</vt:lpstr>
      <vt:lpstr>Results</vt:lpstr>
      <vt:lpstr>Results</vt:lpstr>
      <vt:lpstr>Observations</vt:lpstr>
      <vt:lpstr>Results</vt:lpstr>
      <vt:lpstr>Comparison – PI Controller </vt:lpstr>
      <vt:lpstr>Comparison – PID Controller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AAU Kommunikation</dc:creator>
  <cp:lastModifiedBy>Razvan-Vlad Bucur</cp:lastModifiedBy>
  <cp:revision>417</cp:revision>
  <cp:lastPrinted>2017-03-09T03:48:56Z</cp:lastPrinted>
  <dcterms:created xsi:type="dcterms:W3CDTF">2016-11-10T06:07:03Z</dcterms:created>
  <dcterms:modified xsi:type="dcterms:W3CDTF">2018-06-26T12:43:20Z</dcterms:modified>
</cp:coreProperties>
</file>