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8"/>
  </p:notesMasterIdLst>
  <p:handoutMasterIdLst>
    <p:handoutMasterId r:id="rId19"/>
  </p:handoutMasterIdLst>
  <p:sldIdLst>
    <p:sldId id="259" r:id="rId3"/>
    <p:sldId id="257" r:id="rId4"/>
    <p:sldId id="266" r:id="rId5"/>
    <p:sldId id="267" r:id="rId6"/>
    <p:sldId id="263" r:id="rId7"/>
    <p:sldId id="270" r:id="rId8"/>
    <p:sldId id="271" r:id="rId9"/>
    <p:sldId id="268" r:id="rId10"/>
    <p:sldId id="272" r:id="rId11"/>
    <p:sldId id="269" r:id="rId12"/>
    <p:sldId id="273" r:id="rId13"/>
    <p:sldId id="274" r:id="rId14"/>
    <p:sldId id="276" r:id="rId15"/>
    <p:sldId id="277" r:id="rId16"/>
    <p:sldId id="278" r:id="rId17"/>
  </p:sldIdLst>
  <p:sldSz cx="9144000" cy="6858000" type="screen4x3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>
          <p15:clr>
            <a:srgbClr val="A4A3A4"/>
          </p15:clr>
        </p15:guide>
        <p15:guide id="2" pos="28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5D70"/>
    <a:srgbClr val="FEAEB6"/>
    <a:srgbClr val="FF5555"/>
    <a:srgbClr val="C00000"/>
    <a:srgbClr val="DCDCDC"/>
    <a:srgbClr val="F0F0F0"/>
    <a:srgbClr val="E6E6E6"/>
    <a:srgbClr val="C8C8C8"/>
    <a:srgbClr val="FFFFF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>
        <p:scale>
          <a:sx n="84" d="100"/>
          <a:sy n="84" d="100"/>
        </p:scale>
        <p:origin x="1065" y="198"/>
      </p:cViewPr>
      <p:guideLst>
        <p:guide orient="horz" pos="2128"/>
        <p:guide pos="283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2019/12/26</a:t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73.xml"/><Relationship Id="rId4" Type="http://schemas.openxmlformats.org/officeDocument/2006/relationships/tags" Target="../tags/tag7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78.xml"/><Relationship Id="rId4" Type="http://schemas.openxmlformats.org/officeDocument/2006/relationships/tags" Target="../tags/tag77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83.xml"/><Relationship Id="rId4" Type="http://schemas.openxmlformats.org/officeDocument/2006/relationships/tags" Target="../tags/tag8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0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5.xml"/><Relationship Id="rId4" Type="http://schemas.openxmlformats.org/officeDocument/2006/relationships/tags" Target="../tags/tag11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19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2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502412" y="2588281"/>
            <a:ext cx="8139178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502412" y="3566160"/>
            <a:ext cx="8139178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 dirty="0"/>
              <a:t>Learning to Rank： A Listwise Approach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Learning to Rank： A Listwise Approach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502448" y="952508"/>
            <a:ext cx="8139178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Learning to Rank： A Listwise Approach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02412" y="2588281"/>
            <a:ext cx="8139178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502412" y="2588281"/>
            <a:ext cx="8139178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502412" y="3566160"/>
            <a:ext cx="8139178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 dirty="0"/>
              <a:t>Learning to Rank： A Listwise Approach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2" y="432000"/>
            <a:ext cx="8139178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02412" y="1296000"/>
            <a:ext cx="8139178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Learning to Rank： A Listwise Approach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1905" y="5715"/>
            <a:ext cx="9181465" cy="657860"/>
          </a:xfrm>
          <a:prstGeom prst="rect">
            <a:avLst/>
          </a:prstGeom>
          <a:solidFill>
            <a:srgbClr val="C00000">
              <a:alpha val="83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814820" y="6349833"/>
            <a:ext cx="2025000" cy="3168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48" y="3808730"/>
            <a:ext cx="8139178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02444" y="4511675"/>
            <a:ext cx="8139178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Learning to Rank： A Listwise Approach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2" y="432000"/>
            <a:ext cx="8139178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502448" y="1296000"/>
            <a:ext cx="396243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79158" y="1296000"/>
            <a:ext cx="396243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Learning to Rank： A Listwise Approach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2" y="432000"/>
            <a:ext cx="8139178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02448" y="1296000"/>
            <a:ext cx="396243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02444" y="1789043"/>
            <a:ext cx="39624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4676813" y="1296000"/>
            <a:ext cx="396243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76813" y="1789043"/>
            <a:ext cx="396243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Learning to Rank： A Listwise Approach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Learning to Rank： A Listwise Approach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905" y="5715"/>
            <a:ext cx="9181465" cy="657860"/>
          </a:xfrm>
          <a:prstGeom prst="rect">
            <a:avLst/>
          </a:prstGeom>
          <a:solidFill>
            <a:srgbClr val="C00000">
              <a:alpha val="83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Learning to Rank： A Listwise Approach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8415" y="-11430"/>
            <a:ext cx="9181465" cy="657860"/>
          </a:xfrm>
          <a:prstGeom prst="rect">
            <a:avLst/>
          </a:prstGeom>
          <a:solidFill>
            <a:srgbClr val="C00000">
              <a:alpha val="83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502448" y="1296000"/>
            <a:ext cx="396243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4679194" y="1296000"/>
            <a:ext cx="396243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1">
              <a:rPr lang="zh-CN" altLang="en-US" smtClean="0"/>
              <a:t>2019/12/26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 dirty="0"/>
              <a:t>Learning to Rank： A Listwise Approach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2" y="432000"/>
            <a:ext cx="8139178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02412" y="1296000"/>
            <a:ext cx="8139178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Learning to Rank： A Listwise Approach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1905" y="5715"/>
            <a:ext cx="9181465" cy="657860"/>
          </a:xfrm>
          <a:prstGeom prst="rect">
            <a:avLst/>
          </a:prstGeom>
          <a:solidFill>
            <a:srgbClr val="C00000">
              <a:alpha val="83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814820" y="6349833"/>
            <a:ext cx="2025000" cy="3168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Learning to Rank： A Listwise Approach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Learning to Rank： A Listwise Approach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502448" y="952508"/>
            <a:ext cx="8139178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Learning to Rank： A Listwise Approach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02412" y="2588281"/>
            <a:ext cx="8139178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48" y="3808730"/>
            <a:ext cx="8139178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02444" y="4511675"/>
            <a:ext cx="8139178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Learning to Rank： A Listwise Approach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2" y="432000"/>
            <a:ext cx="8139178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502448" y="1296000"/>
            <a:ext cx="396243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79158" y="1296000"/>
            <a:ext cx="396243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Learning to Rank： A Listwise Approach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2" y="432000"/>
            <a:ext cx="8139178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02448" y="1296000"/>
            <a:ext cx="396243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02444" y="1789043"/>
            <a:ext cx="39624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4676813" y="1296000"/>
            <a:ext cx="396243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76813" y="1789043"/>
            <a:ext cx="396243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Learning to Rank： A Listwise Approach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Learning to Rank： A Listwise Approach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905" y="5715"/>
            <a:ext cx="9181465" cy="657860"/>
          </a:xfrm>
          <a:prstGeom prst="rect">
            <a:avLst/>
          </a:prstGeom>
          <a:solidFill>
            <a:srgbClr val="C00000">
              <a:alpha val="83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Learning to Rank： A Listwise Approach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905" y="5715"/>
            <a:ext cx="9181465" cy="657860"/>
          </a:xfrm>
          <a:prstGeom prst="rect">
            <a:avLst/>
          </a:prstGeom>
          <a:solidFill>
            <a:srgbClr val="C00000">
              <a:alpha val="83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502448" y="1296000"/>
            <a:ext cx="396243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4679194" y="1296000"/>
            <a:ext cx="396243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1">
              <a:rPr lang="zh-CN" altLang="en-US" smtClean="0"/>
              <a:t>2019/12/26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 dirty="0"/>
              <a:t>Learning to Rank： A Listwise Approach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Learning to Rank： A Listwise Approach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63.xml"/><Relationship Id="rId18" Type="http://schemas.openxmlformats.org/officeDocument/2006/relationships/tags" Target="../tags/tag68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tags" Target="../tags/tag67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66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65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02412" y="432000"/>
            <a:ext cx="8139178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502412" y="1296000"/>
            <a:ext cx="8139178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1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/>
              <a:t>Learning to Rank： A Listwise Approach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02412" y="432000"/>
            <a:ext cx="8139178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502412" y="1296000"/>
            <a:ext cx="8139178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1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/>
              <a:t>Learning to Rank： A Listwise Approach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3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3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jpeg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3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jpeg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3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jpeg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3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.jpeg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3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30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3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jpeg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3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jpeg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2460" y="1579245"/>
            <a:ext cx="8043545" cy="1772285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304800" dist="152400" dir="2700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50800" dist="50800" dir="3600000" sx="146000" sy="146000" algn="ctr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23327" y="2074889"/>
            <a:ext cx="68618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实验室项目管理系统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81295" y="3741420"/>
            <a:ext cx="31521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lnSpc>
                <a:spcPct val="125000"/>
              </a:lnSpc>
            </a:pPr>
            <a:r>
              <a:rPr lang="zh-CN" altLang="en-US" dirty="0"/>
              <a:t>窦雨</a:t>
            </a:r>
            <a:r>
              <a:rPr lang="zh-CN" altLang="en-US" dirty="0" smtClean="0"/>
              <a:t>杉</a:t>
            </a:r>
            <a:endParaRPr lang="en-US" altLang="zh-CN" dirty="0" smtClean="0"/>
          </a:p>
          <a:p>
            <a:pPr algn="r" fontAlgn="auto">
              <a:lnSpc>
                <a:spcPct val="125000"/>
              </a:lnSpc>
            </a:pPr>
            <a:r>
              <a:rPr lang="zh-CN" altLang="en-US" dirty="0" smtClean="0"/>
              <a:t>陈骋</a:t>
            </a:r>
            <a:endParaRPr lang="en-US" altLang="zh-CN" dirty="0" smtClean="0"/>
          </a:p>
          <a:p>
            <a:pPr algn="r" fontAlgn="auto">
              <a:lnSpc>
                <a:spcPct val="125000"/>
              </a:lnSpc>
            </a:pPr>
            <a:r>
              <a:rPr lang="zh-CN" altLang="en-US" dirty="0"/>
              <a:t>刘</a:t>
            </a:r>
            <a:r>
              <a:rPr lang="zh-CN" altLang="en-US" dirty="0" smtClean="0"/>
              <a:t>畅</a:t>
            </a:r>
            <a:endParaRPr lang="en-US" altLang="zh-CN" dirty="0" smtClean="0"/>
          </a:p>
          <a:p>
            <a:pPr algn="r" fontAlgn="auto">
              <a:lnSpc>
                <a:spcPct val="125000"/>
              </a:lnSpc>
            </a:pPr>
            <a:r>
              <a:rPr lang="zh-CN" altLang="en-US" dirty="0"/>
              <a:t>邓超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4465" y="135255"/>
            <a:ext cx="4962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项目演示</a:t>
            </a:r>
            <a:endParaRPr lang="zh-CN" altLang="en-US" sz="24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728"/>
            <a:ext cx="9144000" cy="488654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4465" y="135255"/>
            <a:ext cx="4962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项目演示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11</a:t>
            </a:fld>
            <a:endParaRPr lang="zh-CN" altLang="en-US"/>
          </a:p>
        </p:txBody>
      </p:sp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13" name="对象 12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6196"/>
            <a:ext cx="9144000" cy="4905607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12191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4465" y="135255"/>
            <a:ext cx="4962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项目演示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12</a:t>
            </a:fld>
            <a:endParaRPr lang="zh-CN" altLang="en-US"/>
          </a:p>
        </p:txBody>
      </p:sp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13" name="对象 12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728"/>
            <a:ext cx="9144000" cy="4886543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51928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4465" y="135255"/>
            <a:ext cx="4962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项目演示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13</a:t>
            </a:fld>
            <a:endParaRPr lang="zh-CN" altLang="en-US"/>
          </a:p>
        </p:txBody>
      </p:sp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13" name="对象 12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8905"/>
            <a:ext cx="9144000" cy="4880189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24674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4465" y="135255"/>
            <a:ext cx="4962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项目演示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14</a:t>
            </a:fld>
            <a:endParaRPr lang="zh-CN" altLang="en-US"/>
          </a:p>
        </p:txBody>
      </p:sp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13" name="对象 12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728"/>
            <a:ext cx="9144000" cy="4886543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50933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4465" y="135255"/>
            <a:ext cx="4962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下一步计划</a:t>
            </a:r>
            <a:endParaRPr lang="zh-CN" altLang="en-US" sz="24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15</a:t>
            </a:fld>
            <a:endParaRPr lang="zh-CN" altLang="en-US"/>
          </a:p>
        </p:txBody>
      </p:sp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13" name="对象 12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2367239" y="2859385"/>
            <a:ext cx="50285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+mn-ea"/>
              </a:rPr>
              <a:t>上线创建项目与劳务费分发功能</a:t>
            </a:r>
            <a:endParaRPr lang="en-US" altLang="zh-CN" dirty="0" smtClean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构造百万级数据、实测并进一步优化</a:t>
            </a:r>
            <a:r>
              <a:rPr lang="zh-CN" altLang="en-US" dirty="0" smtClean="0">
                <a:sym typeface="+mn-ea"/>
              </a:rPr>
              <a:t>性能</a:t>
            </a:r>
            <a:endParaRPr lang="en-US" altLang="zh-CN" dirty="0" smtClean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+mn-ea"/>
              </a:rPr>
              <a:t>优化用户界面</a:t>
            </a:r>
            <a:endParaRPr lang="en-US" altLang="zh-CN" dirty="0" smtClean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ym typeface="+mn-ea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18959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05" y="-3175"/>
            <a:ext cx="9181465" cy="657860"/>
          </a:xfrm>
          <a:prstGeom prst="rect">
            <a:avLst/>
          </a:prstGeom>
          <a:solidFill>
            <a:srgbClr val="C00000">
              <a:alpha val="83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4465" y="135255"/>
            <a:ext cx="3461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Content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965200" y="1599565"/>
            <a:ext cx="628078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285750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n"/>
            </a:pPr>
            <a:r>
              <a:rPr lang="zh-CN" altLang="en-US" dirty="0"/>
              <a:t>问题背景</a:t>
            </a:r>
            <a:endParaRPr lang="en-US" altLang="zh-CN" dirty="0"/>
          </a:p>
          <a:p>
            <a:pPr marL="628650" indent="-285750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n"/>
            </a:pPr>
            <a:r>
              <a:rPr lang="zh-CN" altLang="en-US" dirty="0"/>
              <a:t>需求分析</a:t>
            </a:r>
            <a:endParaRPr lang="en-US" altLang="zh-CN" dirty="0"/>
          </a:p>
          <a:p>
            <a:pPr marL="628650" indent="-285750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n"/>
            </a:pPr>
            <a:r>
              <a:rPr lang="en-US" altLang="zh-CN" dirty="0"/>
              <a:t>E-R</a:t>
            </a:r>
            <a:r>
              <a:rPr lang="zh-CN" altLang="en-US" dirty="0"/>
              <a:t>模型</a:t>
            </a:r>
            <a:endParaRPr lang="en-US" altLang="zh-CN" dirty="0"/>
          </a:p>
          <a:p>
            <a:pPr marL="628650" indent="-285750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n"/>
            </a:pPr>
            <a:r>
              <a:rPr lang="zh-CN" altLang="en-US" dirty="0"/>
              <a:t>逻辑结构设计</a:t>
            </a:r>
            <a:endParaRPr lang="en-US" altLang="zh-CN" dirty="0"/>
          </a:p>
          <a:p>
            <a:pPr marL="628650" indent="-285750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n"/>
            </a:pPr>
            <a:r>
              <a:rPr lang="zh-CN" altLang="en-US" dirty="0" smtClean="0"/>
              <a:t>系统设计与性能调优</a:t>
            </a:r>
            <a:endParaRPr lang="en-US" altLang="zh-CN" dirty="0" smtClean="0"/>
          </a:p>
          <a:p>
            <a:pPr marL="628650" indent="-285750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n"/>
            </a:pPr>
            <a:r>
              <a:rPr lang="zh-CN" altLang="en-US" dirty="0" smtClean="0"/>
              <a:t>项目</a:t>
            </a:r>
            <a:r>
              <a:rPr lang="zh-CN" altLang="en-US" dirty="0"/>
              <a:t>演示</a:t>
            </a:r>
          </a:p>
          <a:p>
            <a:pPr marL="628650" indent="-285750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n"/>
            </a:pPr>
            <a:r>
              <a:rPr lang="zh-CN" altLang="en-US" dirty="0"/>
              <a:t>下一步计划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4465" y="135255"/>
            <a:ext cx="49625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sym typeface="+mn-ea"/>
              </a:rPr>
              <a:t>问题背景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151609" y="2578299"/>
            <a:ext cx="4925051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zh-CN" sz="2000" dirty="0" smtClean="0"/>
              <a:t>	     </a:t>
            </a:r>
            <a:r>
              <a:rPr lang="zh-CN" altLang="zh-CN" sz="2000" dirty="0" smtClean="0"/>
              <a:t>实验室</a:t>
            </a:r>
            <a:r>
              <a:rPr lang="zh-CN" altLang="zh-CN" sz="2000" dirty="0"/>
              <a:t>的</a:t>
            </a:r>
            <a:r>
              <a:rPr lang="zh-CN" altLang="en-US" sz="2000" dirty="0"/>
              <a:t>劳务费</a:t>
            </a:r>
            <a:r>
              <a:rPr lang="zh-CN" altLang="zh-CN" sz="2000" dirty="0"/>
              <a:t>管理</a:t>
            </a:r>
            <a:endParaRPr lang="en-US" altLang="zh-CN" sz="2000" dirty="0"/>
          </a:p>
          <a:p>
            <a:pPr marL="285750" indent="-2857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/>
              <a:t>多种人员</a:t>
            </a:r>
            <a:r>
              <a:rPr lang="en-US" altLang="zh-CN" sz="2000" dirty="0"/>
              <a:t>:</a:t>
            </a:r>
            <a:r>
              <a:rPr lang="zh-CN" altLang="en-US" sz="2000" dirty="0"/>
              <a:t>教师、学生、临时雇用人员</a:t>
            </a:r>
            <a:endParaRPr lang="en-US" altLang="zh-CN" sz="2000" dirty="0"/>
          </a:p>
          <a:p>
            <a:pPr marL="285750" indent="-2857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/>
              <a:t>多种身份：项目参与者、项目负责人</a:t>
            </a:r>
            <a:endParaRPr lang="en-US" altLang="zh-CN" sz="2000" dirty="0"/>
          </a:p>
          <a:p>
            <a:pPr marL="285750" indent="-2857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/>
              <a:t>参与者对项目贡献度不同</a:t>
            </a:r>
            <a:endParaRPr lang="en-US" altLang="zh-CN" sz="2000" dirty="0"/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</a:t>
            </a:r>
            <a:r>
              <a:rPr lang="zh-CN" altLang="en-US" sz="2000" dirty="0" smtClean="0"/>
              <a:t>如何</a:t>
            </a:r>
            <a:r>
              <a:rPr lang="zh-CN" altLang="en-US" sz="2000" dirty="0"/>
              <a:t>更好</a:t>
            </a:r>
            <a:r>
              <a:rPr lang="zh-CN" altLang="en-US" sz="2000" dirty="0" smtClean="0"/>
              <a:t>地对劳务费分配进行管理？</a:t>
            </a:r>
            <a:endParaRPr lang="en-US" altLang="zh-CN" sz="20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4465" y="135255"/>
            <a:ext cx="49625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sym typeface="+mn-ea"/>
              </a:rPr>
              <a:t>需求分析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60011" y="2745386"/>
            <a:ext cx="7026282" cy="15696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ym typeface="+mn-ea"/>
              </a:rPr>
              <a:t>查询功能</a:t>
            </a:r>
            <a:r>
              <a:rPr lang="zh-CN" altLang="en-US" sz="2000" dirty="0" smtClean="0">
                <a:sym typeface="+mn-ea"/>
              </a:rPr>
              <a:t>：查询参与项目</a:t>
            </a:r>
            <a:r>
              <a:rPr lang="en-US" altLang="zh-CN" sz="2000" dirty="0" smtClean="0">
                <a:sym typeface="+mn-ea"/>
              </a:rPr>
              <a:t>/</a:t>
            </a:r>
            <a:r>
              <a:rPr lang="zh-CN" altLang="en-US" sz="2000" dirty="0" smtClean="0">
                <a:sym typeface="+mn-ea"/>
              </a:rPr>
              <a:t>查询负责项目、按时间</a:t>
            </a:r>
            <a:r>
              <a:rPr lang="en-US" altLang="zh-CN" sz="2000" dirty="0" smtClean="0">
                <a:sym typeface="+mn-ea"/>
              </a:rPr>
              <a:t>/</a:t>
            </a:r>
            <a:r>
              <a:rPr lang="zh-CN" altLang="en-US" sz="2000" dirty="0" smtClean="0">
                <a:sym typeface="+mn-ea"/>
              </a:rPr>
              <a:t>项目查询</a:t>
            </a:r>
            <a:endParaRPr lang="en-US" altLang="zh-CN" sz="2000" dirty="0" smtClean="0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ym typeface="+mn-ea"/>
              </a:rPr>
              <a:t>创建项目：创建新项目</a:t>
            </a:r>
            <a:endParaRPr lang="en-US" altLang="zh-CN" sz="2000" dirty="0" smtClean="0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ym typeface="+mn-ea"/>
              </a:rPr>
              <a:t>劳务费分发功能：对已有项目劳务费进行分配</a:t>
            </a:r>
            <a:endParaRPr lang="en-US" altLang="zh-CN" sz="2000" dirty="0" smtClean="0">
              <a:sym typeface="+mn-ea"/>
            </a:endParaRPr>
          </a:p>
          <a:p>
            <a:pPr algn="l"/>
            <a:r>
              <a:rPr lang="en-US" altLang="zh-CN" dirty="0" smtClean="0">
                <a:sym typeface="+mn-ea"/>
              </a:rPr>
              <a:t>      </a:t>
            </a:r>
            <a:endParaRPr lang="en-US" altLang="zh-CN" dirty="0" smtClean="0">
              <a:sym typeface="+mn-ea"/>
            </a:endParaRPr>
          </a:p>
          <a:p>
            <a:pPr algn="l"/>
            <a:endParaRPr lang="zh-CN" altLang="en-US"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4465" y="135255"/>
            <a:ext cx="49625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sym typeface="+mn-ea"/>
              </a:rPr>
              <a:t>E-R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模型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4098925" y="4404627"/>
            <a:ext cx="1657350" cy="720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项目</a:t>
            </a:r>
          </a:p>
        </p:txBody>
      </p:sp>
      <p:sp>
        <p:nvSpPr>
          <p:cNvPr id="91" name="矩形 90"/>
          <p:cNvSpPr/>
          <p:nvPr/>
        </p:nvSpPr>
        <p:spPr>
          <a:xfrm>
            <a:off x="4098925" y="1958289"/>
            <a:ext cx="1657350" cy="720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学生</a:t>
            </a:r>
          </a:p>
        </p:txBody>
      </p:sp>
      <p:sp>
        <p:nvSpPr>
          <p:cNvPr id="92" name="矩形 91"/>
          <p:cNvSpPr/>
          <p:nvPr/>
        </p:nvSpPr>
        <p:spPr>
          <a:xfrm>
            <a:off x="1651000" y="1958289"/>
            <a:ext cx="1655763" cy="720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老师</a:t>
            </a:r>
          </a:p>
        </p:txBody>
      </p:sp>
      <p:sp>
        <p:nvSpPr>
          <p:cNvPr id="93" name="矩形 92"/>
          <p:cNvSpPr/>
          <p:nvPr/>
        </p:nvSpPr>
        <p:spPr>
          <a:xfrm>
            <a:off x="6548438" y="1958289"/>
            <a:ext cx="1655762" cy="720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临时雇佣人员</a:t>
            </a:r>
          </a:p>
        </p:txBody>
      </p:sp>
      <p:cxnSp>
        <p:nvCxnSpPr>
          <p:cNvPr id="94" name="直接连接符 93"/>
          <p:cNvCxnSpPr>
            <a:stCxn id="92" idx="2"/>
            <a:endCxn id="100" idx="0"/>
          </p:cNvCxnSpPr>
          <p:nvPr/>
        </p:nvCxnSpPr>
        <p:spPr>
          <a:xfrm flipH="1">
            <a:off x="2479675" y="2679014"/>
            <a:ext cx="0" cy="1646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90" idx="1"/>
            <a:endCxn id="100" idx="3"/>
          </p:cNvCxnSpPr>
          <p:nvPr/>
        </p:nvCxnSpPr>
        <p:spPr>
          <a:xfrm flipH="1" flipV="1">
            <a:off x="3306763" y="4757052"/>
            <a:ext cx="792162" cy="7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菱形 95"/>
          <p:cNvSpPr/>
          <p:nvPr/>
        </p:nvSpPr>
        <p:spPr>
          <a:xfrm>
            <a:off x="6542088" y="4333189"/>
            <a:ext cx="1655762" cy="86360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参与</a:t>
            </a:r>
          </a:p>
        </p:txBody>
      </p:sp>
      <p:cxnSp>
        <p:nvCxnSpPr>
          <p:cNvPr id="97" name="直接连接符 96"/>
          <p:cNvCxnSpPr>
            <a:stCxn id="93" idx="2"/>
            <a:endCxn id="96" idx="0"/>
          </p:cNvCxnSpPr>
          <p:nvPr/>
        </p:nvCxnSpPr>
        <p:spPr>
          <a:xfrm flipH="1">
            <a:off x="7370763" y="2679014"/>
            <a:ext cx="4762" cy="1654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stCxn id="90" idx="3"/>
            <a:endCxn id="96" idx="1"/>
          </p:cNvCxnSpPr>
          <p:nvPr/>
        </p:nvCxnSpPr>
        <p:spPr>
          <a:xfrm>
            <a:off x="5756275" y="4764989"/>
            <a:ext cx="7858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菱形 98"/>
          <p:cNvSpPr/>
          <p:nvPr/>
        </p:nvSpPr>
        <p:spPr>
          <a:xfrm>
            <a:off x="4100513" y="3109227"/>
            <a:ext cx="1655762" cy="86360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参与</a:t>
            </a:r>
          </a:p>
        </p:txBody>
      </p:sp>
      <p:sp>
        <p:nvSpPr>
          <p:cNvPr id="100" name="菱形 99"/>
          <p:cNvSpPr/>
          <p:nvPr/>
        </p:nvSpPr>
        <p:spPr>
          <a:xfrm>
            <a:off x="1651000" y="4325252"/>
            <a:ext cx="1655763" cy="865187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参与</a:t>
            </a:r>
          </a:p>
        </p:txBody>
      </p:sp>
      <p:cxnSp>
        <p:nvCxnSpPr>
          <p:cNvPr id="101" name="直接连接符 100"/>
          <p:cNvCxnSpPr>
            <a:stCxn id="91" idx="2"/>
            <a:endCxn id="99" idx="0"/>
          </p:cNvCxnSpPr>
          <p:nvPr/>
        </p:nvCxnSpPr>
        <p:spPr>
          <a:xfrm>
            <a:off x="4927600" y="2679014"/>
            <a:ext cx="0" cy="430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99" idx="2"/>
            <a:endCxn id="90" idx="0"/>
          </p:cNvCxnSpPr>
          <p:nvPr/>
        </p:nvCxnSpPr>
        <p:spPr>
          <a:xfrm flipH="1">
            <a:off x="4927600" y="3972827"/>
            <a:ext cx="0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5868988" y="3291789"/>
            <a:ext cx="719137" cy="50323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/>
              <a:t>劳务费</a:t>
            </a:r>
          </a:p>
        </p:txBody>
      </p:sp>
      <p:sp>
        <p:nvSpPr>
          <p:cNvPr id="104" name="椭圆 103"/>
          <p:cNvSpPr/>
          <p:nvPr/>
        </p:nvSpPr>
        <p:spPr>
          <a:xfrm>
            <a:off x="5851525" y="3864877"/>
            <a:ext cx="747713" cy="5048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/>
              <a:t>支付时间</a:t>
            </a:r>
          </a:p>
        </p:txBody>
      </p:sp>
      <p:sp>
        <p:nvSpPr>
          <p:cNvPr id="105" name="椭圆 104"/>
          <p:cNvSpPr/>
          <p:nvPr/>
        </p:nvSpPr>
        <p:spPr>
          <a:xfrm>
            <a:off x="5880100" y="2721877"/>
            <a:ext cx="719138" cy="50323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/>
              <a:t>表现</a:t>
            </a:r>
          </a:p>
        </p:txBody>
      </p:sp>
      <p:cxnSp>
        <p:nvCxnSpPr>
          <p:cNvPr id="106" name="直接连接符 105"/>
          <p:cNvCxnSpPr>
            <a:stCxn id="105" idx="3"/>
            <a:endCxn id="99" idx="3"/>
          </p:cNvCxnSpPr>
          <p:nvPr/>
        </p:nvCxnSpPr>
        <p:spPr>
          <a:xfrm flipH="1">
            <a:off x="5756275" y="3152089"/>
            <a:ext cx="228600" cy="388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99" idx="3"/>
            <a:endCxn id="103" idx="2"/>
          </p:cNvCxnSpPr>
          <p:nvPr/>
        </p:nvCxnSpPr>
        <p:spPr>
          <a:xfrm>
            <a:off x="5756275" y="3541027"/>
            <a:ext cx="112713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99" idx="3"/>
            <a:endCxn id="104" idx="1"/>
          </p:cNvCxnSpPr>
          <p:nvPr/>
        </p:nvCxnSpPr>
        <p:spPr>
          <a:xfrm>
            <a:off x="5756275" y="3541027"/>
            <a:ext cx="204788" cy="39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>
            <a:off x="4243388" y="5714314"/>
            <a:ext cx="720725" cy="5048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/>
              <a:t>负责人</a:t>
            </a:r>
          </a:p>
        </p:txBody>
      </p:sp>
      <p:sp>
        <p:nvSpPr>
          <p:cNvPr id="110" name="椭圆 109"/>
          <p:cNvSpPr/>
          <p:nvPr/>
        </p:nvSpPr>
        <p:spPr>
          <a:xfrm>
            <a:off x="3306763" y="5714314"/>
            <a:ext cx="720725" cy="5048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/>
              <a:t>项目名</a:t>
            </a:r>
          </a:p>
        </p:txBody>
      </p:sp>
      <p:sp>
        <p:nvSpPr>
          <p:cNvPr id="111" name="椭圆 110"/>
          <p:cNvSpPr/>
          <p:nvPr/>
        </p:nvSpPr>
        <p:spPr>
          <a:xfrm>
            <a:off x="2371725" y="5706377"/>
            <a:ext cx="719138" cy="50323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/>
              <a:t>编号</a:t>
            </a:r>
          </a:p>
        </p:txBody>
      </p:sp>
      <p:sp>
        <p:nvSpPr>
          <p:cNvPr id="112" name="椭圆 111"/>
          <p:cNvSpPr/>
          <p:nvPr/>
        </p:nvSpPr>
        <p:spPr>
          <a:xfrm>
            <a:off x="5180013" y="5711139"/>
            <a:ext cx="719137" cy="50323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/>
              <a:t>开始时间</a:t>
            </a:r>
          </a:p>
        </p:txBody>
      </p:sp>
      <p:sp>
        <p:nvSpPr>
          <p:cNvPr id="113" name="椭圆 112"/>
          <p:cNvSpPr/>
          <p:nvPr/>
        </p:nvSpPr>
        <p:spPr>
          <a:xfrm>
            <a:off x="6110288" y="5711139"/>
            <a:ext cx="720725" cy="50323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/>
              <a:t>结束时间</a:t>
            </a:r>
          </a:p>
        </p:txBody>
      </p:sp>
      <p:sp>
        <p:nvSpPr>
          <p:cNvPr id="114" name="椭圆 113"/>
          <p:cNvSpPr/>
          <p:nvPr/>
        </p:nvSpPr>
        <p:spPr>
          <a:xfrm>
            <a:off x="7042150" y="5711139"/>
            <a:ext cx="720725" cy="50323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/>
              <a:t>劳务费</a:t>
            </a:r>
          </a:p>
        </p:txBody>
      </p:sp>
      <p:sp>
        <p:nvSpPr>
          <p:cNvPr id="115" name="椭圆 114"/>
          <p:cNvSpPr/>
          <p:nvPr/>
        </p:nvSpPr>
        <p:spPr>
          <a:xfrm>
            <a:off x="8310563" y="4512577"/>
            <a:ext cx="720725" cy="5048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/>
              <a:t>劳务费</a:t>
            </a:r>
          </a:p>
        </p:txBody>
      </p:sp>
      <p:sp>
        <p:nvSpPr>
          <p:cNvPr id="116" name="椭圆 115"/>
          <p:cNvSpPr/>
          <p:nvPr/>
        </p:nvSpPr>
        <p:spPr>
          <a:xfrm>
            <a:off x="8293100" y="5085664"/>
            <a:ext cx="749300" cy="5048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/>
              <a:t>支付时间</a:t>
            </a:r>
          </a:p>
        </p:txBody>
      </p:sp>
      <p:sp>
        <p:nvSpPr>
          <p:cNvPr id="117" name="椭圆 116"/>
          <p:cNvSpPr/>
          <p:nvPr/>
        </p:nvSpPr>
        <p:spPr>
          <a:xfrm>
            <a:off x="8321675" y="3942664"/>
            <a:ext cx="720725" cy="50323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/>
              <a:t>表现</a:t>
            </a:r>
          </a:p>
        </p:txBody>
      </p:sp>
      <p:cxnSp>
        <p:nvCxnSpPr>
          <p:cNvPr id="118" name="直接连接符 117"/>
          <p:cNvCxnSpPr>
            <a:stCxn id="117" idx="3"/>
          </p:cNvCxnSpPr>
          <p:nvPr/>
        </p:nvCxnSpPr>
        <p:spPr>
          <a:xfrm flipH="1">
            <a:off x="8197850" y="4372877"/>
            <a:ext cx="230188" cy="388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endCxn id="115" idx="2"/>
          </p:cNvCxnSpPr>
          <p:nvPr/>
        </p:nvCxnSpPr>
        <p:spPr>
          <a:xfrm>
            <a:off x="8197850" y="4761814"/>
            <a:ext cx="112713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96" idx="3"/>
            <a:endCxn id="116" idx="1"/>
          </p:cNvCxnSpPr>
          <p:nvPr/>
        </p:nvCxnSpPr>
        <p:spPr>
          <a:xfrm>
            <a:off x="8197850" y="4764989"/>
            <a:ext cx="204788" cy="39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90" idx="2"/>
            <a:endCxn id="111" idx="0"/>
          </p:cNvCxnSpPr>
          <p:nvPr/>
        </p:nvCxnSpPr>
        <p:spPr>
          <a:xfrm flipH="1">
            <a:off x="2732088" y="5125352"/>
            <a:ext cx="2195512" cy="581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90" idx="2"/>
            <a:endCxn id="110" idx="0"/>
          </p:cNvCxnSpPr>
          <p:nvPr/>
        </p:nvCxnSpPr>
        <p:spPr>
          <a:xfrm flipH="1">
            <a:off x="3667125" y="5125352"/>
            <a:ext cx="1260475" cy="588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90" idx="2"/>
            <a:endCxn id="109" idx="0"/>
          </p:cNvCxnSpPr>
          <p:nvPr/>
        </p:nvCxnSpPr>
        <p:spPr>
          <a:xfrm flipH="1">
            <a:off x="4603750" y="5125352"/>
            <a:ext cx="323850" cy="588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90" idx="2"/>
            <a:endCxn id="112" idx="0"/>
          </p:cNvCxnSpPr>
          <p:nvPr/>
        </p:nvCxnSpPr>
        <p:spPr>
          <a:xfrm>
            <a:off x="4927600" y="5125352"/>
            <a:ext cx="612775" cy="585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90" idx="2"/>
            <a:endCxn id="113" idx="0"/>
          </p:cNvCxnSpPr>
          <p:nvPr/>
        </p:nvCxnSpPr>
        <p:spPr>
          <a:xfrm>
            <a:off x="4927600" y="5125352"/>
            <a:ext cx="1543050" cy="585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90" idx="2"/>
            <a:endCxn id="114" idx="0"/>
          </p:cNvCxnSpPr>
          <p:nvPr/>
        </p:nvCxnSpPr>
        <p:spPr>
          <a:xfrm>
            <a:off x="4927600" y="5125352"/>
            <a:ext cx="2474913" cy="585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椭圆 126"/>
          <p:cNvSpPr/>
          <p:nvPr/>
        </p:nvSpPr>
        <p:spPr>
          <a:xfrm>
            <a:off x="790575" y="4509402"/>
            <a:ext cx="719138" cy="50323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/>
              <a:t>劳务费</a:t>
            </a:r>
          </a:p>
        </p:txBody>
      </p:sp>
      <p:sp>
        <p:nvSpPr>
          <p:cNvPr id="128" name="椭圆 127"/>
          <p:cNvSpPr/>
          <p:nvPr/>
        </p:nvSpPr>
        <p:spPr>
          <a:xfrm>
            <a:off x="773113" y="5082489"/>
            <a:ext cx="749300" cy="50323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/>
              <a:t>支付时间</a:t>
            </a:r>
          </a:p>
        </p:txBody>
      </p:sp>
      <p:sp>
        <p:nvSpPr>
          <p:cNvPr id="129" name="椭圆 128"/>
          <p:cNvSpPr/>
          <p:nvPr/>
        </p:nvSpPr>
        <p:spPr>
          <a:xfrm>
            <a:off x="801688" y="3937902"/>
            <a:ext cx="720725" cy="5048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/>
              <a:t>表现</a:t>
            </a:r>
          </a:p>
        </p:txBody>
      </p:sp>
      <p:cxnSp>
        <p:nvCxnSpPr>
          <p:cNvPr id="130" name="直接连接符 129"/>
          <p:cNvCxnSpPr>
            <a:stCxn id="129" idx="5"/>
            <a:endCxn id="100" idx="1"/>
          </p:cNvCxnSpPr>
          <p:nvPr/>
        </p:nvCxnSpPr>
        <p:spPr>
          <a:xfrm>
            <a:off x="1416050" y="4369702"/>
            <a:ext cx="234950" cy="38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127" idx="6"/>
            <a:endCxn id="100" idx="1"/>
          </p:cNvCxnSpPr>
          <p:nvPr/>
        </p:nvCxnSpPr>
        <p:spPr>
          <a:xfrm flipV="1">
            <a:off x="1509713" y="4757052"/>
            <a:ext cx="141287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stCxn id="100" idx="1"/>
            <a:endCxn id="128" idx="7"/>
          </p:cNvCxnSpPr>
          <p:nvPr/>
        </p:nvCxnSpPr>
        <p:spPr>
          <a:xfrm flipH="1">
            <a:off x="1411288" y="4757052"/>
            <a:ext cx="239712" cy="398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椭圆 132"/>
          <p:cNvSpPr/>
          <p:nvPr/>
        </p:nvSpPr>
        <p:spPr>
          <a:xfrm>
            <a:off x="0" y="1364564"/>
            <a:ext cx="550863" cy="32385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/>
              <a:t>教职工号</a:t>
            </a:r>
          </a:p>
        </p:txBody>
      </p:sp>
      <p:sp>
        <p:nvSpPr>
          <p:cNvPr id="134" name="椭圆 133"/>
          <p:cNvSpPr/>
          <p:nvPr/>
        </p:nvSpPr>
        <p:spPr>
          <a:xfrm>
            <a:off x="2635250" y="1364564"/>
            <a:ext cx="550863" cy="32385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/>
              <a:t>邮箱</a:t>
            </a:r>
          </a:p>
        </p:txBody>
      </p:sp>
      <p:sp>
        <p:nvSpPr>
          <p:cNvPr id="135" name="椭圆 134"/>
          <p:cNvSpPr/>
          <p:nvPr/>
        </p:nvSpPr>
        <p:spPr>
          <a:xfrm>
            <a:off x="1976438" y="1364564"/>
            <a:ext cx="550862" cy="32385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/>
              <a:t>电话</a:t>
            </a:r>
          </a:p>
        </p:txBody>
      </p:sp>
      <p:sp>
        <p:nvSpPr>
          <p:cNvPr id="136" name="椭圆 135"/>
          <p:cNvSpPr/>
          <p:nvPr/>
        </p:nvSpPr>
        <p:spPr>
          <a:xfrm>
            <a:off x="658813" y="1364564"/>
            <a:ext cx="550862" cy="32385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/>
              <a:t>姓名</a:t>
            </a:r>
          </a:p>
        </p:txBody>
      </p:sp>
      <p:sp>
        <p:nvSpPr>
          <p:cNvPr id="137" name="椭圆 136"/>
          <p:cNvSpPr/>
          <p:nvPr/>
        </p:nvSpPr>
        <p:spPr>
          <a:xfrm>
            <a:off x="1317625" y="1364564"/>
            <a:ext cx="550863" cy="32385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/>
              <a:t>院系</a:t>
            </a:r>
          </a:p>
        </p:txBody>
      </p:sp>
      <p:sp>
        <p:nvSpPr>
          <p:cNvPr id="138" name="椭圆 137"/>
          <p:cNvSpPr/>
          <p:nvPr/>
        </p:nvSpPr>
        <p:spPr>
          <a:xfrm>
            <a:off x="3338513" y="1356627"/>
            <a:ext cx="550862" cy="32385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/>
              <a:t>学号</a:t>
            </a:r>
          </a:p>
        </p:txBody>
      </p:sp>
      <p:sp>
        <p:nvSpPr>
          <p:cNvPr id="139" name="椭圆 138"/>
          <p:cNvSpPr/>
          <p:nvPr/>
        </p:nvSpPr>
        <p:spPr>
          <a:xfrm>
            <a:off x="5973763" y="1356627"/>
            <a:ext cx="550862" cy="32385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/>
              <a:t>邮箱</a:t>
            </a:r>
          </a:p>
        </p:txBody>
      </p:sp>
      <p:sp>
        <p:nvSpPr>
          <p:cNvPr id="140" name="椭圆 139"/>
          <p:cNvSpPr/>
          <p:nvPr/>
        </p:nvSpPr>
        <p:spPr>
          <a:xfrm>
            <a:off x="5314950" y="1356627"/>
            <a:ext cx="550863" cy="32385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/>
              <a:t>电话</a:t>
            </a:r>
          </a:p>
        </p:txBody>
      </p:sp>
      <p:sp>
        <p:nvSpPr>
          <p:cNvPr id="141" name="椭圆 140"/>
          <p:cNvSpPr/>
          <p:nvPr/>
        </p:nvSpPr>
        <p:spPr>
          <a:xfrm>
            <a:off x="3997325" y="1356627"/>
            <a:ext cx="550863" cy="32385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/>
              <a:t>姓名</a:t>
            </a:r>
          </a:p>
        </p:txBody>
      </p:sp>
      <p:sp>
        <p:nvSpPr>
          <p:cNvPr id="142" name="椭圆 141"/>
          <p:cNvSpPr/>
          <p:nvPr/>
        </p:nvSpPr>
        <p:spPr>
          <a:xfrm>
            <a:off x="4656138" y="1356627"/>
            <a:ext cx="550862" cy="32385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/>
              <a:t>院系</a:t>
            </a:r>
          </a:p>
        </p:txBody>
      </p:sp>
      <p:sp>
        <p:nvSpPr>
          <p:cNvPr id="143" name="椭圆 142"/>
          <p:cNvSpPr/>
          <p:nvPr/>
        </p:nvSpPr>
        <p:spPr>
          <a:xfrm>
            <a:off x="8583613" y="1337577"/>
            <a:ext cx="550862" cy="32385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/>
              <a:t>邮箱</a:t>
            </a:r>
          </a:p>
        </p:txBody>
      </p:sp>
      <p:sp>
        <p:nvSpPr>
          <p:cNvPr id="144" name="椭圆 143"/>
          <p:cNvSpPr/>
          <p:nvPr/>
        </p:nvSpPr>
        <p:spPr>
          <a:xfrm>
            <a:off x="7929563" y="1337577"/>
            <a:ext cx="550862" cy="32385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/>
              <a:t>电话</a:t>
            </a:r>
          </a:p>
        </p:txBody>
      </p:sp>
      <p:sp>
        <p:nvSpPr>
          <p:cNvPr id="145" name="椭圆 144"/>
          <p:cNvSpPr/>
          <p:nvPr/>
        </p:nvSpPr>
        <p:spPr>
          <a:xfrm>
            <a:off x="7275513" y="1359802"/>
            <a:ext cx="550862" cy="32385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/>
              <a:t>姓名</a:t>
            </a:r>
          </a:p>
        </p:txBody>
      </p:sp>
      <p:cxnSp>
        <p:nvCxnSpPr>
          <p:cNvPr id="146" name="直接连接符 145"/>
          <p:cNvCxnSpPr>
            <a:stCxn id="133" idx="4"/>
            <a:endCxn id="92" idx="0"/>
          </p:cNvCxnSpPr>
          <p:nvPr/>
        </p:nvCxnSpPr>
        <p:spPr>
          <a:xfrm>
            <a:off x="276225" y="1688414"/>
            <a:ext cx="2203450" cy="269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stCxn id="136" idx="4"/>
            <a:endCxn id="92" idx="0"/>
          </p:cNvCxnSpPr>
          <p:nvPr/>
        </p:nvCxnSpPr>
        <p:spPr>
          <a:xfrm>
            <a:off x="933450" y="1688414"/>
            <a:ext cx="1546225" cy="269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37" idx="4"/>
            <a:endCxn id="92" idx="0"/>
          </p:cNvCxnSpPr>
          <p:nvPr/>
        </p:nvCxnSpPr>
        <p:spPr>
          <a:xfrm>
            <a:off x="1592263" y="1688414"/>
            <a:ext cx="887412" cy="269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stCxn id="135" idx="4"/>
            <a:endCxn id="92" idx="0"/>
          </p:cNvCxnSpPr>
          <p:nvPr/>
        </p:nvCxnSpPr>
        <p:spPr>
          <a:xfrm>
            <a:off x="2252663" y="1688414"/>
            <a:ext cx="227012" cy="269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134" idx="4"/>
            <a:endCxn id="92" idx="0"/>
          </p:cNvCxnSpPr>
          <p:nvPr/>
        </p:nvCxnSpPr>
        <p:spPr>
          <a:xfrm flipH="1">
            <a:off x="2479675" y="1688414"/>
            <a:ext cx="430213" cy="269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>
            <a:stCxn id="138" idx="4"/>
            <a:endCxn id="91" idx="0"/>
          </p:cNvCxnSpPr>
          <p:nvPr/>
        </p:nvCxnSpPr>
        <p:spPr>
          <a:xfrm>
            <a:off x="3613150" y="1680477"/>
            <a:ext cx="1314450" cy="277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stCxn id="141" idx="4"/>
            <a:endCxn id="91" idx="0"/>
          </p:cNvCxnSpPr>
          <p:nvPr/>
        </p:nvCxnSpPr>
        <p:spPr>
          <a:xfrm>
            <a:off x="4271963" y="1680477"/>
            <a:ext cx="655637" cy="277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stCxn id="142" idx="4"/>
            <a:endCxn id="91" idx="0"/>
          </p:cNvCxnSpPr>
          <p:nvPr/>
        </p:nvCxnSpPr>
        <p:spPr>
          <a:xfrm flipH="1">
            <a:off x="4927600" y="1680477"/>
            <a:ext cx="3175" cy="277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>
            <a:stCxn id="140" idx="4"/>
            <a:endCxn id="91" idx="0"/>
          </p:cNvCxnSpPr>
          <p:nvPr/>
        </p:nvCxnSpPr>
        <p:spPr>
          <a:xfrm flipH="1">
            <a:off x="4927600" y="1680477"/>
            <a:ext cx="661988" cy="277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>
            <a:stCxn id="139" idx="4"/>
            <a:endCxn id="91" idx="0"/>
          </p:cNvCxnSpPr>
          <p:nvPr/>
        </p:nvCxnSpPr>
        <p:spPr>
          <a:xfrm flipH="1">
            <a:off x="4927600" y="1680477"/>
            <a:ext cx="1320800" cy="277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45" idx="4"/>
            <a:endCxn id="93" idx="0"/>
          </p:cNvCxnSpPr>
          <p:nvPr/>
        </p:nvCxnSpPr>
        <p:spPr>
          <a:xfrm flipH="1">
            <a:off x="7375525" y="1683652"/>
            <a:ext cx="174625" cy="274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>
            <a:stCxn id="144" idx="4"/>
            <a:endCxn id="93" idx="0"/>
          </p:cNvCxnSpPr>
          <p:nvPr/>
        </p:nvCxnSpPr>
        <p:spPr>
          <a:xfrm flipH="1">
            <a:off x="7375525" y="1661427"/>
            <a:ext cx="828675" cy="296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43" idx="4"/>
            <a:endCxn id="93" idx="0"/>
          </p:cNvCxnSpPr>
          <p:nvPr/>
        </p:nvCxnSpPr>
        <p:spPr>
          <a:xfrm flipH="1">
            <a:off x="7375525" y="1661427"/>
            <a:ext cx="1482725" cy="296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/>
          <p:cNvSpPr/>
          <p:nvPr/>
        </p:nvSpPr>
        <p:spPr>
          <a:xfrm>
            <a:off x="6616700" y="1364564"/>
            <a:ext cx="550863" cy="32385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/>
              <a:t>编号</a:t>
            </a:r>
          </a:p>
        </p:txBody>
      </p:sp>
      <p:cxnSp>
        <p:nvCxnSpPr>
          <p:cNvPr id="160" name="直接连接符 159"/>
          <p:cNvCxnSpPr>
            <a:stCxn id="159" idx="4"/>
            <a:endCxn id="93" idx="0"/>
          </p:cNvCxnSpPr>
          <p:nvPr/>
        </p:nvCxnSpPr>
        <p:spPr>
          <a:xfrm>
            <a:off x="6891338" y="1688414"/>
            <a:ext cx="484187" cy="269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56"/>
          <p:cNvSpPr txBox="1">
            <a:spLocks noChangeArrowheads="1"/>
          </p:cNvSpPr>
          <p:nvPr/>
        </p:nvSpPr>
        <p:spPr bwMode="auto">
          <a:xfrm>
            <a:off x="2098675" y="3291789"/>
            <a:ext cx="433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m</a:t>
            </a:r>
            <a:endParaRPr lang="zh-CN" altLang="en-US"/>
          </a:p>
        </p:txBody>
      </p:sp>
      <p:sp>
        <p:nvSpPr>
          <p:cNvPr id="162" name="文本框 158"/>
          <p:cNvSpPr txBox="1">
            <a:spLocks noChangeArrowheads="1"/>
          </p:cNvSpPr>
          <p:nvPr/>
        </p:nvSpPr>
        <p:spPr bwMode="auto">
          <a:xfrm>
            <a:off x="4600575" y="2712352"/>
            <a:ext cx="431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m</a:t>
            </a:r>
            <a:endParaRPr lang="zh-CN" altLang="en-US"/>
          </a:p>
        </p:txBody>
      </p:sp>
      <p:sp>
        <p:nvSpPr>
          <p:cNvPr id="163" name="文本框 159"/>
          <p:cNvSpPr txBox="1">
            <a:spLocks noChangeArrowheads="1"/>
          </p:cNvSpPr>
          <p:nvPr/>
        </p:nvSpPr>
        <p:spPr bwMode="auto">
          <a:xfrm>
            <a:off x="7391400" y="3255277"/>
            <a:ext cx="403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m</a:t>
            </a:r>
            <a:endParaRPr lang="zh-CN" altLang="en-US"/>
          </a:p>
        </p:txBody>
      </p:sp>
      <p:sp>
        <p:nvSpPr>
          <p:cNvPr id="164" name="文本框 160"/>
          <p:cNvSpPr txBox="1">
            <a:spLocks noChangeArrowheads="1"/>
          </p:cNvSpPr>
          <p:nvPr/>
        </p:nvSpPr>
        <p:spPr bwMode="auto">
          <a:xfrm>
            <a:off x="3546475" y="4426852"/>
            <a:ext cx="433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n</a:t>
            </a:r>
            <a:endParaRPr lang="zh-CN" altLang="en-US"/>
          </a:p>
        </p:txBody>
      </p:sp>
      <p:sp>
        <p:nvSpPr>
          <p:cNvPr id="165" name="文本框 161"/>
          <p:cNvSpPr txBox="1">
            <a:spLocks noChangeArrowheads="1"/>
          </p:cNvSpPr>
          <p:nvPr/>
        </p:nvSpPr>
        <p:spPr bwMode="auto">
          <a:xfrm>
            <a:off x="5973763" y="4426852"/>
            <a:ext cx="431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n</a:t>
            </a:r>
            <a:endParaRPr lang="zh-CN" altLang="en-US"/>
          </a:p>
        </p:txBody>
      </p:sp>
      <p:sp>
        <p:nvSpPr>
          <p:cNvPr id="166" name="文本框 162"/>
          <p:cNvSpPr txBox="1">
            <a:spLocks noChangeArrowheads="1"/>
          </p:cNvSpPr>
          <p:nvPr/>
        </p:nvSpPr>
        <p:spPr bwMode="auto">
          <a:xfrm>
            <a:off x="4645025" y="4026802"/>
            <a:ext cx="433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n</a:t>
            </a:r>
            <a:endParaRPr lang="zh-CN" altLang="en-US"/>
          </a:p>
        </p:txBody>
      </p:sp>
      <p:sp>
        <p:nvSpPr>
          <p:cNvPr id="167" name="菱形 166"/>
          <p:cNvSpPr/>
          <p:nvPr/>
        </p:nvSpPr>
        <p:spPr>
          <a:xfrm>
            <a:off x="2657475" y="3252102"/>
            <a:ext cx="1347788" cy="57626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负责</a:t>
            </a:r>
          </a:p>
        </p:txBody>
      </p:sp>
      <p:cxnSp>
        <p:nvCxnSpPr>
          <p:cNvPr id="168" name="直接连接符 167"/>
          <p:cNvCxnSpPr>
            <a:endCxn id="167" idx="0"/>
          </p:cNvCxnSpPr>
          <p:nvPr/>
        </p:nvCxnSpPr>
        <p:spPr>
          <a:xfrm>
            <a:off x="2695575" y="2679014"/>
            <a:ext cx="635000" cy="573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>
            <a:stCxn id="167" idx="2"/>
          </p:cNvCxnSpPr>
          <p:nvPr/>
        </p:nvCxnSpPr>
        <p:spPr>
          <a:xfrm>
            <a:off x="3330575" y="3828364"/>
            <a:ext cx="785813" cy="717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文本框 168"/>
          <p:cNvSpPr txBox="1">
            <a:spLocks noChangeArrowheads="1"/>
          </p:cNvSpPr>
          <p:nvPr/>
        </p:nvSpPr>
        <p:spPr bwMode="auto">
          <a:xfrm>
            <a:off x="2992438" y="2745689"/>
            <a:ext cx="4333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71" name="文本框 169"/>
          <p:cNvSpPr txBox="1">
            <a:spLocks noChangeArrowheads="1"/>
          </p:cNvSpPr>
          <p:nvPr/>
        </p:nvSpPr>
        <p:spPr bwMode="auto">
          <a:xfrm>
            <a:off x="3649663" y="3893452"/>
            <a:ext cx="4333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n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4465" y="135255"/>
            <a:ext cx="49625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逻辑</a:t>
            </a:r>
            <a:r>
              <a:rPr lang="zh-CN" altLang="en-US" sz="2000" dirty="0" smtClean="0">
                <a:solidFill>
                  <a:schemeClr val="bg1"/>
                </a:solidFill>
                <a:sym typeface="+mn-ea"/>
              </a:rPr>
              <a:t>结构设计</a:t>
            </a:r>
            <a:endParaRPr lang="zh-CN" altLang="en-US" sz="20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6</a:t>
            </a:fld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719" y="701370"/>
            <a:ext cx="6899152" cy="58875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300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4465" y="135255"/>
            <a:ext cx="4962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系统设计与性能调优</a:t>
            </a:r>
            <a:endParaRPr lang="zh-CN" altLang="en-US" sz="24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7</a:t>
            </a:fld>
            <a:endParaRPr lang="zh-CN" altLang="en-US"/>
          </a:p>
        </p:txBody>
      </p:sp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13" name="对象 12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367239" y="2859385"/>
            <a:ext cx="50285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+mn-ea"/>
              </a:rPr>
              <a:t>索引：提高查询速度</a:t>
            </a:r>
            <a:endParaRPr lang="en-US" altLang="zh-CN" dirty="0" smtClean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+mn-ea"/>
              </a:rPr>
              <a:t>存储过程：提高运行效率、增加系统稳定性</a:t>
            </a:r>
            <a:endParaRPr lang="en-US" altLang="zh-CN" dirty="0" smtClean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+mn-ea"/>
              </a:rPr>
              <a:t>动态</a:t>
            </a:r>
            <a:r>
              <a:rPr lang="en-US" altLang="zh-CN" dirty="0" err="1" smtClean="0">
                <a:sym typeface="+mn-ea"/>
              </a:rPr>
              <a:t>sql</a:t>
            </a:r>
            <a:r>
              <a:rPr lang="zh-CN" altLang="en-US" dirty="0" smtClean="0">
                <a:sym typeface="+mn-ea"/>
              </a:rPr>
              <a:t>：</a:t>
            </a:r>
            <a:r>
              <a:rPr lang="en-US" altLang="zh-CN" dirty="0" err="1" smtClean="0">
                <a:sym typeface="+mn-ea"/>
              </a:rPr>
              <a:t>sql</a:t>
            </a:r>
            <a:r>
              <a:rPr lang="zh-CN" altLang="en-US" dirty="0" smtClean="0">
                <a:sym typeface="+mn-ea"/>
              </a:rPr>
              <a:t>语句更简单，更好利用索引</a:t>
            </a:r>
            <a:endParaRPr lang="en-US" altLang="zh-CN" dirty="0">
              <a:sym typeface="+mn-ea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2448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4465" y="135255"/>
            <a:ext cx="4962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项目演示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8</a:t>
            </a:fld>
            <a:endParaRPr lang="zh-CN" altLang="en-US"/>
          </a:p>
        </p:txBody>
      </p:sp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0324"/>
            <a:ext cx="9144000" cy="4911961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4465" y="135255"/>
            <a:ext cx="4962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项目演示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9</a:t>
            </a:fld>
            <a:endParaRPr lang="zh-CN" altLang="en-US"/>
          </a:p>
        </p:txBody>
      </p:sp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13" name="对象 12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2551"/>
            <a:ext cx="9144000" cy="4892898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13003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20748965-f04d-45d7-9224-f5069e987fd7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205</Words>
  <Application>Microsoft Office PowerPoint</Application>
  <PresentationFormat>全屏显示(4:3)</PresentationFormat>
  <Paragraphs>99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宋体</vt:lpstr>
      <vt:lpstr>微软雅黑</vt:lpstr>
      <vt:lpstr>Arial</vt:lpstr>
      <vt:lpstr>Wingdings</vt:lpstr>
      <vt:lpstr>Office 主题​​</vt:lpstr>
      <vt:lpstr>1_Office 主题​​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窦 雨杉</cp:lastModifiedBy>
  <cp:revision>37</cp:revision>
  <dcterms:created xsi:type="dcterms:W3CDTF">2019-04-17T02:59:00Z</dcterms:created>
  <dcterms:modified xsi:type="dcterms:W3CDTF">2019-12-26T00:20:01Z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2052-11.3.0.8586</vt:lpwstr>
  </property>
</Properties>
</file>