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80" r:id="rId4"/>
    <p:sldId id="262" r:id="rId5"/>
    <p:sldId id="257" r:id="rId6"/>
    <p:sldId id="261" r:id="rId7"/>
    <p:sldId id="271" r:id="rId8"/>
    <p:sldId id="258" r:id="rId9"/>
    <p:sldId id="259" r:id="rId10"/>
    <p:sldId id="260" r:id="rId11"/>
    <p:sldId id="274" r:id="rId12"/>
    <p:sldId id="281" r:id="rId13"/>
    <p:sldId id="264" r:id="rId14"/>
    <p:sldId id="263" r:id="rId15"/>
    <p:sldId id="265" r:id="rId16"/>
    <p:sldId id="272" r:id="rId17"/>
    <p:sldId id="278" r:id="rId18"/>
    <p:sldId id="282" r:id="rId19"/>
    <p:sldId id="266" r:id="rId20"/>
    <p:sldId id="284" r:id="rId21"/>
    <p:sldId id="275" r:id="rId22"/>
    <p:sldId id="283" r:id="rId23"/>
    <p:sldId id="268" r:id="rId24"/>
    <p:sldId id="270" r:id="rId25"/>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D3884-B76A-03BC-FE07-5A2BA0708EC6}" v="84" dt="2020-11-10T01:49:14.883"/>
    <p1510:client id="{A2041403-CCEA-32BB-E0A5-E0190627EAA3}" v="123" dt="2020-11-09T23:33:04.385"/>
    <p1510:client id="{A38289F2-C849-1073-4583-2EFBD9D3203C}" v="2" dt="2020-11-09T23:22:23.818"/>
    <p1510:client id="{A667DFA0-C25A-43CE-D690-6CA00CB9C1A6}" v="761" dt="2020-11-09T22:13:11.250"/>
    <p1510:client id="{D55906E0-52CB-CDC2-D460-EEDE0684BDDF}" v="11" dt="2020-11-10T06:50:05.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0"/>
  </p:normalViewPr>
  <p:slideViewPr>
    <p:cSldViewPr snapToGrid="0">
      <p:cViewPr varScale="1">
        <p:scale>
          <a:sx n="100" d="100"/>
          <a:sy n="100" d="100"/>
        </p:scale>
        <p:origin x="8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8C8B6D8-15EE-421F-A000-F7DE0AC0DA76}" type="datetimeFigureOut">
              <a:rPr lang="en-US" smtClean="0"/>
              <a:t>12/7/2021</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0E7A912-5840-44E1-BEB2-6CAE15AE9FAC}" type="slidenum">
              <a:rPr lang="en-US" smtClean="0"/>
              <a:t>‹#›</a:t>
            </a:fld>
            <a:endParaRPr lang="en-US"/>
          </a:p>
        </p:txBody>
      </p:sp>
    </p:spTree>
    <p:extLst>
      <p:ext uri="{BB962C8B-B14F-4D97-AF65-F5344CB8AC3E}">
        <p14:creationId xmlns:p14="http://schemas.microsoft.com/office/powerpoint/2010/main" val="782703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E7A912-5840-44E1-BEB2-6CAE15AE9FAC}" type="slidenum">
              <a:rPr lang="en-US" smtClean="0"/>
              <a:t>1</a:t>
            </a:fld>
            <a:endParaRPr lang="en-US"/>
          </a:p>
        </p:txBody>
      </p:sp>
    </p:spTree>
    <p:extLst>
      <p:ext uri="{BB962C8B-B14F-4D97-AF65-F5344CB8AC3E}">
        <p14:creationId xmlns:p14="http://schemas.microsoft.com/office/powerpoint/2010/main" val="355667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311760" y="1152360"/>
            <a:ext cx="951480" cy="162900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311760" y="1152360"/>
            <a:ext cx="306000" cy="162900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33600" y="1152360"/>
            <a:ext cx="306000" cy="162900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955080" y="1152360"/>
            <a:ext cx="306000" cy="162900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311760" y="2936520"/>
            <a:ext cx="306000" cy="162900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633600" y="2936520"/>
            <a:ext cx="306000" cy="162900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955080" y="2936520"/>
            <a:ext cx="30600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2" name="PlaceHolder 2"/>
          <p:cNvSpPr>
            <a:spLocks noGrp="1"/>
          </p:cNvSpPr>
          <p:nvPr>
            <p:ph type="subTitle"/>
          </p:nvPr>
        </p:nvSpPr>
        <p:spPr>
          <a:xfrm>
            <a:off x="311760" y="1152360"/>
            <a:ext cx="951480" cy="341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4" name="PlaceHolder 2"/>
          <p:cNvSpPr>
            <a:spLocks noGrp="1"/>
          </p:cNvSpPr>
          <p:nvPr>
            <p:ph type="body"/>
          </p:nvPr>
        </p:nvSpPr>
        <p:spPr>
          <a:xfrm>
            <a:off x="311760" y="1152360"/>
            <a:ext cx="95148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11760" y="418320"/>
            <a:ext cx="8519400" cy="2898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
        <p:nvSpPr>
          <p:cNvPr id="53"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311760" y="1152360"/>
            <a:ext cx="951480" cy="341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311760" y="1152360"/>
            <a:ext cx="951480" cy="162900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
        <p:nvSpPr>
          <p:cNvPr id="69" name="PlaceHolder 5"/>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311760" y="1152360"/>
            <a:ext cx="306000" cy="162900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33600" y="1152360"/>
            <a:ext cx="306000" cy="162900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955080" y="1152360"/>
            <a:ext cx="306000" cy="162900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311760" y="2936520"/>
            <a:ext cx="306000" cy="1629000"/>
          </a:xfrm>
          <a:prstGeom prst="rect">
            <a:avLst/>
          </a:prstGeom>
        </p:spPr>
        <p:txBody>
          <a:bodyPr lIns="0" tIns="0" rIns="0" bIns="0">
            <a:normAutofit/>
          </a:bodyPr>
          <a:lstStyle/>
          <a:p>
            <a:endParaRPr lang="en-US" sz="3200" b="0" strike="noStrike" spc="-1">
              <a:latin typeface="Arial"/>
            </a:endParaRPr>
          </a:p>
        </p:txBody>
      </p:sp>
      <p:sp>
        <p:nvSpPr>
          <p:cNvPr id="75" name="PlaceHolder 6"/>
          <p:cNvSpPr>
            <a:spLocks noGrp="1"/>
          </p:cNvSpPr>
          <p:nvPr>
            <p:ph type="body"/>
          </p:nvPr>
        </p:nvSpPr>
        <p:spPr>
          <a:xfrm>
            <a:off x="633600" y="2936520"/>
            <a:ext cx="306000" cy="1629000"/>
          </a:xfrm>
          <a:prstGeom prst="rect">
            <a:avLst/>
          </a:prstGeom>
        </p:spPr>
        <p:txBody>
          <a:bodyPr lIns="0" tIns="0" rIns="0" bIns="0">
            <a:normAutofit/>
          </a:bodyPr>
          <a:lstStyle/>
          <a:p>
            <a:endParaRPr lang="en-US" sz="3200" b="0" strike="noStrike" spc="-1">
              <a:latin typeface="Arial"/>
            </a:endParaRPr>
          </a:p>
        </p:txBody>
      </p:sp>
      <p:sp>
        <p:nvSpPr>
          <p:cNvPr id="76" name="PlaceHolder 7"/>
          <p:cNvSpPr>
            <a:spLocks noGrp="1"/>
          </p:cNvSpPr>
          <p:nvPr>
            <p:ph type="body"/>
          </p:nvPr>
        </p:nvSpPr>
        <p:spPr>
          <a:xfrm>
            <a:off x="955080" y="2936520"/>
            <a:ext cx="30600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311760" y="1152360"/>
            <a:ext cx="95148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18320"/>
            <a:ext cx="8519400" cy="2898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400" cy="62496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311760" y="1152360"/>
            <a:ext cx="195084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400" cy="624960"/>
          </a:xfrm>
          <a:prstGeom prst="rect">
            <a:avLst/>
          </a:prstGeom>
        </p:spPr>
        <p:txBody>
          <a:bodyPr lIns="0" tIns="0" rIns="0" bIns="0" anchor="ctr"/>
          <a:lstStyle/>
          <a:p>
            <a:r>
              <a:rPr lang="en-US" sz="1800" b="0" strike="noStrike" spc="-1">
                <a:latin typeface="Arial"/>
              </a:rPr>
              <a:t>Click to edit the title text format</a:t>
            </a:r>
          </a:p>
        </p:txBody>
      </p:sp>
      <p:sp>
        <p:nvSpPr>
          <p:cNvPr id="39" name="PlaceHolder 2"/>
          <p:cNvSpPr>
            <a:spLocks noGrp="1"/>
          </p:cNvSpPr>
          <p:nvPr>
            <p:ph type="body"/>
          </p:nvPr>
        </p:nvSpPr>
        <p:spPr>
          <a:xfrm>
            <a:off x="311760" y="1152360"/>
            <a:ext cx="95148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0" name="PlaceHolder 3"/>
          <p:cNvSpPr>
            <a:spLocks noGrp="1"/>
          </p:cNvSpPr>
          <p:nvPr>
            <p:ph type="body"/>
          </p:nvPr>
        </p:nvSpPr>
        <p:spPr>
          <a:xfrm>
            <a:off x="1311480" y="1152360"/>
            <a:ext cx="95148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11760" y="744480"/>
            <a:ext cx="8519400" cy="205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CS x476 Project </a:t>
            </a:r>
            <a:r>
              <a:rPr lang="en-US" sz="5200" spc="-1" dirty="0">
                <a:solidFill>
                  <a:srgbClr val="000000"/>
                </a:solidFill>
                <a:latin typeface="Arial"/>
                <a:ea typeface="Arial"/>
              </a:rPr>
              <a:t>6</a:t>
            </a:r>
            <a:endParaRPr lang="en-US" sz="5200" b="0" strike="noStrike" spc="-1" dirty="0">
              <a:latin typeface="Arial"/>
            </a:endParaRPr>
          </a:p>
        </p:txBody>
      </p:sp>
      <p:sp>
        <p:nvSpPr>
          <p:cNvPr id="78" name="CustomShape 2"/>
          <p:cNvSpPr/>
          <p:nvPr/>
        </p:nvSpPr>
        <p:spPr>
          <a:xfrm>
            <a:off x="311760" y="2834280"/>
            <a:ext cx="8519400" cy="79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800" b="0" strike="noStrike" spc="-1" dirty="0">
                <a:solidFill>
                  <a:srgbClr val="595959"/>
                </a:solidFill>
                <a:latin typeface="Arial"/>
                <a:ea typeface="Arial"/>
              </a:rPr>
              <a:t>Bipin Koirala</a:t>
            </a:r>
            <a:endParaRPr lang="en-US" sz="2800" b="0" strike="noStrike" spc="-1" dirty="0">
              <a:latin typeface="Arial"/>
            </a:endParaRPr>
          </a:p>
          <a:p>
            <a:pPr algn="ctr">
              <a:lnSpc>
                <a:spcPct val="100000"/>
              </a:lnSpc>
            </a:pPr>
            <a:r>
              <a:rPr lang="en-US" sz="2800" spc="-1" dirty="0">
                <a:solidFill>
                  <a:srgbClr val="595959"/>
                </a:solidFill>
                <a:latin typeface="Arial"/>
              </a:rPr>
              <a:t>bkoirala3@gatech.edu	</a:t>
            </a:r>
          </a:p>
          <a:p>
            <a:pPr algn="ctr">
              <a:lnSpc>
                <a:spcPct val="100000"/>
              </a:lnSpc>
            </a:pPr>
            <a:r>
              <a:rPr lang="en-US" sz="2800" b="0" strike="noStrike" spc="-1" dirty="0">
                <a:solidFill>
                  <a:srgbClr val="595959"/>
                </a:solidFill>
                <a:latin typeface="Arial"/>
              </a:rPr>
              <a:t>9037.15.285</a:t>
            </a:r>
            <a:endParaRPr lang="en-US" sz="2800" b="0" strike="noStrike" spc="-1" dirty="0">
              <a:latin typeface="Arial"/>
            </a:endParaRPr>
          </a:p>
          <a:p>
            <a:pPr algn="ctr">
              <a:lnSpc>
                <a:spcPct val="10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11760" y="438840"/>
            <a:ext cx="87404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a:t>
            </a:r>
            <a:r>
              <a:rPr lang="en-US" sz="1400" b="1" spc="-1" dirty="0">
                <a:solidFill>
                  <a:srgbClr val="595959"/>
                </a:solidFill>
                <a:ea typeface="Arial"/>
              </a:rPr>
              <a:t> (4 points) </a:t>
            </a:r>
            <a:endParaRPr lang="en-US" sz="1400" b="1" strike="noStrike" spc="-1" dirty="0">
              <a:solidFill>
                <a:srgbClr val="595959"/>
              </a:solidFill>
              <a:latin typeface="Arial"/>
              <a:ea typeface="Arial"/>
            </a:endParaRPr>
          </a:p>
          <a:p>
            <a:pPr>
              <a:lnSpc>
                <a:spcPct val="115000"/>
              </a:lnSpc>
            </a:pPr>
            <a:r>
              <a:rPr lang="en-US" sz="1400" spc="-1" dirty="0">
                <a:ea typeface="Arial"/>
              </a:rPr>
              <a:t>According to the box and camera plot at the end of Part 2. Where is the camera? Where is it facing?</a:t>
            </a:r>
          </a:p>
          <a:p>
            <a:endParaRPr lang="en-US" sz="1400" b="0" strike="noStrike" spc="-1" dirty="0">
              <a:solidFill>
                <a:srgbClr val="595959"/>
              </a:solidFill>
              <a:latin typeface="Arial"/>
            </a:endParaRPr>
          </a:p>
          <a:p>
            <a:r>
              <a:rPr lang="en-US" sz="1400" b="0" strike="noStrike" spc="-1" dirty="0">
                <a:latin typeface="Arial"/>
              </a:rPr>
              <a:t>Camera center is at (1.91410572, 0.44133695, 1.40106129). </a:t>
            </a:r>
          </a:p>
          <a:p>
            <a:endParaRPr lang="en-US" sz="1400" spc="-1" dirty="0">
              <a:latin typeface="Arial"/>
            </a:endParaRPr>
          </a:p>
          <a:p>
            <a:r>
              <a:rPr lang="en-US" sz="1400" spc="-1" dirty="0">
                <a:latin typeface="Arial"/>
              </a:rPr>
              <a:t>It is facing downwards (-y, -z axis at an angle with vertical)</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Tree>
    <p:extLst>
      <p:ext uri="{BB962C8B-B14F-4D97-AF65-F5344CB8AC3E}">
        <p14:creationId xmlns:p14="http://schemas.microsoft.com/office/powerpoint/2010/main" val="17626745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err="1">
                <a:solidFill>
                  <a:srgbClr val="595959"/>
                </a:solidFill>
                <a:latin typeface="Arial"/>
                <a:ea typeface="Arial"/>
              </a:rPr>
              <a:t>hand_pose_img</a:t>
            </a:r>
            <a:r>
              <a:rPr lang="en-US" sz="1400" b="1" strike="noStrike" spc="-1" dirty="0">
                <a:solidFill>
                  <a:srgbClr val="595959"/>
                </a:solidFill>
                <a:latin typeface="Arial"/>
                <a:ea typeface="Arial"/>
              </a:rPr>
              <a:t>(): </a:t>
            </a:r>
            <a:r>
              <a:rPr lang="en-US" sz="1400" b="1" spc="-1" dirty="0">
                <a:solidFill>
                  <a:srgbClr val="595959"/>
                </a:solidFill>
                <a:ea typeface="Arial"/>
              </a:rPr>
              <a:t>Code (10 points)</a:t>
            </a:r>
            <a:endParaRPr lang="en-US" sz="1400" spc="-1" dirty="0">
              <a:solidFill>
                <a:srgbClr val="000000"/>
              </a:solidFill>
              <a:latin typeface="DejaVu Sans"/>
              <a:ea typeface="Arial"/>
            </a:endParaRPr>
          </a:p>
          <a:p>
            <a:pPr>
              <a:lnSpc>
                <a:spcPct val="115000"/>
              </a:lnSpc>
            </a:pP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56961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rPr>
              <a:t>Please screenshot your “</a:t>
            </a:r>
            <a:r>
              <a:rPr lang="en-US" sz="1400" b="1" spc="-1" dirty="0" err="1">
                <a:solidFill>
                  <a:srgbClr val="000000"/>
                </a:solidFill>
              </a:rPr>
              <a:t>hand_pose_img</a:t>
            </a:r>
            <a:r>
              <a:rPr lang="en-US" sz="1400" b="1" spc="-1" dirty="0">
                <a:solidFill>
                  <a:srgbClr val="000000"/>
                </a:solidFill>
              </a:rPr>
              <a:t>()</a:t>
            </a:r>
            <a:r>
              <a:rPr lang="en-US" sz="1400" spc="-1" dirty="0">
                <a:solidFill>
                  <a:srgbClr val="000000"/>
                </a:solidFill>
              </a:rPr>
              <a:t>”</a:t>
            </a:r>
            <a:r>
              <a:rPr lang="en-US" sz="1400" b="1" spc="-1" dirty="0">
                <a:solidFill>
                  <a:srgbClr val="000000"/>
                </a:solidFill>
              </a:rPr>
              <a:t> </a:t>
            </a:r>
            <a:r>
              <a:rPr lang="en-US" sz="1400" spc="-1" dirty="0">
                <a:solidFill>
                  <a:srgbClr val="000000"/>
                </a:solidFill>
              </a:rPr>
              <a:t>here (only the two steps you implemented, not the whole function)</a:t>
            </a:r>
            <a:endParaRPr lang="en-US" sz="1400" spc="-1" dirty="0">
              <a:solidFill>
                <a:srgbClr val="000000"/>
              </a:solidFill>
              <a:latin typeface="Arial"/>
            </a:endParaRPr>
          </a:p>
        </p:txBody>
      </p:sp>
      <p:pic>
        <p:nvPicPr>
          <p:cNvPr id="5" name="Picture 4">
            <a:extLst>
              <a:ext uri="{FF2B5EF4-FFF2-40B4-BE49-F238E27FC236}">
                <a16:creationId xmlns:a16="http://schemas.microsoft.com/office/drawing/2014/main" id="{74DC572F-83CB-4B05-9631-D0CA511195C8}"/>
              </a:ext>
            </a:extLst>
          </p:cNvPr>
          <p:cNvPicPr>
            <a:picLocks noChangeAspect="1"/>
          </p:cNvPicPr>
          <p:nvPr/>
        </p:nvPicPr>
        <p:blipFill>
          <a:blip r:embed="rId2"/>
          <a:stretch>
            <a:fillRect/>
          </a:stretch>
        </p:blipFill>
        <p:spPr>
          <a:xfrm>
            <a:off x="394095" y="1548456"/>
            <a:ext cx="8324850" cy="2486025"/>
          </a:xfrm>
          <a:prstGeom prst="rect">
            <a:avLst/>
          </a:prstGeom>
        </p:spPr>
      </p:pic>
    </p:spTree>
    <p:extLst>
      <p:ext uri="{BB962C8B-B14F-4D97-AF65-F5344CB8AC3E}">
        <p14:creationId xmlns:p14="http://schemas.microsoft.com/office/powerpoint/2010/main" val="33874607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pc="-1" dirty="0">
                <a:solidFill>
                  <a:srgbClr val="595959"/>
                </a:solidFill>
                <a:ea typeface="Arial"/>
              </a:rPr>
              <a:t>: (4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74636" cy="181588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Please describe an application for pose estimation and explain why it is useful.</a:t>
            </a:r>
          </a:p>
          <a:p>
            <a:endParaRPr lang="en-US" sz="1400" spc="-1" dirty="0">
              <a:solidFill>
                <a:srgbClr val="000000"/>
              </a:solidFill>
              <a:latin typeface="Arial"/>
            </a:endParaRPr>
          </a:p>
          <a:p>
            <a:r>
              <a:rPr lang="en-US" sz="1400" spc="-1" dirty="0">
                <a:solidFill>
                  <a:srgbClr val="000000"/>
                </a:solidFill>
                <a:latin typeface="Arial"/>
              </a:rPr>
              <a:t>&gt;&gt; Human pose estimation is useful in numerous applications. For example, pose estimation model can be deployed in order to monitor the activity of patients in hospital bed for their well being purpose. </a:t>
            </a:r>
          </a:p>
          <a:p>
            <a:endParaRPr lang="en-US" sz="1400" spc="-1" dirty="0">
              <a:solidFill>
                <a:srgbClr val="000000"/>
              </a:solidFill>
              <a:latin typeface="Arial"/>
            </a:endParaRPr>
          </a:p>
          <a:p>
            <a:r>
              <a:rPr lang="en-US" sz="1400" spc="-1" dirty="0">
                <a:solidFill>
                  <a:srgbClr val="000000"/>
                </a:solidFill>
                <a:latin typeface="Arial"/>
              </a:rPr>
              <a:t>Similarly, pose estimated is also useful in developing augmented reality applications such as video games, or training robots by capturing human motion. Tracking human motion helps in rendering graphics (in video games, movies etc.) or motion (in robots) that seem more natural. </a:t>
            </a:r>
            <a:endParaRPr lang="en-US" sz="1400" spc="-1" dirty="0"/>
          </a:p>
        </p:txBody>
      </p:sp>
    </p:spTree>
    <p:extLst>
      <p:ext uri="{BB962C8B-B14F-4D97-AF65-F5344CB8AC3E}">
        <p14:creationId xmlns:p14="http://schemas.microsoft.com/office/powerpoint/2010/main" val="29763330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trike="noStrike" spc="-1" dirty="0">
                <a:solidFill>
                  <a:srgbClr val="595959"/>
                </a:solidFill>
                <a:latin typeface="Arial"/>
                <a:ea typeface="Arial"/>
              </a:rPr>
              <a:t>:</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67912" cy="181588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If you are going to do a pose detection project, what kind of pose do you want to detect and explain why these pose are important for you.</a:t>
            </a:r>
          </a:p>
          <a:p>
            <a:endParaRPr lang="en-US" sz="1400" spc="-1" dirty="0">
              <a:solidFill>
                <a:srgbClr val="000000"/>
              </a:solidFill>
              <a:latin typeface="Arial"/>
            </a:endParaRPr>
          </a:p>
          <a:p>
            <a:r>
              <a:rPr lang="en-US" sz="1400" spc="-1" dirty="0">
                <a:solidFill>
                  <a:srgbClr val="000000"/>
                </a:solidFill>
                <a:latin typeface="Arial"/>
              </a:rPr>
              <a:t>&gt;&gt; Personally, I would use </a:t>
            </a:r>
            <a:r>
              <a:rPr lang="en-US" sz="1400" b="1" spc="-1" dirty="0">
                <a:solidFill>
                  <a:srgbClr val="000000"/>
                </a:solidFill>
                <a:latin typeface="Arial"/>
              </a:rPr>
              <a:t>AlphaPose</a:t>
            </a:r>
            <a:r>
              <a:rPr lang="en-US" sz="1400" spc="-1" dirty="0">
                <a:solidFill>
                  <a:srgbClr val="000000"/>
                </a:solidFill>
                <a:latin typeface="Arial"/>
              </a:rPr>
              <a:t> estimation on tracking motion of football (soccer) players in real-time during matches and get post-match analysis on scoring chances based on the player’s position in the field and their perceived momentum. With enough analysis, I would then like to build a model to predict scoring probability of a team. The probability would then help me to play safe on live betting websites which would allow me to go on a vacation to the Caribbean coasts.</a:t>
            </a:r>
            <a:endParaRPr lang="en-US" dirty="0"/>
          </a:p>
        </p:txBody>
      </p:sp>
    </p:spTree>
    <p:extLst>
      <p:ext uri="{BB962C8B-B14F-4D97-AF65-F5344CB8AC3E}">
        <p14:creationId xmlns:p14="http://schemas.microsoft.com/office/powerpoint/2010/main" val="305768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pc="-1" dirty="0">
                <a:solidFill>
                  <a:srgbClr val="595959"/>
                </a:solidFill>
                <a:ea typeface="Arial"/>
              </a:rPr>
              <a:t>: (6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425542" cy="25237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What are the two main steps associated with pose detection used in </a:t>
            </a:r>
            <a:r>
              <a:rPr lang="en-US" sz="1400" spc="-1" dirty="0" err="1">
                <a:solidFill>
                  <a:srgbClr val="000000"/>
                </a:solidFill>
                <a:latin typeface="Arial"/>
              </a:rPr>
              <a:t>mediapipe</a:t>
            </a:r>
            <a:r>
              <a:rPr lang="en-US" sz="1400" spc="-1" dirty="0">
                <a:solidFill>
                  <a:srgbClr val="000000"/>
                </a:solidFill>
                <a:latin typeface="Arial"/>
              </a:rPr>
              <a:t> (Hints, read the blog post of </a:t>
            </a:r>
            <a:r>
              <a:rPr lang="en-US" sz="1400" spc="-1" dirty="0" err="1">
                <a:solidFill>
                  <a:srgbClr val="000000"/>
                </a:solidFill>
                <a:latin typeface="Arial"/>
              </a:rPr>
              <a:t>mediapipe's</a:t>
            </a:r>
            <a:r>
              <a:rPr lang="en-US" sz="1400" spc="-1" dirty="0">
                <a:solidFill>
                  <a:srgbClr val="000000"/>
                </a:solidFill>
                <a:latin typeface="Arial"/>
              </a:rPr>
              <a:t> pose detection)?</a:t>
            </a:r>
          </a:p>
          <a:p>
            <a:endParaRPr lang="en-US" sz="1400" spc="-1" dirty="0">
              <a:solidFill>
                <a:srgbClr val="000000"/>
              </a:solidFill>
              <a:latin typeface="Arial"/>
            </a:endParaRPr>
          </a:p>
          <a:p>
            <a:r>
              <a:rPr lang="en-US" sz="1400" spc="-1" dirty="0" err="1">
                <a:solidFill>
                  <a:srgbClr val="000000"/>
                </a:solidFill>
                <a:latin typeface="Arial"/>
              </a:rPr>
              <a:t>Mediapipe’s</a:t>
            </a:r>
            <a:r>
              <a:rPr lang="en-US" sz="1400" spc="-1" dirty="0">
                <a:solidFill>
                  <a:srgbClr val="000000"/>
                </a:solidFill>
                <a:latin typeface="Arial"/>
              </a:rPr>
              <a:t> pose detection uses two step detector-tracker ML pipeline. The first step of the pipeline i.e., detector locates the person/pose region-of-interest (ROI) within the camera frame followed by the second step of the pipeline (tracker). Tracker predicts the pose landmarks and segmentation mask with the region-of-interest using the ROI cropped frame as the input. </a:t>
            </a:r>
          </a:p>
          <a:p>
            <a:r>
              <a:rPr lang="en-US" sz="1400" spc="-1" dirty="0">
                <a:solidFill>
                  <a:srgbClr val="000000"/>
                </a:solidFill>
                <a:latin typeface="Arial"/>
              </a:rPr>
              <a:t>To avoid having to run the detector in every frame, it is only invoked when the tracker can no longer identify body pose presence in the previous frame.</a:t>
            </a:r>
          </a:p>
          <a:p>
            <a:endParaRPr lang="en-US" sz="1400" spc="-1" dirty="0">
              <a:solidFill>
                <a:srgbClr val="000000"/>
              </a:solidFill>
              <a:latin typeface="Arial"/>
            </a:endParaRPr>
          </a:p>
          <a:p>
            <a:endParaRPr lang="en-US" dirty="0"/>
          </a:p>
        </p:txBody>
      </p:sp>
    </p:spTree>
    <p:extLst>
      <p:ext uri="{BB962C8B-B14F-4D97-AF65-F5344CB8AC3E}">
        <p14:creationId xmlns:p14="http://schemas.microsoft.com/office/powerpoint/2010/main" val="18301742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3538729" cy="5232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3:</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581725" y="3784545"/>
            <a:ext cx="234857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Put your annotated picture after pose detection here</a:t>
            </a:r>
          </a:p>
        </p:txBody>
      </p:sp>
      <p:sp>
        <p:nvSpPr>
          <p:cNvPr id="5" name="TextBox 1">
            <a:extLst>
              <a:ext uri="{FF2B5EF4-FFF2-40B4-BE49-F238E27FC236}">
                <a16:creationId xmlns:a16="http://schemas.microsoft.com/office/drawing/2014/main" id="{F5B5863A-BA7F-405A-A953-6B263EA116D1}"/>
              </a:ext>
            </a:extLst>
          </p:cNvPr>
          <p:cNvSpPr txBox="1"/>
          <p:nvPr/>
        </p:nvSpPr>
        <p:spPr>
          <a:xfrm>
            <a:off x="4680500" y="3784545"/>
            <a:ext cx="3881775"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Copy and paste the code you fill in “</a:t>
            </a:r>
            <a:r>
              <a:rPr lang="en-US" sz="1400" spc="-1" dirty="0" err="1">
                <a:solidFill>
                  <a:srgbClr val="000000"/>
                </a:solidFill>
                <a:latin typeface="Arial"/>
              </a:rPr>
              <a:t>hand_pose_img</a:t>
            </a:r>
            <a:r>
              <a:rPr lang="en-US" sz="1400" spc="-1" dirty="0">
                <a:solidFill>
                  <a:srgbClr val="000000"/>
                </a:solidFill>
                <a:latin typeface="Arial"/>
              </a:rPr>
              <a:t>()” in “pose_estimate.py”</a:t>
            </a:r>
          </a:p>
          <a:p>
            <a:r>
              <a:rPr lang="en-US" sz="1400" spc="-1" dirty="0">
                <a:solidFill>
                  <a:srgbClr val="000000"/>
                </a:solidFill>
                <a:latin typeface="Arial"/>
              </a:rPr>
              <a:t>Note: Only paste the code you fill. Do not add the whole function</a:t>
            </a:r>
          </a:p>
        </p:txBody>
      </p:sp>
      <p:cxnSp>
        <p:nvCxnSpPr>
          <p:cNvPr id="7" name="Conector recto 6">
            <a:extLst>
              <a:ext uri="{FF2B5EF4-FFF2-40B4-BE49-F238E27FC236}">
                <a16:creationId xmlns:a16="http://schemas.microsoft.com/office/drawing/2014/main" id="{148A0C42-EBA5-423A-9E07-A5561688041A}"/>
              </a:ext>
            </a:extLst>
          </p:cNvPr>
          <p:cNvCxnSpPr/>
          <p:nvPr/>
        </p:nvCxnSpPr>
        <p:spPr>
          <a:xfrm>
            <a:off x="4206240" y="1432741"/>
            <a:ext cx="0" cy="2613414"/>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A7DCE91E-DEA2-4786-B5DB-63096DAE5F2A}"/>
              </a:ext>
            </a:extLst>
          </p:cNvPr>
          <p:cNvPicPr>
            <a:picLocks noChangeAspect="1"/>
          </p:cNvPicPr>
          <p:nvPr/>
        </p:nvPicPr>
        <p:blipFill>
          <a:blip r:embed="rId2"/>
          <a:stretch>
            <a:fillRect/>
          </a:stretch>
        </p:blipFill>
        <p:spPr>
          <a:xfrm>
            <a:off x="160903" y="1291365"/>
            <a:ext cx="4045337" cy="2425590"/>
          </a:xfrm>
          <a:prstGeom prst="rect">
            <a:avLst/>
          </a:prstGeom>
        </p:spPr>
      </p:pic>
      <p:sp>
        <p:nvSpPr>
          <p:cNvPr id="9" name="TextBox 1">
            <a:extLst>
              <a:ext uri="{FF2B5EF4-FFF2-40B4-BE49-F238E27FC236}">
                <a16:creationId xmlns:a16="http://schemas.microsoft.com/office/drawing/2014/main" id="{347DC094-FDFF-46C5-9DF6-E55A1BA803F0}"/>
              </a:ext>
            </a:extLst>
          </p:cNvPr>
          <p:cNvSpPr txBox="1"/>
          <p:nvPr/>
        </p:nvSpPr>
        <p:spPr>
          <a:xfrm>
            <a:off x="6001474" y="2350271"/>
            <a:ext cx="1275626"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FF0000"/>
                </a:solidFill>
                <a:latin typeface="Arial"/>
              </a:rPr>
              <a:t>See slide 11</a:t>
            </a:r>
            <a:r>
              <a:rPr lang="en-US" sz="1400" spc="-1" dirty="0">
                <a:solidFill>
                  <a:srgbClr val="000000"/>
                </a:solidFill>
                <a:latin typeface="Arial"/>
              </a:rPr>
              <a:t> </a:t>
            </a:r>
          </a:p>
        </p:txBody>
      </p:sp>
    </p:spTree>
    <p:extLst>
      <p:ext uri="{BB962C8B-B14F-4D97-AF65-F5344CB8AC3E}">
        <p14:creationId xmlns:p14="http://schemas.microsoft.com/office/powerpoint/2010/main" val="31505246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4</a:t>
            </a:r>
            <a:r>
              <a:rPr lang="en-US" sz="1400" b="1" spc="-1" dirty="0">
                <a:solidFill>
                  <a:srgbClr val="595959"/>
                </a:solidFill>
                <a:ea typeface="Arial"/>
              </a:rPr>
              <a:t>: (6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425542" cy="31700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How would you estimate depth information from a 2D image, given that the person’s feet and the chair are on the same floor and are both visible in the image?</a:t>
            </a:r>
          </a:p>
          <a:p>
            <a:endParaRPr lang="en-US" sz="1400" spc="-1" dirty="0">
              <a:solidFill>
                <a:srgbClr val="000000"/>
              </a:solidFill>
              <a:latin typeface="Arial"/>
            </a:endParaRPr>
          </a:p>
          <a:p>
            <a:r>
              <a:rPr lang="en-US" sz="1400" spc="-1" dirty="0">
                <a:solidFill>
                  <a:srgbClr val="000000"/>
                </a:solidFill>
                <a:latin typeface="Arial"/>
              </a:rPr>
              <a:t>&gt;&gt; The only information provided here is that we have a single image with a person’s feet and the chair both on the same floor and both visible. We need extra information such as length of feet and chair dimensions in order to perform regression analysis to estimate the depth information. With this knowledge we could perform similar triangle analysis to estimate the ratio of real-world size to the image pixel size for an object. If the ratio for chair is larger than the ratio for the person, I would suggest that the person is closer to the camera than the chair and vice versa.</a:t>
            </a:r>
          </a:p>
          <a:p>
            <a:endParaRPr lang="en-US" sz="1400" spc="-1" dirty="0">
              <a:solidFill>
                <a:srgbClr val="000000"/>
              </a:solidFill>
              <a:latin typeface="Arial"/>
            </a:endParaRPr>
          </a:p>
          <a:p>
            <a:endParaRPr lang="en-US" sz="1400" spc="-1" dirty="0">
              <a:solidFill>
                <a:srgbClr val="000000"/>
              </a:solidFill>
              <a:latin typeface="Arial"/>
            </a:endParaRPr>
          </a:p>
          <a:p>
            <a:endParaRPr lang="en-US" sz="1400" spc="-1" dirty="0">
              <a:solidFill>
                <a:srgbClr val="000000"/>
              </a:solidFill>
              <a:latin typeface="Arial"/>
            </a:endParaRPr>
          </a:p>
          <a:p>
            <a:endParaRPr lang="en-US" sz="1400" spc="-1" dirty="0">
              <a:solidFill>
                <a:srgbClr val="000000"/>
              </a:solidFill>
              <a:latin typeface="Arial"/>
            </a:endParaRPr>
          </a:p>
          <a:p>
            <a:endParaRPr lang="en-US" dirty="0"/>
          </a:p>
        </p:txBody>
      </p:sp>
    </p:spTree>
    <p:extLst>
      <p:ext uri="{BB962C8B-B14F-4D97-AF65-F5344CB8AC3E}">
        <p14:creationId xmlns:p14="http://schemas.microsoft.com/office/powerpoint/2010/main" val="20303341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59" y="438840"/>
            <a:ext cx="5141983"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err="1">
                <a:solidFill>
                  <a:srgbClr val="595959"/>
                </a:solidFill>
                <a:latin typeface="Arial"/>
                <a:ea typeface="Arial"/>
              </a:rPr>
              <a:t>check_hand_inside_bounding_box</a:t>
            </a:r>
            <a:r>
              <a:rPr lang="en-US" sz="1400" b="1" strike="noStrike" spc="-1" dirty="0">
                <a:solidFill>
                  <a:srgbClr val="595959"/>
                </a:solidFill>
                <a:latin typeface="Arial"/>
                <a:ea typeface="Arial"/>
              </a:rPr>
              <a:t>(): </a:t>
            </a:r>
            <a:r>
              <a:rPr lang="en-US" sz="1400" b="1" spc="-1" dirty="0">
                <a:solidFill>
                  <a:srgbClr val="595959"/>
                </a:solidFill>
                <a:ea typeface="Arial"/>
              </a:rPr>
              <a:t>Code (10 points)</a:t>
            </a:r>
            <a:endParaRPr lang="en-US" sz="1400" spc="-1" dirty="0">
              <a:solidFill>
                <a:srgbClr val="000000"/>
              </a:solidFill>
              <a:latin typeface="DejaVu Sans"/>
              <a:ea typeface="Arial"/>
            </a:endParaRPr>
          </a:p>
          <a:p>
            <a:pPr>
              <a:lnSpc>
                <a:spcPct val="115000"/>
              </a:lnSpc>
            </a:pP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56961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rPr>
              <a:t>Please screenshot your “</a:t>
            </a:r>
            <a:r>
              <a:rPr lang="en-US" sz="1400" b="1" spc="-1" dirty="0" err="1">
                <a:solidFill>
                  <a:srgbClr val="595959"/>
                </a:solidFill>
                <a:ea typeface="Arial"/>
              </a:rPr>
              <a:t>check_hand_inside_bounding_box</a:t>
            </a:r>
            <a:r>
              <a:rPr lang="en-US" sz="1400" b="1" spc="-1" dirty="0">
                <a:solidFill>
                  <a:srgbClr val="000000"/>
                </a:solidFill>
              </a:rPr>
              <a:t>()</a:t>
            </a:r>
            <a:r>
              <a:rPr lang="en-US" sz="1400" spc="-1" dirty="0">
                <a:solidFill>
                  <a:srgbClr val="000000"/>
                </a:solidFill>
              </a:rPr>
              <a:t>”</a:t>
            </a:r>
            <a:r>
              <a:rPr lang="en-US" sz="1400" b="1" spc="-1" dirty="0">
                <a:solidFill>
                  <a:srgbClr val="000000"/>
                </a:solidFill>
              </a:rPr>
              <a:t> </a:t>
            </a:r>
            <a:r>
              <a:rPr lang="en-US" sz="1400" spc="-1" dirty="0">
                <a:solidFill>
                  <a:srgbClr val="000000"/>
                </a:solidFill>
              </a:rPr>
              <a:t>here (only the steps you implemented, not the whole function)</a:t>
            </a:r>
            <a:endParaRPr lang="en-US" sz="1400" spc="-1" dirty="0">
              <a:solidFill>
                <a:srgbClr val="000000"/>
              </a:solidFill>
              <a:latin typeface="Arial"/>
            </a:endParaRPr>
          </a:p>
        </p:txBody>
      </p:sp>
      <p:pic>
        <p:nvPicPr>
          <p:cNvPr id="5" name="Picture 4">
            <a:extLst>
              <a:ext uri="{FF2B5EF4-FFF2-40B4-BE49-F238E27FC236}">
                <a16:creationId xmlns:a16="http://schemas.microsoft.com/office/drawing/2014/main" id="{9C47F398-93E8-47E2-8AE3-411D8D27FA64}"/>
              </a:ext>
            </a:extLst>
          </p:cNvPr>
          <p:cNvPicPr>
            <a:picLocks noChangeAspect="1"/>
          </p:cNvPicPr>
          <p:nvPr/>
        </p:nvPicPr>
        <p:blipFill>
          <a:blip r:embed="rId2"/>
          <a:stretch>
            <a:fillRect/>
          </a:stretch>
        </p:blipFill>
        <p:spPr>
          <a:xfrm>
            <a:off x="398702" y="1762875"/>
            <a:ext cx="8346596" cy="2325990"/>
          </a:xfrm>
          <a:prstGeom prst="rect">
            <a:avLst/>
          </a:prstGeom>
        </p:spPr>
      </p:pic>
    </p:spTree>
    <p:extLst>
      <p:ext uri="{BB962C8B-B14F-4D97-AF65-F5344CB8AC3E}">
        <p14:creationId xmlns:p14="http://schemas.microsoft.com/office/powerpoint/2010/main" val="39230816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5</a:t>
            </a:r>
            <a:r>
              <a:rPr lang="en-US" sz="1400" b="1" spc="-1" dirty="0">
                <a:solidFill>
                  <a:srgbClr val="595959"/>
                </a:solidFill>
                <a:ea typeface="Arial"/>
              </a:rPr>
              <a:t>: (6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14124" cy="181588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Given the 3D coordinates of eight vertices of a box in space, and one 3D point, describe how do you detect whether this point is inside or outside the box?</a:t>
            </a:r>
          </a:p>
          <a:p>
            <a:endParaRPr lang="en-US" sz="1400" spc="-1" dirty="0">
              <a:solidFill>
                <a:srgbClr val="000000"/>
              </a:solidFill>
              <a:latin typeface="Arial"/>
            </a:endParaRPr>
          </a:p>
          <a:p>
            <a:r>
              <a:rPr lang="en-US" sz="1400" spc="-1" dirty="0">
                <a:solidFill>
                  <a:srgbClr val="000000"/>
                </a:solidFill>
                <a:latin typeface="Arial"/>
              </a:rPr>
              <a:t>&gt;&gt; We are given 3D coordinates of eight vertices of box in space. From this we can extract the minimum and maximum values for each coordinate of the bounding box. Now if the corresponding coordinates of the hand falls between the minimum and maximum values for each of the three coordinates of the bounding box, we can say that the hand is inside the box. If any of the coordinate falls outside this limit, it is said to be outside the box.</a:t>
            </a:r>
            <a:endParaRPr lang="en-US" sz="1400" spc="-1" dirty="0"/>
          </a:p>
        </p:txBody>
      </p:sp>
    </p:spTree>
    <p:extLst>
      <p:ext uri="{BB962C8B-B14F-4D97-AF65-F5344CB8AC3E}">
        <p14:creationId xmlns:p14="http://schemas.microsoft.com/office/powerpoint/2010/main" val="19614508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730282-D169-0C4B-9D71-52F77B8F4AE7}"/>
              </a:ext>
            </a:extLst>
          </p:cNvPr>
          <p:cNvSpPr txBox="1"/>
          <p:nvPr/>
        </p:nvSpPr>
        <p:spPr>
          <a:xfrm>
            <a:off x="341906" y="246490"/>
            <a:ext cx="5673348" cy="369332"/>
          </a:xfrm>
          <a:prstGeom prst="rect">
            <a:avLst/>
          </a:prstGeom>
          <a:noFill/>
        </p:spPr>
        <p:txBody>
          <a:bodyPr wrap="none" rtlCol="0">
            <a:spAutoFit/>
          </a:bodyPr>
          <a:lstStyle/>
          <a:p>
            <a:r>
              <a:rPr lang="en-US" dirty="0"/>
              <a:t>Screenshot the result of running “</a:t>
            </a:r>
            <a:r>
              <a:rPr lang="en-US" dirty="0" err="1"/>
              <a:t>pytest</a:t>
            </a:r>
            <a:r>
              <a:rPr lang="en-US" dirty="0"/>
              <a:t>” on this page:</a:t>
            </a:r>
          </a:p>
        </p:txBody>
      </p:sp>
      <p:pic>
        <p:nvPicPr>
          <p:cNvPr id="3" name="Picture 2">
            <a:extLst>
              <a:ext uri="{FF2B5EF4-FFF2-40B4-BE49-F238E27FC236}">
                <a16:creationId xmlns:a16="http://schemas.microsoft.com/office/drawing/2014/main" id="{33A87C60-B04C-4339-B327-458DDA11DD8D}"/>
              </a:ext>
            </a:extLst>
          </p:cNvPr>
          <p:cNvPicPr>
            <a:picLocks noChangeAspect="1"/>
          </p:cNvPicPr>
          <p:nvPr/>
        </p:nvPicPr>
        <p:blipFill>
          <a:blip r:embed="rId2"/>
          <a:stretch>
            <a:fillRect/>
          </a:stretch>
        </p:blipFill>
        <p:spPr>
          <a:xfrm>
            <a:off x="411480" y="1108159"/>
            <a:ext cx="8001000" cy="3095006"/>
          </a:xfrm>
          <a:prstGeom prst="rect">
            <a:avLst/>
          </a:prstGeom>
        </p:spPr>
      </p:pic>
    </p:spTree>
    <p:extLst>
      <p:ext uri="{BB962C8B-B14F-4D97-AF65-F5344CB8AC3E}">
        <p14:creationId xmlns:p14="http://schemas.microsoft.com/office/powerpoint/2010/main" val="256303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detect_3d_box(): Code (10 points)</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56961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rPr>
              <a:t>Please screenshot your “</a:t>
            </a:r>
            <a:r>
              <a:rPr lang="en-US" sz="1400" b="1" spc="-1" dirty="0">
                <a:solidFill>
                  <a:srgbClr val="000000"/>
                </a:solidFill>
              </a:rPr>
              <a:t>detect_3d_box()</a:t>
            </a:r>
            <a:r>
              <a:rPr lang="en-US" sz="1400" spc="-1" dirty="0">
                <a:solidFill>
                  <a:srgbClr val="000000"/>
                </a:solidFill>
              </a:rPr>
              <a:t>”</a:t>
            </a:r>
            <a:r>
              <a:rPr lang="en-US" sz="1400" b="1" spc="-1" dirty="0">
                <a:solidFill>
                  <a:srgbClr val="000000"/>
                </a:solidFill>
              </a:rPr>
              <a:t> </a:t>
            </a:r>
            <a:r>
              <a:rPr lang="en-US" sz="1400" spc="-1" dirty="0">
                <a:solidFill>
                  <a:srgbClr val="000000"/>
                </a:solidFill>
              </a:rPr>
              <a:t>here (only the two steps you implemented, not the whole function)</a:t>
            </a:r>
            <a:endParaRPr lang="en-US" sz="1400" spc="-1" dirty="0">
              <a:solidFill>
                <a:srgbClr val="000000"/>
              </a:solidFill>
              <a:latin typeface="Arial"/>
            </a:endParaRPr>
          </a:p>
        </p:txBody>
      </p:sp>
      <p:pic>
        <p:nvPicPr>
          <p:cNvPr id="5" name="Picture 4">
            <a:extLst>
              <a:ext uri="{FF2B5EF4-FFF2-40B4-BE49-F238E27FC236}">
                <a16:creationId xmlns:a16="http://schemas.microsoft.com/office/drawing/2014/main" id="{7BAD58A3-47CE-4E66-87BA-E4EF2DF1549F}"/>
              </a:ext>
            </a:extLst>
          </p:cNvPr>
          <p:cNvPicPr>
            <a:picLocks noChangeAspect="1"/>
          </p:cNvPicPr>
          <p:nvPr/>
        </p:nvPicPr>
        <p:blipFill>
          <a:blip r:embed="rId2"/>
          <a:stretch>
            <a:fillRect/>
          </a:stretch>
        </p:blipFill>
        <p:spPr>
          <a:xfrm>
            <a:off x="932257" y="1781819"/>
            <a:ext cx="7248525" cy="2019300"/>
          </a:xfrm>
          <a:prstGeom prst="rect">
            <a:avLst/>
          </a:prstGeom>
        </p:spPr>
      </p:pic>
    </p:spTree>
    <p:extLst>
      <p:ext uri="{BB962C8B-B14F-4D97-AF65-F5344CB8AC3E}">
        <p14:creationId xmlns:p14="http://schemas.microsoft.com/office/powerpoint/2010/main" val="410161542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(for all): Your own image</a:t>
            </a:r>
          </a:p>
        </p:txBody>
      </p:sp>
      <p:sp>
        <p:nvSpPr>
          <p:cNvPr id="4" name="CuadroTexto 3">
            <a:extLst>
              <a:ext uri="{FF2B5EF4-FFF2-40B4-BE49-F238E27FC236}">
                <a16:creationId xmlns:a16="http://schemas.microsoft.com/office/drawing/2014/main" id="{5BD47967-100E-49BD-BBEE-C87281DF1FCD}"/>
              </a:ext>
            </a:extLst>
          </p:cNvPr>
          <p:cNvSpPr txBox="1"/>
          <p:nvPr/>
        </p:nvSpPr>
        <p:spPr>
          <a:xfrm>
            <a:off x="311760" y="1190065"/>
            <a:ext cx="8422105" cy="738664"/>
          </a:xfrm>
          <a:prstGeom prst="rect">
            <a:avLst/>
          </a:prstGeom>
          <a:noFill/>
        </p:spPr>
        <p:txBody>
          <a:bodyPr wrap="square" rtlCol="0">
            <a:spAutoFit/>
          </a:bodyPr>
          <a:lstStyle/>
          <a:p>
            <a:r>
              <a:rPr lang="en-US" sz="1400" spc="-1" dirty="0">
                <a:solidFill>
                  <a:srgbClr val="000000"/>
                </a:solidFill>
              </a:rPr>
              <a:t>Insert your picture before interacting with the object  and other picture after the interaction happens (the bounding box changes color)</a:t>
            </a:r>
            <a:endParaRPr lang="en-US" sz="1400" spc="-1" dirty="0"/>
          </a:p>
          <a:p>
            <a:endParaRPr lang="en-US" sz="1400" dirty="0"/>
          </a:p>
        </p:txBody>
      </p:sp>
    </p:spTree>
    <p:extLst>
      <p:ext uri="{BB962C8B-B14F-4D97-AF65-F5344CB8AC3E}">
        <p14:creationId xmlns:p14="http://schemas.microsoft.com/office/powerpoint/2010/main" val="2151690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(for grad students): Interaction Video</a:t>
            </a:r>
          </a:p>
        </p:txBody>
      </p:sp>
      <p:sp>
        <p:nvSpPr>
          <p:cNvPr id="4" name="CuadroTexto 3">
            <a:extLst>
              <a:ext uri="{FF2B5EF4-FFF2-40B4-BE49-F238E27FC236}">
                <a16:creationId xmlns:a16="http://schemas.microsoft.com/office/drawing/2014/main" id="{5BD47967-100E-49BD-BBEE-C87281DF1FCD}"/>
              </a:ext>
            </a:extLst>
          </p:cNvPr>
          <p:cNvSpPr txBox="1"/>
          <p:nvPr/>
        </p:nvSpPr>
        <p:spPr>
          <a:xfrm>
            <a:off x="311760" y="1190065"/>
            <a:ext cx="8422105" cy="523220"/>
          </a:xfrm>
          <a:prstGeom prst="rect">
            <a:avLst/>
          </a:prstGeom>
          <a:noFill/>
        </p:spPr>
        <p:txBody>
          <a:bodyPr wrap="square" rtlCol="0">
            <a:spAutoFit/>
          </a:bodyPr>
          <a:lstStyle/>
          <a:p>
            <a:r>
              <a:rPr lang="en-US" sz="1400" dirty="0"/>
              <a:t>&lt;Screenshot the code you implemented in </a:t>
            </a:r>
            <a:r>
              <a:rPr lang="en-US" sz="1400" b="1" dirty="0" err="1"/>
              <a:t>process_video</a:t>
            </a:r>
            <a:r>
              <a:rPr lang="en-US" sz="1400" b="1" dirty="0"/>
              <a:t>()</a:t>
            </a:r>
            <a:r>
              <a:rPr lang="en-US" sz="1400" dirty="0"/>
              <a:t> here&gt;</a:t>
            </a:r>
          </a:p>
          <a:p>
            <a:endParaRPr lang="en-US" sz="1400" dirty="0"/>
          </a:p>
        </p:txBody>
      </p:sp>
    </p:spTree>
    <p:extLst>
      <p:ext uri="{BB962C8B-B14F-4D97-AF65-F5344CB8AC3E}">
        <p14:creationId xmlns:p14="http://schemas.microsoft.com/office/powerpoint/2010/main" val="5511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(for grad students): Interaction Video</a:t>
            </a:r>
          </a:p>
        </p:txBody>
      </p:sp>
      <p:sp>
        <p:nvSpPr>
          <p:cNvPr id="4" name="CuadroTexto 3">
            <a:extLst>
              <a:ext uri="{FF2B5EF4-FFF2-40B4-BE49-F238E27FC236}">
                <a16:creationId xmlns:a16="http://schemas.microsoft.com/office/drawing/2014/main" id="{5BD47967-100E-49BD-BBEE-C87281DF1FCD}"/>
              </a:ext>
            </a:extLst>
          </p:cNvPr>
          <p:cNvSpPr txBox="1"/>
          <p:nvPr/>
        </p:nvSpPr>
        <p:spPr>
          <a:xfrm>
            <a:off x="311760" y="1190065"/>
            <a:ext cx="8422105" cy="738664"/>
          </a:xfrm>
          <a:prstGeom prst="rect">
            <a:avLst/>
          </a:prstGeom>
          <a:noFill/>
        </p:spPr>
        <p:txBody>
          <a:bodyPr wrap="square" rtlCol="0">
            <a:spAutoFit/>
          </a:bodyPr>
          <a:lstStyle/>
          <a:p>
            <a:r>
              <a:rPr lang="en-US" sz="1400" dirty="0"/>
              <a:t>&lt;Tell us where to access your final video of part 1 </a:t>
            </a:r>
            <a:r>
              <a:rPr lang="en-US" altLang="zh-CN" sz="1400" dirty="0"/>
              <a:t>or</a:t>
            </a:r>
            <a:r>
              <a:rPr lang="en-US" sz="1400" dirty="0"/>
              <a:t> 2, Discuss what you found out. If you have a two-chair video, you don’t have to record the one-chair </a:t>
            </a:r>
            <a:r>
              <a:rPr lang="en-US" sz="1400"/>
              <a:t>video again. </a:t>
            </a:r>
            <a:r>
              <a:rPr lang="en-US" sz="1400" dirty="0"/>
              <a:t>&gt;</a:t>
            </a:r>
          </a:p>
          <a:p>
            <a:endParaRPr lang="en-US" sz="1400" dirty="0"/>
          </a:p>
        </p:txBody>
      </p:sp>
    </p:spTree>
    <p:extLst>
      <p:ext uri="{BB962C8B-B14F-4D97-AF65-F5344CB8AC3E}">
        <p14:creationId xmlns:p14="http://schemas.microsoft.com/office/powerpoint/2010/main" val="3121213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(for grad students): Interaction Video</a:t>
            </a:r>
          </a:p>
        </p:txBody>
      </p:sp>
      <p:sp>
        <p:nvSpPr>
          <p:cNvPr id="3" name="Text Placeholder 2">
            <a:extLst>
              <a:ext uri="{FF2B5EF4-FFF2-40B4-BE49-F238E27FC236}">
                <a16:creationId xmlns:a16="http://schemas.microsoft.com/office/drawing/2014/main" id="{43493ABD-78B8-48A4-95A4-5E6582E9F62A}"/>
              </a:ext>
            </a:extLst>
          </p:cNvPr>
          <p:cNvSpPr>
            <a:spLocks noGrp="1"/>
          </p:cNvSpPr>
          <p:nvPr>
            <p:ph type="body"/>
          </p:nvPr>
        </p:nvSpPr>
        <p:spPr>
          <a:xfrm>
            <a:off x="311760" y="1152360"/>
            <a:ext cx="7803540" cy="474734"/>
          </a:xfrm>
        </p:spPr>
        <p:txBody>
          <a:bodyPr/>
          <a:lstStyle/>
          <a:p>
            <a:r>
              <a:rPr lang="en-US" sz="1400" dirty="0"/>
              <a:t>&lt; What kind of factors determined how accurate the intersection detection was?&gt;</a:t>
            </a:r>
          </a:p>
        </p:txBody>
      </p:sp>
    </p:spTree>
    <p:extLst>
      <p:ext uri="{BB962C8B-B14F-4D97-AF65-F5344CB8AC3E}">
        <p14:creationId xmlns:p14="http://schemas.microsoft.com/office/powerpoint/2010/main" val="192291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 (8 points)</a:t>
            </a:r>
            <a:r>
              <a:rPr lang="en-US" sz="1400" b="1" spc="-1" dirty="0">
                <a:solidFill>
                  <a:srgbClr val="595959"/>
                </a:solidFill>
                <a:latin typeface="Arial"/>
                <a:ea typeface="Arial"/>
              </a:rPr>
              <a:t>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569618" cy="34470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rPr>
              <a:t>Briefly describe </a:t>
            </a:r>
            <a:r>
              <a:rPr lang="en-US" sz="1400" spc="-1" dirty="0">
                <a:solidFill>
                  <a:srgbClr val="000000"/>
                </a:solidFill>
                <a:latin typeface="Arial"/>
              </a:rPr>
              <a:t>your understanding about the pipeline of </a:t>
            </a:r>
            <a:r>
              <a:rPr lang="en-US" sz="1400" spc="-1" dirty="0" err="1">
                <a:solidFill>
                  <a:srgbClr val="000000"/>
                </a:solidFill>
                <a:latin typeface="Arial"/>
              </a:rPr>
              <a:t>mediapipe’s</a:t>
            </a:r>
            <a:r>
              <a:rPr lang="en-US" sz="1400" spc="-1" dirty="0">
                <a:solidFill>
                  <a:srgbClr val="000000"/>
                </a:solidFill>
                <a:latin typeface="Arial"/>
              </a:rPr>
              <a:t> Objectron detection. Describe the stages and their required input/outputs</a:t>
            </a:r>
          </a:p>
          <a:p>
            <a:endParaRPr lang="en-US" sz="1400" spc="-1" dirty="0">
              <a:solidFill>
                <a:srgbClr val="595959"/>
              </a:solidFill>
            </a:endParaRPr>
          </a:p>
          <a:p>
            <a:r>
              <a:rPr lang="en-US" sz="1100" spc="-1" dirty="0">
                <a:solidFill>
                  <a:srgbClr val="595959"/>
                </a:solidFill>
              </a:rPr>
              <a:t>There are two pipelines to predict 3D bounding box of an object from one colored image i.e., two-stage pipeline and single-stage pipeline. </a:t>
            </a:r>
          </a:p>
          <a:p>
            <a:endParaRPr lang="en-US" sz="1100" spc="-1" dirty="0">
              <a:solidFill>
                <a:srgbClr val="595959"/>
              </a:solidFill>
            </a:endParaRPr>
          </a:p>
          <a:p>
            <a:pPr marL="285750" indent="-285750">
              <a:buFont typeface="Arial" panose="020B0604020202020204" pitchFamily="34" charset="0"/>
              <a:buChar char="•"/>
            </a:pPr>
            <a:r>
              <a:rPr lang="en-US" sz="1100" spc="-1" dirty="0">
                <a:solidFill>
                  <a:srgbClr val="595959"/>
                </a:solidFill>
              </a:rPr>
              <a:t>Two-stage pipeline</a:t>
            </a:r>
          </a:p>
          <a:p>
            <a:r>
              <a:rPr lang="en-US" sz="1100" spc="-1" dirty="0">
                <a:solidFill>
                  <a:srgbClr val="595959"/>
                </a:solidFill>
              </a:rPr>
              <a:t>        First stage: This stage uses an object detector over a still image in order to obtain the 2D crop of the object of interest.</a:t>
            </a:r>
          </a:p>
          <a:p>
            <a:r>
              <a:rPr lang="en-US" sz="1100" spc="-1" dirty="0">
                <a:solidFill>
                  <a:srgbClr val="595959"/>
                </a:solidFill>
              </a:rPr>
              <a:t>        Second stage: It takes the cropped image as an input and predicts the 3d bounding box around it. Furthermore, it also processes the 2D crop of the object for the next successive frame. This is done to avoid redundancy of having to run objectron for every frames. Two stage pipeline is good for estimating a single dominant object. </a:t>
            </a:r>
          </a:p>
          <a:p>
            <a:endParaRPr lang="en-US" sz="1100" spc="-1" dirty="0">
              <a:solidFill>
                <a:srgbClr val="595959"/>
              </a:solidFill>
            </a:endParaRPr>
          </a:p>
          <a:p>
            <a:pPr marL="171450" indent="-171450">
              <a:buFont typeface="Arial" panose="020B0604020202020204" pitchFamily="34" charset="0"/>
              <a:buChar char="•"/>
            </a:pPr>
            <a:r>
              <a:rPr lang="en-US" sz="1100" spc="-1" dirty="0">
                <a:solidFill>
                  <a:srgbClr val="595959"/>
                </a:solidFill>
              </a:rPr>
              <a:t>Single-stage pipeline</a:t>
            </a:r>
          </a:p>
          <a:p>
            <a:r>
              <a:rPr lang="en-US" sz="1100" spc="-1" dirty="0">
                <a:solidFill>
                  <a:srgbClr val="595959"/>
                </a:solidFill>
              </a:rPr>
              <a:t>     This model has an encoder-decoder architecture and uses multi-task learning approach to jointly predict object’s shape with       detection and regression. Object’s shape is predicted based on available ground-truth annotation, e.g., segmentation. Annotated bounding box is fitted with a Gaussian for detection task. Here the Gaussian helps in locating the peak that corresponds to the object’s center point. Then the regression helps in estimating the 2D projections of the eight vertices of bounding box. Finally, the 3D coordinates for bounding box(es) are estimated with the help of </a:t>
            </a:r>
            <a:r>
              <a:rPr lang="en-US" sz="1100" spc="-1" dirty="0" err="1">
                <a:solidFill>
                  <a:srgbClr val="595959"/>
                </a:solidFill>
              </a:rPr>
              <a:t>EPnP</a:t>
            </a:r>
            <a:r>
              <a:rPr lang="en-US" sz="1100" spc="-1" dirty="0">
                <a:solidFill>
                  <a:srgbClr val="595959"/>
                </a:solidFill>
              </a:rPr>
              <a:t> algorithm.  </a:t>
            </a:r>
          </a:p>
          <a:p>
            <a:pPr marL="171450" indent="-171450">
              <a:buFont typeface="Arial" panose="020B0604020202020204" pitchFamily="34" charset="0"/>
              <a:buChar char="•"/>
            </a:pPr>
            <a:endParaRPr lang="en-US" sz="1100" spc="-1" dirty="0">
              <a:solidFill>
                <a:srgbClr val="595959"/>
              </a:solidFill>
            </a:endParaRPr>
          </a:p>
        </p:txBody>
      </p:sp>
    </p:spTree>
    <p:extLst>
      <p:ext uri="{BB962C8B-B14F-4D97-AF65-F5344CB8AC3E}">
        <p14:creationId xmlns:p14="http://schemas.microsoft.com/office/powerpoint/2010/main" val="16341353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85118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r>
              <a:rPr lang="en-US" sz="1400" spc="-1" dirty="0">
                <a:solidFill>
                  <a:srgbClr val="000000"/>
                </a:solidFill>
                <a:latin typeface="Arial"/>
              </a:rPr>
              <a:t>Is it possible to recover a single 3D point from a 2D point of a monocular image (which means a single image taken by a single camera)? </a:t>
            </a:r>
          </a:p>
          <a:p>
            <a:pPr>
              <a:lnSpc>
                <a:spcPct val="115000"/>
              </a:lnSpc>
              <a:spcBef>
                <a:spcPts val="1599"/>
              </a:spcBef>
            </a:pPr>
            <a:r>
              <a:rPr lang="en-US" sz="1400" spc="-1" dirty="0">
                <a:solidFill>
                  <a:srgbClr val="595959"/>
                </a:solidFill>
              </a:rPr>
              <a:t>Unlike stereo image, monocular image has less information and about the depths of fields. Therefore, we cannot recover a single 3D point from a 2D point of monocular image. To recover a 3D point we need to determine the location of camera in the space, which is lacking in the case of a monocular image.</a:t>
            </a:r>
            <a:endParaRPr lang="en-US" sz="1400" strike="noStrike" spc="-1" dirty="0">
              <a:solidFill>
                <a:srgbClr val="000000"/>
              </a:solidFill>
              <a:latin typeface="Arial"/>
              <a:cs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359228" y="922564"/>
            <a:ext cx="8464372" cy="332398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Why is it possible to estimate a 3D object from a monocular image (like </a:t>
            </a:r>
            <a:r>
              <a:rPr lang="en-US" sz="1400" spc="-1" dirty="0" err="1">
                <a:solidFill>
                  <a:srgbClr val="000000"/>
                </a:solidFill>
                <a:latin typeface="Arial"/>
              </a:rPr>
              <a:t>mediapipe’s</a:t>
            </a:r>
            <a:r>
              <a:rPr lang="en-US" sz="1400" spc="-1" dirty="0">
                <a:solidFill>
                  <a:srgbClr val="000000"/>
                </a:solidFill>
                <a:latin typeface="Arial"/>
              </a:rPr>
              <a:t> Objectron)? What other assumptions or data is needed to accomplish this.</a:t>
            </a:r>
          </a:p>
          <a:p>
            <a:endParaRPr lang="en-US" sz="1400" spc="-1" dirty="0">
              <a:solidFill>
                <a:srgbClr val="000000"/>
              </a:solidFill>
              <a:latin typeface="Arial"/>
            </a:endParaRPr>
          </a:p>
          <a:p>
            <a:r>
              <a:rPr lang="en-US" sz="1400" spc="-1" dirty="0">
                <a:solidFill>
                  <a:srgbClr val="000000"/>
                </a:solidFill>
                <a:latin typeface="Arial"/>
              </a:rPr>
              <a:t>We can project the world coordinates to 2D image coordinates. We can reverse this technique to obtain 3D world coordinates from a 2D image pixels coordinates. This allows us to estimate the 3D object in the image frame with certain level of uncertainties. </a:t>
            </a:r>
          </a:p>
          <a:p>
            <a:r>
              <a:rPr lang="en-US" sz="1400" spc="-1" dirty="0">
                <a:solidFill>
                  <a:srgbClr val="000000"/>
                </a:solidFill>
                <a:latin typeface="Arial"/>
              </a:rPr>
              <a:t>Some assumptions needed to accomplish this results are:</a:t>
            </a:r>
          </a:p>
          <a:p>
            <a:pPr marL="285750" indent="-285750">
              <a:buFont typeface="Arial" panose="020B0604020202020204" pitchFamily="34" charset="0"/>
              <a:buChar char="•"/>
            </a:pPr>
            <a:r>
              <a:rPr lang="en-US" sz="1400" spc="-1" dirty="0">
                <a:solidFill>
                  <a:srgbClr val="000000"/>
                </a:solidFill>
                <a:latin typeface="Arial"/>
              </a:rPr>
              <a:t>We need to have information about the depth of object i.e., distance between camera and the object.</a:t>
            </a:r>
          </a:p>
          <a:p>
            <a:pPr marL="285750" indent="-285750">
              <a:buFont typeface="Arial" panose="020B0604020202020204" pitchFamily="34" charset="0"/>
              <a:buChar char="•"/>
            </a:pPr>
            <a:r>
              <a:rPr lang="en-US" sz="1400" spc="-1" dirty="0">
                <a:solidFill>
                  <a:srgbClr val="000000"/>
                </a:solidFill>
                <a:latin typeface="Arial"/>
              </a:rPr>
              <a:t>Furthermore, having multiple images of the object from various angles could help in a better estimation of 3D object</a:t>
            </a:r>
          </a:p>
          <a:p>
            <a:pPr marL="285750" indent="-285750">
              <a:buFont typeface="Arial" panose="020B0604020202020204" pitchFamily="34" charset="0"/>
              <a:buChar char="•"/>
            </a:pPr>
            <a:r>
              <a:rPr lang="en-US" sz="1400" spc="-1" dirty="0">
                <a:solidFill>
                  <a:srgbClr val="000000"/>
                </a:solidFill>
                <a:latin typeface="Arial"/>
              </a:rPr>
              <a:t>Measurement of actual size of the object would result in a better estimation of 3D object as well.</a:t>
            </a:r>
          </a:p>
          <a:p>
            <a:endParaRPr lang="en-US" sz="1400" spc="-1" dirty="0">
              <a:solidFill>
                <a:srgbClr val="000000"/>
              </a:solidFill>
              <a:latin typeface="Arial"/>
            </a:endParaRPr>
          </a:p>
          <a:p>
            <a:endParaRPr lang="en-US" sz="1400" spc="-1" dirty="0">
              <a:solidFill>
                <a:srgbClr val="595959"/>
              </a:solidFill>
              <a:latin typeface="Arial"/>
            </a:endParaRPr>
          </a:p>
          <a:p>
            <a:endParaRPr lang="en-US" sz="1400" spc="-1" dirty="0">
              <a:solidFill>
                <a:srgbClr val="595959"/>
              </a:solidFill>
              <a:latin typeface="Arial"/>
            </a:endParaRPr>
          </a:p>
          <a:p>
            <a:endParaRPr lang="en-US" sz="1400" spc="-1" dirty="0">
              <a:solidFill>
                <a:srgbClr val="000000"/>
              </a:solidFill>
              <a:latin typeface="Arial"/>
            </a:endParaRPr>
          </a:p>
        </p:txBody>
      </p:sp>
    </p:spTree>
    <p:extLst>
      <p:ext uri="{BB962C8B-B14F-4D97-AF65-F5344CB8AC3E}">
        <p14:creationId xmlns:p14="http://schemas.microsoft.com/office/powerpoint/2010/main" val="17332306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3538729" cy="5232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955821" y="3920990"/>
            <a:ext cx="234857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Put your annotated picture generated from part 1 here</a:t>
            </a:r>
          </a:p>
        </p:txBody>
      </p:sp>
      <p:sp>
        <p:nvSpPr>
          <p:cNvPr id="5" name="TextBox 1">
            <a:extLst>
              <a:ext uri="{FF2B5EF4-FFF2-40B4-BE49-F238E27FC236}">
                <a16:creationId xmlns:a16="http://schemas.microsoft.com/office/drawing/2014/main" id="{F5B5863A-BA7F-405A-A953-6B263EA116D1}"/>
              </a:ext>
            </a:extLst>
          </p:cNvPr>
          <p:cNvSpPr txBox="1"/>
          <p:nvPr/>
        </p:nvSpPr>
        <p:spPr>
          <a:xfrm>
            <a:off x="4614598" y="3967156"/>
            <a:ext cx="3881775"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Copy and paste the code you fill in “detect_3d_box()” in “my_objectron.py()”</a:t>
            </a:r>
          </a:p>
          <a:p>
            <a:r>
              <a:rPr lang="en-US" sz="1400" spc="-1" dirty="0">
                <a:solidFill>
                  <a:srgbClr val="000000"/>
                </a:solidFill>
                <a:latin typeface="Arial"/>
              </a:rPr>
              <a:t>Note: Only paste the code you fill. Do not add the whole function</a:t>
            </a:r>
          </a:p>
        </p:txBody>
      </p:sp>
      <p:cxnSp>
        <p:nvCxnSpPr>
          <p:cNvPr id="7" name="Conector recto 6">
            <a:extLst>
              <a:ext uri="{FF2B5EF4-FFF2-40B4-BE49-F238E27FC236}">
                <a16:creationId xmlns:a16="http://schemas.microsoft.com/office/drawing/2014/main" id="{148A0C42-EBA5-423A-9E07-A5561688041A}"/>
              </a:ext>
            </a:extLst>
          </p:cNvPr>
          <p:cNvCxnSpPr/>
          <p:nvPr/>
        </p:nvCxnSpPr>
        <p:spPr>
          <a:xfrm>
            <a:off x="4206240" y="1432741"/>
            <a:ext cx="0" cy="2613414"/>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A3BB2527-D9DF-4CFB-8FB9-B8CDFCD2A28F}"/>
              </a:ext>
            </a:extLst>
          </p:cNvPr>
          <p:cNvPicPr>
            <a:picLocks noChangeAspect="1"/>
          </p:cNvPicPr>
          <p:nvPr/>
        </p:nvPicPr>
        <p:blipFill>
          <a:blip r:embed="rId2"/>
          <a:stretch>
            <a:fillRect/>
          </a:stretch>
        </p:blipFill>
        <p:spPr>
          <a:xfrm>
            <a:off x="696907" y="1197429"/>
            <a:ext cx="2851836" cy="2711717"/>
          </a:xfrm>
          <a:prstGeom prst="rect">
            <a:avLst/>
          </a:prstGeom>
        </p:spPr>
      </p:pic>
      <p:sp>
        <p:nvSpPr>
          <p:cNvPr id="12" name="TextBox 1">
            <a:extLst>
              <a:ext uri="{FF2B5EF4-FFF2-40B4-BE49-F238E27FC236}">
                <a16:creationId xmlns:a16="http://schemas.microsoft.com/office/drawing/2014/main" id="{0269851E-741B-4839-BEAC-ACA2C61A1128}"/>
              </a:ext>
            </a:extLst>
          </p:cNvPr>
          <p:cNvSpPr txBox="1"/>
          <p:nvPr/>
        </p:nvSpPr>
        <p:spPr>
          <a:xfrm>
            <a:off x="6001474" y="2350271"/>
            <a:ext cx="1108022"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FF0000"/>
                </a:solidFill>
                <a:latin typeface="Arial"/>
              </a:rPr>
              <a:t>See slide 2</a:t>
            </a:r>
            <a:r>
              <a:rPr lang="en-US" sz="1400" spc="-1" dirty="0">
                <a:solidFill>
                  <a:srgbClr val="000000"/>
                </a:solidFill>
                <a:latin typeface="Arial"/>
              </a:rPr>
              <a:t> </a:t>
            </a:r>
          </a:p>
        </p:txBody>
      </p:sp>
    </p:spTree>
    <p:extLst>
      <p:ext uri="{BB962C8B-B14F-4D97-AF65-F5344CB8AC3E}">
        <p14:creationId xmlns:p14="http://schemas.microsoft.com/office/powerpoint/2010/main" val="5457148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11760" y="438840"/>
            <a:ext cx="87404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a:t>
            </a:r>
            <a:r>
              <a:rPr lang="en-US" sz="1400" b="1" spc="-1" dirty="0">
                <a:solidFill>
                  <a:srgbClr val="595959"/>
                </a:solidFill>
                <a:ea typeface="Arial"/>
              </a:rPr>
              <a:t>: (5 points) </a:t>
            </a:r>
            <a:endParaRPr lang="en-US" sz="1400" b="1" strike="noStrike" spc="-1" dirty="0">
              <a:solidFill>
                <a:srgbClr val="595959"/>
              </a:solidFill>
              <a:latin typeface="Arial"/>
              <a:ea typeface="Arial"/>
            </a:endParaRPr>
          </a:p>
          <a:p>
            <a:pPr>
              <a:lnSpc>
                <a:spcPct val="115000"/>
              </a:lnSpc>
            </a:pPr>
            <a:r>
              <a:rPr lang="en-US" sz="1400" spc="-1" dirty="0"/>
              <a:t>After you did camera calibration, you get a more accurate K, the intrinsic matrix of the camera, can you describe what is the meaning of the five non-zero parameter in K?</a:t>
            </a:r>
          </a:p>
          <a:p>
            <a:pPr>
              <a:lnSpc>
                <a:spcPct val="115000"/>
              </a:lnSpc>
            </a:pPr>
            <a:endParaRPr lang="en-US" sz="1400" spc="-1" dirty="0"/>
          </a:p>
          <a:p>
            <a:pPr>
              <a:lnSpc>
                <a:spcPct val="115000"/>
              </a:lnSpc>
            </a:pPr>
            <a:r>
              <a:rPr lang="en-US" sz="1400" spc="-1" dirty="0"/>
              <a:t>In utils.py, optimal intrinsic matrix of camera is obtained using the following command:</a:t>
            </a:r>
          </a:p>
          <a:p>
            <a:pPr>
              <a:lnSpc>
                <a:spcPct val="115000"/>
              </a:lnSpc>
            </a:pPr>
            <a:endParaRPr lang="en-US" sz="1400" spc="-1" dirty="0"/>
          </a:p>
          <a:p>
            <a:pPr>
              <a:lnSpc>
                <a:spcPct val="115000"/>
              </a:lnSpc>
            </a:pPr>
            <a:r>
              <a:rPr lang="en-US" sz="1400" b="1" spc="-1" dirty="0"/>
              <a:t>cv2.getOptimalNewCameraMatrix(</a:t>
            </a:r>
            <a:r>
              <a:rPr lang="en-US" sz="1400" b="1" spc="-1" dirty="0" err="1"/>
              <a:t>mtx,dist</a:t>
            </a:r>
            <a:r>
              <a:rPr lang="en-US" sz="1400" b="1" spc="-1" dirty="0"/>
              <a:t>,(</a:t>
            </a:r>
            <a:r>
              <a:rPr lang="en-US" sz="1400" b="1" spc="-1" dirty="0" err="1"/>
              <a:t>w,h</a:t>
            </a:r>
            <a:r>
              <a:rPr lang="en-US" sz="1400" b="1" spc="-1" dirty="0"/>
              <a:t>),1,(</a:t>
            </a:r>
            <a:r>
              <a:rPr lang="en-US" sz="1400" b="1" spc="-1" dirty="0" err="1"/>
              <a:t>w,h</a:t>
            </a:r>
            <a:r>
              <a:rPr lang="en-US" sz="1400" b="1" spc="-1" dirty="0"/>
              <a:t>))</a:t>
            </a:r>
          </a:p>
          <a:p>
            <a:pPr>
              <a:lnSpc>
                <a:spcPct val="115000"/>
              </a:lnSpc>
            </a:pPr>
            <a:r>
              <a:rPr lang="en-US" sz="1400" spc="-1" dirty="0"/>
              <a:t>where;</a:t>
            </a:r>
          </a:p>
          <a:p>
            <a:pPr>
              <a:lnSpc>
                <a:spcPct val="115000"/>
              </a:lnSpc>
            </a:pPr>
            <a:r>
              <a:rPr lang="en-US" sz="1400" i="1" spc="-1" dirty="0" err="1"/>
              <a:t>mtx</a:t>
            </a:r>
            <a:r>
              <a:rPr lang="en-US" sz="1400" i="1" spc="-1" dirty="0"/>
              <a:t> = input camera matrix</a:t>
            </a:r>
          </a:p>
          <a:p>
            <a:pPr>
              <a:lnSpc>
                <a:spcPct val="115000"/>
              </a:lnSpc>
            </a:pPr>
            <a:r>
              <a:rPr lang="en-US" sz="1400" i="1" spc="-1" dirty="0" err="1"/>
              <a:t>dist</a:t>
            </a:r>
            <a:r>
              <a:rPr lang="en-US" sz="1400" i="1" spc="-1" dirty="0"/>
              <a:t> = lens distortion </a:t>
            </a:r>
            <a:r>
              <a:rPr lang="en-US" sz="1400" i="1" spc="-1" dirty="0" err="1"/>
              <a:t>coeffieicent</a:t>
            </a:r>
            <a:r>
              <a:rPr lang="en-US" sz="1400" i="1" spc="-1" dirty="0"/>
              <a:t> (in the form of an array)</a:t>
            </a:r>
          </a:p>
          <a:p>
            <a:pPr>
              <a:lnSpc>
                <a:spcPct val="115000"/>
              </a:lnSpc>
            </a:pPr>
            <a:r>
              <a:rPr lang="en-US" sz="1400" i="1" spc="-1" dirty="0"/>
              <a:t>(</a:t>
            </a:r>
            <a:r>
              <a:rPr lang="en-US" sz="1400" i="1" spc="-1" dirty="0" err="1"/>
              <a:t>w,h</a:t>
            </a:r>
            <a:r>
              <a:rPr lang="en-US" sz="1400" i="1" spc="-1" dirty="0"/>
              <a:t>) = input image size</a:t>
            </a:r>
          </a:p>
          <a:p>
            <a:pPr>
              <a:lnSpc>
                <a:spcPct val="115000"/>
              </a:lnSpc>
            </a:pPr>
            <a:r>
              <a:rPr lang="en-US" sz="1400" i="1" spc="-1" dirty="0"/>
              <a:t>1 = alpha value i.e., free scaling parameter ranging from 0 to 1 corresponding to when all the pixels in the undistorted image are valid and when all the source image pixel are retained in the undistorted image respectively.</a:t>
            </a:r>
          </a:p>
          <a:p>
            <a:pPr>
              <a:lnSpc>
                <a:spcPct val="115000"/>
              </a:lnSpc>
            </a:pPr>
            <a:r>
              <a:rPr lang="en-US" sz="1400" i="1" spc="-1" dirty="0"/>
              <a:t>(</a:t>
            </a:r>
            <a:r>
              <a:rPr lang="en-US" sz="1400" i="1" spc="-1" dirty="0" err="1"/>
              <a:t>w,h</a:t>
            </a:r>
            <a:r>
              <a:rPr lang="en-US" sz="1400" i="1" spc="-1" dirty="0"/>
              <a:t>) = new image size (same size in our case)</a:t>
            </a:r>
          </a:p>
          <a:p>
            <a:pPr>
              <a:lnSpc>
                <a:spcPct val="115000"/>
              </a:lnSpc>
            </a:pPr>
            <a:endParaRPr lang="en-US" sz="1400" spc="-1" dirty="0"/>
          </a:p>
          <a:p>
            <a:pPr>
              <a:lnSpc>
                <a:spcPct val="115000"/>
              </a:lnSpc>
            </a:pPr>
            <a:endParaRPr lang="en-US" sz="1400" spc="-1" dirty="0"/>
          </a:p>
          <a:p>
            <a:pPr>
              <a:lnSpc>
                <a:spcPct val="115000"/>
              </a:lnSpc>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11760" y="438840"/>
            <a:ext cx="87404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a:t>
            </a:r>
            <a:r>
              <a:rPr lang="en-US" sz="1400" b="1" spc="-1" dirty="0">
                <a:solidFill>
                  <a:srgbClr val="595959"/>
                </a:solidFill>
                <a:ea typeface="Arial"/>
              </a:rPr>
              <a:t> (5 points) </a:t>
            </a:r>
            <a:endParaRPr lang="en-US" sz="1400" b="1" strike="noStrike" spc="-1" dirty="0">
              <a:solidFill>
                <a:srgbClr val="595959"/>
              </a:solidFill>
              <a:latin typeface="Arial"/>
              <a:ea typeface="Arial"/>
            </a:endParaRPr>
          </a:p>
          <a:p>
            <a:pPr>
              <a:lnSpc>
                <a:spcPct val="115000"/>
              </a:lnSpc>
            </a:pPr>
            <a:r>
              <a:rPr lang="en-US" sz="1400" spc="-1" dirty="0">
                <a:ea typeface="Arial"/>
              </a:rPr>
              <a:t>In the K (intrinsic matrix), there is one value representing </a:t>
            </a:r>
            <a:r>
              <a:rPr lang="en-US" sz="1400" spc="-1" dirty="0" err="1">
                <a:ea typeface="Arial"/>
              </a:rPr>
              <a:t>fx</a:t>
            </a:r>
            <a:r>
              <a:rPr lang="en-US" sz="1400" spc="-1" dirty="0">
                <a:ea typeface="Arial"/>
              </a:rPr>
              <a:t> and another one representing </a:t>
            </a:r>
            <a:r>
              <a:rPr lang="en-US" sz="1400" spc="-1" dirty="0" err="1">
                <a:ea typeface="Arial"/>
              </a:rPr>
              <a:t>fy</a:t>
            </a:r>
            <a:r>
              <a:rPr lang="en-US" sz="1400" spc="-1" dirty="0">
                <a:ea typeface="Arial"/>
              </a:rPr>
              <a:t>, what is the unit of those two values? Why? In practice, when </a:t>
            </a:r>
            <a:r>
              <a:rPr lang="en-US" sz="1400" spc="-1" dirty="0" err="1">
                <a:ea typeface="Arial"/>
              </a:rPr>
              <a:t>fx</a:t>
            </a:r>
            <a:r>
              <a:rPr lang="en-US" sz="1400" spc="-1" dirty="0">
                <a:ea typeface="Arial"/>
              </a:rPr>
              <a:t> is not equal to </a:t>
            </a:r>
            <a:r>
              <a:rPr lang="en-US" sz="1400" spc="-1" dirty="0" err="1">
                <a:ea typeface="Arial"/>
              </a:rPr>
              <a:t>fy</a:t>
            </a:r>
            <a:r>
              <a:rPr lang="en-US" sz="1400" spc="-1" dirty="0">
                <a:ea typeface="Arial"/>
              </a:rPr>
              <a:t>, what does this imply?</a:t>
            </a:r>
          </a:p>
          <a:p>
            <a:pPr>
              <a:lnSpc>
                <a:spcPct val="115000"/>
              </a:lnSpc>
            </a:pPr>
            <a:endParaRPr lang="en-US" sz="1400" spc="-1" dirty="0">
              <a:ea typeface="Arial"/>
            </a:endParaRPr>
          </a:p>
          <a:p>
            <a:pPr>
              <a:lnSpc>
                <a:spcPct val="115000"/>
              </a:lnSpc>
            </a:pPr>
            <a:r>
              <a:rPr lang="en-US" sz="1400" spc="-1" dirty="0">
                <a:ea typeface="Arial"/>
              </a:rPr>
              <a:t>In an intrinsic camera matrix, </a:t>
            </a:r>
            <a:r>
              <a:rPr lang="en-US" sz="1400" spc="-1" dirty="0" err="1">
                <a:ea typeface="Arial"/>
              </a:rPr>
              <a:t>fx</a:t>
            </a:r>
            <a:r>
              <a:rPr lang="en-US" sz="1400" spc="-1" dirty="0">
                <a:ea typeface="Arial"/>
              </a:rPr>
              <a:t> and </a:t>
            </a:r>
            <a:r>
              <a:rPr lang="en-US" sz="1400" spc="-1" dirty="0" err="1">
                <a:ea typeface="Arial"/>
              </a:rPr>
              <a:t>fy</a:t>
            </a:r>
            <a:r>
              <a:rPr lang="en-US" sz="1400" spc="-1" dirty="0">
                <a:ea typeface="Arial"/>
              </a:rPr>
              <a:t> correspond to x-axis and y-axis focal length for a pin hole geometry camera respectively. They are commonly measured in pixels (image) or millimeters (camera).</a:t>
            </a:r>
          </a:p>
          <a:p>
            <a:pPr>
              <a:lnSpc>
                <a:spcPct val="115000"/>
              </a:lnSpc>
            </a:pPr>
            <a:endParaRPr lang="en-US" sz="1400" spc="-1" dirty="0">
              <a:ea typeface="Arial"/>
            </a:endParaRPr>
          </a:p>
          <a:p>
            <a:pPr>
              <a:lnSpc>
                <a:spcPct val="115000"/>
              </a:lnSpc>
            </a:pPr>
            <a:r>
              <a:rPr lang="en-US" sz="1400" spc="-1" dirty="0">
                <a:ea typeface="Arial"/>
              </a:rPr>
              <a:t>For an ideal pin hole camera, the values for both </a:t>
            </a:r>
            <a:r>
              <a:rPr lang="en-US" sz="1400" spc="-1" dirty="0" err="1">
                <a:ea typeface="Arial"/>
              </a:rPr>
              <a:t>fx</a:t>
            </a:r>
            <a:r>
              <a:rPr lang="en-US" sz="1400" spc="-1" dirty="0">
                <a:ea typeface="Arial"/>
              </a:rPr>
              <a:t> and </a:t>
            </a:r>
            <a:r>
              <a:rPr lang="en-US" sz="1400" spc="-1" dirty="0" err="1">
                <a:ea typeface="Arial"/>
              </a:rPr>
              <a:t>fy</a:t>
            </a:r>
            <a:r>
              <a:rPr lang="en-US" sz="1400" spc="-1" dirty="0">
                <a:ea typeface="Arial"/>
              </a:rPr>
              <a:t> are equal. However, in practice these values are not the same. There are numerous reasons behind this odd phenomena and they include:</a:t>
            </a:r>
          </a:p>
          <a:p>
            <a:pPr marL="285750" indent="-285750">
              <a:lnSpc>
                <a:spcPct val="115000"/>
              </a:lnSpc>
              <a:buFont typeface="Arial" panose="020B0604020202020204" pitchFamily="34" charset="0"/>
              <a:buChar char="•"/>
            </a:pPr>
            <a:r>
              <a:rPr lang="en-US" sz="1400" spc="-1" dirty="0">
                <a:ea typeface="Arial"/>
              </a:rPr>
              <a:t>non-uniform scaling of image in post-processing</a:t>
            </a:r>
          </a:p>
          <a:p>
            <a:pPr marL="285750" indent="-285750">
              <a:lnSpc>
                <a:spcPct val="115000"/>
              </a:lnSpc>
              <a:buFont typeface="Arial" panose="020B0604020202020204" pitchFamily="34" charset="0"/>
              <a:buChar char="•"/>
            </a:pPr>
            <a:r>
              <a:rPr lang="en-US" sz="1400" spc="-1" dirty="0">
                <a:ea typeface="Arial"/>
              </a:rPr>
              <a:t>Faulty camera calibration</a:t>
            </a:r>
          </a:p>
          <a:p>
            <a:pPr marL="285750" indent="-285750">
              <a:lnSpc>
                <a:spcPct val="115000"/>
              </a:lnSpc>
              <a:buFont typeface="Arial" panose="020B0604020202020204" pitchFamily="34" charset="0"/>
              <a:buChar char="•"/>
            </a:pPr>
            <a:r>
              <a:rPr lang="en-US" sz="1400" spc="-1" dirty="0">
                <a:ea typeface="Arial"/>
              </a:rPr>
              <a:t>Lens distortion</a:t>
            </a:r>
          </a:p>
          <a:p>
            <a:pPr>
              <a:lnSpc>
                <a:spcPct val="115000"/>
              </a:lnSpc>
            </a:pPr>
            <a:endParaRPr lang="en-US" sz="1400" spc="-1" dirty="0">
              <a:ea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23AC8B3F-3E97-46EF-9804-903082775EDD}"/>
              </a:ext>
            </a:extLst>
          </p:cNvPr>
          <p:cNvSpPr/>
          <p:nvPr/>
        </p:nvSpPr>
        <p:spPr>
          <a:xfrm>
            <a:off x="311760" y="438840"/>
            <a:ext cx="8740080" cy="1504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 (</a:t>
            </a:r>
            <a:r>
              <a:rPr lang="en-US" sz="1400" b="1" spc="-1" dirty="0">
                <a:solidFill>
                  <a:srgbClr val="595959"/>
                </a:solidFill>
                <a:latin typeface="Arial"/>
                <a:ea typeface="Arial"/>
              </a:rPr>
              <a:t>6</a:t>
            </a:r>
            <a:r>
              <a:rPr lang="en-US" sz="1400" b="1" strike="noStrike" spc="-1" dirty="0">
                <a:solidFill>
                  <a:srgbClr val="595959"/>
                </a:solidFill>
                <a:latin typeface="Arial"/>
                <a:ea typeface="Arial"/>
              </a:rPr>
              <a:t> points) </a:t>
            </a:r>
            <a:endParaRPr lang="en-US" sz="1400" b="0" strike="noStrike" spc="-1" dirty="0">
              <a:latin typeface="Arial"/>
            </a:endParaRPr>
          </a:p>
          <a:p>
            <a:pPr>
              <a:lnSpc>
                <a:spcPct val="115000"/>
              </a:lnSpc>
            </a:pPr>
            <a:r>
              <a:rPr lang="en-US" sz="1400" b="0" strike="noStrike" spc="-1" dirty="0">
                <a:solidFill>
                  <a:srgbClr val="000000"/>
                </a:solidFill>
                <a:latin typeface="Arial"/>
                <a:ea typeface="DejaVu Sans"/>
              </a:rPr>
              <a:t>You also performed the transformation from world to camera by using the equations below. </a:t>
            </a:r>
            <a:endParaRPr lang="en-US" sz="1400" b="0" strike="noStrike" spc="-1" dirty="0">
              <a:latin typeface="Arial"/>
            </a:endParaRPr>
          </a:p>
          <a:p>
            <a:pPr>
              <a:lnSpc>
                <a:spcPct val="115000"/>
              </a:lnSpc>
            </a:pPr>
            <a:r>
              <a:rPr lang="en-US" sz="1400" b="0" strike="noStrike" spc="-1" dirty="0">
                <a:solidFill>
                  <a:srgbClr val="000000"/>
                </a:solidFill>
                <a:latin typeface="Arial"/>
                <a:ea typeface="DejaVu Sans"/>
              </a:rPr>
              <a:t>1) Previously what we did </a:t>
            </a:r>
            <a:r>
              <a:rPr lang="en-US" sz="1400" spc="-1" dirty="0">
                <a:solidFill>
                  <a:srgbClr val="000000"/>
                </a:solidFill>
                <a:latin typeface="Arial"/>
                <a:ea typeface="DejaVu Sans"/>
              </a:rPr>
              <a:t>was</a:t>
            </a:r>
            <a:r>
              <a:rPr lang="en-US" sz="1400" b="0" strike="noStrike" spc="-1" dirty="0">
                <a:solidFill>
                  <a:srgbClr val="000000"/>
                </a:solidFill>
                <a:latin typeface="Arial"/>
                <a:ea typeface="DejaVu Sans"/>
              </a:rPr>
              <a:t> from world coordinate to camera coordinate. If we perform the inverse, which is from camera coordinate to world coordinate, will also have a  similar equation1,  but the w and c will change. Then there will be a </a:t>
            </a:r>
            <a:r>
              <a:rPr lang="en-US" sz="1400" b="0" strike="noStrike" spc="-1" dirty="0" err="1">
                <a:solidFill>
                  <a:srgbClr val="000000"/>
                </a:solidFill>
                <a:latin typeface="Arial"/>
                <a:ea typeface="DejaVu Sans"/>
              </a:rPr>
              <a:t>ctw</a:t>
            </a:r>
            <a:r>
              <a:rPr lang="en-US" sz="1400" b="0" strike="noStrike" spc="-1" dirty="0">
                <a:solidFill>
                  <a:srgbClr val="000000"/>
                </a:solidFill>
                <a:latin typeface="Arial"/>
                <a:ea typeface="DejaVu Sans"/>
              </a:rPr>
              <a:t> in the change equation, what does </a:t>
            </a:r>
            <a:r>
              <a:rPr lang="en-US" sz="1400" b="0" strike="noStrike" spc="-1" dirty="0" err="1">
                <a:solidFill>
                  <a:srgbClr val="000000"/>
                </a:solidFill>
                <a:latin typeface="Arial"/>
                <a:ea typeface="DejaVu Sans"/>
              </a:rPr>
              <a:t>ctw</a:t>
            </a:r>
            <a:r>
              <a:rPr lang="en-US" sz="1400" b="0" strike="noStrike" spc="-1" dirty="0">
                <a:solidFill>
                  <a:srgbClr val="000000"/>
                </a:solidFill>
                <a:latin typeface="Arial"/>
                <a:ea typeface="DejaVu Sans"/>
              </a:rPr>
              <a:t> represent? </a:t>
            </a:r>
            <a:endParaRPr lang="en-US" sz="1400" b="0" strike="noStrike" spc="-1" dirty="0">
              <a:latin typeface="Arial"/>
            </a:endParaRPr>
          </a:p>
          <a:p>
            <a:pPr>
              <a:lnSpc>
                <a:spcPct val="115000"/>
              </a:lnSpc>
            </a:pPr>
            <a:r>
              <a:rPr lang="en-US" sz="1400" b="0" strike="noStrike" spc="-1" dirty="0">
                <a:solidFill>
                  <a:srgbClr val="000000"/>
                </a:solidFill>
                <a:latin typeface="Arial"/>
                <a:ea typeface="DejaVu Sans"/>
              </a:rPr>
              <a:t>2)Using the equation2 and equation3 below, can we describe why the P matrix can project 3D points in world coordinate to 2D points on image plane? (Hint: the P matrix achieves two coordinate transform) </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pic>
        <p:nvPicPr>
          <p:cNvPr id="4" name="Picture 83">
            <a:extLst>
              <a:ext uri="{FF2B5EF4-FFF2-40B4-BE49-F238E27FC236}">
                <a16:creationId xmlns:a16="http://schemas.microsoft.com/office/drawing/2014/main" id="{689402B9-FF2C-4574-B5BD-B016323CB62C}"/>
              </a:ext>
            </a:extLst>
          </p:cNvPr>
          <p:cNvPicPr/>
          <p:nvPr/>
        </p:nvPicPr>
        <p:blipFill>
          <a:blip r:embed="rId2"/>
          <a:stretch/>
        </p:blipFill>
        <p:spPr>
          <a:xfrm>
            <a:off x="158760" y="3252600"/>
            <a:ext cx="2218680" cy="551880"/>
          </a:xfrm>
          <a:prstGeom prst="rect">
            <a:avLst/>
          </a:prstGeom>
          <a:ln>
            <a:noFill/>
          </a:ln>
        </p:spPr>
      </p:pic>
      <p:pic>
        <p:nvPicPr>
          <p:cNvPr id="5" name="Picture 84">
            <a:extLst>
              <a:ext uri="{FF2B5EF4-FFF2-40B4-BE49-F238E27FC236}">
                <a16:creationId xmlns:a16="http://schemas.microsoft.com/office/drawing/2014/main" id="{4E0A90C2-10A3-4029-8E99-D1D19674D035}"/>
              </a:ext>
            </a:extLst>
          </p:cNvPr>
          <p:cNvPicPr/>
          <p:nvPr/>
        </p:nvPicPr>
        <p:blipFill>
          <a:blip r:embed="rId3"/>
          <a:stretch/>
        </p:blipFill>
        <p:spPr>
          <a:xfrm>
            <a:off x="124560" y="3648960"/>
            <a:ext cx="2161440" cy="1380240"/>
          </a:xfrm>
          <a:prstGeom prst="rect">
            <a:avLst/>
          </a:prstGeom>
          <a:ln>
            <a:noFill/>
          </a:ln>
        </p:spPr>
      </p:pic>
      <p:sp>
        <p:nvSpPr>
          <p:cNvPr id="7" name="CustomShape 2">
            <a:extLst>
              <a:ext uri="{FF2B5EF4-FFF2-40B4-BE49-F238E27FC236}">
                <a16:creationId xmlns:a16="http://schemas.microsoft.com/office/drawing/2014/main" id="{DE727BB6-AF70-40DF-831B-F82F423182FB}"/>
              </a:ext>
            </a:extLst>
          </p:cNvPr>
          <p:cNvSpPr/>
          <p:nvPr/>
        </p:nvSpPr>
        <p:spPr>
          <a:xfrm>
            <a:off x="3848100" y="2333880"/>
            <a:ext cx="5056140" cy="248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AutoNum type="arabicParenR"/>
            </a:pPr>
            <a:r>
              <a:rPr lang="en-US" sz="1400" spc="-1" dirty="0">
                <a:solidFill>
                  <a:srgbClr val="595959"/>
                </a:solidFill>
                <a:latin typeface="Arial"/>
              </a:rPr>
              <a:t>The world to camera transformation is denoted by</a:t>
            </a:r>
            <a:r>
              <a:rPr lang="en-US" sz="1400" spc="-1" baseline="-25000" dirty="0">
                <a:solidFill>
                  <a:srgbClr val="595959"/>
                </a:solidFill>
                <a:latin typeface="Arial"/>
              </a:rPr>
              <a:t> </a:t>
            </a:r>
            <a:r>
              <a:rPr lang="en-US" sz="1400" spc="-1" baseline="30000" dirty="0">
                <a:solidFill>
                  <a:srgbClr val="595959"/>
                </a:solidFill>
                <a:latin typeface="Arial"/>
              </a:rPr>
              <a:t>C </a:t>
            </a:r>
            <a:r>
              <a:rPr lang="en-US" sz="1400" spc="-1" dirty="0">
                <a:solidFill>
                  <a:srgbClr val="595959"/>
                </a:solidFill>
                <a:latin typeface="Arial"/>
              </a:rPr>
              <a:t>t </a:t>
            </a:r>
            <a:r>
              <a:rPr lang="en-US" sz="1400" spc="-1" baseline="-25000" dirty="0">
                <a:solidFill>
                  <a:srgbClr val="595959"/>
                </a:solidFill>
                <a:latin typeface="Arial"/>
              </a:rPr>
              <a:t>w </a:t>
            </a:r>
            <a:r>
              <a:rPr lang="en-US" sz="1400" spc="-1" dirty="0">
                <a:solidFill>
                  <a:srgbClr val="595959"/>
                </a:solidFill>
                <a:latin typeface="Arial"/>
              </a:rPr>
              <a:t>such that P</a:t>
            </a:r>
            <a:r>
              <a:rPr lang="en-US" sz="1400" spc="-1" baseline="-25000" dirty="0">
                <a:solidFill>
                  <a:srgbClr val="595959"/>
                </a:solidFill>
                <a:latin typeface="Arial"/>
              </a:rPr>
              <a:t>c</a:t>
            </a:r>
            <a:r>
              <a:rPr lang="en-US" sz="1400" spc="-1" dirty="0">
                <a:solidFill>
                  <a:srgbClr val="595959"/>
                </a:solidFill>
                <a:latin typeface="Arial"/>
              </a:rPr>
              <a:t> = </a:t>
            </a:r>
            <a:r>
              <a:rPr lang="en-US" sz="1400" spc="-1" baseline="-25000" dirty="0">
                <a:solidFill>
                  <a:srgbClr val="595959"/>
                </a:solidFill>
                <a:latin typeface="Arial"/>
              </a:rPr>
              <a:t> </a:t>
            </a:r>
            <a:r>
              <a:rPr lang="en-US" sz="1400" spc="-1" baseline="30000" dirty="0">
                <a:solidFill>
                  <a:srgbClr val="595959"/>
                </a:solidFill>
                <a:latin typeface="Arial"/>
              </a:rPr>
              <a:t>C </a:t>
            </a:r>
            <a:r>
              <a:rPr lang="en-US" sz="1400" spc="-1" dirty="0">
                <a:solidFill>
                  <a:srgbClr val="595959"/>
                </a:solidFill>
                <a:latin typeface="Arial"/>
              </a:rPr>
              <a:t>t </a:t>
            </a:r>
            <a:r>
              <a:rPr lang="en-US" sz="1400" spc="-1" baseline="-25000" dirty="0">
                <a:solidFill>
                  <a:srgbClr val="595959"/>
                </a:solidFill>
                <a:latin typeface="Arial"/>
              </a:rPr>
              <a:t>w </a:t>
            </a:r>
            <a:r>
              <a:rPr lang="en-US" sz="1400" spc="-1" dirty="0">
                <a:solidFill>
                  <a:srgbClr val="595959"/>
                </a:solidFill>
                <a:latin typeface="Arial"/>
              </a:rPr>
              <a:t>x P</a:t>
            </a:r>
            <a:r>
              <a:rPr lang="en-US" sz="1400" spc="-1" baseline="-25000" dirty="0">
                <a:solidFill>
                  <a:srgbClr val="595959"/>
                </a:solidFill>
                <a:latin typeface="Arial"/>
              </a:rPr>
              <a:t>w</a:t>
            </a:r>
            <a:endParaRPr lang="en-US" sz="1400" b="0" strike="noStrike" spc="-1" dirty="0">
              <a:solidFill>
                <a:srgbClr val="595959"/>
              </a:solidFill>
              <a:latin typeface="Arial"/>
            </a:endParaRPr>
          </a:p>
          <a:p>
            <a:pPr marL="342900" indent="-342900">
              <a:lnSpc>
                <a:spcPct val="100000"/>
              </a:lnSpc>
              <a:buAutoNum type="arabicParenR"/>
            </a:pPr>
            <a:r>
              <a:rPr lang="en-US" sz="1400" b="0" strike="noStrike" spc="-1" dirty="0">
                <a:solidFill>
                  <a:srgbClr val="595959"/>
                </a:solidFill>
                <a:latin typeface="Arial"/>
              </a:rPr>
              <a:t>P indeed achieves two coordinate transform i.e., world coordinate to camera coordinate and from camera coordinate to image pixel coordinate. P represents a matrix with camera intrinsics and extrinsics put together. Therefore, </a:t>
            </a:r>
            <a:r>
              <a:rPr lang="en-US" sz="1400" spc="-1" dirty="0">
                <a:solidFill>
                  <a:srgbClr val="595959"/>
                </a:solidFill>
                <a:latin typeface="Arial"/>
              </a:rPr>
              <a:t>it first transforms 3D world coordinate to camera coordinate through extrinsic parameters which is followed by intrinsic transformation to a 2D points on image plane.</a:t>
            </a:r>
            <a:endParaRPr lang="en-US" sz="1400" b="0" strike="noStrike" spc="-1" dirty="0">
              <a:latin typeface="Arial"/>
            </a:endParaRPr>
          </a:p>
        </p:txBody>
      </p:sp>
      <p:pic>
        <p:nvPicPr>
          <p:cNvPr id="9" name="Picture 8">
            <a:extLst>
              <a:ext uri="{FF2B5EF4-FFF2-40B4-BE49-F238E27FC236}">
                <a16:creationId xmlns:a16="http://schemas.microsoft.com/office/drawing/2014/main" id="{D635A8E9-4368-4F01-8999-CACC7DF862FB}"/>
              </a:ext>
            </a:extLst>
          </p:cNvPr>
          <p:cNvPicPr/>
          <p:nvPr/>
        </p:nvPicPr>
        <p:blipFill>
          <a:blip r:embed="rId4"/>
          <a:stretch/>
        </p:blipFill>
        <p:spPr>
          <a:xfrm>
            <a:off x="239760" y="2288160"/>
            <a:ext cx="2594880" cy="964440"/>
          </a:xfrm>
          <a:prstGeom prst="rect">
            <a:avLst/>
          </a:prstGeom>
          <a:ln>
            <a:noFill/>
          </a:ln>
        </p:spPr>
      </p:pic>
      <p:sp>
        <p:nvSpPr>
          <p:cNvPr id="11" name="TextShape 3">
            <a:extLst>
              <a:ext uri="{FF2B5EF4-FFF2-40B4-BE49-F238E27FC236}">
                <a16:creationId xmlns:a16="http://schemas.microsoft.com/office/drawing/2014/main" id="{92661701-8324-4FF5-947C-DE610D3E322C}"/>
              </a:ext>
            </a:extLst>
          </p:cNvPr>
          <p:cNvSpPr txBox="1"/>
          <p:nvPr/>
        </p:nvSpPr>
        <p:spPr>
          <a:xfrm>
            <a:off x="2737800" y="256032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eq.1</a:t>
            </a:r>
            <a:endParaRPr lang="en-US" sz="1400" b="0" strike="noStrike" spc="-1">
              <a:latin typeface="Arial"/>
            </a:endParaRPr>
          </a:p>
        </p:txBody>
      </p:sp>
      <p:sp>
        <p:nvSpPr>
          <p:cNvPr id="13" name="TextShape 4">
            <a:extLst>
              <a:ext uri="{FF2B5EF4-FFF2-40B4-BE49-F238E27FC236}">
                <a16:creationId xmlns:a16="http://schemas.microsoft.com/office/drawing/2014/main" id="{F14172D7-7731-40B3-B1C5-FE86E59A7341}"/>
              </a:ext>
            </a:extLst>
          </p:cNvPr>
          <p:cNvSpPr txBox="1"/>
          <p:nvPr/>
        </p:nvSpPr>
        <p:spPr>
          <a:xfrm>
            <a:off x="2468880" y="338328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eq.2</a:t>
            </a:r>
            <a:endParaRPr lang="en-US" sz="1400" b="0" strike="noStrike" spc="-1">
              <a:latin typeface="Arial"/>
            </a:endParaRPr>
          </a:p>
        </p:txBody>
      </p:sp>
      <p:sp>
        <p:nvSpPr>
          <p:cNvPr id="15" name="TextShape 5">
            <a:extLst>
              <a:ext uri="{FF2B5EF4-FFF2-40B4-BE49-F238E27FC236}">
                <a16:creationId xmlns:a16="http://schemas.microsoft.com/office/drawing/2014/main" id="{EF1935AE-7524-4552-B999-AA4D6E9F56D9}"/>
              </a:ext>
            </a:extLst>
          </p:cNvPr>
          <p:cNvSpPr txBox="1"/>
          <p:nvPr/>
        </p:nvSpPr>
        <p:spPr>
          <a:xfrm>
            <a:off x="2738160" y="256032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eq.1</a:t>
            </a:r>
            <a:endParaRPr lang="en-US" sz="1400" b="0" strike="noStrike" spc="-1">
              <a:latin typeface="Arial"/>
            </a:endParaRPr>
          </a:p>
        </p:txBody>
      </p:sp>
      <p:sp>
        <p:nvSpPr>
          <p:cNvPr id="17" name="TextShape 6">
            <a:extLst>
              <a:ext uri="{FF2B5EF4-FFF2-40B4-BE49-F238E27FC236}">
                <a16:creationId xmlns:a16="http://schemas.microsoft.com/office/drawing/2014/main" id="{1FBA2C54-B44F-4C70-A2F8-0A75200348F3}"/>
              </a:ext>
            </a:extLst>
          </p:cNvPr>
          <p:cNvSpPr txBox="1"/>
          <p:nvPr/>
        </p:nvSpPr>
        <p:spPr>
          <a:xfrm>
            <a:off x="2103120" y="428184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eq.3</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1710</TotalTime>
  <Words>2096</Words>
  <Application>Microsoft Office PowerPoint</Application>
  <PresentationFormat>On-screen Show (16:9)</PresentationFormat>
  <Paragraphs>234</Paragraphs>
  <Slides>23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Credit (for all): Your own image</vt:lpstr>
      <vt:lpstr>Extra Credit (for grad students): Interaction Video</vt:lpstr>
      <vt:lpstr>Extra Credit (for grad students): Interaction Video</vt:lpstr>
      <vt:lpstr>Extra Credit (for grad students): Interaction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6</dc:title>
  <dc:subject/>
  <dc:creator/>
  <dc:description/>
  <cp:lastModifiedBy>Koirala, Bipin</cp:lastModifiedBy>
  <cp:revision>239</cp:revision>
  <dcterms:modified xsi:type="dcterms:W3CDTF">2021-12-08T03:46:35Z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Notes">
    <vt:i4>21</vt:i4>
  </property>
  <property fmtid="{D5CDD505-2E9C-101B-9397-08002B2CF9AE}" pid="7" name="PresentationFormat">
    <vt:lpwstr>On-screen Show (16:9)</vt:lpwstr>
  </property>
  <property fmtid="{D5CDD505-2E9C-101B-9397-08002B2CF9AE}" pid="8" name="ScaleCrop">
    <vt:bool>false</vt:bool>
  </property>
  <property fmtid="{D5CDD505-2E9C-101B-9397-08002B2CF9AE}" pid="9" name="ShareDoc">
    <vt:bool>false</vt:bool>
  </property>
  <property fmtid="{D5CDD505-2E9C-101B-9397-08002B2CF9AE}" pid="10" name="Slides">
    <vt:i4>21</vt:i4>
  </property>
</Properties>
</file>