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6" r:id="rId9"/>
    <p:sldId id="274" r:id="rId10"/>
    <p:sldId id="275" r:id="rId11"/>
    <p:sldId id="273"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6"/>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a, Sai Sahitya" userId="f2e0010a-3dc1-4eb0-b56a-da1895632f90" providerId="ADAL" clId="{1153EA02-73A2-47B4-83BA-466B7029A1A6}"/>
    <pc:docChg chg="undo redo custSel modSld">
      <pc:chgData name="Kasa, Sai Sahitya" userId="f2e0010a-3dc1-4eb0-b56a-da1895632f90" providerId="ADAL" clId="{1153EA02-73A2-47B4-83BA-466B7029A1A6}" dt="2021-11-09T21:58:32.917" v="230" actId="20577"/>
      <pc:docMkLst>
        <pc:docMk/>
      </pc:docMkLst>
      <pc:sldChg chg="modSp mod">
        <pc:chgData name="Kasa, Sai Sahitya" userId="f2e0010a-3dc1-4eb0-b56a-da1895632f90" providerId="ADAL" clId="{1153EA02-73A2-47B4-83BA-466B7029A1A6}" dt="2021-11-09T21:58:32.917" v="230" actId="20577"/>
        <pc:sldMkLst>
          <pc:docMk/>
          <pc:sldMk cId="0" sldId="256"/>
        </pc:sldMkLst>
        <pc:spChg chg="mod">
          <ac:chgData name="Kasa, Sai Sahitya" userId="f2e0010a-3dc1-4eb0-b56a-da1895632f90" providerId="ADAL" clId="{1153EA02-73A2-47B4-83BA-466B7029A1A6}" dt="2021-11-09T21:58:32.917" v="230" actId="20577"/>
          <ac:spMkLst>
            <pc:docMk/>
            <pc:sldMk cId="0" sldId="256"/>
            <ac:spMk id="59" creationId="{00000000-0000-0000-0000-000000000000}"/>
          </ac:spMkLst>
        </pc:spChg>
      </pc:sldChg>
      <pc:sldChg chg="modSp mod">
        <pc:chgData name="Kasa, Sai Sahitya" userId="f2e0010a-3dc1-4eb0-b56a-da1895632f90" providerId="ADAL" clId="{1153EA02-73A2-47B4-83BA-466B7029A1A6}" dt="2021-11-09T21:56:27.490" v="117"/>
        <pc:sldMkLst>
          <pc:docMk/>
          <pc:sldMk cId="0" sldId="266"/>
        </pc:sldMkLst>
        <pc:spChg chg="mod">
          <ac:chgData name="Kasa, Sai Sahitya" userId="f2e0010a-3dc1-4eb0-b56a-da1895632f90" providerId="ADAL" clId="{1153EA02-73A2-47B4-83BA-466B7029A1A6}" dt="2021-11-09T21:56:27.490" v="117"/>
          <ac:spMkLst>
            <pc:docMk/>
            <pc:sldMk cId="0" sldId="266"/>
            <ac:spMk id="124" creationId="{00000000-0000-0000-0000-000000000000}"/>
          </ac:spMkLst>
        </pc:spChg>
      </pc:sldChg>
      <pc:sldChg chg="modSp mod">
        <pc:chgData name="Kasa, Sai Sahitya" userId="f2e0010a-3dc1-4eb0-b56a-da1895632f90" providerId="ADAL" clId="{1153EA02-73A2-47B4-83BA-466B7029A1A6}" dt="2021-11-09T21:56:47.112" v="127"/>
        <pc:sldMkLst>
          <pc:docMk/>
          <pc:sldMk cId="0" sldId="267"/>
        </pc:sldMkLst>
        <pc:spChg chg="mod">
          <ac:chgData name="Kasa, Sai Sahitya" userId="f2e0010a-3dc1-4eb0-b56a-da1895632f90" providerId="ADAL" clId="{1153EA02-73A2-47B4-83BA-466B7029A1A6}" dt="2021-11-09T21:56:47.112" v="127"/>
          <ac:spMkLst>
            <pc:docMk/>
            <pc:sldMk cId="0" sldId="267"/>
            <ac:spMk id="131" creationId="{00000000-0000-0000-0000-000000000000}"/>
          </ac:spMkLst>
        </pc:spChg>
      </pc:sldChg>
      <pc:sldChg chg="modSp mod">
        <pc:chgData name="Kasa, Sai Sahitya" userId="f2e0010a-3dc1-4eb0-b56a-da1895632f90" providerId="ADAL" clId="{1153EA02-73A2-47B4-83BA-466B7029A1A6}" dt="2021-11-09T21:57:51.595" v="200"/>
        <pc:sldMkLst>
          <pc:docMk/>
          <pc:sldMk cId="942665354" sldId="270"/>
        </pc:sldMkLst>
        <pc:spChg chg="mod">
          <ac:chgData name="Kasa, Sai Sahitya" userId="f2e0010a-3dc1-4eb0-b56a-da1895632f90" providerId="ADAL" clId="{1153EA02-73A2-47B4-83BA-466B7029A1A6}" dt="2021-11-09T21:57:51.595" v="200"/>
          <ac:spMkLst>
            <pc:docMk/>
            <pc:sldMk cId="942665354" sldId="270"/>
            <ac:spMk id="144" creationId="{00000000-0000-0000-0000-000000000000}"/>
          </ac:spMkLst>
        </pc:spChg>
      </pc:sldChg>
      <pc:sldChg chg="modSp mod">
        <pc:chgData name="Kasa, Sai Sahitya" userId="f2e0010a-3dc1-4eb0-b56a-da1895632f90" providerId="ADAL" clId="{1153EA02-73A2-47B4-83BA-466B7029A1A6}" dt="2021-11-09T21:57:19.951" v="188" actId="404"/>
        <pc:sldMkLst>
          <pc:docMk/>
          <pc:sldMk cId="4105030150" sldId="271"/>
        </pc:sldMkLst>
        <pc:spChg chg="mod">
          <ac:chgData name="Kasa, Sai Sahitya" userId="f2e0010a-3dc1-4eb0-b56a-da1895632f90" providerId="ADAL" clId="{1153EA02-73A2-47B4-83BA-466B7029A1A6}" dt="2021-11-09T21:57:19.951" v="188" actId="404"/>
          <ac:spMkLst>
            <pc:docMk/>
            <pc:sldMk cId="4105030150" sldId="271"/>
            <ac:spMk id="144" creationId="{00000000-0000-0000-0000-000000000000}"/>
          </ac:spMkLst>
        </pc:spChg>
      </pc:sldChg>
      <pc:sldChg chg="modSp mod">
        <pc:chgData name="Kasa, Sai Sahitya" userId="f2e0010a-3dc1-4eb0-b56a-da1895632f90" providerId="ADAL" clId="{1153EA02-73A2-47B4-83BA-466B7029A1A6}" dt="2021-11-09T21:57:41.703" v="195"/>
        <pc:sldMkLst>
          <pc:docMk/>
          <pc:sldMk cId="3147686069" sldId="272"/>
        </pc:sldMkLst>
        <pc:spChg chg="mod">
          <ac:chgData name="Kasa, Sai Sahitya" userId="f2e0010a-3dc1-4eb0-b56a-da1895632f90" providerId="ADAL" clId="{1153EA02-73A2-47B4-83BA-466B7029A1A6}" dt="2021-11-09T21:57:41.703" v="195"/>
          <ac:spMkLst>
            <pc:docMk/>
            <pc:sldMk cId="3147686069" sldId="272"/>
            <ac:spMk id="144" creationId="{00000000-0000-0000-0000-000000000000}"/>
          </ac:spMkLst>
        </pc:spChg>
      </pc:sldChg>
      <pc:sldChg chg="modSp mod">
        <pc:chgData name="Kasa, Sai Sahitya" userId="f2e0010a-3dc1-4eb0-b56a-da1895632f90" providerId="ADAL" clId="{1153EA02-73A2-47B4-83BA-466B7029A1A6}" dt="2021-11-09T21:56:40.041" v="123"/>
        <pc:sldMkLst>
          <pc:docMk/>
          <pc:sldMk cId="3833529914" sldId="273"/>
        </pc:sldMkLst>
        <pc:spChg chg="mod">
          <ac:chgData name="Kasa, Sai Sahitya" userId="f2e0010a-3dc1-4eb0-b56a-da1895632f90" providerId="ADAL" clId="{1153EA02-73A2-47B4-83BA-466B7029A1A6}" dt="2021-11-09T21:56:40.041" v="123"/>
          <ac:spMkLst>
            <pc:docMk/>
            <pc:sldMk cId="3833529914" sldId="273"/>
            <ac:spMk id="124" creationId="{00000000-0000-0000-0000-000000000000}"/>
          </ac:spMkLst>
        </pc:spChg>
      </pc:sldChg>
      <pc:sldChg chg="modSp mod">
        <pc:chgData name="Kasa, Sai Sahitya" userId="f2e0010a-3dc1-4eb0-b56a-da1895632f90" providerId="ADAL" clId="{1153EA02-73A2-47B4-83BA-466B7029A1A6}" dt="2021-11-09T21:55:43.853" v="94" actId="20577"/>
        <pc:sldMkLst>
          <pc:docMk/>
          <pc:sldMk cId="916800552" sldId="274"/>
        </pc:sldMkLst>
        <pc:spChg chg="mod">
          <ac:chgData name="Kasa, Sai Sahitya" userId="f2e0010a-3dc1-4eb0-b56a-da1895632f90" providerId="ADAL" clId="{1153EA02-73A2-47B4-83BA-466B7029A1A6}" dt="2021-11-09T21:55:43.853" v="94" actId="20577"/>
          <ac:spMkLst>
            <pc:docMk/>
            <pc:sldMk cId="916800552" sldId="274"/>
            <ac:spMk id="124" creationId="{00000000-0000-0000-0000-000000000000}"/>
          </ac:spMkLst>
        </pc:spChg>
      </pc:sldChg>
      <pc:sldChg chg="modSp mod">
        <pc:chgData name="Kasa, Sai Sahitya" userId="f2e0010a-3dc1-4eb0-b56a-da1895632f90" providerId="ADAL" clId="{1153EA02-73A2-47B4-83BA-466B7029A1A6}" dt="2021-11-09T21:56:17.232" v="104"/>
        <pc:sldMkLst>
          <pc:docMk/>
          <pc:sldMk cId="1330528174" sldId="275"/>
        </pc:sldMkLst>
        <pc:spChg chg="mod">
          <ac:chgData name="Kasa, Sai Sahitya" userId="f2e0010a-3dc1-4eb0-b56a-da1895632f90" providerId="ADAL" clId="{1153EA02-73A2-47B4-83BA-466B7029A1A6}" dt="2021-11-09T21:56:17.232" v="104"/>
          <ac:spMkLst>
            <pc:docMk/>
            <pc:sldMk cId="1330528174" sldId="275"/>
            <ac:spMk id="12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0149e431a_3_51:notes"/>
          <p:cNvSpPr txBox="1">
            <a:spLocks noGrp="1"/>
          </p:cNvSpPr>
          <p:nvPr>
            <p:ph type="body" idx="1"/>
          </p:nvPr>
        </p:nvSpPr>
        <p:spPr>
          <a:xfrm>
            <a:off x="685787" y="4343386"/>
            <a:ext cx="5486382" cy="4114795"/>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56" name="Google Shape;56;gc0149e431a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e8da4bd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e8da4bd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645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e8da4bd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e8da4bd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27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e8da4bd3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e8da4bd3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0149e431a_1_6: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36" name="Google Shape;136;gc0149e431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9ace40975_0_1: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2" name="Google Shape;142;g79ace409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9ace40975_0_1: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2" name="Google Shape;142;g79ace409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9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9ace40975_0_1: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2" name="Google Shape;142;g79ace409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4349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79ace40975_0_1:notes"/>
          <p:cNvSpPr txBox="1">
            <a:spLocks noGrp="1"/>
          </p:cNvSpPr>
          <p:nvPr>
            <p:ph type="body" idx="1"/>
          </p:nvPr>
        </p:nvSpPr>
        <p:spPr>
          <a:xfrm>
            <a:off x="685787" y="4343386"/>
            <a:ext cx="5486400" cy="4114800"/>
          </a:xfrm>
          <a:prstGeom prst="rect">
            <a:avLst/>
          </a:prstGeom>
        </p:spPr>
        <p:txBody>
          <a:bodyPr spcFirstLastPara="1" wrap="square" lIns="81475" tIns="81475" rIns="81475" bIns="81475" anchor="t" anchorCtr="0">
            <a:noAutofit/>
          </a:bodyPr>
          <a:lstStyle/>
          <a:p>
            <a:pPr marL="0" lvl="0" indent="0" algn="l" rtl="0">
              <a:spcBef>
                <a:spcPts val="0"/>
              </a:spcBef>
              <a:spcAft>
                <a:spcPts val="0"/>
              </a:spcAft>
              <a:buNone/>
            </a:pPr>
            <a:endParaRPr/>
          </a:p>
        </p:txBody>
      </p:sp>
      <p:sp>
        <p:nvSpPr>
          <p:cNvPr id="142" name="Google Shape;142;g79ace4097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82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be8da4bd3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be8da4bd3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be8da4bd33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be8da4bd33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e8da4bd3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e8da4bd3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be8da4bd3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be8da4bd3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e8da4bd3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e8da4bd3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99"/>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e8da4bd3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e8da4bd3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e8da4bd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e8da4bd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e8da4bd33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e8da4bd33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41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200"/>
            <a:ext cx="8229300" cy="858600"/>
          </a:xfrm>
          <a:prstGeom prst="rect">
            <a:avLst/>
          </a:prstGeom>
          <a:noFill/>
          <a:ln>
            <a:noFill/>
          </a:ln>
        </p:spPr>
        <p:txBody>
          <a:bodyPr spcFirstLastPara="1" wrap="square" lIns="0" tIns="0" rIns="0" bIns="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body" idx="2"/>
          </p:nvPr>
        </p:nvSpPr>
        <p:spPr>
          <a:xfrm>
            <a:off x="4674240" y="1203480"/>
            <a:ext cx="4015800" cy="2982900"/>
          </a:xfrm>
          <a:prstGeom prst="rect">
            <a:avLst/>
          </a:prstGeom>
          <a:noFill/>
          <a:ln>
            <a:noFill/>
          </a:ln>
        </p:spPr>
        <p:txBody>
          <a:bodyPr spcFirstLastPara="1" wrap="square" lIns="0" tIns="0" rIns="0" bIns="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1200"/>
              </a:spcBef>
              <a:spcAft>
                <a:spcPts val="0"/>
              </a:spcAft>
              <a:buClr>
                <a:schemeClr val="dk1"/>
              </a:buClr>
              <a:buSzPts val="1800"/>
              <a:buChar char="■"/>
              <a:defRPr/>
            </a:lvl6pPr>
            <a:lvl7pPr marL="3200400" lvl="6" indent="-342900" algn="l" rtl="0">
              <a:lnSpc>
                <a:spcPct val="90000"/>
              </a:lnSpc>
              <a:spcBef>
                <a:spcPts val="1200"/>
              </a:spcBef>
              <a:spcAft>
                <a:spcPts val="0"/>
              </a:spcAft>
              <a:buClr>
                <a:schemeClr val="dk1"/>
              </a:buClr>
              <a:buSzPts val="1800"/>
              <a:buChar char="●"/>
              <a:defRPr/>
            </a:lvl7pPr>
            <a:lvl8pPr marL="3657600" lvl="7" indent="-342900" algn="l" rtl="0">
              <a:lnSpc>
                <a:spcPct val="90000"/>
              </a:lnSpc>
              <a:spcBef>
                <a:spcPts val="1200"/>
              </a:spcBef>
              <a:spcAft>
                <a:spcPts val="0"/>
              </a:spcAft>
              <a:buClr>
                <a:schemeClr val="dk1"/>
              </a:buClr>
              <a:buSzPts val="1800"/>
              <a:buChar char="○"/>
              <a:defRPr/>
            </a:lvl8pPr>
            <a:lvl9pPr marL="4114800" lvl="8" indent="-342900" algn="l" rtl="0">
              <a:lnSpc>
                <a:spcPct val="90000"/>
              </a:lnSpc>
              <a:spcBef>
                <a:spcPts val="1200"/>
              </a:spcBef>
              <a:spcAft>
                <a:spcPts val="120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p:nvPr/>
        </p:nvSpPr>
        <p:spPr>
          <a:xfrm>
            <a:off x="311760" y="230400"/>
            <a:ext cx="8519400" cy="2051640"/>
          </a:xfrm>
          <a:prstGeom prst="rect">
            <a:avLst/>
          </a:prstGeom>
          <a:noFill/>
          <a:ln>
            <a:noFill/>
          </a:ln>
        </p:spPr>
        <p:txBody>
          <a:bodyPr spcFirstLastPara="1" wrap="square" lIns="90000" tIns="91425" rIns="90000" bIns="91425" anchor="b" anchorCtr="0">
            <a:noAutofit/>
          </a:bodyPr>
          <a:lstStyle/>
          <a:p>
            <a:pPr marL="0" marR="0" lvl="0" indent="0" algn="ctr" rtl="0">
              <a:lnSpc>
                <a:spcPct val="100000"/>
              </a:lnSpc>
              <a:spcBef>
                <a:spcPts val="0"/>
              </a:spcBef>
              <a:spcAft>
                <a:spcPts val="0"/>
              </a:spcAft>
              <a:buNone/>
            </a:pPr>
            <a:r>
              <a:rPr lang="en" sz="5200" b="0" i="0" u="none" strike="noStrike" cap="none" dirty="0">
                <a:solidFill>
                  <a:srgbClr val="000000"/>
                </a:solidFill>
                <a:latin typeface="Arial"/>
                <a:ea typeface="Arial"/>
                <a:cs typeface="Arial"/>
                <a:sym typeface="Arial"/>
              </a:rPr>
              <a:t>CS x476 Project 5</a:t>
            </a:r>
            <a:endParaRPr sz="5200" b="0" i="0" u="none" strike="noStrike" cap="none" dirty="0">
              <a:solidFill>
                <a:schemeClr val="dk1"/>
              </a:solidFill>
              <a:latin typeface="Arial"/>
              <a:ea typeface="Arial"/>
              <a:cs typeface="Arial"/>
              <a:sym typeface="Arial"/>
            </a:endParaRPr>
          </a:p>
        </p:txBody>
      </p:sp>
      <p:sp>
        <p:nvSpPr>
          <p:cNvPr id="59" name="Google Shape;59;p14"/>
          <p:cNvSpPr/>
          <p:nvPr/>
        </p:nvSpPr>
        <p:spPr>
          <a:xfrm>
            <a:off x="311760" y="2320200"/>
            <a:ext cx="8519400" cy="1796400"/>
          </a:xfrm>
          <a:prstGeom prst="rect">
            <a:avLst/>
          </a:prstGeom>
          <a:noFill/>
          <a:ln>
            <a:noFill/>
          </a:ln>
        </p:spPr>
        <p:txBody>
          <a:bodyPr spcFirstLastPara="1" wrap="square" lIns="90000" tIns="91425" rIns="90000" bIns="91425" anchor="t" anchorCtr="0">
            <a:noAutofit/>
          </a:bodyPr>
          <a:lstStyle/>
          <a:p>
            <a:pPr marL="0" marR="0" lvl="0" indent="0" algn="ctr" rtl="0">
              <a:lnSpc>
                <a:spcPct val="100000"/>
              </a:lnSpc>
              <a:spcBef>
                <a:spcPts val="0"/>
              </a:spcBef>
              <a:spcAft>
                <a:spcPts val="0"/>
              </a:spcAft>
              <a:buNone/>
            </a:pPr>
            <a:r>
              <a:rPr lang="en-US" sz="2800" dirty="0">
                <a:solidFill>
                  <a:srgbClr val="595959"/>
                </a:solidFill>
              </a:rPr>
              <a:t>Bipin Koirala</a:t>
            </a:r>
            <a:endParaRPr sz="2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 sz="2800" dirty="0">
                <a:solidFill>
                  <a:srgbClr val="595959"/>
                </a:solidFill>
              </a:rPr>
              <a:t>bkoirala3@gatech.edu</a:t>
            </a:r>
            <a:endParaRPr sz="2800" dirty="0">
              <a:solidFill>
                <a:srgbClr val="595959"/>
              </a:solidFill>
            </a:endParaRPr>
          </a:p>
          <a:p>
            <a:pPr marL="0" marR="0" lvl="0" indent="0" algn="ctr" rtl="0">
              <a:lnSpc>
                <a:spcPct val="100000"/>
              </a:lnSpc>
              <a:spcBef>
                <a:spcPts val="0"/>
              </a:spcBef>
              <a:spcAft>
                <a:spcPts val="0"/>
              </a:spcAft>
              <a:buNone/>
            </a:pPr>
            <a:r>
              <a:rPr lang="en-US" sz="2800" dirty="0">
                <a:solidFill>
                  <a:srgbClr val="595959"/>
                </a:solidFill>
              </a:rPr>
              <a:t>bkoirala3</a:t>
            </a:r>
            <a:endParaRPr sz="2800" dirty="0">
              <a:solidFill>
                <a:srgbClr val="595959"/>
              </a:solidFill>
            </a:endParaRPr>
          </a:p>
          <a:p>
            <a:pPr marL="0" marR="0" lvl="0" indent="0" algn="ctr" rtl="0">
              <a:lnSpc>
                <a:spcPct val="100000"/>
              </a:lnSpc>
              <a:spcBef>
                <a:spcPts val="0"/>
              </a:spcBef>
              <a:spcAft>
                <a:spcPts val="0"/>
              </a:spcAft>
              <a:buNone/>
            </a:pPr>
            <a:r>
              <a:rPr lang="en" sz="2800" b="0" i="0" u="none" strike="noStrike" cap="none" dirty="0">
                <a:solidFill>
                  <a:srgbClr val="595959"/>
                </a:solidFill>
                <a:latin typeface="Arial"/>
                <a:ea typeface="Arial"/>
                <a:cs typeface="Arial"/>
                <a:sym typeface="Arial"/>
              </a:rPr>
              <a:t>9037.15.285</a:t>
            </a:r>
          </a:p>
          <a:p>
            <a:pPr marL="0" marR="0" lvl="0" indent="0" algn="ctr" rtl="0">
              <a:lnSpc>
                <a:spcPct val="100000"/>
              </a:lnSpc>
              <a:spcBef>
                <a:spcPts val="0"/>
              </a:spcBef>
              <a:spcAft>
                <a:spcPts val="0"/>
              </a:spcAft>
              <a:buNone/>
            </a:pPr>
            <a:r>
              <a:rPr lang="en" sz="2800" dirty="0">
                <a:solidFill>
                  <a:srgbClr val="595959"/>
                </a:solidFill>
              </a:rPr>
              <a:t>Section - 6476</a:t>
            </a:r>
            <a:endParaRPr sz="28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Part 4a: Visualize Fundamental Matrices</a:t>
            </a:r>
            <a:br>
              <a:rPr lang="en" dirty="0"/>
            </a:br>
            <a:r>
              <a:rPr kumimoji="0" lang="en" sz="2000" b="0" i="0" u="none" strike="noStrike" kern="0" cap="none" spc="0" normalizeH="0" baseline="0" noProof="0" dirty="0">
                <a:ln>
                  <a:noFill/>
                </a:ln>
                <a:solidFill>
                  <a:srgbClr val="000000"/>
                </a:solidFill>
                <a:effectLst/>
                <a:uLnTx/>
                <a:uFillTx/>
                <a:latin typeface="Arial"/>
                <a:cs typeface="Arial"/>
                <a:sym typeface="Arial"/>
              </a:rPr>
              <a:t>(EC for 4476, required for 6476)</a:t>
            </a:r>
            <a:endParaRPr dirty="0"/>
          </a:p>
        </p:txBody>
      </p:sp>
      <p:sp>
        <p:nvSpPr>
          <p:cNvPr id="125" name="Google Shape;125;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en" dirty="0"/>
              <a:t>[</a:t>
            </a:r>
            <a:r>
              <a:rPr lang="en-US" dirty="0"/>
              <a:t>Explain any one difference you noticed in the feature detection/matching for these 4 pair of images] </a:t>
            </a:r>
          </a:p>
          <a:p>
            <a:pPr marL="0" lvl="0" indent="0">
              <a:spcAft>
                <a:spcPts val="1200"/>
              </a:spcAft>
              <a:buNone/>
            </a:pPr>
            <a:r>
              <a:rPr lang="en-US" dirty="0"/>
              <a:t>For each point in one image, its corresponding point in another image can be found by looking along its respective </a:t>
            </a:r>
            <a:r>
              <a:rPr lang="en-US" dirty="0" err="1"/>
              <a:t>epipole</a:t>
            </a:r>
            <a:r>
              <a:rPr lang="en-US" dirty="0"/>
              <a:t> line.</a:t>
            </a:r>
          </a:p>
          <a:p>
            <a:pPr marL="0" lvl="0" indent="0">
              <a:spcAft>
                <a:spcPts val="1200"/>
              </a:spcAft>
              <a:buNone/>
            </a:pPr>
            <a:r>
              <a:rPr lang="en-US" dirty="0"/>
              <a:t>Unlike any other image pair, </a:t>
            </a:r>
            <a:r>
              <a:rPr lang="en-US" dirty="0" err="1"/>
              <a:t>Woodruf</a:t>
            </a:r>
            <a:r>
              <a:rPr lang="en-US" dirty="0"/>
              <a:t> image pair planes are aligned in a </a:t>
            </a:r>
            <a:r>
              <a:rPr lang="en-US"/>
              <a:t>way that </a:t>
            </a:r>
            <a:r>
              <a:rPr lang="en-US" dirty="0"/>
              <a:t>their optical axes are parallel and the </a:t>
            </a:r>
            <a:r>
              <a:rPr lang="en-US" dirty="0" err="1"/>
              <a:t>epipolar</a:t>
            </a:r>
            <a:r>
              <a:rPr lang="en-US" dirty="0"/>
              <a:t> lines appear to converge at the same point.</a:t>
            </a:r>
            <a:endParaRPr dirty="0"/>
          </a:p>
        </p:txBody>
      </p:sp>
    </p:spTree>
    <p:extLst>
      <p:ext uri="{BB962C8B-B14F-4D97-AF65-F5344CB8AC3E}">
        <p14:creationId xmlns:p14="http://schemas.microsoft.com/office/powerpoint/2010/main" val="1330528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Part 4b: Performance comparison</a:t>
            </a:r>
            <a:br>
              <a:rPr lang="en" dirty="0"/>
            </a:br>
            <a:r>
              <a:rPr kumimoji="0" lang="en" sz="2000" b="0" i="0" u="none" strike="noStrike" kern="0" cap="none" spc="0" normalizeH="0" baseline="0" noProof="0" dirty="0">
                <a:ln>
                  <a:noFill/>
                </a:ln>
                <a:solidFill>
                  <a:srgbClr val="000000"/>
                </a:solidFill>
                <a:effectLst/>
                <a:uLnTx/>
                <a:uFillTx/>
                <a:latin typeface="Arial"/>
                <a:cs typeface="Arial"/>
                <a:sym typeface="Arial"/>
              </a:rPr>
              <a:t>(EC for 4476, required for 6476)</a:t>
            </a:r>
            <a:endParaRPr dirty="0"/>
          </a:p>
        </p:txBody>
      </p:sp>
      <p:sp>
        <p:nvSpPr>
          <p:cNvPr id="125" name="Google Shape;125;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epipolar lines on the Argoverse image pair using the linear method]</a:t>
            </a:r>
          </a:p>
          <a:p>
            <a:pPr marL="0" lvl="0" indent="0" algn="l" rtl="0">
              <a:spcBef>
                <a:spcPts val="0"/>
              </a:spcBef>
              <a:spcAft>
                <a:spcPts val="1200"/>
              </a:spcAft>
              <a:buNone/>
            </a:pPr>
            <a:endParaRPr dirty="0"/>
          </a:p>
        </p:txBody>
      </p:sp>
      <p:sp>
        <p:nvSpPr>
          <p:cNvPr id="126" name="Google Shape;126;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epipolar lines on the Argoverse image pair using RANSAC]</a:t>
            </a:r>
            <a:endParaRPr dirty="0"/>
          </a:p>
        </p:txBody>
      </p:sp>
      <p:pic>
        <p:nvPicPr>
          <p:cNvPr id="3" name="Picture 2">
            <a:extLst>
              <a:ext uri="{FF2B5EF4-FFF2-40B4-BE49-F238E27FC236}">
                <a16:creationId xmlns:a16="http://schemas.microsoft.com/office/drawing/2014/main" id="{90A34950-7E7D-4FA8-8E78-435F7AB5FE47}"/>
              </a:ext>
            </a:extLst>
          </p:cNvPr>
          <p:cNvPicPr>
            <a:picLocks noChangeAspect="1"/>
          </p:cNvPicPr>
          <p:nvPr/>
        </p:nvPicPr>
        <p:blipFill>
          <a:blip r:embed="rId3"/>
          <a:stretch>
            <a:fillRect/>
          </a:stretch>
        </p:blipFill>
        <p:spPr>
          <a:xfrm>
            <a:off x="173691" y="2396186"/>
            <a:ext cx="4376566" cy="1406753"/>
          </a:xfrm>
          <a:prstGeom prst="rect">
            <a:avLst/>
          </a:prstGeom>
        </p:spPr>
      </p:pic>
      <p:pic>
        <p:nvPicPr>
          <p:cNvPr id="5" name="Picture 4">
            <a:extLst>
              <a:ext uri="{FF2B5EF4-FFF2-40B4-BE49-F238E27FC236}">
                <a16:creationId xmlns:a16="http://schemas.microsoft.com/office/drawing/2014/main" id="{49609A6E-6574-4359-816E-5B7EE7349A1B}"/>
              </a:ext>
            </a:extLst>
          </p:cNvPr>
          <p:cNvPicPr>
            <a:picLocks noChangeAspect="1"/>
          </p:cNvPicPr>
          <p:nvPr/>
        </p:nvPicPr>
        <p:blipFill>
          <a:blip r:embed="rId4"/>
          <a:stretch>
            <a:fillRect/>
          </a:stretch>
        </p:blipFill>
        <p:spPr>
          <a:xfrm>
            <a:off x="4514442" y="2401062"/>
            <a:ext cx="4377047" cy="1406753"/>
          </a:xfrm>
          <a:prstGeom prst="rect">
            <a:avLst/>
          </a:prstGeom>
        </p:spPr>
      </p:pic>
    </p:spTree>
    <p:extLst>
      <p:ext uri="{BB962C8B-B14F-4D97-AF65-F5344CB8AC3E}">
        <p14:creationId xmlns:p14="http://schemas.microsoft.com/office/powerpoint/2010/main" val="3833529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Part 4b: Performance comparison</a:t>
            </a:r>
            <a:br>
              <a:rPr lang="en" dirty="0"/>
            </a:br>
            <a:r>
              <a:rPr kumimoji="0" lang="en" sz="2000" b="0" i="0" u="none" strike="noStrike" kern="0" cap="none" spc="0" normalizeH="0" baseline="0" noProof="0" dirty="0">
                <a:ln>
                  <a:noFill/>
                </a:ln>
                <a:solidFill>
                  <a:srgbClr val="000000"/>
                </a:solidFill>
                <a:effectLst/>
                <a:uLnTx/>
                <a:uFillTx/>
                <a:latin typeface="Arial"/>
                <a:cs typeface="Arial"/>
                <a:sym typeface="Arial"/>
              </a:rPr>
              <a:t>(EC for 4476, required for 6476)</a:t>
            </a:r>
            <a:endParaRPr dirty="0"/>
          </a:p>
        </p:txBody>
      </p:sp>
      <p:sp>
        <p:nvSpPr>
          <p:cNvPr id="132" name="Google Shape;132;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dirty="0"/>
              <a:t>[Describe the different performance of the two methods.]</a:t>
            </a:r>
            <a:endParaRPr dirty="0"/>
          </a:p>
          <a:p>
            <a:pPr marL="0" lvl="0" indent="0" algn="l" rtl="0">
              <a:spcBef>
                <a:spcPts val="1200"/>
              </a:spcBef>
              <a:spcAft>
                <a:spcPts val="0"/>
              </a:spcAft>
              <a:buNone/>
            </a:pPr>
            <a:r>
              <a:rPr lang="en-US" dirty="0"/>
              <a:t>When RANSAC is not used in determining corresponding point, there are a lot of parallel lines that do not meet or show </a:t>
            </a:r>
            <a:r>
              <a:rPr lang="en-US" dirty="0" err="1"/>
              <a:t>epipoles</a:t>
            </a:r>
            <a:r>
              <a:rPr lang="en-US" dirty="0"/>
              <a:t> correctly and do not converge at a point. However, with RANSAC implementation, the result looks better, and we can see </a:t>
            </a:r>
            <a:r>
              <a:rPr lang="en-US" dirty="0" err="1"/>
              <a:t>epipoles</a:t>
            </a:r>
            <a:r>
              <a:rPr lang="en-US" dirty="0"/>
              <a:t> that converge at a point in corresponding images.</a:t>
            </a:r>
            <a:endParaRPr dirty="0"/>
          </a:p>
          <a:p>
            <a:pPr marL="0" lvl="0" indent="0" algn="l" rtl="0">
              <a:spcBef>
                <a:spcPts val="1200"/>
              </a:spcBef>
              <a:spcAft>
                <a:spcPts val="0"/>
              </a:spcAft>
              <a:buNone/>
            </a:pPr>
            <a:r>
              <a:rPr lang="en" dirty="0"/>
              <a:t>[Why do these differences appear?]</a:t>
            </a:r>
          </a:p>
          <a:p>
            <a:pPr marL="0" lvl="0" indent="0" algn="l" rtl="0">
              <a:spcBef>
                <a:spcPts val="1200"/>
              </a:spcBef>
              <a:spcAft>
                <a:spcPts val="0"/>
              </a:spcAft>
              <a:buNone/>
            </a:pPr>
            <a:r>
              <a:rPr lang="en" dirty="0"/>
              <a:t>RANSAC is less susciptible to outliers. When using all the points in images to compute the fundamental matrix, RANSAC does a better job in estimating it.</a:t>
            </a:r>
            <a:endParaRPr dirty="0"/>
          </a:p>
          <a:p>
            <a:pPr marL="0" lvl="0" indent="0" algn="l" rtl="0">
              <a:spcBef>
                <a:spcPts val="1200"/>
              </a:spcBef>
              <a:spcAft>
                <a:spcPts val="1200"/>
              </a:spcAft>
              <a:buNone/>
            </a:pPr>
            <a:endParaRPr dirty="0"/>
          </a:p>
        </p:txBody>
      </p:sp>
      <p:sp>
        <p:nvSpPr>
          <p:cNvPr id="133" name="Google Shape;133;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[Which one should be more robust in real applications? Why?]</a:t>
            </a:r>
          </a:p>
          <a:p>
            <a:pPr marL="0" lvl="0" indent="0" algn="l" rtl="0">
              <a:spcBef>
                <a:spcPts val="0"/>
              </a:spcBef>
              <a:spcAft>
                <a:spcPts val="1200"/>
              </a:spcAft>
              <a:buNone/>
            </a:pPr>
            <a:r>
              <a:rPr lang="en" dirty="0"/>
              <a:t>As seen from the result in previous slide, RANSAC alogrithm is more robust in determining the fundamental matrix. It is bec</a:t>
            </a:r>
            <a:r>
              <a:rPr lang="en-US" dirty="0"/>
              <a:t>au</a:t>
            </a:r>
            <a:r>
              <a:rPr lang="en" dirty="0"/>
              <a:t>se RANSAC uses random sample to predict fundamental matrix and then discards outliers to better estimate the fundamental matrix with the increase in iteration step. With each iteration RANSAC looks for the greatest number of inliers.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p:sp>
        <p:nvSpPr>
          <p:cNvPr id="139" name="Google Shape;139;p26"/>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 dirty="0">
                <a:solidFill>
                  <a:schemeClr val="dk2"/>
                </a:solidFill>
              </a:rPr>
              <a:t>[How can we use our code from part 2 and part 3 to determine the “ego-motion” of a camera attached to a robot (i.e., motion of the robot)?]</a:t>
            </a:r>
            <a:endParaRPr dirty="0">
              <a:solidFill>
                <a:schemeClr val="dk2"/>
              </a:solidFill>
            </a:endParaRPr>
          </a:p>
          <a:p>
            <a:pPr marL="0" marR="0" lvl="0" indent="0" algn="l" rtl="0">
              <a:lnSpc>
                <a:spcPct val="115000"/>
              </a:lnSpc>
              <a:spcBef>
                <a:spcPts val="1200"/>
              </a:spcBef>
              <a:spcAft>
                <a:spcPts val="0"/>
              </a:spcAft>
              <a:buNone/>
            </a:pPr>
            <a:r>
              <a:rPr lang="en-US" dirty="0">
                <a:solidFill>
                  <a:schemeClr val="dk2"/>
                </a:solidFill>
              </a:rPr>
              <a:t>From part 2 and part 3 we get fundamental matrix of between two images using RANSAC algorithm. This is followed by getting the essential matrix to recover the camera rotation and translation between two frames. Ego-motion can then be obtained through the rotation between two successive world frames. i.e.</a:t>
            </a:r>
          </a:p>
          <a:p>
            <a:pPr marL="0" marR="0" lvl="0" indent="0" algn="l" rtl="0">
              <a:lnSpc>
                <a:spcPct val="115000"/>
              </a:lnSpc>
              <a:spcBef>
                <a:spcPts val="1200"/>
              </a:spcBef>
              <a:spcAft>
                <a:spcPts val="0"/>
              </a:spcAft>
              <a:buNone/>
            </a:pPr>
            <a:r>
              <a:rPr lang="en-US" dirty="0">
                <a:solidFill>
                  <a:schemeClr val="dk2"/>
                </a:solidFill>
              </a:rPr>
              <a:t>Ego-motion = (Fundamental matrix + essential matrix ) -&gt; recover rotation and translation</a:t>
            </a:r>
            <a:endParaRPr dirty="0">
              <a:solidFill>
                <a:schemeClr val="dk2"/>
              </a:solidFill>
            </a:endParaRPr>
          </a:p>
          <a:p>
            <a:pPr lvl="0">
              <a:lnSpc>
                <a:spcPct val="115000"/>
              </a:lnSpc>
              <a:spcBef>
                <a:spcPts val="1200"/>
              </a:spcBef>
            </a:pPr>
            <a:r>
              <a:rPr lang="en" dirty="0">
                <a:solidFill>
                  <a:schemeClr val="dk2"/>
                </a:solidFill>
              </a:rPr>
              <a:t>[How many outputs (poses) does the </a:t>
            </a:r>
            <a:r>
              <a:rPr lang="en-IN" dirty="0" err="1">
                <a:solidFill>
                  <a:schemeClr val="dk2"/>
                </a:solidFill>
              </a:rPr>
              <a:t>get_visual_odometry</a:t>
            </a:r>
            <a:r>
              <a:rPr lang="en-IN" dirty="0">
                <a:solidFill>
                  <a:schemeClr val="dk2"/>
                </a:solidFill>
              </a:rPr>
              <a:t> function return</a:t>
            </a:r>
            <a:r>
              <a:rPr lang="en" dirty="0">
                <a:solidFill>
                  <a:schemeClr val="dk2"/>
                </a:solidFill>
              </a:rPr>
              <a:t>?]</a:t>
            </a:r>
            <a:endParaRPr dirty="0">
              <a:solidFill>
                <a:schemeClr val="dk2"/>
              </a:solidFill>
            </a:endParaRPr>
          </a:p>
          <a:p>
            <a:pPr marL="0" marR="0" lvl="0" indent="0" algn="l" rtl="0">
              <a:lnSpc>
                <a:spcPct val="115000"/>
              </a:lnSpc>
              <a:spcBef>
                <a:spcPts val="1200"/>
              </a:spcBef>
              <a:spcAft>
                <a:spcPts val="0"/>
              </a:spcAft>
              <a:buNone/>
            </a:pPr>
            <a:r>
              <a:rPr lang="en-US" dirty="0">
                <a:solidFill>
                  <a:schemeClr val="dk2"/>
                </a:solidFill>
              </a:rPr>
              <a:t>19 poses</a:t>
            </a:r>
            <a:endParaRPr lang="en-IN" dirty="0">
              <a:solidFill>
                <a:schemeClr val="dk2"/>
              </a:solidFill>
            </a:endParaRPr>
          </a:p>
          <a:p>
            <a:pPr>
              <a:lnSpc>
                <a:spcPct val="115000"/>
              </a:lnSpc>
              <a:spcBef>
                <a:spcPts val="1200"/>
              </a:spcBef>
            </a:pPr>
            <a:r>
              <a:rPr lang="en-IN" dirty="0">
                <a:solidFill>
                  <a:schemeClr val="dk2"/>
                </a:solidFill>
              </a:rPr>
              <a:t>[How many outputs (poses) does the </a:t>
            </a:r>
            <a:r>
              <a:rPr lang="en-IN" dirty="0" err="1">
                <a:solidFill>
                  <a:schemeClr val="dk2"/>
                </a:solidFill>
              </a:rPr>
              <a:t>compute_absolute_poses</a:t>
            </a:r>
            <a:r>
              <a:rPr lang="en-IN" dirty="0">
                <a:solidFill>
                  <a:schemeClr val="dk2"/>
                </a:solidFill>
              </a:rPr>
              <a:t> function return?]</a:t>
            </a:r>
          </a:p>
          <a:p>
            <a:pPr marL="0" marR="0" lvl="0" indent="0" algn="l" rtl="0">
              <a:lnSpc>
                <a:spcPct val="115000"/>
              </a:lnSpc>
              <a:spcBef>
                <a:spcPts val="1200"/>
              </a:spcBef>
              <a:spcAft>
                <a:spcPts val="0"/>
              </a:spcAft>
              <a:buNone/>
            </a:pPr>
            <a:r>
              <a:rPr lang="en-US" dirty="0">
                <a:solidFill>
                  <a:schemeClr val="dk2"/>
                </a:solidFill>
              </a:rPr>
              <a:t>19 poses</a:t>
            </a: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1200"/>
              </a:spcAft>
              <a:buNone/>
            </a:pPr>
            <a:endParaRPr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a:solidFill>
                  <a:schemeClr val="dk1"/>
                </a:solidFill>
              </a:rPr>
              <a:t>Part 5: Visual odometry</a:t>
            </a:r>
            <a:endParaRPr sz="2800">
              <a:solidFill>
                <a:schemeClr val="dk1"/>
              </a:solidFill>
            </a:endParaRPr>
          </a:p>
          <a:p>
            <a:pPr marL="0" marR="0" lvl="0" indent="0" algn="l" rtl="0">
              <a:lnSpc>
                <a:spcPct val="100000"/>
              </a:lnSpc>
              <a:spcBef>
                <a:spcPts val="0"/>
              </a:spcBef>
              <a:spcAft>
                <a:spcPts val="0"/>
              </a:spcAft>
              <a:buNone/>
            </a:pPr>
            <a:endParaRPr sz="2800"/>
          </a:p>
        </p:txBody>
      </p:sp>
      <p:sp>
        <p:nvSpPr>
          <p:cNvPr id="145" name="Google Shape;145;p27"/>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marL="0" marR="0" lvl="0" indent="0" algn="l" rtl="0">
              <a:lnSpc>
                <a:spcPct val="115000"/>
              </a:lnSpc>
              <a:spcBef>
                <a:spcPts val="0"/>
              </a:spcBef>
              <a:spcAft>
                <a:spcPts val="0"/>
              </a:spcAft>
              <a:buNone/>
            </a:pPr>
            <a:r>
              <a:rPr lang="en" dirty="0">
                <a:solidFill>
                  <a:schemeClr val="dk2"/>
                </a:solidFill>
              </a:rPr>
              <a:t>[Attach a plot of the camera’s trajectory through time]</a:t>
            </a: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1200"/>
              </a:spcAft>
              <a:buNone/>
            </a:pPr>
            <a:endParaRPr dirty="0">
              <a:solidFill>
                <a:schemeClr val="dk2"/>
              </a:solidFill>
            </a:endParaRPr>
          </a:p>
        </p:txBody>
      </p:sp>
      <p:pic>
        <p:nvPicPr>
          <p:cNvPr id="3" name="Picture 2">
            <a:extLst>
              <a:ext uri="{FF2B5EF4-FFF2-40B4-BE49-F238E27FC236}">
                <a16:creationId xmlns:a16="http://schemas.microsoft.com/office/drawing/2014/main" id="{7C66D540-1CEF-4266-94AC-A75A8C69D99B}"/>
              </a:ext>
            </a:extLst>
          </p:cNvPr>
          <p:cNvPicPr>
            <a:picLocks noChangeAspect="1"/>
          </p:cNvPicPr>
          <p:nvPr/>
        </p:nvPicPr>
        <p:blipFill>
          <a:blip r:embed="rId3"/>
          <a:stretch>
            <a:fillRect/>
          </a:stretch>
        </p:blipFill>
        <p:spPr>
          <a:xfrm>
            <a:off x="2823027" y="1509285"/>
            <a:ext cx="2953657" cy="32640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dk1"/>
                </a:solidFill>
              </a:rPr>
              <a:t>Part 6: </a:t>
            </a:r>
            <a:r>
              <a:rPr lang="en-US" sz="2800" dirty="0" err="1">
                <a:solidFill>
                  <a:schemeClr val="dk1"/>
                </a:solidFill>
              </a:rPr>
              <a:t>gtSAM</a:t>
            </a:r>
            <a:r>
              <a:rPr lang="en-US" sz="2800" dirty="0">
                <a:solidFill>
                  <a:schemeClr val="dk1"/>
                </a:solidFill>
              </a:rPr>
              <a:t> </a:t>
            </a:r>
            <a:r>
              <a:rPr kumimoji="0" lang="en-US" sz="1800" b="0" i="0" u="none" strike="noStrike" kern="0" cap="none" spc="0" normalizeH="0" baseline="0" noProof="0" dirty="0">
                <a:ln>
                  <a:noFill/>
                </a:ln>
                <a:solidFill>
                  <a:srgbClr val="000000"/>
                </a:solidFill>
                <a:effectLst/>
                <a:uLnTx/>
                <a:uFillTx/>
                <a:latin typeface="Arial"/>
                <a:cs typeface="Arial"/>
                <a:sym typeface="Arial"/>
              </a:rPr>
              <a:t>(EC for Grad Students Only, no credit for UG)</a:t>
            </a:r>
            <a:endParaRPr kumimoji="0" lang="en-US" sz="2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rtl="0">
              <a:lnSpc>
                <a:spcPct val="100000"/>
              </a:lnSpc>
              <a:spcBef>
                <a:spcPts val="0"/>
              </a:spcBef>
              <a:spcAft>
                <a:spcPts val="0"/>
              </a:spcAft>
              <a:buNone/>
            </a:pPr>
            <a:endParaRPr sz="2800" dirty="0"/>
          </a:p>
        </p:txBody>
      </p:sp>
      <p:sp>
        <p:nvSpPr>
          <p:cNvPr id="145" name="Google Shape;145;p27"/>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lvl="0">
              <a:lnSpc>
                <a:spcPct val="115000"/>
              </a:lnSpc>
            </a:pPr>
            <a:r>
              <a:rPr lang="en" dirty="0">
                <a:solidFill>
                  <a:schemeClr val="dk2"/>
                </a:solidFill>
              </a:rPr>
              <a:t>[Attach a plot of the camera’s trajectory through time as computed using </a:t>
            </a:r>
            <a:r>
              <a:rPr lang="en" dirty="0" err="1">
                <a:solidFill>
                  <a:schemeClr val="dk2"/>
                </a:solidFill>
              </a:rPr>
              <a:t>gtSAM</a:t>
            </a:r>
            <a:r>
              <a:rPr lang="en" dirty="0">
                <a:solidFill>
                  <a:schemeClr val="dk2"/>
                </a:solidFill>
              </a:rPr>
              <a:t> w/o skip connections]</a:t>
            </a: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1200"/>
              </a:spcAft>
              <a:buNone/>
            </a:pPr>
            <a:endParaRPr dirty="0">
              <a:solidFill>
                <a:schemeClr val="dk2"/>
              </a:solidFill>
            </a:endParaRPr>
          </a:p>
        </p:txBody>
      </p:sp>
    </p:spTree>
    <p:extLst>
      <p:ext uri="{BB962C8B-B14F-4D97-AF65-F5344CB8AC3E}">
        <p14:creationId xmlns:p14="http://schemas.microsoft.com/office/powerpoint/2010/main" val="942665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lvl="0" indent="0" algn="l" rtl="0">
              <a:spcBef>
                <a:spcPts val="0"/>
              </a:spcBef>
              <a:spcAft>
                <a:spcPts val="0"/>
              </a:spcAft>
              <a:buNone/>
            </a:pPr>
            <a:r>
              <a:rPr lang="en" sz="2800" dirty="0">
                <a:solidFill>
                  <a:schemeClr val="dk1"/>
                </a:solidFill>
              </a:rPr>
              <a:t>Part 6: gtSAM </a:t>
            </a:r>
            <a:r>
              <a:rPr lang="en" sz="1800" dirty="0">
                <a:solidFill>
                  <a:schemeClr val="dk1"/>
                </a:solidFill>
              </a:rPr>
              <a:t>(EC for Grad Students Only, no credit for UG)</a:t>
            </a:r>
            <a:endParaRPr sz="2800" dirty="0">
              <a:solidFill>
                <a:schemeClr val="dk1"/>
              </a:solidFill>
            </a:endParaRPr>
          </a:p>
          <a:p>
            <a:pPr marL="0" marR="0" lvl="0" indent="0" algn="l" rtl="0">
              <a:lnSpc>
                <a:spcPct val="100000"/>
              </a:lnSpc>
              <a:spcBef>
                <a:spcPts val="0"/>
              </a:spcBef>
              <a:spcAft>
                <a:spcPts val="0"/>
              </a:spcAft>
              <a:buNone/>
            </a:pPr>
            <a:endParaRPr sz="2800" dirty="0"/>
          </a:p>
        </p:txBody>
      </p:sp>
      <p:sp>
        <p:nvSpPr>
          <p:cNvPr id="145" name="Google Shape;145;p27"/>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lvl="0">
              <a:lnSpc>
                <a:spcPct val="115000"/>
              </a:lnSpc>
            </a:pPr>
            <a:r>
              <a:rPr lang="en" dirty="0">
                <a:solidFill>
                  <a:schemeClr val="dk2"/>
                </a:solidFill>
              </a:rPr>
              <a:t>[Attach a plot of the camera’s trajectory through time as computed using </a:t>
            </a:r>
            <a:r>
              <a:rPr lang="en" dirty="0" err="1">
                <a:solidFill>
                  <a:schemeClr val="dk2"/>
                </a:solidFill>
              </a:rPr>
              <a:t>gtSAM</a:t>
            </a:r>
            <a:r>
              <a:rPr lang="en" dirty="0">
                <a:solidFill>
                  <a:schemeClr val="dk2"/>
                </a:solidFill>
              </a:rPr>
              <a:t> with skip connections]</a:t>
            </a: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1200"/>
              </a:spcAft>
              <a:buNone/>
            </a:pPr>
            <a:endParaRPr dirty="0">
              <a:solidFill>
                <a:schemeClr val="dk2"/>
              </a:solidFill>
            </a:endParaRPr>
          </a:p>
        </p:txBody>
      </p:sp>
    </p:spTree>
    <p:extLst>
      <p:ext uri="{BB962C8B-B14F-4D97-AF65-F5344CB8AC3E}">
        <p14:creationId xmlns:p14="http://schemas.microsoft.com/office/powerpoint/2010/main" val="410503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p:nvPr/>
        </p:nvSpPr>
        <p:spPr>
          <a:xfrm>
            <a:off x="311760" y="444960"/>
            <a:ext cx="8519400" cy="571800"/>
          </a:xfrm>
          <a:prstGeom prst="rect">
            <a:avLst/>
          </a:prstGeom>
          <a:noFill/>
          <a:ln>
            <a:noFill/>
          </a:ln>
        </p:spPr>
        <p:txBody>
          <a:bodyPr spcFirstLastPara="1" wrap="square" lIns="90000" tIns="91425" rIns="90000"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dirty="0">
                <a:solidFill>
                  <a:schemeClr val="dk1"/>
                </a:solidFill>
              </a:rPr>
              <a:t>Part 6: </a:t>
            </a:r>
            <a:r>
              <a:rPr lang="en-US" sz="2800" dirty="0" err="1">
                <a:solidFill>
                  <a:schemeClr val="dk1"/>
                </a:solidFill>
              </a:rPr>
              <a:t>gtSAM</a:t>
            </a:r>
            <a:r>
              <a:rPr lang="en-US" sz="2800" dirty="0">
                <a:solidFill>
                  <a:schemeClr val="dk1"/>
                </a:solidFill>
              </a:rPr>
              <a:t> </a:t>
            </a:r>
            <a:r>
              <a:rPr kumimoji="0" lang="en-US" sz="1800" b="0" i="0" u="none" strike="noStrike" kern="0" cap="none" spc="0" normalizeH="0" baseline="0" noProof="0" dirty="0">
                <a:ln>
                  <a:noFill/>
                </a:ln>
                <a:solidFill>
                  <a:srgbClr val="000000"/>
                </a:solidFill>
                <a:effectLst/>
                <a:uLnTx/>
                <a:uFillTx/>
                <a:latin typeface="Arial"/>
                <a:cs typeface="Arial"/>
                <a:sym typeface="Arial"/>
              </a:rPr>
              <a:t>(EC for Grad Students Only, no credit for UG)</a:t>
            </a:r>
            <a:endParaRPr kumimoji="0" lang="en-US" sz="2800" b="0" i="0" u="none" strike="noStrike" kern="0" cap="none" spc="0" normalizeH="0" baseline="0" noProof="0" dirty="0">
              <a:ln>
                <a:noFill/>
              </a:ln>
              <a:solidFill>
                <a:srgbClr val="000000"/>
              </a:solidFill>
              <a:effectLst/>
              <a:uLnTx/>
              <a:uFillTx/>
              <a:latin typeface="Arial"/>
              <a:cs typeface="Arial"/>
              <a:sym typeface="Arial"/>
            </a:endParaRPr>
          </a:p>
          <a:p>
            <a:pPr marL="0" lvl="0" indent="0" algn="l" rtl="0">
              <a:spcBef>
                <a:spcPts val="0"/>
              </a:spcBef>
              <a:spcAft>
                <a:spcPts val="0"/>
              </a:spcAft>
              <a:buNone/>
            </a:pPr>
            <a:endParaRPr lang="en-US" sz="2800" dirty="0">
              <a:solidFill>
                <a:schemeClr val="dk1"/>
              </a:solidFill>
            </a:endParaRPr>
          </a:p>
          <a:p>
            <a:pPr marL="0" marR="0" lvl="0" indent="0" algn="l" rtl="0">
              <a:lnSpc>
                <a:spcPct val="100000"/>
              </a:lnSpc>
              <a:spcBef>
                <a:spcPts val="0"/>
              </a:spcBef>
              <a:spcAft>
                <a:spcPts val="0"/>
              </a:spcAft>
              <a:buNone/>
            </a:pPr>
            <a:endParaRPr sz="2800" dirty="0"/>
          </a:p>
        </p:txBody>
      </p:sp>
      <p:sp>
        <p:nvSpPr>
          <p:cNvPr id="145" name="Google Shape;145;p27"/>
          <p:cNvSpPr/>
          <p:nvPr/>
        </p:nvSpPr>
        <p:spPr>
          <a:xfrm>
            <a:off x="311760" y="1152360"/>
            <a:ext cx="8519400" cy="3415200"/>
          </a:xfrm>
          <a:prstGeom prst="rect">
            <a:avLst/>
          </a:prstGeom>
          <a:noFill/>
          <a:ln>
            <a:noFill/>
          </a:ln>
        </p:spPr>
        <p:txBody>
          <a:bodyPr spcFirstLastPara="1" wrap="square" lIns="90000" tIns="91425" rIns="90000" bIns="91425" anchor="t" anchorCtr="0">
            <a:noAutofit/>
          </a:bodyPr>
          <a:lstStyle/>
          <a:p>
            <a:pPr lvl="0">
              <a:lnSpc>
                <a:spcPct val="115000"/>
              </a:lnSpc>
            </a:pPr>
            <a:r>
              <a:rPr lang="en" dirty="0">
                <a:solidFill>
                  <a:schemeClr val="dk2"/>
                </a:solidFill>
              </a:rPr>
              <a:t>[Explain the differences in the individual factor errors in both the results (optimized_poses1 &amp; optimized_poses2)]</a:t>
            </a:r>
            <a:endParaRPr dirty="0">
              <a:solidFill>
                <a:schemeClr val="dk2"/>
              </a:solidFill>
            </a:endParaRPr>
          </a:p>
          <a:p>
            <a:pPr marL="0" marR="0" lvl="0" indent="0" algn="l" rtl="0">
              <a:lnSpc>
                <a:spcPct val="115000"/>
              </a:lnSpc>
              <a:spcBef>
                <a:spcPts val="1200"/>
              </a:spcBef>
              <a:spcAft>
                <a:spcPts val="0"/>
              </a:spcAft>
              <a:buNone/>
            </a:pPr>
            <a:endParaRPr lang="en-US" dirty="0">
              <a:solidFill>
                <a:schemeClr val="dk2"/>
              </a:solidFill>
            </a:endParaRPr>
          </a:p>
          <a:p>
            <a:pPr marL="0" marR="0" lvl="0" indent="0" algn="l" rtl="0">
              <a:lnSpc>
                <a:spcPct val="115000"/>
              </a:lnSpc>
              <a:spcBef>
                <a:spcPts val="1200"/>
              </a:spcBef>
              <a:spcAft>
                <a:spcPts val="0"/>
              </a:spcAft>
              <a:buNone/>
            </a:pPr>
            <a:endParaRPr lang="en-IN" dirty="0">
              <a:solidFill>
                <a:schemeClr val="dk2"/>
              </a:solidFill>
            </a:endParaRPr>
          </a:p>
          <a:p>
            <a:pPr marL="0" marR="0" lvl="0" indent="0" algn="l" rtl="0">
              <a:lnSpc>
                <a:spcPct val="115000"/>
              </a:lnSpc>
              <a:spcBef>
                <a:spcPts val="1200"/>
              </a:spcBef>
              <a:spcAft>
                <a:spcPts val="0"/>
              </a:spcAft>
              <a:buNone/>
            </a:pPr>
            <a:endParaRPr lang="en-IN" dirty="0">
              <a:solidFill>
                <a:schemeClr val="dk2"/>
              </a:solidFill>
            </a:endParaRPr>
          </a:p>
          <a:p>
            <a:pPr>
              <a:lnSpc>
                <a:spcPct val="115000"/>
              </a:lnSpc>
              <a:spcBef>
                <a:spcPts val="1200"/>
              </a:spcBef>
            </a:pPr>
            <a:r>
              <a:rPr lang="en-IN" dirty="0">
                <a:solidFill>
                  <a:schemeClr val="dk2"/>
                </a:solidFill>
              </a:rPr>
              <a:t>[Of all the factor errors, how many of these correspond to </a:t>
            </a:r>
            <a:r>
              <a:rPr lang="en" dirty="0">
                <a:solidFill>
                  <a:schemeClr val="dk2"/>
                </a:solidFill>
              </a:rPr>
              <a:t>skip connections?</a:t>
            </a:r>
            <a:r>
              <a:rPr lang="en-IN" dirty="0">
                <a:solidFill>
                  <a:schemeClr val="dk2"/>
                </a:solidFill>
              </a:rPr>
              <a:t>]</a:t>
            </a: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0"/>
              </a:spcAft>
              <a:buNone/>
            </a:pPr>
            <a:endParaRPr dirty="0">
              <a:solidFill>
                <a:schemeClr val="dk2"/>
              </a:solidFill>
            </a:endParaRPr>
          </a:p>
          <a:p>
            <a:pPr marL="0" marR="0" lvl="0" indent="0" algn="l" rtl="0">
              <a:lnSpc>
                <a:spcPct val="115000"/>
              </a:lnSpc>
              <a:spcBef>
                <a:spcPts val="1200"/>
              </a:spcBef>
              <a:spcAft>
                <a:spcPts val="1200"/>
              </a:spcAft>
              <a:buNone/>
            </a:pPr>
            <a:endParaRPr dirty="0">
              <a:solidFill>
                <a:schemeClr val="dk2"/>
              </a:solidFill>
            </a:endParaRPr>
          </a:p>
        </p:txBody>
      </p:sp>
    </p:spTree>
    <p:extLst>
      <p:ext uri="{BB962C8B-B14F-4D97-AF65-F5344CB8AC3E}">
        <p14:creationId xmlns:p14="http://schemas.microsoft.com/office/powerpoint/2010/main" val="314768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65" name="Google Shape;65;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projected 3D points and actual 2D points for the CCB image we provided here]</a:t>
            </a:r>
            <a:endParaRPr dirty="0"/>
          </a:p>
        </p:txBody>
      </p:sp>
      <p:sp>
        <p:nvSpPr>
          <p:cNvPr id="66" name="Google Shape;66;p1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camera center for the CCB image here]</a:t>
            </a:r>
            <a:endParaRPr dirty="0"/>
          </a:p>
        </p:txBody>
      </p:sp>
      <p:pic>
        <p:nvPicPr>
          <p:cNvPr id="3" name="Picture 2">
            <a:extLst>
              <a:ext uri="{FF2B5EF4-FFF2-40B4-BE49-F238E27FC236}">
                <a16:creationId xmlns:a16="http://schemas.microsoft.com/office/drawing/2014/main" id="{DC715A97-CAD8-49F4-B5E2-86D5AD219939}"/>
              </a:ext>
            </a:extLst>
          </p:cNvPr>
          <p:cNvPicPr>
            <a:picLocks noChangeAspect="1"/>
          </p:cNvPicPr>
          <p:nvPr/>
        </p:nvPicPr>
        <p:blipFill>
          <a:blip r:embed="rId3"/>
          <a:stretch>
            <a:fillRect/>
          </a:stretch>
        </p:blipFill>
        <p:spPr>
          <a:xfrm>
            <a:off x="823845" y="1740404"/>
            <a:ext cx="3178810" cy="2828471"/>
          </a:xfrm>
          <a:prstGeom prst="rect">
            <a:avLst/>
          </a:prstGeom>
        </p:spPr>
      </p:pic>
      <p:pic>
        <p:nvPicPr>
          <p:cNvPr id="5" name="Picture 4">
            <a:extLst>
              <a:ext uri="{FF2B5EF4-FFF2-40B4-BE49-F238E27FC236}">
                <a16:creationId xmlns:a16="http://schemas.microsoft.com/office/drawing/2014/main" id="{2685E8DB-C112-4EBB-A0F2-210837711082}"/>
              </a:ext>
            </a:extLst>
          </p:cNvPr>
          <p:cNvPicPr>
            <a:picLocks noChangeAspect="1"/>
          </p:cNvPicPr>
          <p:nvPr/>
        </p:nvPicPr>
        <p:blipFill>
          <a:blip r:embed="rId4"/>
          <a:stretch>
            <a:fillRect/>
          </a:stretch>
        </p:blipFill>
        <p:spPr>
          <a:xfrm>
            <a:off x="5220548" y="1740404"/>
            <a:ext cx="3035472" cy="27539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72" name="Google Shape;72;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projected 3D points and actual 2D points for the Argoverse image we provided here]</a:t>
            </a:r>
            <a:endParaRPr dirty="0"/>
          </a:p>
        </p:txBody>
      </p:sp>
      <p:sp>
        <p:nvSpPr>
          <p:cNvPr id="73" name="Google Shape;73;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[insert visualization of camera center for the Argoverse image here]</a:t>
            </a:r>
            <a:endParaRPr dirty="0"/>
          </a:p>
        </p:txBody>
      </p:sp>
      <p:pic>
        <p:nvPicPr>
          <p:cNvPr id="3" name="Picture 2">
            <a:extLst>
              <a:ext uri="{FF2B5EF4-FFF2-40B4-BE49-F238E27FC236}">
                <a16:creationId xmlns:a16="http://schemas.microsoft.com/office/drawing/2014/main" id="{FBC74388-A1A2-4717-8F71-3AB60811892F}"/>
              </a:ext>
            </a:extLst>
          </p:cNvPr>
          <p:cNvPicPr>
            <a:picLocks noChangeAspect="1"/>
          </p:cNvPicPr>
          <p:nvPr/>
        </p:nvPicPr>
        <p:blipFill>
          <a:blip r:embed="rId3"/>
          <a:stretch>
            <a:fillRect/>
          </a:stretch>
        </p:blipFill>
        <p:spPr>
          <a:xfrm>
            <a:off x="667659" y="1962150"/>
            <a:ext cx="2873828" cy="2606725"/>
          </a:xfrm>
          <a:prstGeom prst="rect">
            <a:avLst/>
          </a:prstGeom>
        </p:spPr>
      </p:pic>
      <p:pic>
        <p:nvPicPr>
          <p:cNvPr id="5" name="Picture 4">
            <a:extLst>
              <a:ext uri="{FF2B5EF4-FFF2-40B4-BE49-F238E27FC236}">
                <a16:creationId xmlns:a16="http://schemas.microsoft.com/office/drawing/2014/main" id="{4A9BC601-695B-4918-8773-1B23FC4F679C}"/>
              </a:ext>
            </a:extLst>
          </p:cNvPr>
          <p:cNvPicPr>
            <a:picLocks noChangeAspect="1"/>
          </p:cNvPicPr>
          <p:nvPr/>
        </p:nvPicPr>
        <p:blipFill>
          <a:blip r:embed="rId4"/>
          <a:stretch>
            <a:fillRect/>
          </a:stretch>
        </p:blipFill>
        <p:spPr>
          <a:xfrm>
            <a:off x="5153786" y="1821540"/>
            <a:ext cx="2966956" cy="27473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1: Projection matrix</a:t>
            </a:r>
            <a:endParaRPr/>
          </a:p>
        </p:txBody>
      </p:sp>
      <p:sp>
        <p:nvSpPr>
          <p:cNvPr id="79" name="Google Shape;7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[What two quantities does the camera matrix relate?]</a:t>
            </a:r>
            <a:endParaRPr dirty="0"/>
          </a:p>
          <a:p>
            <a:pPr marL="0" lvl="0" indent="0" algn="l" rtl="0">
              <a:spcBef>
                <a:spcPts val="1200"/>
              </a:spcBef>
              <a:spcAft>
                <a:spcPts val="0"/>
              </a:spcAft>
              <a:buNone/>
            </a:pPr>
            <a:r>
              <a:rPr lang="en-US" dirty="0"/>
              <a:t>Camera matrix relates 3D world coordinates to 2D image coordinates through linear transformation.</a:t>
            </a:r>
            <a:endParaRPr dirty="0"/>
          </a:p>
          <a:p>
            <a:pPr marL="0" lvl="0" indent="0" algn="l" rtl="0">
              <a:spcBef>
                <a:spcPts val="1200"/>
              </a:spcBef>
              <a:spcAft>
                <a:spcPts val="0"/>
              </a:spcAft>
              <a:buNone/>
            </a:pPr>
            <a:endParaRPr dirty="0"/>
          </a:p>
          <a:p>
            <a:pPr marL="0" lvl="0" indent="0" algn="l" rtl="0">
              <a:spcBef>
                <a:spcPts val="1200"/>
              </a:spcBef>
              <a:spcAft>
                <a:spcPts val="1200"/>
              </a:spcAft>
              <a:buNone/>
            </a:pPr>
            <a:r>
              <a:rPr lang="en" dirty="0"/>
              <a:t>[What quantities can the camera matrix be decomposed into?]</a:t>
            </a:r>
          </a:p>
          <a:p>
            <a:pPr marL="0" lvl="0" indent="0" algn="l" rtl="0">
              <a:spcBef>
                <a:spcPts val="1200"/>
              </a:spcBef>
              <a:spcAft>
                <a:spcPts val="1200"/>
              </a:spcAft>
              <a:buNone/>
            </a:pPr>
            <a:r>
              <a:rPr lang="en" dirty="0"/>
              <a:t>The camera matrix can be decomposed into twi quantities i.e. intrinsic and extrinsic paramters.</a:t>
            </a:r>
            <a:endParaRPr dirty="0"/>
          </a:p>
        </p:txBody>
      </p:sp>
      <p:sp>
        <p:nvSpPr>
          <p:cNvPr id="80" name="Google Shape;80;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[List any 3 factors that affect the camera projection matrix.]</a:t>
            </a:r>
          </a:p>
          <a:p>
            <a:pPr marL="0" lvl="0" indent="0" algn="l" rtl="0">
              <a:spcBef>
                <a:spcPts val="0"/>
              </a:spcBef>
              <a:spcAft>
                <a:spcPts val="1200"/>
              </a:spcAft>
              <a:buNone/>
            </a:pPr>
            <a:r>
              <a:rPr lang="en" dirty="0"/>
              <a:t>Following three factors affect the camera projection matrix.</a:t>
            </a:r>
          </a:p>
          <a:p>
            <a:pPr marL="285750" lvl="0" indent="-285750" algn="l" rtl="0">
              <a:spcBef>
                <a:spcPts val="0"/>
              </a:spcBef>
              <a:spcAft>
                <a:spcPts val="1200"/>
              </a:spcAft>
              <a:buFont typeface="Arial" panose="020B0604020202020204" pitchFamily="34" charset="0"/>
              <a:buChar char="•"/>
            </a:pPr>
            <a:r>
              <a:rPr lang="en" dirty="0"/>
              <a:t>Camera (projection) center</a:t>
            </a:r>
          </a:p>
          <a:p>
            <a:pPr marL="285750" lvl="0" indent="-285750" algn="l" rtl="0">
              <a:spcBef>
                <a:spcPts val="0"/>
              </a:spcBef>
              <a:spcAft>
                <a:spcPts val="1200"/>
              </a:spcAft>
              <a:buFont typeface="Arial" panose="020B0604020202020204" pitchFamily="34" charset="0"/>
              <a:buChar char="•"/>
            </a:pPr>
            <a:r>
              <a:rPr lang="en" dirty="0"/>
              <a:t>Camera orientation</a:t>
            </a:r>
          </a:p>
          <a:p>
            <a:pPr marL="285750" lvl="0" indent="-285750" algn="l" rtl="0">
              <a:spcBef>
                <a:spcPts val="0"/>
              </a:spcBef>
              <a:spcAft>
                <a:spcPts val="1200"/>
              </a:spcAft>
              <a:buFont typeface="Arial" panose="020B0604020202020204" pitchFamily="34" charset="0"/>
              <a:buChar char="•"/>
            </a:pPr>
            <a:r>
              <a:rPr lang="en" dirty="0"/>
              <a:t>3D rotation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[insert visualization of epipolar lines on the CCB image pair]</a:t>
            </a:r>
            <a:endParaRPr/>
          </a:p>
        </p:txBody>
      </p:sp>
      <p:pic>
        <p:nvPicPr>
          <p:cNvPr id="3" name="Picture 2">
            <a:extLst>
              <a:ext uri="{FF2B5EF4-FFF2-40B4-BE49-F238E27FC236}">
                <a16:creationId xmlns:a16="http://schemas.microsoft.com/office/drawing/2014/main" id="{F7A19D44-8F5C-4575-A667-D255014B1AD7}"/>
              </a:ext>
            </a:extLst>
          </p:cNvPr>
          <p:cNvPicPr>
            <a:picLocks noChangeAspect="1"/>
          </p:cNvPicPr>
          <p:nvPr/>
        </p:nvPicPr>
        <p:blipFill>
          <a:blip r:embed="rId3"/>
          <a:stretch>
            <a:fillRect/>
          </a:stretch>
        </p:blipFill>
        <p:spPr>
          <a:xfrm>
            <a:off x="311700" y="1610823"/>
            <a:ext cx="8418286" cy="27861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92" name="Google Shape;92;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[Why is it that points in one image are projected by the fundamental matrix onto epipolar lines in the other image?]</a:t>
            </a:r>
          </a:p>
          <a:p>
            <a:pPr marL="0" lvl="0" indent="0" algn="l" rtl="0">
              <a:spcBef>
                <a:spcPts val="0"/>
              </a:spcBef>
              <a:spcAft>
                <a:spcPts val="1200"/>
              </a:spcAft>
              <a:buNone/>
            </a:pPr>
            <a:r>
              <a:rPr lang="en" dirty="0"/>
              <a:t>Given a set of two images, the point on the first image might exist in the second image as well. These points line on the epipolar lines i.e. it is the straight line of intersection of epipolar plane with the image plane. Thus there exists a linear function that provides a mapping between the points in one image to its epipolar line in the second image.</a:t>
            </a:r>
          </a:p>
        </p:txBody>
      </p:sp>
      <p:sp>
        <p:nvSpPr>
          <p:cNvPr id="93" name="Google Shape;93;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dirty="0"/>
              <a:t>[How many minimum points do we need to estimate the Fundamental matrix. Explain?]</a:t>
            </a:r>
          </a:p>
          <a:p>
            <a:pPr marL="0" lvl="0" indent="0" algn="l" rtl="0">
              <a:spcBef>
                <a:spcPts val="0"/>
              </a:spcBef>
              <a:spcAft>
                <a:spcPts val="1200"/>
              </a:spcAft>
              <a:buClr>
                <a:schemeClr val="dk1"/>
              </a:buClr>
              <a:buSzPts val="1100"/>
              <a:buFont typeface="Arial"/>
              <a:buNone/>
            </a:pPr>
            <a:r>
              <a:rPr lang="en" dirty="0"/>
              <a:t>We need a minimum of 8 points to estimate the Fundamental matrix. Given a pair of corresponding points between two images, we get one equation per point pair which contributes to one constraint (row). To maintain the consistentency in solving the linear set of equations we need eight image point pairs.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 2: Fundamental matrix</a:t>
            </a:r>
            <a:endParaRPr/>
          </a:p>
        </p:txBody>
      </p:sp>
      <p:sp>
        <p:nvSpPr>
          <p:cNvPr id="99" name="Google Shape;99;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ts val="1100"/>
              <a:buFont typeface="Arial"/>
              <a:buNone/>
            </a:pPr>
            <a:r>
              <a:rPr lang="en" dirty="0"/>
              <a:t>[What does it mean when your </a:t>
            </a:r>
            <a:r>
              <a:rPr lang="en" dirty="0" err="1"/>
              <a:t>epipolar</a:t>
            </a:r>
            <a:r>
              <a:rPr lang="en" dirty="0"/>
              <a:t> lines are all horizontal across the two images?]</a:t>
            </a:r>
            <a:endParaRPr dirty="0"/>
          </a:p>
          <a:p>
            <a:pPr marL="0" lvl="0" indent="0" algn="l" rtl="0">
              <a:spcBef>
                <a:spcPts val="1200"/>
              </a:spcBef>
              <a:spcAft>
                <a:spcPts val="0"/>
              </a:spcAft>
              <a:buClr>
                <a:schemeClr val="dk1"/>
              </a:buClr>
              <a:buSzPts val="1100"/>
              <a:buFont typeface="Arial"/>
              <a:buNone/>
            </a:pPr>
            <a:r>
              <a:rPr lang="en-US" dirty="0"/>
              <a:t>When </a:t>
            </a:r>
            <a:r>
              <a:rPr lang="en-US" dirty="0" err="1"/>
              <a:t>epipolar</a:t>
            </a:r>
            <a:r>
              <a:rPr lang="en-US" dirty="0"/>
              <a:t> lines are all horizontal across the two images it means that the image planes are parallel with respect to each other and have the same camera center, same focal length and orientation.</a:t>
            </a:r>
            <a:endParaRPr dirty="0"/>
          </a:p>
          <a:p>
            <a:pPr marL="0" lvl="0" indent="0" algn="l" rtl="0">
              <a:spcBef>
                <a:spcPts val="1200"/>
              </a:spcBef>
              <a:spcAft>
                <a:spcPts val="0"/>
              </a:spcAft>
              <a:buClr>
                <a:schemeClr val="dk1"/>
              </a:buClr>
              <a:buSzPts val="1100"/>
              <a:buFont typeface="Arial"/>
              <a:buNone/>
            </a:pPr>
            <a:r>
              <a:rPr lang="en" dirty="0"/>
              <a:t>[Why is the fundamental matrix defined up to a scale?] (Hint: you can reason using the equation for F)</a:t>
            </a:r>
          </a:p>
          <a:p>
            <a:pPr marL="0" lvl="0" indent="0" algn="l" rtl="0">
              <a:spcBef>
                <a:spcPts val="1200"/>
              </a:spcBef>
              <a:spcAft>
                <a:spcPts val="0"/>
              </a:spcAft>
              <a:buClr>
                <a:schemeClr val="dk1"/>
              </a:buClr>
              <a:buSzPts val="1100"/>
              <a:buFont typeface="Arial"/>
              <a:buNone/>
            </a:pPr>
            <a:r>
              <a:rPr lang="en" dirty="0"/>
              <a:t>We have, </a:t>
            </a:r>
            <a:r>
              <a:rPr lang="en-US" dirty="0"/>
              <a:t>i</a:t>
            </a:r>
            <a:r>
              <a:rPr lang="en-US" baseline="30000" dirty="0"/>
              <a:t>T</a:t>
            </a:r>
            <a:r>
              <a:rPr lang="en-US" baseline="-25000" dirty="0"/>
              <a:t>1</a:t>
            </a:r>
            <a:r>
              <a:rPr lang="en-US" dirty="0"/>
              <a:t>*F*i</a:t>
            </a:r>
            <a:r>
              <a:rPr lang="en-US" baseline="-25000" dirty="0"/>
              <a:t>2</a:t>
            </a:r>
            <a:r>
              <a:rPr lang="en-US" dirty="0"/>
              <a:t> = 0 where F maps </a:t>
            </a:r>
            <a:r>
              <a:rPr lang="en-US" dirty="0" err="1"/>
              <a:t>i</a:t>
            </a:r>
            <a:r>
              <a:rPr lang="en-US" dirty="0"/>
              <a:t> to </a:t>
            </a:r>
            <a:r>
              <a:rPr lang="en-US" dirty="0" err="1"/>
              <a:t>i</a:t>
            </a:r>
            <a:r>
              <a:rPr lang="en-US" dirty="0"/>
              <a:t>’. In this equation, any solution to F spans the solution set i.e., if we have a solution, it can be multiplied by a scalar which also is a solution. Therefore, F is defined up to a scale. </a:t>
            </a:r>
            <a:endParaRPr lang="en"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endParaRPr dirty="0"/>
          </a:p>
        </p:txBody>
      </p:sp>
      <p:sp>
        <p:nvSpPr>
          <p:cNvPr id="100" name="Google Shape;100;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[Why is the fundamental matrix rank 2?]</a:t>
            </a:r>
          </a:p>
          <a:p>
            <a:pPr marL="0" lvl="0" indent="0" algn="l" rtl="0">
              <a:spcBef>
                <a:spcPts val="0"/>
              </a:spcBef>
              <a:spcAft>
                <a:spcPts val="1200"/>
              </a:spcAft>
              <a:buNone/>
            </a:pPr>
            <a:r>
              <a:rPr lang="en-US" dirty="0"/>
              <a:t>Fundamental matrix must be singular </a:t>
            </a:r>
            <a:r>
              <a:rPr lang="en-US" dirty="0" err="1"/>
              <a:t>i.e</a:t>
            </a:r>
            <a:r>
              <a:rPr lang="en-US" dirty="0"/>
              <a:t>, it should have 0 determinant and has rank 2 because it is essential for the matrix to have a left and right </a:t>
            </a:r>
            <a:r>
              <a:rPr lang="en-US" dirty="0" err="1"/>
              <a:t>nullspace</a:t>
            </a:r>
            <a:r>
              <a:rPr lang="en-US" dirty="0"/>
              <a:t> (</a:t>
            </a:r>
            <a:r>
              <a:rPr lang="en-US" dirty="0" err="1"/>
              <a:t>epipoles</a:t>
            </a:r>
            <a:r>
              <a:rPr lang="en-US" dirty="0"/>
              <a:t>). And these </a:t>
            </a:r>
            <a:r>
              <a:rPr lang="en-US" dirty="0" err="1"/>
              <a:t>nullspaces</a:t>
            </a:r>
            <a:r>
              <a:rPr lang="en-US" dirty="0"/>
              <a:t> are not just the zero vectors.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Part 4a: Visualize Fundamental Matrices </a:t>
            </a:r>
            <a:br>
              <a:rPr lang="en" dirty="0"/>
            </a:br>
            <a:r>
              <a:rPr kumimoji="0" lang="en" sz="2000" b="0" i="0" u="none" strike="noStrike" kern="0" cap="none" spc="0" normalizeH="0" baseline="0" noProof="0" dirty="0">
                <a:ln>
                  <a:noFill/>
                </a:ln>
                <a:solidFill>
                  <a:srgbClr val="000000"/>
                </a:solidFill>
                <a:effectLst/>
                <a:uLnTx/>
                <a:uFillTx/>
                <a:latin typeface="Arial"/>
                <a:cs typeface="Arial"/>
                <a:sym typeface="Arial"/>
              </a:rPr>
              <a:t>(EC for 4476, required for 6476)</a:t>
            </a:r>
            <a:r>
              <a:rPr lang="en" dirty="0"/>
              <a:t> </a:t>
            </a:r>
            <a:endParaRPr dirty="0"/>
          </a:p>
        </p:txBody>
      </p:sp>
      <p:sp>
        <p:nvSpPr>
          <p:cNvPr id="125" name="Google Shape;125;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en" dirty="0"/>
              <a:t>[insert visualization of </a:t>
            </a:r>
            <a:r>
              <a:rPr lang="en" dirty="0" err="1"/>
              <a:t>epipolar</a:t>
            </a:r>
            <a:r>
              <a:rPr lang="en" dirty="0"/>
              <a:t> lines for </a:t>
            </a:r>
            <a:r>
              <a:rPr lang="en-IN" dirty="0"/>
              <a:t>Notre Dame</a:t>
            </a:r>
            <a:r>
              <a:rPr lang="en" dirty="0"/>
              <a:t>]</a:t>
            </a:r>
            <a:endParaRPr dirty="0"/>
          </a:p>
        </p:txBody>
      </p:sp>
      <p:sp>
        <p:nvSpPr>
          <p:cNvPr id="126" name="Google Shape;126;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en-IN" dirty="0"/>
              <a:t>[insert visualization of </a:t>
            </a:r>
            <a:r>
              <a:rPr lang="en-IN" dirty="0" err="1"/>
              <a:t>epipolar</a:t>
            </a:r>
            <a:r>
              <a:rPr lang="en-IN" dirty="0"/>
              <a:t> lines for Mount Rushmore]</a:t>
            </a:r>
          </a:p>
        </p:txBody>
      </p:sp>
      <p:pic>
        <p:nvPicPr>
          <p:cNvPr id="3" name="Picture 2">
            <a:extLst>
              <a:ext uri="{FF2B5EF4-FFF2-40B4-BE49-F238E27FC236}">
                <a16:creationId xmlns:a16="http://schemas.microsoft.com/office/drawing/2014/main" id="{648262A7-B14B-44C9-9D72-AAEA10D2F7A7}"/>
              </a:ext>
            </a:extLst>
          </p:cNvPr>
          <p:cNvPicPr>
            <a:picLocks noChangeAspect="1"/>
          </p:cNvPicPr>
          <p:nvPr/>
        </p:nvPicPr>
        <p:blipFill>
          <a:blip r:embed="rId3"/>
          <a:stretch>
            <a:fillRect/>
          </a:stretch>
        </p:blipFill>
        <p:spPr>
          <a:xfrm>
            <a:off x="76450" y="1703841"/>
            <a:ext cx="4470399" cy="2865034"/>
          </a:xfrm>
          <a:prstGeom prst="rect">
            <a:avLst/>
          </a:prstGeom>
        </p:spPr>
      </p:pic>
      <p:pic>
        <p:nvPicPr>
          <p:cNvPr id="5" name="Picture 4">
            <a:extLst>
              <a:ext uri="{FF2B5EF4-FFF2-40B4-BE49-F238E27FC236}">
                <a16:creationId xmlns:a16="http://schemas.microsoft.com/office/drawing/2014/main" id="{3E8B8A50-71D2-4DC1-A03A-CEB17540BBC0}"/>
              </a:ext>
            </a:extLst>
          </p:cNvPr>
          <p:cNvPicPr>
            <a:picLocks noChangeAspect="1"/>
          </p:cNvPicPr>
          <p:nvPr/>
        </p:nvPicPr>
        <p:blipFill>
          <a:blip r:embed="rId4"/>
          <a:stretch>
            <a:fillRect/>
          </a:stretch>
        </p:blipFill>
        <p:spPr>
          <a:xfrm>
            <a:off x="4597153" y="2144813"/>
            <a:ext cx="4412780" cy="18462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Part 4a: Visualize Fundamental Matrices </a:t>
            </a:r>
            <a:br>
              <a:rPr lang="en" dirty="0"/>
            </a:br>
            <a:r>
              <a:rPr lang="en" sz="2000" dirty="0"/>
              <a:t>(EC for 4476, required for 6476)</a:t>
            </a:r>
            <a:endParaRPr dirty="0"/>
          </a:p>
        </p:txBody>
      </p:sp>
      <p:sp>
        <p:nvSpPr>
          <p:cNvPr id="125" name="Google Shape;125;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en" dirty="0"/>
              <a:t>[insert visualization of </a:t>
            </a:r>
            <a:r>
              <a:rPr lang="en" dirty="0" err="1"/>
              <a:t>epipolar</a:t>
            </a:r>
            <a:r>
              <a:rPr lang="en" dirty="0"/>
              <a:t> lines for </a:t>
            </a:r>
            <a:r>
              <a:rPr lang="en-IN" dirty="0"/>
              <a:t>Gaudi</a:t>
            </a:r>
            <a:r>
              <a:rPr lang="en" dirty="0"/>
              <a:t>]</a:t>
            </a:r>
            <a:endParaRPr dirty="0"/>
          </a:p>
        </p:txBody>
      </p:sp>
      <p:sp>
        <p:nvSpPr>
          <p:cNvPr id="126" name="Google Shape;126;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spcAft>
                <a:spcPts val="1200"/>
              </a:spcAft>
              <a:buNone/>
            </a:pPr>
            <a:r>
              <a:rPr lang="en-IN" dirty="0"/>
              <a:t>[insert visualization of </a:t>
            </a:r>
            <a:r>
              <a:rPr lang="en-IN" dirty="0" err="1"/>
              <a:t>epipolar</a:t>
            </a:r>
            <a:r>
              <a:rPr lang="en-IN" dirty="0"/>
              <a:t> lines for Woodruff]</a:t>
            </a:r>
          </a:p>
        </p:txBody>
      </p:sp>
      <p:pic>
        <p:nvPicPr>
          <p:cNvPr id="3" name="Picture 2">
            <a:extLst>
              <a:ext uri="{FF2B5EF4-FFF2-40B4-BE49-F238E27FC236}">
                <a16:creationId xmlns:a16="http://schemas.microsoft.com/office/drawing/2014/main" id="{DACC1ABD-6D58-4D0A-8DA0-69F711202424}"/>
              </a:ext>
            </a:extLst>
          </p:cNvPr>
          <p:cNvPicPr>
            <a:picLocks noChangeAspect="1"/>
          </p:cNvPicPr>
          <p:nvPr/>
        </p:nvPicPr>
        <p:blipFill>
          <a:blip r:embed="rId3"/>
          <a:stretch>
            <a:fillRect/>
          </a:stretch>
        </p:blipFill>
        <p:spPr>
          <a:xfrm>
            <a:off x="94342" y="2015490"/>
            <a:ext cx="4817836" cy="1911758"/>
          </a:xfrm>
          <a:prstGeom prst="rect">
            <a:avLst/>
          </a:prstGeom>
        </p:spPr>
      </p:pic>
      <p:pic>
        <p:nvPicPr>
          <p:cNvPr id="5" name="Picture 4">
            <a:extLst>
              <a:ext uri="{FF2B5EF4-FFF2-40B4-BE49-F238E27FC236}">
                <a16:creationId xmlns:a16="http://schemas.microsoft.com/office/drawing/2014/main" id="{64718D3F-D34A-4EA5-8C4C-507673AF9B16}"/>
              </a:ext>
            </a:extLst>
          </p:cNvPr>
          <p:cNvPicPr>
            <a:picLocks noChangeAspect="1"/>
          </p:cNvPicPr>
          <p:nvPr/>
        </p:nvPicPr>
        <p:blipFill>
          <a:blip r:embed="rId4"/>
          <a:stretch>
            <a:fillRect/>
          </a:stretch>
        </p:blipFill>
        <p:spPr>
          <a:xfrm>
            <a:off x="4626101" y="2015490"/>
            <a:ext cx="4423557" cy="1911758"/>
          </a:xfrm>
          <a:prstGeom prst="rect">
            <a:avLst/>
          </a:prstGeom>
        </p:spPr>
      </p:pic>
    </p:spTree>
    <p:extLst>
      <p:ext uri="{BB962C8B-B14F-4D97-AF65-F5344CB8AC3E}">
        <p14:creationId xmlns:p14="http://schemas.microsoft.com/office/powerpoint/2010/main" val="9168005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TotalTime>
  <Words>1255</Words>
  <Application>Microsoft Office PowerPoint</Application>
  <PresentationFormat>On-screen Show (16:9)</PresentationFormat>
  <Paragraphs>86</Paragraphs>
  <Slides>17</Slides>
  <Notes>17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17</vt:i4>
      </vt:variant>
    </vt:vector>
  </HeadingPairs>
  <TitlesOfParts>
    <vt:vector size="19" baseType="lpstr">
      <vt:lpstr>Arial</vt:lpstr>
      <vt:lpstr>Simple Light</vt:lpstr>
      <vt:lpstr>PowerPoint Presentation</vt:lpstr>
      <vt:lpstr>Part 1: Projection matrix</vt:lpstr>
      <vt:lpstr>Part 1: Projection matrix</vt:lpstr>
      <vt:lpstr>Part 1: Projection matrix</vt:lpstr>
      <vt:lpstr>Part 2: Fundamental matrix</vt:lpstr>
      <vt:lpstr>Part 2: Fundamental matrix</vt:lpstr>
      <vt:lpstr>Part 2: Fundamental matrix</vt:lpstr>
      <vt:lpstr>Part 4a: Visualize Fundamental Matrices  (EC for 4476, required for 6476) </vt:lpstr>
      <vt:lpstr>Part 4a: Visualize Fundamental Matrices  (EC for 4476, required for 6476)</vt:lpstr>
      <vt:lpstr>Part 4a: Visualize Fundamental Matrices (EC for 4476, required for 6476)</vt:lpstr>
      <vt:lpstr>Part 4b: Performance comparison (EC for 4476, required for 6476)</vt:lpstr>
      <vt:lpstr>Part 4b: Performance comparison (EC for 4476, required for 6476)</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Koirala, Bipin</cp:lastModifiedBy>
  <cp:revision>24</cp:revision>
  <dcterms:modified xsi:type="dcterms:W3CDTF">2021-11-23T04:04:48Z</dcterms:modified>
</cp:coreProperties>
</file>