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4" r:id="rId18"/>
    <p:sldId id="275" r:id="rId19"/>
    <p:sldId id="269" r:id="rId20"/>
    <p:sldId id="270" r:id="rId21"/>
    <p:sldId id="271" r:id="rId22"/>
    <p:sldId id="273" r:id="rId23"/>
    <p:sldId id="272"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311760" y="115236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31176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166428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301680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31176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166428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301680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1760" y="1152360"/>
            <a:ext cx="399960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311760" y="1152360"/>
            <a:ext cx="399960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399960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311760" y="115236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31176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166428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301680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31176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166428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301680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3" name="PlaceHolder 2"/>
          <p:cNvSpPr>
            <a:spLocks noGrp="1"/>
          </p:cNvSpPr>
          <p:nvPr>
            <p:ph type="subTitle"/>
          </p:nvPr>
        </p:nvSpPr>
        <p:spPr>
          <a:xfrm>
            <a:off x="311760" y="1152360"/>
            <a:ext cx="399960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5" name="PlaceHolder 2"/>
          <p:cNvSpPr>
            <a:spLocks noGrp="1"/>
          </p:cNvSpPr>
          <p:nvPr>
            <p:ph type="body"/>
          </p:nvPr>
        </p:nvSpPr>
        <p:spPr>
          <a:xfrm>
            <a:off x="311760" y="1152360"/>
            <a:ext cx="399960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7"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311760" y="1152360"/>
            <a:ext cx="399960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4"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4"/>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0"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1"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4"/>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4" name="PlaceHolder 2"/>
          <p:cNvSpPr>
            <a:spLocks noGrp="1"/>
          </p:cNvSpPr>
          <p:nvPr>
            <p:ph type="body"/>
          </p:nvPr>
        </p:nvSpPr>
        <p:spPr>
          <a:xfrm>
            <a:off x="311760" y="115236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3"/>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5"/>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176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166428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301680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31176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6"/>
          <p:cNvSpPr>
            <a:spLocks noGrp="1"/>
          </p:cNvSpPr>
          <p:nvPr>
            <p:ph type="body"/>
          </p:nvPr>
        </p:nvSpPr>
        <p:spPr>
          <a:xfrm>
            <a:off x="166428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7"/>
          <p:cNvSpPr>
            <a:spLocks noGrp="1"/>
          </p:cNvSpPr>
          <p:nvPr>
            <p:ph type="body"/>
          </p:nvPr>
        </p:nvSpPr>
        <p:spPr>
          <a:xfrm>
            <a:off x="301680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2" name="PlaceHolder 2"/>
          <p:cNvSpPr>
            <a:spLocks noGrp="1"/>
          </p:cNvSpPr>
          <p:nvPr>
            <p:ph type="subTitle"/>
          </p:nvPr>
        </p:nvSpPr>
        <p:spPr>
          <a:xfrm>
            <a:off x="311760" y="1152360"/>
            <a:ext cx="399960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4" name="PlaceHolder 2"/>
          <p:cNvSpPr>
            <a:spLocks noGrp="1"/>
          </p:cNvSpPr>
          <p:nvPr>
            <p:ph type="body"/>
          </p:nvPr>
        </p:nvSpPr>
        <p:spPr>
          <a:xfrm>
            <a:off x="311760" y="1152360"/>
            <a:ext cx="399960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6"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7"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1"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2"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3"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5"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6"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4"/>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9"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0"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1" name="PlaceHolder 4"/>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3" name="PlaceHolder 2"/>
          <p:cNvSpPr>
            <a:spLocks noGrp="1"/>
          </p:cNvSpPr>
          <p:nvPr>
            <p:ph type="body"/>
          </p:nvPr>
        </p:nvSpPr>
        <p:spPr>
          <a:xfrm>
            <a:off x="311760" y="115236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3"/>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9" name="PlaceHolder 5"/>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1" name="PlaceHolder 2"/>
          <p:cNvSpPr>
            <a:spLocks noGrp="1"/>
          </p:cNvSpPr>
          <p:nvPr>
            <p:ph type="body"/>
          </p:nvPr>
        </p:nvSpPr>
        <p:spPr>
          <a:xfrm>
            <a:off x="31176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3"/>
          <p:cNvSpPr>
            <a:spLocks noGrp="1"/>
          </p:cNvSpPr>
          <p:nvPr>
            <p:ph type="body"/>
          </p:nvPr>
        </p:nvSpPr>
        <p:spPr>
          <a:xfrm>
            <a:off x="166428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3" name="PlaceHolder 4"/>
          <p:cNvSpPr>
            <a:spLocks noGrp="1"/>
          </p:cNvSpPr>
          <p:nvPr>
            <p:ph type="body"/>
          </p:nvPr>
        </p:nvSpPr>
        <p:spPr>
          <a:xfrm>
            <a:off x="3016800" y="115236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5"/>
          <p:cNvSpPr>
            <a:spLocks noGrp="1"/>
          </p:cNvSpPr>
          <p:nvPr>
            <p:ph type="body"/>
          </p:nvPr>
        </p:nvSpPr>
        <p:spPr>
          <a:xfrm>
            <a:off x="31176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5" name="PlaceHolder 6"/>
          <p:cNvSpPr>
            <a:spLocks noGrp="1"/>
          </p:cNvSpPr>
          <p:nvPr>
            <p:ph type="body"/>
          </p:nvPr>
        </p:nvSpPr>
        <p:spPr>
          <a:xfrm>
            <a:off x="166428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6" name="PlaceHolder 7"/>
          <p:cNvSpPr>
            <a:spLocks noGrp="1"/>
          </p:cNvSpPr>
          <p:nvPr>
            <p:ph type="body"/>
          </p:nvPr>
        </p:nvSpPr>
        <p:spPr>
          <a:xfrm>
            <a:off x="3016800" y="2936880"/>
            <a:ext cx="12877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236124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31176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311760" y="1152360"/>
            <a:ext cx="195156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2361240" y="293688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31176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2361240" y="1152360"/>
            <a:ext cx="195156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311760" y="2936880"/>
            <a:ext cx="39996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noAutofit/>
          </a:bodyPr>
          <a:lstStyle/>
          <a:p>
            <a:pPr algn="ctr"/>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C636DF7-7457-4340-9B8D-1067E26553C7}" type="slidenum">
              <a:rPr lang="en" sz="1000" b="0" strike="noStrike" spc="-1">
                <a:solidFill>
                  <a:srgbClr val="595959"/>
                </a:solidFill>
                <a:latin typeface="Arial"/>
                <a:ea typeface="Arial"/>
              </a:rPr>
              <a:t>‹#›</a:t>
            </a:fld>
            <a:endParaRPr lang="en-US"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lstStyle/>
          <a:p>
            <a:pPr algn="ctr"/>
            <a:r>
              <a:rPr lang="en-US"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311760" y="1152360"/>
            <a:ext cx="3999600" cy="3416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41" name="PlaceHolder 3"/>
          <p:cNvSpPr>
            <a:spLocks noGrp="1"/>
          </p:cNvSpPr>
          <p:nvPr>
            <p:ph type="body"/>
          </p:nvPr>
        </p:nvSpPr>
        <p:spPr>
          <a:xfrm>
            <a:off x="4832280" y="1152360"/>
            <a:ext cx="3999600" cy="3416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42"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91F5C79C-CF1D-4F6A-A579-002AAA860B6F}" type="slidenum">
              <a:rPr lang="en"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20120" cy="572400"/>
          </a:xfrm>
          <a:prstGeom prst="rect">
            <a:avLst/>
          </a:prstGeom>
        </p:spPr>
        <p:txBody>
          <a:bodyPr tIns="91440" bIns="91440">
            <a:noAutofit/>
          </a:bodyPr>
          <a:lstStyle/>
          <a:p>
            <a:pPr algn="ctr"/>
            <a:r>
              <a:rPr lang="en-US" sz="2800" b="0" strike="noStrike" spc="-1">
                <a:solidFill>
                  <a:srgbClr val="000000"/>
                </a:solidFill>
                <a:latin typeface="Arial"/>
              </a:rPr>
              <a:t>Click to edit the title text format</a:t>
            </a:r>
          </a:p>
        </p:txBody>
      </p:sp>
      <p:sp>
        <p:nvSpPr>
          <p:cNvPr id="80" name="PlaceHolder 2"/>
          <p:cNvSpPr>
            <a:spLocks noGrp="1"/>
          </p:cNvSpPr>
          <p:nvPr>
            <p:ph type="body"/>
          </p:nvPr>
        </p:nvSpPr>
        <p:spPr>
          <a:xfrm>
            <a:off x="311760" y="1152360"/>
            <a:ext cx="8520120" cy="3416040"/>
          </a:xfrm>
          <a:prstGeom prst="rect">
            <a:avLst/>
          </a:prstGeom>
        </p:spPr>
        <p:txBody>
          <a:bodyPr tIns="91440" bIns="91440">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1" name="PlaceHolder 3"/>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4FB3EFEA-D4FE-48CA-8383-846AFAF4C7D3}" type="slidenum">
              <a:rPr lang="en"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2151000"/>
            <a:ext cx="8520120" cy="841320"/>
          </a:xfrm>
          <a:prstGeom prst="rect">
            <a:avLst/>
          </a:prstGeom>
        </p:spPr>
        <p:txBody>
          <a:bodyPr tIns="91440" bIns="91440" anchor="ctr">
            <a:noAutofit/>
          </a:bodyPr>
          <a:lstStyle/>
          <a:p>
            <a:pPr algn="ctr"/>
            <a:r>
              <a:rPr lang="en-US" sz="3600" b="0" strike="noStrike" spc="-1">
                <a:solidFill>
                  <a:srgbClr val="000000"/>
                </a:solidFill>
                <a:latin typeface="Arial"/>
              </a:rPr>
              <a:t>Click to edit the title text format</a:t>
            </a:r>
          </a:p>
        </p:txBody>
      </p:sp>
      <p:sp>
        <p:nvSpPr>
          <p:cNvPr id="119" name="PlaceHolder 2"/>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B65444E3-3576-48D4-998E-01EBF3AC567C}" type="slidenum">
              <a:rPr lang="en" sz="1000" b="0" strike="noStrike" spc="-1">
                <a:solidFill>
                  <a:srgbClr val="595959"/>
                </a:solidFill>
                <a:latin typeface="Arial"/>
                <a:ea typeface="Arial"/>
              </a:rPr>
              <a:t>‹#›</a:t>
            </a:fld>
            <a:endParaRPr lang="en-US" sz="1000" b="0" strike="noStrike" spc="-1">
              <a:latin typeface="Times New Roman"/>
            </a:endParaRPr>
          </a:p>
        </p:txBody>
      </p:sp>
      <p:sp>
        <p:nvSpPr>
          <p:cNvPr id="120"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koirala3@gatech.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311760" y="230400"/>
            <a:ext cx="8520120" cy="2052360"/>
          </a:xfrm>
          <a:prstGeom prst="rect">
            <a:avLst/>
          </a:prstGeom>
          <a:noFill/>
          <a:ln>
            <a:noFill/>
          </a:ln>
        </p:spPr>
        <p:txBody>
          <a:bodyPr tIns="91440" bIns="91440" anchor="b">
            <a:noAutofit/>
          </a:bodyPr>
          <a:lstStyle/>
          <a:p>
            <a:pPr algn="ctr">
              <a:lnSpc>
                <a:spcPct val="100000"/>
              </a:lnSpc>
              <a:tabLst>
                <a:tab pos="0" algn="l"/>
              </a:tabLst>
            </a:pPr>
            <a:r>
              <a:rPr lang="en" sz="5200" b="0" strike="noStrike" spc="-1" dirty="0">
                <a:solidFill>
                  <a:srgbClr val="000000"/>
                </a:solidFill>
                <a:latin typeface="Arial"/>
                <a:ea typeface="Arial"/>
              </a:rPr>
              <a:t>CS x476 Project 1</a:t>
            </a:r>
            <a:endParaRPr lang="en-US" sz="5200" b="0" strike="noStrike" spc="-1" dirty="0">
              <a:solidFill>
                <a:srgbClr val="000000"/>
              </a:solidFill>
              <a:latin typeface="Arial"/>
            </a:endParaRPr>
          </a:p>
        </p:txBody>
      </p:sp>
      <p:sp>
        <p:nvSpPr>
          <p:cNvPr id="158" name="TextShape 2"/>
          <p:cNvSpPr txBox="1"/>
          <p:nvPr/>
        </p:nvSpPr>
        <p:spPr>
          <a:xfrm>
            <a:off x="311760" y="2320200"/>
            <a:ext cx="8520120" cy="1797120"/>
          </a:xfrm>
          <a:prstGeom prst="rect">
            <a:avLst/>
          </a:prstGeom>
          <a:noFill/>
          <a:ln>
            <a:noFill/>
          </a:ln>
        </p:spPr>
        <p:txBody>
          <a:bodyPr tIns="91440" bIns="91440">
            <a:noAutofit/>
          </a:bodyPr>
          <a:lstStyle/>
          <a:p>
            <a:pPr algn="ctr">
              <a:lnSpc>
                <a:spcPct val="100000"/>
              </a:lnSpc>
              <a:tabLst>
                <a:tab pos="0" algn="l"/>
              </a:tabLst>
            </a:pPr>
            <a:r>
              <a:rPr lang="en" sz="2800" spc="-1" dirty="0">
                <a:solidFill>
                  <a:srgbClr val="595959"/>
                </a:solidFill>
                <a:latin typeface="Arial"/>
              </a:rPr>
              <a:t>Bipin Koirala</a:t>
            </a:r>
            <a:endParaRPr lang="en-US" sz="2800" b="0" strike="noStrike" spc="-1" dirty="0">
              <a:latin typeface="Arial"/>
            </a:endParaRPr>
          </a:p>
          <a:p>
            <a:pPr algn="ctr">
              <a:lnSpc>
                <a:spcPct val="100000"/>
              </a:lnSpc>
              <a:tabLst>
                <a:tab pos="0" algn="l"/>
              </a:tabLst>
            </a:pPr>
            <a:r>
              <a:rPr lang="en" sz="2800" spc="-1" dirty="0">
                <a:solidFill>
                  <a:srgbClr val="595959"/>
                </a:solidFill>
                <a:latin typeface="Arial"/>
                <a:hlinkClick r:id="rId2"/>
              </a:rPr>
              <a:t>bkoirala3@gatech.edu</a:t>
            </a:r>
            <a:r>
              <a:rPr lang="en" sz="2800" spc="-1" dirty="0">
                <a:solidFill>
                  <a:srgbClr val="595959"/>
                </a:solidFill>
                <a:latin typeface="Arial"/>
              </a:rPr>
              <a:t>	</a:t>
            </a:r>
            <a:endParaRPr lang="en-US" sz="2800" b="0" strike="noStrike" spc="-1" dirty="0">
              <a:latin typeface="Arial"/>
            </a:endParaRPr>
          </a:p>
          <a:p>
            <a:pPr algn="ctr">
              <a:lnSpc>
                <a:spcPct val="100000"/>
              </a:lnSpc>
              <a:tabLst>
                <a:tab pos="0" algn="l"/>
              </a:tabLst>
            </a:pPr>
            <a:r>
              <a:rPr lang="en-US" sz="2800" b="0" strike="noStrike" spc="-1" dirty="0">
                <a:solidFill>
                  <a:srgbClr val="595959"/>
                </a:solidFill>
                <a:latin typeface="Arial"/>
                <a:ea typeface="Arial"/>
              </a:rPr>
              <a:t>bkoirala3</a:t>
            </a:r>
            <a:endParaRPr lang="en-US" sz="2800" b="0" strike="noStrike" spc="-1" dirty="0">
              <a:latin typeface="Arial"/>
            </a:endParaRPr>
          </a:p>
          <a:p>
            <a:pPr algn="ctr">
              <a:lnSpc>
                <a:spcPct val="100000"/>
              </a:lnSpc>
              <a:tabLst>
                <a:tab pos="0" algn="l"/>
              </a:tabLst>
            </a:pPr>
            <a:r>
              <a:rPr lang="en" sz="2800" spc="-1" dirty="0">
                <a:solidFill>
                  <a:srgbClr val="595959"/>
                </a:solidFill>
                <a:latin typeface="Arial"/>
              </a:rPr>
              <a:t>GT ID: 9037.15.285</a:t>
            </a:r>
            <a:endParaRPr lang="en-US"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3: Hybrid images with PyTorch operators</a:t>
            </a:r>
            <a:endParaRPr lang="en-US" sz="2800" b="0" strike="noStrike" spc="-1">
              <a:solidFill>
                <a:srgbClr val="000000"/>
              </a:solidFill>
              <a:latin typeface="Arial"/>
            </a:endParaRPr>
          </a:p>
        </p:txBody>
      </p:sp>
      <p:sp>
        <p:nvSpPr>
          <p:cNvPr id="183"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Cat + Dog</a:t>
            </a: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US" sz="1400" b="0" strike="noStrike" spc="-1" dirty="0">
                <a:solidFill>
                  <a:srgbClr val="595959"/>
                </a:solidFill>
                <a:latin typeface="Arial"/>
                <a:ea typeface="Arial"/>
              </a:rPr>
              <a:t>C</a:t>
            </a:r>
            <a:r>
              <a:rPr lang="en" sz="1400" b="0" strike="noStrike" spc="-1" dirty="0">
                <a:solidFill>
                  <a:srgbClr val="595959"/>
                </a:solidFill>
                <a:latin typeface="Arial"/>
                <a:ea typeface="Arial"/>
              </a:rPr>
              <a:t>utt-off frequency: 4</a:t>
            </a:r>
            <a:endParaRPr lang="en-US" sz="1400" b="0" strike="noStrike" spc="-1" dirty="0">
              <a:solidFill>
                <a:srgbClr val="000000"/>
              </a:solidFill>
              <a:latin typeface="Arial"/>
            </a:endParaRPr>
          </a:p>
        </p:txBody>
      </p:sp>
      <p:sp>
        <p:nvSpPr>
          <p:cNvPr id="184"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Motorcycle + Bicycle</a:t>
            </a: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US" sz="1400" b="0" strike="noStrike" spc="-1" dirty="0">
                <a:solidFill>
                  <a:srgbClr val="595959"/>
                </a:solidFill>
                <a:latin typeface="Arial"/>
                <a:ea typeface="Arial"/>
              </a:rPr>
              <a:t>C</a:t>
            </a:r>
            <a:r>
              <a:rPr lang="en" sz="1400" b="0" strike="noStrike" spc="-1" dirty="0">
                <a:solidFill>
                  <a:srgbClr val="595959"/>
                </a:solidFill>
                <a:latin typeface="Arial"/>
                <a:ea typeface="Arial"/>
              </a:rPr>
              <a:t>utt-off frequency: 2</a:t>
            </a:r>
            <a:endParaRPr lang="en-US" sz="1400" b="0" strike="noStrike" spc="-1" dirty="0">
              <a:solidFill>
                <a:srgbClr val="000000"/>
              </a:solidFill>
              <a:latin typeface="Arial"/>
            </a:endParaRPr>
          </a:p>
        </p:txBody>
      </p:sp>
      <p:pic>
        <p:nvPicPr>
          <p:cNvPr id="3" name="Picture 2" descr="A close up of a cat&#10;&#10;Description automatically generated with low confidence">
            <a:extLst>
              <a:ext uri="{FF2B5EF4-FFF2-40B4-BE49-F238E27FC236}">
                <a16:creationId xmlns:a16="http://schemas.microsoft.com/office/drawing/2014/main" id="{D57F28D0-2EAB-4E0A-9F0E-4CCD2B34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434" y="2098232"/>
            <a:ext cx="2322419" cy="2044862"/>
          </a:xfrm>
          <a:prstGeom prst="rect">
            <a:avLst/>
          </a:prstGeom>
        </p:spPr>
      </p:pic>
      <p:pic>
        <p:nvPicPr>
          <p:cNvPr id="5" name="Picture 4" descr="A picture containing indoor&#10;&#10;Description automatically generated">
            <a:extLst>
              <a:ext uri="{FF2B5EF4-FFF2-40B4-BE49-F238E27FC236}">
                <a16:creationId xmlns:a16="http://schemas.microsoft.com/office/drawing/2014/main" id="{7CA2A9AE-C91F-432E-9FF8-8C8C7548B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360" y="2098232"/>
            <a:ext cx="3489572" cy="2310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 sz="2800" b="0" strike="noStrike" spc="-1">
                <a:solidFill>
                  <a:srgbClr val="000000"/>
                </a:solidFill>
                <a:latin typeface="Arial"/>
                <a:ea typeface="Arial"/>
              </a:rPr>
              <a:t>Part 3: Hybrid images with PyTorch operators</a:t>
            </a:r>
            <a:endParaRPr lang="en-US" sz="2800" b="0" strike="noStrike" spc="-1">
              <a:solidFill>
                <a:srgbClr val="000000"/>
              </a:solidFill>
              <a:latin typeface="Arial"/>
            </a:endParaRPr>
          </a:p>
        </p:txBody>
      </p:sp>
      <p:sp>
        <p:nvSpPr>
          <p:cNvPr id="186"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Plane + Bird</a:t>
            </a: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US" sz="1400" b="0" strike="noStrike" spc="-1" dirty="0">
                <a:solidFill>
                  <a:srgbClr val="595959"/>
                </a:solidFill>
                <a:latin typeface="Arial"/>
                <a:ea typeface="Arial"/>
              </a:rPr>
              <a:t>C</a:t>
            </a:r>
            <a:r>
              <a:rPr lang="en" sz="1400" b="0" strike="noStrike" spc="-1" dirty="0">
                <a:solidFill>
                  <a:srgbClr val="595959"/>
                </a:solidFill>
                <a:latin typeface="Arial"/>
                <a:ea typeface="Arial"/>
              </a:rPr>
              <a:t>utt-off frequency: 6</a:t>
            </a:r>
            <a:endParaRPr lang="en-US" sz="1400" b="0" strike="noStrike" spc="-1" dirty="0">
              <a:solidFill>
                <a:srgbClr val="000000"/>
              </a:solidFill>
              <a:latin typeface="Arial"/>
            </a:endParaRPr>
          </a:p>
        </p:txBody>
      </p:sp>
      <p:sp>
        <p:nvSpPr>
          <p:cNvPr id="187"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Einstein + Marilyn</a:t>
            </a: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US" sz="1400" b="0" strike="noStrike" spc="-1" dirty="0">
                <a:solidFill>
                  <a:srgbClr val="595959"/>
                </a:solidFill>
                <a:latin typeface="Arial"/>
                <a:ea typeface="Arial"/>
              </a:rPr>
              <a:t>C</a:t>
            </a:r>
            <a:r>
              <a:rPr lang="en" sz="1400" b="0" strike="noStrike" spc="-1" dirty="0">
                <a:solidFill>
                  <a:srgbClr val="595959"/>
                </a:solidFill>
                <a:latin typeface="Arial"/>
                <a:ea typeface="Arial"/>
              </a:rPr>
              <a:t>utt-off frequency: 4</a:t>
            </a:r>
            <a:endParaRPr lang="en-US" sz="1400" b="0" strike="noStrike" spc="-1" dirty="0">
              <a:solidFill>
                <a:srgbClr val="000000"/>
              </a:solidFill>
              <a:latin typeface="Arial"/>
            </a:endParaRPr>
          </a:p>
        </p:txBody>
      </p:sp>
      <p:pic>
        <p:nvPicPr>
          <p:cNvPr id="3" name="Picture 2" descr="A bird flying in the sky&#10;&#10;Description automatically generated">
            <a:extLst>
              <a:ext uri="{FF2B5EF4-FFF2-40B4-BE49-F238E27FC236}">
                <a16:creationId xmlns:a16="http://schemas.microsoft.com/office/drawing/2014/main" id="{5ED1EDF2-65C0-4806-8E39-D8669462A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30" y="2013070"/>
            <a:ext cx="2525525" cy="2229197"/>
          </a:xfrm>
          <a:prstGeom prst="rect">
            <a:avLst/>
          </a:prstGeom>
        </p:spPr>
      </p:pic>
      <p:pic>
        <p:nvPicPr>
          <p:cNvPr id="5" name="Picture 4" descr="A person with the mouth open&#10;&#10;Description automatically generated with medium confidence">
            <a:extLst>
              <a:ext uri="{FF2B5EF4-FFF2-40B4-BE49-F238E27FC236}">
                <a16:creationId xmlns:a16="http://schemas.microsoft.com/office/drawing/2014/main" id="{37997D29-3ABC-43F1-8427-D1F6C3699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1490" y="2044275"/>
            <a:ext cx="2143125" cy="2524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 sz="2800" b="0" strike="noStrike" spc="-1">
                <a:solidFill>
                  <a:srgbClr val="000000"/>
                </a:solidFill>
                <a:latin typeface="Arial"/>
                <a:ea typeface="Arial"/>
              </a:rPr>
              <a:t>Part 3: Hybrid images with PyTorch operators</a:t>
            </a:r>
            <a:endParaRPr lang="en-US" sz="2800" b="0" strike="noStrike" spc="-1">
              <a:solidFill>
                <a:srgbClr val="000000"/>
              </a:solidFill>
              <a:latin typeface="Arial"/>
            </a:endParaRPr>
          </a:p>
        </p:txBody>
      </p:sp>
      <p:sp>
        <p:nvSpPr>
          <p:cNvPr id="189"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Submarine + Fish</a:t>
            </a:r>
            <a:endParaRPr lang="en-US" sz="1400" b="0" strike="noStrike" spc="-1" dirty="0">
              <a:solidFill>
                <a:srgbClr val="000000"/>
              </a:solidFill>
              <a:latin typeface="Arial"/>
            </a:endParaRPr>
          </a:p>
          <a:p>
            <a:pPr>
              <a:lnSpc>
                <a:spcPct val="115000"/>
              </a:lnSpc>
              <a:spcBef>
                <a:spcPts val="1599"/>
              </a:spcBef>
              <a:tabLst>
                <a:tab pos="0" algn="l"/>
              </a:tabLst>
            </a:pPr>
            <a:r>
              <a:rPr lang="en-US" sz="1400" b="0" strike="noStrike" spc="-1" dirty="0">
                <a:solidFill>
                  <a:srgbClr val="595959"/>
                </a:solidFill>
                <a:latin typeface="Arial"/>
                <a:ea typeface="Arial"/>
              </a:rPr>
              <a:t>C</a:t>
            </a:r>
            <a:r>
              <a:rPr lang="en" sz="1400" b="0" strike="noStrike" spc="-1" dirty="0">
                <a:solidFill>
                  <a:srgbClr val="595959"/>
                </a:solidFill>
                <a:latin typeface="Arial"/>
                <a:ea typeface="Arial"/>
              </a:rPr>
              <a:t>utt-off frequency: 2</a:t>
            </a:r>
            <a:endParaRPr lang="en-US" sz="1400" b="0" strike="noStrike" spc="-1" dirty="0">
              <a:solidFill>
                <a:srgbClr val="000000"/>
              </a:solidFill>
              <a:latin typeface="Arial"/>
            </a:endParaRPr>
          </a:p>
        </p:txBody>
      </p:sp>
      <p:sp>
        <p:nvSpPr>
          <p:cNvPr id="190" name="TextShape 3"/>
          <p:cNvSpPr txBox="1"/>
          <p:nvPr/>
        </p:nvSpPr>
        <p:spPr>
          <a:xfrm>
            <a:off x="4910726" y="964101"/>
            <a:ext cx="3999600" cy="3937352"/>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Part 1 vs. Part 2</a:t>
            </a: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000" b="0" strike="noStrike" spc="-1" dirty="0">
                <a:solidFill>
                  <a:srgbClr val="595959"/>
                </a:solidFill>
                <a:latin typeface="Arial"/>
                <a:ea typeface="Arial"/>
              </a:rPr>
              <a:t>&lt;Compare the run-times of Parts 1 and 2 here, as calculated in proj1.ipynb. What can you say about the two methods?&gt;</a:t>
            </a:r>
          </a:p>
          <a:p>
            <a:pPr>
              <a:lnSpc>
                <a:spcPct val="115000"/>
              </a:lnSpc>
              <a:spcBef>
                <a:spcPts val="1599"/>
              </a:spcBef>
              <a:spcAft>
                <a:spcPts val="1599"/>
              </a:spcAft>
              <a:tabLst>
                <a:tab pos="0" algn="l"/>
              </a:tabLst>
            </a:pPr>
            <a:endParaRPr lang="en" sz="1000" spc="-1" dirty="0">
              <a:solidFill>
                <a:srgbClr val="595959"/>
              </a:solidFill>
              <a:latin typeface="Arial"/>
              <a:ea typeface="Arial"/>
            </a:endParaRPr>
          </a:p>
          <a:p>
            <a:pPr>
              <a:lnSpc>
                <a:spcPct val="115000"/>
              </a:lnSpc>
              <a:spcBef>
                <a:spcPts val="1599"/>
              </a:spcBef>
              <a:spcAft>
                <a:spcPts val="1599"/>
              </a:spcAft>
              <a:tabLst>
                <a:tab pos="0" algn="l"/>
              </a:tabLst>
            </a:pPr>
            <a:endParaRPr lang="en" sz="1000" b="0" strike="noStrike" spc="-1" dirty="0">
              <a:solidFill>
                <a:srgbClr val="595959"/>
              </a:solidFill>
              <a:latin typeface="Arial"/>
              <a:ea typeface="Arial"/>
            </a:endParaRPr>
          </a:p>
          <a:p>
            <a:pPr>
              <a:lnSpc>
                <a:spcPct val="115000"/>
              </a:lnSpc>
              <a:spcBef>
                <a:spcPts val="1599"/>
              </a:spcBef>
              <a:spcAft>
                <a:spcPts val="1599"/>
              </a:spcAft>
              <a:tabLst>
                <a:tab pos="0" algn="l"/>
              </a:tabLst>
            </a:pPr>
            <a:endParaRPr lang="en" sz="1000" spc="-1" dirty="0">
              <a:solidFill>
                <a:srgbClr val="595959"/>
              </a:solidFill>
              <a:latin typeface="Arial"/>
              <a:ea typeface="Arial"/>
            </a:endParaRPr>
          </a:p>
          <a:p>
            <a:pPr>
              <a:lnSpc>
                <a:spcPct val="115000"/>
              </a:lnSpc>
              <a:spcBef>
                <a:spcPts val="1599"/>
              </a:spcBef>
              <a:spcAft>
                <a:spcPts val="1599"/>
              </a:spcAft>
              <a:tabLst>
                <a:tab pos="0" algn="l"/>
              </a:tabLst>
            </a:pPr>
            <a:r>
              <a:rPr lang="en" sz="1000" spc="-1" dirty="0">
                <a:solidFill>
                  <a:srgbClr val="595959"/>
                </a:solidFill>
                <a:latin typeface="Arial"/>
                <a:ea typeface="Arial"/>
              </a:rPr>
              <a:t>Runtime for part 3 is 19.88% faster than runtime for part 2. It is because we have created the filter manually in part 2 and this method of implementing kernel contributes to slower computing because of lack of robust algorithm on user’s end. In part 2 function is explicitly written but in part 3 the in-built function is simply called.  </a:t>
            </a:r>
            <a:endParaRPr lang="en" sz="1000" b="0" strike="noStrike" spc="-1" dirty="0">
              <a:solidFill>
                <a:srgbClr val="595959"/>
              </a:solidFill>
              <a:latin typeface="Arial"/>
              <a:ea typeface="Arial"/>
            </a:endParaRPr>
          </a:p>
          <a:p>
            <a:pPr>
              <a:lnSpc>
                <a:spcPct val="115000"/>
              </a:lnSpc>
              <a:spcBef>
                <a:spcPts val="1599"/>
              </a:spcBef>
              <a:spcAft>
                <a:spcPts val="1599"/>
              </a:spcAft>
              <a:tabLst>
                <a:tab pos="0" algn="l"/>
              </a:tabLst>
            </a:pPr>
            <a:endParaRPr lang="en" sz="1400" spc="-1" dirty="0">
              <a:solidFill>
                <a:srgbClr val="595959"/>
              </a:solidFill>
              <a:latin typeface="Arial"/>
              <a:ea typeface="Arial"/>
            </a:endParaRPr>
          </a:p>
          <a:p>
            <a:pPr>
              <a:lnSpc>
                <a:spcPct val="115000"/>
              </a:lnSpc>
              <a:spcBef>
                <a:spcPts val="1599"/>
              </a:spcBef>
              <a:spcAft>
                <a:spcPts val="1599"/>
              </a:spcAft>
              <a:tabLst>
                <a:tab pos="0" algn="l"/>
              </a:tabLst>
            </a:pPr>
            <a:endParaRPr lang="en" sz="1400" b="0" strike="noStrike" spc="-1" dirty="0">
              <a:solidFill>
                <a:srgbClr val="595959"/>
              </a:solidFill>
              <a:latin typeface="Arial"/>
              <a:ea typeface="Arial"/>
            </a:endParaRPr>
          </a:p>
          <a:p>
            <a:pPr>
              <a:lnSpc>
                <a:spcPct val="115000"/>
              </a:lnSpc>
              <a:spcBef>
                <a:spcPts val="1599"/>
              </a:spcBef>
              <a:spcAft>
                <a:spcPts val="1599"/>
              </a:spcAft>
              <a:tabLst>
                <a:tab pos="0" algn="l"/>
              </a:tabLst>
            </a:pPr>
            <a:endParaRPr lang="en" sz="1000" b="0" strike="noStrike" spc="-1" dirty="0">
              <a:solidFill>
                <a:srgbClr val="595959"/>
              </a:solidFill>
              <a:latin typeface="Arial"/>
              <a:ea typeface="Arial"/>
            </a:endParaRPr>
          </a:p>
          <a:p>
            <a:pPr>
              <a:lnSpc>
                <a:spcPct val="115000"/>
              </a:lnSpc>
              <a:spcBef>
                <a:spcPts val="1599"/>
              </a:spcBef>
              <a:spcAft>
                <a:spcPts val="1599"/>
              </a:spcAft>
              <a:tabLst>
                <a:tab pos="0" algn="l"/>
              </a:tabLst>
            </a:pPr>
            <a:endParaRPr lang="en-US" sz="1400" b="0" strike="noStrike" spc="-1" dirty="0">
              <a:solidFill>
                <a:srgbClr val="000000"/>
              </a:solidFill>
              <a:latin typeface="Arial"/>
            </a:endParaRPr>
          </a:p>
        </p:txBody>
      </p:sp>
      <p:pic>
        <p:nvPicPr>
          <p:cNvPr id="3" name="Picture 2" descr="A shark swimming in the water&#10;&#10;Description automatically generated with medium confidence">
            <a:extLst>
              <a:ext uri="{FF2B5EF4-FFF2-40B4-BE49-F238E27FC236}">
                <a16:creationId xmlns:a16="http://schemas.microsoft.com/office/drawing/2014/main" id="{3173648D-2F1F-48C6-824F-2D08E7529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06" y="2004141"/>
            <a:ext cx="2791699" cy="2285471"/>
          </a:xfrm>
          <a:prstGeom prst="rect">
            <a:avLst/>
          </a:prstGeom>
        </p:spPr>
      </p:pic>
      <p:pic>
        <p:nvPicPr>
          <p:cNvPr id="5" name="Picture 4">
            <a:extLst>
              <a:ext uri="{FF2B5EF4-FFF2-40B4-BE49-F238E27FC236}">
                <a16:creationId xmlns:a16="http://schemas.microsoft.com/office/drawing/2014/main" id="{FB147AF7-6C69-4AE0-907E-145A8F541183}"/>
              </a:ext>
            </a:extLst>
          </p:cNvPr>
          <p:cNvPicPr>
            <a:picLocks noChangeAspect="1"/>
          </p:cNvPicPr>
          <p:nvPr/>
        </p:nvPicPr>
        <p:blipFill>
          <a:blip r:embed="rId3"/>
          <a:stretch>
            <a:fillRect/>
          </a:stretch>
        </p:blipFill>
        <p:spPr>
          <a:xfrm>
            <a:off x="4910726" y="1844456"/>
            <a:ext cx="3670440" cy="20686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Tests</a:t>
            </a:r>
            <a:endParaRPr lang="en-US" sz="2800" b="0" strike="noStrike" spc="-1">
              <a:solidFill>
                <a:srgbClr val="000000"/>
              </a:solidFill>
              <a:latin typeface="Arial"/>
            </a:endParaRPr>
          </a:p>
        </p:txBody>
      </p:sp>
      <p:sp>
        <p:nvSpPr>
          <p:cNvPr id="192" name="TextShape 2"/>
          <p:cNvSpPr txBox="1"/>
          <p:nvPr/>
        </p:nvSpPr>
        <p:spPr>
          <a:xfrm>
            <a:off x="311760" y="863730"/>
            <a:ext cx="8520120" cy="3416040"/>
          </a:xfrm>
          <a:prstGeom prst="rect">
            <a:avLst/>
          </a:prstGeom>
          <a:noFill/>
          <a:ln>
            <a:noFill/>
          </a:ln>
        </p:spPr>
        <p:txBody>
          <a:bodyPr tIns="91440" bIns="91440">
            <a:noAutofit/>
          </a:bodyPr>
          <a:lstStyle/>
          <a:p>
            <a:pPr>
              <a:lnSpc>
                <a:spcPct val="115000"/>
              </a:lnSpc>
              <a:spcAft>
                <a:spcPts val="1599"/>
              </a:spcAft>
              <a:tabLst>
                <a:tab pos="0" algn="l"/>
              </a:tabLst>
            </a:pPr>
            <a:r>
              <a:rPr lang="en" sz="1050" b="0" strike="noStrike" spc="-1" dirty="0">
                <a:solidFill>
                  <a:srgbClr val="595959"/>
                </a:solidFill>
                <a:latin typeface="Arial"/>
                <a:ea typeface="Arial"/>
              </a:rPr>
              <a:t>&lt;Provide a screenshot of the results when you run `pytest </a:t>
            </a:r>
            <a:r>
              <a:rPr lang="en" sz="1050" spc="-1" dirty="0">
                <a:solidFill>
                  <a:srgbClr val="595959"/>
                </a:solidFill>
                <a:latin typeface="Arial"/>
                <a:ea typeface="Arial"/>
              </a:rPr>
              <a:t>proj1_unit_tests/</a:t>
            </a:r>
            <a:r>
              <a:rPr lang="en" sz="1050" b="0" strike="noStrike" spc="-1" dirty="0">
                <a:solidFill>
                  <a:srgbClr val="595959"/>
                </a:solidFill>
                <a:latin typeface="Arial"/>
                <a:ea typeface="Arial"/>
              </a:rPr>
              <a:t>` in proj1_code folder on your final code implementation (note: we will re-run these tests).&gt;</a:t>
            </a:r>
            <a:endParaRPr lang="en-US" sz="1050" b="0" strike="noStrike" spc="-1" dirty="0">
              <a:solidFill>
                <a:srgbClr val="000000"/>
              </a:solidFill>
              <a:latin typeface="Arial"/>
            </a:endParaRPr>
          </a:p>
        </p:txBody>
      </p:sp>
      <p:pic>
        <p:nvPicPr>
          <p:cNvPr id="3" name="Picture 2">
            <a:extLst>
              <a:ext uri="{FF2B5EF4-FFF2-40B4-BE49-F238E27FC236}">
                <a16:creationId xmlns:a16="http://schemas.microsoft.com/office/drawing/2014/main" id="{C148373B-44B7-474D-9598-239FF3F24482}"/>
              </a:ext>
            </a:extLst>
          </p:cNvPr>
          <p:cNvPicPr>
            <a:picLocks noChangeAspect="1"/>
          </p:cNvPicPr>
          <p:nvPr/>
        </p:nvPicPr>
        <p:blipFill>
          <a:blip r:embed="rId2"/>
          <a:stretch>
            <a:fillRect/>
          </a:stretch>
        </p:blipFill>
        <p:spPr>
          <a:xfrm>
            <a:off x="311760" y="1314091"/>
            <a:ext cx="4766982" cy="1488182"/>
          </a:xfrm>
          <a:prstGeom prst="rect">
            <a:avLst/>
          </a:prstGeom>
        </p:spPr>
      </p:pic>
      <p:pic>
        <p:nvPicPr>
          <p:cNvPr id="5" name="Picture 4">
            <a:extLst>
              <a:ext uri="{FF2B5EF4-FFF2-40B4-BE49-F238E27FC236}">
                <a16:creationId xmlns:a16="http://schemas.microsoft.com/office/drawing/2014/main" id="{3AC2EB06-76B3-44B0-A1C9-D05DC6397862}"/>
              </a:ext>
            </a:extLst>
          </p:cNvPr>
          <p:cNvPicPr>
            <a:picLocks noChangeAspect="1"/>
          </p:cNvPicPr>
          <p:nvPr/>
        </p:nvPicPr>
        <p:blipFill>
          <a:blip r:embed="rId3"/>
          <a:stretch>
            <a:fillRect/>
          </a:stretch>
        </p:blipFill>
        <p:spPr>
          <a:xfrm>
            <a:off x="258265" y="2916846"/>
            <a:ext cx="4238843" cy="1248350"/>
          </a:xfrm>
          <a:prstGeom prst="rect">
            <a:avLst/>
          </a:prstGeom>
        </p:spPr>
      </p:pic>
      <p:sp>
        <p:nvSpPr>
          <p:cNvPr id="6" name="TextBox 5">
            <a:extLst>
              <a:ext uri="{FF2B5EF4-FFF2-40B4-BE49-F238E27FC236}">
                <a16:creationId xmlns:a16="http://schemas.microsoft.com/office/drawing/2014/main" id="{237C9D46-71F3-44EB-A571-59CBEEE4B719}"/>
              </a:ext>
            </a:extLst>
          </p:cNvPr>
          <p:cNvSpPr txBox="1"/>
          <p:nvPr/>
        </p:nvSpPr>
        <p:spPr>
          <a:xfrm>
            <a:off x="5929845" y="3931643"/>
            <a:ext cx="2533795" cy="1107996"/>
          </a:xfrm>
          <a:prstGeom prst="rect">
            <a:avLst/>
          </a:prstGeom>
          <a:noFill/>
        </p:spPr>
        <p:txBody>
          <a:bodyPr wrap="square" rtlCol="0">
            <a:spAutoFit/>
          </a:bodyPr>
          <a:lstStyle/>
          <a:p>
            <a:r>
              <a:rPr lang="en-US" sz="1100" dirty="0">
                <a:solidFill>
                  <a:srgbClr val="C00000"/>
                </a:solidFill>
              </a:rPr>
              <a:t>Note: due to directory mismatch; I had to remove “proj1_code.” from both ‘proj1.ipynb’ as well as files under proj1_unit_tests; before importing test cases. Unit test ran from .</a:t>
            </a:r>
            <a:r>
              <a:rPr lang="en-US" sz="1100" dirty="0" err="1">
                <a:solidFill>
                  <a:srgbClr val="C00000"/>
                </a:solidFill>
              </a:rPr>
              <a:t>ipynb</a:t>
            </a:r>
            <a:r>
              <a:rPr lang="en-US" sz="1100" dirty="0">
                <a:solidFill>
                  <a:srgbClr val="C00000"/>
                </a:solidFill>
              </a:rPr>
              <a:t> file are attached here.</a:t>
            </a:r>
          </a:p>
        </p:txBody>
      </p:sp>
      <p:pic>
        <p:nvPicPr>
          <p:cNvPr id="8" name="Picture 7">
            <a:extLst>
              <a:ext uri="{FF2B5EF4-FFF2-40B4-BE49-F238E27FC236}">
                <a16:creationId xmlns:a16="http://schemas.microsoft.com/office/drawing/2014/main" id="{FB72AA17-F09D-4ED3-860F-C202771C7F11}"/>
              </a:ext>
            </a:extLst>
          </p:cNvPr>
          <p:cNvPicPr>
            <a:picLocks noChangeAspect="1"/>
          </p:cNvPicPr>
          <p:nvPr/>
        </p:nvPicPr>
        <p:blipFill>
          <a:blip r:embed="rId4"/>
          <a:stretch>
            <a:fillRect/>
          </a:stretch>
        </p:blipFill>
        <p:spPr>
          <a:xfrm>
            <a:off x="5107454" y="1667434"/>
            <a:ext cx="3680946" cy="21681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86E1A1-BEC2-42D9-BA4B-C1C5C2AD35D3}"/>
              </a:ext>
            </a:extLst>
          </p:cNvPr>
          <p:cNvPicPr>
            <a:picLocks noChangeAspect="1"/>
          </p:cNvPicPr>
          <p:nvPr/>
        </p:nvPicPr>
        <p:blipFill>
          <a:blip r:embed="rId2"/>
          <a:stretch>
            <a:fillRect/>
          </a:stretch>
        </p:blipFill>
        <p:spPr>
          <a:xfrm>
            <a:off x="48861" y="262390"/>
            <a:ext cx="3943786" cy="1893450"/>
          </a:xfrm>
          <a:prstGeom prst="rect">
            <a:avLst/>
          </a:prstGeom>
        </p:spPr>
      </p:pic>
      <p:pic>
        <p:nvPicPr>
          <p:cNvPr id="5" name="Picture 4">
            <a:extLst>
              <a:ext uri="{FF2B5EF4-FFF2-40B4-BE49-F238E27FC236}">
                <a16:creationId xmlns:a16="http://schemas.microsoft.com/office/drawing/2014/main" id="{084D9936-1DF2-4B23-9601-5DF5425CB025}"/>
              </a:ext>
            </a:extLst>
          </p:cNvPr>
          <p:cNvPicPr>
            <a:picLocks noChangeAspect="1"/>
          </p:cNvPicPr>
          <p:nvPr/>
        </p:nvPicPr>
        <p:blipFill>
          <a:blip r:embed="rId3"/>
          <a:stretch>
            <a:fillRect/>
          </a:stretch>
        </p:blipFill>
        <p:spPr>
          <a:xfrm>
            <a:off x="48861" y="2223565"/>
            <a:ext cx="4877544" cy="2369376"/>
          </a:xfrm>
          <a:prstGeom prst="rect">
            <a:avLst/>
          </a:prstGeom>
        </p:spPr>
      </p:pic>
    </p:spTree>
    <p:extLst>
      <p:ext uri="{BB962C8B-B14F-4D97-AF65-F5344CB8AC3E}">
        <p14:creationId xmlns:p14="http://schemas.microsoft.com/office/powerpoint/2010/main" val="9449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2CB356-E068-4D08-BAF3-856599D52F37}"/>
              </a:ext>
            </a:extLst>
          </p:cNvPr>
          <p:cNvPicPr>
            <a:picLocks noChangeAspect="1"/>
          </p:cNvPicPr>
          <p:nvPr/>
        </p:nvPicPr>
        <p:blipFill>
          <a:blip r:embed="rId2"/>
          <a:stretch>
            <a:fillRect/>
          </a:stretch>
        </p:blipFill>
        <p:spPr>
          <a:xfrm>
            <a:off x="62822" y="179687"/>
            <a:ext cx="4740114" cy="2717075"/>
          </a:xfrm>
          <a:prstGeom prst="rect">
            <a:avLst/>
          </a:prstGeom>
        </p:spPr>
      </p:pic>
      <p:pic>
        <p:nvPicPr>
          <p:cNvPr id="7" name="Picture 6">
            <a:extLst>
              <a:ext uri="{FF2B5EF4-FFF2-40B4-BE49-F238E27FC236}">
                <a16:creationId xmlns:a16="http://schemas.microsoft.com/office/drawing/2014/main" id="{E9696711-7DF3-4F97-8778-B91FC8E4C073}"/>
              </a:ext>
            </a:extLst>
          </p:cNvPr>
          <p:cNvPicPr>
            <a:picLocks noChangeAspect="1"/>
          </p:cNvPicPr>
          <p:nvPr/>
        </p:nvPicPr>
        <p:blipFill>
          <a:blip r:embed="rId3"/>
          <a:stretch>
            <a:fillRect/>
          </a:stretch>
        </p:blipFill>
        <p:spPr>
          <a:xfrm>
            <a:off x="62822" y="2896762"/>
            <a:ext cx="3355708" cy="828172"/>
          </a:xfrm>
          <a:prstGeom prst="rect">
            <a:avLst/>
          </a:prstGeom>
        </p:spPr>
      </p:pic>
      <p:pic>
        <p:nvPicPr>
          <p:cNvPr id="9" name="Picture 8">
            <a:extLst>
              <a:ext uri="{FF2B5EF4-FFF2-40B4-BE49-F238E27FC236}">
                <a16:creationId xmlns:a16="http://schemas.microsoft.com/office/drawing/2014/main" id="{ABA97237-66EB-439F-85AF-B6E32F84F518}"/>
              </a:ext>
            </a:extLst>
          </p:cNvPr>
          <p:cNvPicPr>
            <a:picLocks noChangeAspect="1"/>
          </p:cNvPicPr>
          <p:nvPr/>
        </p:nvPicPr>
        <p:blipFill>
          <a:blip r:embed="rId4"/>
          <a:stretch>
            <a:fillRect/>
          </a:stretch>
        </p:blipFill>
        <p:spPr>
          <a:xfrm>
            <a:off x="62822" y="3814355"/>
            <a:ext cx="3215560" cy="822720"/>
          </a:xfrm>
          <a:prstGeom prst="rect">
            <a:avLst/>
          </a:prstGeom>
        </p:spPr>
      </p:pic>
    </p:spTree>
    <p:extLst>
      <p:ext uri="{BB962C8B-B14F-4D97-AF65-F5344CB8AC3E}">
        <p14:creationId xmlns:p14="http://schemas.microsoft.com/office/powerpoint/2010/main" val="313366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Conclusions</a:t>
            </a:r>
            <a:endParaRPr lang="en-US" sz="2800" b="0" strike="noStrike" spc="-1">
              <a:solidFill>
                <a:srgbClr val="000000"/>
              </a:solidFill>
              <a:latin typeface="Arial"/>
            </a:endParaRPr>
          </a:p>
        </p:txBody>
      </p:sp>
      <p:sp>
        <p:nvSpPr>
          <p:cNvPr id="194" name="TextShape 2"/>
          <p:cNvSpPr txBox="1"/>
          <p:nvPr/>
        </p:nvSpPr>
        <p:spPr>
          <a:xfrm>
            <a:off x="311760" y="1152360"/>
            <a:ext cx="8520120" cy="3416040"/>
          </a:xfrm>
          <a:prstGeom prst="rect">
            <a:avLst/>
          </a:prstGeom>
          <a:noFill/>
          <a:ln>
            <a:noFill/>
          </a:ln>
        </p:spPr>
        <p:txBody>
          <a:bodyPr tIns="91440" bIns="91440">
            <a:noAutofit/>
          </a:bodyPr>
          <a:lstStyle/>
          <a:p>
            <a:pPr>
              <a:lnSpc>
                <a:spcPct val="115000"/>
              </a:lnSpc>
              <a:spcAft>
                <a:spcPts val="1599"/>
              </a:spcAft>
              <a:tabLst>
                <a:tab pos="0" algn="l"/>
              </a:tabLst>
            </a:pPr>
            <a:r>
              <a:rPr lang="en" sz="1400" b="0" strike="noStrike" spc="-1" dirty="0">
                <a:solidFill>
                  <a:srgbClr val="595959"/>
                </a:solidFill>
                <a:latin typeface="Arial"/>
                <a:ea typeface="Arial"/>
              </a:rPr>
              <a:t>&lt;Describe what you have learned in this project. Consider questions like how varying the cutoff standard deviation value or swapping images within a pair influences the resulting hybrid image. Feel free to include any challenges you ran into.&gt;</a:t>
            </a:r>
          </a:p>
          <a:p>
            <a:pPr>
              <a:lnSpc>
                <a:spcPct val="115000"/>
              </a:lnSpc>
              <a:spcAft>
                <a:spcPts val="1599"/>
              </a:spcAft>
              <a:tabLst>
                <a:tab pos="0" algn="l"/>
              </a:tabLst>
            </a:pPr>
            <a:r>
              <a:rPr lang="en-US" sz="1400" spc="-1" dirty="0">
                <a:solidFill>
                  <a:srgbClr val="000000"/>
                </a:solidFill>
                <a:latin typeface="Arial"/>
              </a:rPr>
              <a:t>* Lower values for cutoff standard images makes the first image less blur and more prominent. This also has an opposite effect on high frequency of the second image. The hybrid image shows the first image dominant over the second image.</a:t>
            </a:r>
          </a:p>
          <a:p>
            <a:pPr>
              <a:lnSpc>
                <a:spcPct val="115000"/>
              </a:lnSpc>
              <a:spcAft>
                <a:spcPts val="1599"/>
              </a:spcAft>
              <a:tabLst>
                <a:tab pos="0" algn="l"/>
              </a:tabLst>
            </a:pPr>
            <a:r>
              <a:rPr lang="en-US" sz="1400" spc="-1" dirty="0">
                <a:solidFill>
                  <a:srgbClr val="000000"/>
                </a:solidFill>
                <a:latin typeface="Arial"/>
              </a:rPr>
              <a:t>* Increasing the value of cutoff frequency has the opposite effect. In this case the first image is blurred more, and the second image appears prominent in the hybrid image when viewed closely.</a:t>
            </a:r>
          </a:p>
          <a:p>
            <a:pPr>
              <a:lnSpc>
                <a:spcPct val="115000"/>
              </a:lnSpc>
              <a:spcAft>
                <a:spcPts val="1599"/>
              </a:spcAft>
              <a:tabLst>
                <a:tab pos="0" algn="l"/>
              </a:tabLst>
            </a:pPr>
            <a:r>
              <a:rPr lang="en" sz="1400" spc="-1" dirty="0">
                <a:solidFill>
                  <a:srgbClr val="595959"/>
                </a:solidFill>
                <a:latin typeface="Arial"/>
              </a:rPr>
              <a:t>* Being able to manipulate an image based on my own filter design was </a:t>
            </a:r>
            <a:r>
              <a:rPr lang="en-US" sz="1400" spc="-1" dirty="0">
                <a:solidFill>
                  <a:srgbClr val="595959"/>
                </a:solidFill>
                <a:latin typeface="Arial"/>
              </a:rPr>
              <a:t>exciting</a:t>
            </a:r>
            <a:r>
              <a:rPr lang="en" sz="1400" spc="-1" dirty="0">
                <a:solidFill>
                  <a:srgbClr val="595959"/>
                </a:solidFill>
                <a:latin typeface="Arial"/>
              </a:rPr>
              <a:t>. I had hard time in implementing dataset for hybrid images.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311760" y="335357"/>
            <a:ext cx="8520120" cy="841320"/>
          </a:xfrm>
          <a:prstGeom prst="rect">
            <a:avLst/>
          </a:prstGeom>
          <a:noFill/>
          <a:ln>
            <a:noFill/>
          </a:ln>
        </p:spPr>
        <p:txBody>
          <a:bodyPr tIns="91440" bIns="91440" anchor="ctr">
            <a:noAutofit/>
          </a:bodyPr>
          <a:lstStyle/>
          <a:p>
            <a:pPr algn="ctr">
              <a:lnSpc>
                <a:spcPct val="100000"/>
              </a:lnSpc>
            </a:pPr>
            <a:r>
              <a:rPr lang="en-US" sz="3600" b="0" strike="noStrike" spc="-1" dirty="0">
                <a:solidFill>
                  <a:srgbClr val="000000"/>
                </a:solidFill>
                <a:latin typeface="Arial"/>
              </a:rPr>
              <a:t>Note</a:t>
            </a:r>
          </a:p>
        </p:txBody>
      </p:sp>
      <p:sp>
        <p:nvSpPr>
          <p:cNvPr id="3" name="TextBox 2">
            <a:extLst>
              <a:ext uri="{FF2B5EF4-FFF2-40B4-BE49-F238E27FC236}">
                <a16:creationId xmlns:a16="http://schemas.microsoft.com/office/drawing/2014/main" id="{B545C869-1904-4218-A34E-AD8BC3365A81}"/>
              </a:ext>
            </a:extLst>
          </p:cNvPr>
          <p:cNvSpPr txBox="1"/>
          <p:nvPr/>
        </p:nvSpPr>
        <p:spPr>
          <a:xfrm>
            <a:off x="2027797" y="1971585"/>
            <a:ext cx="5088406" cy="1200329"/>
          </a:xfrm>
          <a:prstGeom prst="rect">
            <a:avLst/>
          </a:prstGeom>
          <a:noFill/>
        </p:spPr>
        <p:txBody>
          <a:bodyPr wrap="square" rtlCol="0">
            <a:spAutoFit/>
          </a:bodyPr>
          <a:lstStyle/>
          <a:p>
            <a:r>
              <a:rPr lang="en-US" sz="2400" dirty="0"/>
              <a:t>The following slide is:</a:t>
            </a:r>
          </a:p>
          <a:p>
            <a:pPr marL="285750" indent="-285750">
              <a:buFont typeface="Arial" panose="020B0604020202020204" pitchFamily="34" charset="0"/>
              <a:buChar char="•"/>
            </a:pPr>
            <a:r>
              <a:rPr lang="en-US" sz="2400" dirty="0">
                <a:solidFill>
                  <a:srgbClr val="FF0000"/>
                </a:solidFill>
              </a:rPr>
              <a:t>REQUIRED</a:t>
            </a:r>
            <a:r>
              <a:rPr lang="en-US" sz="2400" dirty="0"/>
              <a:t> for </a:t>
            </a:r>
            <a:r>
              <a:rPr lang="en-US" sz="2400" b="1" dirty="0"/>
              <a:t>6476</a:t>
            </a:r>
            <a:r>
              <a:rPr lang="en-US" sz="2400" dirty="0"/>
              <a:t> students</a:t>
            </a:r>
          </a:p>
          <a:p>
            <a:pPr marL="285750" indent="-285750">
              <a:buFont typeface="Arial" panose="020B0604020202020204" pitchFamily="34" charset="0"/>
              <a:buChar char="•"/>
            </a:pPr>
            <a:r>
              <a:rPr lang="en-US" sz="2400" dirty="0"/>
              <a:t>Extra credits for </a:t>
            </a:r>
            <a:r>
              <a:rPr lang="en-US" sz="2400" b="1" dirty="0"/>
              <a:t>4476</a:t>
            </a:r>
            <a:r>
              <a:rPr lang="en-US" sz="2400" dirty="0"/>
              <a:t> students.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 sz="2800" b="0" strike="noStrike" spc="-1">
                <a:solidFill>
                  <a:srgbClr val="000000"/>
                </a:solidFill>
                <a:latin typeface="Arial"/>
                <a:ea typeface="Arial"/>
              </a:rPr>
              <a:t>Image Filtering using DFT</a:t>
            </a:r>
            <a:endParaRPr lang="en-US" sz="2800" b="0" strike="noStrike" spc="-1">
              <a:solidFill>
                <a:srgbClr val="000000"/>
              </a:solidFill>
              <a:latin typeface="Arial"/>
            </a:endParaRPr>
          </a:p>
        </p:txBody>
      </p:sp>
      <p:sp>
        <p:nvSpPr>
          <p:cNvPr id="197"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US" sz="1400" b="0" strike="noStrike" spc="-1">
                <a:solidFill>
                  <a:srgbClr val="595959"/>
                </a:solidFill>
                <a:latin typeface="Arial"/>
                <a:ea typeface="Arial"/>
              </a:rPr>
              <a:t>&lt;insert visualization of the DFT filtered 6a_dog.bmp from proj1.ipynb here&gt;</a:t>
            </a:r>
            <a:endParaRPr lang="en-US" sz="1400" b="0" strike="noStrike" spc="-1">
              <a:solidFill>
                <a:srgbClr val="000000"/>
              </a:solidFill>
              <a:latin typeface="Arial"/>
            </a:endParaRPr>
          </a:p>
        </p:txBody>
      </p:sp>
      <p:sp>
        <p:nvSpPr>
          <p:cNvPr id="198" name="TextShape 3"/>
          <p:cNvSpPr txBox="1"/>
          <p:nvPr/>
        </p:nvSpPr>
        <p:spPr>
          <a:xfrm>
            <a:off x="4765045" y="86373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US" sz="1400" b="0" strike="noStrike" spc="-1" dirty="0">
                <a:solidFill>
                  <a:srgbClr val="595959"/>
                </a:solidFill>
                <a:latin typeface="Arial"/>
                <a:ea typeface="Arial"/>
              </a:rPr>
              <a:t>Describe your implementation in words.</a:t>
            </a:r>
          </a:p>
          <a:p>
            <a:pPr>
              <a:lnSpc>
                <a:spcPct val="115000"/>
              </a:lnSpc>
              <a:spcAft>
                <a:spcPts val="1599"/>
              </a:spcAft>
              <a:tabLst>
                <a:tab pos="0" algn="l"/>
              </a:tabLst>
            </a:pPr>
            <a:r>
              <a:rPr lang="en-US" sz="1400" spc="-1" dirty="0">
                <a:solidFill>
                  <a:srgbClr val="595959"/>
                </a:solidFill>
                <a:latin typeface="Arial"/>
              </a:rPr>
              <a:t>*2D DFT involves complex array structure. Therefore, it needs complex multiplication and addition. First the exponential term was broken down using Euler's rule and computed for all rows and columns in a loop. The real part consisted of cosine term and imaginary part consisted of sine term. Thus generated DFT matrix was used to get the DFT result of an image using complex*real and complex*complex. Then, the filter was applied to the image.</a:t>
            </a:r>
          </a:p>
        </p:txBody>
      </p:sp>
      <p:pic>
        <p:nvPicPr>
          <p:cNvPr id="3" name="Picture 2">
            <a:extLst>
              <a:ext uri="{FF2B5EF4-FFF2-40B4-BE49-F238E27FC236}">
                <a16:creationId xmlns:a16="http://schemas.microsoft.com/office/drawing/2014/main" id="{2154C792-88B5-446E-B860-038188786483}"/>
              </a:ext>
            </a:extLst>
          </p:cNvPr>
          <p:cNvPicPr>
            <a:picLocks noChangeAspect="1"/>
          </p:cNvPicPr>
          <p:nvPr/>
        </p:nvPicPr>
        <p:blipFill>
          <a:blip r:embed="rId2"/>
          <a:stretch>
            <a:fillRect/>
          </a:stretch>
        </p:blipFill>
        <p:spPr>
          <a:xfrm>
            <a:off x="311760" y="1961871"/>
            <a:ext cx="3688968" cy="186381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311760" y="335357"/>
            <a:ext cx="8520120" cy="841320"/>
          </a:xfrm>
          <a:prstGeom prst="rect">
            <a:avLst/>
          </a:prstGeom>
          <a:noFill/>
          <a:ln>
            <a:noFill/>
          </a:ln>
        </p:spPr>
        <p:txBody>
          <a:bodyPr tIns="91440" bIns="91440" anchor="ctr">
            <a:noAutofit/>
          </a:bodyPr>
          <a:lstStyle/>
          <a:p>
            <a:pPr algn="ctr">
              <a:lnSpc>
                <a:spcPct val="100000"/>
              </a:lnSpc>
            </a:pPr>
            <a:r>
              <a:rPr lang="en-US" sz="3600" b="0" strike="noStrike" spc="-1" dirty="0">
                <a:solidFill>
                  <a:srgbClr val="000000"/>
                </a:solidFill>
                <a:latin typeface="Arial"/>
              </a:rPr>
              <a:t>Note</a:t>
            </a:r>
          </a:p>
        </p:txBody>
      </p:sp>
      <p:sp>
        <p:nvSpPr>
          <p:cNvPr id="3" name="TextBox 2">
            <a:extLst>
              <a:ext uri="{FF2B5EF4-FFF2-40B4-BE49-F238E27FC236}">
                <a16:creationId xmlns:a16="http://schemas.microsoft.com/office/drawing/2014/main" id="{B545C869-1904-4218-A34E-AD8BC3365A81}"/>
              </a:ext>
            </a:extLst>
          </p:cNvPr>
          <p:cNvSpPr txBox="1"/>
          <p:nvPr/>
        </p:nvSpPr>
        <p:spPr>
          <a:xfrm>
            <a:off x="2027797" y="1971585"/>
            <a:ext cx="5088406" cy="830997"/>
          </a:xfrm>
          <a:prstGeom prst="rect">
            <a:avLst/>
          </a:prstGeom>
          <a:noFill/>
        </p:spPr>
        <p:txBody>
          <a:bodyPr wrap="square" rtlCol="0">
            <a:spAutoFit/>
          </a:bodyPr>
          <a:lstStyle/>
          <a:p>
            <a:r>
              <a:rPr lang="en-US" sz="2400" dirty="0"/>
              <a:t>The following slide is:</a:t>
            </a:r>
          </a:p>
          <a:p>
            <a:pPr marL="285750" indent="-285750">
              <a:buFont typeface="Arial" panose="020B0604020202020204" pitchFamily="34" charset="0"/>
              <a:buChar char="•"/>
            </a:pPr>
            <a:r>
              <a:rPr lang="en-US" sz="2400" dirty="0"/>
              <a:t>Extra credit for </a:t>
            </a:r>
            <a:r>
              <a:rPr lang="en-US" sz="2400" b="1" dirty="0"/>
              <a:t>ALL</a:t>
            </a:r>
            <a:r>
              <a:rPr lang="en-US" sz="2400" dirty="0"/>
              <a:t> (4476+6476)</a:t>
            </a:r>
          </a:p>
        </p:txBody>
      </p:sp>
    </p:spTree>
    <p:extLst>
      <p:ext uri="{BB962C8B-B14F-4D97-AF65-F5344CB8AC3E}">
        <p14:creationId xmlns:p14="http://schemas.microsoft.com/office/powerpoint/2010/main" val="1117767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1: 1D Filter</a:t>
            </a:r>
            <a:endParaRPr lang="en-US" sz="2800" b="0" strike="noStrike" spc="-1">
              <a:solidFill>
                <a:srgbClr val="000000"/>
              </a:solidFill>
              <a:latin typeface="Arial"/>
            </a:endParaRPr>
          </a:p>
        </p:txBody>
      </p:sp>
      <p:sp>
        <p:nvSpPr>
          <p:cNvPr id="160" name="TextShape 2"/>
          <p:cNvSpPr txBox="1"/>
          <p:nvPr/>
        </p:nvSpPr>
        <p:spPr>
          <a:xfrm>
            <a:off x="389520" y="1097280"/>
            <a:ext cx="8571600" cy="3416040"/>
          </a:xfrm>
          <a:prstGeom prst="rect">
            <a:avLst/>
          </a:prstGeom>
          <a:noFill/>
          <a:ln>
            <a:noFill/>
          </a:ln>
        </p:spPr>
        <p:txBody>
          <a:bodyPr tIns="91440" bIns="91440">
            <a:noAutofit/>
          </a:bodyPr>
          <a:lstStyle/>
          <a:p>
            <a:pPr>
              <a:lnSpc>
                <a:spcPct val="115000"/>
              </a:lnSpc>
              <a:spcAft>
                <a:spcPts val="1599"/>
              </a:spcAft>
              <a:tabLst>
                <a:tab pos="0" algn="l"/>
              </a:tabLst>
            </a:pPr>
            <a:r>
              <a:rPr lang="en-US" sz="1400" b="0" strike="noStrike" spc="-1" dirty="0">
                <a:solidFill>
                  <a:srgbClr val="595959"/>
                </a:solidFill>
                <a:latin typeface="Arial"/>
                <a:ea typeface="Arial"/>
              </a:rPr>
              <a:t>&lt;insert visualization of the low-pass filter from proj1.ipynb here&gt;</a:t>
            </a:r>
            <a:endParaRPr lang="en-US" sz="1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89ECB7CE-5AD3-490F-8311-E77CDCB6210F}"/>
              </a:ext>
            </a:extLst>
          </p:cNvPr>
          <p:cNvPicPr>
            <a:picLocks noChangeAspect="1"/>
          </p:cNvPicPr>
          <p:nvPr/>
        </p:nvPicPr>
        <p:blipFill>
          <a:blip r:embed="rId2"/>
          <a:stretch>
            <a:fillRect/>
          </a:stretch>
        </p:blipFill>
        <p:spPr>
          <a:xfrm>
            <a:off x="1580309" y="1622052"/>
            <a:ext cx="5095875" cy="32575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US" sz="2800" b="0" strike="noStrike" spc="-1">
                <a:solidFill>
                  <a:srgbClr val="000000"/>
                </a:solidFill>
                <a:latin typeface="Arial"/>
                <a:ea typeface="Arial"/>
              </a:rPr>
              <a:t>Add some cool hybrid images!</a:t>
            </a:r>
            <a:endParaRPr lang="en-US" sz="2800" b="0" strike="noStrike" spc="-1">
              <a:solidFill>
                <a:srgbClr val="000000"/>
              </a:solidFill>
              <a:latin typeface="Arial"/>
            </a:endParaRPr>
          </a:p>
        </p:txBody>
      </p:sp>
      <p:pic>
        <p:nvPicPr>
          <p:cNvPr id="3" name="Picture 2">
            <a:extLst>
              <a:ext uri="{FF2B5EF4-FFF2-40B4-BE49-F238E27FC236}">
                <a16:creationId xmlns:a16="http://schemas.microsoft.com/office/drawing/2014/main" id="{F0F9C80C-C2AD-4645-BAB7-94B1CC32E81F}"/>
              </a:ext>
            </a:extLst>
          </p:cNvPr>
          <p:cNvPicPr>
            <a:picLocks noChangeAspect="1"/>
          </p:cNvPicPr>
          <p:nvPr/>
        </p:nvPicPr>
        <p:blipFill>
          <a:blip r:embed="rId2"/>
          <a:stretch>
            <a:fillRect/>
          </a:stretch>
        </p:blipFill>
        <p:spPr>
          <a:xfrm>
            <a:off x="663269" y="1209142"/>
            <a:ext cx="1543783" cy="3381822"/>
          </a:xfrm>
          <a:prstGeom prst="rect">
            <a:avLst/>
          </a:prstGeom>
        </p:spPr>
      </p:pic>
      <p:sp>
        <p:nvSpPr>
          <p:cNvPr id="4" name="TextBox 3">
            <a:extLst>
              <a:ext uri="{FF2B5EF4-FFF2-40B4-BE49-F238E27FC236}">
                <a16:creationId xmlns:a16="http://schemas.microsoft.com/office/drawing/2014/main" id="{7CBCE5D0-5077-4CD3-80C9-C2634A7F5D58}"/>
              </a:ext>
            </a:extLst>
          </p:cNvPr>
          <p:cNvSpPr txBox="1"/>
          <p:nvPr/>
        </p:nvSpPr>
        <p:spPr>
          <a:xfrm>
            <a:off x="2207052" y="2216485"/>
            <a:ext cx="1543783" cy="1323439"/>
          </a:xfrm>
          <a:prstGeom prst="rect">
            <a:avLst/>
          </a:prstGeom>
          <a:noFill/>
        </p:spPr>
        <p:txBody>
          <a:bodyPr wrap="square" rtlCol="0">
            <a:spAutoFit/>
          </a:bodyPr>
          <a:lstStyle/>
          <a:p>
            <a:r>
              <a:rPr lang="en-US" sz="1000" dirty="0"/>
              <a:t>Here is my failed attempt to create hybrid image of </a:t>
            </a:r>
            <a:r>
              <a:rPr lang="en-US" sz="1000" dirty="0" err="1"/>
              <a:t>Mr.Bean</a:t>
            </a:r>
            <a:r>
              <a:rPr lang="en-US" sz="1000" dirty="0"/>
              <a:t> and Mona Lisa. I should have picked a set of image with a similar background and similar subject shape.</a:t>
            </a:r>
          </a:p>
        </p:txBody>
      </p:sp>
      <p:pic>
        <p:nvPicPr>
          <p:cNvPr id="6" name="Picture 5">
            <a:extLst>
              <a:ext uri="{FF2B5EF4-FFF2-40B4-BE49-F238E27FC236}">
                <a16:creationId xmlns:a16="http://schemas.microsoft.com/office/drawing/2014/main" id="{DBEE2070-802D-4310-8A3B-343A6F17BF4E}"/>
              </a:ext>
            </a:extLst>
          </p:cNvPr>
          <p:cNvPicPr>
            <a:picLocks noChangeAspect="1"/>
          </p:cNvPicPr>
          <p:nvPr/>
        </p:nvPicPr>
        <p:blipFill>
          <a:blip r:embed="rId3"/>
          <a:stretch>
            <a:fillRect/>
          </a:stretch>
        </p:blipFill>
        <p:spPr>
          <a:xfrm>
            <a:off x="5294618" y="1130199"/>
            <a:ext cx="2192594" cy="2324811"/>
          </a:xfrm>
          <a:prstGeom prst="rect">
            <a:avLst/>
          </a:prstGeom>
        </p:spPr>
      </p:pic>
      <p:sp>
        <p:nvSpPr>
          <p:cNvPr id="8" name="TextBox 7">
            <a:extLst>
              <a:ext uri="{FF2B5EF4-FFF2-40B4-BE49-F238E27FC236}">
                <a16:creationId xmlns:a16="http://schemas.microsoft.com/office/drawing/2014/main" id="{F0CE0221-3BED-4B24-BF0B-5D99AC7337CC}"/>
              </a:ext>
            </a:extLst>
          </p:cNvPr>
          <p:cNvSpPr txBox="1"/>
          <p:nvPr/>
        </p:nvSpPr>
        <p:spPr>
          <a:xfrm>
            <a:off x="5199926" y="3567849"/>
            <a:ext cx="2381977" cy="615553"/>
          </a:xfrm>
          <a:prstGeom prst="rect">
            <a:avLst/>
          </a:prstGeom>
          <a:noFill/>
        </p:spPr>
        <p:txBody>
          <a:bodyPr wrap="square" rtlCol="0">
            <a:spAutoFit/>
          </a:bodyPr>
          <a:lstStyle/>
          <a:p>
            <a:r>
              <a:rPr lang="en-US" sz="1000" dirty="0"/>
              <a:t>Found on web. </a:t>
            </a:r>
            <a:r>
              <a:rPr lang="en-US" sz="800" dirty="0"/>
              <a:t>https://courses.grainger.illinois.edu/cs445/fa2015/projects/hybrid/ComputationalPhotography_ProjectHybrid.html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1: 1D Filter</a:t>
            </a:r>
            <a:endParaRPr lang="en-US" sz="2800" b="0" strike="noStrike" spc="-1">
              <a:solidFill>
                <a:srgbClr val="000000"/>
              </a:solidFill>
              <a:latin typeface="Arial"/>
            </a:endParaRPr>
          </a:p>
        </p:txBody>
      </p:sp>
      <p:sp>
        <p:nvSpPr>
          <p:cNvPr id="162"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 sz="1400" b="0" strike="noStrike" spc="-1">
                <a:solidFill>
                  <a:srgbClr val="595959"/>
                </a:solidFill>
                <a:latin typeface="Arial"/>
                <a:ea typeface="Arial"/>
              </a:rPr>
              <a:t>&lt;insert visualization of filtered combined signal from proj1.ipynb here&gt;</a:t>
            </a:r>
            <a:endParaRPr lang="en-US" sz="1400" b="0" strike="noStrike" spc="-1">
              <a:solidFill>
                <a:srgbClr val="000000"/>
              </a:solidFill>
              <a:latin typeface="Arial"/>
            </a:endParaRPr>
          </a:p>
        </p:txBody>
      </p:sp>
      <p:pic>
        <p:nvPicPr>
          <p:cNvPr id="3" name="Picture 2">
            <a:extLst>
              <a:ext uri="{FF2B5EF4-FFF2-40B4-BE49-F238E27FC236}">
                <a16:creationId xmlns:a16="http://schemas.microsoft.com/office/drawing/2014/main" id="{18CE5B23-9D15-4CFA-91A2-2E70FE75A2C1}"/>
              </a:ext>
            </a:extLst>
          </p:cNvPr>
          <p:cNvPicPr>
            <a:picLocks noChangeAspect="1"/>
          </p:cNvPicPr>
          <p:nvPr/>
        </p:nvPicPr>
        <p:blipFill>
          <a:blip r:embed="rId2"/>
          <a:stretch>
            <a:fillRect/>
          </a:stretch>
        </p:blipFill>
        <p:spPr>
          <a:xfrm>
            <a:off x="627673" y="2091907"/>
            <a:ext cx="3944147" cy="2606633"/>
          </a:xfrm>
          <a:prstGeom prst="rect">
            <a:avLst/>
          </a:prstGeom>
        </p:spPr>
      </p:pic>
      <p:sp>
        <p:nvSpPr>
          <p:cNvPr id="5" name="TextBox 4">
            <a:extLst>
              <a:ext uri="{FF2B5EF4-FFF2-40B4-BE49-F238E27FC236}">
                <a16:creationId xmlns:a16="http://schemas.microsoft.com/office/drawing/2014/main" id="{82BF516F-2BBF-4F70-B45C-ACB3B9178687}"/>
              </a:ext>
            </a:extLst>
          </p:cNvPr>
          <p:cNvSpPr txBox="1"/>
          <p:nvPr/>
        </p:nvSpPr>
        <p:spPr>
          <a:xfrm>
            <a:off x="5255235" y="681755"/>
            <a:ext cx="2960918" cy="4247317"/>
          </a:xfrm>
          <a:prstGeom prst="rect">
            <a:avLst/>
          </a:prstGeom>
          <a:noFill/>
        </p:spPr>
        <p:txBody>
          <a:bodyPr wrap="square" rtlCol="0">
            <a:spAutoFit/>
          </a:bodyPr>
          <a:lstStyle/>
          <a:p>
            <a:r>
              <a:rPr lang="en-US" sz="1200" b="0" strike="noStrike" spc="-1" dirty="0">
                <a:solidFill>
                  <a:srgbClr val="595959"/>
                </a:solidFill>
                <a:latin typeface="Arial"/>
                <a:ea typeface="Arial"/>
              </a:rPr>
              <a:t>Describe your implementation in words and reflect on the checkpoint questions.</a:t>
            </a:r>
          </a:p>
          <a:p>
            <a:endParaRPr lang="en-US" sz="1200" spc="-1" dirty="0">
              <a:solidFill>
                <a:srgbClr val="595959"/>
              </a:solidFill>
              <a:latin typeface="Arial"/>
              <a:ea typeface="Arial"/>
            </a:endParaRPr>
          </a:p>
          <a:p>
            <a:endParaRPr lang="en-US" sz="1200" b="0" strike="noStrike" spc="-1" dirty="0">
              <a:solidFill>
                <a:srgbClr val="595959"/>
              </a:solidFill>
              <a:latin typeface="Arial"/>
              <a:ea typeface="Arial"/>
            </a:endParaRPr>
          </a:p>
          <a:p>
            <a:pPr marL="171450" indent="-171450">
              <a:buFont typeface="Arial" panose="020B0604020202020204" pitchFamily="34" charset="0"/>
              <a:buChar char="•"/>
            </a:pPr>
            <a:r>
              <a:rPr lang="en-US" sz="1200" spc="-1" dirty="0">
                <a:solidFill>
                  <a:srgbClr val="595959"/>
                </a:solidFill>
                <a:latin typeface="Arial"/>
                <a:ea typeface="Arial"/>
              </a:rPr>
              <a:t>We created our low pass filter based on one-dimensional normal gaussian distribution function.</a:t>
            </a:r>
          </a:p>
          <a:p>
            <a:pPr marL="171450" indent="-171450">
              <a:buFont typeface="Arial" panose="020B0604020202020204" pitchFamily="34" charset="0"/>
              <a:buChar char="•"/>
            </a:pPr>
            <a:r>
              <a:rPr lang="en-US" sz="1200" b="0" strike="noStrike" spc="-1" dirty="0">
                <a:solidFill>
                  <a:srgbClr val="595959"/>
                </a:solidFill>
                <a:latin typeface="Arial"/>
                <a:ea typeface="Arial"/>
              </a:rPr>
              <a:t>This distribution takes in standard deviation as a function of cut-off frequency. After filtering, it attenuates any signals that are higher than cut-off frequency and retains frequencies that are lower than cut-off frequency.</a:t>
            </a:r>
          </a:p>
          <a:p>
            <a:pPr marL="171450" indent="-171450">
              <a:buFont typeface="Arial" panose="020B0604020202020204" pitchFamily="34" charset="0"/>
              <a:buChar char="•"/>
            </a:pPr>
            <a:r>
              <a:rPr lang="en-US" sz="1200" spc="-1" dirty="0">
                <a:solidFill>
                  <a:srgbClr val="595959"/>
                </a:solidFill>
                <a:latin typeface="Arial"/>
                <a:ea typeface="Arial"/>
              </a:rPr>
              <a:t>We define kernel parameter for filtering based on standard deviation.</a:t>
            </a:r>
          </a:p>
          <a:p>
            <a:pPr marL="171450" indent="-171450">
              <a:buFont typeface="Arial" panose="020B0604020202020204" pitchFamily="34" charset="0"/>
              <a:buChar char="•"/>
            </a:pPr>
            <a:r>
              <a:rPr lang="en-US" sz="1200" b="0" strike="noStrike" spc="-1" dirty="0">
                <a:solidFill>
                  <a:srgbClr val="595959"/>
                </a:solidFill>
                <a:latin typeface="Arial"/>
                <a:ea typeface="Arial"/>
              </a:rPr>
              <a:t>After kernel is setup, we pad the signal in 1D so that the filtered signal do not lose its resolution.</a:t>
            </a:r>
          </a:p>
          <a:p>
            <a:pPr marL="171450" indent="-171450">
              <a:buFont typeface="Arial" panose="020B0604020202020204" pitchFamily="34" charset="0"/>
              <a:buChar char="•"/>
            </a:pPr>
            <a:r>
              <a:rPr lang="en-US" sz="1200" spc="-1" dirty="0">
                <a:solidFill>
                  <a:srgbClr val="595959"/>
                </a:solidFill>
                <a:latin typeface="Arial"/>
                <a:ea typeface="Arial"/>
              </a:rPr>
              <a:t>Then, we correlate the padded signal with kernel to achieve gaussian distribution in the overall signal</a:t>
            </a:r>
            <a:endParaRPr lang="en-US" sz="1200" b="0" strike="noStrike" spc="-1" dirty="0">
              <a:latin typeface="Arial"/>
              <a:ea typeface="Aria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2: Image Filtering</a:t>
            </a:r>
            <a:endParaRPr lang="en-US" sz="2800" b="0" strike="noStrike" spc="-1">
              <a:solidFill>
                <a:srgbClr val="000000"/>
              </a:solidFill>
              <a:latin typeface="Arial"/>
            </a:endParaRPr>
          </a:p>
        </p:txBody>
      </p:sp>
      <p:sp>
        <p:nvSpPr>
          <p:cNvPr id="165"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 sz="1400" b="0" strike="noStrike" spc="-1">
                <a:solidFill>
                  <a:srgbClr val="595959"/>
                </a:solidFill>
                <a:latin typeface="Arial"/>
                <a:ea typeface="Arial"/>
              </a:rPr>
              <a:t>&lt;insert visualization of the 2D Gaussian kernel from proj1.ipynb here&gt;</a:t>
            </a:r>
            <a:endParaRPr lang="en-US" sz="1400" b="0" strike="noStrike" spc="-1">
              <a:solidFill>
                <a:srgbClr val="000000"/>
              </a:solidFill>
              <a:latin typeface="Arial"/>
            </a:endParaRPr>
          </a:p>
        </p:txBody>
      </p:sp>
      <p:sp>
        <p:nvSpPr>
          <p:cNvPr id="166" name="TextShape 3"/>
          <p:cNvSpPr txBox="1"/>
          <p:nvPr/>
        </p:nvSpPr>
        <p:spPr>
          <a:xfrm>
            <a:off x="4959105" y="684350"/>
            <a:ext cx="3316662" cy="4030274"/>
          </a:xfrm>
          <a:prstGeom prst="rect">
            <a:avLst/>
          </a:prstGeom>
          <a:noFill/>
          <a:ln>
            <a:noFill/>
          </a:ln>
        </p:spPr>
        <p:txBody>
          <a:bodyPr tIns="91440" bIns="91440">
            <a:noAutofit/>
          </a:bodyPr>
          <a:lstStyle/>
          <a:p>
            <a:pPr>
              <a:lnSpc>
                <a:spcPct val="115000"/>
              </a:lnSpc>
              <a:spcAft>
                <a:spcPts val="1599"/>
              </a:spcAft>
              <a:tabLst>
                <a:tab pos="0" algn="l"/>
              </a:tabLst>
            </a:pPr>
            <a:r>
              <a:rPr lang="en" sz="1400" b="0" strike="noStrike" spc="-1" dirty="0">
                <a:solidFill>
                  <a:srgbClr val="595959"/>
                </a:solidFill>
                <a:latin typeface="Arial"/>
                <a:ea typeface="Arial"/>
              </a:rPr>
              <a:t>&lt;Describe your implementation of my_imfilter() in words.&gt;</a:t>
            </a:r>
          </a:p>
          <a:p>
            <a:pPr algn="just">
              <a:lnSpc>
                <a:spcPct val="115000"/>
              </a:lnSpc>
              <a:spcAft>
                <a:spcPts val="1599"/>
              </a:spcAft>
              <a:tabLst>
                <a:tab pos="0" algn="l"/>
              </a:tabLst>
            </a:pPr>
            <a:r>
              <a:rPr lang="en" sz="1200" b="0" strike="noStrike" spc="-1" dirty="0">
                <a:solidFill>
                  <a:srgbClr val="595959"/>
                </a:solidFill>
                <a:latin typeface="Arial"/>
              </a:rPr>
              <a:t>*my_im</a:t>
            </a:r>
            <a:r>
              <a:rPr lang="en" sz="1200" spc="-1" dirty="0">
                <a:solidFill>
                  <a:srgbClr val="595959"/>
                </a:solidFill>
                <a:latin typeface="Arial"/>
              </a:rPr>
              <a:t>filter()* takes in an image, applies filter and returns the filtered image after processing.</a:t>
            </a:r>
          </a:p>
          <a:p>
            <a:pPr algn="just">
              <a:lnSpc>
                <a:spcPct val="115000"/>
              </a:lnSpc>
              <a:spcAft>
                <a:spcPts val="1599"/>
              </a:spcAft>
              <a:tabLst>
                <a:tab pos="0" algn="l"/>
              </a:tabLst>
            </a:pPr>
            <a:r>
              <a:rPr lang="en" sz="1200" spc="-1" dirty="0">
                <a:solidFill>
                  <a:srgbClr val="595959"/>
                </a:solidFill>
                <a:latin typeface="Arial"/>
              </a:rPr>
              <a:t>I first created a tensor of same shape </a:t>
            </a:r>
            <a:r>
              <a:rPr lang="en-US" sz="1200" spc="-1" dirty="0">
                <a:solidFill>
                  <a:srgbClr val="595959"/>
                </a:solidFill>
                <a:latin typeface="Arial"/>
              </a:rPr>
              <a:t>like</a:t>
            </a:r>
            <a:r>
              <a:rPr lang="en" sz="1200" spc="-1" dirty="0">
                <a:solidFill>
                  <a:srgbClr val="595959"/>
                </a:solidFill>
                <a:latin typeface="Arial"/>
              </a:rPr>
              <a:t> the original image. Then row pads and column pads were created based on the formula:</a:t>
            </a:r>
          </a:p>
          <a:p>
            <a:pPr algn="just">
              <a:lnSpc>
                <a:spcPct val="115000"/>
              </a:lnSpc>
              <a:spcAft>
                <a:spcPts val="1599"/>
              </a:spcAft>
              <a:tabLst>
                <a:tab pos="0" algn="l"/>
              </a:tabLst>
            </a:pPr>
            <a:r>
              <a:rPr lang="en" sz="1200" spc="-1" dirty="0">
                <a:solidFill>
                  <a:srgbClr val="595959"/>
                </a:solidFill>
                <a:latin typeface="Arial"/>
              </a:rPr>
              <a:t>#pad = (#kernel-1)/2; since the output image and input image must have same size.</a:t>
            </a:r>
          </a:p>
          <a:p>
            <a:pPr algn="just">
              <a:lnSpc>
                <a:spcPct val="115000"/>
              </a:lnSpc>
              <a:spcAft>
                <a:spcPts val="1599"/>
              </a:spcAft>
              <a:tabLst>
                <a:tab pos="0" algn="l"/>
              </a:tabLst>
            </a:pPr>
            <a:r>
              <a:rPr lang="en" sz="1200" spc="-1" dirty="0">
                <a:solidFill>
                  <a:srgbClr val="595959"/>
                </a:solidFill>
                <a:latin typeface="Arial"/>
              </a:rPr>
              <a:t>Then </a:t>
            </a:r>
            <a:r>
              <a:rPr lang="en-US" sz="1200" spc="-1" dirty="0">
                <a:solidFill>
                  <a:srgbClr val="595959"/>
                </a:solidFill>
                <a:latin typeface="Arial"/>
              </a:rPr>
              <a:t>I</a:t>
            </a:r>
            <a:r>
              <a:rPr lang="en" sz="1200" spc="-1" dirty="0">
                <a:solidFill>
                  <a:srgbClr val="595959"/>
                </a:solidFill>
                <a:latin typeface="Arial"/>
              </a:rPr>
              <a:t> padded zeros around the image using F.pad function followed by loop over each rows and columns to implement the filter.</a:t>
            </a:r>
            <a:endParaRPr lang="en-US" sz="1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9E1A8DA0-5FA6-4208-BEFA-9CE02FF43A84}"/>
              </a:ext>
            </a:extLst>
          </p:cNvPr>
          <p:cNvPicPr>
            <a:picLocks noChangeAspect="1"/>
          </p:cNvPicPr>
          <p:nvPr/>
        </p:nvPicPr>
        <p:blipFill>
          <a:blip r:embed="rId2"/>
          <a:stretch>
            <a:fillRect/>
          </a:stretch>
        </p:blipFill>
        <p:spPr>
          <a:xfrm>
            <a:off x="1140858" y="1915037"/>
            <a:ext cx="3316662" cy="27835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2: Image filtering</a:t>
            </a:r>
            <a:endParaRPr lang="en-US" sz="2800" b="0" strike="noStrike" spc="-1">
              <a:solidFill>
                <a:srgbClr val="000000"/>
              </a:solidFill>
              <a:latin typeface="Arial"/>
            </a:endParaRPr>
          </a:p>
        </p:txBody>
      </p:sp>
      <p:sp>
        <p:nvSpPr>
          <p:cNvPr id="168"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a:solidFill>
                  <a:srgbClr val="595959"/>
                </a:solidFill>
                <a:latin typeface="Arial"/>
                <a:ea typeface="Arial"/>
              </a:rPr>
              <a:t>Identity filter</a:t>
            </a:r>
            <a:endParaRPr lang="en-US" sz="1400" b="0" strike="noStrike" spc="-1">
              <a:solidFill>
                <a:srgbClr val="000000"/>
              </a:solidFill>
              <a:latin typeface="Arial"/>
            </a:endParaRPr>
          </a:p>
          <a:p>
            <a:pPr>
              <a:lnSpc>
                <a:spcPct val="115000"/>
              </a:lnSpc>
              <a:spcBef>
                <a:spcPts val="1599"/>
              </a:spcBef>
              <a:tabLst>
                <a:tab pos="0" algn="l"/>
              </a:tabLst>
            </a:pPr>
            <a:r>
              <a:rPr lang="en" sz="1400" b="0" strike="noStrike" spc="-1">
                <a:solidFill>
                  <a:srgbClr val="595959"/>
                </a:solidFill>
                <a:latin typeface="Arial"/>
                <a:ea typeface="Arial"/>
              </a:rPr>
              <a:t>&lt;insert the results from proj1_test_filtering.ipynb using 1b_cat.bmp with the identity filter here&gt;</a:t>
            </a:r>
            <a:endParaRPr lang="en-US" sz="1400" b="0" strike="noStrike" spc="-1">
              <a:solidFill>
                <a:srgbClr val="000000"/>
              </a:solidFill>
              <a:latin typeface="Arial"/>
            </a:endParaRPr>
          </a:p>
          <a:p>
            <a:pPr>
              <a:lnSpc>
                <a:spcPct val="115000"/>
              </a:lnSpc>
              <a:spcBef>
                <a:spcPts val="1599"/>
              </a:spcBef>
              <a:spcAft>
                <a:spcPts val="1599"/>
              </a:spcAft>
              <a:tabLst>
                <a:tab pos="0" algn="l"/>
              </a:tabLst>
            </a:pPr>
            <a:endParaRPr lang="en-US" sz="1400" b="0" strike="noStrike" spc="-1">
              <a:solidFill>
                <a:srgbClr val="000000"/>
              </a:solidFill>
              <a:latin typeface="Arial"/>
            </a:endParaRPr>
          </a:p>
        </p:txBody>
      </p:sp>
      <p:sp>
        <p:nvSpPr>
          <p:cNvPr id="169"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a:solidFill>
                  <a:srgbClr val="595959"/>
                </a:solidFill>
                <a:latin typeface="Arial"/>
                <a:ea typeface="Arial"/>
              </a:rPr>
              <a:t>Small blur with a box filter</a:t>
            </a:r>
            <a:endParaRPr lang="en-US" sz="1400" b="0" strike="noStrike" spc="-1">
              <a:solidFill>
                <a:srgbClr val="000000"/>
              </a:solidFill>
              <a:latin typeface="Arial"/>
            </a:endParaRPr>
          </a:p>
          <a:p>
            <a:pPr>
              <a:lnSpc>
                <a:spcPct val="115000"/>
              </a:lnSpc>
              <a:spcBef>
                <a:spcPts val="1599"/>
              </a:spcBef>
              <a:spcAft>
                <a:spcPts val="1599"/>
              </a:spcAft>
              <a:tabLst>
                <a:tab pos="0" algn="l"/>
              </a:tabLst>
            </a:pPr>
            <a:r>
              <a:rPr lang="en" sz="1400" b="0" strike="noStrike" spc="-1">
                <a:solidFill>
                  <a:srgbClr val="595959"/>
                </a:solidFill>
                <a:latin typeface="Arial"/>
                <a:ea typeface="Arial"/>
              </a:rPr>
              <a:t>&lt;insert the results from proj1_test_filtering.ipynb using 1b_cat.bmp with the box filter here&gt;</a:t>
            </a:r>
            <a:endParaRPr lang="en-US" sz="1400" b="0" strike="noStrike" spc="-1">
              <a:solidFill>
                <a:srgbClr val="000000"/>
              </a:solidFill>
              <a:latin typeface="Arial"/>
            </a:endParaRPr>
          </a:p>
        </p:txBody>
      </p:sp>
      <p:pic>
        <p:nvPicPr>
          <p:cNvPr id="5" name="Picture 4">
            <a:extLst>
              <a:ext uri="{FF2B5EF4-FFF2-40B4-BE49-F238E27FC236}">
                <a16:creationId xmlns:a16="http://schemas.microsoft.com/office/drawing/2014/main" id="{7700735A-5360-4025-B6B3-685DEA36D50A}"/>
              </a:ext>
            </a:extLst>
          </p:cNvPr>
          <p:cNvPicPr>
            <a:picLocks noChangeAspect="1"/>
          </p:cNvPicPr>
          <p:nvPr/>
        </p:nvPicPr>
        <p:blipFill>
          <a:blip r:embed="rId2"/>
          <a:stretch>
            <a:fillRect/>
          </a:stretch>
        </p:blipFill>
        <p:spPr>
          <a:xfrm>
            <a:off x="848845" y="2316519"/>
            <a:ext cx="2828925" cy="2251881"/>
          </a:xfrm>
          <a:prstGeom prst="rect">
            <a:avLst/>
          </a:prstGeom>
        </p:spPr>
      </p:pic>
      <p:pic>
        <p:nvPicPr>
          <p:cNvPr id="7" name="Picture 6">
            <a:extLst>
              <a:ext uri="{FF2B5EF4-FFF2-40B4-BE49-F238E27FC236}">
                <a16:creationId xmlns:a16="http://schemas.microsoft.com/office/drawing/2014/main" id="{B0EE54C4-EAF1-4C58-892F-7F1EF543BCEF}"/>
              </a:ext>
            </a:extLst>
          </p:cNvPr>
          <p:cNvPicPr>
            <a:picLocks noChangeAspect="1"/>
          </p:cNvPicPr>
          <p:nvPr/>
        </p:nvPicPr>
        <p:blipFill>
          <a:blip r:embed="rId3"/>
          <a:stretch>
            <a:fillRect/>
          </a:stretch>
        </p:blipFill>
        <p:spPr>
          <a:xfrm>
            <a:off x="5234715" y="2343246"/>
            <a:ext cx="2687731" cy="21984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2: Image filtering</a:t>
            </a:r>
            <a:endParaRPr lang="en-US" sz="2800" b="0" strike="noStrike" spc="-1">
              <a:solidFill>
                <a:srgbClr val="000000"/>
              </a:solidFill>
              <a:latin typeface="Arial"/>
            </a:endParaRPr>
          </a:p>
        </p:txBody>
      </p:sp>
      <p:sp>
        <p:nvSpPr>
          <p:cNvPr id="171"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a:solidFill>
                  <a:srgbClr val="595959"/>
                </a:solidFill>
                <a:latin typeface="Arial"/>
                <a:ea typeface="Arial"/>
              </a:rPr>
              <a:t>Sobel filter</a:t>
            </a:r>
            <a:endParaRPr lang="en-US" sz="1400" b="0" strike="noStrike" spc="-1">
              <a:solidFill>
                <a:srgbClr val="000000"/>
              </a:solidFill>
              <a:latin typeface="Arial"/>
            </a:endParaRPr>
          </a:p>
          <a:p>
            <a:pPr>
              <a:lnSpc>
                <a:spcPct val="115000"/>
              </a:lnSpc>
              <a:spcBef>
                <a:spcPts val="1599"/>
              </a:spcBef>
              <a:spcAft>
                <a:spcPts val="1599"/>
              </a:spcAft>
              <a:tabLst>
                <a:tab pos="0" algn="l"/>
              </a:tabLst>
            </a:pPr>
            <a:r>
              <a:rPr lang="en" sz="1400" b="0" strike="noStrike" spc="-1">
                <a:solidFill>
                  <a:srgbClr val="595959"/>
                </a:solidFill>
                <a:latin typeface="Arial"/>
                <a:ea typeface="Arial"/>
              </a:rPr>
              <a:t>&lt;insert the results from proj1_test_filtering.ipynb using 1b_cat.bmp with the Sobel filter here&gt;</a:t>
            </a:r>
            <a:endParaRPr lang="en-US" sz="1400" b="0" strike="noStrike" spc="-1">
              <a:solidFill>
                <a:srgbClr val="000000"/>
              </a:solidFill>
              <a:latin typeface="Arial"/>
            </a:endParaRPr>
          </a:p>
        </p:txBody>
      </p:sp>
      <p:sp>
        <p:nvSpPr>
          <p:cNvPr id="172" name="TextShape 3"/>
          <p:cNvSpPr txBox="1"/>
          <p:nvPr/>
        </p:nvSpPr>
        <p:spPr>
          <a:xfrm>
            <a:off x="4832642" y="211957"/>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Discrete Laplacian filter</a:t>
            </a: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&lt;insert the results from proj1_test_filtering.ipynb using 1b_cat.bmp with the discrete Laplacian filter here&gt;</a:t>
            </a:r>
            <a:endParaRPr lang="en-US" sz="1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784083D8-3632-4D7A-A277-205174D6E817}"/>
              </a:ext>
            </a:extLst>
          </p:cNvPr>
          <p:cNvPicPr>
            <a:picLocks noChangeAspect="1"/>
          </p:cNvPicPr>
          <p:nvPr/>
        </p:nvPicPr>
        <p:blipFill>
          <a:blip r:embed="rId2"/>
          <a:stretch>
            <a:fillRect/>
          </a:stretch>
        </p:blipFill>
        <p:spPr>
          <a:xfrm>
            <a:off x="954948" y="2368457"/>
            <a:ext cx="2713224" cy="2183134"/>
          </a:xfrm>
          <a:prstGeom prst="rect">
            <a:avLst/>
          </a:prstGeom>
        </p:spPr>
      </p:pic>
      <p:pic>
        <p:nvPicPr>
          <p:cNvPr id="5" name="Picture 4">
            <a:extLst>
              <a:ext uri="{FF2B5EF4-FFF2-40B4-BE49-F238E27FC236}">
                <a16:creationId xmlns:a16="http://schemas.microsoft.com/office/drawing/2014/main" id="{F2954D21-C6AB-468C-9A76-7F7548764746}"/>
              </a:ext>
            </a:extLst>
          </p:cNvPr>
          <p:cNvPicPr>
            <a:picLocks noChangeAspect="1"/>
          </p:cNvPicPr>
          <p:nvPr/>
        </p:nvPicPr>
        <p:blipFill>
          <a:blip r:embed="rId3"/>
          <a:stretch>
            <a:fillRect/>
          </a:stretch>
        </p:blipFill>
        <p:spPr>
          <a:xfrm>
            <a:off x="5772017" y="1295530"/>
            <a:ext cx="2672735" cy="37878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Part 2: Hybrid images manually using Pytorch</a:t>
            </a:r>
            <a:endParaRPr lang="en-US" sz="2800" b="0" strike="noStrike" spc="-1">
              <a:solidFill>
                <a:srgbClr val="000000"/>
              </a:solidFill>
              <a:latin typeface="Arial"/>
            </a:endParaRPr>
          </a:p>
        </p:txBody>
      </p:sp>
      <p:sp>
        <p:nvSpPr>
          <p:cNvPr id="174"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spcAft>
                <a:spcPts val="1599"/>
              </a:spcAft>
              <a:tabLst>
                <a:tab pos="0" algn="l"/>
              </a:tabLst>
            </a:pPr>
            <a:r>
              <a:rPr lang="en" sz="1400" b="0" strike="noStrike" spc="-1" dirty="0">
                <a:solidFill>
                  <a:srgbClr val="595959"/>
                </a:solidFill>
                <a:latin typeface="Arial"/>
                <a:ea typeface="Arial"/>
              </a:rPr>
              <a:t>&lt;Describe your implementation of create_hybrid_image() here.&gt;</a:t>
            </a:r>
          </a:p>
          <a:p>
            <a:pPr>
              <a:lnSpc>
                <a:spcPct val="115000"/>
              </a:lnSpc>
              <a:spcAft>
                <a:spcPts val="1599"/>
              </a:spcAft>
              <a:tabLst>
                <a:tab pos="0" algn="l"/>
              </a:tabLst>
            </a:pPr>
            <a:r>
              <a:rPr lang="en" sz="1200" spc="-1" dirty="0">
                <a:solidFill>
                  <a:srgbClr val="595959"/>
                </a:solidFill>
                <a:latin typeface="Arial"/>
              </a:rPr>
              <a:t>First two images i.e. image1 and image 2 corresponding to dog and cat were loaded along with a low pass gaussian filter. Both images were appied with low filter. However, in the case of cat image the low pass filtered tensors were removed from the original image tensors. Thus, creating a high pass filter in this case. </a:t>
            </a:r>
          </a:p>
          <a:p>
            <a:pPr>
              <a:lnSpc>
                <a:spcPct val="115000"/>
              </a:lnSpc>
              <a:spcAft>
                <a:spcPts val="1599"/>
              </a:spcAft>
              <a:tabLst>
                <a:tab pos="0" algn="l"/>
              </a:tabLst>
            </a:pPr>
            <a:r>
              <a:rPr lang="en" sz="1200" spc="-1" dirty="0">
                <a:solidFill>
                  <a:srgbClr val="595959"/>
                </a:solidFill>
                <a:latin typeface="Arial"/>
              </a:rPr>
              <a:t>Finally both images were stacked together to create a hybrid image that contained low frequencies of dog image and high frequencies of cat image.</a:t>
            </a:r>
          </a:p>
        </p:txBody>
      </p:sp>
      <p:sp>
        <p:nvSpPr>
          <p:cNvPr id="175"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Cat + Dog</a:t>
            </a:r>
            <a:endParaRPr lang="en-US" sz="1400" b="0" strike="noStrike" spc="-1" dirty="0">
              <a:solidFill>
                <a:srgbClr val="000000"/>
              </a:solidFill>
              <a:latin typeface="Arial"/>
            </a:endParaRPr>
          </a:p>
          <a:p>
            <a:pPr>
              <a:lnSpc>
                <a:spcPct val="115000"/>
              </a:lnSpc>
              <a:spcBef>
                <a:spcPts val="1599"/>
              </a:spcBef>
              <a:tabLst>
                <a:tab pos="0" algn="l"/>
              </a:tabLst>
            </a:pPr>
            <a:r>
              <a:rPr lang="en" sz="1400" b="0" strike="noStrike" spc="-1" dirty="0">
                <a:solidFill>
                  <a:srgbClr val="595959"/>
                </a:solidFill>
                <a:latin typeface="Arial"/>
                <a:ea typeface="Arial"/>
              </a:rPr>
              <a:t>&lt;insert your hybrid image here&gt;</a:t>
            </a: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Cutoff frequency: </a:t>
            </a:r>
            <a:r>
              <a:rPr lang="en" sz="1400" spc="-1" dirty="0">
                <a:solidFill>
                  <a:srgbClr val="595959"/>
                </a:solidFill>
                <a:latin typeface="Arial"/>
                <a:ea typeface="Arial"/>
              </a:rPr>
              <a:t>5. Although, using 7 produced a more consistent cat image on the first plot</a:t>
            </a:r>
            <a:endParaRPr lang="en-US" sz="1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9FB336BA-F9D9-4ED8-9DD4-47657BF40DDD}"/>
              </a:ext>
            </a:extLst>
          </p:cNvPr>
          <p:cNvPicPr>
            <a:picLocks noChangeAspect="1"/>
          </p:cNvPicPr>
          <p:nvPr/>
        </p:nvPicPr>
        <p:blipFill>
          <a:blip r:embed="rId2"/>
          <a:stretch>
            <a:fillRect/>
          </a:stretch>
        </p:blipFill>
        <p:spPr>
          <a:xfrm>
            <a:off x="4189854" y="1931258"/>
            <a:ext cx="4433596" cy="20598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 sz="2800" b="0" strike="noStrike" spc="-1">
                <a:solidFill>
                  <a:srgbClr val="000000"/>
                </a:solidFill>
                <a:latin typeface="Arial"/>
                <a:ea typeface="Arial"/>
              </a:rPr>
              <a:t>Part 2: Hybrid images manually using Pytorch</a:t>
            </a:r>
            <a:endParaRPr lang="en-US" sz="2800" b="0" strike="noStrike" spc="-1">
              <a:solidFill>
                <a:srgbClr val="000000"/>
              </a:solidFill>
              <a:latin typeface="Arial"/>
            </a:endParaRPr>
          </a:p>
        </p:txBody>
      </p:sp>
      <p:sp>
        <p:nvSpPr>
          <p:cNvPr id="177"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Motorcycle + Bicycle</a:t>
            </a:r>
            <a:endParaRPr lang="en-US" sz="1400" b="0" strike="noStrike" spc="-1" dirty="0">
              <a:solidFill>
                <a:srgbClr val="000000"/>
              </a:solidFill>
              <a:latin typeface="Arial"/>
            </a:endParaRPr>
          </a:p>
          <a:p>
            <a:pPr>
              <a:lnSpc>
                <a:spcPct val="115000"/>
              </a:lnSpc>
              <a:spcBef>
                <a:spcPts val="1599"/>
              </a:spcBef>
              <a:tabLst>
                <a:tab pos="0" algn="l"/>
              </a:tabLst>
            </a:pPr>
            <a:r>
              <a:rPr lang="en" sz="1400" b="0" strike="noStrike" spc="-1" dirty="0">
                <a:solidFill>
                  <a:srgbClr val="595959"/>
                </a:solidFill>
                <a:latin typeface="Arial"/>
                <a:ea typeface="Arial"/>
              </a:rPr>
              <a:t>&lt;insert your hybrid image here&gt;</a:t>
            </a: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Cutoff frequency: </a:t>
            </a:r>
            <a:r>
              <a:rPr lang="en" sz="1400" spc="-1" dirty="0">
                <a:solidFill>
                  <a:srgbClr val="595959"/>
                </a:solidFill>
                <a:latin typeface="Arial"/>
                <a:ea typeface="Arial"/>
              </a:rPr>
              <a:t>4</a:t>
            </a:r>
            <a:endParaRPr lang="en-US" sz="1400" b="0" strike="noStrike" spc="-1" dirty="0">
              <a:solidFill>
                <a:srgbClr val="000000"/>
              </a:solidFill>
              <a:latin typeface="Arial"/>
            </a:endParaRPr>
          </a:p>
        </p:txBody>
      </p:sp>
      <p:sp>
        <p:nvSpPr>
          <p:cNvPr id="178"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Plane + Bird</a:t>
            </a:r>
            <a:endParaRPr lang="en-US" sz="1400" b="0" strike="noStrike" spc="-1" dirty="0">
              <a:solidFill>
                <a:srgbClr val="000000"/>
              </a:solidFill>
              <a:latin typeface="Arial"/>
            </a:endParaRPr>
          </a:p>
          <a:p>
            <a:pPr>
              <a:lnSpc>
                <a:spcPct val="115000"/>
              </a:lnSpc>
              <a:spcBef>
                <a:spcPts val="1599"/>
              </a:spcBef>
              <a:tabLst>
                <a:tab pos="0" algn="l"/>
              </a:tabLst>
            </a:pPr>
            <a:r>
              <a:rPr lang="en" sz="1400" b="0" strike="noStrike" spc="-1" dirty="0">
                <a:solidFill>
                  <a:srgbClr val="595959"/>
                </a:solidFill>
                <a:latin typeface="Arial"/>
                <a:ea typeface="Arial"/>
              </a:rPr>
              <a:t>&lt;insert your hybrid image here&gt;</a:t>
            </a: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Cutoff frequency: </a:t>
            </a:r>
            <a:r>
              <a:rPr lang="en" sz="1400" spc="-1" dirty="0">
                <a:solidFill>
                  <a:srgbClr val="595959"/>
                </a:solidFill>
                <a:latin typeface="Arial"/>
                <a:ea typeface="Arial"/>
              </a:rPr>
              <a:t>8</a:t>
            </a:r>
            <a:endParaRPr lang="en-US" sz="1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34D419C3-B73F-448B-A657-CB6D6475B27F}"/>
              </a:ext>
            </a:extLst>
          </p:cNvPr>
          <p:cNvPicPr>
            <a:picLocks noChangeAspect="1"/>
          </p:cNvPicPr>
          <p:nvPr/>
        </p:nvPicPr>
        <p:blipFill>
          <a:blip r:embed="rId2"/>
          <a:stretch>
            <a:fillRect/>
          </a:stretch>
        </p:blipFill>
        <p:spPr>
          <a:xfrm>
            <a:off x="311760" y="2225783"/>
            <a:ext cx="3999600" cy="1447224"/>
          </a:xfrm>
          <a:prstGeom prst="rect">
            <a:avLst/>
          </a:prstGeom>
        </p:spPr>
      </p:pic>
      <p:pic>
        <p:nvPicPr>
          <p:cNvPr id="5" name="Picture 4">
            <a:extLst>
              <a:ext uri="{FF2B5EF4-FFF2-40B4-BE49-F238E27FC236}">
                <a16:creationId xmlns:a16="http://schemas.microsoft.com/office/drawing/2014/main" id="{9E0524B8-1BC4-45B7-A776-D903CBC5F6F1}"/>
              </a:ext>
            </a:extLst>
          </p:cNvPr>
          <p:cNvPicPr>
            <a:picLocks noChangeAspect="1"/>
          </p:cNvPicPr>
          <p:nvPr/>
        </p:nvPicPr>
        <p:blipFill>
          <a:blip r:embed="rId3"/>
          <a:stretch>
            <a:fillRect/>
          </a:stretch>
        </p:blipFill>
        <p:spPr>
          <a:xfrm>
            <a:off x="4832280" y="2165650"/>
            <a:ext cx="3572055" cy="16907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 sz="2800" b="0" strike="noStrike" spc="-1">
                <a:solidFill>
                  <a:srgbClr val="000000"/>
                </a:solidFill>
                <a:latin typeface="Arial"/>
                <a:ea typeface="Arial"/>
              </a:rPr>
              <a:t>Part 2: Hybrid images manually using Pytorch</a:t>
            </a:r>
            <a:endParaRPr lang="en-US" sz="2800" b="0" strike="noStrike" spc="-1">
              <a:solidFill>
                <a:srgbClr val="000000"/>
              </a:solidFill>
              <a:latin typeface="Arial"/>
            </a:endParaRPr>
          </a:p>
        </p:txBody>
      </p:sp>
      <p:sp>
        <p:nvSpPr>
          <p:cNvPr id="180" name="TextShape 2"/>
          <p:cNvSpPr txBox="1"/>
          <p:nvPr/>
        </p:nvSpPr>
        <p:spPr>
          <a:xfrm>
            <a:off x="31176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Einstein + Marilyn</a:t>
            </a:r>
            <a:endParaRPr lang="en-US" sz="1400" b="0" strike="noStrike" spc="-1" dirty="0">
              <a:solidFill>
                <a:srgbClr val="000000"/>
              </a:solidFill>
              <a:latin typeface="Arial"/>
            </a:endParaRPr>
          </a:p>
          <a:p>
            <a:pPr>
              <a:lnSpc>
                <a:spcPct val="115000"/>
              </a:lnSpc>
              <a:spcBef>
                <a:spcPts val="1599"/>
              </a:spcBef>
              <a:tabLst>
                <a:tab pos="0" algn="l"/>
              </a:tabLst>
            </a:pPr>
            <a:r>
              <a:rPr lang="en" sz="1400" b="0" strike="noStrike" spc="-1" dirty="0">
                <a:solidFill>
                  <a:srgbClr val="595959"/>
                </a:solidFill>
                <a:latin typeface="Arial"/>
                <a:ea typeface="Arial"/>
              </a:rPr>
              <a:t>&lt;insert your hybrid image here&gt;</a:t>
            </a: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Cutoff frequency: 4</a:t>
            </a:r>
            <a:endParaRPr lang="en-US" sz="1400" b="0" strike="noStrike" spc="-1" dirty="0">
              <a:solidFill>
                <a:srgbClr val="000000"/>
              </a:solidFill>
              <a:latin typeface="Arial"/>
            </a:endParaRPr>
          </a:p>
        </p:txBody>
      </p:sp>
      <p:sp>
        <p:nvSpPr>
          <p:cNvPr id="181"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 sz="1400" b="1" strike="noStrike" spc="-1" dirty="0">
                <a:solidFill>
                  <a:srgbClr val="595959"/>
                </a:solidFill>
                <a:latin typeface="Arial"/>
                <a:ea typeface="Arial"/>
              </a:rPr>
              <a:t>Submarine + Fish</a:t>
            </a:r>
            <a:endParaRPr lang="en-US" sz="1400" b="0" strike="noStrike" spc="-1" dirty="0">
              <a:solidFill>
                <a:srgbClr val="000000"/>
              </a:solidFill>
              <a:latin typeface="Arial"/>
            </a:endParaRPr>
          </a:p>
          <a:p>
            <a:pPr>
              <a:lnSpc>
                <a:spcPct val="115000"/>
              </a:lnSpc>
              <a:spcBef>
                <a:spcPts val="1599"/>
              </a:spcBef>
              <a:tabLst>
                <a:tab pos="0" algn="l"/>
              </a:tabLst>
            </a:pPr>
            <a:r>
              <a:rPr lang="en" sz="1400" b="0" strike="noStrike" spc="-1" dirty="0">
                <a:solidFill>
                  <a:srgbClr val="595959"/>
                </a:solidFill>
                <a:latin typeface="Arial"/>
                <a:ea typeface="Arial"/>
              </a:rPr>
              <a:t>&lt;insert your hybrid image here&gt;</a:t>
            </a: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tabLst>
                <a:tab pos="0" algn="l"/>
              </a:tabLst>
            </a:pPr>
            <a:endParaRPr lang="en-US" sz="1400" b="0" strike="noStrike" spc="-1" dirty="0">
              <a:solidFill>
                <a:srgbClr val="000000"/>
              </a:solidFill>
              <a:latin typeface="Arial"/>
            </a:endParaRPr>
          </a:p>
          <a:p>
            <a:pPr>
              <a:lnSpc>
                <a:spcPct val="115000"/>
              </a:lnSpc>
              <a:spcBef>
                <a:spcPts val="1599"/>
              </a:spcBef>
              <a:spcAft>
                <a:spcPts val="1599"/>
              </a:spcAft>
              <a:tabLst>
                <a:tab pos="0" algn="l"/>
              </a:tabLst>
            </a:pPr>
            <a:r>
              <a:rPr lang="en" sz="1400" b="0" strike="noStrike" spc="-1" dirty="0">
                <a:solidFill>
                  <a:srgbClr val="595959"/>
                </a:solidFill>
                <a:latin typeface="Arial"/>
                <a:ea typeface="Arial"/>
              </a:rPr>
              <a:t>Cutoff frequency: 4</a:t>
            </a:r>
            <a:endParaRPr lang="en-US" sz="1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2A2AD36F-C9EE-4CAF-94A9-C719F684D782}"/>
              </a:ext>
            </a:extLst>
          </p:cNvPr>
          <p:cNvPicPr>
            <a:picLocks noChangeAspect="1"/>
          </p:cNvPicPr>
          <p:nvPr/>
        </p:nvPicPr>
        <p:blipFill>
          <a:blip r:embed="rId2"/>
          <a:stretch>
            <a:fillRect/>
          </a:stretch>
        </p:blipFill>
        <p:spPr>
          <a:xfrm>
            <a:off x="376517" y="1918330"/>
            <a:ext cx="3321424" cy="1993742"/>
          </a:xfrm>
          <a:prstGeom prst="rect">
            <a:avLst/>
          </a:prstGeom>
        </p:spPr>
      </p:pic>
      <p:pic>
        <p:nvPicPr>
          <p:cNvPr id="5" name="Picture 4">
            <a:extLst>
              <a:ext uri="{FF2B5EF4-FFF2-40B4-BE49-F238E27FC236}">
                <a16:creationId xmlns:a16="http://schemas.microsoft.com/office/drawing/2014/main" id="{21E64BC1-401D-4F3B-95F8-2DDA1E4E3CAD}"/>
              </a:ext>
            </a:extLst>
          </p:cNvPr>
          <p:cNvPicPr>
            <a:picLocks noChangeAspect="1"/>
          </p:cNvPicPr>
          <p:nvPr/>
        </p:nvPicPr>
        <p:blipFill>
          <a:blip r:embed="rId3"/>
          <a:stretch>
            <a:fillRect/>
          </a:stretch>
        </p:blipFill>
        <p:spPr>
          <a:xfrm>
            <a:off x="4218861" y="1918330"/>
            <a:ext cx="4221630" cy="18706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TotalTime>
  <Words>1229</Words>
  <Application>Microsoft Office PowerPoint</Application>
  <PresentationFormat>On-screen Show (16:9)</PresentationFormat>
  <Paragraphs>118</Paragraphs>
  <Slides>20</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20</vt:i4>
      </vt:variant>
    </vt:vector>
  </HeadingPairs>
  <TitlesOfParts>
    <vt:vector size="28" baseType="lpstr">
      <vt:lpstr>Arial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dc:subject/>
  <dc:creator/>
  <dc:description/>
  <cp:lastModifiedBy>Koirala, Bipin</cp:lastModifiedBy>
  <cp:revision>29</cp:revision>
  <dcterms:modified xsi:type="dcterms:W3CDTF">2021-09-24T11:20:18Z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15</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