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15800" y="1536480"/>
            <a:ext cx="618840" cy="2171880"/>
          </a:xfrm>
          <a:prstGeom prst="rect">
            <a:avLst/>
          </a:prstGeom>
        </p:spPr>
        <p:txBody>
          <a:bodyPr lIns="0" tIns="0" rIns="0" bIns="0">
            <a:normAutofit fontScale="15000"/>
          </a:bodyPr>
          <a:lstStyle/>
          <a:p>
            <a:endParaRPr lang="en-IN" sz="3200" b="0" strike="noStrike" spc="-1">
              <a:latin typeface="Arial"/>
            </a:endParaRPr>
          </a:p>
        </p:txBody>
      </p:sp>
      <p:sp>
        <p:nvSpPr>
          <p:cNvPr id="25" name="PlaceHolder 3"/>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8"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9"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30" name="PlaceHolder 5"/>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1580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3" name="PlaceHolder 3"/>
          <p:cNvSpPr>
            <a:spLocks noGrp="1"/>
          </p:cNvSpPr>
          <p:nvPr>
            <p:ph type="body"/>
          </p:nvPr>
        </p:nvSpPr>
        <p:spPr>
          <a:xfrm>
            <a:off x="62532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4" name="PlaceHolder 4"/>
          <p:cNvSpPr>
            <a:spLocks noGrp="1"/>
          </p:cNvSpPr>
          <p:nvPr>
            <p:ph type="body"/>
          </p:nvPr>
        </p:nvSpPr>
        <p:spPr>
          <a:xfrm>
            <a:off x="83448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5" name="PlaceHolder 5"/>
          <p:cNvSpPr>
            <a:spLocks noGrp="1"/>
          </p:cNvSpPr>
          <p:nvPr>
            <p:ph type="body"/>
          </p:nvPr>
        </p:nvSpPr>
        <p:spPr>
          <a:xfrm>
            <a:off x="41580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6" name="PlaceHolder 6"/>
          <p:cNvSpPr>
            <a:spLocks noGrp="1"/>
          </p:cNvSpPr>
          <p:nvPr>
            <p:ph type="body"/>
          </p:nvPr>
        </p:nvSpPr>
        <p:spPr>
          <a:xfrm>
            <a:off x="62532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7" name="PlaceHolder 7"/>
          <p:cNvSpPr>
            <a:spLocks noGrp="1"/>
          </p:cNvSpPr>
          <p:nvPr>
            <p:ph type="body"/>
          </p:nvPr>
        </p:nvSpPr>
        <p:spPr>
          <a:xfrm>
            <a:off x="834480" y="3915000"/>
            <a:ext cx="1990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subTitle"/>
          </p:nvPr>
        </p:nvSpPr>
        <p:spPr>
          <a:xfrm>
            <a:off x="415800" y="1536480"/>
            <a:ext cx="618840" cy="4553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body"/>
          </p:nvPr>
        </p:nvSpPr>
        <p:spPr>
          <a:xfrm>
            <a:off x="415800" y="1536480"/>
            <a:ext cx="618840" cy="4553640"/>
          </a:xfrm>
          <a:prstGeom prst="rect">
            <a:avLst/>
          </a:prstGeom>
        </p:spPr>
        <p:txBody>
          <a:bodyPr lIns="0" tIns="0" rIns="0" bIns="0">
            <a:normAutofit fontScale="49000"/>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47"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15800" y="593280"/>
            <a:ext cx="11359080" cy="353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52"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53"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15800" y="1536480"/>
            <a:ext cx="618840" cy="4553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56"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57" name="PlaceHolder 4"/>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9"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0"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1" name="PlaceHolder 4"/>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415800" y="1536480"/>
            <a:ext cx="618840" cy="2171880"/>
          </a:xfrm>
          <a:prstGeom prst="rect">
            <a:avLst/>
          </a:prstGeom>
        </p:spPr>
        <p:txBody>
          <a:bodyPr lIns="0" tIns="0" rIns="0" bIns="0">
            <a:normAutofit fontScale="15000"/>
          </a:bodyPr>
          <a:lstStyle/>
          <a:p>
            <a:endParaRPr lang="en-IN" sz="3200" b="0" strike="noStrike" spc="-1">
              <a:latin typeface="Arial"/>
            </a:endParaRPr>
          </a:p>
        </p:txBody>
      </p:sp>
      <p:sp>
        <p:nvSpPr>
          <p:cNvPr id="64" name="PlaceHolder 3"/>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7"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8"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9" name="PlaceHolder 5"/>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1580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2" name="PlaceHolder 3"/>
          <p:cNvSpPr>
            <a:spLocks noGrp="1"/>
          </p:cNvSpPr>
          <p:nvPr>
            <p:ph type="body"/>
          </p:nvPr>
        </p:nvSpPr>
        <p:spPr>
          <a:xfrm>
            <a:off x="62532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3" name="PlaceHolder 4"/>
          <p:cNvSpPr>
            <a:spLocks noGrp="1"/>
          </p:cNvSpPr>
          <p:nvPr>
            <p:ph type="body"/>
          </p:nvPr>
        </p:nvSpPr>
        <p:spPr>
          <a:xfrm>
            <a:off x="83448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4" name="PlaceHolder 5"/>
          <p:cNvSpPr>
            <a:spLocks noGrp="1"/>
          </p:cNvSpPr>
          <p:nvPr>
            <p:ph type="body"/>
          </p:nvPr>
        </p:nvSpPr>
        <p:spPr>
          <a:xfrm>
            <a:off x="41580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5" name="PlaceHolder 6"/>
          <p:cNvSpPr>
            <a:spLocks noGrp="1"/>
          </p:cNvSpPr>
          <p:nvPr>
            <p:ph type="body"/>
          </p:nvPr>
        </p:nvSpPr>
        <p:spPr>
          <a:xfrm>
            <a:off x="62532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6" name="PlaceHolder 7"/>
          <p:cNvSpPr>
            <a:spLocks noGrp="1"/>
          </p:cNvSpPr>
          <p:nvPr>
            <p:ph type="body"/>
          </p:nvPr>
        </p:nvSpPr>
        <p:spPr>
          <a:xfrm>
            <a:off x="834480" y="3915000"/>
            <a:ext cx="1990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15800" y="1536480"/>
            <a:ext cx="618840" cy="4553640"/>
          </a:xfrm>
          <a:prstGeom prst="rect">
            <a:avLst/>
          </a:prstGeom>
        </p:spPr>
        <p:txBody>
          <a:bodyPr lIns="0" tIns="0" rIns="0" bIns="0">
            <a:normAutofit fontScale="49000"/>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8"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15800" y="593280"/>
            <a:ext cx="11359080" cy="353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13"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14"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17"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18" name="PlaceHolder 4"/>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1"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2" name="PlaceHolder 4"/>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15800" y="593280"/>
            <a:ext cx="11359080" cy="76212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9" name="PlaceHolder 2"/>
          <p:cNvSpPr>
            <a:spLocks noGrp="1"/>
          </p:cNvSpPr>
          <p:nvPr>
            <p:ph type="body"/>
          </p:nvPr>
        </p:nvSpPr>
        <p:spPr>
          <a:xfrm>
            <a:off x="415800" y="1536480"/>
            <a:ext cx="618840" cy="4553640"/>
          </a:xfrm>
          <a:prstGeom prst="rect">
            <a:avLst/>
          </a:prstGeom>
        </p:spPr>
        <p:txBody>
          <a:bodyPr lIns="0" tIns="0" rIns="0" bIns="0">
            <a:normAutofit fontScale="3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0" name="PlaceHolder 3"/>
          <p:cNvSpPr>
            <a:spLocks noGrp="1"/>
          </p:cNvSpPr>
          <p:nvPr>
            <p:ph type="body"/>
          </p:nvPr>
        </p:nvSpPr>
        <p:spPr>
          <a:xfrm>
            <a:off x="1066320" y="1536480"/>
            <a:ext cx="618840" cy="4553640"/>
          </a:xfrm>
          <a:prstGeom prst="rect">
            <a:avLst/>
          </a:prstGeom>
        </p:spPr>
        <p:txBody>
          <a:bodyPr lIns="0" tIns="0" rIns="0" bIns="0">
            <a:normAutofit fontScale="3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s://openaccess.thecvf.com/content_CVPR_2019/papers/Rezatofighi_Generalized_Intersection_Over_Union_A_Metric_and_a_Loss_for_CVPR_2019_paper.pdf"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612.01105.pdf"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pdf/1612.01105.pdf"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qubvel/segmentation_models.pytorch#encoders"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qubvel/segmentation_models.pytorch#models"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411.4038.pdf"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512.03385.pdf" TargetMode="Externa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512.03385.pdf"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15800" y="218303"/>
            <a:ext cx="11359080" cy="273528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b">
            <a:noAutofit/>
          </a:bodyPr>
          <a:lstStyle/>
          <a:p>
            <a:pPr algn="ctr">
              <a:lnSpc>
                <a:spcPct val="100000"/>
              </a:lnSpc>
              <a:tabLst>
                <a:tab pos="0" algn="l"/>
              </a:tabLst>
            </a:pPr>
            <a:r>
              <a:rPr lang="en" sz="6940" b="0" strike="noStrike" spc="-1" dirty="0">
                <a:solidFill>
                  <a:srgbClr val="000000"/>
                </a:solidFill>
                <a:latin typeface="Arial"/>
                <a:ea typeface="Arial"/>
              </a:rPr>
              <a:t>CS x476 Project 2</a:t>
            </a:r>
            <a:endParaRPr lang="en-IN" sz="6940" b="0" strike="noStrike" spc="-1" dirty="0">
              <a:latin typeface="Arial"/>
            </a:endParaRPr>
          </a:p>
        </p:txBody>
      </p:sp>
      <p:sp>
        <p:nvSpPr>
          <p:cNvPr id="78" name="CustomShape 2"/>
          <p:cNvSpPr/>
          <p:nvPr/>
        </p:nvSpPr>
        <p:spPr>
          <a:xfrm>
            <a:off x="415800" y="3093480"/>
            <a:ext cx="11359080" cy="239508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gn="ctr">
              <a:lnSpc>
                <a:spcPct val="100000"/>
              </a:lnSpc>
              <a:tabLst>
                <a:tab pos="0" algn="l"/>
              </a:tabLst>
            </a:pPr>
            <a:r>
              <a:rPr lang="en" sz="3740" b="0" strike="noStrike" spc="-1" dirty="0">
                <a:solidFill>
                  <a:srgbClr val="595959"/>
                </a:solidFill>
                <a:latin typeface="Arial"/>
                <a:ea typeface="Arial"/>
              </a:rPr>
              <a:t>Bipin Koirala</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GT email: bkoirala3@gatech.edu</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GT username: bkoirala3</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GT ID: 9037.15.285</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Section (6476)</a:t>
            </a:r>
            <a:endParaRPr lang="en-IN" sz="374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40" b="0" strike="noStrike" spc="-1">
                <a:solidFill>
                  <a:srgbClr val="000000"/>
                </a:solidFill>
                <a:latin typeface="Arial"/>
                <a:ea typeface="Arial"/>
              </a:rPr>
              <a:t>Part 2.4: Feature Map</a:t>
            </a:r>
            <a:endParaRPr lang="en-IN" sz="3740" b="0" strike="noStrike" spc="-1">
              <a:latin typeface="Arial"/>
            </a:endParaRPr>
          </a:p>
        </p:txBody>
      </p:sp>
      <p:sp>
        <p:nvSpPr>
          <p:cNvPr id="106" name="CustomShape 2"/>
          <p:cNvSpPr/>
          <p:nvPr/>
        </p:nvSpPr>
        <p:spPr>
          <a:xfrm>
            <a:off x="519480" y="1463040"/>
            <a:ext cx="5331600" cy="45536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spcAft>
                <a:spcPts val="99"/>
              </a:spcAft>
              <a:tabLst>
                <a:tab pos="0" algn="l"/>
              </a:tabLst>
            </a:pPr>
            <a:r>
              <a:rPr lang="en-US" sz="1870" b="0" strike="noStrike" spc="-1" dirty="0">
                <a:solidFill>
                  <a:srgbClr val="595959"/>
                </a:solidFill>
                <a:latin typeface="Arial"/>
                <a:ea typeface="DejaVu Sans"/>
              </a:rPr>
              <a:t>What feature in the input image does the FCN-ResNet50 model appear to focus on:</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first layer of its encoder, </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last layer of its encoder</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last layer of its decoder?</a:t>
            </a:r>
            <a:endParaRPr lang="en-IN" sz="1870" b="0" strike="noStrike" spc="-1" dirty="0">
              <a:latin typeface="Arial"/>
            </a:endParaRPr>
          </a:p>
          <a:p>
            <a:pPr>
              <a:lnSpc>
                <a:spcPct val="100000"/>
              </a:lnSpc>
              <a:spcAft>
                <a:spcPts val="99"/>
              </a:spcAft>
              <a:tabLst>
                <a:tab pos="0" algn="l"/>
              </a:tabLst>
            </a:pPr>
            <a:endParaRPr lang="en-IN" sz="1870" b="0" strike="noStrike" spc="-1" dirty="0">
              <a:latin typeface="Arial"/>
            </a:endParaRPr>
          </a:p>
          <a:p>
            <a:pPr>
              <a:lnSpc>
                <a:spcPct val="100000"/>
              </a:lnSpc>
              <a:spcAft>
                <a:spcPts val="99"/>
              </a:spcAft>
              <a:tabLst>
                <a:tab pos="0" algn="l"/>
              </a:tabLst>
            </a:pPr>
            <a:r>
              <a:rPr lang="en-US" sz="1800" b="0" strike="noStrike" spc="-1" dirty="0">
                <a:solidFill>
                  <a:srgbClr val="FF0000"/>
                </a:solidFill>
                <a:latin typeface="Arial"/>
                <a:ea typeface="Calibri"/>
              </a:rPr>
              <a:t>Answer:</a:t>
            </a:r>
          </a:p>
          <a:p>
            <a:pPr>
              <a:lnSpc>
                <a:spcPct val="100000"/>
              </a:lnSpc>
              <a:spcAft>
                <a:spcPts val="99"/>
              </a:spcAft>
              <a:tabLst>
                <a:tab pos="0" algn="l"/>
              </a:tabLst>
            </a:pPr>
            <a:endParaRPr lang="en-US" spc="-1" dirty="0">
              <a:solidFill>
                <a:srgbClr val="FF0000"/>
              </a:solidFill>
              <a:latin typeface="Arial"/>
            </a:endParaRPr>
          </a:p>
          <a:p>
            <a:pPr>
              <a:lnSpc>
                <a:spcPct val="100000"/>
              </a:lnSpc>
              <a:spcAft>
                <a:spcPts val="99"/>
              </a:spcAft>
              <a:tabLst>
                <a:tab pos="0" algn="l"/>
              </a:tabLst>
            </a:pPr>
            <a:r>
              <a:rPr lang="en-US" sz="1800" b="0" strike="noStrike" spc="-1" dirty="0">
                <a:solidFill>
                  <a:srgbClr val="FF0000"/>
                </a:solidFill>
                <a:latin typeface="Arial"/>
              </a:rPr>
              <a:t>1</a:t>
            </a:r>
            <a:r>
              <a:rPr lang="en-US" sz="1800" b="0" strike="noStrike" spc="-1" baseline="30000" dirty="0">
                <a:solidFill>
                  <a:srgbClr val="FF0000"/>
                </a:solidFill>
                <a:latin typeface="Arial"/>
              </a:rPr>
              <a:t>st</a:t>
            </a:r>
            <a:r>
              <a:rPr lang="en-US" sz="1800" b="0" strike="noStrike" spc="-1" dirty="0">
                <a:solidFill>
                  <a:srgbClr val="FF0000"/>
                </a:solidFill>
                <a:latin typeface="Arial"/>
              </a:rPr>
              <a:t> Layer encoder : It maps the environment as a whole</a:t>
            </a:r>
          </a:p>
          <a:p>
            <a:pPr>
              <a:lnSpc>
                <a:spcPct val="100000"/>
              </a:lnSpc>
              <a:spcAft>
                <a:spcPts val="99"/>
              </a:spcAft>
              <a:tabLst>
                <a:tab pos="0" algn="l"/>
              </a:tabLst>
            </a:pPr>
            <a:r>
              <a:rPr lang="en-US" spc="-1" dirty="0">
                <a:solidFill>
                  <a:srgbClr val="FF0000"/>
                </a:solidFill>
                <a:latin typeface="Arial"/>
              </a:rPr>
              <a:t>Last layer encoder : vectorizes (outlines) the shapes</a:t>
            </a:r>
          </a:p>
          <a:p>
            <a:pPr>
              <a:lnSpc>
                <a:spcPct val="100000"/>
              </a:lnSpc>
              <a:spcAft>
                <a:spcPts val="99"/>
              </a:spcAft>
              <a:tabLst>
                <a:tab pos="0" algn="l"/>
              </a:tabLst>
            </a:pPr>
            <a:r>
              <a:rPr lang="en-US" sz="1800" b="0" strike="noStrike" spc="-1" dirty="0">
                <a:solidFill>
                  <a:srgbClr val="FF0000"/>
                </a:solidFill>
                <a:latin typeface="Arial"/>
              </a:rPr>
              <a:t>Last layer decoder : localizes the feature we want (car)</a:t>
            </a:r>
            <a:endParaRPr lang="en-IN" sz="1800" b="0" strike="noStrike" spc="-1" dirty="0">
              <a:latin typeface="Arial"/>
            </a:endParaRPr>
          </a:p>
        </p:txBody>
      </p:sp>
      <p:sp>
        <p:nvSpPr>
          <p:cNvPr id="107" name="CustomShape 3"/>
          <p:cNvSpPr/>
          <p:nvPr/>
        </p:nvSpPr>
        <p:spPr>
          <a:xfrm>
            <a:off x="6339960" y="146304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70" b="0" strike="noStrike" spc="-1" dirty="0">
                <a:solidFill>
                  <a:srgbClr val="595959"/>
                </a:solidFill>
                <a:latin typeface="Arial"/>
                <a:ea typeface="DejaVu Sans"/>
              </a:rPr>
              <a:t>What does this tell you about the learning process of the model?</a:t>
            </a:r>
            <a:endParaRPr lang="en-IN" sz="1870" b="0" strike="noStrike" spc="-1" dirty="0">
              <a:latin typeface="Arial"/>
            </a:endParaRPr>
          </a:p>
          <a:p>
            <a:pPr>
              <a:lnSpc>
                <a:spcPct val="115000"/>
              </a:lnSpc>
              <a:spcAft>
                <a:spcPts val="2132"/>
              </a:spcAft>
              <a:tabLst>
                <a:tab pos="0" algn="l"/>
              </a:tabLst>
            </a:pPr>
            <a:r>
              <a:rPr lang="en-US" sz="2000" b="0" strike="noStrike" spc="-1" dirty="0">
                <a:solidFill>
                  <a:srgbClr val="FF0000"/>
                </a:solidFill>
                <a:latin typeface="Arial"/>
                <a:ea typeface="Calibri"/>
              </a:rPr>
              <a:t>Answer:</a:t>
            </a:r>
          </a:p>
          <a:p>
            <a:pPr>
              <a:lnSpc>
                <a:spcPct val="115000"/>
              </a:lnSpc>
              <a:spcAft>
                <a:spcPts val="2132"/>
              </a:spcAft>
              <a:tabLst>
                <a:tab pos="0" algn="l"/>
              </a:tabLst>
            </a:pPr>
            <a:r>
              <a:rPr lang="en-US" sz="2000" b="0" strike="noStrike" spc="-1" dirty="0">
                <a:solidFill>
                  <a:srgbClr val="FF0000"/>
                </a:solidFill>
                <a:latin typeface="Arial"/>
                <a:ea typeface="Calibri"/>
              </a:rPr>
              <a:t>It tells that the learning model is an iterative process where a filter is applied to the previous output (inside the layers) which helps in identifying features in an image such as edges, vertical lines, blends etc.</a:t>
            </a:r>
          </a:p>
          <a:p>
            <a:pPr>
              <a:lnSpc>
                <a:spcPct val="115000"/>
              </a:lnSpc>
              <a:spcAft>
                <a:spcPts val="2132"/>
              </a:spcAft>
              <a:tabLst>
                <a:tab pos="0" algn="l"/>
              </a:tabLst>
            </a:pPr>
            <a:endParaRPr lang="en-IN" sz="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IoU encodes the shape properties of the object into the region property with normalized measure focusing on the area.What is the benefit of such property of IoU? (Hint: Check out the section 1 of paper linked in the title)</a:t>
            </a:r>
            <a:endParaRPr lang="en-IN" sz="1850" b="0" strike="noStrike" spc="-1" dirty="0">
              <a:latin typeface="Arial"/>
            </a:endParaRPr>
          </a:p>
          <a:p>
            <a:pPr>
              <a:lnSpc>
                <a:spcPct val="115000"/>
              </a:lnSpc>
              <a:spcAft>
                <a:spcPts val="2132"/>
              </a:spcAft>
              <a:tabLst>
                <a:tab pos="0" algn="l"/>
              </a:tabLst>
            </a:pPr>
            <a:r>
              <a:rPr lang="en-US" sz="1800" b="0" strike="noStrike" spc="-1" dirty="0">
                <a:solidFill>
                  <a:srgbClr val="FF0000"/>
                </a:solidFill>
                <a:latin typeface="Arial"/>
                <a:ea typeface="Calibri"/>
              </a:rPr>
              <a:t>Answer:</a:t>
            </a:r>
          </a:p>
          <a:p>
            <a:pPr>
              <a:lnSpc>
                <a:spcPct val="115000"/>
              </a:lnSpc>
              <a:spcAft>
                <a:spcPts val="2132"/>
              </a:spcAft>
              <a:tabLst>
                <a:tab pos="0" algn="l"/>
              </a:tabLst>
            </a:pPr>
            <a:r>
              <a:rPr lang="en-US" spc="-1" dirty="0">
                <a:solidFill>
                  <a:srgbClr val="FF0000"/>
                </a:solidFill>
                <a:latin typeface="Arial"/>
              </a:rPr>
              <a:t>Normalization makes the </a:t>
            </a:r>
            <a:r>
              <a:rPr lang="en-US" spc="-1" dirty="0" err="1">
                <a:solidFill>
                  <a:srgbClr val="FF0000"/>
                </a:solidFill>
                <a:latin typeface="Arial"/>
              </a:rPr>
              <a:t>IoU</a:t>
            </a:r>
            <a:r>
              <a:rPr lang="en-US" spc="-1" dirty="0">
                <a:solidFill>
                  <a:srgbClr val="FF0000"/>
                </a:solidFill>
                <a:latin typeface="Arial"/>
              </a:rPr>
              <a:t> invariant to the scale of the problem under consideration. This normalized measure focuses on the area/volume for object similarity evaluation.</a:t>
            </a:r>
            <a:endParaRPr lang="en-IN" sz="1800" b="0" strike="noStrike" spc="-1" dirty="0">
              <a:latin typeface="Arial"/>
            </a:endParaRPr>
          </a:p>
        </p:txBody>
      </p:sp>
      <p:sp>
        <p:nvSpPr>
          <p:cNvPr id="109"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DejaVu Sans"/>
              </a:rPr>
              <a:t>Which prediction result would have higher IoU score? Please Explain the reason. (This is the question 3 is the Notebook)</a:t>
            </a:r>
            <a:endParaRPr lang="en-IN" sz="1850" b="0" strike="noStrike" spc="-1" dirty="0">
              <a:latin typeface="Arial"/>
            </a:endParaRPr>
          </a:p>
          <a:p>
            <a:pPr>
              <a:lnSpc>
                <a:spcPct val="114000"/>
              </a:lnSpc>
              <a:spcAft>
                <a:spcPts val="2132"/>
              </a:spcAft>
              <a:tabLst>
                <a:tab pos="0" algn="l"/>
              </a:tabLst>
            </a:pPr>
            <a:r>
              <a:rPr lang="en-US" sz="1800" b="0" strike="noStrike" spc="-1" dirty="0">
                <a:solidFill>
                  <a:srgbClr val="FF0000"/>
                </a:solidFill>
                <a:latin typeface="Arial"/>
                <a:ea typeface="Calibri"/>
              </a:rPr>
              <a:t>Answer</a:t>
            </a:r>
          </a:p>
          <a:p>
            <a:pPr algn="l"/>
            <a:r>
              <a:rPr lang="en-US" sz="1400" b="0" i="0" dirty="0">
                <a:solidFill>
                  <a:srgbClr val="FF0000"/>
                </a:solidFill>
                <a:effectLst/>
                <a:latin typeface="Helvetica Neue"/>
              </a:rPr>
              <a:t>In simple terms, IOU is the ratio of size of intersection between the true mask and predicted mask to the union of true mask and predicted mask.</a:t>
            </a:r>
          </a:p>
          <a:p>
            <a:pPr algn="l"/>
            <a:endParaRPr lang="en-US" sz="1400" b="0" i="0" dirty="0">
              <a:solidFill>
                <a:srgbClr val="FF0000"/>
              </a:solidFill>
              <a:effectLst/>
              <a:latin typeface="Helvetica Neue"/>
            </a:endParaRPr>
          </a:p>
          <a:p>
            <a:pPr algn="l"/>
            <a:r>
              <a:rPr lang="en-US" sz="1400" b="0" i="0" dirty="0">
                <a:solidFill>
                  <a:srgbClr val="FF0000"/>
                </a:solidFill>
                <a:effectLst/>
                <a:latin typeface="Helvetica Neue"/>
              </a:rPr>
              <a:t>As per the definition of IOU, Pred Mask 1 would have higher IOU score. It is because the union of true mask and Pred Mask 2 has more size than compared to the union of True Mask and Pred Mask 1 since there is an extra predicted mask in case II.</a:t>
            </a:r>
          </a:p>
          <a:p>
            <a:pPr algn="l"/>
            <a:endParaRPr lang="en-US" sz="1400" b="0" i="0" dirty="0">
              <a:solidFill>
                <a:srgbClr val="FF0000"/>
              </a:solidFill>
              <a:effectLst/>
              <a:latin typeface="Helvetica Neue"/>
            </a:endParaRPr>
          </a:p>
          <a:p>
            <a:pPr algn="l"/>
            <a:r>
              <a:rPr lang="en-US" sz="1400" b="0" i="0" dirty="0">
                <a:solidFill>
                  <a:srgbClr val="FF0000"/>
                </a:solidFill>
                <a:effectLst/>
                <a:latin typeface="Helvetica Neue"/>
              </a:rPr>
              <a:t>This increased size of the union of two True Mask and Pred Mask 2 would lower the IOU score even if the intersection of (true mask + pred mask 1) and (true mask + pred mask 2) are the same.</a:t>
            </a:r>
          </a:p>
          <a:p>
            <a:pPr>
              <a:lnSpc>
                <a:spcPct val="114000"/>
              </a:lnSpc>
              <a:spcAft>
                <a:spcPts val="2132"/>
              </a:spcAft>
              <a:tabLst>
                <a:tab pos="0" algn="l"/>
              </a:tabLst>
            </a:pPr>
            <a:endParaRPr lang="en-IN" sz="1800" b="0" strike="noStrike" spc="-1" dirty="0">
              <a:latin typeface="Arial"/>
            </a:endParaRPr>
          </a:p>
        </p:txBody>
      </p:sp>
      <p:sp>
        <p:nvSpPr>
          <p:cNvPr id="110"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3.1: </a:t>
            </a:r>
            <a:r>
              <a:rPr lang="en" sz="3700" b="0" u="sng" strike="noStrike" spc="-1" dirty="0">
                <a:solidFill>
                  <a:srgbClr val="0563C1"/>
                </a:solidFill>
                <a:uFillTx/>
                <a:latin typeface="Arial"/>
                <a:ea typeface="Arial"/>
                <a:hlinkClick r:id="rId2"/>
              </a:rPr>
              <a:t>IoU</a:t>
            </a:r>
            <a:endParaRPr lang="en-IN" sz="37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IoU score for VGG-19 and ResNet-50? (Output from your Jupyter Notebook)</a:t>
            </a:r>
            <a:endParaRPr lang="en-IN" sz="1850" b="0" strike="noStrike" spc="-1" dirty="0">
              <a:latin typeface="Arial"/>
            </a:endParaRPr>
          </a:p>
          <a:p>
            <a:pPr>
              <a:lnSpc>
                <a:spcPct val="115000"/>
              </a:lnSpc>
              <a:spcAft>
                <a:spcPts val="2132"/>
              </a:spcAft>
              <a:tabLst>
                <a:tab pos="0" algn="l"/>
              </a:tabLst>
            </a:pPr>
            <a:r>
              <a:rPr lang="en-US" sz="1800" b="0" strike="noStrike" spc="-1" dirty="0">
                <a:solidFill>
                  <a:srgbClr val="FF0000"/>
                </a:solidFill>
                <a:latin typeface="Arial"/>
                <a:ea typeface="Calibri"/>
              </a:rPr>
              <a:t>Answer</a:t>
            </a:r>
            <a:endParaRPr lang="en-IN" sz="1800" b="0" strike="noStrike" spc="-1" dirty="0">
              <a:latin typeface="Arial"/>
            </a:endParaRPr>
          </a:p>
        </p:txBody>
      </p:sp>
      <p:sp>
        <p:nvSpPr>
          <p:cNvPr id="112" name="CustomShape 2"/>
          <p:cNvSpPr/>
          <p:nvPr/>
        </p:nvSpPr>
        <p:spPr>
          <a:xfrm>
            <a:off x="6444602"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Which FCN backbone has better performance? Based on your understanding, why does one FCN backbone perform better than the other?</a:t>
            </a:r>
            <a:endParaRPr lang="en-IN" sz="1850" b="0" strike="noStrike" spc="-1" dirty="0">
              <a:latin typeface="Arial"/>
            </a:endParaRPr>
          </a:p>
          <a:p>
            <a:pPr>
              <a:lnSpc>
                <a:spcPct val="115000"/>
              </a:lnSpc>
              <a:spcAft>
                <a:spcPts val="2132"/>
              </a:spcAft>
              <a:tabLst>
                <a:tab pos="0" algn="l"/>
              </a:tabLst>
            </a:pPr>
            <a:r>
              <a:rPr lang="en-US" sz="1800" b="0" strike="noStrike" spc="-1" dirty="0">
                <a:solidFill>
                  <a:srgbClr val="FF0000"/>
                </a:solidFill>
                <a:latin typeface="Arial"/>
                <a:ea typeface="Calibri"/>
              </a:rPr>
              <a:t>Answer:</a:t>
            </a:r>
          </a:p>
          <a:p>
            <a:pPr>
              <a:lnSpc>
                <a:spcPct val="115000"/>
              </a:lnSpc>
              <a:spcAft>
                <a:spcPts val="2132"/>
              </a:spcAft>
              <a:tabLst>
                <a:tab pos="0" algn="l"/>
              </a:tabLst>
            </a:pPr>
            <a:r>
              <a:rPr lang="en-US" spc="-1" dirty="0">
                <a:solidFill>
                  <a:srgbClr val="FF0000"/>
                </a:solidFill>
                <a:latin typeface="Arial"/>
              </a:rPr>
              <a:t>In this case, FCN+VGG-19 model has better performance. The total number of trainable parameters for ResNet50 is greater than VGG-19 backbone, this might have caused overfitting of data in our model. </a:t>
            </a:r>
            <a:endParaRPr lang="en-IN" sz="1800" b="0" strike="noStrike" spc="-1" dirty="0">
              <a:latin typeface="Arial"/>
            </a:endParaRPr>
          </a:p>
        </p:txBody>
      </p:sp>
      <p:sp>
        <p:nvSpPr>
          <p:cNvPr id="113"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3.2: Apply IoU</a:t>
            </a:r>
            <a:endParaRPr lang="en-IN" sz="3700" b="0" strike="noStrike" spc="-1">
              <a:latin typeface="Arial"/>
            </a:endParaRPr>
          </a:p>
        </p:txBody>
      </p:sp>
      <p:pic>
        <p:nvPicPr>
          <p:cNvPr id="3" name="Picture 2">
            <a:extLst>
              <a:ext uri="{FF2B5EF4-FFF2-40B4-BE49-F238E27FC236}">
                <a16:creationId xmlns:a16="http://schemas.microsoft.com/office/drawing/2014/main" id="{84446E5D-73ED-4A57-A0A7-66049BBE337E}"/>
              </a:ext>
            </a:extLst>
          </p:cNvPr>
          <p:cNvPicPr>
            <a:picLocks noChangeAspect="1"/>
          </p:cNvPicPr>
          <p:nvPr/>
        </p:nvPicPr>
        <p:blipFill>
          <a:blip r:embed="rId2"/>
          <a:stretch>
            <a:fillRect/>
          </a:stretch>
        </p:blipFill>
        <p:spPr>
          <a:xfrm>
            <a:off x="522330" y="3199667"/>
            <a:ext cx="5063620" cy="11859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15800" y="1536480"/>
            <a:ext cx="1116432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a:t>
            </a:r>
            <a:r>
              <a:rPr lang="en-US" sz="1850" b="0" strike="noStrike" spc="-1" dirty="0">
                <a:solidFill>
                  <a:srgbClr val="595959"/>
                </a:solidFill>
                <a:latin typeface="Arial"/>
                <a:ea typeface="Arial"/>
              </a:rPr>
              <a:t>hat is the relationship between the number of parameter and the performance</a:t>
            </a:r>
            <a:r>
              <a:rPr lang="en" sz="1850" b="0" strike="noStrike" spc="-1" dirty="0">
                <a:solidFill>
                  <a:srgbClr val="595959"/>
                </a:solidFill>
                <a:latin typeface="Arial"/>
                <a:ea typeface="Arial"/>
              </a:rPr>
              <a:t>?</a:t>
            </a:r>
            <a:endParaRPr lang="en-IN" sz="1850" b="0" strike="noStrike" spc="-1" dirty="0">
              <a:latin typeface="Arial"/>
            </a:endParaRPr>
          </a:p>
          <a:p>
            <a:pPr>
              <a:lnSpc>
                <a:spcPct val="115000"/>
              </a:lnSpc>
              <a:spcAft>
                <a:spcPts val="2132"/>
              </a:spcAft>
              <a:tabLst>
                <a:tab pos="0" algn="l"/>
              </a:tabLst>
            </a:pPr>
            <a:r>
              <a:rPr lang="en-US" sz="2000" b="0" strike="noStrike" spc="-1" dirty="0">
                <a:solidFill>
                  <a:srgbClr val="FF0000"/>
                </a:solidFill>
                <a:latin typeface="Arial"/>
                <a:ea typeface="Calibri"/>
              </a:rPr>
              <a:t>Answer:</a:t>
            </a:r>
          </a:p>
          <a:p>
            <a:pPr>
              <a:lnSpc>
                <a:spcPct val="115000"/>
              </a:lnSpc>
              <a:spcAft>
                <a:spcPts val="2132"/>
              </a:spcAft>
              <a:tabLst>
                <a:tab pos="0" algn="l"/>
              </a:tabLst>
            </a:pPr>
            <a:r>
              <a:rPr lang="en-US" sz="2000" spc="-1" dirty="0">
                <a:solidFill>
                  <a:srgbClr val="FF0000"/>
                </a:solidFill>
                <a:latin typeface="Arial"/>
              </a:rPr>
              <a:t>CNN architecture depends on the amount of dataset i.e., how large the dataset is. With the increase in the number of parameters; more feature could be extracted up to a certain extent. Beyond this limit, there is a possibility of overfitting the data. Overfitting will eventually give errors like false positive.</a:t>
            </a:r>
            <a:endParaRPr lang="en-IN" sz="2000" b="0" strike="noStrike" spc="-1" dirty="0">
              <a:latin typeface="Arial"/>
            </a:endParaRPr>
          </a:p>
        </p:txBody>
      </p:sp>
      <p:sp>
        <p:nvSpPr>
          <p:cNvPr id="115"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3.3: Performance</a:t>
            </a:r>
            <a:endParaRPr lang="en-IN" sz="37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some shortcoming of FCN mentioned in the PSPNet Paper? (Hint: Look into Paper Section 1)</a:t>
            </a:r>
            <a:endParaRPr lang="en-IN" sz="1850" b="0" strike="noStrike" spc="-1" dirty="0">
              <a:latin typeface="Arial"/>
            </a:endParaRPr>
          </a:p>
          <a:p>
            <a:pPr>
              <a:lnSpc>
                <a:spcPct val="100000"/>
              </a:lnSpc>
              <a:tabLst>
                <a:tab pos="0" algn="l"/>
              </a:tabLst>
            </a:pPr>
            <a:r>
              <a:rPr lang="en-US" sz="2000" b="0" strike="noStrike" spc="-1" dirty="0">
                <a:solidFill>
                  <a:srgbClr val="FF0000"/>
                </a:solidFill>
                <a:latin typeface="Arial"/>
                <a:ea typeface="Calibri"/>
              </a:rPr>
              <a:t>Answer</a:t>
            </a:r>
          </a:p>
          <a:p>
            <a:pPr marL="342900" indent="-342900">
              <a:lnSpc>
                <a:spcPct val="100000"/>
              </a:lnSpc>
              <a:buFont typeface="Arial" panose="020B0604020202020204" pitchFamily="34" charset="0"/>
              <a:buChar char="•"/>
              <a:tabLst>
                <a:tab pos="0" algn="l"/>
              </a:tabLst>
            </a:pPr>
            <a:r>
              <a:rPr lang="en-US" sz="2000" spc="-1" dirty="0">
                <a:solidFill>
                  <a:srgbClr val="FF0000"/>
                </a:solidFill>
                <a:latin typeface="Arial"/>
              </a:rPr>
              <a:t>Lack of suitable strategy to utilize global scene category clues</a:t>
            </a:r>
          </a:p>
          <a:p>
            <a:pPr marL="342900" indent="-342900">
              <a:lnSpc>
                <a:spcPct val="100000"/>
              </a:lnSpc>
              <a:buFont typeface="Arial" panose="020B0604020202020204" pitchFamily="34" charset="0"/>
              <a:buChar char="•"/>
              <a:tabLst>
                <a:tab pos="0" algn="l"/>
              </a:tabLst>
            </a:pPr>
            <a:r>
              <a:rPr lang="en-US" sz="2000" spc="-1" dirty="0">
                <a:solidFill>
                  <a:srgbClr val="FF0000"/>
                </a:solidFill>
                <a:latin typeface="Arial"/>
              </a:rPr>
              <a:t>Loss of spatial information</a:t>
            </a:r>
          </a:p>
          <a:p>
            <a:pPr marL="342900" indent="-342900">
              <a:lnSpc>
                <a:spcPct val="100000"/>
              </a:lnSpc>
              <a:buFont typeface="Arial" panose="020B0604020202020204" pitchFamily="34" charset="0"/>
              <a:buChar char="•"/>
              <a:tabLst>
                <a:tab pos="0" algn="l"/>
              </a:tabLst>
            </a:pPr>
            <a:endParaRPr lang="en-IN" sz="2000" b="0" strike="noStrike" spc="-1" dirty="0">
              <a:latin typeface="Arial"/>
            </a:endParaRPr>
          </a:p>
        </p:txBody>
      </p:sp>
      <p:sp>
        <p:nvSpPr>
          <p:cNvPr id="117"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What is the main difference between FCN and </a:t>
            </a:r>
            <a:r>
              <a:rPr lang="en-US" sz="1850" b="0" strike="noStrike" spc="-1" dirty="0" err="1">
                <a:solidFill>
                  <a:srgbClr val="595959"/>
                </a:solidFill>
                <a:latin typeface="Arial"/>
                <a:ea typeface="Arial"/>
              </a:rPr>
              <a:t>PSPNet</a:t>
            </a:r>
            <a:r>
              <a:rPr lang="en-US" sz="1850" b="0" strike="noStrike" spc="-1" dirty="0">
                <a:solidFill>
                  <a:srgbClr val="595959"/>
                </a:solidFill>
                <a:latin typeface="Arial"/>
                <a:ea typeface="Arial"/>
              </a:rPr>
              <a:t>? </a:t>
            </a:r>
            <a:r>
              <a:rPr lang="en" sz="1850" b="0" strike="noStrike" spc="-1" dirty="0">
                <a:solidFill>
                  <a:srgbClr val="595959"/>
                </a:solidFill>
                <a:latin typeface="Arial"/>
                <a:ea typeface="Arial"/>
              </a:rPr>
              <a:t>(Hint: Look into Paper Section 1)</a:t>
            </a:r>
            <a:r>
              <a:rPr lang="en-US" sz="1800" b="0" strike="noStrike" spc="-1" dirty="0">
                <a:solidFill>
                  <a:srgbClr val="FF0000"/>
                </a:solidFill>
                <a:latin typeface="Arial"/>
                <a:ea typeface="Calibri"/>
              </a:rPr>
              <a:t> </a:t>
            </a:r>
            <a:endParaRPr lang="en-IN" sz="1800" b="0" strike="noStrike" spc="-1" dirty="0">
              <a:latin typeface="Arial"/>
            </a:endParaRPr>
          </a:p>
          <a:p>
            <a:pPr>
              <a:lnSpc>
                <a:spcPct val="115000"/>
              </a:lnSpc>
              <a:spcAft>
                <a:spcPts val="2132"/>
              </a:spcAft>
              <a:tabLst>
                <a:tab pos="0" algn="l"/>
              </a:tabLst>
            </a:pPr>
            <a:r>
              <a:rPr lang="en-US" sz="1800" b="0" strike="noStrike" spc="-1" dirty="0">
                <a:solidFill>
                  <a:srgbClr val="FF0000"/>
                </a:solidFill>
                <a:latin typeface="Arial"/>
                <a:ea typeface="Calibri"/>
              </a:rPr>
              <a:t>Answer:</a:t>
            </a:r>
          </a:p>
          <a:p>
            <a:pPr>
              <a:lnSpc>
                <a:spcPct val="115000"/>
              </a:lnSpc>
              <a:spcAft>
                <a:spcPts val="2132"/>
              </a:spcAft>
              <a:tabLst>
                <a:tab pos="0" algn="l"/>
              </a:tabLst>
            </a:pPr>
            <a:r>
              <a:rPr lang="en-US" spc="-1" dirty="0" err="1">
                <a:solidFill>
                  <a:srgbClr val="FF0000"/>
                </a:solidFill>
                <a:latin typeface="Arial"/>
              </a:rPr>
              <a:t>PSPNet</a:t>
            </a:r>
            <a:r>
              <a:rPr lang="en-US" spc="-1" dirty="0">
                <a:solidFill>
                  <a:srgbClr val="FF0000"/>
                </a:solidFill>
                <a:latin typeface="Arial"/>
              </a:rPr>
              <a:t> is favored over FCN when it comes to analyzing the global context of the image in order to predict at a local level. FCN based classifiers do not perform well in capturing the context of the whole image.</a:t>
            </a:r>
            <a:endParaRPr lang="en-IN" sz="1800" b="0" strike="noStrike" spc="-1" dirty="0">
              <a:latin typeface="Arial"/>
            </a:endParaRPr>
          </a:p>
        </p:txBody>
      </p:sp>
      <p:sp>
        <p:nvSpPr>
          <p:cNvPr id="118"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Extra Credit 1: </a:t>
            </a:r>
            <a:r>
              <a:rPr lang="en" sz="3700" b="0" u="sng" strike="noStrike" spc="-1">
                <a:solidFill>
                  <a:srgbClr val="0563C1"/>
                </a:solidFill>
                <a:uFillTx/>
                <a:latin typeface="Arial"/>
                <a:ea typeface="Arial"/>
                <a:hlinkClick r:id="rId2"/>
              </a:rPr>
              <a:t>PSPNet</a:t>
            </a:r>
            <a:endParaRPr lang="en-IN" sz="3700" b="0" strike="noStrike" spc="-1">
              <a:latin typeface="Arial"/>
            </a:endParaRPr>
          </a:p>
        </p:txBody>
      </p:sp>
      <p:sp>
        <p:nvSpPr>
          <p:cNvPr id="119" name="CustomShape 4"/>
          <p:cNvSpPr/>
          <p:nvPr/>
        </p:nvSpPr>
        <p:spPr>
          <a:xfrm>
            <a:off x="6095880" y="59328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reason for using PPM based on the PSPNet Paper? (Hint: Look into Paper Section 3.2)</a:t>
            </a:r>
            <a:endParaRPr lang="en-IN" sz="1850" b="0" strike="noStrike" spc="-1" dirty="0">
              <a:latin typeface="Arial"/>
            </a:endParaRPr>
          </a:p>
          <a:p>
            <a:pPr>
              <a:lnSpc>
                <a:spcPct val="100000"/>
              </a:lnSpc>
              <a:tabLst>
                <a:tab pos="0" algn="l"/>
              </a:tabLst>
            </a:pPr>
            <a:r>
              <a:rPr lang="en-US" sz="1800" b="0" strike="noStrike" spc="-1" dirty="0">
                <a:solidFill>
                  <a:srgbClr val="FF0000"/>
                </a:solidFill>
                <a:latin typeface="Arial"/>
                <a:ea typeface="Calibri"/>
              </a:rPr>
              <a:t>Answer:</a:t>
            </a:r>
          </a:p>
          <a:p>
            <a:pPr>
              <a:lnSpc>
                <a:spcPct val="100000"/>
              </a:lnSpc>
              <a:tabLst>
                <a:tab pos="0" algn="l"/>
              </a:tabLst>
            </a:pPr>
            <a:endParaRPr lang="en-US" spc="-1" dirty="0">
              <a:solidFill>
                <a:srgbClr val="FF0000"/>
              </a:solidFill>
              <a:latin typeface="Arial"/>
            </a:endParaRPr>
          </a:p>
          <a:p>
            <a:pPr>
              <a:lnSpc>
                <a:spcPct val="100000"/>
              </a:lnSpc>
              <a:tabLst>
                <a:tab pos="0" algn="l"/>
              </a:tabLst>
            </a:pPr>
            <a:r>
              <a:rPr lang="en-US" sz="1800" b="0" strike="noStrike" spc="-1" dirty="0">
                <a:solidFill>
                  <a:srgbClr val="FF0000"/>
                </a:solidFill>
                <a:latin typeface="Arial"/>
              </a:rPr>
              <a:t>According to the paper, size of receptive field can indicate how much we use context information. There are instances where the empirical receptive field of CNN is smaller than theoretically predicted size on high layers. This would make the networks not contextualize the global prior input. PPM removes the fixed sized constraint of the CNN.</a:t>
            </a:r>
            <a:endParaRPr lang="en-IN" sz="1800" b="0" strike="noStrike" spc="-1" dirty="0">
              <a:latin typeface="Arial"/>
            </a:endParaRPr>
          </a:p>
          <a:p>
            <a:pPr>
              <a:lnSpc>
                <a:spcPct val="114000"/>
              </a:lnSpc>
              <a:spcAft>
                <a:spcPts val="2132"/>
              </a:spcAft>
              <a:tabLst>
                <a:tab pos="0" algn="l"/>
              </a:tabLst>
            </a:pPr>
            <a:endParaRPr lang="en-IN" sz="1800" b="0" strike="noStrike" spc="-1" dirty="0">
              <a:latin typeface="Arial"/>
            </a:endParaRPr>
          </a:p>
        </p:txBody>
      </p:sp>
      <p:sp>
        <p:nvSpPr>
          <p:cNvPr id="121"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What is your </a:t>
            </a:r>
            <a:r>
              <a:rPr lang="en-US" sz="1850" b="0" strike="noStrike" spc="-1" dirty="0" err="1">
                <a:solidFill>
                  <a:srgbClr val="595959"/>
                </a:solidFill>
                <a:latin typeface="Arial"/>
                <a:ea typeface="Arial"/>
              </a:rPr>
              <a:t>IoU</a:t>
            </a:r>
            <a:r>
              <a:rPr lang="en-US" sz="1850" b="0" strike="noStrike" spc="-1" dirty="0">
                <a:solidFill>
                  <a:srgbClr val="595959"/>
                </a:solidFill>
                <a:latin typeface="Arial"/>
                <a:ea typeface="Arial"/>
              </a:rPr>
              <a:t> score for PSPNet-ResNet50 and FPN-ResNet50? </a:t>
            </a:r>
            <a:endParaRPr lang="en-IN" sz="1850" b="0" strike="noStrike" spc="-1" dirty="0">
              <a:latin typeface="Arial"/>
            </a:endParaRPr>
          </a:p>
          <a:p>
            <a:pPr>
              <a:lnSpc>
                <a:spcPct val="100000"/>
              </a:lnSpc>
              <a:tabLst>
                <a:tab pos="0" algn="l"/>
              </a:tabLst>
            </a:pPr>
            <a:r>
              <a:rPr lang="en-US" sz="1800" b="0" strike="noStrike" spc="-1" dirty="0">
                <a:solidFill>
                  <a:srgbClr val="FF0000"/>
                </a:solidFill>
                <a:latin typeface="Arial"/>
                <a:ea typeface="Calibri"/>
              </a:rPr>
              <a:t>Answer </a:t>
            </a:r>
          </a:p>
          <a:p>
            <a:pPr>
              <a:lnSpc>
                <a:spcPct val="100000"/>
              </a:lnSpc>
              <a:tabLst>
                <a:tab pos="0" algn="l"/>
              </a:tabLst>
            </a:pPr>
            <a:endParaRPr lang="en-IN" sz="1800" b="0" strike="noStrike" spc="-1" dirty="0">
              <a:latin typeface="Arial"/>
            </a:endParaRPr>
          </a:p>
          <a:p>
            <a:pPr>
              <a:lnSpc>
                <a:spcPct val="100000"/>
              </a:lnSpc>
              <a:tabLst>
                <a:tab pos="0" algn="l"/>
              </a:tabLst>
            </a:pPr>
            <a:endParaRPr lang="en-IN" spc="-1" dirty="0">
              <a:latin typeface="Arial"/>
            </a:endParaRPr>
          </a:p>
          <a:p>
            <a:pPr>
              <a:lnSpc>
                <a:spcPct val="100000"/>
              </a:lnSpc>
              <a:tabLst>
                <a:tab pos="0" algn="l"/>
              </a:tabLst>
            </a:pPr>
            <a:endParaRPr lang="en-IN" sz="1800" b="0" strike="noStrike" spc="-1" dirty="0">
              <a:latin typeface="Arial"/>
            </a:endParaRPr>
          </a:p>
          <a:p>
            <a:pPr>
              <a:lnSpc>
                <a:spcPct val="100000"/>
              </a:lnSpc>
              <a:tabLst>
                <a:tab pos="0" algn="l"/>
              </a:tabLst>
            </a:pPr>
            <a:endParaRPr lang="en-IN" spc="-1" dirty="0">
              <a:latin typeface="Arial"/>
            </a:endParaRPr>
          </a:p>
          <a:p>
            <a:pPr>
              <a:lnSpc>
                <a:spcPct val="100000"/>
              </a:lnSpc>
              <a:tabLst>
                <a:tab pos="0" algn="l"/>
              </a:tabLst>
            </a:pPr>
            <a:endParaRPr lang="en-IN" sz="1800" b="0" strike="noStrike" spc="-1" dirty="0">
              <a:latin typeface="Arial"/>
            </a:endParaRPr>
          </a:p>
          <a:p>
            <a:pPr>
              <a:lnSpc>
                <a:spcPct val="100000"/>
              </a:lnSpc>
              <a:tabLst>
                <a:tab pos="0" algn="l"/>
              </a:tabLst>
            </a:pPr>
            <a:endParaRPr lang="en-IN" spc="-1" dirty="0">
              <a:latin typeface="Arial"/>
            </a:endParaRPr>
          </a:p>
          <a:p>
            <a:pPr>
              <a:lnSpc>
                <a:spcPct val="100000"/>
              </a:lnSpc>
              <a:tabLst>
                <a:tab pos="0" algn="l"/>
              </a:tabLst>
            </a:pPr>
            <a:endParaRPr lang="en-IN" sz="1800" b="0" strike="noStrike" spc="-1" dirty="0">
              <a:latin typeface="Arial"/>
            </a:endParaRPr>
          </a:p>
        </p:txBody>
      </p:sp>
      <p:sp>
        <p:nvSpPr>
          <p:cNvPr id="122"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Extra Credit 2: </a:t>
            </a:r>
            <a:r>
              <a:rPr lang="en" sz="3700" b="0" u="sng" strike="noStrike" spc="-1">
                <a:solidFill>
                  <a:srgbClr val="0563C1"/>
                </a:solidFill>
                <a:uFillTx/>
                <a:latin typeface="Arial"/>
                <a:ea typeface="Arial"/>
                <a:hlinkClick r:id="rId2"/>
              </a:rPr>
              <a:t>PSPNet</a:t>
            </a:r>
            <a:endParaRPr lang="en-IN" sz="3700" b="0" strike="noStrike" spc="-1">
              <a:latin typeface="Arial"/>
            </a:endParaRPr>
          </a:p>
        </p:txBody>
      </p:sp>
      <p:sp>
        <p:nvSpPr>
          <p:cNvPr id="123" name="CustomShape 4"/>
          <p:cNvSpPr/>
          <p:nvPr/>
        </p:nvSpPr>
        <p:spPr>
          <a:xfrm>
            <a:off x="6095880" y="59328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pic>
        <p:nvPicPr>
          <p:cNvPr id="3" name="Picture 2">
            <a:extLst>
              <a:ext uri="{FF2B5EF4-FFF2-40B4-BE49-F238E27FC236}">
                <a16:creationId xmlns:a16="http://schemas.microsoft.com/office/drawing/2014/main" id="{2D6CD1F1-2457-41DC-BC6C-01DBC433D66D}"/>
              </a:ext>
            </a:extLst>
          </p:cNvPr>
          <p:cNvPicPr>
            <a:picLocks noChangeAspect="1"/>
          </p:cNvPicPr>
          <p:nvPr/>
        </p:nvPicPr>
        <p:blipFill>
          <a:blip r:embed="rId3"/>
          <a:stretch>
            <a:fillRect/>
          </a:stretch>
        </p:blipFill>
        <p:spPr>
          <a:xfrm>
            <a:off x="6569336" y="3301221"/>
            <a:ext cx="5078768" cy="9334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is image segmentation? Why do we want to do image segmentation?</a:t>
            </a:r>
            <a:endParaRPr lang="en-IN" sz="2000" b="0" strike="noStrike" spc="-1" dirty="0">
              <a:latin typeface="Arial"/>
            </a:endParaRPr>
          </a:p>
          <a:p>
            <a:pPr>
              <a:lnSpc>
                <a:spcPct val="114000"/>
              </a:lnSpc>
              <a:spcAft>
                <a:spcPts val="2132"/>
              </a:spcAft>
              <a:tabLst>
                <a:tab pos="0" algn="l"/>
              </a:tabLst>
            </a:pPr>
            <a:r>
              <a:rPr lang="en-US" sz="2000" b="0" strike="noStrike" spc="-1" dirty="0">
                <a:solidFill>
                  <a:srgbClr val="FF0000"/>
                </a:solidFill>
                <a:latin typeface="Arial"/>
                <a:ea typeface="Calibri"/>
              </a:rPr>
              <a:t>Answer: </a:t>
            </a:r>
          </a:p>
          <a:p>
            <a:pPr>
              <a:lnSpc>
                <a:spcPct val="114000"/>
              </a:lnSpc>
              <a:spcAft>
                <a:spcPts val="2132"/>
              </a:spcAft>
              <a:tabLst>
                <a:tab pos="0" algn="l"/>
              </a:tabLst>
            </a:pPr>
            <a:r>
              <a:rPr lang="en-US" sz="2000" b="0" strike="noStrike" spc="-1" dirty="0">
                <a:solidFill>
                  <a:srgbClr val="FF0000"/>
                </a:solidFill>
                <a:latin typeface="Arial"/>
                <a:ea typeface="Calibri"/>
              </a:rPr>
              <a:t>Image segmentation is the process of division of an image into sub regions or categories within the image. It is done by classifying each pixel to belong to a particular class. This results in an image mask which contains pixel belonging to same class with the same value.</a:t>
            </a:r>
            <a:endParaRPr lang="en-IN" sz="2000" b="0" strike="noStrike" spc="-1" dirty="0">
              <a:latin typeface="Arial"/>
            </a:endParaRPr>
          </a:p>
        </p:txBody>
      </p:sp>
      <p:sp>
        <p:nvSpPr>
          <p:cNvPr id="80"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some applications that use image segmentation? List at least 2.</a:t>
            </a:r>
            <a:endParaRPr lang="en-IN" sz="1850" b="0" strike="noStrike" spc="-1" dirty="0">
              <a:latin typeface="Arial"/>
            </a:endParaRPr>
          </a:p>
          <a:p>
            <a:pPr>
              <a:lnSpc>
                <a:spcPct val="115000"/>
              </a:lnSpc>
              <a:spcAft>
                <a:spcPts val="2132"/>
              </a:spcAft>
              <a:tabLst>
                <a:tab pos="0" algn="l"/>
              </a:tabLst>
            </a:pPr>
            <a:r>
              <a:rPr lang="en-US" sz="1800" b="0" strike="noStrike" spc="-1" dirty="0">
                <a:solidFill>
                  <a:srgbClr val="FF0000"/>
                </a:solidFill>
                <a:latin typeface="Arial"/>
                <a:ea typeface="Calibri"/>
              </a:rPr>
              <a:t>Answer: </a:t>
            </a:r>
          </a:p>
          <a:p>
            <a:pPr>
              <a:lnSpc>
                <a:spcPct val="115000"/>
              </a:lnSpc>
              <a:spcAft>
                <a:spcPts val="2132"/>
              </a:spcAft>
              <a:tabLst>
                <a:tab pos="0" algn="l"/>
              </a:tabLst>
            </a:pPr>
            <a:r>
              <a:rPr lang="en-US" sz="1800" b="0" strike="noStrike" spc="-1" dirty="0">
                <a:solidFill>
                  <a:srgbClr val="FF0000"/>
                </a:solidFill>
                <a:latin typeface="Arial"/>
                <a:ea typeface="Calibri"/>
              </a:rPr>
              <a:t>Image segmentation is used in many areas such as;</a:t>
            </a:r>
          </a:p>
          <a:p>
            <a:pPr marL="285750" indent="-285750">
              <a:lnSpc>
                <a:spcPct val="115000"/>
              </a:lnSpc>
              <a:spcAft>
                <a:spcPts val="2132"/>
              </a:spcAft>
              <a:buFont typeface="Arial" panose="020B0604020202020204" pitchFamily="34" charset="0"/>
              <a:buChar char="•"/>
              <a:tabLst>
                <a:tab pos="0" algn="l"/>
              </a:tabLst>
            </a:pPr>
            <a:r>
              <a:rPr lang="en-US" spc="-1" dirty="0">
                <a:solidFill>
                  <a:srgbClr val="FF0000"/>
                </a:solidFill>
                <a:latin typeface="Arial"/>
              </a:rPr>
              <a:t>Locating tumors in patients</a:t>
            </a:r>
          </a:p>
          <a:p>
            <a:pPr marL="285750" indent="-285750">
              <a:lnSpc>
                <a:spcPct val="115000"/>
              </a:lnSpc>
              <a:spcAft>
                <a:spcPts val="2132"/>
              </a:spcAft>
              <a:buFont typeface="Arial" panose="020B0604020202020204" pitchFamily="34" charset="0"/>
              <a:buChar char="•"/>
              <a:tabLst>
                <a:tab pos="0" algn="l"/>
              </a:tabLst>
            </a:pPr>
            <a:r>
              <a:rPr lang="en-US" spc="-1" dirty="0">
                <a:solidFill>
                  <a:srgbClr val="FF0000"/>
                </a:solidFill>
                <a:latin typeface="Arial"/>
              </a:rPr>
              <a:t>Face detection</a:t>
            </a:r>
          </a:p>
          <a:p>
            <a:pPr marL="285750" indent="-285750">
              <a:lnSpc>
                <a:spcPct val="115000"/>
              </a:lnSpc>
              <a:spcAft>
                <a:spcPts val="2132"/>
              </a:spcAft>
              <a:buFont typeface="Arial" panose="020B0604020202020204" pitchFamily="34" charset="0"/>
              <a:buChar char="•"/>
              <a:tabLst>
                <a:tab pos="0" algn="l"/>
              </a:tabLst>
            </a:pPr>
            <a:r>
              <a:rPr lang="en-US" sz="1800" b="0" strike="noStrike" spc="-1" dirty="0">
                <a:solidFill>
                  <a:srgbClr val="FF0000"/>
                </a:solidFill>
                <a:latin typeface="Arial"/>
              </a:rPr>
              <a:t>Autonomous driving</a:t>
            </a:r>
          </a:p>
          <a:p>
            <a:pPr marL="285750" indent="-285750">
              <a:lnSpc>
                <a:spcPct val="115000"/>
              </a:lnSpc>
              <a:spcAft>
                <a:spcPts val="2132"/>
              </a:spcAft>
              <a:buFont typeface="Arial" panose="020B0604020202020204" pitchFamily="34" charset="0"/>
              <a:buChar char="•"/>
              <a:tabLst>
                <a:tab pos="0" algn="l"/>
              </a:tabLst>
            </a:pPr>
            <a:r>
              <a:rPr lang="en-US" spc="-1" dirty="0">
                <a:solidFill>
                  <a:srgbClr val="FF0000"/>
                </a:solidFill>
                <a:latin typeface="Arial"/>
              </a:rPr>
              <a:t>Detecting objects in satellite imagery etc.</a:t>
            </a:r>
          </a:p>
        </p:txBody>
      </p:sp>
      <p:sp>
        <p:nvSpPr>
          <p:cNvPr id="81"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1.1: Image Segmentation</a:t>
            </a:r>
            <a:endParaRPr lang="en-IN" sz="37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15800" y="1615320"/>
            <a:ext cx="111150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is the difference between sigmoid and softmax in terms of how they are used? What is the similarity in terms of their output values?</a:t>
            </a:r>
            <a:endParaRPr lang="en-IN" sz="2000" b="0" strike="noStrike" spc="-1" dirty="0">
              <a:latin typeface="Arial"/>
            </a:endParaRPr>
          </a:p>
          <a:p>
            <a:pPr>
              <a:lnSpc>
                <a:spcPct val="114000"/>
              </a:lnSpc>
              <a:spcAft>
                <a:spcPts val="2132"/>
              </a:spcAft>
              <a:tabLst>
                <a:tab pos="0" algn="l"/>
              </a:tabLst>
            </a:pPr>
            <a:r>
              <a:rPr lang="en-US" sz="1400" b="0" strike="noStrike" spc="-1" dirty="0">
                <a:solidFill>
                  <a:srgbClr val="FF0000"/>
                </a:solidFill>
                <a:latin typeface="Arial"/>
                <a:ea typeface="Calibri"/>
              </a:rPr>
              <a:t>Answer: </a:t>
            </a:r>
          </a:p>
          <a:p>
            <a:pPr>
              <a:lnSpc>
                <a:spcPct val="114000"/>
              </a:lnSpc>
              <a:spcAft>
                <a:spcPts val="2132"/>
              </a:spcAft>
              <a:tabLst>
                <a:tab pos="0" algn="l"/>
              </a:tabLst>
            </a:pPr>
            <a:r>
              <a:rPr lang="en-US" sz="1400" spc="-1" dirty="0">
                <a:solidFill>
                  <a:srgbClr val="FF0000"/>
                </a:solidFill>
                <a:latin typeface="Arial"/>
              </a:rPr>
              <a:t>When converting a classifier’s raw output values into probabilities through sigmoid function, they fall in the range of [0,1]. Sigmoid function treats these output as independent events i.e., occurrence of any one class doesn’t affect the other classes.</a:t>
            </a:r>
          </a:p>
          <a:p>
            <a:pPr>
              <a:lnSpc>
                <a:spcPct val="114000"/>
              </a:lnSpc>
              <a:spcAft>
                <a:spcPts val="2132"/>
              </a:spcAft>
              <a:tabLst>
                <a:tab pos="0" algn="l"/>
              </a:tabLst>
            </a:pPr>
            <a:r>
              <a:rPr lang="en-US" sz="1400" b="0" strike="noStrike" spc="-1" dirty="0">
                <a:solidFill>
                  <a:srgbClr val="FF0000"/>
                </a:solidFill>
                <a:latin typeface="Arial"/>
              </a:rPr>
              <a:t>However, </a:t>
            </a:r>
            <a:r>
              <a:rPr lang="en-US" sz="1400" spc="-1" dirty="0">
                <a:solidFill>
                  <a:srgbClr val="FF0000"/>
                </a:solidFill>
                <a:latin typeface="Arial"/>
              </a:rPr>
              <a:t>i</a:t>
            </a:r>
            <a:r>
              <a:rPr lang="en-US" sz="1400" b="0" strike="noStrike" spc="-1" dirty="0">
                <a:solidFill>
                  <a:srgbClr val="FF0000"/>
                </a:solidFill>
                <a:latin typeface="Arial"/>
              </a:rPr>
              <a:t>f the SoftMax function is used to convert the raw output of classifier into probabilities then the sum of each probability is equal to one. This means tha</a:t>
            </a:r>
            <a:r>
              <a:rPr lang="en-US" sz="1400" spc="-1" dirty="0">
                <a:solidFill>
                  <a:srgbClr val="FF0000"/>
                </a:solidFill>
                <a:latin typeface="Arial"/>
              </a:rPr>
              <a:t>t sigmoid function treats these output as mutually exclusive events.</a:t>
            </a:r>
          </a:p>
          <a:p>
            <a:pPr>
              <a:lnSpc>
                <a:spcPct val="114000"/>
              </a:lnSpc>
              <a:spcAft>
                <a:spcPts val="2132"/>
              </a:spcAft>
              <a:tabLst>
                <a:tab pos="0" algn="l"/>
              </a:tabLst>
            </a:pPr>
            <a:r>
              <a:rPr lang="en-US" sz="1400" b="0" strike="noStrike" spc="-1" dirty="0">
                <a:solidFill>
                  <a:srgbClr val="FF0000"/>
                </a:solidFill>
                <a:latin typeface="Arial"/>
              </a:rPr>
              <a:t>One key similarity between these two functions is that they generate values that fall between 0 and 1 so that any arbitrary raw output from the classifier is made comprehensive to the general understanding.</a:t>
            </a:r>
            <a:endParaRPr lang="en-IN" sz="2000" b="0" strike="noStrike" spc="-1" dirty="0">
              <a:latin typeface="Arial"/>
            </a:endParaRPr>
          </a:p>
        </p:txBody>
      </p:sp>
      <p:sp>
        <p:nvSpPr>
          <p:cNvPr id="83"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1.2: Sigmoid v. Softmax</a:t>
            </a:r>
            <a:endParaRPr lang="en-IN" sz="37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sp>
      <p:sp>
        <p:nvSpPr>
          <p:cNvPr id="86"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1.3: Apply Mask to Image</a:t>
            </a:r>
            <a:endParaRPr lang="en-IN" sz="3700" b="0" strike="noStrike" spc="-1">
              <a:latin typeface="Arial"/>
            </a:endParaRPr>
          </a:p>
        </p:txBody>
      </p:sp>
      <p:pic>
        <p:nvPicPr>
          <p:cNvPr id="3" name="Picture 2">
            <a:extLst>
              <a:ext uri="{FF2B5EF4-FFF2-40B4-BE49-F238E27FC236}">
                <a16:creationId xmlns:a16="http://schemas.microsoft.com/office/drawing/2014/main" id="{0C1937D2-B1D2-43E5-996C-93E6ED1108E6}"/>
              </a:ext>
            </a:extLst>
          </p:cNvPr>
          <p:cNvPicPr>
            <a:picLocks noChangeAspect="1"/>
          </p:cNvPicPr>
          <p:nvPr/>
        </p:nvPicPr>
        <p:blipFill>
          <a:blip r:embed="rId2"/>
          <a:stretch>
            <a:fillRect/>
          </a:stretch>
        </p:blipFill>
        <p:spPr>
          <a:xfrm>
            <a:off x="468345" y="1755374"/>
            <a:ext cx="11306175" cy="3009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15800" y="2116800"/>
            <a:ext cx="11182680" cy="414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are some other </a:t>
            </a:r>
            <a:r>
              <a:rPr lang="en" sz="2000" b="1" strike="noStrike" spc="-1" dirty="0">
                <a:solidFill>
                  <a:srgbClr val="595959"/>
                </a:solidFill>
                <a:latin typeface="Arial"/>
                <a:ea typeface="DejaVu Sans"/>
              </a:rPr>
              <a:t>available encoders</a:t>
            </a:r>
            <a:r>
              <a:rPr lang="en" sz="2000" b="0" strike="noStrike" spc="-1" dirty="0">
                <a:solidFill>
                  <a:srgbClr val="595959"/>
                </a:solidFill>
                <a:latin typeface="Arial"/>
                <a:ea typeface="DejaVu Sans"/>
              </a:rPr>
              <a:t> that are not used in the project 2? List 4.</a:t>
            </a:r>
            <a:endParaRPr lang="en-IN" sz="2000" b="0" strike="noStrike" spc="-1" dirty="0">
              <a:latin typeface="Arial"/>
            </a:endParaRPr>
          </a:p>
          <a:p>
            <a:pPr>
              <a:lnSpc>
                <a:spcPct val="114000"/>
              </a:lnSpc>
              <a:spcAft>
                <a:spcPts val="2132"/>
              </a:spcAft>
              <a:tabLst>
                <a:tab pos="0" algn="l"/>
              </a:tabLst>
            </a:pPr>
            <a:r>
              <a:rPr lang="en-US" sz="2000" b="0" strike="noStrike" spc="-1" dirty="0">
                <a:solidFill>
                  <a:srgbClr val="FF0000"/>
                </a:solidFill>
                <a:latin typeface="Arial"/>
                <a:ea typeface="Calibri"/>
              </a:rPr>
              <a:t>Answer:</a:t>
            </a:r>
          </a:p>
          <a:p>
            <a:pPr marL="342900" indent="-342900">
              <a:lnSpc>
                <a:spcPct val="114000"/>
              </a:lnSpc>
              <a:spcAft>
                <a:spcPts val="2132"/>
              </a:spcAft>
              <a:buFont typeface="Arial" panose="020B0604020202020204" pitchFamily="34" charset="0"/>
              <a:buChar char="•"/>
              <a:tabLst>
                <a:tab pos="0" algn="l"/>
              </a:tabLst>
            </a:pPr>
            <a:r>
              <a:rPr lang="en-US" sz="2000" spc="-1" dirty="0" err="1">
                <a:solidFill>
                  <a:srgbClr val="FF0000"/>
                </a:solidFill>
                <a:latin typeface="Arial"/>
              </a:rPr>
              <a:t>DenseNet</a:t>
            </a:r>
            <a:endParaRPr lang="en-US" sz="2000" spc="-1" dirty="0">
              <a:solidFill>
                <a:srgbClr val="FF0000"/>
              </a:solidFill>
              <a:latin typeface="Arial"/>
            </a:endParaRPr>
          </a:p>
          <a:p>
            <a:pPr marL="342900" indent="-342900">
              <a:lnSpc>
                <a:spcPct val="114000"/>
              </a:lnSpc>
              <a:spcAft>
                <a:spcPts val="2132"/>
              </a:spcAft>
              <a:buFont typeface="Arial" panose="020B0604020202020204" pitchFamily="34" charset="0"/>
              <a:buChar char="•"/>
              <a:tabLst>
                <a:tab pos="0" algn="l"/>
              </a:tabLst>
            </a:pPr>
            <a:r>
              <a:rPr lang="en-US" sz="2000" b="0" strike="noStrike" spc="-1" dirty="0">
                <a:solidFill>
                  <a:srgbClr val="FF0000"/>
                </a:solidFill>
                <a:latin typeface="Arial"/>
              </a:rPr>
              <a:t>SE-Net</a:t>
            </a:r>
          </a:p>
          <a:p>
            <a:pPr marL="342900" indent="-342900">
              <a:lnSpc>
                <a:spcPct val="114000"/>
              </a:lnSpc>
              <a:spcAft>
                <a:spcPts val="2132"/>
              </a:spcAft>
              <a:buFont typeface="Arial" panose="020B0604020202020204" pitchFamily="34" charset="0"/>
              <a:buChar char="•"/>
              <a:tabLst>
                <a:tab pos="0" algn="l"/>
              </a:tabLst>
            </a:pPr>
            <a:r>
              <a:rPr lang="en-US" sz="2000" spc="-1" dirty="0">
                <a:solidFill>
                  <a:srgbClr val="FF0000"/>
                </a:solidFill>
                <a:latin typeface="Arial"/>
              </a:rPr>
              <a:t>Inception</a:t>
            </a:r>
          </a:p>
          <a:p>
            <a:pPr marL="342900" indent="-342900">
              <a:lnSpc>
                <a:spcPct val="114000"/>
              </a:lnSpc>
              <a:spcAft>
                <a:spcPts val="2132"/>
              </a:spcAft>
              <a:buFont typeface="Arial" panose="020B0604020202020204" pitchFamily="34" charset="0"/>
              <a:buChar char="•"/>
              <a:tabLst>
                <a:tab pos="0" algn="l"/>
              </a:tabLst>
            </a:pPr>
            <a:r>
              <a:rPr lang="en-US" sz="2000" spc="-1" dirty="0" err="1">
                <a:solidFill>
                  <a:srgbClr val="FF0000"/>
                </a:solidFill>
                <a:latin typeface="Arial"/>
              </a:rPr>
              <a:t>GERNet</a:t>
            </a:r>
            <a:endParaRPr lang="en-IN" sz="2000" b="0" strike="noStrike" spc="-1" dirty="0">
              <a:latin typeface="Arial"/>
            </a:endParaRPr>
          </a:p>
        </p:txBody>
      </p:sp>
      <p:sp>
        <p:nvSpPr>
          <p:cNvPr id="88"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2.1a: </a:t>
            </a:r>
            <a:r>
              <a:rPr lang="en" sz="3700" b="0" u="sng" strike="noStrike" spc="-1" dirty="0">
                <a:solidFill>
                  <a:srgbClr val="0563C1"/>
                </a:solidFill>
                <a:uFillTx/>
                <a:latin typeface="Arial"/>
                <a:ea typeface="Arial"/>
                <a:hlinkClick r:id="rId2"/>
              </a:rPr>
              <a:t>Pre-trained Models</a:t>
            </a:r>
            <a:endParaRPr lang="en-IN" sz="3700" b="0" strike="noStrike" spc="-1" dirty="0">
              <a:latin typeface="Arial"/>
            </a:endParaRPr>
          </a:p>
        </p:txBody>
      </p:sp>
      <p:sp>
        <p:nvSpPr>
          <p:cNvPr id="89" name="CustomShape 3"/>
          <p:cNvSpPr/>
          <p:nvPr/>
        </p:nvSpPr>
        <p:spPr>
          <a:xfrm>
            <a:off x="415800" y="1390320"/>
            <a:ext cx="11182680" cy="60660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92200" y="2116800"/>
            <a:ext cx="11182680" cy="414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architecture of one of the </a:t>
            </a:r>
            <a:r>
              <a:rPr lang="en" sz="1850" b="1" strike="noStrike" spc="-1" dirty="0">
                <a:solidFill>
                  <a:srgbClr val="595959"/>
                </a:solidFill>
                <a:latin typeface="Arial"/>
                <a:ea typeface="Arial"/>
              </a:rPr>
              <a:t>segmentation models </a:t>
            </a:r>
            <a:r>
              <a:rPr lang="en" sz="1850" b="0" strike="noStrike" spc="-1" dirty="0">
                <a:solidFill>
                  <a:srgbClr val="595959"/>
                </a:solidFill>
                <a:latin typeface="Arial"/>
                <a:ea typeface="Arial"/>
              </a:rPr>
              <a:t>that you are interested in that's not covered in the project 2? Provide some details of this architecture from its associated paper.</a:t>
            </a:r>
            <a:endParaRPr lang="en-IN" sz="1850" b="0" strike="noStrike" spc="-1" dirty="0">
              <a:latin typeface="Arial"/>
            </a:endParaRPr>
          </a:p>
          <a:p>
            <a:pPr>
              <a:lnSpc>
                <a:spcPct val="100000"/>
              </a:lnSpc>
              <a:tabLst>
                <a:tab pos="0" algn="l"/>
              </a:tabLst>
            </a:pPr>
            <a:r>
              <a:rPr lang="en-US" sz="1800" b="0" strike="noStrike" spc="-1" dirty="0">
                <a:solidFill>
                  <a:srgbClr val="FF0000"/>
                </a:solidFill>
                <a:latin typeface="Arial"/>
                <a:ea typeface="Calibri"/>
              </a:rPr>
              <a:t>Answer: </a:t>
            </a:r>
            <a:r>
              <a:rPr lang="en-US" sz="1800" b="0" strike="noStrike" spc="-1" dirty="0" err="1">
                <a:solidFill>
                  <a:srgbClr val="FF0000"/>
                </a:solidFill>
                <a:latin typeface="Arial"/>
                <a:ea typeface="Calibri"/>
              </a:rPr>
              <a:t>LinkNet</a:t>
            </a:r>
            <a:r>
              <a:rPr lang="en-US" sz="1800" b="0" strike="noStrike" spc="-1" dirty="0">
                <a:solidFill>
                  <a:srgbClr val="FF0000"/>
                </a:solidFill>
                <a:latin typeface="Arial"/>
                <a:ea typeface="Calibri"/>
              </a:rPr>
              <a:t> Architecture</a:t>
            </a:r>
          </a:p>
          <a:p>
            <a:pPr>
              <a:lnSpc>
                <a:spcPct val="100000"/>
              </a:lnSpc>
              <a:tabLst>
                <a:tab pos="0" algn="l"/>
              </a:tabLst>
            </a:pPr>
            <a:endParaRPr lang="en-US" spc="-1" dirty="0">
              <a:solidFill>
                <a:srgbClr val="FF0000"/>
              </a:solidFill>
              <a:latin typeface="Arial"/>
              <a:ea typeface="Calibri"/>
            </a:endParaRPr>
          </a:p>
          <a:p>
            <a:pPr>
              <a:lnSpc>
                <a:spcPct val="100000"/>
              </a:lnSpc>
              <a:tabLst>
                <a:tab pos="0" algn="l"/>
              </a:tabLst>
            </a:pPr>
            <a:r>
              <a:rPr lang="en-US" sz="1800" b="0" strike="noStrike" spc="-1" dirty="0" err="1">
                <a:solidFill>
                  <a:srgbClr val="FF0000"/>
                </a:solidFill>
                <a:latin typeface="Arial"/>
                <a:ea typeface="Calibri"/>
              </a:rPr>
              <a:t>LinkNet</a:t>
            </a:r>
            <a:r>
              <a:rPr lang="en-US" sz="1800" b="0" strike="noStrike" spc="-1" dirty="0">
                <a:solidFill>
                  <a:srgbClr val="FF0000"/>
                </a:solidFill>
                <a:latin typeface="Arial"/>
                <a:ea typeface="Calibri"/>
              </a:rPr>
              <a:t> </a:t>
            </a:r>
            <a:r>
              <a:rPr lang="en-US" spc="-1" dirty="0">
                <a:solidFill>
                  <a:srgbClr val="FF0000"/>
                </a:solidFill>
                <a:latin typeface="Arial"/>
                <a:ea typeface="Calibri"/>
              </a:rPr>
              <a:t>is efficient in sharing information from the encoder with the decoder after each down-sampling block, which is proven to be better than using pooling indices in decoder or just using FCN in decoder. Furthermore, this feature forwarding technique facilitates for fewer parameters in decoder. </a:t>
            </a:r>
          </a:p>
          <a:p>
            <a:pPr>
              <a:lnSpc>
                <a:spcPct val="100000"/>
              </a:lnSpc>
              <a:tabLst>
                <a:tab pos="0" algn="l"/>
              </a:tabLst>
            </a:pPr>
            <a:r>
              <a:rPr lang="en-US" sz="1800" b="0" strike="noStrike" spc="-1" dirty="0">
                <a:solidFill>
                  <a:srgbClr val="FF0000"/>
                </a:solidFill>
                <a:latin typeface="Arial"/>
                <a:ea typeface="Calibri"/>
              </a:rPr>
              <a:t>The first block contains convolution layer with filter size 7x7 and a stride of 2; this is followed by a max-pool layer of window size 2x2 and stride of 2. The last block does the full convolution by taking the feature map from 64 to 32, followed by 2D convolution. At last, this full convolution is used as the classifier with a kernel size of 2x2.</a:t>
            </a:r>
          </a:p>
          <a:p>
            <a:pPr>
              <a:lnSpc>
                <a:spcPct val="100000"/>
              </a:lnSpc>
              <a:tabLst>
                <a:tab pos="0" algn="l"/>
              </a:tabLst>
            </a:pPr>
            <a:endParaRPr lang="en-IN" sz="1800" b="0" strike="noStrike" spc="-1" dirty="0">
              <a:latin typeface="Arial"/>
            </a:endParaRPr>
          </a:p>
        </p:txBody>
      </p:sp>
      <p:sp>
        <p:nvSpPr>
          <p:cNvPr id="91"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2.1b: </a:t>
            </a:r>
            <a:r>
              <a:rPr lang="en" sz="3700" b="0" u="sng" strike="noStrike" spc="-1">
                <a:solidFill>
                  <a:srgbClr val="0563C1"/>
                </a:solidFill>
                <a:uFillTx/>
                <a:latin typeface="Arial"/>
                <a:ea typeface="Arial"/>
                <a:hlinkClick r:id="rId2"/>
              </a:rPr>
              <a:t>Pre-trained Models</a:t>
            </a:r>
            <a:endParaRPr lang="en-IN" sz="3700" b="0" strike="noStrike" spc="-1">
              <a:latin typeface="Arial"/>
            </a:endParaRPr>
          </a:p>
        </p:txBody>
      </p:sp>
      <p:sp>
        <p:nvSpPr>
          <p:cNvPr id="92" name="CustomShape 3"/>
          <p:cNvSpPr/>
          <p:nvPr/>
        </p:nvSpPr>
        <p:spPr>
          <a:xfrm>
            <a:off x="415800" y="1390320"/>
            <a:ext cx="11182680" cy="60660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result and reason of viewing fully connected layers as convolutions with kernels? (Hint: Look into Paper Section 3.1)</a:t>
            </a:r>
            <a:endParaRPr lang="en-IN" sz="1850" b="0" strike="noStrike" spc="-1" dirty="0">
              <a:latin typeface="Arial"/>
            </a:endParaRPr>
          </a:p>
          <a:p>
            <a:pPr>
              <a:lnSpc>
                <a:spcPct val="115000"/>
              </a:lnSpc>
              <a:spcAft>
                <a:spcPts val="2132"/>
              </a:spcAft>
              <a:tabLst>
                <a:tab pos="0" algn="l"/>
              </a:tabLst>
            </a:pPr>
            <a:r>
              <a:rPr lang="en-US" sz="2000" b="0" strike="noStrike" spc="-1" dirty="0">
                <a:solidFill>
                  <a:srgbClr val="FF0000"/>
                </a:solidFill>
                <a:latin typeface="Arial"/>
                <a:ea typeface="Calibri"/>
              </a:rPr>
              <a:t>Answer:</a:t>
            </a:r>
          </a:p>
          <a:p>
            <a:pPr>
              <a:lnSpc>
                <a:spcPct val="115000"/>
              </a:lnSpc>
              <a:spcAft>
                <a:spcPts val="2132"/>
              </a:spcAft>
              <a:tabLst>
                <a:tab pos="0" algn="l"/>
              </a:tabLst>
            </a:pPr>
            <a:r>
              <a:rPr lang="en-US" sz="2000" spc="-1" dirty="0">
                <a:solidFill>
                  <a:srgbClr val="FF0000"/>
                </a:solidFill>
                <a:latin typeface="Arial"/>
                <a:ea typeface="Calibri"/>
              </a:rPr>
              <a:t>The authors have created ‘</a:t>
            </a:r>
            <a:r>
              <a:rPr lang="en-US" sz="2000" spc="-1" dirty="0" err="1">
                <a:solidFill>
                  <a:srgbClr val="FF0000"/>
                </a:solidFill>
                <a:latin typeface="Arial"/>
                <a:ea typeface="Calibri"/>
              </a:rPr>
              <a:t>taby</a:t>
            </a:r>
            <a:r>
              <a:rPr lang="en-US" sz="2000" spc="-1" dirty="0">
                <a:solidFill>
                  <a:srgbClr val="FF0000"/>
                </a:solidFill>
                <a:latin typeface="Arial"/>
                <a:ea typeface="Calibri"/>
              </a:rPr>
              <a:t> cat heatmap’ in RGB format (3 channels). Output from convolution network has many channels and therefore they need a convolution with 3 kernels of size 1x1 to make the output in RGB format. This converts a CNN to an FCN.</a:t>
            </a:r>
            <a:endParaRPr lang="en-US" sz="2000" b="0" strike="noStrike" spc="-1" dirty="0">
              <a:solidFill>
                <a:srgbClr val="FF0000"/>
              </a:solidFill>
              <a:latin typeface="Arial"/>
              <a:ea typeface="Calibri"/>
            </a:endParaRPr>
          </a:p>
          <a:p>
            <a:pPr>
              <a:lnSpc>
                <a:spcPct val="115000"/>
              </a:lnSpc>
              <a:spcAft>
                <a:spcPts val="2132"/>
              </a:spcAft>
              <a:tabLst>
                <a:tab pos="0" algn="l"/>
              </a:tabLst>
            </a:pPr>
            <a:endParaRPr lang="en-IN" sz="2000" b="0" strike="noStrike" spc="-1" dirty="0">
              <a:latin typeface="Arial"/>
            </a:endParaRPr>
          </a:p>
        </p:txBody>
      </p:sp>
      <p:sp>
        <p:nvSpPr>
          <p:cNvPr id="94"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the number of convolutional layers and parameters of the 3 models used for segmentations? (Hint: Look into Paper Table 1 and Section 4) </a:t>
            </a:r>
            <a:endParaRPr lang="en-IN" sz="1850" b="0" strike="noStrike" spc="-1" dirty="0">
              <a:latin typeface="Arial"/>
            </a:endParaRPr>
          </a:p>
          <a:p>
            <a:pPr>
              <a:lnSpc>
                <a:spcPct val="115000"/>
              </a:lnSpc>
              <a:spcAft>
                <a:spcPts val="2132"/>
              </a:spcAft>
              <a:tabLst>
                <a:tab pos="0" algn="l"/>
              </a:tabLst>
            </a:pPr>
            <a:r>
              <a:rPr lang="en-US" sz="1800" b="0" strike="noStrike" spc="-1" dirty="0">
                <a:solidFill>
                  <a:srgbClr val="FF0000"/>
                </a:solidFill>
                <a:latin typeface="Arial"/>
                <a:ea typeface="Calibri"/>
              </a:rPr>
              <a:t>Answer</a:t>
            </a:r>
            <a:endParaRPr lang="en-IN" sz="1800" b="0" strike="noStrike" spc="-1" dirty="0">
              <a:latin typeface="Arial"/>
            </a:endParaRPr>
          </a:p>
        </p:txBody>
      </p:sp>
      <p:sp>
        <p:nvSpPr>
          <p:cNvPr id="95"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40" b="0" strike="noStrike" spc="-1">
                <a:solidFill>
                  <a:srgbClr val="000000"/>
                </a:solidFill>
                <a:latin typeface="Arial"/>
                <a:ea typeface="Arial"/>
              </a:rPr>
              <a:t>Part 2.1c: </a:t>
            </a:r>
            <a:r>
              <a:rPr lang="en" sz="3740" b="0" u="sng" strike="noStrike" spc="-1">
                <a:solidFill>
                  <a:srgbClr val="0563C1"/>
                </a:solidFill>
                <a:uFillTx/>
                <a:latin typeface="Arial"/>
                <a:ea typeface="Arial"/>
                <a:hlinkClick r:id="rId2"/>
              </a:rPr>
              <a:t>FCN Paper</a:t>
            </a:r>
            <a:endParaRPr lang="en-IN" sz="3740" b="0" strike="noStrike" spc="-1">
              <a:latin typeface="Arial"/>
            </a:endParaRPr>
          </a:p>
        </p:txBody>
      </p:sp>
      <p:sp>
        <p:nvSpPr>
          <p:cNvPr id="96" name="CustomShape 4"/>
          <p:cNvSpPr/>
          <p:nvPr/>
        </p:nvSpPr>
        <p:spPr>
          <a:xfrm>
            <a:off x="6091200" y="53640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graphicFrame>
        <p:nvGraphicFramePr>
          <p:cNvPr id="2" name="Table 2">
            <a:extLst>
              <a:ext uri="{FF2B5EF4-FFF2-40B4-BE49-F238E27FC236}">
                <a16:creationId xmlns:a16="http://schemas.microsoft.com/office/drawing/2014/main" id="{B9359A87-E8E6-4965-83D4-310B99F66C1F}"/>
              </a:ext>
            </a:extLst>
          </p:cNvPr>
          <p:cNvGraphicFramePr>
            <a:graphicFrameLocks noGrp="1"/>
          </p:cNvGraphicFramePr>
          <p:nvPr>
            <p:extLst>
              <p:ext uri="{D42A27DB-BD31-4B8C-83A1-F6EECF244321}">
                <p14:modId xmlns:p14="http://schemas.microsoft.com/office/powerpoint/2010/main" val="1369190009"/>
              </p:ext>
            </p:extLst>
          </p:nvPr>
        </p:nvGraphicFramePr>
        <p:xfrm>
          <a:off x="6720395" y="3935326"/>
          <a:ext cx="4279038" cy="1386194"/>
        </p:xfrm>
        <a:graphic>
          <a:graphicData uri="http://schemas.openxmlformats.org/drawingml/2006/table">
            <a:tbl>
              <a:tblPr firstRow="1" bandRow="1">
                <a:tableStyleId>{22838BEF-8BB2-4498-84A7-C5851F593DF1}</a:tableStyleId>
              </a:tblPr>
              <a:tblGrid>
                <a:gridCol w="1029811">
                  <a:extLst>
                    <a:ext uri="{9D8B030D-6E8A-4147-A177-3AD203B41FA5}">
                      <a16:colId xmlns:a16="http://schemas.microsoft.com/office/drawing/2014/main" val="1439572845"/>
                    </a:ext>
                  </a:extLst>
                </a:gridCol>
                <a:gridCol w="857008">
                  <a:extLst>
                    <a:ext uri="{9D8B030D-6E8A-4147-A177-3AD203B41FA5}">
                      <a16:colId xmlns:a16="http://schemas.microsoft.com/office/drawing/2014/main" val="3937872658"/>
                    </a:ext>
                  </a:extLst>
                </a:gridCol>
                <a:gridCol w="1078324">
                  <a:extLst>
                    <a:ext uri="{9D8B030D-6E8A-4147-A177-3AD203B41FA5}">
                      <a16:colId xmlns:a16="http://schemas.microsoft.com/office/drawing/2014/main" val="1496239647"/>
                    </a:ext>
                  </a:extLst>
                </a:gridCol>
                <a:gridCol w="1313895">
                  <a:extLst>
                    <a:ext uri="{9D8B030D-6E8A-4147-A177-3AD203B41FA5}">
                      <a16:colId xmlns:a16="http://schemas.microsoft.com/office/drawing/2014/main" val="2339825025"/>
                    </a:ext>
                  </a:extLst>
                </a:gridCol>
              </a:tblGrid>
              <a:tr h="525405">
                <a:tc>
                  <a:txBody>
                    <a:bodyPr/>
                    <a:lstStyle/>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FCN-</a:t>
                      </a:r>
                      <a:r>
                        <a:rPr lang="en-US" sz="1200" dirty="0" err="1"/>
                        <a:t>AlexNet</a:t>
                      </a:r>
                      <a:endParaRPr lang="en-US" sz="1200" dirty="0"/>
                    </a:p>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FCN-VGG16</a:t>
                      </a:r>
                    </a:p>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FCN-</a:t>
                      </a:r>
                      <a:r>
                        <a:rPr lang="en-US" sz="1200" dirty="0" err="1"/>
                        <a:t>GoogLeNet</a:t>
                      </a:r>
                      <a:endParaRPr lang="en-US" sz="1200" dirty="0"/>
                    </a:p>
                    <a:p>
                      <a:pPr algn="ctr"/>
                      <a:endParaRPr lang="en-US" sz="1200" dirty="0"/>
                    </a:p>
                  </a:txBody>
                  <a:tcPr/>
                </a:tc>
                <a:extLst>
                  <a:ext uri="{0D108BD9-81ED-4DB2-BD59-A6C34878D82A}">
                    <a16:rowId xmlns:a16="http://schemas.microsoft.com/office/drawing/2014/main" val="442185168"/>
                  </a:ext>
                </a:extLst>
              </a:tr>
              <a:tr h="375289">
                <a:tc>
                  <a:txBody>
                    <a:bodyPr/>
                    <a:lstStyle/>
                    <a:p>
                      <a:pPr algn="ctr"/>
                      <a:r>
                        <a:rPr lang="en-US" sz="1200" dirty="0"/>
                        <a:t>Convolution Layers</a:t>
                      </a:r>
                    </a:p>
                  </a:txBody>
                  <a:tcPr/>
                </a:tc>
                <a:tc>
                  <a:txBody>
                    <a:bodyPr/>
                    <a:lstStyle/>
                    <a:p>
                      <a:pPr algn="ctr"/>
                      <a:r>
                        <a:rPr lang="en-US" sz="1200" dirty="0"/>
                        <a:t>8</a:t>
                      </a:r>
                    </a:p>
                  </a:txBody>
                  <a:tcPr/>
                </a:tc>
                <a:tc>
                  <a:txBody>
                    <a:bodyPr/>
                    <a:lstStyle/>
                    <a:p>
                      <a:pPr algn="ctr"/>
                      <a:r>
                        <a:rPr lang="en-US" sz="1200" dirty="0"/>
                        <a:t>16</a:t>
                      </a:r>
                    </a:p>
                  </a:txBody>
                  <a:tcPr/>
                </a:tc>
                <a:tc>
                  <a:txBody>
                    <a:bodyPr/>
                    <a:lstStyle/>
                    <a:p>
                      <a:pPr algn="ctr"/>
                      <a:r>
                        <a:rPr lang="en-US" sz="1200" dirty="0"/>
                        <a:t>22</a:t>
                      </a:r>
                    </a:p>
                  </a:txBody>
                  <a:tcPr/>
                </a:tc>
                <a:extLst>
                  <a:ext uri="{0D108BD9-81ED-4DB2-BD59-A6C34878D82A}">
                    <a16:rowId xmlns:a16="http://schemas.microsoft.com/office/drawing/2014/main" val="725563866"/>
                  </a:ext>
                </a:extLst>
              </a:tr>
              <a:tr h="288914">
                <a:tc>
                  <a:txBody>
                    <a:bodyPr/>
                    <a:lstStyle/>
                    <a:p>
                      <a:pPr algn="ctr"/>
                      <a:r>
                        <a:rPr lang="en-US" sz="1200" dirty="0"/>
                        <a:t>Parameters</a:t>
                      </a:r>
                    </a:p>
                  </a:txBody>
                  <a:tcPr/>
                </a:tc>
                <a:tc>
                  <a:txBody>
                    <a:bodyPr/>
                    <a:lstStyle/>
                    <a:p>
                      <a:pPr algn="ctr"/>
                      <a:r>
                        <a:rPr lang="en-US" sz="1200" dirty="0"/>
                        <a:t>57 M</a:t>
                      </a:r>
                    </a:p>
                  </a:txBody>
                  <a:tcPr/>
                </a:tc>
                <a:tc>
                  <a:txBody>
                    <a:bodyPr/>
                    <a:lstStyle/>
                    <a:p>
                      <a:pPr algn="ctr"/>
                      <a:r>
                        <a:rPr lang="en-US" sz="1200" dirty="0"/>
                        <a:t>134 M</a:t>
                      </a:r>
                    </a:p>
                  </a:txBody>
                  <a:tcPr/>
                </a:tc>
                <a:tc>
                  <a:txBody>
                    <a:bodyPr/>
                    <a:lstStyle/>
                    <a:p>
                      <a:pPr algn="ctr"/>
                      <a:r>
                        <a:rPr lang="en-US" sz="1200" dirty="0"/>
                        <a:t>6 M</a:t>
                      </a:r>
                    </a:p>
                  </a:txBody>
                  <a:tcPr/>
                </a:tc>
                <a:extLst>
                  <a:ext uri="{0D108BD9-81ED-4DB2-BD59-A6C34878D82A}">
                    <a16:rowId xmlns:a16="http://schemas.microsoft.com/office/drawing/2014/main" val="109712953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total number of convolutional layers (Conv) in VGG-19? What is the total number of fully connected layers in VGG-19? (Hint: Look into Paper Figure 3)</a:t>
            </a:r>
            <a:endParaRPr lang="en-IN" sz="1850" b="0" strike="noStrike" spc="-1" dirty="0">
              <a:latin typeface="Arial"/>
            </a:endParaRPr>
          </a:p>
          <a:p>
            <a:pPr>
              <a:lnSpc>
                <a:spcPct val="115000"/>
              </a:lnSpc>
              <a:spcAft>
                <a:spcPts val="2132"/>
              </a:spcAft>
              <a:tabLst>
                <a:tab pos="0" algn="l"/>
              </a:tabLst>
            </a:pPr>
            <a:r>
              <a:rPr lang="en-US" sz="2000" b="0" strike="noStrike" spc="-1" dirty="0">
                <a:solidFill>
                  <a:srgbClr val="FF0000"/>
                </a:solidFill>
                <a:latin typeface="Arial"/>
                <a:ea typeface="Calibri"/>
              </a:rPr>
              <a:t>Answer</a:t>
            </a:r>
          </a:p>
          <a:p>
            <a:pPr marL="342900" indent="-342900">
              <a:lnSpc>
                <a:spcPct val="115000"/>
              </a:lnSpc>
              <a:spcAft>
                <a:spcPts val="2132"/>
              </a:spcAft>
              <a:buFont typeface="Arial" panose="020B0604020202020204" pitchFamily="34" charset="0"/>
              <a:buChar char="•"/>
              <a:tabLst>
                <a:tab pos="0" algn="l"/>
              </a:tabLst>
            </a:pPr>
            <a:r>
              <a:rPr lang="en-US" sz="2000" spc="-1" dirty="0">
                <a:solidFill>
                  <a:srgbClr val="FF0000"/>
                </a:solidFill>
                <a:latin typeface="Arial"/>
              </a:rPr>
              <a:t>No. of Convolution layers = 16</a:t>
            </a:r>
          </a:p>
          <a:p>
            <a:pPr marL="342900" indent="-342900">
              <a:lnSpc>
                <a:spcPct val="115000"/>
              </a:lnSpc>
              <a:spcAft>
                <a:spcPts val="2132"/>
              </a:spcAft>
              <a:buFont typeface="Arial" panose="020B0604020202020204" pitchFamily="34" charset="0"/>
              <a:buChar char="•"/>
              <a:tabLst>
                <a:tab pos="0" algn="l"/>
              </a:tabLst>
            </a:pPr>
            <a:r>
              <a:rPr lang="en-US" sz="2000" b="0" strike="noStrike" spc="-1" dirty="0">
                <a:solidFill>
                  <a:srgbClr val="FF0000"/>
                </a:solidFill>
                <a:latin typeface="Arial"/>
              </a:rPr>
              <a:t>No. of Fully Connected layers = 3</a:t>
            </a:r>
            <a:endParaRPr lang="en-IN" sz="2000" b="0" strike="noStrike" spc="-1" dirty="0">
              <a:latin typeface="Arial"/>
            </a:endParaRPr>
          </a:p>
        </p:txBody>
      </p:sp>
      <p:sp>
        <p:nvSpPr>
          <p:cNvPr id="98"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1850" b="0" strike="noStrike" spc="-1" dirty="0">
                <a:solidFill>
                  <a:srgbClr val="595959"/>
                </a:solidFill>
                <a:latin typeface="Arial"/>
                <a:ea typeface="Arial"/>
              </a:rPr>
              <a:t>What do you notice about the image height and image width as you go through the _encoder_ of the FPN+VGG-19? What about the _decoder_ of the FPN+VGG-19? (This is the question 1 is the Notebook)</a:t>
            </a:r>
            <a:endParaRPr lang="en-IN" sz="1850" b="0" strike="noStrike" spc="-1" dirty="0">
              <a:latin typeface="Arial"/>
            </a:endParaRPr>
          </a:p>
          <a:p>
            <a:pPr>
              <a:lnSpc>
                <a:spcPct val="100000"/>
              </a:lnSpc>
              <a:tabLst>
                <a:tab pos="0" algn="l"/>
              </a:tabLst>
            </a:pPr>
            <a:endParaRPr lang="en-IN" sz="1850" b="0" strike="noStrike" spc="-1" dirty="0">
              <a:latin typeface="Arial"/>
            </a:endParaRPr>
          </a:p>
          <a:p>
            <a:pPr>
              <a:lnSpc>
                <a:spcPct val="100000"/>
              </a:lnSpc>
              <a:tabLst>
                <a:tab pos="0" algn="l"/>
              </a:tabLst>
            </a:pPr>
            <a:r>
              <a:rPr lang="en-US" sz="1800" b="0" strike="noStrike" spc="-1" dirty="0">
                <a:solidFill>
                  <a:srgbClr val="FF0000"/>
                </a:solidFill>
                <a:latin typeface="Arial"/>
                <a:ea typeface="Calibri"/>
              </a:rPr>
              <a:t>Answer:</a:t>
            </a:r>
          </a:p>
          <a:p>
            <a:pPr>
              <a:lnSpc>
                <a:spcPct val="100000"/>
              </a:lnSpc>
              <a:tabLst>
                <a:tab pos="0" algn="l"/>
              </a:tabLst>
            </a:pPr>
            <a:endParaRPr lang="en-US" sz="1800" b="0" strike="noStrike" spc="-1" dirty="0">
              <a:solidFill>
                <a:srgbClr val="FF0000"/>
              </a:solidFill>
              <a:latin typeface="Arial"/>
              <a:ea typeface="Calibri"/>
            </a:endParaRPr>
          </a:p>
          <a:p>
            <a:pPr algn="just">
              <a:lnSpc>
                <a:spcPct val="100000"/>
              </a:lnSpc>
              <a:tabLst>
                <a:tab pos="0" algn="l"/>
              </a:tabLst>
            </a:pPr>
            <a:r>
              <a:rPr lang="en-US" sz="1400" b="0" i="0" dirty="0">
                <a:solidFill>
                  <a:srgbClr val="FF0000"/>
                </a:solidFill>
                <a:effectLst/>
                <a:latin typeface="Helvetica Neue"/>
              </a:rPr>
              <a:t>Encoders in convolution networks progressively brings an original image size to a reduced size. On the other hand, decoder does the opposite by converting the encoded image tensor to a larger tensor (original size of the image). Max Pooling is associated with encoder in a sense that after a convolutional layer; a pool filter is applied so that it down samples the image into lower resolution. Decoders help in reconstructing the image by merging up- sampled map until finest resolution map is generated.</a:t>
            </a:r>
            <a:endParaRPr lang="en-IN" sz="1400" b="0" strike="noStrike" spc="-1" dirty="0">
              <a:solidFill>
                <a:srgbClr val="FF0000"/>
              </a:solidFill>
              <a:latin typeface="Arial"/>
            </a:endParaRPr>
          </a:p>
          <a:p>
            <a:pPr>
              <a:lnSpc>
                <a:spcPct val="100000"/>
              </a:lnSpc>
              <a:tabLst>
                <a:tab pos="0" algn="l"/>
              </a:tabLst>
            </a:pPr>
            <a:endParaRPr lang="en-IN" sz="1800" b="0" strike="noStrike" spc="-1" dirty="0">
              <a:latin typeface="Arial"/>
            </a:endParaRPr>
          </a:p>
        </p:txBody>
      </p:sp>
      <p:sp>
        <p:nvSpPr>
          <p:cNvPr id="99"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2.2: </a:t>
            </a:r>
            <a:r>
              <a:rPr lang="en" sz="3700" b="0" u="sng" strike="noStrike" spc="-1">
                <a:solidFill>
                  <a:srgbClr val="0563C1"/>
                </a:solidFill>
                <a:uFillTx/>
                <a:latin typeface="Arial"/>
                <a:ea typeface="Arial"/>
                <a:hlinkClick r:id="rId2"/>
              </a:rPr>
              <a:t>VGG </a:t>
            </a:r>
            <a:endParaRPr lang="en-IN" sz="3700" b="0" strike="noStrike" spc="-1">
              <a:latin typeface="Arial"/>
            </a:endParaRPr>
          </a:p>
        </p:txBody>
      </p:sp>
      <p:sp>
        <p:nvSpPr>
          <p:cNvPr id="100" name="CustomShape 4"/>
          <p:cNvSpPr/>
          <p:nvPr/>
        </p:nvSpPr>
        <p:spPr>
          <a:xfrm>
            <a:off x="6091200" y="58896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total number of convolution layer (Conv) in ResNet-50? What is the total number of fully connected layers in ResNet 50? (Hint: Look into the Figure linked in notebook)</a:t>
            </a:r>
            <a:endParaRPr lang="en-IN" sz="1850" b="0" strike="noStrike" spc="-1" dirty="0">
              <a:latin typeface="Arial"/>
            </a:endParaRPr>
          </a:p>
          <a:p>
            <a:pPr>
              <a:lnSpc>
                <a:spcPct val="115000"/>
              </a:lnSpc>
              <a:spcAft>
                <a:spcPts val="2132"/>
              </a:spcAft>
              <a:tabLst>
                <a:tab pos="0" algn="l"/>
              </a:tabLst>
            </a:pPr>
            <a:r>
              <a:rPr lang="en-US" sz="2000" b="0" strike="noStrike" spc="-1" dirty="0">
                <a:solidFill>
                  <a:srgbClr val="FF0000"/>
                </a:solidFill>
                <a:latin typeface="Arial"/>
                <a:ea typeface="Calibri"/>
              </a:rPr>
              <a:t>Answer:</a:t>
            </a:r>
          </a:p>
          <a:p>
            <a:pPr marL="342900" indent="-342900">
              <a:lnSpc>
                <a:spcPct val="115000"/>
              </a:lnSpc>
              <a:spcAft>
                <a:spcPts val="2132"/>
              </a:spcAft>
              <a:buFont typeface="Arial" panose="020B0604020202020204" pitchFamily="34" charset="0"/>
              <a:buChar char="•"/>
              <a:tabLst>
                <a:tab pos="0" algn="l"/>
              </a:tabLst>
            </a:pPr>
            <a:r>
              <a:rPr lang="en-US" sz="2000" spc="-1" dirty="0">
                <a:solidFill>
                  <a:srgbClr val="FF0000"/>
                </a:solidFill>
                <a:latin typeface="Arial"/>
              </a:rPr>
              <a:t>No. of Convolution layers = 49</a:t>
            </a:r>
          </a:p>
          <a:p>
            <a:pPr marL="342900" indent="-342900">
              <a:lnSpc>
                <a:spcPct val="115000"/>
              </a:lnSpc>
              <a:spcAft>
                <a:spcPts val="2132"/>
              </a:spcAft>
              <a:buFont typeface="Arial" panose="020B0604020202020204" pitchFamily="34" charset="0"/>
              <a:buChar char="•"/>
              <a:tabLst>
                <a:tab pos="0" algn="l"/>
              </a:tabLst>
            </a:pPr>
            <a:r>
              <a:rPr lang="en-US" sz="2000" b="0" strike="noStrike" spc="-1" dirty="0">
                <a:solidFill>
                  <a:srgbClr val="FF0000"/>
                </a:solidFill>
                <a:latin typeface="Arial"/>
              </a:rPr>
              <a:t>No. of Fully Connected layers = 1</a:t>
            </a:r>
            <a:endParaRPr lang="en-IN" sz="2000" b="0" strike="noStrike" spc="-1" dirty="0">
              <a:latin typeface="Arial"/>
            </a:endParaRPr>
          </a:p>
          <a:p>
            <a:pPr>
              <a:lnSpc>
                <a:spcPct val="115000"/>
              </a:lnSpc>
              <a:spcAft>
                <a:spcPts val="2132"/>
              </a:spcAft>
              <a:tabLst>
                <a:tab pos="0" algn="l"/>
              </a:tabLst>
            </a:pPr>
            <a:endParaRPr lang="en-IN" sz="2000" b="0" strike="noStrike" spc="-1" dirty="0">
              <a:latin typeface="Arial"/>
            </a:endParaRPr>
          </a:p>
        </p:txBody>
      </p:sp>
      <p:sp>
        <p:nvSpPr>
          <p:cNvPr id="102" name="CustomShape 2"/>
          <p:cNvSpPr/>
          <p:nvPr/>
        </p:nvSpPr>
        <p:spPr>
          <a:xfrm>
            <a:off x="6444602" y="1353240"/>
            <a:ext cx="5331600" cy="4899831"/>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1850" b="0" strike="noStrike" spc="-1" dirty="0">
                <a:solidFill>
                  <a:srgbClr val="595959"/>
                </a:solidFill>
                <a:latin typeface="Arial"/>
                <a:ea typeface="DejaVu Sans"/>
              </a:rPr>
              <a:t>What do you notice about the size of the FPN+ResNet-50 network/model in comparison with the FPN+VGG-19 network/model? What are other major differences that you notice between the two model architectures? (List at least 2.) (This is the question 2 is the Notebook)</a:t>
            </a:r>
            <a:endParaRPr lang="en-IN" sz="1850" b="0" strike="noStrike" spc="-1" dirty="0">
              <a:latin typeface="Arial"/>
            </a:endParaRPr>
          </a:p>
          <a:p>
            <a:pPr>
              <a:lnSpc>
                <a:spcPct val="100000"/>
              </a:lnSpc>
              <a:tabLst>
                <a:tab pos="0" algn="l"/>
              </a:tabLst>
            </a:pPr>
            <a:endParaRPr lang="en-IN" sz="1850" b="0" strike="noStrike" spc="-1" dirty="0">
              <a:latin typeface="Arial"/>
            </a:endParaRPr>
          </a:p>
          <a:p>
            <a:pPr>
              <a:lnSpc>
                <a:spcPct val="115000"/>
              </a:lnSpc>
              <a:spcAft>
                <a:spcPts val="2132"/>
              </a:spcAft>
              <a:tabLst>
                <a:tab pos="0" algn="l"/>
              </a:tabLst>
            </a:pPr>
            <a:r>
              <a:rPr lang="en-US" sz="1800" b="0" strike="noStrike" spc="-1" dirty="0">
                <a:solidFill>
                  <a:srgbClr val="FF0000"/>
                </a:solidFill>
                <a:latin typeface="Arial"/>
                <a:ea typeface="Calibri"/>
              </a:rPr>
              <a:t>Answer:</a:t>
            </a:r>
          </a:p>
          <a:p>
            <a:pPr algn="just">
              <a:buFont typeface="Arial" panose="020B0604020202020204" pitchFamily="34" charset="0"/>
              <a:buChar char="•"/>
            </a:pPr>
            <a:r>
              <a:rPr lang="en-US" sz="1400" b="0" i="0" dirty="0">
                <a:solidFill>
                  <a:srgbClr val="FF0000"/>
                </a:solidFill>
                <a:effectLst/>
                <a:latin typeface="Helvetica Neue"/>
              </a:rPr>
              <a:t>The model that uses FPM+ResNet-50 has higher size in comparison to the model with FPN+VGG-19.</a:t>
            </a:r>
          </a:p>
          <a:p>
            <a:pPr algn="just">
              <a:buFont typeface="Arial" panose="020B0604020202020204" pitchFamily="34" charset="0"/>
              <a:buChar char="•"/>
            </a:pPr>
            <a:r>
              <a:rPr lang="en-US" sz="1400" b="0" i="0" dirty="0">
                <a:solidFill>
                  <a:srgbClr val="FF0000"/>
                </a:solidFill>
                <a:effectLst/>
                <a:latin typeface="Helvetica Neue"/>
              </a:rPr>
              <a:t>Model with VGG-19 has 16 convolutional layers that are followed by 3 fully connected layers. Furthermore, the width of network starts with a value of 64 and progressively increases by a factor of 2 after each pooling layer.</a:t>
            </a:r>
          </a:p>
          <a:p>
            <a:pPr algn="just">
              <a:buFont typeface="Arial" panose="020B0604020202020204" pitchFamily="34" charset="0"/>
              <a:buChar char="•"/>
            </a:pPr>
            <a:r>
              <a:rPr lang="en-US" sz="1400" b="0" i="0" dirty="0">
                <a:solidFill>
                  <a:srgbClr val="FF0000"/>
                </a:solidFill>
                <a:effectLst/>
                <a:latin typeface="Helvetica Neue"/>
              </a:rPr>
              <a:t>ResNet-50 contains 49 convolutional layers and 1 fully connected layer at the end of the network. It solves the problem of vanishing gradient unlike VGG-19. Therefore, the model FPN+ResNet-50 should theoretically perform better but in practice the performance depends on dataset, model parameters, data preprocessing choices etc.</a:t>
            </a:r>
          </a:p>
          <a:p>
            <a:pPr>
              <a:lnSpc>
                <a:spcPct val="115000"/>
              </a:lnSpc>
              <a:spcAft>
                <a:spcPts val="2132"/>
              </a:spcAft>
              <a:tabLst>
                <a:tab pos="0" algn="l"/>
              </a:tabLst>
            </a:pPr>
            <a:endParaRPr lang="en-IN" sz="1800" b="0" strike="noStrike" spc="-1" dirty="0">
              <a:latin typeface="Arial"/>
            </a:endParaRPr>
          </a:p>
          <a:p>
            <a:pPr>
              <a:lnSpc>
                <a:spcPct val="114000"/>
              </a:lnSpc>
              <a:spcAft>
                <a:spcPts val="2132"/>
              </a:spcAft>
              <a:tabLst>
                <a:tab pos="0" algn="l"/>
              </a:tabLst>
            </a:pPr>
            <a:endParaRPr lang="en-IN" sz="1800" b="0" strike="noStrike" spc="-1" dirty="0">
              <a:latin typeface="Arial"/>
            </a:endParaRPr>
          </a:p>
        </p:txBody>
      </p:sp>
      <p:sp>
        <p:nvSpPr>
          <p:cNvPr id="103"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2.3: </a:t>
            </a:r>
            <a:r>
              <a:rPr lang="en" sz="3700" b="0" u="sng" strike="noStrike" spc="-1">
                <a:solidFill>
                  <a:srgbClr val="0563C1"/>
                </a:solidFill>
                <a:uFillTx/>
                <a:latin typeface="Arial"/>
                <a:ea typeface="Arial"/>
                <a:hlinkClick r:id="rId2"/>
              </a:rPr>
              <a:t>Resnet</a:t>
            </a:r>
            <a:r>
              <a:rPr lang="en" sz="3700" b="0" strike="noStrike" spc="-1">
                <a:solidFill>
                  <a:srgbClr val="000000"/>
                </a:solidFill>
                <a:latin typeface="Arial"/>
                <a:ea typeface="Arial"/>
              </a:rPr>
              <a:t> </a:t>
            </a:r>
            <a:endParaRPr lang="en-IN" sz="3700" b="0" strike="noStrike" spc="-1">
              <a:latin typeface="Arial"/>
            </a:endParaRPr>
          </a:p>
        </p:txBody>
      </p:sp>
      <p:sp>
        <p:nvSpPr>
          <p:cNvPr id="104" name="CustomShape 4"/>
          <p:cNvSpPr/>
          <p:nvPr/>
        </p:nvSpPr>
        <p:spPr>
          <a:xfrm>
            <a:off x="6091200" y="53640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1898</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Helvetica Neue</vt:lpstr>
      <vt:lpstr>StarSymbol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Yang, Tongshu</dc:creator>
  <dc:description/>
  <cp:lastModifiedBy>Koirala, Bipin</cp:lastModifiedBy>
  <cp:revision>140</cp:revision>
  <dcterms:created xsi:type="dcterms:W3CDTF">2021-09-12T20:57:11Z</dcterms:created>
  <dcterms:modified xsi:type="dcterms:W3CDTF">2021-10-07T01:14:35Z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