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7"/>
  </p:notesMasterIdLst>
  <p:sldIdLst>
    <p:sldId id="256" r:id="rId3"/>
    <p:sldId id="257" r:id="rId4"/>
    <p:sldId id="258" r:id="rId5"/>
    <p:sldId id="270" r:id="rId6"/>
    <p:sldId id="259" r:id="rId7"/>
    <p:sldId id="260" r:id="rId8"/>
    <p:sldId id="261" r:id="rId9"/>
    <p:sldId id="262" r:id="rId10"/>
    <p:sldId id="266" r:id="rId11"/>
    <p:sldId id="269" r:id="rId12"/>
    <p:sldId id="274" r:id="rId13"/>
    <p:sldId id="273" r:id="rId14"/>
    <p:sldId id="265"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4459F68-5BAD-4F7D-93E6-5860BD2BF6B1}">
          <p14:sldIdLst>
            <p14:sldId id="256"/>
            <p14:sldId id="257"/>
            <p14:sldId id="258"/>
            <p14:sldId id="270"/>
            <p14:sldId id="259"/>
          </p14:sldIdLst>
        </p14:section>
        <p14:section name="Untitled Section" id="{BF37DAD2-2634-4262-A3C6-141F4B15A6AC}">
          <p14:sldIdLst>
            <p14:sldId id="260"/>
            <p14:sldId id="261"/>
            <p14:sldId id="262"/>
            <p14:sldId id="266"/>
            <p14:sldId id="269"/>
            <p14:sldId id="274"/>
            <p14:sldId id="273"/>
            <p14:sldId id="265"/>
            <p14:sldId id="26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accd9c623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baccd9c623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accd9c623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baccd9c623_2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400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accd9c62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accd9c6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accd9c62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accd9c62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accd9c6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accd9c6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accd9c62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accd9c62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001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accd9c62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accd9c62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accd9c623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baccd9c623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accd9c62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accd9c62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accd9c623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accd9c62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accd9c62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accd9c62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2304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x476 Project 4</a:t>
            </a:r>
            <a:endParaRPr dirty="0"/>
          </a:p>
        </p:txBody>
      </p:sp>
      <p:sp>
        <p:nvSpPr>
          <p:cNvPr id="100" name="Google Shape;100;p25"/>
          <p:cNvSpPr txBox="1">
            <a:spLocks noGrp="1"/>
          </p:cNvSpPr>
          <p:nvPr>
            <p:ph type="subTitle" idx="1"/>
          </p:nvPr>
        </p:nvSpPr>
        <p:spPr>
          <a:xfrm>
            <a:off x="311700" y="2320025"/>
            <a:ext cx="8520600" cy="179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t>Bipin Koirala</a:t>
            </a:r>
            <a:endParaRPr dirty="0"/>
          </a:p>
          <a:p>
            <a:pPr marL="0" lvl="0" indent="0" algn="ctr" rtl="0">
              <a:lnSpc>
                <a:spcPct val="100000"/>
              </a:lnSpc>
              <a:spcBef>
                <a:spcPts val="0"/>
              </a:spcBef>
              <a:spcAft>
                <a:spcPts val="0"/>
              </a:spcAft>
              <a:buSzPts val="2800"/>
              <a:buNone/>
            </a:pPr>
            <a:r>
              <a:rPr lang="en-US" dirty="0"/>
              <a:t>bkoirala3@gatech.edu</a:t>
            </a:r>
            <a:endParaRPr dirty="0"/>
          </a:p>
          <a:p>
            <a:pPr marL="0" lvl="0" indent="0" algn="ctr" rtl="0">
              <a:lnSpc>
                <a:spcPct val="100000"/>
              </a:lnSpc>
              <a:spcBef>
                <a:spcPts val="0"/>
              </a:spcBef>
              <a:spcAft>
                <a:spcPts val="0"/>
              </a:spcAft>
              <a:buSzPts val="2800"/>
              <a:buNone/>
            </a:pPr>
            <a:r>
              <a:rPr lang="en-US" dirty="0"/>
              <a:t>bkoirala3</a:t>
            </a:r>
            <a:endParaRPr dirty="0"/>
          </a:p>
          <a:p>
            <a:pPr marL="0" lvl="0" indent="0" algn="ctr" rtl="0">
              <a:lnSpc>
                <a:spcPct val="100000"/>
              </a:lnSpc>
              <a:spcBef>
                <a:spcPts val="0"/>
              </a:spcBef>
              <a:spcAft>
                <a:spcPts val="0"/>
              </a:spcAft>
              <a:buSzPts val="2800"/>
              <a:buNone/>
            </a:pPr>
            <a:r>
              <a:rPr lang="en" dirty="0"/>
              <a:t>GTID: 903715285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Part 2: SIFT feature descriptor</a:t>
            </a:r>
            <a:endParaRPr dirty="0"/>
          </a:p>
        </p:txBody>
      </p:sp>
      <p:sp>
        <p:nvSpPr>
          <p:cNvPr id="188" name="Google Shape;188;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t>[Why aren't our version of SIFT features rotation- or scale-invariant? What would you have to do to make them so?]</a:t>
            </a:r>
          </a:p>
          <a:p>
            <a:pPr marL="0" lvl="0" indent="0" algn="l" rtl="0">
              <a:lnSpc>
                <a:spcPct val="115000"/>
              </a:lnSpc>
              <a:spcBef>
                <a:spcPts val="0"/>
              </a:spcBef>
              <a:spcAft>
                <a:spcPts val="1600"/>
              </a:spcAft>
              <a:buSzPts val="1800"/>
              <a:buNone/>
            </a:pPr>
            <a:r>
              <a:rPr lang="en" sz="1200" dirty="0"/>
              <a:t>Our version of SIFT features do not exhibit rotational and scale invariance bec</a:t>
            </a:r>
            <a:r>
              <a:rPr lang="en-US" sz="1200" dirty="0"/>
              <a:t>au</a:t>
            </a:r>
            <a:r>
              <a:rPr lang="en" sz="1200" dirty="0"/>
              <a:t>se we have implemented the key points as a normalized orientation distribution histogram. In order to establish rotational invariance, key locations are chosen at maxima and minima of Gaussian function in scale space followed by determining the descriptor’s orientation and assigning the angle to the respective key point. For scale invariance, we compute the Gaussian and utilize it to compute scale invariance Laplacian of Gaussian estimation using the resulting scale space </a:t>
            </a:r>
            <a:r>
              <a:rPr lang="en" sz="1200" b="1" baseline="30000" dirty="0"/>
              <a:t>[1]</a:t>
            </a:r>
            <a:r>
              <a:rPr lang="en" sz="1200" dirty="0"/>
              <a:t>.</a:t>
            </a:r>
          </a:p>
          <a:p>
            <a:pPr marL="0" lvl="0" indent="0" algn="l" rtl="0">
              <a:lnSpc>
                <a:spcPct val="115000"/>
              </a:lnSpc>
              <a:spcBef>
                <a:spcPts val="0"/>
              </a:spcBef>
              <a:spcAft>
                <a:spcPts val="1600"/>
              </a:spcAft>
              <a:buSzPts val="1800"/>
              <a:buNone/>
            </a:pPr>
            <a:r>
              <a:rPr lang="en" sz="1200" dirty="0"/>
              <a:t>[1] </a:t>
            </a:r>
            <a:r>
              <a:rPr lang="en-US" sz="1200" dirty="0"/>
              <a:t>https://www.cs.ubc.ca/~lowe/keypoints/</a:t>
            </a:r>
            <a:endParaRPr lang="en" sz="1200" dirty="0"/>
          </a:p>
          <a:p>
            <a:pPr marL="0" lvl="0" indent="0" algn="l" rtl="0">
              <a:lnSpc>
                <a:spcPct val="115000"/>
              </a:lnSpc>
              <a:spcBef>
                <a:spcPts val="0"/>
              </a:spcBef>
              <a:spcAft>
                <a:spcPts val="1600"/>
              </a:spcAft>
              <a:buSzPts val="1800"/>
              <a:buNone/>
            </a:pPr>
            <a:endParaRPr lang="en" sz="1200" dirty="0"/>
          </a:p>
          <a:p>
            <a:pPr marL="0" lvl="0" indent="0" algn="l" rtl="0">
              <a:lnSpc>
                <a:spcPct val="115000"/>
              </a:lnSpc>
              <a:spcBef>
                <a:spcPts val="0"/>
              </a:spcBef>
              <a:spcAft>
                <a:spcPts val="1600"/>
              </a:spcAft>
              <a:buSzPts val="1800"/>
              <a:buNone/>
            </a:pPr>
            <a:r>
              <a:rPr lang="en" sz="1200" dirty="0"/>
              <a:t>  </a:t>
            </a:r>
          </a:p>
          <a:p>
            <a:pPr marL="0" lvl="0" indent="0" algn="l" rtl="0">
              <a:lnSpc>
                <a:spcPct val="115000"/>
              </a:lnSpc>
              <a:spcBef>
                <a:spcPts val="0"/>
              </a:spcBef>
              <a:spcAft>
                <a:spcPts val="1600"/>
              </a:spcAft>
              <a:buSzPts val="18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4249-89A3-41B2-8EB4-15B6FABDD12B}"/>
              </a:ext>
            </a:extLst>
          </p:cNvPr>
          <p:cNvSpPr>
            <a:spLocks noGrp="1"/>
          </p:cNvSpPr>
          <p:nvPr>
            <p:ph type="title"/>
          </p:nvPr>
        </p:nvSpPr>
        <p:spPr/>
        <p:txBody>
          <a:bodyPr/>
          <a:lstStyle/>
          <a:p>
            <a:r>
              <a:rPr lang="en" dirty="0"/>
              <a:t>Part 2: SIFT feature descriptor</a:t>
            </a:r>
            <a:endParaRPr lang="en-US" dirty="0"/>
          </a:p>
        </p:txBody>
      </p:sp>
      <p:sp>
        <p:nvSpPr>
          <p:cNvPr id="3" name="Text Placeholder 2">
            <a:extLst>
              <a:ext uri="{FF2B5EF4-FFF2-40B4-BE49-F238E27FC236}">
                <a16:creationId xmlns:a16="http://schemas.microsoft.com/office/drawing/2014/main" id="{27E90A5D-8567-49F3-9663-6A7AC9ADEA0A}"/>
              </a:ext>
            </a:extLst>
          </p:cNvPr>
          <p:cNvSpPr>
            <a:spLocks noGrp="1"/>
          </p:cNvSpPr>
          <p:nvPr>
            <p:ph type="body" idx="1"/>
          </p:nvPr>
        </p:nvSpPr>
        <p:spPr/>
        <p:txBody>
          <a:bodyPr/>
          <a:lstStyle/>
          <a:p>
            <a:pPr marL="114300" indent="0">
              <a:buNone/>
            </a:pPr>
            <a:r>
              <a:rPr lang="en" dirty="0"/>
              <a:t>[Why are SIFT features better descriptors than simplying </a:t>
            </a:r>
            <a:r>
              <a:rPr lang="en-US" dirty="0"/>
              <a:t>normalizing image intensities in a local window</a:t>
            </a:r>
            <a:r>
              <a:rPr lang="en" dirty="0"/>
              <a:t>?]</a:t>
            </a:r>
          </a:p>
          <a:p>
            <a:pPr marL="114300" indent="0">
              <a:buNone/>
            </a:pPr>
            <a:endParaRPr lang="en" dirty="0"/>
          </a:p>
          <a:p>
            <a:pPr marL="114300" indent="0">
              <a:buNone/>
            </a:pPr>
            <a:r>
              <a:rPr lang="en" sz="1400" dirty="0"/>
              <a:t>SIFT features are better descriptors because they convert an image into feature vectors that contain an array of local features. Each such feature vectors are invariant to rotation, scaling, translation and less invariant to light intensities and projections. </a:t>
            </a:r>
          </a:p>
          <a:p>
            <a:pPr marL="114300" indent="0">
              <a:buNone/>
            </a:pPr>
            <a:endParaRPr lang="en-US" dirty="0"/>
          </a:p>
        </p:txBody>
      </p:sp>
    </p:spTree>
    <p:extLst>
      <p:ext uri="{BB962C8B-B14F-4D97-AF65-F5344CB8AC3E}">
        <p14:creationId xmlns:p14="http://schemas.microsoft.com/office/powerpoint/2010/main" val="72250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0" name="Google Shape;160;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Klaus image pair here with </a:t>
            </a:r>
            <a:r>
              <a:rPr lang="en-US" dirty="0" err="1"/>
              <a:t>num_pts_to_visualize</a:t>
            </a:r>
            <a:r>
              <a:rPr lang="en-US" dirty="0"/>
              <a:t> = 30</a:t>
            </a:r>
            <a:r>
              <a:rPr lang="en" dirty="0"/>
              <a:t>]</a:t>
            </a:r>
            <a:endParaRPr dirty="0"/>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[insert visualization of matches for CRC image pair here with </a:t>
            </a:r>
            <a:r>
              <a:rPr lang="en-US" dirty="0" err="1"/>
              <a:t>num_pts_to_visualize</a:t>
            </a:r>
            <a:r>
              <a:rPr lang="en-US" dirty="0"/>
              <a:t> = 30]</a:t>
            </a:r>
          </a:p>
        </p:txBody>
      </p:sp>
      <p:pic>
        <p:nvPicPr>
          <p:cNvPr id="3" name="Picture 2">
            <a:extLst>
              <a:ext uri="{FF2B5EF4-FFF2-40B4-BE49-F238E27FC236}">
                <a16:creationId xmlns:a16="http://schemas.microsoft.com/office/drawing/2014/main" id="{BB7A25F9-5928-48F6-8206-3E74C934BCC7}"/>
              </a:ext>
            </a:extLst>
          </p:cNvPr>
          <p:cNvPicPr>
            <a:picLocks noChangeAspect="1"/>
          </p:cNvPicPr>
          <p:nvPr/>
        </p:nvPicPr>
        <p:blipFill>
          <a:blip r:embed="rId3"/>
          <a:stretch>
            <a:fillRect/>
          </a:stretch>
        </p:blipFill>
        <p:spPr>
          <a:xfrm>
            <a:off x="410135" y="2077794"/>
            <a:ext cx="3584201" cy="2238712"/>
          </a:xfrm>
          <a:prstGeom prst="rect">
            <a:avLst/>
          </a:prstGeom>
        </p:spPr>
      </p:pic>
      <p:pic>
        <p:nvPicPr>
          <p:cNvPr id="5" name="Picture 4">
            <a:extLst>
              <a:ext uri="{FF2B5EF4-FFF2-40B4-BE49-F238E27FC236}">
                <a16:creationId xmlns:a16="http://schemas.microsoft.com/office/drawing/2014/main" id="{4FF49833-B87E-4841-9161-4B74BBC224D7}"/>
              </a:ext>
            </a:extLst>
          </p:cNvPr>
          <p:cNvPicPr>
            <a:picLocks noChangeAspect="1"/>
          </p:cNvPicPr>
          <p:nvPr/>
        </p:nvPicPr>
        <p:blipFill>
          <a:blip r:embed="rId4"/>
          <a:stretch>
            <a:fillRect/>
          </a:stretch>
        </p:blipFill>
        <p:spPr>
          <a:xfrm>
            <a:off x="4784911" y="2031096"/>
            <a:ext cx="3584202" cy="2267675"/>
          </a:xfrm>
          <a:prstGeom prst="rect">
            <a:avLst/>
          </a:prstGeom>
        </p:spPr>
      </p:pic>
    </p:spTree>
    <p:extLst>
      <p:ext uri="{BB962C8B-B14F-4D97-AF65-F5344CB8AC3E}">
        <p14:creationId xmlns:p14="http://schemas.microsoft.com/office/powerpoint/2010/main" val="424410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Feature matching</a:t>
            </a:r>
            <a:endParaRPr/>
          </a:p>
        </p:txBody>
      </p:sp>
      <p:sp>
        <p:nvSpPr>
          <p:cNvPr id="161" name="Google Shape;161;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[Look at some of the mismatched features in your picture. Why might this have occurred?]</a:t>
            </a:r>
          </a:p>
          <a:p>
            <a:pPr marL="0" lvl="0" indent="0" algn="l" rtl="0">
              <a:spcBef>
                <a:spcPts val="0"/>
              </a:spcBef>
              <a:spcAft>
                <a:spcPts val="0"/>
              </a:spcAft>
              <a:buNone/>
            </a:pPr>
            <a:endParaRPr lang="en" dirty="0"/>
          </a:p>
          <a:p>
            <a:pPr marL="0" lvl="0" indent="0" algn="l" rtl="0">
              <a:spcBef>
                <a:spcPts val="0"/>
              </a:spcBef>
              <a:spcAft>
                <a:spcPts val="0"/>
              </a:spcAft>
              <a:buNone/>
            </a:pPr>
            <a:r>
              <a:rPr lang="en" sz="1200" dirty="0"/>
              <a:t>There are some mismatch in the feature map. I believe, this issue is caused due to pooling layer used in the computation of feature map. </a:t>
            </a:r>
            <a:r>
              <a:rPr lang="en" sz="1200"/>
              <a:t>Furthermore, our version of SIFT feature is not rotation/scale invariant.</a:t>
            </a:r>
            <a:endParaRPr sz="1200" dirty="0"/>
          </a:p>
        </p:txBody>
      </p:sp>
      <p:sp>
        <p:nvSpPr>
          <p:cNvPr id="3" name="Text Placeholder 2">
            <a:extLst>
              <a:ext uri="{FF2B5EF4-FFF2-40B4-BE49-F238E27FC236}">
                <a16:creationId xmlns:a16="http://schemas.microsoft.com/office/drawing/2014/main" id="{70D200FE-3AC5-46BC-8F60-F3F69F6F19A9}"/>
              </a:ext>
            </a:extLst>
          </p:cNvPr>
          <p:cNvSpPr>
            <a:spLocks noGrp="1"/>
          </p:cNvSpPr>
          <p:nvPr>
            <p:ph type="body" idx="1"/>
          </p:nvPr>
        </p:nvSpPr>
        <p:spPr/>
        <p:txBody>
          <a:bodyPr/>
          <a:lstStyle/>
          <a:p>
            <a:pPr marL="139700" indent="0">
              <a:buNone/>
            </a:pPr>
            <a:r>
              <a:rPr lang="en-US" dirty="0"/>
              <a:t>[Describe your implementation of feature matching here]</a:t>
            </a:r>
          </a:p>
          <a:p>
            <a:pPr marL="139700" indent="0">
              <a:buNone/>
            </a:pPr>
            <a:endParaRPr lang="en-US" dirty="0"/>
          </a:p>
          <a:p>
            <a:pPr marL="139700" indent="0">
              <a:buNone/>
            </a:pPr>
            <a:r>
              <a:rPr lang="en-US" sz="1100" dirty="0"/>
              <a:t>First, I computed the 2D-distance (Euclidean) between every feature in one array to another feature. This was followed by ratio test which computes the nearest neighbor distance ratio for feature matching. In ratio test, I arranged every distance in an incremental order and ratio computed. The threshold for test was set to 0.81 and the pairs that passed the threshold were grouped in an array and passed as output.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SIFT </a:t>
            </a:r>
            <a:r>
              <a:rPr lang="en"/>
              <a:t>feature descriptor (Extra Credit)</a:t>
            </a:r>
            <a:endParaRPr dirty="0"/>
          </a:p>
        </p:txBody>
      </p:sp>
      <p:sp>
        <p:nvSpPr>
          <p:cNvPr id="174" name="Google Shape;174;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matches for your own image pair here]</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75" name="Google Shape;175;p3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What makes our feature matching pipeline work well or poorly for your image pair?</a:t>
            </a:r>
            <a:endParaRPr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635A055F-91A4-45B0-9A89-333F47DDFFE8}"/>
              </a:ext>
            </a:extLst>
          </p:cNvPr>
          <p:cNvPicPr>
            <a:picLocks noChangeAspect="1"/>
          </p:cNvPicPr>
          <p:nvPr/>
        </p:nvPicPr>
        <p:blipFill>
          <a:blip r:embed="rId3"/>
          <a:stretch>
            <a:fillRect/>
          </a:stretch>
        </p:blipFill>
        <p:spPr>
          <a:xfrm>
            <a:off x="1583691" y="1743818"/>
            <a:ext cx="5248659" cy="28250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06" name="Google Shape;106;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\sqrt(I</a:t>
            </a:r>
            <a:r>
              <a:rPr lang="en" baseline="-25000" dirty="0"/>
              <a:t>x</a:t>
            </a:r>
            <a:r>
              <a:rPr lang="en" baseline="30000" dirty="0"/>
              <a:t>2</a:t>
            </a:r>
            <a:r>
              <a:rPr lang="en" dirty="0"/>
              <a:t> + I</a:t>
            </a:r>
            <a:r>
              <a:rPr lang="en" baseline="-25000" dirty="0"/>
              <a:t>y</a:t>
            </a:r>
            <a:r>
              <a:rPr lang="en" baseline="30000" dirty="0"/>
              <a:t>2</a:t>
            </a:r>
            <a:r>
              <a:rPr lang="en" dirty="0"/>
              <a:t>) for Klaus image pair from proj2.ipynb here]</a:t>
            </a:r>
            <a:endParaRPr dirty="0"/>
          </a:p>
        </p:txBody>
      </p:sp>
      <p:sp>
        <p:nvSpPr>
          <p:cNvPr id="107" name="Google Shape;107;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[Which areas have highest magnitude? Why?]</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The building (frameworks) and the area where people are walking shows high magnitude in image gradient because these are the areas that depict many changes in gradient of image along vertical and horizontal direction.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other words, edges have high magnitude for the same reason.</a:t>
            </a:r>
            <a:endParaRPr dirty="0"/>
          </a:p>
        </p:txBody>
      </p:sp>
      <p:pic>
        <p:nvPicPr>
          <p:cNvPr id="3" name="Picture 2">
            <a:extLst>
              <a:ext uri="{FF2B5EF4-FFF2-40B4-BE49-F238E27FC236}">
                <a16:creationId xmlns:a16="http://schemas.microsoft.com/office/drawing/2014/main" id="{1C1E294C-C1CE-41D2-B485-C144D0917BDD}"/>
              </a:ext>
            </a:extLst>
          </p:cNvPr>
          <p:cNvPicPr>
            <a:picLocks noChangeAspect="1"/>
          </p:cNvPicPr>
          <p:nvPr/>
        </p:nvPicPr>
        <p:blipFill>
          <a:blip r:embed="rId3"/>
          <a:stretch>
            <a:fillRect/>
          </a:stretch>
        </p:blipFill>
        <p:spPr>
          <a:xfrm>
            <a:off x="311700" y="1966632"/>
            <a:ext cx="3934953" cy="21365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 corner detector</a:t>
            </a:r>
            <a:endParaRPr dirty="0"/>
          </a:p>
        </p:txBody>
      </p:sp>
      <p:sp>
        <p:nvSpPr>
          <p:cNvPr id="113" name="Google Shape;11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I</a:t>
            </a:r>
            <a:r>
              <a:rPr lang="en" baseline="-25000" dirty="0"/>
              <a:t>x</a:t>
            </a:r>
            <a:r>
              <a:rPr lang="en" dirty="0"/>
              <a:t>, I</a:t>
            </a:r>
            <a:r>
              <a:rPr lang="en" baseline="-25000" dirty="0"/>
              <a:t>y</a:t>
            </a:r>
            <a:r>
              <a:rPr lang="en" dirty="0"/>
              <a:t>, s</a:t>
            </a:r>
            <a:r>
              <a:rPr lang="en" baseline="-25000" dirty="0"/>
              <a:t>x</a:t>
            </a:r>
            <a:r>
              <a:rPr lang="en" baseline="30000" dirty="0"/>
              <a:t>2</a:t>
            </a:r>
            <a:r>
              <a:rPr lang="en" dirty="0"/>
              <a:t>, s</a:t>
            </a:r>
            <a:r>
              <a:rPr lang="en" baseline="-25000" dirty="0"/>
              <a:t>y</a:t>
            </a:r>
            <a:r>
              <a:rPr lang="en" baseline="30000" dirty="0"/>
              <a:t>2</a:t>
            </a:r>
            <a:r>
              <a:rPr lang="en" dirty="0"/>
              <a:t>, s</a:t>
            </a:r>
            <a:r>
              <a:rPr lang="en" baseline="-25000" dirty="0"/>
              <a:t>x</a:t>
            </a:r>
            <a:r>
              <a:rPr lang="en" dirty="0"/>
              <a:t>s</a:t>
            </a:r>
            <a:r>
              <a:rPr lang="en" baseline="-25000" dirty="0"/>
              <a:t>y</a:t>
            </a:r>
            <a:r>
              <a:rPr lang="en" dirty="0"/>
              <a:t> for Notre Dame image pair from proj2.ipynb here] </a:t>
            </a:r>
            <a:endParaRPr dirty="0"/>
          </a:p>
        </p:txBody>
      </p:sp>
      <p:pic>
        <p:nvPicPr>
          <p:cNvPr id="3" name="Picture 2">
            <a:extLst>
              <a:ext uri="{FF2B5EF4-FFF2-40B4-BE49-F238E27FC236}">
                <a16:creationId xmlns:a16="http://schemas.microsoft.com/office/drawing/2014/main" id="{94B8E59F-0511-4F20-A89F-B1BB46E536B7}"/>
              </a:ext>
            </a:extLst>
          </p:cNvPr>
          <p:cNvPicPr>
            <a:picLocks noChangeAspect="1"/>
          </p:cNvPicPr>
          <p:nvPr/>
        </p:nvPicPr>
        <p:blipFill>
          <a:blip r:embed="rId3"/>
          <a:stretch>
            <a:fillRect/>
          </a:stretch>
        </p:blipFill>
        <p:spPr>
          <a:xfrm>
            <a:off x="2420471" y="1654514"/>
            <a:ext cx="4421500" cy="34163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3DD2-6987-4A05-8F73-33D3A8B8B0C2}"/>
              </a:ext>
            </a:extLst>
          </p:cNvPr>
          <p:cNvSpPr>
            <a:spLocks noGrp="1"/>
          </p:cNvSpPr>
          <p:nvPr>
            <p:ph type="title"/>
          </p:nvPr>
        </p:nvSpPr>
        <p:spPr/>
        <p:txBody>
          <a:bodyPr/>
          <a:lstStyle/>
          <a:p>
            <a:r>
              <a:rPr lang="en" dirty="0"/>
              <a:t>Part 1: Harris corner detector</a:t>
            </a:r>
            <a:endParaRPr lang="en-US" dirty="0"/>
          </a:p>
        </p:txBody>
      </p:sp>
      <p:sp>
        <p:nvSpPr>
          <p:cNvPr id="3" name="Text Placeholder 2">
            <a:extLst>
              <a:ext uri="{FF2B5EF4-FFF2-40B4-BE49-F238E27FC236}">
                <a16:creationId xmlns:a16="http://schemas.microsoft.com/office/drawing/2014/main" id="{0B441A68-E856-486A-A851-E88C3ADB839F}"/>
              </a:ext>
            </a:extLst>
          </p:cNvPr>
          <p:cNvSpPr>
            <a:spLocks noGrp="1"/>
          </p:cNvSpPr>
          <p:nvPr>
            <p:ph type="body" idx="1"/>
          </p:nvPr>
        </p:nvSpPr>
        <p:spPr>
          <a:xfrm>
            <a:off x="311700" y="1152475"/>
            <a:ext cx="7722918" cy="3416400"/>
          </a:xfrm>
        </p:spPr>
        <p:txBody>
          <a:bodyPr/>
          <a:lstStyle/>
          <a:p>
            <a:pPr marL="114300" indent="0">
              <a:buNone/>
            </a:pPr>
            <a:r>
              <a:rPr lang="en-US" dirty="0"/>
              <a:t>[Describe your implementation of generating the Harris cornerness score response map]</a:t>
            </a:r>
          </a:p>
          <a:p>
            <a:pPr marL="114300" indent="0">
              <a:buNone/>
            </a:pPr>
            <a:endParaRPr lang="en-US" dirty="0"/>
          </a:p>
          <a:p>
            <a:pPr marL="114300" indent="0">
              <a:buNone/>
            </a:pPr>
            <a:r>
              <a:rPr lang="en-US" dirty="0"/>
              <a:t>At first image gradient along x, y and </a:t>
            </a:r>
            <a:r>
              <a:rPr lang="en-US" dirty="0" err="1"/>
              <a:t>xy</a:t>
            </a:r>
            <a:r>
              <a:rPr lang="en-US" dirty="0"/>
              <a:t> direction were calculated and then convolved with the gaussian kernel to get the weighted moment matrix. Then ‘R’ score was obtained using the formula.</a:t>
            </a:r>
          </a:p>
          <a:p>
            <a:pPr marL="114300" indent="0">
              <a:buNone/>
            </a:pPr>
            <a:r>
              <a:rPr lang="en-US" dirty="0"/>
              <a:t>The ‘R’ value depended only on the eigenvalues of ‘M’ and was large for a corner and small for flat region. Here; ‘k’ is empirically determined constant. In the project; k = 0.05 was taken.</a:t>
            </a:r>
          </a:p>
          <a:p>
            <a:pPr marL="114300" indent="0">
              <a:buNone/>
            </a:pPr>
            <a:endParaRPr lang="en-US" dirty="0"/>
          </a:p>
        </p:txBody>
      </p:sp>
      <p:pic>
        <p:nvPicPr>
          <p:cNvPr id="5" name="Picture 4">
            <a:extLst>
              <a:ext uri="{FF2B5EF4-FFF2-40B4-BE49-F238E27FC236}">
                <a16:creationId xmlns:a16="http://schemas.microsoft.com/office/drawing/2014/main" id="{3B5C6A96-9F17-4D45-9E96-EA05ABEF29B9}"/>
              </a:ext>
            </a:extLst>
          </p:cNvPr>
          <p:cNvPicPr>
            <a:picLocks noChangeAspect="1"/>
          </p:cNvPicPr>
          <p:nvPr/>
        </p:nvPicPr>
        <p:blipFill>
          <a:blip r:embed="rId3"/>
          <a:stretch>
            <a:fillRect/>
          </a:stretch>
        </p:blipFill>
        <p:spPr>
          <a:xfrm>
            <a:off x="6031005" y="2887918"/>
            <a:ext cx="1460687" cy="227036"/>
          </a:xfrm>
          <a:prstGeom prst="rect">
            <a:avLst/>
          </a:prstGeom>
        </p:spPr>
      </p:pic>
    </p:spTree>
    <p:extLst>
      <p:ext uri="{BB962C8B-B14F-4D97-AF65-F5344CB8AC3E}">
        <p14:creationId xmlns:p14="http://schemas.microsoft.com/office/powerpoint/2010/main" val="55064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Harris corner detector</a:t>
            </a:r>
            <a:endParaRPr dirty="0"/>
          </a:p>
        </p:txBody>
      </p:sp>
      <p:sp>
        <p:nvSpPr>
          <p:cNvPr id="119" name="Google Shape;119;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corner response map of CRC image from proj2.ipynb here]</a:t>
            </a:r>
            <a:endParaRPr dirty="0"/>
          </a:p>
        </p:txBody>
      </p:sp>
      <p:sp>
        <p:nvSpPr>
          <p:cNvPr id="120" name="Google Shape;120;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[Are gradient features invariant to both additive shifts (brightness) and multiplicative gain (contrast)? Why or why not?]</a:t>
            </a:r>
          </a:p>
          <a:p>
            <a:pPr marL="0" lvl="0" indent="0" algn="l" rtl="0">
              <a:spcBef>
                <a:spcPts val="0"/>
              </a:spcBef>
              <a:spcAft>
                <a:spcPts val="0"/>
              </a:spcAft>
              <a:buNone/>
            </a:pPr>
            <a:endParaRPr lang="en" dirty="0"/>
          </a:p>
          <a:p>
            <a:pPr marL="0" lvl="0" indent="0" algn="l" rtl="0">
              <a:spcBef>
                <a:spcPts val="0"/>
              </a:spcBef>
              <a:spcAft>
                <a:spcPts val="0"/>
              </a:spcAft>
              <a:buNone/>
            </a:pPr>
            <a:r>
              <a:rPr lang="en" sz="1050" dirty="0"/>
              <a:t>Gradient features are invariant to additive shifts. However, they are not invirant to multiplicative gain. If we see the histogram plot for the RGB channels, the plots do not change under additive shifts but in the case of multiplicative gian, the image becomes sharper.</a:t>
            </a:r>
            <a:endParaRPr lang="en" dirty="0"/>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94AA4B76-43CE-416D-902B-7281BB99B542}"/>
              </a:ext>
            </a:extLst>
          </p:cNvPr>
          <p:cNvPicPr>
            <a:picLocks noChangeAspect="1"/>
          </p:cNvPicPr>
          <p:nvPr/>
        </p:nvPicPr>
        <p:blipFill>
          <a:blip r:embed="rId3"/>
          <a:stretch>
            <a:fillRect/>
          </a:stretch>
        </p:blipFill>
        <p:spPr>
          <a:xfrm>
            <a:off x="129231" y="1943100"/>
            <a:ext cx="4617300" cy="25207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Part 1: Harris corner detector</a:t>
            </a:r>
            <a:endParaRPr/>
          </a:p>
        </p:txBody>
      </p:sp>
      <p:sp>
        <p:nvSpPr>
          <p:cNvPr id="126" name="Google Shape;126;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400"/>
              <a:buNone/>
            </a:pPr>
            <a:r>
              <a:rPr lang="en" dirty="0"/>
              <a:t>[insert visualization of CRC interest points from proj2.ipynb here]</a:t>
            </a:r>
            <a:endParaRPr dirty="0"/>
          </a:p>
        </p:txBody>
      </p:sp>
      <p:sp>
        <p:nvSpPr>
          <p:cNvPr id="127" name="Google Shape;127;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[insert visualization of Klaus interest points from proj2.ipynb here] </a:t>
            </a:r>
            <a:endParaRPr dirty="0"/>
          </a:p>
          <a:p>
            <a:pPr marL="0" lvl="0" indent="0" algn="l" rtl="0">
              <a:lnSpc>
                <a:spcPct val="115000"/>
              </a:lnSpc>
              <a:spcBef>
                <a:spcPts val="0"/>
              </a:spcBef>
              <a:spcAft>
                <a:spcPts val="1600"/>
              </a:spcAft>
              <a:buSzPts val="1400"/>
              <a:buNone/>
            </a:pPr>
            <a:endParaRPr dirty="0"/>
          </a:p>
        </p:txBody>
      </p:sp>
      <p:pic>
        <p:nvPicPr>
          <p:cNvPr id="3" name="Picture 2">
            <a:extLst>
              <a:ext uri="{FF2B5EF4-FFF2-40B4-BE49-F238E27FC236}">
                <a16:creationId xmlns:a16="http://schemas.microsoft.com/office/drawing/2014/main" id="{500F9FD0-68AA-4D05-B67A-AE932C504FFC}"/>
              </a:ext>
            </a:extLst>
          </p:cNvPr>
          <p:cNvPicPr>
            <a:picLocks noChangeAspect="1"/>
          </p:cNvPicPr>
          <p:nvPr/>
        </p:nvPicPr>
        <p:blipFill>
          <a:blip r:embed="rId3"/>
          <a:stretch>
            <a:fillRect/>
          </a:stretch>
        </p:blipFill>
        <p:spPr>
          <a:xfrm>
            <a:off x="234649" y="2048110"/>
            <a:ext cx="4597751" cy="2393017"/>
          </a:xfrm>
          <a:prstGeom prst="rect">
            <a:avLst/>
          </a:prstGeom>
        </p:spPr>
      </p:pic>
      <p:pic>
        <p:nvPicPr>
          <p:cNvPr id="5" name="Picture 4">
            <a:extLst>
              <a:ext uri="{FF2B5EF4-FFF2-40B4-BE49-F238E27FC236}">
                <a16:creationId xmlns:a16="http://schemas.microsoft.com/office/drawing/2014/main" id="{9435739A-21CD-4F35-AFD8-7362A720A1D0}"/>
              </a:ext>
            </a:extLst>
          </p:cNvPr>
          <p:cNvPicPr>
            <a:picLocks noChangeAspect="1"/>
          </p:cNvPicPr>
          <p:nvPr/>
        </p:nvPicPr>
        <p:blipFill>
          <a:blip r:embed="rId4"/>
          <a:stretch>
            <a:fillRect/>
          </a:stretch>
        </p:blipFill>
        <p:spPr>
          <a:xfrm>
            <a:off x="4572000" y="2048110"/>
            <a:ext cx="4529474" cy="24432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34" name="Google Shape;134;p30"/>
          <p:cNvSpPr txBox="1">
            <a:spLocks noGrp="1"/>
          </p:cNvSpPr>
          <p:nvPr>
            <p:ph type="body" idx="2"/>
          </p:nvPr>
        </p:nvSpPr>
        <p:spPr>
          <a:xfrm>
            <a:off x="402336" y="1152475"/>
            <a:ext cx="8429964"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are the advantages and disadvantages of using maxpooling for non-maximum suppression (NMS)?]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Using Maxpool in non-maximum supression (NMS) results in the improvement of computation speed by performing a spatial compression to obtain respectable number of interest points. However, doing so results in performance decrease because Maxpooling yields a local maxima for a given kernel and might not always yield an interest point with a higher value that does not fall inside the window size.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Harris corner detector</a:t>
            </a:r>
            <a:endParaRPr/>
          </a:p>
        </p:txBody>
      </p:sp>
      <p:sp>
        <p:nvSpPr>
          <p:cNvPr id="140" name="Google Shape;14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[What is your intuition behind what makes the Harris corner detector effective?]</a:t>
            </a:r>
          </a:p>
          <a:p>
            <a:pPr marL="0" lvl="0" indent="0" algn="l" rtl="0">
              <a:spcBef>
                <a:spcPts val="0"/>
              </a:spcBef>
              <a:spcAft>
                <a:spcPts val="1600"/>
              </a:spcAft>
              <a:buNone/>
            </a:pPr>
            <a:r>
              <a:rPr lang="en" sz="1400" dirty="0"/>
              <a:t>In an image, corners are invariant to rotation and translation and can be accounted as a good feature candidate for dectection taks. Harris corner detector first uses gradients to calculate second moment matrix and gets the ‘R’ score based on sliding window approach. The ‘R’ values classifies exactly where the corner based on the eigenvalues, which are invariant under transformation, of the second moment matrix. ‘R’ values are large when there is a window containing a corner and translation of this window in any orientation causes large change in gradients.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2: SIFT feature descriptor</a:t>
            </a:r>
            <a:endParaRPr dirty="0"/>
          </a:p>
        </p:txBody>
      </p:sp>
      <p:sp>
        <p:nvSpPr>
          <p:cNvPr id="167" name="Google Shape;167;p3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SIFT feature descriptor from proj2.ipynb here]</a:t>
            </a:r>
            <a:endParaRPr dirty="0"/>
          </a:p>
        </p:txBody>
      </p:sp>
      <p:sp>
        <p:nvSpPr>
          <p:cNvPr id="7" name="Google Shape;181;p37">
            <a:extLst>
              <a:ext uri="{FF2B5EF4-FFF2-40B4-BE49-F238E27FC236}">
                <a16:creationId xmlns:a16="http://schemas.microsoft.com/office/drawing/2014/main" id="{0CCD705D-87D0-4974-8127-08775B934A88}"/>
              </a:ext>
            </a:extLst>
          </p:cNvPr>
          <p:cNvSpPr txBox="1">
            <a:spLocks/>
          </p:cNvSpPr>
          <p:nvPr/>
        </p:nvSpPr>
        <p:spPr>
          <a:xfrm>
            <a:off x="4572000" y="1152474"/>
            <a:ext cx="3999900" cy="3822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dirty="0"/>
              <a:t>[Describe your implementation of SIFT feature descriptors here]</a:t>
            </a:r>
          </a:p>
          <a:p>
            <a:pPr marL="0" indent="0">
              <a:buFont typeface="Arial"/>
              <a:buNone/>
            </a:pPr>
            <a:endParaRPr lang="en-US" dirty="0"/>
          </a:p>
          <a:p>
            <a:pPr marL="0" indent="0">
              <a:buFont typeface="Arial"/>
              <a:buNone/>
            </a:pPr>
            <a:r>
              <a:rPr lang="en-US" sz="1100" dirty="0"/>
              <a:t>First image gradients are obtained along x and y direction. Then the magnitude and orientation of each corresponding gradient are at each pixel location is obtained using squaring of elements of gradient matrices.</a:t>
            </a:r>
          </a:p>
          <a:p>
            <a:pPr marL="0" indent="0">
              <a:buFont typeface="Arial"/>
              <a:buNone/>
            </a:pPr>
            <a:endParaRPr lang="en-US" sz="1100" dirty="0"/>
          </a:p>
          <a:p>
            <a:pPr marL="0" indent="0">
              <a:buFont typeface="Arial"/>
              <a:buNone/>
            </a:pPr>
            <a:r>
              <a:rPr lang="en-US" sz="1100" dirty="0"/>
              <a:t>Then feature vectors are computed based on magnitude, orientation, feature width and shape of window for operation for each interest points. SIFT descriptor is obtained using a 16x16 window with its center at each interest point to obtain 128-D vector of gradient histogram. This is done by splitting the window to 4x4 grid with 8 bins. Thus, obtained vector is normalized and raised to the power of 1/2 , and this gives me SIFT descriptor.</a:t>
            </a:r>
          </a:p>
        </p:txBody>
      </p:sp>
      <p:pic>
        <p:nvPicPr>
          <p:cNvPr id="3" name="Picture 2">
            <a:extLst>
              <a:ext uri="{FF2B5EF4-FFF2-40B4-BE49-F238E27FC236}">
                <a16:creationId xmlns:a16="http://schemas.microsoft.com/office/drawing/2014/main" id="{D5CF5288-4EC1-411F-B9DB-83B60CE3FD18}"/>
              </a:ext>
            </a:extLst>
          </p:cNvPr>
          <p:cNvPicPr>
            <a:picLocks noChangeAspect="1"/>
          </p:cNvPicPr>
          <p:nvPr/>
        </p:nvPicPr>
        <p:blipFill>
          <a:blip r:embed="rId3"/>
          <a:stretch>
            <a:fillRect/>
          </a:stretch>
        </p:blipFill>
        <p:spPr>
          <a:xfrm>
            <a:off x="842955" y="1794751"/>
            <a:ext cx="2937390" cy="290372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1158</Words>
  <Application>Microsoft Office PowerPoint</Application>
  <PresentationFormat>On-screen Show (16:9)</PresentationFormat>
  <Paragraphs>72</Paragraphs>
  <Slides>14</Slides>
  <Notes>13</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14</vt:i4>
      </vt:variant>
    </vt:vector>
  </HeadingPairs>
  <TitlesOfParts>
    <vt:vector size="17" baseType="lpstr">
      <vt:lpstr>Arial</vt:lpstr>
      <vt:lpstr>Simple Light</vt:lpstr>
      <vt:lpstr>Simple Light</vt:lpstr>
      <vt:lpstr>CS x476 Project 4</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SIFT feature descriptor</vt:lpstr>
      <vt:lpstr>Part 2: SIFT feature descriptor</vt:lpstr>
      <vt:lpstr>Part 2: SIFT feature descriptor</vt:lpstr>
      <vt:lpstr>Part 3: Feature matching</vt:lpstr>
      <vt:lpstr>Part 3: Feature matching</vt:lpstr>
      <vt:lpstr>Part 4: SIFT feature descriptor (Extra Credit)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2</dc:title>
  <cp:lastModifiedBy>Koirala, Bipin</cp:lastModifiedBy>
  <cp:revision>35</cp:revision>
  <dcterms:modified xsi:type="dcterms:W3CDTF">2021-11-09T03:44:29Z</dcterms:modified>
</cp:coreProperties>
</file>