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7" r:id="rId10"/>
    <p:sldId id="266" r:id="rId11"/>
    <p:sldId id="264" r:id="rId12"/>
    <p:sldId id="265"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5f839a61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f5f839a610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f5f839a61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f5f839a61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f5f839a61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f5f839a61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6" name="Google Shape;16;p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 name="Google Shape;3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2" name="Google Shape;4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58691" y="647333"/>
            <a:ext cx="8520600" cy="1160531"/>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dirty="0"/>
              <a:t>CS x476 Project 3</a:t>
            </a:r>
            <a:endParaRPr dirty="0"/>
          </a:p>
        </p:txBody>
      </p:sp>
      <p:sp>
        <p:nvSpPr>
          <p:cNvPr id="55" name="Google Shape;55;p13"/>
          <p:cNvSpPr txBox="1">
            <a:spLocks noGrp="1"/>
          </p:cNvSpPr>
          <p:nvPr>
            <p:ph type="subTitle" idx="1"/>
          </p:nvPr>
        </p:nvSpPr>
        <p:spPr>
          <a:xfrm>
            <a:off x="159300" y="1980048"/>
            <a:ext cx="8520600" cy="2516119"/>
          </a:xfrm>
          <a:prstGeom prst="rect">
            <a:avLst/>
          </a:prstGeom>
          <a:noFill/>
          <a:ln>
            <a:noFill/>
          </a:ln>
        </p:spPr>
        <p:txBody>
          <a:bodyPr spcFirstLastPara="1" wrap="square" lIns="91425" tIns="91425" rIns="91425" bIns="91425" anchor="t" anchorCtr="0">
            <a:noAutofit/>
          </a:bodyPr>
          <a:lstStyle/>
          <a:p>
            <a:pPr algn="ctr">
              <a:tabLst>
                <a:tab pos="0" algn="l"/>
              </a:tabLst>
            </a:pPr>
            <a:r>
              <a:rPr lang="en-US" sz="2800" spc="-1" dirty="0">
                <a:solidFill>
                  <a:srgbClr val="595959"/>
                </a:solidFill>
                <a:latin typeface="Arial"/>
                <a:ea typeface="Arial"/>
              </a:rPr>
              <a:t>Bipin Koirala</a:t>
            </a:r>
            <a:endParaRPr lang="en-US" sz="2800" spc="-1" dirty="0">
              <a:latin typeface="Arial"/>
            </a:endParaRPr>
          </a:p>
          <a:p>
            <a:pPr algn="ctr">
              <a:tabLst>
                <a:tab pos="0" algn="l"/>
              </a:tabLst>
            </a:pPr>
            <a:r>
              <a:rPr lang="en-US" sz="2800" spc="-1" dirty="0">
                <a:solidFill>
                  <a:srgbClr val="595959"/>
                </a:solidFill>
                <a:latin typeface="Arial"/>
                <a:ea typeface="Arial"/>
              </a:rPr>
              <a:t>bkoirala3@gatech.edu</a:t>
            </a:r>
            <a:endParaRPr lang="en-US" sz="2800" spc="-1" dirty="0">
              <a:latin typeface="Arial"/>
            </a:endParaRPr>
          </a:p>
          <a:p>
            <a:pPr algn="ctr">
              <a:tabLst>
                <a:tab pos="0" algn="l"/>
              </a:tabLst>
            </a:pPr>
            <a:r>
              <a:rPr lang="en-US" sz="2800" spc="-1" dirty="0">
                <a:solidFill>
                  <a:srgbClr val="595959"/>
                </a:solidFill>
                <a:latin typeface="Arial"/>
                <a:ea typeface="Arial"/>
              </a:rPr>
              <a:t>bkoirala3</a:t>
            </a:r>
            <a:endParaRPr lang="en-US" sz="2800" spc="-1" dirty="0">
              <a:latin typeface="Arial"/>
            </a:endParaRPr>
          </a:p>
          <a:p>
            <a:pPr algn="ctr">
              <a:tabLst>
                <a:tab pos="0" algn="l"/>
              </a:tabLst>
            </a:pPr>
            <a:r>
              <a:rPr lang="en" sz="2800" spc="-1" dirty="0">
                <a:solidFill>
                  <a:srgbClr val="595959"/>
                </a:solidFill>
                <a:latin typeface="Arial"/>
                <a:ea typeface="Arial"/>
              </a:rPr>
              <a:t>9037.15.285</a:t>
            </a:r>
          </a:p>
          <a:p>
            <a:pPr algn="ctr">
              <a:tabLst>
                <a:tab pos="0" algn="l"/>
              </a:tabLst>
            </a:pPr>
            <a:r>
              <a:rPr lang="en" sz="2800" spc="-1" dirty="0">
                <a:solidFill>
                  <a:srgbClr val="595959"/>
                </a:solidFill>
                <a:latin typeface="Arial"/>
                <a:ea typeface="Arial"/>
              </a:rPr>
              <a:t>Section (6476)</a:t>
            </a:r>
            <a:endParaRPr lang="en-US" sz="2800" spc="-1" dirty="0">
              <a:latin typeface="Arial"/>
            </a:endParaRPr>
          </a:p>
          <a:p>
            <a:pPr marL="0" lvl="0" indent="0" algn="ctr" rtl="0">
              <a:lnSpc>
                <a:spcPct val="100000"/>
              </a:lnSpc>
              <a:spcBef>
                <a:spcPts val="0"/>
              </a:spcBef>
              <a:spcAft>
                <a:spcPts val="0"/>
              </a:spcAft>
              <a:buSzPts val="28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3"/>
          <p:cNvSpPr txBox="1">
            <a:spLocks noGrp="1"/>
          </p:cNvSpPr>
          <p:nvPr>
            <p:ph type="body" idx="1"/>
          </p:nvPr>
        </p:nvSpPr>
        <p:spPr>
          <a:xfrm>
            <a:off x="311700" y="438800"/>
            <a:ext cx="8353500" cy="41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Part 6.3: Training AlexNet: what does fine-tuning a network mean? (1pt)</a:t>
            </a:r>
            <a:endParaRPr b="1" dirty="0"/>
          </a:p>
          <a:p>
            <a:pPr marL="0" lvl="0" indent="0" algn="l" rtl="0">
              <a:lnSpc>
                <a:spcPct val="115000"/>
              </a:lnSpc>
              <a:spcBef>
                <a:spcPts val="1600"/>
              </a:spcBef>
              <a:spcAft>
                <a:spcPts val="1600"/>
              </a:spcAft>
              <a:buSzPts val="1400"/>
              <a:buNone/>
            </a:pPr>
            <a:r>
              <a:rPr lang="en" dirty="0"/>
              <a:t>&lt;Text solution here&gt;</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1"/>
          <p:cNvSpPr txBox="1">
            <a:spLocks noGrp="1"/>
          </p:cNvSpPr>
          <p:nvPr>
            <p:ph type="body" idx="1"/>
          </p:nvPr>
        </p:nvSpPr>
        <p:spPr>
          <a:xfrm>
            <a:off x="311700" y="438800"/>
            <a:ext cx="8353500" cy="449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Part 6.3 : Training Alexnet (5pts) – you need to get &gt;85% validation accuracy as stated in the notebook</a:t>
            </a:r>
            <a:endParaRPr b="1" dirty="0"/>
          </a:p>
          <a:p>
            <a:pPr marL="0" lvl="0" indent="0" algn="l" rtl="0">
              <a:lnSpc>
                <a:spcPct val="115000"/>
              </a:lnSpc>
              <a:spcBef>
                <a:spcPts val="1600"/>
              </a:spcBef>
              <a:spcAft>
                <a:spcPts val="0"/>
              </a:spcAft>
              <a:buSzPts val="1400"/>
              <a:buNone/>
            </a:pPr>
            <a:r>
              <a:rPr lang="en" dirty="0"/>
              <a:t>&lt;Loss plot here&gt;				      &lt;Accuracy plot here&gt;</a:t>
            </a: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r>
              <a:rPr lang="en" dirty="0"/>
              <a:t>Final training accuracy value: 0.9585</a:t>
            </a:r>
            <a:endParaRPr dirty="0"/>
          </a:p>
          <a:p>
            <a:pPr marL="0" lvl="0" indent="0" algn="l" rtl="0">
              <a:lnSpc>
                <a:spcPct val="114999"/>
              </a:lnSpc>
              <a:spcBef>
                <a:spcPts val="1600"/>
              </a:spcBef>
              <a:spcAft>
                <a:spcPts val="0"/>
              </a:spcAft>
              <a:buSzPts val="1400"/>
              <a:buNone/>
            </a:pPr>
            <a:r>
              <a:rPr lang="en" dirty="0"/>
              <a:t>Final validation accuracy value: 0.8573</a:t>
            </a:r>
            <a:endParaRPr dirty="0"/>
          </a:p>
        </p:txBody>
      </p:sp>
      <p:pic>
        <p:nvPicPr>
          <p:cNvPr id="3" name="Picture 2">
            <a:extLst>
              <a:ext uri="{FF2B5EF4-FFF2-40B4-BE49-F238E27FC236}">
                <a16:creationId xmlns:a16="http://schemas.microsoft.com/office/drawing/2014/main" id="{6D9D67E4-4E77-46FD-9B77-8F8399AECAB8}"/>
              </a:ext>
            </a:extLst>
          </p:cNvPr>
          <p:cNvPicPr>
            <a:picLocks noChangeAspect="1"/>
          </p:cNvPicPr>
          <p:nvPr/>
        </p:nvPicPr>
        <p:blipFill>
          <a:blip r:embed="rId3"/>
          <a:stretch>
            <a:fillRect/>
          </a:stretch>
        </p:blipFill>
        <p:spPr>
          <a:xfrm>
            <a:off x="255493" y="1538632"/>
            <a:ext cx="3545541" cy="2066236"/>
          </a:xfrm>
          <a:prstGeom prst="rect">
            <a:avLst/>
          </a:prstGeom>
        </p:spPr>
      </p:pic>
      <p:pic>
        <p:nvPicPr>
          <p:cNvPr id="5" name="Picture 4">
            <a:extLst>
              <a:ext uri="{FF2B5EF4-FFF2-40B4-BE49-F238E27FC236}">
                <a16:creationId xmlns:a16="http://schemas.microsoft.com/office/drawing/2014/main" id="{7E303439-9F39-4FE8-B33D-1C888F037234}"/>
              </a:ext>
            </a:extLst>
          </p:cNvPr>
          <p:cNvPicPr>
            <a:picLocks noChangeAspect="1"/>
          </p:cNvPicPr>
          <p:nvPr/>
        </p:nvPicPr>
        <p:blipFill>
          <a:blip r:embed="rId4"/>
          <a:stretch>
            <a:fillRect/>
          </a:stretch>
        </p:blipFill>
        <p:spPr>
          <a:xfrm>
            <a:off x="4554896" y="1538632"/>
            <a:ext cx="3356442" cy="2074269"/>
          </a:xfrm>
          <a:prstGeom prst="rect">
            <a:avLst/>
          </a:prstGeom>
        </p:spPr>
      </p:pic>
      <p:pic>
        <p:nvPicPr>
          <p:cNvPr id="7" name="Picture 6">
            <a:extLst>
              <a:ext uri="{FF2B5EF4-FFF2-40B4-BE49-F238E27FC236}">
                <a16:creationId xmlns:a16="http://schemas.microsoft.com/office/drawing/2014/main" id="{27378A92-BF53-400E-AAEB-CB092D40863C}"/>
              </a:ext>
            </a:extLst>
          </p:cNvPr>
          <p:cNvPicPr>
            <a:picLocks noChangeAspect="1"/>
          </p:cNvPicPr>
          <p:nvPr/>
        </p:nvPicPr>
        <p:blipFill>
          <a:blip r:embed="rId5"/>
          <a:stretch>
            <a:fillRect/>
          </a:stretch>
        </p:blipFill>
        <p:spPr>
          <a:xfrm>
            <a:off x="3801034" y="3981617"/>
            <a:ext cx="5143500" cy="571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2"/>
          <p:cNvSpPr txBox="1">
            <a:spLocks noGrp="1"/>
          </p:cNvSpPr>
          <p:nvPr>
            <p:ph type="body" idx="1"/>
          </p:nvPr>
        </p:nvSpPr>
        <p:spPr>
          <a:xfrm>
            <a:off x="311700" y="438800"/>
            <a:ext cx="8353500" cy="41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Part 6.3: Training AlexNet (3pts)</a:t>
            </a:r>
            <a:endParaRPr b="1" dirty="0"/>
          </a:p>
          <a:p>
            <a:pPr marL="0" lvl="0" indent="0" algn="l" rtl="0">
              <a:lnSpc>
                <a:spcPct val="114999"/>
              </a:lnSpc>
              <a:spcBef>
                <a:spcPts val="1600"/>
              </a:spcBef>
              <a:spcAft>
                <a:spcPts val="0"/>
              </a:spcAft>
              <a:buSzPts val="1400"/>
              <a:buNone/>
            </a:pPr>
            <a:r>
              <a:rPr lang="en" dirty="0"/>
              <a:t>&lt;Paste here the final hyperparameters you arrived at&gt; 				    		</a:t>
            </a: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5"/>
          <p:cNvSpPr txBox="1">
            <a:spLocks noGrp="1"/>
          </p:cNvSpPr>
          <p:nvPr>
            <p:ph type="body" idx="1"/>
          </p:nvPr>
        </p:nvSpPr>
        <p:spPr>
          <a:xfrm>
            <a:off x="311700" y="438800"/>
            <a:ext cx="8395500" cy="41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Conclusion: briefly discuss what you have learned from this project. (3pts)</a:t>
            </a:r>
            <a:endParaRPr b="1" dirty="0"/>
          </a:p>
          <a:p>
            <a:pPr marL="0" lvl="0" indent="0" algn="l" rtl="0">
              <a:lnSpc>
                <a:spcPct val="115000"/>
              </a:lnSpc>
              <a:spcBef>
                <a:spcPts val="1600"/>
              </a:spcBef>
              <a:spcAft>
                <a:spcPts val="1600"/>
              </a:spcAft>
              <a:buSzPts val="1400"/>
              <a:buNone/>
            </a:pPr>
            <a:r>
              <a:rPr lang="en" dirty="0"/>
              <a:t>&lt;Text solution here&gt;</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6"/>
          <p:cNvSpPr txBox="1">
            <a:spLocks noGrp="1"/>
          </p:cNvSpPr>
          <p:nvPr>
            <p:ph type="body" idx="1"/>
          </p:nvPr>
        </p:nvSpPr>
        <p:spPr>
          <a:xfrm>
            <a:off x="311700" y="438800"/>
            <a:ext cx="8353500" cy="41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EC1: SimpleNetDropout: How do dropout and data-augmentation help? (1pt)</a:t>
            </a:r>
            <a:endParaRPr b="1" dirty="0"/>
          </a:p>
          <a:p>
            <a:pPr marL="0" lvl="0" indent="0" algn="l" rtl="0">
              <a:lnSpc>
                <a:spcPct val="115000"/>
              </a:lnSpc>
              <a:spcBef>
                <a:spcPts val="1600"/>
              </a:spcBef>
              <a:spcAft>
                <a:spcPts val="1600"/>
              </a:spcAft>
              <a:buSzPts val="1400"/>
              <a:buNone/>
            </a:pPr>
            <a:r>
              <a:rPr lang="en" dirty="0"/>
              <a:t>&lt;Text solution here&gt;</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7"/>
          <p:cNvSpPr txBox="1">
            <a:spLocks noGrp="1"/>
          </p:cNvSpPr>
          <p:nvPr>
            <p:ph type="body" idx="4294967295"/>
          </p:nvPr>
        </p:nvSpPr>
        <p:spPr>
          <a:xfrm>
            <a:off x="311700" y="445024"/>
            <a:ext cx="8520600" cy="460655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400"/>
              <a:buFont typeface="Arial"/>
              <a:buNone/>
            </a:pPr>
            <a:r>
              <a:rPr lang="en" sz="1400" b="1" dirty="0">
                <a:solidFill>
                  <a:srgbClr val="000000"/>
                </a:solidFill>
              </a:rPr>
              <a:t>EC1: Training SimpleNetDropout (3pts) – you need to get &gt;52% validation accuracy as stated in the notebook.</a:t>
            </a:r>
            <a:endParaRPr sz="1400" b="1" dirty="0">
              <a:solidFill>
                <a:srgbClr val="000000"/>
              </a:solidFill>
            </a:endParaRPr>
          </a:p>
          <a:p>
            <a:pPr marL="0" lvl="0" indent="0" algn="l" rtl="0">
              <a:lnSpc>
                <a:spcPct val="115000"/>
              </a:lnSpc>
              <a:spcBef>
                <a:spcPts val="1600"/>
              </a:spcBef>
              <a:spcAft>
                <a:spcPts val="0"/>
              </a:spcAft>
              <a:buClr>
                <a:srgbClr val="000000"/>
              </a:buClr>
              <a:buSzPts val="1400"/>
              <a:buFont typeface="Arial"/>
              <a:buNone/>
            </a:pPr>
            <a:r>
              <a:rPr lang="en" sz="1400" dirty="0">
                <a:solidFill>
                  <a:srgbClr val="000000"/>
                </a:solidFill>
              </a:rPr>
              <a:t>&lt;Loss plot here&gt;				                        &lt;Accuracy plot here&gt;</a:t>
            </a:r>
            <a:endParaRPr sz="1400" dirty="0">
              <a:solidFill>
                <a:srgbClr val="000000"/>
              </a:solidFill>
            </a:endParaRPr>
          </a:p>
          <a:p>
            <a:pPr marL="0" lvl="0" indent="0" algn="l" rtl="0">
              <a:lnSpc>
                <a:spcPct val="115000"/>
              </a:lnSpc>
              <a:spcBef>
                <a:spcPts val="1600"/>
              </a:spcBef>
              <a:spcAft>
                <a:spcPts val="0"/>
              </a:spcAft>
              <a:buClr>
                <a:srgbClr val="000000"/>
              </a:buClr>
              <a:buSzPts val="1400"/>
              <a:buFont typeface="Arial"/>
              <a:buNone/>
            </a:pPr>
            <a:endParaRPr sz="1400" dirty="0">
              <a:solidFill>
                <a:srgbClr val="000000"/>
              </a:solidFill>
            </a:endParaRPr>
          </a:p>
          <a:p>
            <a:pPr marL="0" lvl="0" indent="0" algn="l" rtl="0">
              <a:lnSpc>
                <a:spcPct val="115000"/>
              </a:lnSpc>
              <a:spcBef>
                <a:spcPts val="1600"/>
              </a:spcBef>
              <a:spcAft>
                <a:spcPts val="0"/>
              </a:spcAft>
              <a:buClr>
                <a:srgbClr val="000000"/>
              </a:buClr>
              <a:buSzPts val="1400"/>
              <a:buFont typeface="Arial"/>
              <a:buNone/>
            </a:pPr>
            <a:endParaRPr sz="1400" dirty="0">
              <a:solidFill>
                <a:srgbClr val="000000"/>
              </a:solidFill>
            </a:endParaRPr>
          </a:p>
          <a:p>
            <a:pPr marL="0" lvl="0" indent="0" algn="l" rtl="0">
              <a:lnSpc>
                <a:spcPct val="115000"/>
              </a:lnSpc>
              <a:spcBef>
                <a:spcPts val="1600"/>
              </a:spcBef>
              <a:spcAft>
                <a:spcPts val="0"/>
              </a:spcAft>
              <a:buClr>
                <a:srgbClr val="000000"/>
              </a:buClr>
              <a:buSzPts val="1400"/>
              <a:buFont typeface="Arial"/>
              <a:buNone/>
            </a:pPr>
            <a:endParaRPr sz="1400" dirty="0">
              <a:solidFill>
                <a:srgbClr val="000000"/>
              </a:solidFill>
            </a:endParaRPr>
          </a:p>
          <a:p>
            <a:pPr marL="0" lvl="0" indent="0" algn="l" rtl="0">
              <a:lnSpc>
                <a:spcPct val="115000"/>
              </a:lnSpc>
              <a:spcBef>
                <a:spcPts val="1600"/>
              </a:spcBef>
              <a:spcAft>
                <a:spcPts val="0"/>
              </a:spcAft>
              <a:buClr>
                <a:srgbClr val="000000"/>
              </a:buClr>
              <a:buSzPts val="1400"/>
              <a:buFont typeface="Arial"/>
              <a:buNone/>
            </a:pPr>
            <a:endParaRPr sz="1400" dirty="0">
              <a:solidFill>
                <a:srgbClr val="000000"/>
              </a:solidFill>
            </a:endParaRPr>
          </a:p>
          <a:p>
            <a:pPr marL="0" lvl="0" indent="0" algn="l" rtl="0">
              <a:lnSpc>
                <a:spcPct val="115000"/>
              </a:lnSpc>
              <a:spcBef>
                <a:spcPts val="1600"/>
              </a:spcBef>
              <a:spcAft>
                <a:spcPts val="0"/>
              </a:spcAft>
              <a:buClr>
                <a:srgbClr val="000000"/>
              </a:buClr>
              <a:buSzPts val="1400"/>
              <a:buFont typeface="Arial"/>
              <a:buNone/>
            </a:pPr>
            <a:endParaRPr sz="1400" dirty="0">
              <a:solidFill>
                <a:srgbClr val="000000"/>
              </a:solidFill>
            </a:endParaRPr>
          </a:p>
          <a:p>
            <a:pPr marL="0" lvl="0" indent="0" algn="l" rtl="0">
              <a:lnSpc>
                <a:spcPct val="115000"/>
              </a:lnSpc>
              <a:spcBef>
                <a:spcPts val="1600"/>
              </a:spcBef>
              <a:spcAft>
                <a:spcPts val="0"/>
              </a:spcAft>
              <a:buClr>
                <a:srgbClr val="000000"/>
              </a:buClr>
              <a:buSzPts val="1400"/>
              <a:buFont typeface="Arial"/>
              <a:buNone/>
            </a:pPr>
            <a:r>
              <a:rPr lang="en" sz="1400" dirty="0">
                <a:solidFill>
                  <a:srgbClr val="000000"/>
                </a:solidFill>
              </a:rPr>
              <a:t>Final training accuracy value: 0.6137</a:t>
            </a:r>
            <a:endParaRPr sz="1400" dirty="0">
              <a:solidFill>
                <a:srgbClr val="000000"/>
              </a:solidFill>
            </a:endParaRPr>
          </a:p>
          <a:p>
            <a:pPr marL="0" lvl="0" indent="0" algn="l" rtl="0">
              <a:lnSpc>
                <a:spcPct val="114999"/>
              </a:lnSpc>
              <a:spcBef>
                <a:spcPts val="1600"/>
              </a:spcBef>
              <a:spcAft>
                <a:spcPts val="0"/>
              </a:spcAft>
              <a:buClr>
                <a:srgbClr val="000000"/>
              </a:buClr>
              <a:buSzPts val="1400"/>
              <a:buFont typeface="Arial"/>
              <a:buNone/>
            </a:pPr>
            <a:r>
              <a:rPr lang="en" sz="1400" dirty="0">
                <a:solidFill>
                  <a:srgbClr val="000000"/>
                </a:solidFill>
              </a:rPr>
              <a:t>Final validation accuracy value: 0.5113</a:t>
            </a:r>
            <a:endParaRPr sz="1400" dirty="0">
              <a:solidFill>
                <a:srgbClr val="000000"/>
              </a:solidFill>
            </a:endParaRPr>
          </a:p>
          <a:p>
            <a:pPr marL="0" lvl="0" indent="0" algn="l" rtl="0">
              <a:lnSpc>
                <a:spcPct val="115000"/>
              </a:lnSpc>
              <a:spcBef>
                <a:spcPts val="0"/>
              </a:spcBef>
              <a:spcAft>
                <a:spcPts val="0"/>
              </a:spcAft>
              <a:buSzPts val="1800"/>
              <a:buNone/>
            </a:pPr>
            <a:endParaRPr dirty="0"/>
          </a:p>
        </p:txBody>
      </p:sp>
      <p:pic>
        <p:nvPicPr>
          <p:cNvPr id="3" name="Picture 2">
            <a:extLst>
              <a:ext uri="{FF2B5EF4-FFF2-40B4-BE49-F238E27FC236}">
                <a16:creationId xmlns:a16="http://schemas.microsoft.com/office/drawing/2014/main" id="{24312C64-F0F0-4060-9B62-943C18AC0FA2}"/>
              </a:ext>
            </a:extLst>
          </p:cNvPr>
          <p:cNvPicPr>
            <a:picLocks noChangeAspect="1"/>
          </p:cNvPicPr>
          <p:nvPr/>
        </p:nvPicPr>
        <p:blipFill>
          <a:blip r:embed="rId3"/>
          <a:stretch>
            <a:fillRect/>
          </a:stretch>
        </p:blipFill>
        <p:spPr>
          <a:xfrm>
            <a:off x="311700" y="1473853"/>
            <a:ext cx="3503115" cy="2195793"/>
          </a:xfrm>
          <a:prstGeom prst="rect">
            <a:avLst/>
          </a:prstGeom>
        </p:spPr>
      </p:pic>
      <p:pic>
        <p:nvPicPr>
          <p:cNvPr id="5" name="Picture 4">
            <a:extLst>
              <a:ext uri="{FF2B5EF4-FFF2-40B4-BE49-F238E27FC236}">
                <a16:creationId xmlns:a16="http://schemas.microsoft.com/office/drawing/2014/main" id="{3F6036D6-CF17-404C-A3D3-B82F9AAD0A29}"/>
              </a:ext>
            </a:extLst>
          </p:cNvPr>
          <p:cNvPicPr>
            <a:picLocks noChangeAspect="1"/>
          </p:cNvPicPr>
          <p:nvPr/>
        </p:nvPicPr>
        <p:blipFill>
          <a:blip r:embed="rId4"/>
          <a:stretch>
            <a:fillRect/>
          </a:stretch>
        </p:blipFill>
        <p:spPr>
          <a:xfrm>
            <a:off x="5329187" y="1473853"/>
            <a:ext cx="3368888" cy="2195793"/>
          </a:xfrm>
          <a:prstGeom prst="rect">
            <a:avLst/>
          </a:prstGeom>
        </p:spPr>
      </p:pic>
      <p:pic>
        <p:nvPicPr>
          <p:cNvPr id="7" name="Picture 6">
            <a:extLst>
              <a:ext uri="{FF2B5EF4-FFF2-40B4-BE49-F238E27FC236}">
                <a16:creationId xmlns:a16="http://schemas.microsoft.com/office/drawing/2014/main" id="{D297358D-0615-4BBC-B07F-635E577A31D7}"/>
              </a:ext>
            </a:extLst>
          </p:cNvPr>
          <p:cNvPicPr>
            <a:picLocks noChangeAspect="1"/>
          </p:cNvPicPr>
          <p:nvPr/>
        </p:nvPicPr>
        <p:blipFill>
          <a:blip r:embed="rId5"/>
          <a:stretch>
            <a:fillRect/>
          </a:stretch>
        </p:blipFill>
        <p:spPr>
          <a:xfrm>
            <a:off x="3897475" y="3999165"/>
            <a:ext cx="4800600" cy="52220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8"/>
          <p:cNvSpPr txBox="1">
            <a:spLocks noGrp="1"/>
          </p:cNvSpPr>
          <p:nvPr>
            <p:ph type="body" idx="1"/>
          </p:nvPr>
        </p:nvSpPr>
        <p:spPr>
          <a:xfrm>
            <a:off x="311700" y="438800"/>
            <a:ext cx="8353500" cy="41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EC1: Training SimpleNetDropout (1pt)</a:t>
            </a:r>
            <a:endParaRPr b="1" dirty="0"/>
          </a:p>
          <a:p>
            <a:pPr marL="0" lvl="0" indent="0" algn="l" rtl="0">
              <a:lnSpc>
                <a:spcPct val="114999"/>
              </a:lnSpc>
              <a:spcBef>
                <a:spcPts val="1600"/>
              </a:spcBef>
              <a:spcAft>
                <a:spcPts val="0"/>
              </a:spcAft>
              <a:buSzPts val="1400"/>
              <a:buNone/>
            </a:pPr>
            <a:r>
              <a:rPr lang="en" dirty="0"/>
              <a:t>&lt;Paste final hyperparameters here&gt;				    		</a:t>
            </a: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9"/>
          <p:cNvSpPr txBox="1">
            <a:spLocks noGrp="1"/>
          </p:cNvSpPr>
          <p:nvPr>
            <p:ph type="body" idx="1"/>
          </p:nvPr>
        </p:nvSpPr>
        <p:spPr>
          <a:xfrm>
            <a:off x="311700" y="438800"/>
            <a:ext cx="8353500" cy="41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EC1: SimpleNetDropout: compare the loss and accuracy for training and testing set, how does the result compare with that of SimpleNet without Dropout? How to interpret this result? (1pt)</a:t>
            </a:r>
            <a:endParaRPr b="1" dirty="0"/>
          </a:p>
          <a:p>
            <a:pPr marL="0" lvl="0" indent="0" algn="l" rtl="0">
              <a:lnSpc>
                <a:spcPct val="115000"/>
              </a:lnSpc>
              <a:spcBef>
                <a:spcPts val="1600"/>
              </a:spcBef>
              <a:spcAft>
                <a:spcPts val="1600"/>
              </a:spcAft>
              <a:buSzPts val="1400"/>
              <a:buNone/>
            </a:pPr>
            <a:r>
              <a:rPr lang="en" dirty="0"/>
              <a:t>&lt;Text solution here&gt;</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0"/>
          <p:cNvSpPr txBox="1">
            <a:spLocks noGrp="1"/>
          </p:cNvSpPr>
          <p:nvPr>
            <p:ph type="body" idx="1"/>
          </p:nvPr>
        </p:nvSpPr>
        <p:spPr>
          <a:xfrm>
            <a:off x="311700" y="438800"/>
            <a:ext cx="8353500" cy="41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EC2: Quantization. Paste the code of the quantize function here. (3pts)</a:t>
            </a:r>
            <a:endParaRPr dirty="0"/>
          </a:p>
          <a:p>
            <a:pPr marL="0" lvl="0" indent="0" algn="l" rtl="0">
              <a:lnSpc>
                <a:spcPct val="114999"/>
              </a:lnSpc>
              <a:spcBef>
                <a:spcPts val="0"/>
              </a:spcBef>
              <a:spcAft>
                <a:spcPts val="0"/>
              </a:spcAft>
              <a:buSzPts val="1400"/>
              <a:buNone/>
            </a:pPr>
            <a:r>
              <a:rPr lang="en" dirty="0"/>
              <a:t>&lt;Screenshot here&gt;</a:t>
            </a:r>
            <a:endParaRPr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txBox="1">
            <a:spLocks noGrp="1"/>
          </p:cNvSpPr>
          <p:nvPr>
            <p:ph type="body" idx="1"/>
          </p:nvPr>
        </p:nvSpPr>
        <p:spPr>
          <a:xfrm>
            <a:off x="311700" y="438800"/>
            <a:ext cx="8353500" cy="41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EC2: Quantization. Briefly discuss the steps you followed. You cannot use code and should describe the intuition behind each step. (3pts)</a:t>
            </a:r>
            <a:endParaRPr dirty="0"/>
          </a:p>
          <a:p>
            <a:pPr marL="0" lvl="0" indent="0" algn="l" rtl="0">
              <a:lnSpc>
                <a:spcPct val="114999"/>
              </a:lnSpc>
              <a:spcBef>
                <a:spcPts val="0"/>
              </a:spcBef>
              <a:spcAft>
                <a:spcPts val="0"/>
              </a:spcAft>
              <a:buSzPts val="1400"/>
              <a:buNone/>
            </a:pPr>
            <a:r>
              <a:rPr lang="en" dirty="0"/>
              <a:t>&lt;text answer here&gt;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438800"/>
            <a:ext cx="4245900" cy="41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Part 1: Dataloader</a:t>
            </a:r>
            <a:endParaRPr b="1" dirty="0"/>
          </a:p>
          <a:p>
            <a:pPr marL="0" lvl="0" indent="0" algn="l" rtl="0">
              <a:lnSpc>
                <a:spcPct val="115000"/>
              </a:lnSpc>
              <a:spcBef>
                <a:spcPts val="0"/>
              </a:spcBef>
              <a:spcAft>
                <a:spcPts val="0"/>
              </a:spcAft>
              <a:buSzPts val="1400"/>
              <a:buNone/>
            </a:pPr>
            <a:endParaRPr b="1" dirty="0"/>
          </a:p>
          <a:p>
            <a:pPr marL="0" lvl="0" indent="0" algn="l" rtl="0">
              <a:lnSpc>
                <a:spcPct val="115000"/>
              </a:lnSpc>
              <a:spcBef>
                <a:spcPts val="0"/>
              </a:spcBef>
              <a:spcAft>
                <a:spcPts val="0"/>
              </a:spcAft>
              <a:buSzPts val="1400"/>
              <a:buNone/>
            </a:pPr>
            <a:r>
              <a:rPr lang="en" b="1" dirty="0"/>
              <a:t>Report the classes and the number of instances in the dataset, both train and test. (1pt)</a:t>
            </a:r>
            <a:endParaRPr b="1" dirty="0"/>
          </a:p>
          <a:p>
            <a:pPr marL="0" lvl="0" indent="0" algn="l" rtl="0">
              <a:lnSpc>
                <a:spcPct val="114999"/>
              </a:lnSpc>
              <a:spcBef>
                <a:spcPts val="1600"/>
              </a:spcBef>
              <a:spcAft>
                <a:spcPts val="0"/>
              </a:spcAft>
              <a:buSzPts val="1400"/>
              <a:buNone/>
            </a:pPr>
            <a:r>
              <a:rPr lang="en-US" dirty="0"/>
              <a:t>Training Set (classes: 15 , Instances:1500)</a:t>
            </a:r>
          </a:p>
          <a:p>
            <a:pPr marL="0" indent="0">
              <a:lnSpc>
                <a:spcPct val="114999"/>
              </a:lnSpc>
              <a:spcBef>
                <a:spcPts val="1600"/>
              </a:spcBef>
              <a:buNone/>
            </a:pPr>
            <a:r>
              <a:rPr lang="en-US" dirty="0"/>
              <a:t>Test Set (classes: 15 , Instances:1500)</a:t>
            </a:r>
          </a:p>
          <a:p>
            <a:pPr marL="0" indent="0">
              <a:lnSpc>
                <a:spcPct val="114999"/>
              </a:lnSpc>
              <a:spcBef>
                <a:spcPts val="1600"/>
              </a:spcBef>
              <a:buNone/>
            </a:pPr>
            <a:r>
              <a:rPr lang="en-US" dirty="0"/>
              <a:t>100 instances in each class for both training and test sets.</a:t>
            </a:r>
          </a:p>
          <a:p>
            <a:pPr marL="0" lvl="0" indent="0" algn="l" rtl="0">
              <a:lnSpc>
                <a:spcPct val="114999"/>
              </a:lnSpc>
              <a:spcBef>
                <a:spcPts val="1600"/>
              </a:spcBef>
              <a:spcAft>
                <a:spcPts val="0"/>
              </a:spcAft>
              <a:buSzPts val="1400"/>
              <a:buNone/>
            </a:pPr>
            <a:endParaRPr lang="en-US"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p:txBody>
      </p:sp>
      <p:sp>
        <p:nvSpPr>
          <p:cNvPr id="61" name="Google Shape;61;p14"/>
          <p:cNvSpPr txBox="1"/>
          <p:nvPr/>
        </p:nvSpPr>
        <p:spPr>
          <a:xfrm>
            <a:off x="4571853" y="439718"/>
            <a:ext cx="4252500" cy="4130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400"/>
              <a:buFont typeface="Arial"/>
              <a:buNone/>
            </a:pPr>
            <a:r>
              <a:rPr lang="en" sz="1400" b="1" i="0" u="none" strike="noStrike" cap="none" dirty="0">
                <a:solidFill>
                  <a:schemeClr val="dk2"/>
                </a:solidFill>
                <a:latin typeface="Arial"/>
                <a:ea typeface="Arial"/>
                <a:cs typeface="Arial"/>
                <a:sym typeface="Arial"/>
              </a:rPr>
              <a:t>Part </a:t>
            </a:r>
            <a:r>
              <a:rPr lang="en" b="1" dirty="0">
                <a:solidFill>
                  <a:schemeClr val="dk2"/>
                </a:solidFill>
              </a:rPr>
              <a:t>1</a:t>
            </a:r>
            <a:r>
              <a:rPr lang="en" sz="1400" b="1" i="0" u="none" strike="noStrike" cap="none" dirty="0">
                <a:solidFill>
                  <a:schemeClr val="dk2"/>
                </a:solidFill>
                <a:latin typeface="Arial"/>
                <a:ea typeface="Arial"/>
                <a:cs typeface="Arial"/>
                <a:sym typeface="Arial"/>
              </a:rPr>
              <a:t>:</a:t>
            </a:r>
            <a:r>
              <a:rPr lang="en" b="1" dirty="0">
                <a:solidFill>
                  <a:schemeClr val="dk2"/>
                </a:solidFill>
              </a:rPr>
              <a:t>  Please briefly explain the structure of ImageLoader class and how it works (how to use it to load data)? (2pts)</a:t>
            </a:r>
            <a:endParaRPr sz="1400" b="0" i="0" u="none" strike="noStrike" cap="none" dirty="0">
              <a:solidFill>
                <a:srgbClr val="000000"/>
              </a:solidFill>
              <a:latin typeface="Arial"/>
              <a:ea typeface="Arial"/>
              <a:cs typeface="Arial"/>
              <a:sym typeface="Arial"/>
            </a:endParaRPr>
          </a:p>
          <a:p>
            <a:pPr marL="0" marR="0" lvl="0" indent="0" algn="l" rtl="0">
              <a:lnSpc>
                <a:spcPct val="114999"/>
              </a:lnSpc>
              <a:spcBef>
                <a:spcPts val="160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&lt;text answer here&gt;</a:t>
            </a: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400"/>
              <a:buFont typeface="Arial"/>
              <a:buNone/>
            </a:pPr>
            <a:endParaRPr sz="1400" b="0" i="0" u="none" strike="noStrike" cap="none" dirty="0">
              <a:solidFill>
                <a:schemeClr val="dk2"/>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2"/>
          <p:cNvSpPr txBox="1">
            <a:spLocks noGrp="1"/>
          </p:cNvSpPr>
          <p:nvPr>
            <p:ph type="body" idx="1"/>
          </p:nvPr>
        </p:nvSpPr>
        <p:spPr>
          <a:xfrm>
            <a:off x="311700" y="438800"/>
            <a:ext cx="8353500" cy="431873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EC2: Quantization. Paste your results here (3pts) – If you satisfy the below limits.</a:t>
            </a:r>
            <a:endParaRPr dirty="0"/>
          </a:p>
          <a:p>
            <a:pPr marL="0" lvl="0" indent="0" algn="l" rtl="0">
              <a:lnSpc>
                <a:spcPct val="114999"/>
              </a:lnSpc>
              <a:spcBef>
                <a:spcPts val="0"/>
              </a:spcBef>
              <a:spcAft>
                <a:spcPts val="0"/>
              </a:spcAft>
              <a:buSzPts val="1400"/>
              <a:buNone/>
            </a:pPr>
            <a:endParaRPr b="1" dirty="0"/>
          </a:p>
          <a:p>
            <a:pPr marL="0" lvl="0" indent="0" algn="l" rtl="0">
              <a:lnSpc>
                <a:spcPct val="114999"/>
              </a:lnSpc>
              <a:spcBef>
                <a:spcPts val="0"/>
              </a:spcBef>
              <a:spcAft>
                <a:spcPts val="0"/>
              </a:spcAft>
              <a:buSzPts val="1400"/>
              <a:buNone/>
            </a:pPr>
            <a:r>
              <a:rPr lang="en" dirty="0"/>
              <a:t>Size comparison: &lt;text answer here&gt; { should be &gt;50% reduction}</a:t>
            </a:r>
            <a:endParaRPr dirty="0"/>
          </a:p>
          <a:p>
            <a:pPr marL="0" lvl="0" indent="0" algn="l" rtl="0">
              <a:lnSpc>
                <a:spcPct val="114999"/>
              </a:lnSpc>
              <a:spcBef>
                <a:spcPts val="0"/>
              </a:spcBef>
              <a:spcAft>
                <a:spcPts val="0"/>
              </a:spcAft>
              <a:buSzPts val="1400"/>
              <a:buNone/>
            </a:pPr>
            <a:endParaRPr dirty="0"/>
          </a:p>
          <a:p>
            <a:pPr marL="0" lvl="0" indent="0" algn="l" rtl="0">
              <a:lnSpc>
                <a:spcPct val="114999"/>
              </a:lnSpc>
              <a:spcBef>
                <a:spcPts val="0"/>
              </a:spcBef>
              <a:spcAft>
                <a:spcPts val="0"/>
              </a:spcAft>
              <a:buSzPts val="1400"/>
              <a:buNone/>
            </a:pPr>
            <a:endParaRPr dirty="0"/>
          </a:p>
          <a:p>
            <a:pPr marL="0" lvl="0" indent="0" algn="l" rtl="0">
              <a:lnSpc>
                <a:spcPct val="114999"/>
              </a:lnSpc>
              <a:spcBef>
                <a:spcPts val="0"/>
              </a:spcBef>
              <a:spcAft>
                <a:spcPts val="0"/>
              </a:spcAft>
              <a:buSzPts val="1400"/>
              <a:buNone/>
            </a:pPr>
            <a:endParaRPr dirty="0"/>
          </a:p>
          <a:p>
            <a:pPr marL="0" lvl="0" indent="0" algn="l" rtl="0">
              <a:lnSpc>
                <a:spcPct val="114999"/>
              </a:lnSpc>
              <a:spcBef>
                <a:spcPts val="0"/>
              </a:spcBef>
              <a:spcAft>
                <a:spcPts val="0"/>
              </a:spcAft>
              <a:buSzPts val="1400"/>
              <a:buNone/>
            </a:pPr>
            <a:endParaRPr dirty="0"/>
          </a:p>
          <a:p>
            <a:pPr marL="0" indent="0">
              <a:lnSpc>
                <a:spcPct val="114999"/>
              </a:lnSpc>
              <a:buNone/>
            </a:pPr>
            <a:r>
              <a:rPr lang="en" dirty="0"/>
              <a:t>Processing Time comparison: &lt;text answer here&gt; </a:t>
            </a:r>
            <a:r>
              <a:rPr lang="en-US" dirty="0"/>
              <a:t>{ should be &gt;10% reduction}</a:t>
            </a:r>
          </a:p>
          <a:p>
            <a:pPr marL="0" lvl="0" indent="0" algn="l" rtl="0">
              <a:lnSpc>
                <a:spcPct val="114999"/>
              </a:lnSpc>
              <a:spcBef>
                <a:spcPts val="0"/>
              </a:spcBef>
              <a:spcAft>
                <a:spcPts val="0"/>
              </a:spcAft>
              <a:buSzPts val="1400"/>
              <a:buNone/>
            </a:pPr>
            <a:endParaRPr dirty="0"/>
          </a:p>
          <a:p>
            <a:pPr marL="0" lvl="0" indent="0" algn="l" rtl="0">
              <a:lnSpc>
                <a:spcPct val="114999"/>
              </a:lnSpc>
              <a:spcBef>
                <a:spcPts val="0"/>
              </a:spcBef>
              <a:spcAft>
                <a:spcPts val="0"/>
              </a:spcAft>
              <a:buSzPts val="1400"/>
              <a:buNone/>
            </a:pPr>
            <a:endParaRPr dirty="0"/>
          </a:p>
          <a:p>
            <a:pPr marL="0" lvl="0" indent="0" algn="l" rtl="0">
              <a:lnSpc>
                <a:spcPct val="114999"/>
              </a:lnSpc>
              <a:spcBef>
                <a:spcPts val="0"/>
              </a:spcBef>
              <a:spcAft>
                <a:spcPts val="0"/>
              </a:spcAft>
              <a:buSzPts val="1400"/>
              <a:buNone/>
            </a:pPr>
            <a:endParaRPr dirty="0"/>
          </a:p>
          <a:p>
            <a:pPr marL="0" lvl="0" indent="0" algn="l" rtl="0">
              <a:lnSpc>
                <a:spcPct val="114999"/>
              </a:lnSpc>
              <a:spcBef>
                <a:spcPts val="0"/>
              </a:spcBef>
              <a:spcAft>
                <a:spcPts val="0"/>
              </a:spcAft>
              <a:buSzPts val="1400"/>
              <a:buNone/>
            </a:pPr>
            <a:endParaRPr dirty="0"/>
          </a:p>
          <a:p>
            <a:pPr marL="0" lvl="0" indent="0" algn="l" rtl="0">
              <a:lnSpc>
                <a:spcPct val="114999"/>
              </a:lnSpc>
              <a:spcBef>
                <a:spcPts val="0"/>
              </a:spcBef>
              <a:spcAft>
                <a:spcPts val="0"/>
              </a:spcAft>
              <a:buSzPts val="1400"/>
              <a:buNone/>
            </a:pPr>
            <a:endParaRPr dirty="0"/>
          </a:p>
          <a:p>
            <a:pPr marL="0" indent="0">
              <a:lnSpc>
                <a:spcPct val="114999"/>
              </a:lnSpc>
              <a:buNone/>
            </a:pPr>
            <a:r>
              <a:rPr lang="en" dirty="0"/>
              <a:t>Accuracy comparison: &lt;text answer here&gt; </a:t>
            </a:r>
            <a:r>
              <a:rPr lang="en-US" dirty="0"/>
              <a:t>{ should be &lt;5% reduction}</a:t>
            </a:r>
          </a:p>
          <a:p>
            <a:pPr marL="0" lvl="0" indent="0" algn="l" rtl="0">
              <a:lnSpc>
                <a:spcPct val="114999"/>
              </a:lnSpc>
              <a:spcBef>
                <a:spcPts val="0"/>
              </a:spcBef>
              <a:spcAft>
                <a:spcPts val="0"/>
              </a:spcAft>
              <a:buSzPts val="1400"/>
              <a:buNone/>
            </a:pPr>
            <a:endParaRPr b="1" dirty="0"/>
          </a:p>
        </p:txBody>
      </p:sp>
      <p:pic>
        <p:nvPicPr>
          <p:cNvPr id="3" name="Picture 2">
            <a:extLst>
              <a:ext uri="{FF2B5EF4-FFF2-40B4-BE49-F238E27FC236}">
                <a16:creationId xmlns:a16="http://schemas.microsoft.com/office/drawing/2014/main" id="{7DE50C6A-77FF-4EE1-8A4F-CA8D3C443383}"/>
              </a:ext>
            </a:extLst>
          </p:cNvPr>
          <p:cNvPicPr>
            <a:picLocks noChangeAspect="1"/>
          </p:cNvPicPr>
          <p:nvPr/>
        </p:nvPicPr>
        <p:blipFill>
          <a:blip r:embed="rId3"/>
          <a:stretch>
            <a:fillRect/>
          </a:stretch>
        </p:blipFill>
        <p:spPr>
          <a:xfrm>
            <a:off x="478800" y="1247621"/>
            <a:ext cx="4923304" cy="89214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body" idx="1"/>
          </p:nvPr>
        </p:nvSpPr>
        <p:spPr>
          <a:xfrm>
            <a:off x="311699" y="445100"/>
            <a:ext cx="8251054" cy="412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2: </a:t>
            </a:r>
            <a:endParaRPr dirty="0"/>
          </a:p>
          <a:p>
            <a:pPr marL="0" lvl="0" indent="0" algn="l" rtl="0">
              <a:spcBef>
                <a:spcPts val="0"/>
              </a:spcBef>
              <a:spcAft>
                <a:spcPts val="0"/>
              </a:spcAft>
              <a:buNone/>
            </a:pPr>
            <a:r>
              <a:rPr lang="en" b="1" dirty="0"/>
              <a:t>Report the dimensions of the input that is passed to and the output you obtain the SimpleNet you created. Express the answer in variables and clearly mention what each variable specifies. (1pt)</a:t>
            </a:r>
            <a:endParaRPr b="1" dirty="0"/>
          </a:p>
          <a:p>
            <a:pPr marL="0" lvl="0" indent="0" algn="l" rtl="0">
              <a:spcBef>
                <a:spcPts val="0"/>
              </a:spcBef>
              <a:spcAft>
                <a:spcPts val="0"/>
              </a:spcAft>
              <a:buNone/>
            </a:pPr>
            <a:endParaRPr b="1" dirty="0"/>
          </a:p>
          <a:p>
            <a:pPr marL="0" lvl="0" indent="0" algn="l" rtl="0">
              <a:spcBef>
                <a:spcPts val="0"/>
              </a:spcBef>
              <a:spcAft>
                <a:spcPts val="0"/>
              </a:spcAft>
              <a:buNone/>
            </a:pPr>
            <a:r>
              <a:rPr lang="en" dirty="0"/>
              <a:t>&lt;text answer here&gt;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body" idx="1"/>
          </p:nvPr>
        </p:nvSpPr>
        <p:spPr>
          <a:xfrm>
            <a:off x="311700" y="438800"/>
            <a:ext cx="4245909" cy="41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Part 3: Loss function. Why do we need a loss function? (1pt)</a:t>
            </a:r>
            <a:endParaRPr dirty="0"/>
          </a:p>
          <a:p>
            <a:pPr marL="0" lvl="0" indent="0" algn="l" rtl="0">
              <a:lnSpc>
                <a:spcPct val="114999"/>
              </a:lnSpc>
              <a:spcBef>
                <a:spcPts val="1600"/>
              </a:spcBef>
              <a:spcAft>
                <a:spcPts val="0"/>
              </a:spcAft>
              <a:buSzPts val="1400"/>
              <a:buNone/>
            </a:pPr>
            <a:r>
              <a:rPr lang="en" dirty="0"/>
              <a:t>&lt;text answer here&gt;</a:t>
            </a: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p:txBody>
      </p:sp>
      <p:sp>
        <p:nvSpPr>
          <p:cNvPr id="72" name="Google Shape;72;p16"/>
          <p:cNvSpPr txBox="1"/>
          <p:nvPr/>
        </p:nvSpPr>
        <p:spPr>
          <a:xfrm>
            <a:off x="4571853" y="439718"/>
            <a:ext cx="4252633" cy="4130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400"/>
              <a:buFont typeface="Arial"/>
              <a:buNone/>
            </a:pPr>
            <a:r>
              <a:rPr lang="en" sz="1400" b="1" i="0" u="none" strike="noStrike" cap="none" dirty="0">
                <a:solidFill>
                  <a:schemeClr val="dk2"/>
                </a:solidFill>
                <a:latin typeface="Arial"/>
                <a:ea typeface="Arial"/>
                <a:cs typeface="Arial"/>
                <a:sym typeface="Arial"/>
              </a:rPr>
              <a:t>Part 3: Explain the reasoning behind the loss function used. (1pt)</a:t>
            </a:r>
            <a:endParaRPr sz="1400" b="0" i="0" u="none" strike="noStrike" cap="none" dirty="0">
              <a:solidFill>
                <a:srgbClr val="000000"/>
              </a:solidFill>
              <a:latin typeface="Arial"/>
              <a:ea typeface="Arial"/>
              <a:cs typeface="Arial"/>
              <a:sym typeface="Arial"/>
            </a:endParaRPr>
          </a:p>
          <a:p>
            <a:pPr marL="0" marR="0" lvl="0" indent="0" algn="l" rtl="0">
              <a:lnSpc>
                <a:spcPct val="114999"/>
              </a:lnSpc>
              <a:spcBef>
                <a:spcPts val="160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&lt;text answer here&gt;</a:t>
            </a: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400"/>
              <a:buFont typeface="Arial"/>
              <a:buNone/>
            </a:pPr>
            <a:endParaRPr sz="1400" b="0" i="0" u="none" strike="noStrike" cap="none" dirty="0">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body" idx="1"/>
          </p:nvPr>
        </p:nvSpPr>
        <p:spPr>
          <a:xfrm>
            <a:off x="311699" y="577000"/>
            <a:ext cx="7144177" cy="399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Part4: Optimizer. </a:t>
            </a:r>
            <a:endParaRPr b="1" dirty="0"/>
          </a:p>
          <a:p>
            <a:pPr marL="0" lvl="0" indent="0" algn="l" rtl="0">
              <a:spcBef>
                <a:spcPts val="0"/>
              </a:spcBef>
              <a:spcAft>
                <a:spcPts val="0"/>
              </a:spcAft>
              <a:buNone/>
            </a:pPr>
            <a:endParaRPr b="1" dirty="0"/>
          </a:p>
          <a:p>
            <a:pPr marL="0" lvl="0" indent="0" algn="l" rtl="0">
              <a:spcBef>
                <a:spcPts val="0"/>
              </a:spcBef>
              <a:spcAft>
                <a:spcPts val="0"/>
              </a:spcAft>
              <a:buNone/>
            </a:pPr>
            <a:r>
              <a:rPr lang="en" b="1" dirty="0"/>
              <a:t>Please briefly explain how an optimizer works? (2pts)</a:t>
            </a:r>
            <a:endParaRPr b="1" dirty="0"/>
          </a:p>
          <a:p>
            <a:pPr marL="0" lvl="0" indent="0" algn="l" rtl="0">
              <a:spcBef>
                <a:spcPts val="0"/>
              </a:spcBef>
              <a:spcAft>
                <a:spcPts val="0"/>
              </a:spcAft>
              <a:buNone/>
            </a:pPr>
            <a:endParaRPr b="1" dirty="0"/>
          </a:p>
          <a:p>
            <a:pPr marL="0" lvl="0" indent="0" algn="l" rtl="0">
              <a:lnSpc>
                <a:spcPct val="114999"/>
              </a:lnSpc>
              <a:spcBef>
                <a:spcPts val="1600"/>
              </a:spcBef>
              <a:spcAft>
                <a:spcPts val="0"/>
              </a:spcAft>
              <a:buClr>
                <a:schemeClr val="dk1"/>
              </a:buClr>
              <a:buSzPts val="1400"/>
              <a:buFont typeface="Arial"/>
              <a:buNone/>
            </a:pPr>
            <a:r>
              <a:rPr lang="en" dirty="0"/>
              <a:t>&lt;text answer here&gt;</a:t>
            </a:r>
            <a:endParaRPr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body" idx="1"/>
          </p:nvPr>
        </p:nvSpPr>
        <p:spPr>
          <a:xfrm>
            <a:off x="311700" y="438799"/>
            <a:ext cx="8353500" cy="446635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Part 5: Training SimpleNet (5pts) – You need to get &gt;45% validation accuracy as stated in notebook</a:t>
            </a:r>
            <a:endParaRPr b="1" dirty="0"/>
          </a:p>
          <a:p>
            <a:pPr marL="0" lvl="0" indent="0" algn="l" rtl="0">
              <a:lnSpc>
                <a:spcPct val="114999"/>
              </a:lnSpc>
              <a:spcBef>
                <a:spcPts val="1600"/>
              </a:spcBef>
              <a:spcAft>
                <a:spcPts val="0"/>
              </a:spcAft>
              <a:buSzPts val="1400"/>
              <a:buNone/>
            </a:pPr>
            <a:r>
              <a:rPr lang="en" dirty="0"/>
              <a:t>&lt;Loss plot here&gt;				    	&lt;Accuracy plot here&gt;</a:t>
            </a: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r>
              <a:rPr lang="en" dirty="0"/>
              <a:t>Final training accuracy value: 0.6161 (61.61%)</a:t>
            </a:r>
            <a:endParaRPr dirty="0"/>
          </a:p>
          <a:p>
            <a:pPr marL="0" lvl="0" indent="0" algn="l" rtl="0">
              <a:lnSpc>
                <a:spcPct val="114999"/>
              </a:lnSpc>
              <a:spcBef>
                <a:spcPts val="1600"/>
              </a:spcBef>
              <a:spcAft>
                <a:spcPts val="0"/>
              </a:spcAft>
              <a:buSzPts val="1400"/>
              <a:buNone/>
            </a:pPr>
            <a:r>
              <a:rPr lang="en" dirty="0"/>
              <a:t>Final validation accuracy value: 0.4927 (49.27%)</a:t>
            </a:r>
            <a:endParaRPr dirty="0"/>
          </a:p>
        </p:txBody>
      </p:sp>
      <p:pic>
        <p:nvPicPr>
          <p:cNvPr id="3" name="Picture 2">
            <a:extLst>
              <a:ext uri="{FF2B5EF4-FFF2-40B4-BE49-F238E27FC236}">
                <a16:creationId xmlns:a16="http://schemas.microsoft.com/office/drawing/2014/main" id="{2C094AD2-A5A4-494D-82F3-346B0354D7AC}"/>
              </a:ext>
            </a:extLst>
          </p:cNvPr>
          <p:cNvPicPr>
            <a:picLocks noChangeAspect="1"/>
          </p:cNvPicPr>
          <p:nvPr/>
        </p:nvPicPr>
        <p:blipFill>
          <a:blip r:embed="rId3"/>
          <a:stretch>
            <a:fillRect/>
          </a:stretch>
        </p:blipFill>
        <p:spPr>
          <a:xfrm>
            <a:off x="708548" y="1479176"/>
            <a:ext cx="3091927" cy="1703014"/>
          </a:xfrm>
          <a:prstGeom prst="rect">
            <a:avLst/>
          </a:prstGeom>
        </p:spPr>
      </p:pic>
      <p:pic>
        <p:nvPicPr>
          <p:cNvPr id="5" name="Picture 4">
            <a:extLst>
              <a:ext uri="{FF2B5EF4-FFF2-40B4-BE49-F238E27FC236}">
                <a16:creationId xmlns:a16="http://schemas.microsoft.com/office/drawing/2014/main" id="{9F261E4C-6001-42BE-9948-4A9DD557F9F3}"/>
              </a:ext>
            </a:extLst>
          </p:cNvPr>
          <p:cNvPicPr>
            <a:picLocks noChangeAspect="1"/>
          </p:cNvPicPr>
          <p:nvPr/>
        </p:nvPicPr>
        <p:blipFill>
          <a:blip r:embed="rId4"/>
          <a:stretch>
            <a:fillRect/>
          </a:stretch>
        </p:blipFill>
        <p:spPr>
          <a:xfrm>
            <a:off x="5343527" y="1479176"/>
            <a:ext cx="2798165" cy="1713456"/>
          </a:xfrm>
          <a:prstGeom prst="rect">
            <a:avLst/>
          </a:prstGeom>
        </p:spPr>
      </p:pic>
      <p:pic>
        <p:nvPicPr>
          <p:cNvPr id="7" name="Picture 6">
            <a:extLst>
              <a:ext uri="{FF2B5EF4-FFF2-40B4-BE49-F238E27FC236}">
                <a16:creationId xmlns:a16="http://schemas.microsoft.com/office/drawing/2014/main" id="{1D1D77A6-A5D0-4451-9D9D-86DCB1B34119}"/>
              </a:ext>
            </a:extLst>
          </p:cNvPr>
          <p:cNvPicPr>
            <a:picLocks noChangeAspect="1"/>
          </p:cNvPicPr>
          <p:nvPr/>
        </p:nvPicPr>
        <p:blipFill>
          <a:blip r:embed="rId5"/>
          <a:stretch>
            <a:fillRect/>
          </a:stretch>
        </p:blipFill>
        <p:spPr>
          <a:xfrm>
            <a:off x="2470897" y="4206272"/>
            <a:ext cx="4202206" cy="4984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body" idx="1"/>
          </p:nvPr>
        </p:nvSpPr>
        <p:spPr>
          <a:xfrm>
            <a:off x="395250" y="389182"/>
            <a:ext cx="8353500" cy="41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Part 5: Training SimpleNet (3pts)</a:t>
            </a:r>
            <a:endParaRPr b="1" dirty="0"/>
          </a:p>
          <a:p>
            <a:pPr marL="0" lvl="0" indent="0" algn="l" rtl="0">
              <a:lnSpc>
                <a:spcPct val="114999"/>
              </a:lnSpc>
              <a:spcBef>
                <a:spcPts val="1600"/>
              </a:spcBef>
              <a:spcAft>
                <a:spcPts val="0"/>
              </a:spcAft>
              <a:buSzPts val="1400"/>
              <a:buNone/>
            </a:pPr>
            <a:r>
              <a:rPr lang="en" dirty="0"/>
              <a:t>&lt;Paste here the final hyperparameters you arrived at&gt;				    		</a:t>
            </a: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0"/>
          <p:cNvSpPr txBox="1">
            <a:spLocks noGrp="1"/>
          </p:cNvSpPr>
          <p:nvPr>
            <p:ph type="body" idx="1"/>
          </p:nvPr>
        </p:nvSpPr>
        <p:spPr>
          <a:xfrm>
            <a:off x="311700" y="438800"/>
            <a:ext cx="8353500" cy="41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Part 6.1 : Screenshot of the functions you used in get_data_augmentation_transforms() (3pts)</a:t>
            </a:r>
            <a:endParaRPr b="1" dirty="0"/>
          </a:p>
          <a:p>
            <a:pPr marL="0" lvl="0" indent="0" algn="l" rtl="0">
              <a:lnSpc>
                <a:spcPct val="115000"/>
              </a:lnSpc>
              <a:spcBef>
                <a:spcPts val="1600"/>
              </a:spcBef>
              <a:spcAft>
                <a:spcPts val="0"/>
              </a:spcAft>
              <a:buSzPts val="1400"/>
              <a:buNone/>
            </a:pPr>
            <a:r>
              <a:rPr lang="en" dirty="0"/>
              <a:t>&lt;Screenshot here&gt;							</a:t>
            </a: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1600"/>
              </a:spcAft>
              <a:buSzPts val="1400"/>
              <a:buNone/>
            </a:pPr>
            <a:endParaRPr dirty="0"/>
          </a:p>
        </p:txBody>
      </p:sp>
      <p:pic>
        <p:nvPicPr>
          <p:cNvPr id="5" name="Picture 4">
            <a:extLst>
              <a:ext uri="{FF2B5EF4-FFF2-40B4-BE49-F238E27FC236}">
                <a16:creationId xmlns:a16="http://schemas.microsoft.com/office/drawing/2014/main" id="{C313B837-C12E-47D3-9CEB-74952A7FA8DC}"/>
              </a:ext>
            </a:extLst>
          </p:cNvPr>
          <p:cNvPicPr>
            <a:picLocks noChangeAspect="1"/>
          </p:cNvPicPr>
          <p:nvPr/>
        </p:nvPicPr>
        <p:blipFill>
          <a:blip r:embed="rId3"/>
          <a:stretch>
            <a:fillRect/>
          </a:stretch>
        </p:blipFill>
        <p:spPr>
          <a:xfrm>
            <a:off x="1408579" y="1389753"/>
            <a:ext cx="6326841" cy="300100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4"/>
          <p:cNvSpPr txBox="1">
            <a:spLocks noGrp="1"/>
          </p:cNvSpPr>
          <p:nvPr>
            <p:ph type="body" idx="1"/>
          </p:nvPr>
        </p:nvSpPr>
        <p:spPr>
          <a:xfrm>
            <a:off x="311700" y="438800"/>
            <a:ext cx="4359537" cy="41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Part 6.2: Building AlexNet: why do we want to “freeze” the conv layers and some of the linear layers in pretrained AlexNet? Why CAN we do this? (0.5pt)</a:t>
            </a:r>
            <a:endParaRPr b="1" dirty="0"/>
          </a:p>
          <a:p>
            <a:pPr marL="0" lvl="0" indent="0" algn="l" rtl="0">
              <a:lnSpc>
                <a:spcPct val="115000"/>
              </a:lnSpc>
              <a:spcBef>
                <a:spcPts val="1600"/>
              </a:spcBef>
              <a:spcAft>
                <a:spcPts val="1600"/>
              </a:spcAft>
              <a:buSzPts val="1400"/>
              <a:buNone/>
            </a:pPr>
            <a:r>
              <a:rPr lang="en" dirty="0"/>
              <a:t>&lt;Text solution here&gt;</a:t>
            </a:r>
            <a:endParaRPr dirty="0"/>
          </a:p>
        </p:txBody>
      </p:sp>
      <p:sp>
        <p:nvSpPr>
          <p:cNvPr id="4" name="Google Shape;112;p24">
            <a:extLst>
              <a:ext uri="{FF2B5EF4-FFF2-40B4-BE49-F238E27FC236}">
                <a16:creationId xmlns:a16="http://schemas.microsoft.com/office/drawing/2014/main" id="{67315D71-041E-4233-98FB-C93C44F326E6}"/>
              </a:ext>
            </a:extLst>
          </p:cNvPr>
          <p:cNvSpPr txBox="1">
            <a:spLocks/>
          </p:cNvSpPr>
          <p:nvPr/>
        </p:nvSpPr>
        <p:spPr>
          <a:xfrm>
            <a:off x="4671237" y="438800"/>
            <a:ext cx="4359537" cy="413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buFont typeface="Arial"/>
              <a:buNone/>
            </a:pPr>
            <a:r>
              <a:rPr lang="en-US" b="1" dirty="0"/>
              <a:t>Part 6.2: Building </a:t>
            </a:r>
            <a:r>
              <a:rPr lang="en-US" b="1" dirty="0" err="1"/>
              <a:t>AlexNet</a:t>
            </a:r>
            <a:r>
              <a:rPr lang="en-US" b="1" dirty="0"/>
              <a:t>: Why don’t we have to freeze </a:t>
            </a:r>
            <a:r>
              <a:rPr lang="en-US" b="1" dirty="0" err="1"/>
              <a:t>MaxPool</a:t>
            </a:r>
            <a:r>
              <a:rPr lang="en-US" b="1" dirty="0"/>
              <a:t> and RELU layers? (0.5pt)</a:t>
            </a:r>
          </a:p>
          <a:p>
            <a:pPr marL="0" indent="0">
              <a:buFont typeface="Arial"/>
              <a:buNone/>
            </a:pPr>
            <a:endParaRPr lang="en-US" b="1" dirty="0"/>
          </a:p>
          <a:p>
            <a:pPr marL="0" indent="0">
              <a:buFont typeface="Arial"/>
              <a:buNone/>
            </a:pPr>
            <a:r>
              <a:rPr lang="en-US" dirty="0"/>
              <a:t>&lt;Text solution here&gt;</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758</Words>
  <Application>Microsoft Office PowerPoint</Application>
  <PresentationFormat>On-screen Show (16:9)</PresentationFormat>
  <Paragraphs>118</Paragraphs>
  <Slides>20</Slides>
  <Notes>20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Arial</vt:lpstr>
      <vt:lpstr>Simple Light</vt:lpstr>
      <vt:lpstr>CS x476 Project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4476/6476 Project 3</dc:title>
  <cp:lastModifiedBy>Koirala, Bipin</cp:lastModifiedBy>
  <cp:revision>99</cp:revision>
  <dcterms:modified xsi:type="dcterms:W3CDTF">2021-10-23T05:50:05Z</dcterms:modified>
</cp:coreProperties>
</file>