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9296" autoAdjust="0"/>
  </p:normalViewPr>
  <p:slideViewPr>
    <p:cSldViewPr>
      <p:cViewPr>
        <p:scale>
          <a:sx n="75" d="100"/>
          <a:sy n="75" d="100"/>
        </p:scale>
        <p:origin x="-3250" y="-6643"/>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507362"/>
              <a:ext cx="9741648" cy="19768688"/>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487537"/>
              <a:ext cx="10639067" cy="1078353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20426432" cy="3785652"/>
          </a:xfrm>
          <a:prstGeom prst="rect">
            <a:avLst/>
          </a:prstGeom>
          <a:noFill/>
        </p:spPr>
        <p:txBody>
          <a:bodyPr wrap="square" rtlCol="0">
            <a:spAutoFit/>
          </a:bodyPr>
          <a:lstStyle/>
          <a:p>
            <a:pPr algn="just"/>
            <a:r>
              <a:rPr lang="en-IN" sz="4000" b="1" dirty="0"/>
              <a:t>Improved Diagnosis: </a:t>
            </a:r>
            <a:r>
              <a:rPr lang="en-IN" sz="4000" dirty="0"/>
              <a:t>Early detection of arrhythmia can significantly reduce the mortality rate from heart diseases, enhancing overall patient care.</a:t>
            </a:r>
          </a:p>
          <a:p>
            <a:pPr algn="just"/>
            <a:r>
              <a:rPr lang="en-IN" sz="4000" b="1" dirty="0"/>
              <a:t>Cost-Effective: </a:t>
            </a:r>
            <a:r>
              <a:rPr lang="en-IN" sz="4000" dirty="0"/>
              <a:t>Automating arrhythmia detection reduces the reliance on expensive diagnosis equipment and trained personnel, making healthcare more affordable.</a:t>
            </a:r>
          </a:p>
          <a:p>
            <a:pPr algn="just"/>
            <a:r>
              <a:rPr lang="en-IN" sz="4000" b="1" dirty="0"/>
              <a:t>Accessibility: </a:t>
            </a:r>
            <a:r>
              <a:rPr lang="en-IN" sz="4000" dirty="0"/>
              <a:t>With proper deployment, this technology can make high-quality cardiac care accessible, especially in remote areas where specialized healthcare might not be readily available.</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20017618" cy="4401205"/>
          </a:xfrm>
          <a:prstGeom prst="rect">
            <a:avLst/>
          </a:prstGeom>
          <a:noFill/>
        </p:spPr>
        <p:txBody>
          <a:bodyPr wrap="square" rtlCol="0">
            <a:spAutoFit/>
          </a:bodyPr>
          <a:lstStyle/>
          <a:p>
            <a:pPr algn="just"/>
            <a:r>
              <a:rPr lang="en-IN" sz="4000" b="1" dirty="0"/>
              <a:t>Advances In Deep Learning: </a:t>
            </a:r>
            <a:r>
              <a:rPr lang="en-IN" sz="4000" dirty="0"/>
              <a:t>Incorporating more sophisticated deep learning models like transformers or generative models to improve arrhythmia detection accuracy.</a:t>
            </a:r>
          </a:p>
          <a:p>
            <a:pPr algn="just"/>
            <a:r>
              <a:rPr lang="en-IN" sz="4000" b="1" dirty="0"/>
              <a:t>Real-Time Monitoring: </a:t>
            </a:r>
            <a:r>
              <a:rPr lang="en-IN" sz="4000" dirty="0"/>
              <a:t>Develop wearable devices integrated with the model to provide real-time ECG analysis, leading to earlier diagnosis and intervention.</a:t>
            </a:r>
          </a:p>
          <a:p>
            <a:pPr algn="just"/>
            <a:r>
              <a:rPr lang="en-IN" sz="4000" b="1" dirty="0"/>
              <a:t>Personalized Medicine: </a:t>
            </a:r>
            <a:r>
              <a:rPr lang="en-IN" sz="4000" dirty="0"/>
              <a:t>Tailoring the ECG classification system to individual patient data for more accurate and personalized arrhythmia detection.</a:t>
            </a:r>
          </a:p>
          <a:p>
            <a:pPr algn="just"/>
            <a:endParaRPr lang="en-IN" sz="40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9207568" cy="12403395"/>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457200" indent="-457200" algn="just">
              <a:buFont typeface="Arial" panose="020B0604020202020204" pitchFamily="34" charset="0"/>
              <a:buChar char="•"/>
            </a:pPr>
            <a:r>
              <a:rPr lang="en-US" sz="4000" dirty="0"/>
              <a:t>ECG, Feature extraction</a:t>
            </a:r>
          </a:p>
          <a:p>
            <a:pPr marL="457200" indent="-457200" algn="just">
              <a:buFont typeface="Arial" panose="020B0604020202020204" pitchFamily="34" charset="0"/>
              <a:buChar char="•"/>
            </a:pPr>
            <a:r>
              <a:rPr lang="en-US" sz="4000" dirty="0"/>
              <a:t>CNN (Convolutional </a:t>
            </a:r>
            <a:r>
              <a:rPr lang="en-US" sz="4000"/>
              <a:t>Neural Networks)</a:t>
            </a:r>
            <a:endParaRPr lang="en-US" sz="4000" dirty="0"/>
          </a:p>
          <a:p>
            <a:pPr marL="914400" lvl="1" indent="-457200" algn="just">
              <a:buFont typeface="Arial" panose="020B0604020202020204" pitchFamily="34" charset="0"/>
              <a:buChar char="•"/>
            </a:pPr>
            <a:endParaRPr lang="en-US" sz="4000" dirty="0"/>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1" y="5362015"/>
            <a:ext cx="9944475" cy="13018949"/>
          </a:xfrm>
          <a:prstGeom prst="rect">
            <a:avLst/>
          </a:prstGeom>
          <a:noFill/>
        </p:spPr>
        <p:txBody>
          <a:bodyPr wrap="square" rtlCol="0">
            <a:spAutoFit/>
          </a:bodyPr>
          <a:lstStyle/>
          <a:p>
            <a:pPr algn="just"/>
            <a:r>
              <a:rPr lang="en-US" sz="4000" dirty="0"/>
              <a:t>The primary objective of this project is to develop and implement a deep learning-based system for efficient classification of ECG arrhythmias. By leveraging state-of-the-art deep learning techniques, we aim to enhance the precision of arrhythmia classification. The publicly available ECG datasets such as the MIT-BIH Arrhythmia Database, which contains a diverse set of annotated ECG recordings from various patients. Electrocardiogram (ECG) arrhythmias are irregularities in coronary heart rhythm which could signal severe cardiovascular conditions, necessitating accurate and well- timed detection for powerful intervention. CNNs offer a powerful approach for ECG arrhythmia detection due to their ability to automatically learn and extract features, recognize patterns, and handle large amounts of data.</a:t>
            </a:r>
            <a:endParaRPr lang="en-IN" sz="4000" dirty="0"/>
          </a:p>
          <a:p>
            <a:pPr algn="just"/>
            <a:endParaRPr lang="en-IN" sz="4000" dirty="0"/>
          </a:p>
          <a:p>
            <a:pPr algn="just"/>
            <a:endParaRPr lang="en-IN" sz="40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6" y="19088547"/>
            <a:ext cx="9857609" cy="13634502"/>
          </a:xfrm>
          <a:prstGeom prst="rect">
            <a:avLst/>
          </a:prstGeom>
          <a:noFill/>
        </p:spPr>
        <p:txBody>
          <a:bodyPr wrap="square" rtlCol="0">
            <a:spAutoFit/>
          </a:bodyPr>
          <a:lstStyle/>
          <a:p>
            <a:pPr algn="just"/>
            <a:r>
              <a:rPr lang="en-US" sz="4000" b="1" dirty="0"/>
              <a:t>Title:</a:t>
            </a:r>
            <a:r>
              <a:rPr lang="en-US" sz="4000" dirty="0"/>
              <a:t> </a:t>
            </a:r>
            <a:r>
              <a:rPr lang="en-US" sz="4000" i="1" dirty="0"/>
              <a:t>ECG Classification Using Deep Convolutional Neural Networks</a:t>
            </a:r>
            <a:endParaRPr lang="en-US" sz="4000" dirty="0"/>
          </a:p>
          <a:p>
            <a:pPr algn="just"/>
            <a:r>
              <a:rPr lang="en-US" sz="4000" b="1" dirty="0"/>
              <a:t>Authors:</a:t>
            </a:r>
            <a:r>
              <a:rPr lang="en-US" sz="4000" dirty="0"/>
              <a:t> K. Rajpurkar, A. B. Irvin, J. Zhu, et al.</a:t>
            </a:r>
          </a:p>
          <a:p>
            <a:pPr algn="just"/>
            <a:r>
              <a:rPr lang="en-US" sz="4000" b="1" dirty="0"/>
              <a:t>Journal:</a:t>
            </a:r>
            <a:r>
              <a:rPr lang="en-US" sz="4000" dirty="0"/>
              <a:t> IEEE Transactions on Biomedical Engineering (2017)</a:t>
            </a:r>
          </a:p>
          <a:p>
            <a:pPr algn="just"/>
            <a:r>
              <a:rPr lang="en-US" sz="4000" b="1" dirty="0"/>
              <a:t>Summary:</a:t>
            </a:r>
            <a:r>
              <a:rPr lang="en-US" sz="4000" dirty="0"/>
              <a:t> This seminal paper introduces a deep learning approach for ECG arrhythmia classification using convolutional neural networks (CNNs). The authors developed a model that achieved high performance on the MIT-BIH Arrhythmia Database, demonstrating the effectiveness of CNNs in automatically classifying various arrhythmias. The study emphasizes the importance of feature extraction and model architecture, providing a foundation for subsequent research in ECG analysis with deep learning techniques. This review paper provides a comprehensive survey of deep learning approaches for ECG arrhythmia classification. It covers various methods, challenges, and future directions in the field.</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7938576" y="320343"/>
            <a:ext cx="4088698"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08488" y="3029403"/>
            <a:ext cx="32050548" cy="784830"/>
          </a:xfrm>
          <a:prstGeom prst="rect">
            <a:avLst/>
          </a:prstGeom>
          <a:noFill/>
        </p:spPr>
        <p:txBody>
          <a:bodyPr wrap="square">
            <a:spAutoFit/>
          </a:bodyPr>
          <a:lstStyle/>
          <a:p>
            <a:pPr algn="ctr"/>
            <a:r>
              <a:rPr lang="en-US" sz="4500" b="1" dirty="0">
                <a:latin typeface="Poppins" panose="00000500000000000000" pitchFamily="2" charset="0"/>
                <a:cs typeface="Poppins" panose="00000500000000000000" pitchFamily="2" charset="0"/>
              </a:rPr>
              <a:t>&lt;&lt; G</a:t>
            </a:r>
            <a:r>
              <a:rPr lang="en-US" sz="4500" b="1" dirty="0">
                <a:latin typeface="Poppins" panose="00000500000000000000" pitchFamily="2" charset="0"/>
                <a:ea typeface="SimSun" pitchFamily="2" charset="-122"/>
                <a:cs typeface="Poppins" panose="00000500000000000000" pitchFamily="2" charset="0"/>
              </a:rPr>
              <a:t>olla Vishnu Karthik Yadav, B M Aakash, P V Muni Krishna &gt;&gt;</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4185928" y="509309"/>
            <a:ext cx="3505200"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916770" y="15469910"/>
            <a:ext cx="10657843"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14470" y="165119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pic>
        <p:nvPicPr>
          <p:cNvPr id="3" name="Picture 2">
            <a:extLst>
              <a:ext uri="{FF2B5EF4-FFF2-40B4-BE49-F238E27FC236}">
                <a16:creationId xmlns:a16="http://schemas.microsoft.com/office/drawing/2014/main" id="{AD9B2185-0AE8-FDAB-7B7E-A29087617560}"/>
              </a:ext>
            </a:extLst>
          </p:cNvPr>
          <p:cNvPicPr>
            <a:picLocks noChangeAspect="1"/>
          </p:cNvPicPr>
          <p:nvPr/>
        </p:nvPicPr>
        <p:blipFill>
          <a:blip r:embed="rId7"/>
          <a:stretch>
            <a:fillRect/>
          </a:stretch>
        </p:blipFill>
        <p:spPr>
          <a:xfrm>
            <a:off x="21488398" y="5914038"/>
            <a:ext cx="6450178" cy="4265012"/>
          </a:xfrm>
          <a:prstGeom prst="rect">
            <a:avLst/>
          </a:prstGeom>
        </p:spPr>
      </p:pic>
      <p:pic>
        <p:nvPicPr>
          <p:cNvPr id="20" name="Picture 19">
            <a:extLst>
              <a:ext uri="{FF2B5EF4-FFF2-40B4-BE49-F238E27FC236}">
                <a16:creationId xmlns:a16="http://schemas.microsoft.com/office/drawing/2014/main" id="{26AEE65B-3D3A-9690-00F5-C31FBFC18AFD}"/>
              </a:ext>
            </a:extLst>
          </p:cNvPr>
          <p:cNvPicPr>
            <a:picLocks noChangeAspect="1"/>
          </p:cNvPicPr>
          <p:nvPr/>
        </p:nvPicPr>
        <p:blipFill>
          <a:blip r:embed="rId8"/>
          <a:stretch>
            <a:fillRect/>
          </a:stretch>
        </p:blipFill>
        <p:spPr>
          <a:xfrm>
            <a:off x="23365155" y="10513362"/>
            <a:ext cx="6450178" cy="4179729"/>
          </a:xfrm>
          <a:prstGeom prst="rect">
            <a:avLst/>
          </a:prstGeom>
        </p:spPr>
      </p:pic>
      <p:pic>
        <p:nvPicPr>
          <p:cNvPr id="41" name="Picture 40">
            <a:extLst>
              <a:ext uri="{FF2B5EF4-FFF2-40B4-BE49-F238E27FC236}">
                <a16:creationId xmlns:a16="http://schemas.microsoft.com/office/drawing/2014/main" id="{D45F3F99-3D5E-0077-1F8F-A9FDA27DC7CC}"/>
              </a:ext>
            </a:extLst>
          </p:cNvPr>
          <p:cNvPicPr>
            <a:picLocks noChangeAspect="1"/>
          </p:cNvPicPr>
          <p:nvPr/>
        </p:nvPicPr>
        <p:blipFill>
          <a:blip r:embed="rId9"/>
          <a:stretch>
            <a:fillRect/>
          </a:stretch>
        </p:blipFill>
        <p:spPr>
          <a:xfrm>
            <a:off x="11148181" y="15801357"/>
            <a:ext cx="9207567" cy="514647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6604</TotalTime>
  <Words>607</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211</cp:revision>
  <cp:lastPrinted>2013-08-04T02:58:23Z</cp:lastPrinted>
  <dcterms:created xsi:type="dcterms:W3CDTF">2011-10-21T15:46:33Z</dcterms:created>
  <dcterms:modified xsi:type="dcterms:W3CDTF">2024-10-23T02:47:27Z</dcterms:modified>
</cp:coreProperties>
</file>