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897" autoAdjust="0"/>
    <p:restoredTop sz="99296" autoAdjust="0"/>
  </p:normalViewPr>
  <p:slideViewPr>
    <p:cSldViewPr>
      <p:cViewPr varScale="1">
        <p:scale>
          <a:sx n="16" d="100"/>
          <a:sy n="16" d="100"/>
        </p:scale>
        <p:origin x="2630" y="86"/>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6249068" y="513691"/>
              <a:ext cx="20431124" cy="2601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[ECG ARRHYTHMIA CLASSIFICATION</a:t>
              </a:r>
            </a:p>
            <a:p>
              <a:pPr algn="ctr" eaLnBrk="1" hangingPunct="1">
                <a:spcBef>
                  <a:spcPts val="0"/>
                </a:spcBef>
              </a:pPr>
              <a:r>
                <a:rPr lang="en-US" altLang="zh-CN" sz="6000" baseline="0" dirty="0">
                  <a:latin typeface="Poppins" panose="00000500000000000000" pitchFamily="2" charset="0"/>
                  <a:ea typeface="SimSun" pitchFamily="2" charset="-122"/>
                  <a:cs typeface="Poppins" panose="00000500000000000000" pitchFamily="2" charset="0"/>
                </a:rPr>
                <a:t>USING DEEP-LEARNING]</a:t>
              </a: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&lt;&lt; Dr. Jayaprakash Sahoo &gt;&gt;</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507362"/>
              <a:ext cx="9741648" cy="19768688"/>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487537"/>
              <a:ext cx="10639067" cy="10783532"/>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48182" y="32124650"/>
            <a:ext cx="20426432" cy="3785652"/>
          </a:xfrm>
          <a:prstGeom prst="rect">
            <a:avLst/>
          </a:prstGeom>
          <a:noFill/>
        </p:spPr>
        <p:txBody>
          <a:bodyPr wrap="square" rtlCol="0">
            <a:spAutoFit/>
          </a:bodyPr>
          <a:lstStyle/>
          <a:p>
            <a:pPr algn="just"/>
            <a:r>
              <a:rPr lang="en-IN" sz="4000" b="1" dirty="0"/>
              <a:t>Improved Diagnosis: </a:t>
            </a:r>
            <a:r>
              <a:rPr lang="en-IN" sz="4000" dirty="0"/>
              <a:t>Early detection of arrhythmia can significantly reduce the mortality rate from heart diseases, enhancing overall patient care.</a:t>
            </a:r>
          </a:p>
          <a:p>
            <a:pPr algn="just"/>
            <a:r>
              <a:rPr lang="en-IN" sz="4000" b="1" dirty="0"/>
              <a:t>Cost-Effective: </a:t>
            </a:r>
            <a:r>
              <a:rPr lang="en-IN" sz="4000" dirty="0"/>
              <a:t>Automating arrhythmia detection reduces the reliance on expensive diagnosis equipment and trained personnel, making healthcare more affordable.</a:t>
            </a:r>
          </a:p>
          <a:p>
            <a:pPr algn="just"/>
            <a:r>
              <a:rPr lang="en-IN" sz="4000" b="1" dirty="0"/>
              <a:t>Accessibility: </a:t>
            </a:r>
            <a:r>
              <a:rPr lang="en-IN" sz="4000" dirty="0"/>
              <a:t>With proper deployment, this technology can make high-quality cardiac care accessible, especially in remote areas where specialized healthcare might not be readily available.</a:t>
            </a:r>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2" y="25733351"/>
            <a:ext cx="20017618" cy="4401205"/>
          </a:xfrm>
          <a:prstGeom prst="rect">
            <a:avLst/>
          </a:prstGeom>
          <a:noFill/>
        </p:spPr>
        <p:txBody>
          <a:bodyPr wrap="square" rtlCol="0">
            <a:spAutoFit/>
          </a:bodyPr>
          <a:lstStyle/>
          <a:p>
            <a:pPr algn="just"/>
            <a:r>
              <a:rPr lang="en-IN" sz="4000" b="1" dirty="0"/>
              <a:t>Advances In Deep Learning: </a:t>
            </a:r>
            <a:r>
              <a:rPr lang="en-IN" sz="4000" dirty="0"/>
              <a:t>Incorporating more sophisticated deep learning models like transformers or generative models to improve arrhythmia detection accuracy.</a:t>
            </a:r>
          </a:p>
          <a:p>
            <a:pPr algn="just"/>
            <a:r>
              <a:rPr lang="en-IN" sz="4000" b="1" dirty="0"/>
              <a:t>Real-Time Monitoring: </a:t>
            </a:r>
            <a:r>
              <a:rPr lang="en-IN" sz="4000" dirty="0"/>
              <a:t>Develop wearable devices integrated with the model to provide real-time ECG analysis, leading to earlier diagnosis and intervention.</a:t>
            </a:r>
          </a:p>
          <a:p>
            <a:pPr algn="just"/>
            <a:r>
              <a:rPr lang="en-IN" sz="4000" b="1" dirty="0"/>
              <a:t>Personalized Medicine: </a:t>
            </a:r>
            <a:r>
              <a:rPr lang="en-IN" sz="4000" dirty="0"/>
              <a:t>Tailoring the ECG classification system to individual patient data for more accurate and personalized arrhythmia detection.</a:t>
            </a:r>
          </a:p>
          <a:p>
            <a:pPr algn="just"/>
            <a:endParaRPr lang="en-IN" sz="40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3" y="5618182"/>
            <a:ext cx="9207568" cy="10556736"/>
          </a:xfrm>
          <a:prstGeom prst="rect">
            <a:avLst/>
          </a:prstGeom>
          <a:noFill/>
        </p:spPr>
        <p:txBody>
          <a:bodyPr wrap="square" rtlCol="0">
            <a:spAutoFit/>
          </a:bodyPr>
          <a:lstStyle/>
          <a:p>
            <a:pPr marL="457200" indent="-457200" algn="just">
              <a:buFont typeface="Arial" panose="020B0604020202020204" pitchFamily="34" charset="0"/>
              <a:buChar char="•"/>
            </a:pPr>
            <a:r>
              <a:rPr lang="en-US" sz="4000" dirty="0"/>
              <a:t>Using DL architectures that have exhibited superior performance compared to traditional shallow Machine Learning (ML) approaches.</a:t>
            </a:r>
          </a:p>
          <a:p>
            <a:pPr marL="457200" indent="-457200" algn="just">
              <a:buFont typeface="Arial" panose="020B0604020202020204" pitchFamily="34" charset="0"/>
              <a:buChar char="•"/>
            </a:pPr>
            <a:r>
              <a:rPr lang="en-US" sz="4000" dirty="0"/>
              <a:t>Exploring and comparing multiple DL models, including convolutional neural networks (CNN), long short-term memory (LSTM) networks, and self-supervised learning-based models using auto encoders.                         </a:t>
            </a:r>
          </a:p>
          <a:p>
            <a:pPr marL="457200" indent="-457200" algn="just">
              <a:buFont typeface="Arial" panose="020B0604020202020204" pitchFamily="34" charset="0"/>
              <a:buChar char="•"/>
            </a:pPr>
            <a:r>
              <a:rPr lang="en-US" sz="4000" dirty="0"/>
              <a:t>Evaluating the performance of deep-learning-based methods based on accuracy, specificity, precision, and F1 score.</a:t>
            </a:r>
          </a:p>
          <a:p>
            <a:pPr marL="914400" lvl="1" indent="-457200" algn="just">
              <a:buFont typeface="Arial" panose="020B0604020202020204" pitchFamily="34" charset="0"/>
              <a:buChar char="•"/>
            </a:pPr>
            <a:endParaRPr lang="en-IN" sz="4000" dirty="0"/>
          </a:p>
          <a:p>
            <a:pPr marL="457200" indent="-457200" algn="just">
              <a:buFont typeface="Arial" panose="020B0604020202020204" pitchFamily="34" charset="0"/>
              <a:buChar char="•"/>
            </a:pPr>
            <a:endParaRPr lang="en-US" sz="4000" dirty="0"/>
          </a:p>
          <a:p>
            <a:pPr marL="685800" indent="-685800">
              <a:buFont typeface="Arial" panose="020B0604020202020204" pitchFamily="34" charset="0"/>
              <a:buChar char="•"/>
            </a:pPr>
            <a:endParaRPr lang="en-IN" sz="4000" dirty="0"/>
          </a:p>
        </p:txBody>
      </p:sp>
      <p:sp>
        <p:nvSpPr>
          <p:cNvPr id="37" name="TextBox 36">
            <a:extLst>
              <a:ext uri="{FF2B5EF4-FFF2-40B4-BE49-F238E27FC236}">
                <a16:creationId xmlns:a16="http://schemas.microsoft.com/office/drawing/2014/main" id="{B412C119-3668-82FF-BE7B-25EECC898EC5}"/>
              </a:ext>
            </a:extLst>
          </p:cNvPr>
          <p:cNvSpPr txBox="1"/>
          <p:nvPr/>
        </p:nvSpPr>
        <p:spPr>
          <a:xfrm>
            <a:off x="342521" y="5362015"/>
            <a:ext cx="9944475" cy="13018949"/>
          </a:xfrm>
          <a:prstGeom prst="rect">
            <a:avLst/>
          </a:prstGeom>
          <a:noFill/>
        </p:spPr>
        <p:txBody>
          <a:bodyPr wrap="square" rtlCol="0">
            <a:spAutoFit/>
          </a:bodyPr>
          <a:lstStyle/>
          <a:p>
            <a:pPr algn="just"/>
            <a:r>
              <a:rPr lang="en-US" sz="4000" dirty="0"/>
              <a:t>The primary objective of this project is to develop and implement a deep learning-based system for efficient classification of ECG arrhythmias. By leveraging state-of-the-art deep learning techniques, we aim to enhance the precision of arrhythmia classification. The publicly available ECG datasets such as the MIT-BIH Arrhythmia Database, which contains a diverse set of annotated ECG recordings from various patients. Electrocardiogram (ECG) arrhythmias are irregularities in coronary heart rhythm which could signal severe cardiovascular conditions, necessitating accurate and well- timed detection for powerful intervention. CNNs offer a powerful approach for ECG arrhythmia detection due to their ability to automatically learn and extract features, recognize patterns, and handle large amounts of data.</a:t>
            </a:r>
            <a:endParaRPr lang="en-IN" sz="4000" dirty="0"/>
          </a:p>
          <a:p>
            <a:pPr algn="just"/>
            <a:endParaRPr lang="en-IN" sz="4000" dirty="0"/>
          </a:p>
          <a:p>
            <a:pPr algn="just"/>
            <a:endParaRPr lang="en-IN" sz="4000" dirty="0"/>
          </a:p>
        </p:txBody>
      </p:sp>
      <p:sp>
        <p:nvSpPr>
          <p:cNvPr id="38" name="TextBox 37">
            <a:extLst>
              <a:ext uri="{FF2B5EF4-FFF2-40B4-BE49-F238E27FC236}">
                <a16:creationId xmlns:a16="http://schemas.microsoft.com/office/drawing/2014/main" id="{BBDE6B47-93C1-4A30-E741-DD059543FFBB}"/>
              </a:ext>
            </a:extLst>
          </p:cNvPr>
          <p:cNvSpPr txBox="1"/>
          <p:nvPr/>
        </p:nvSpPr>
        <p:spPr>
          <a:xfrm>
            <a:off x="429386" y="19088547"/>
            <a:ext cx="9857609" cy="16712267"/>
          </a:xfrm>
          <a:prstGeom prst="rect">
            <a:avLst/>
          </a:prstGeom>
          <a:noFill/>
        </p:spPr>
        <p:txBody>
          <a:bodyPr wrap="square" rtlCol="0">
            <a:spAutoFit/>
          </a:bodyPr>
          <a:lstStyle/>
          <a:p>
            <a:pPr algn="just"/>
            <a:r>
              <a:rPr lang="en-IN" sz="4000" b="1" dirty="0"/>
              <a:t>Title</a:t>
            </a:r>
            <a:r>
              <a:rPr lang="en-IN" sz="4000" dirty="0"/>
              <a:t>: A Deep Learning Approach for Electrocardiogram Arrhythmia Classification</a:t>
            </a:r>
            <a:br>
              <a:rPr lang="en-IN" sz="4000" dirty="0"/>
            </a:br>
            <a:r>
              <a:rPr lang="en-IN" sz="4000" b="1" dirty="0"/>
              <a:t>Authors</a:t>
            </a:r>
            <a:r>
              <a:rPr lang="en-IN" sz="4000" dirty="0"/>
              <a:t>: X. Zhang, Y. Dong, et al.</a:t>
            </a:r>
            <a:br>
              <a:rPr lang="en-IN" sz="4000" dirty="0"/>
            </a:br>
            <a:r>
              <a:rPr lang="en-IN" sz="4000" b="1" dirty="0"/>
              <a:t>Journal</a:t>
            </a:r>
            <a:r>
              <a:rPr lang="en-IN" sz="4000" dirty="0"/>
              <a:t>: IEEE Journal of Biomedical Informatics</a:t>
            </a:r>
            <a:br>
              <a:rPr lang="en-IN" sz="4000" dirty="0"/>
            </a:br>
            <a:r>
              <a:rPr lang="en-IN" sz="4000" b="1" dirty="0"/>
              <a:t>Summary</a:t>
            </a:r>
            <a:r>
              <a:rPr lang="en-IN" sz="4000" dirty="0"/>
              <a:t>: This paper presents a deep learning model for ECG arrhythmia classification, employing a convolutional neural network (CNN) to improve diagnostic accuracy. </a:t>
            </a:r>
          </a:p>
          <a:p>
            <a:pPr algn="just"/>
            <a:r>
              <a:rPr lang="en-IN" sz="4000" b="1" dirty="0"/>
              <a:t>Title</a:t>
            </a:r>
            <a:r>
              <a:rPr lang="en-IN" sz="4000" dirty="0"/>
              <a:t>: Automated Arrhythmia Classification Using 2-lead ECG Signals Based on CNN with Attention Mechanism</a:t>
            </a:r>
            <a:br>
              <a:rPr lang="en-IN" sz="4000" dirty="0"/>
            </a:br>
            <a:r>
              <a:rPr lang="en-IN" sz="4000" b="1" dirty="0"/>
              <a:t>Authors</a:t>
            </a:r>
            <a:r>
              <a:rPr lang="en-IN" sz="4000" dirty="0"/>
              <a:t>: S. Liu, H. Zhao, et al.</a:t>
            </a:r>
            <a:br>
              <a:rPr lang="en-IN" sz="4000" dirty="0"/>
            </a:br>
            <a:r>
              <a:rPr lang="en-IN" sz="4000" b="1" dirty="0"/>
              <a:t>Journal</a:t>
            </a:r>
            <a:r>
              <a:rPr lang="en-IN" sz="4000" dirty="0"/>
              <a:t>: Computers in Biology and Medicine</a:t>
            </a:r>
            <a:br>
              <a:rPr lang="en-IN" sz="4000" dirty="0"/>
            </a:br>
            <a:r>
              <a:rPr lang="en-IN" sz="4000" b="1" dirty="0"/>
              <a:t>Summary</a:t>
            </a:r>
            <a:r>
              <a:rPr lang="en-IN" sz="4000" dirty="0"/>
              <a:t>: The study explores a CNN model integrated with an attention mechanism to classify arrhythmias using 2-lead ECG signals.</a:t>
            </a:r>
          </a:p>
          <a:p>
            <a:pPr algn="just"/>
            <a:r>
              <a:rPr lang="en-IN" sz="4000" b="1" dirty="0"/>
              <a:t>Title</a:t>
            </a:r>
            <a:r>
              <a:rPr lang="en-IN" sz="4000" dirty="0"/>
              <a:t>: Attention-Based Neural Networks for ECG Arrhythmia Classification</a:t>
            </a:r>
            <a:br>
              <a:rPr lang="en-IN" sz="4000" dirty="0"/>
            </a:br>
            <a:r>
              <a:rPr lang="en-IN" sz="4000" b="1" dirty="0"/>
              <a:t>Authors</a:t>
            </a:r>
            <a:r>
              <a:rPr lang="en-IN" sz="4000" dirty="0"/>
              <a:t>: T. Xue, L. Li, et al.</a:t>
            </a:r>
            <a:br>
              <a:rPr lang="en-IN" sz="4000" dirty="0"/>
            </a:br>
            <a:r>
              <a:rPr lang="en-IN" sz="4000" b="1" dirty="0"/>
              <a:t>Journal</a:t>
            </a:r>
            <a:r>
              <a:rPr lang="en-IN" sz="4000" dirty="0"/>
              <a:t>: Journal of Biomedical Informatics</a:t>
            </a:r>
            <a:br>
              <a:rPr lang="en-IN" sz="4000" dirty="0"/>
            </a:br>
            <a:r>
              <a:rPr lang="en-IN" sz="4000" b="1" dirty="0"/>
              <a:t>Summary</a:t>
            </a:r>
            <a:r>
              <a:rPr lang="en-IN" sz="4000" dirty="0"/>
              <a:t>: This research introduces an attention-based neural network for ECG arrhythmia classification. </a:t>
            </a:r>
          </a:p>
          <a:p>
            <a:pPr algn="just"/>
            <a:r>
              <a:rPr lang="en-US" sz="4000" b="1" dirty="0"/>
              <a:t>Title</a:t>
            </a:r>
            <a:r>
              <a:rPr lang="en-US" sz="4000" dirty="0"/>
              <a:t>: </a:t>
            </a:r>
            <a:r>
              <a:rPr lang="en-US" sz="4000" i="1" dirty="0"/>
              <a:t>MIT-BIH Arrhythmia Database</a:t>
            </a:r>
            <a:br>
              <a:rPr lang="en-US" sz="4000" dirty="0"/>
            </a:br>
            <a:r>
              <a:rPr lang="en-US" sz="4000" b="1" dirty="0"/>
              <a:t>Authors</a:t>
            </a:r>
            <a:r>
              <a:rPr lang="en-US" sz="4000" dirty="0"/>
              <a:t>: G.B. Moody, R.G. Mark</a:t>
            </a:r>
            <a:br>
              <a:rPr lang="en-US" sz="4000" dirty="0"/>
            </a:br>
            <a:r>
              <a:rPr lang="en-US" sz="4000" b="1" dirty="0"/>
              <a:t>Journal</a:t>
            </a:r>
            <a:r>
              <a:rPr lang="en-US" sz="4000" dirty="0"/>
              <a:t>: PhysioNet Database</a:t>
            </a:r>
            <a:endParaRPr lang="en-IN" sz="4000" dirty="0"/>
          </a:p>
          <a:p>
            <a:pPr algn="just"/>
            <a:endParaRPr lang="en-US" sz="4000" dirty="0"/>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7938576" y="320343"/>
            <a:ext cx="4088698"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08488" y="3029403"/>
            <a:ext cx="32050548" cy="784830"/>
          </a:xfrm>
          <a:prstGeom prst="rect">
            <a:avLst/>
          </a:prstGeom>
          <a:noFill/>
        </p:spPr>
        <p:txBody>
          <a:bodyPr wrap="square">
            <a:spAutoFit/>
          </a:bodyPr>
          <a:lstStyle/>
          <a:p>
            <a:pPr algn="ctr"/>
            <a:r>
              <a:rPr lang="en-US" sz="4500" b="1" dirty="0">
                <a:latin typeface="Poppins" panose="00000500000000000000" pitchFamily="2" charset="0"/>
                <a:cs typeface="Poppins" panose="00000500000000000000" pitchFamily="2" charset="0"/>
              </a:rPr>
              <a:t>&lt;&lt; G</a:t>
            </a:r>
            <a:r>
              <a:rPr lang="en-US" sz="4500" b="1" dirty="0">
                <a:latin typeface="Poppins" panose="00000500000000000000" pitchFamily="2" charset="0"/>
                <a:ea typeface="SimSun" pitchFamily="2" charset="-122"/>
                <a:cs typeface="Poppins" panose="00000500000000000000" pitchFamily="2" charset="0"/>
              </a:rPr>
              <a:t>olla Vishnu Karthik Yadav, B M Aakash, P V Muni Krishna &gt;&gt;</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4185928" y="509309"/>
            <a:ext cx="3505200"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916770" y="15469910"/>
            <a:ext cx="10657843"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114470" y="16511937"/>
            <a:ext cx="10192583" cy="7478970"/>
          </a:xfrm>
          <a:prstGeom prst="rect">
            <a:avLst/>
          </a:prstGeom>
          <a:noFill/>
        </p:spPr>
        <p:txBody>
          <a:bodyPr wrap="square" rtlCol="0">
            <a:spAutoFit/>
          </a:bodyPr>
          <a:lstStyle/>
          <a:p>
            <a:pPr algn="just"/>
            <a:r>
              <a:rPr lang="en-US" sz="4000" dirty="0"/>
              <a:t>The application of deep learning to ECG arrhythmia classification represents a significant advancement in cardiac care, offering automated and accurate diagnosis from complex, high-dimensional data. Deep learning models, particularly Convolutional Neural Networks (CNNs) and Recurrent Neural Networks (RNNs), have demonstrated the ability to outperform traditional methods by automatically learning essential features from ECG waveforms without the need for manual feature extraction. </a:t>
            </a:r>
            <a:endParaRPr lang="en-IN" sz="4000" dirty="0"/>
          </a:p>
        </p:txBody>
      </p:sp>
      <p:pic>
        <p:nvPicPr>
          <p:cNvPr id="3" name="Picture 2">
            <a:extLst>
              <a:ext uri="{FF2B5EF4-FFF2-40B4-BE49-F238E27FC236}">
                <a16:creationId xmlns:a16="http://schemas.microsoft.com/office/drawing/2014/main" id="{AD9B2185-0AE8-FDAB-7B7E-A29087617560}"/>
              </a:ext>
            </a:extLst>
          </p:cNvPr>
          <p:cNvPicPr>
            <a:picLocks noChangeAspect="1"/>
          </p:cNvPicPr>
          <p:nvPr/>
        </p:nvPicPr>
        <p:blipFill>
          <a:blip r:embed="rId7"/>
          <a:stretch>
            <a:fillRect/>
          </a:stretch>
        </p:blipFill>
        <p:spPr>
          <a:xfrm>
            <a:off x="21488398" y="5914038"/>
            <a:ext cx="6450178" cy="4265012"/>
          </a:xfrm>
          <a:prstGeom prst="rect">
            <a:avLst/>
          </a:prstGeom>
        </p:spPr>
      </p:pic>
      <p:pic>
        <p:nvPicPr>
          <p:cNvPr id="20" name="Picture 19">
            <a:extLst>
              <a:ext uri="{FF2B5EF4-FFF2-40B4-BE49-F238E27FC236}">
                <a16:creationId xmlns:a16="http://schemas.microsoft.com/office/drawing/2014/main" id="{26AEE65B-3D3A-9690-00F5-C31FBFC18AFD}"/>
              </a:ext>
            </a:extLst>
          </p:cNvPr>
          <p:cNvPicPr>
            <a:picLocks noChangeAspect="1"/>
          </p:cNvPicPr>
          <p:nvPr/>
        </p:nvPicPr>
        <p:blipFill>
          <a:blip r:embed="rId8"/>
          <a:stretch>
            <a:fillRect/>
          </a:stretch>
        </p:blipFill>
        <p:spPr>
          <a:xfrm>
            <a:off x="23365155" y="10513362"/>
            <a:ext cx="6450178" cy="4179729"/>
          </a:xfrm>
          <a:prstGeom prst="rect">
            <a:avLst/>
          </a:prstGeom>
        </p:spPr>
      </p:pic>
      <p:pic>
        <p:nvPicPr>
          <p:cNvPr id="41" name="Picture 40">
            <a:extLst>
              <a:ext uri="{FF2B5EF4-FFF2-40B4-BE49-F238E27FC236}">
                <a16:creationId xmlns:a16="http://schemas.microsoft.com/office/drawing/2014/main" id="{D45F3F99-3D5E-0077-1F8F-A9FDA27DC7CC}"/>
              </a:ext>
            </a:extLst>
          </p:cNvPr>
          <p:cNvPicPr>
            <a:picLocks noChangeAspect="1"/>
          </p:cNvPicPr>
          <p:nvPr/>
        </p:nvPicPr>
        <p:blipFill>
          <a:blip r:embed="rId9"/>
          <a:stretch>
            <a:fillRect/>
          </a:stretch>
        </p:blipFill>
        <p:spPr>
          <a:xfrm>
            <a:off x="11148182" y="14391706"/>
            <a:ext cx="9207567" cy="5146478"/>
          </a:xfrm>
          <a:prstGeom prst="rect">
            <a:avLst/>
          </a:prstGeom>
        </p:spPr>
      </p:pic>
      <p:sp>
        <p:nvSpPr>
          <p:cNvPr id="36" name="TextBox 35">
            <a:extLst>
              <a:ext uri="{FF2B5EF4-FFF2-40B4-BE49-F238E27FC236}">
                <a16:creationId xmlns:a16="http://schemas.microsoft.com/office/drawing/2014/main" id="{BF1F66BF-5575-7F03-8735-98C60F0D22C3}"/>
              </a:ext>
            </a:extLst>
          </p:cNvPr>
          <p:cNvSpPr txBox="1"/>
          <p:nvPr/>
        </p:nvSpPr>
        <p:spPr>
          <a:xfrm>
            <a:off x="11125200" y="19418651"/>
            <a:ext cx="9207568" cy="4801314"/>
          </a:xfrm>
          <a:prstGeom prst="rect">
            <a:avLst/>
          </a:prstGeom>
          <a:noFill/>
        </p:spPr>
        <p:txBody>
          <a:bodyPr wrap="square" rtlCol="0">
            <a:spAutoFit/>
          </a:bodyPr>
          <a:lstStyle/>
          <a:p>
            <a:r>
              <a:rPr lang="en-US" sz="6500" b="1" dirty="0"/>
              <a:t>Applications:</a:t>
            </a:r>
          </a:p>
          <a:p>
            <a:pPr marL="571500" indent="-571500">
              <a:buFont typeface="Arial" panose="020B0604020202020204" pitchFamily="34" charset="0"/>
              <a:buChar char="•"/>
            </a:pPr>
            <a:r>
              <a:rPr lang="en-IN" sz="4000" dirty="0"/>
              <a:t>Real-time Heart Monitoring Device</a:t>
            </a:r>
            <a:endParaRPr lang="en-US" sz="4000" dirty="0"/>
          </a:p>
          <a:p>
            <a:pPr marL="571500" indent="-571500">
              <a:buFont typeface="Arial" panose="020B0604020202020204" pitchFamily="34" charset="0"/>
              <a:buChar char="•"/>
            </a:pPr>
            <a:r>
              <a:rPr lang="en-US" sz="4000" dirty="0"/>
              <a:t>Mobile Health App for Arrhythmia Detection</a:t>
            </a:r>
          </a:p>
          <a:p>
            <a:pPr marL="571500" indent="-571500">
              <a:buFont typeface="Arial" panose="020B0604020202020204" pitchFamily="34" charset="0"/>
              <a:buChar char="•"/>
            </a:pPr>
            <a:r>
              <a:rPr lang="en-IN" sz="4000" dirty="0"/>
              <a:t>Clinical Decision Support System (CDSS)</a:t>
            </a:r>
            <a:endParaRPr lang="en-US" sz="4000" dirty="0"/>
          </a:p>
          <a:p>
            <a:pPr marL="571500" indent="-571500">
              <a:buFont typeface="Arial" panose="020B0604020202020204" pitchFamily="34" charset="0"/>
              <a:buChar char="•"/>
            </a:pPr>
            <a:r>
              <a:rPr lang="en-IN" sz="4000" dirty="0"/>
              <a:t>Telemedicine for Remote Cardiac Monitoring</a:t>
            </a:r>
          </a:p>
        </p:txBody>
      </p:sp>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6615</TotalTime>
  <Words>668</Words>
  <Application>Microsoft Office PowerPoint</Application>
  <PresentationFormat>Custom</PresentationFormat>
  <Paragraphs>37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BM Aakash</cp:lastModifiedBy>
  <cp:revision>212</cp:revision>
  <cp:lastPrinted>2013-08-04T02:58:23Z</cp:lastPrinted>
  <dcterms:created xsi:type="dcterms:W3CDTF">2011-10-21T15:46:33Z</dcterms:created>
  <dcterms:modified xsi:type="dcterms:W3CDTF">2024-10-23T04:41:39Z</dcterms:modified>
</cp:coreProperties>
</file>