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3"/>
  </p:notesMasterIdLst>
  <p:sldIdLst>
    <p:sldId id="256" r:id="rId2"/>
    <p:sldId id="257" r:id="rId3"/>
    <p:sldId id="289" r:id="rId4"/>
    <p:sldId id="308" r:id="rId5"/>
    <p:sldId id="309" r:id="rId6"/>
    <p:sldId id="313" r:id="rId7"/>
    <p:sldId id="314" r:id="rId8"/>
    <p:sldId id="294" r:id="rId9"/>
    <p:sldId id="312" r:id="rId10"/>
    <p:sldId id="266" r:id="rId11"/>
    <p:sldId id="298" r:id="rId12"/>
    <p:sldId id="296" r:id="rId13"/>
    <p:sldId id="317" r:id="rId14"/>
    <p:sldId id="318" r:id="rId15"/>
    <p:sldId id="319" r:id="rId16"/>
    <p:sldId id="324" r:id="rId17"/>
    <p:sldId id="320" r:id="rId18"/>
    <p:sldId id="323" r:id="rId19"/>
    <p:sldId id="321" r:id="rId20"/>
    <p:sldId id="322" r:id="rId21"/>
    <p:sldId id="316" r:id="rId22"/>
  </p:sldIdLst>
  <p:sldSz cx="12192000" cy="6858000"/>
  <p:notesSz cx="6858000" cy="9144000"/>
  <p:embeddedFontLst>
    <p:embeddedFont>
      <p:font typeface="Fira Sans Extra Condensed Medium" panose="020B0604020202020204" charset="0"/>
      <p:regular r:id="rId24"/>
      <p:bold r:id="rId25"/>
      <p:italic r:id="rId26"/>
      <p:boldItalic r:id="rId27"/>
    </p:embeddedFont>
    <p:embeddedFont>
      <p:font typeface="Montserrat" panose="00000500000000000000" pitchFamily="2" charset="0"/>
      <p:regular r:id="rId28"/>
      <p:bold r:id="rId29"/>
      <p:italic r:id="rId30"/>
      <p:boldItalic r:id="rId31"/>
    </p:embeddedFont>
    <p:embeddedFont>
      <p:font typeface="Montserrat Medium" panose="00000600000000000000" pitchFamily="2" charset="0"/>
      <p:regular r:id="rId32"/>
      <p:bold r:id="rId33"/>
      <p:italic r:id="rId34"/>
      <p:boldItalic r:id="rId35"/>
    </p:embeddedFont>
    <p:embeddedFont>
      <p:font typeface="Poppins" panose="00000500000000000000" pitchFamily="2" charset="0"/>
      <p:regular r:id="rId36"/>
      <p:bold r:id="rId37"/>
      <p:italic r:id="rId38"/>
      <p:boldItalic r:id="rId39"/>
    </p:embeddedFont>
    <p:embeddedFont>
      <p:font typeface="Verdana" panose="020B060403050404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gzBJLxcvjvx6joxQV1xTs+4JFv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7C13AC-C4EB-4B75-A16E-F28B5C2F6171}">
  <a:tblStyle styleId="{487C13AC-C4EB-4B75-A16E-F28B5C2F617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08" autoAdjust="0"/>
    <p:restoredTop sz="94660"/>
  </p:normalViewPr>
  <p:slideViewPr>
    <p:cSldViewPr snapToGrid="0">
      <p:cViewPr>
        <p:scale>
          <a:sx n="75" d="100"/>
          <a:sy n="75" d="100"/>
        </p:scale>
        <p:origin x="696" y="1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08842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2599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01004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3986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Vertical Title and Text" userDrawn="1">
  <p:cSld name="1_Vertical Title and Text">
    <p:spTree>
      <p:nvGrpSpPr>
        <p:cNvPr id="1" name="Shape 15"/>
        <p:cNvGrpSpPr/>
        <p:nvPr/>
      </p:nvGrpSpPr>
      <p:grpSpPr>
        <a:xfrm>
          <a:off x="0" y="0"/>
          <a:ext cx="0" cy="0"/>
          <a:chOff x="0" y="0"/>
          <a:chExt cx="0" cy="0"/>
        </a:xfrm>
      </p:grpSpPr>
      <p:sp>
        <p:nvSpPr>
          <p:cNvPr id="2" name="Google Shape;14;p38">
            <a:extLst>
              <a:ext uri="{FF2B5EF4-FFF2-40B4-BE49-F238E27FC236}">
                <a16:creationId xmlns:a16="http://schemas.microsoft.com/office/drawing/2014/main" id="{90F13E69-CB14-9187-6460-E802780AAC93}"/>
              </a:ext>
            </a:extLst>
          </p:cNvPr>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
        <p:nvSpPr>
          <p:cNvPr id="3" name="Google Shape;11;p38">
            <a:extLst>
              <a:ext uri="{FF2B5EF4-FFF2-40B4-BE49-F238E27FC236}">
                <a16:creationId xmlns:a16="http://schemas.microsoft.com/office/drawing/2014/main" id="{A8FFA602-AB20-78D1-ED2C-24B9CEE2B061}"/>
              </a:ext>
            </a:extLst>
          </p:cNvPr>
          <p:cNvSpPr txBox="1">
            <a:spLocks noGrp="1"/>
          </p:cNvSpPr>
          <p:nvPr>
            <p:ph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4"/>
          <p:cNvSpPr txBox="1">
            <a:spLocks noGrp="1"/>
          </p:cNvSpPr>
          <p:nvPr>
            <p:ph type="sldNum" idx="12"/>
          </p:nvPr>
        </p:nvSpPr>
        <p:spPr>
          <a:xfrm>
            <a:off x="9448800" y="647613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5"/>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5"/>
          <p:cNvSpPr txBox="1">
            <a:spLocks noGrp="1"/>
          </p:cNvSpPr>
          <p:nvPr>
            <p:ph type="sldNum" idx="12"/>
          </p:nvPr>
        </p:nvSpPr>
        <p:spPr>
          <a:xfrm>
            <a:off x="9448800" y="651308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6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7"/>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8"/>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6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6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9"/>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0"/>
          <p:cNvSpPr txBox="1">
            <a:spLocks noGrp="1"/>
          </p:cNvSpPr>
          <p:nvPr>
            <p:ph type="sldNum" idx="12"/>
          </p:nvPr>
        </p:nvSpPr>
        <p:spPr>
          <a:xfrm>
            <a:off x="944880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72"/>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73"/>
          <p:cNvSpPr>
            <a:spLocks noGrp="1"/>
          </p:cNvSpPr>
          <p:nvPr>
            <p:ph type="pic" idx="2"/>
          </p:nvPr>
        </p:nvSpPr>
        <p:spPr>
          <a:xfrm>
            <a:off x="5183188" y="987425"/>
            <a:ext cx="6172200" cy="4873625"/>
          </a:xfrm>
          <a:prstGeom prst="rect">
            <a:avLst/>
          </a:prstGeom>
          <a:noFill/>
          <a:ln>
            <a:noFill/>
          </a:ln>
        </p:spPr>
      </p:sp>
      <p:sp>
        <p:nvSpPr>
          <p:cNvPr id="67" name="Google Shape;67;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3"/>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1" name="Google Shape;11;p38"/>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sldNum" idx="12"/>
          </p:nvPr>
        </p:nvSpPr>
        <p:spPr>
          <a:xfrm>
            <a:off x="934951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pic>
        <p:nvPicPr>
          <p:cNvPr id="2" name="Google Shape;111;p76">
            <a:extLst>
              <a:ext uri="{FF2B5EF4-FFF2-40B4-BE49-F238E27FC236}">
                <a16:creationId xmlns:a16="http://schemas.microsoft.com/office/drawing/2014/main" id="{28B1863E-FEC0-1850-DEEC-798DDCBBF47B}"/>
              </a:ext>
            </a:extLst>
          </p:cNvPr>
          <p:cNvPicPr preferRelativeResize="0"/>
          <p:nvPr userDrawn="1"/>
        </p:nvPicPr>
        <p:blipFill rotWithShape="1">
          <a:blip r:embed="rId13">
            <a:alphaModFix/>
          </a:blip>
          <a:srcRect l="22326" t="32664" r="11836" b="35101"/>
          <a:stretch/>
        </p:blipFill>
        <p:spPr>
          <a:xfrm>
            <a:off x="262467" y="258234"/>
            <a:ext cx="1504951" cy="423333"/>
          </a:xfrm>
          <a:prstGeom prst="rect">
            <a:avLst/>
          </a:prstGeom>
          <a:noFill/>
          <a:ln>
            <a:noFill/>
          </a:ln>
        </p:spPr>
      </p:pic>
      <p:grpSp>
        <p:nvGrpSpPr>
          <p:cNvPr id="3" name="Google Shape;112;p76">
            <a:extLst>
              <a:ext uri="{FF2B5EF4-FFF2-40B4-BE49-F238E27FC236}">
                <a16:creationId xmlns:a16="http://schemas.microsoft.com/office/drawing/2014/main" id="{17E3BD69-F425-10D3-474C-86ECFE2A4F0F}"/>
              </a:ext>
            </a:extLst>
          </p:cNvPr>
          <p:cNvGrpSpPr/>
          <p:nvPr userDrawn="1"/>
        </p:nvGrpSpPr>
        <p:grpSpPr>
          <a:xfrm>
            <a:off x="11856720" y="140636"/>
            <a:ext cx="223520" cy="990718"/>
            <a:chOff x="11856720" y="140636"/>
            <a:chExt cx="223520" cy="990718"/>
          </a:xfrm>
        </p:grpSpPr>
        <p:grpSp>
          <p:nvGrpSpPr>
            <p:cNvPr id="4" name="Google Shape;113;p76">
              <a:extLst>
                <a:ext uri="{FF2B5EF4-FFF2-40B4-BE49-F238E27FC236}">
                  <a16:creationId xmlns:a16="http://schemas.microsoft.com/office/drawing/2014/main" id="{14FEC19D-E791-0250-9E87-5AA9896BF4A1}"/>
                </a:ext>
              </a:extLst>
            </p:cNvPr>
            <p:cNvGrpSpPr/>
            <p:nvPr/>
          </p:nvGrpSpPr>
          <p:grpSpPr>
            <a:xfrm>
              <a:off x="11856720" y="660278"/>
              <a:ext cx="223520" cy="471076"/>
              <a:chOff x="9734551" y="3138055"/>
              <a:chExt cx="2457449" cy="1328450"/>
            </a:xfrm>
          </p:grpSpPr>
          <p:sp>
            <p:nvSpPr>
              <p:cNvPr id="8" name="Google Shape;114;p76">
                <a:extLst>
                  <a:ext uri="{FF2B5EF4-FFF2-40B4-BE49-F238E27FC236}">
                    <a16:creationId xmlns:a16="http://schemas.microsoft.com/office/drawing/2014/main" id="{B6BFFDC3-06AC-5703-18E9-A57519E04846}"/>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 name="Google Shape;115;p76">
                <a:extLst>
                  <a:ext uri="{FF2B5EF4-FFF2-40B4-BE49-F238E27FC236}">
                    <a16:creationId xmlns:a16="http://schemas.microsoft.com/office/drawing/2014/main" id="{D650CC1D-4942-5654-E087-1C070702087B}"/>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5" name="Google Shape;116;p76">
              <a:extLst>
                <a:ext uri="{FF2B5EF4-FFF2-40B4-BE49-F238E27FC236}">
                  <a16:creationId xmlns:a16="http://schemas.microsoft.com/office/drawing/2014/main" id="{48321EEF-DE7D-28B5-6E9D-BC407D829594}"/>
                </a:ext>
              </a:extLst>
            </p:cNvPr>
            <p:cNvGrpSpPr/>
            <p:nvPr/>
          </p:nvGrpSpPr>
          <p:grpSpPr>
            <a:xfrm>
              <a:off x="11856720" y="140636"/>
              <a:ext cx="223520" cy="471076"/>
              <a:chOff x="9734551" y="3138055"/>
              <a:chExt cx="2457449" cy="1328450"/>
            </a:xfrm>
          </p:grpSpPr>
          <p:sp>
            <p:nvSpPr>
              <p:cNvPr id="6" name="Google Shape;117;p76">
                <a:extLst>
                  <a:ext uri="{FF2B5EF4-FFF2-40B4-BE49-F238E27FC236}">
                    <a16:creationId xmlns:a16="http://schemas.microsoft.com/office/drawing/2014/main" id="{74AAC7DD-6A02-D8D6-D1CB-5BBCDAC1774F}"/>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7" name="Google Shape;118;p76">
                <a:extLst>
                  <a:ext uri="{FF2B5EF4-FFF2-40B4-BE49-F238E27FC236}">
                    <a16:creationId xmlns:a16="http://schemas.microsoft.com/office/drawing/2014/main" id="{91DD3646-1FFE-8816-7209-ACCFCCC1BC16}"/>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5" name="Picture 14" descr="A logo with text overlay&#10;&#10;Description automatically generated">
            <a:extLst>
              <a:ext uri="{FF2B5EF4-FFF2-40B4-BE49-F238E27FC236}">
                <a16:creationId xmlns:a16="http://schemas.microsoft.com/office/drawing/2014/main" id="{52139B2A-ECE2-1B1E-7C02-2BF0D3F2D340}"/>
              </a:ext>
            </a:extLst>
          </p:cNvPr>
          <p:cNvPicPr>
            <a:picLocks noChangeAspect="1"/>
          </p:cNvPicPr>
          <p:nvPr userDrawn="1"/>
        </p:nvPicPr>
        <p:blipFill rotWithShape="1">
          <a:blip r:embed="rId14"/>
          <a:srcRect l="37906" t="34096" r="9606" b="36394"/>
          <a:stretch/>
        </p:blipFill>
        <p:spPr>
          <a:xfrm>
            <a:off x="11125200" y="11945"/>
            <a:ext cx="1066800" cy="599768"/>
          </a:xfrm>
          <a:prstGeom prst="rect">
            <a:avLst/>
          </a:prstGeom>
        </p:spPr>
      </p:pic>
      <p:sp>
        <p:nvSpPr>
          <p:cNvPr id="16" name="Google Shape;125;p3">
            <a:extLst>
              <a:ext uri="{FF2B5EF4-FFF2-40B4-BE49-F238E27FC236}">
                <a16:creationId xmlns:a16="http://schemas.microsoft.com/office/drawing/2014/main" id="{9C92DD54-17A7-636B-3D4B-C20DD0F68A2F}"/>
              </a:ext>
            </a:extLst>
          </p:cNvPr>
          <p:cNvSpPr txBox="1"/>
          <p:nvPr userDrawn="1"/>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Verdana" panose="020B0604030504040204" pitchFamily="34" charset="0"/>
          <a:ea typeface="Verdana" panose="020B060403050404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
          <p:cNvPicPr preferRelativeResize="0"/>
          <p:nvPr/>
        </p:nvPicPr>
        <p:blipFill rotWithShape="1">
          <a:blip r:embed="rId3">
            <a:alphaModFix amt="20000"/>
          </a:blip>
          <a:srcRect l="1514" r="2310" b="19493"/>
          <a:stretch/>
        </p:blipFill>
        <p:spPr>
          <a:xfrm>
            <a:off x="-1235" y="7409"/>
            <a:ext cx="12272787" cy="6858000"/>
          </a:xfrm>
          <a:prstGeom prst="rect">
            <a:avLst/>
          </a:prstGeom>
          <a:noFill/>
          <a:ln>
            <a:noFill/>
          </a:ln>
        </p:spPr>
      </p:pic>
      <p:sp>
        <p:nvSpPr>
          <p:cNvPr id="88" name="Google Shape;88;p1"/>
          <p:cNvSpPr txBox="1"/>
          <p:nvPr/>
        </p:nvSpPr>
        <p:spPr>
          <a:xfrm>
            <a:off x="2904067" y="3139018"/>
            <a:ext cx="638386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8C212C"/>
                </a:solidFill>
                <a:latin typeface="Arial"/>
                <a:ea typeface="Arial"/>
                <a:cs typeface="Arial"/>
                <a:sym typeface="Arial"/>
              </a:rPr>
              <a:t>GITAM UNIVERSITY</a:t>
            </a:r>
            <a:endParaRPr sz="1400" b="0" i="0" u="none" strike="noStrike" cap="none">
              <a:solidFill>
                <a:srgbClr val="000000"/>
              </a:solidFill>
              <a:latin typeface="Arial"/>
              <a:ea typeface="Arial"/>
              <a:cs typeface="Arial"/>
              <a:sym typeface="Arial"/>
            </a:endParaRPr>
          </a:p>
        </p:txBody>
      </p:sp>
      <p:grpSp>
        <p:nvGrpSpPr>
          <p:cNvPr id="89" name="Google Shape;89;p1"/>
          <p:cNvGrpSpPr/>
          <p:nvPr/>
        </p:nvGrpSpPr>
        <p:grpSpPr>
          <a:xfrm>
            <a:off x="0" y="3139018"/>
            <a:ext cx="12192000" cy="594783"/>
            <a:chOff x="0" y="3138055"/>
            <a:chExt cx="12192000" cy="595746"/>
          </a:xfrm>
        </p:grpSpPr>
        <p:sp>
          <p:nvSpPr>
            <p:cNvPr id="90" name="Google Shape;90;p1"/>
            <p:cNvSpPr/>
            <p:nvPr/>
          </p:nvSpPr>
          <p:spPr>
            <a:xfrm>
              <a:off x="0" y="3138055"/>
              <a:ext cx="2432051"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dirty="0">
                  <a:solidFill>
                    <a:schemeClr val="lt1"/>
                  </a:solidFill>
                  <a:latin typeface="Calibri"/>
                  <a:ea typeface="Calibri"/>
                  <a:cs typeface="Calibri"/>
                  <a:sym typeface="Calibri"/>
                </a:rPr>
                <a:t>AY 2021-25</a:t>
              </a:r>
              <a:endParaRPr sz="1351" b="0" i="0" u="none" strike="noStrike" cap="none" dirty="0">
                <a:solidFill>
                  <a:schemeClr val="lt1"/>
                </a:solidFill>
                <a:latin typeface="Calibri"/>
                <a:ea typeface="Calibri"/>
                <a:cs typeface="Calibri"/>
                <a:sym typeface="Calibri"/>
              </a:endParaRPr>
            </a:p>
          </p:txBody>
        </p:sp>
        <p:sp>
          <p:nvSpPr>
            <p:cNvPr id="91" name="Google Shape;91;p1"/>
            <p:cNvSpPr/>
            <p:nvPr/>
          </p:nvSpPr>
          <p:spPr>
            <a:xfrm>
              <a:off x="9734551" y="3138055"/>
              <a:ext cx="2457449"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dirty="0">
                  <a:solidFill>
                    <a:schemeClr val="lt1"/>
                  </a:solidFill>
                  <a:latin typeface="Calibri"/>
                  <a:ea typeface="Calibri"/>
                  <a:cs typeface="Calibri"/>
                  <a:sym typeface="Calibri"/>
                </a:rPr>
                <a:t>Capstone</a:t>
              </a:r>
              <a:r>
                <a:rPr lang="en-US" sz="1351" b="0" i="0" u="none" strike="noStrike" cap="none" dirty="0">
                  <a:solidFill>
                    <a:schemeClr val="lt1"/>
                  </a:solidFill>
                  <a:latin typeface="Calibri"/>
                  <a:ea typeface="Calibri"/>
                  <a:cs typeface="Calibri"/>
                  <a:sym typeface="Calibri"/>
                </a:rPr>
                <a:t> Project</a:t>
              </a:r>
            </a:p>
            <a:p>
              <a:pPr marL="0" marR="0" lvl="0" indent="0" algn="ctr" rtl="0">
                <a:lnSpc>
                  <a:spcPct val="100000"/>
                </a:lnSpc>
                <a:spcBef>
                  <a:spcPts val="0"/>
                </a:spcBef>
                <a:spcAft>
                  <a:spcPts val="0"/>
                </a:spcAft>
                <a:buClr>
                  <a:srgbClr val="000000"/>
                </a:buClr>
                <a:buSzPts val="1351"/>
                <a:buFont typeface="Arial"/>
                <a:buNone/>
              </a:pPr>
              <a:r>
                <a:rPr lang="en-US" sz="1351" dirty="0">
                  <a:solidFill>
                    <a:schemeClr val="lt1"/>
                  </a:solidFill>
                  <a:latin typeface="Calibri"/>
                  <a:ea typeface="Calibri"/>
                  <a:cs typeface="Calibri"/>
                  <a:sym typeface="Calibri"/>
                </a:rPr>
                <a:t>Project ID: PROJ2999</a:t>
              </a:r>
              <a:endParaRPr sz="1351" b="0" i="0" u="none" strike="noStrike" cap="none" dirty="0">
                <a:solidFill>
                  <a:schemeClr val="lt1"/>
                </a:solidFill>
                <a:latin typeface="Calibri"/>
                <a:ea typeface="Calibri"/>
                <a:cs typeface="Calibri"/>
                <a:sym typeface="Calibri"/>
              </a:endParaRPr>
            </a:p>
          </p:txBody>
        </p:sp>
      </p:grpSp>
      <p:sp>
        <p:nvSpPr>
          <p:cNvPr id="92" name="Google Shape;92;p1"/>
          <p:cNvSpPr/>
          <p:nvPr/>
        </p:nvSpPr>
        <p:spPr>
          <a:xfrm>
            <a:off x="3060700" y="3797300"/>
            <a:ext cx="6096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7F7F7F"/>
                </a:solidFill>
                <a:latin typeface="Montserrat Medium"/>
                <a:ea typeface="Montserrat Medium"/>
                <a:cs typeface="Montserrat Medium"/>
                <a:sym typeface="Montserrat Medium"/>
              </a:rPr>
              <a:t>A University should be a place of light, of liberty, and of learning.</a:t>
            </a:r>
            <a:endParaRPr sz="1400" b="0" i="0" u="none" strike="noStrike" cap="none">
              <a:solidFill>
                <a:srgbClr val="000000"/>
              </a:solidFill>
              <a:latin typeface="Arial"/>
              <a:ea typeface="Arial"/>
              <a:cs typeface="Arial"/>
              <a:sym typeface="Arial"/>
            </a:endParaRPr>
          </a:p>
        </p:txBody>
      </p:sp>
      <p:sp>
        <p:nvSpPr>
          <p:cNvPr id="93" name="Google Shape;93;p1"/>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Montserrat Medium"/>
                <a:ea typeface="Montserrat Medium"/>
                <a:cs typeface="Montserrat Medium"/>
                <a:sym typeface="Montserrat Medium"/>
              </a:rPr>
              <a:t>www.gitamedu.com</a:t>
            </a:r>
            <a:endParaRPr sz="1200" b="0" i="0" u="none" strike="noStrike" cap="none">
              <a:solidFill>
                <a:srgbClr val="7F7F7F"/>
              </a:solidFill>
              <a:latin typeface="Montserrat Medium"/>
              <a:ea typeface="Montserrat Medium"/>
              <a:cs typeface="Montserrat Medium"/>
              <a:sym typeface="Montserrat Medium"/>
            </a:endParaRPr>
          </a:p>
        </p:txBody>
      </p:sp>
      <p:grpSp>
        <p:nvGrpSpPr>
          <p:cNvPr id="94" name="Google Shape;94;p1"/>
          <p:cNvGrpSpPr/>
          <p:nvPr/>
        </p:nvGrpSpPr>
        <p:grpSpPr>
          <a:xfrm rot="2700000">
            <a:off x="5984712" y="5183993"/>
            <a:ext cx="231043" cy="225933"/>
            <a:chOff x="11087593" y="13905"/>
            <a:chExt cx="1085533" cy="1061509"/>
          </a:xfrm>
        </p:grpSpPr>
        <p:sp>
          <p:nvSpPr>
            <p:cNvPr id="95" name="Google Shape;95;p1"/>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6" name="Google Shape;96;p1"/>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7" name="Google Shape;97;p1"/>
          <p:cNvPicPr preferRelativeResize="0"/>
          <p:nvPr/>
        </p:nvPicPr>
        <p:blipFill rotWithShape="1">
          <a:blip r:embed="rId4">
            <a:alphaModFix/>
          </a:blip>
          <a:srcRect l="22328" t="32664" r="61002" b="35101"/>
          <a:stretch/>
        </p:blipFill>
        <p:spPr>
          <a:xfrm>
            <a:off x="5367867" y="1325034"/>
            <a:ext cx="1534584" cy="1699684"/>
          </a:xfrm>
          <a:prstGeom prst="rect">
            <a:avLst/>
          </a:prstGeom>
          <a:noFill/>
          <a:ln>
            <a:noFill/>
          </a:ln>
        </p:spPr>
      </p:pic>
      <p:sp>
        <p:nvSpPr>
          <p:cNvPr id="104" name="Google Shape;104;p1"/>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a:solidFill>
                <a:schemeClr val="dk1"/>
              </a:solidFill>
              <a:latin typeface="Arial"/>
              <a:ea typeface="Arial"/>
              <a:cs typeface="Arial"/>
              <a:sym typeface="Arial"/>
            </a:endParaRPr>
          </a:p>
        </p:txBody>
      </p:sp>
      <p:sp>
        <p:nvSpPr>
          <p:cNvPr id="105" name="Google Shape;105;p1"/>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06" name="Google Shape;106;p1"/>
          <p:cNvSpPr/>
          <p:nvPr/>
        </p:nvSpPr>
        <p:spPr>
          <a:xfrm>
            <a:off x="3467790" y="432083"/>
            <a:ext cx="4917595" cy="594783"/>
          </a:xfrm>
          <a:prstGeom prst="rect">
            <a:avLst/>
          </a:prstGeom>
          <a:solidFill>
            <a:schemeClr val="accent4"/>
          </a:solidFill>
          <a:ln>
            <a:noFill/>
          </a:ln>
        </p:spPr>
        <p:txBody>
          <a:bodyPr spcFirstLastPara="1" wrap="square" lIns="91425" tIns="45700" rIns="91425" bIns="45700" anchor="ctr" anchorCtr="0">
            <a:noAutofit/>
          </a:bodyPr>
          <a:lstStyle/>
          <a:p>
            <a:pPr algn="ctr" eaLnBrk="1" hangingPunct="1"/>
            <a:r>
              <a:rPr lang="en-US" altLang="zh-CN" sz="1800" b="1" baseline="0" dirty="0">
                <a:latin typeface="Poppins" panose="00000500000000000000" pitchFamily="2" charset="0"/>
                <a:ea typeface="SimSun" pitchFamily="2" charset="-122"/>
                <a:cs typeface="Poppins" panose="00000500000000000000" pitchFamily="2" charset="0"/>
              </a:rPr>
              <a:t>ECG Arrhythmia Classification using Deep Learning</a:t>
            </a:r>
          </a:p>
        </p:txBody>
      </p:sp>
      <p:sp>
        <p:nvSpPr>
          <p:cNvPr id="2" name="Google Shape;111;p1">
            <a:extLst>
              <a:ext uri="{FF2B5EF4-FFF2-40B4-BE49-F238E27FC236}">
                <a16:creationId xmlns:a16="http://schemas.microsoft.com/office/drawing/2014/main" id="{9D6E9948-A142-7B28-3C91-30F0929BCAEC}"/>
              </a:ext>
            </a:extLst>
          </p:cNvPr>
          <p:cNvSpPr/>
          <p:nvPr/>
        </p:nvSpPr>
        <p:spPr>
          <a:xfrm>
            <a:off x="66260" y="5253329"/>
            <a:ext cx="2926946"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Montserrat Medium"/>
                <a:ea typeface="Arial"/>
                <a:cs typeface="Arial"/>
                <a:sym typeface="Montserrat Medium"/>
              </a:rPr>
              <a:t>G</a:t>
            </a:r>
            <a:r>
              <a:rPr lang="en-US" b="1" dirty="0">
                <a:solidFill>
                  <a:schemeClr val="dk1"/>
                </a:solidFill>
                <a:latin typeface="Montserrat Medium"/>
                <a:sym typeface="Montserrat Medium"/>
              </a:rPr>
              <a:t>olla Vishnu Karthik Yadav</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B. M. Aakash</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P. V. Muni Krishna</a:t>
            </a:r>
          </a:p>
          <a:p>
            <a:pPr marR="0" lvl="0" rtl="0">
              <a:lnSpc>
                <a:spcPct val="100000"/>
              </a:lnSpc>
              <a:spcBef>
                <a:spcPts val="0"/>
              </a:spcBef>
              <a:spcAft>
                <a:spcPts val="0"/>
              </a:spcAft>
              <a:buClr>
                <a:srgbClr val="000000"/>
              </a:buClr>
              <a:buSzPts val="1400"/>
            </a:pPr>
            <a:endParaRPr sz="1400" b="1" i="0" u="none" strike="noStrike" cap="none" dirty="0">
              <a:solidFill>
                <a:schemeClr val="dk1"/>
              </a:solidFill>
              <a:latin typeface="Arial"/>
              <a:ea typeface="Arial"/>
              <a:cs typeface="Arial"/>
              <a:sym typeface="Arial"/>
            </a:endParaRPr>
          </a:p>
        </p:txBody>
      </p:sp>
      <p:sp>
        <p:nvSpPr>
          <p:cNvPr id="3" name="Google Shape;111;p1">
            <a:extLst>
              <a:ext uri="{FF2B5EF4-FFF2-40B4-BE49-F238E27FC236}">
                <a16:creationId xmlns:a16="http://schemas.microsoft.com/office/drawing/2014/main" id="{17A4430A-651A-8136-68E4-294987EE07F8}"/>
              </a:ext>
            </a:extLst>
          </p:cNvPr>
          <p:cNvSpPr/>
          <p:nvPr/>
        </p:nvSpPr>
        <p:spPr>
          <a:xfrm>
            <a:off x="9265054" y="5293500"/>
            <a:ext cx="2926946" cy="52318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b="1" i="0" u="none" strike="noStrike" cap="none" dirty="0">
                <a:solidFill>
                  <a:schemeClr val="dk1"/>
                </a:solidFill>
                <a:latin typeface="Montserrat Medium" panose="00000600000000000000" pitchFamily="2" charset="0"/>
                <a:ea typeface="SimSun" pitchFamily="2" charset="-122"/>
                <a:cs typeface="Poppins" panose="00000500000000000000" pitchFamily="2" charset="0"/>
                <a:sym typeface="Montserrat Medium"/>
              </a:rPr>
              <a:t>Dr. Jaya </a:t>
            </a:r>
            <a:r>
              <a:rPr lang="en-US" b="1" dirty="0">
                <a:solidFill>
                  <a:schemeClr val="dk1"/>
                </a:solidFill>
                <a:latin typeface="Montserrat Medium" panose="00000600000000000000" pitchFamily="2" charset="0"/>
                <a:ea typeface="SimSun" pitchFamily="2" charset="-122"/>
                <a:cs typeface="Poppins" panose="00000500000000000000" pitchFamily="2" charset="0"/>
                <a:sym typeface="Montserrat Medium"/>
              </a:rPr>
              <a:t>Prakash Sahoo</a:t>
            </a:r>
            <a:endParaRPr lang="en-US" sz="1400" b="1" i="0" u="none" strike="noStrike" cap="none" dirty="0">
              <a:solidFill>
                <a:schemeClr val="dk1"/>
              </a:solidFill>
              <a:latin typeface="Montserrat Medium" panose="00000600000000000000" pitchFamily="2" charset="0"/>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1" name="Google Shape;231;p35"/>
          <p:cNvPicPr preferRelativeResize="0"/>
          <p:nvPr/>
        </p:nvPicPr>
        <p:blipFill rotWithShape="1">
          <a:blip r:embed="rId3">
            <a:alphaModFix/>
          </a:blip>
          <a:srcRect l="22326" t="32664" r="11837" b="35102"/>
          <a:stretch/>
        </p:blipFill>
        <p:spPr>
          <a:xfrm>
            <a:off x="262467" y="258234"/>
            <a:ext cx="1504951" cy="423333"/>
          </a:xfrm>
          <a:prstGeom prst="rect">
            <a:avLst/>
          </a:prstGeom>
          <a:noFill/>
          <a:ln>
            <a:noFill/>
          </a:ln>
        </p:spPr>
      </p:pic>
      <p:sp>
        <p:nvSpPr>
          <p:cNvPr id="2" name="TextBox 1">
            <a:extLst>
              <a:ext uri="{FF2B5EF4-FFF2-40B4-BE49-F238E27FC236}">
                <a16:creationId xmlns:a16="http://schemas.microsoft.com/office/drawing/2014/main" id="{1843CF2B-189A-7160-544A-17BF4B1A810D}"/>
              </a:ext>
            </a:extLst>
          </p:cNvPr>
          <p:cNvSpPr txBox="1"/>
          <p:nvPr/>
        </p:nvSpPr>
        <p:spPr>
          <a:xfrm>
            <a:off x="1592042" y="1434560"/>
            <a:ext cx="1504951"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Normal Person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C01F9CE-4AB6-84EB-378F-747BBAB634C2}"/>
              </a:ext>
            </a:extLst>
          </p:cNvPr>
          <p:cNvSpPr txBox="1"/>
          <p:nvPr/>
        </p:nvSpPr>
        <p:spPr>
          <a:xfrm>
            <a:off x="5616902" y="1434559"/>
            <a:ext cx="1504951"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An Athlete</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B294F2-D68B-A1D9-6302-422CFFCBE21F}"/>
              </a:ext>
            </a:extLst>
          </p:cNvPr>
          <p:cNvSpPr txBox="1"/>
          <p:nvPr/>
        </p:nvSpPr>
        <p:spPr>
          <a:xfrm>
            <a:off x="9442710" y="1326837"/>
            <a:ext cx="1504951" cy="52322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Arrhythmia Patient</a:t>
            </a:r>
          </a:p>
        </p:txBody>
      </p:sp>
      <p:pic>
        <p:nvPicPr>
          <p:cNvPr id="1026" name="Picture 2" descr="Image of normal ECG graph">
            <a:extLst>
              <a:ext uri="{FF2B5EF4-FFF2-40B4-BE49-F238E27FC236}">
                <a16:creationId xmlns:a16="http://schemas.microsoft.com/office/drawing/2014/main" id="{50A3A655-D1C0-CAB0-57D2-DF34F789FA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36" y="2167674"/>
            <a:ext cx="3256165" cy="26117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of athlete's ECG graph">
            <a:extLst>
              <a:ext uri="{FF2B5EF4-FFF2-40B4-BE49-F238E27FC236}">
                <a16:creationId xmlns:a16="http://schemas.microsoft.com/office/drawing/2014/main" id="{3FCDFB5C-522F-C1F5-7CAD-FE3A7D46AE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3679" y="2123142"/>
            <a:ext cx="3264644" cy="26117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of ECG graph showing atrial fibrillation">
            <a:extLst>
              <a:ext uri="{FF2B5EF4-FFF2-40B4-BE49-F238E27FC236}">
                <a16:creationId xmlns:a16="http://schemas.microsoft.com/office/drawing/2014/main" id="{13C22941-BA09-13D8-7FC0-539175E1BC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9401" y="2167672"/>
            <a:ext cx="3264644" cy="26117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n-lt"/>
                <a:sym typeface="Montserrat"/>
              </a:rPr>
              <a:t>Architecture  </a:t>
            </a:r>
            <a:endParaRPr dirty="0">
              <a:latin typeface="+mn-lt"/>
            </a:endParaRPr>
          </a:p>
        </p:txBody>
      </p:sp>
      <p:sp>
        <p:nvSpPr>
          <p:cNvPr id="5" name="Google Shape;125;p3">
            <a:extLst>
              <a:ext uri="{FF2B5EF4-FFF2-40B4-BE49-F238E27FC236}">
                <a16:creationId xmlns:a16="http://schemas.microsoft.com/office/drawing/2014/main" id="{11DCD2FE-F6D8-3416-49EA-CE0660F5B1E7}"/>
              </a:ext>
            </a:extLst>
          </p:cNvPr>
          <p:cNvSpPr txBox="1"/>
          <p:nvPr/>
        </p:nvSpPr>
        <p:spPr>
          <a:xfrm>
            <a:off x="3377072" y="669964"/>
            <a:ext cx="5761704"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2000" b="1" dirty="0">
                <a:latin typeface="+mn-lt"/>
                <a:ea typeface="Verdana" panose="020B0604030504040204" pitchFamily="34" charset="0"/>
              </a:rPr>
              <a:t>Structural Block Diagram</a:t>
            </a:r>
          </a:p>
          <a:p>
            <a:pPr marR="0" lvl="0" algn="ctr" rtl="0">
              <a:lnSpc>
                <a:spcPct val="100000"/>
              </a:lnSpc>
              <a:spcBef>
                <a:spcPts val="0"/>
              </a:spcBef>
              <a:spcAft>
                <a:spcPts val="0"/>
              </a:spcAft>
            </a:pPr>
            <a:endParaRPr lang="en-IN" sz="2000" dirty="0">
              <a:latin typeface="+mn-lt"/>
              <a:ea typeface="Verdana" panose="020B0604030504040204" pitchFamily="34" charset="0"/>
            </a:endParaRPr>
          </a:p>
        </p:txBody>
      </p:sp>
      <p:sp>
        <p:nvSpPr>
          <p:cNvPr id="2" name="Rectangle: Rounded Corners 1">
            <a:extLst>
              <a:ext uri="{FF2B5EF4-FFF2-40B4-BE49-F238E27FC236}">
                <a16:creationId xmlns:a16="http://schemas.microsoft.com/office/drawing/2014/main" id="{17D49E26-4B94-D2FA-55F6-32B5A8CBF6B1}"/>
              </a:ext>
            </a:extLst>
          </p:cNvPr>
          <p:cNvSpPr/>
          <p:nvPr/>
        </p:nvSpPr>
        <p:spPr>
          <a:xfrm>
            <a:off x="1000123" y="1163821"/>
            <a:ext cx="1752503"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ECG Data Acquisition</a:t>
            </a:r>
          </a:p>
        </p:txBody>
      </p:sp>
      <p:cxnSp>
        <p:nvCxnSpPr>
          <p:cNvPr id="8" name="Straight Arrow Connector 7">
            <a:extLst>
              <a:ext uri="{FF2B5EF4-FFF2-40B4-BE49-F238E27FC236}">
                <a16:creationId xmlns:a16="http://schemas.microsoft.com/office/drawing/2014/main" id="{5216DCF0-1485-FAEC-6557-3B45173DEC22}"/>
              </a:ext>
            </a:extLst>
          </p:cNvPr>
          <p:cNvCxnSpPr>
            <a:cxnSpLocks/>
            <a:stCxn id="2" idx="3"/>
            <a:endCxn id="10" idx="1"/>
          </p:cNvCxnSpPr>
          <p:nvPr/>
        </p:nvCxnSpPr>
        <p:spPr>
          <a:xfrm>
            <a:off x="2752626" y="1621021"/>
            <a:ext cx="1072379" cy="6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C60BAAD0-33A3-2A74-CADC-DC2B8E730E2C}"/>
              </a:ext>
            </a:extLst>
          </p:cNvPr>
          <p:cNvSpPr/>
          <p:nvPr/>
        </p:nvSpPr>
        <p:spPr>
          <a:xfrm>
            <a:off x="3825005" y="1170307"/>
            <a:ext cx="1752503"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Preprocessing</a:t>
            </a:r>
          </a:p>
        </p:txBody>
      </p:sp>
      <p:sp>
        <p:nvSpPr>
          <p:cNvPr id="11" name="Rectangle: Rounded Corners 10">
            <a:extLst>
              <a:ext uri="{FF2B5EF4-FFF2-40B4-BE49-F238E27FC236}">
                <a16:creationId xmlns:a16="http://schemas.microsoft.com/office/drawing/2014/main" id="{39A812CC-2652-3E8F-B8EF-45C54D681CE1}"/>
              </a:ext>
            </a:extLst>
          </p:cNvPr>
          <p:cNvSpPr/>
          <p:nvPr/>
        </p:nvSpPr>
        <p:spPr>
          <a:xfrm>
            <a:off x="6695903" y="1176793"/>
            <a:ext cx="1752503"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Feature Extraction</a:t>
            </a:r>
          </a:p>
        </p:txBody>
      </p:sp>
      <p:cxnSp>
        <p:nvCxnSpPr>
          <p:cNvPr id="12" name="Straight Arrow Connector 11">
            <a:extLst>
              <a:ext uri="{FF2B5EF4-FFF2-40B4-BE49-F238E27FC236}">
                <a16:creationId xmlns:a16="http://schemas.microsoft.com/office/drawing/2014/main" id="{53BCE9C1-6FC8-FD2E-FD9B-D48905CAE77C}"/>
              </a:ext>
            </a:extLst>
          </p:cNvPr>
          <p:cNvCxnSpPr>
            <a:cxnSpLocks/>
            <a:stCxn id="10" idx="3"/>
          </p:cNvCxnSpPr>
          <p:nvPr/>
        </p:nvCxnSpPr>
        <p:spPr>
          <a:xfrm flipV="1">
            <a:off x="5577508" y="1610411"/>
            <a:ext cx="1118395" cy="17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61063C00-30B5-D1A6-2B2F-8007493871F4}"/>
              </a:ext>
            </a:extLst>
          </p:cNvPr>
          <p:cNvSpPr/>
          <p:nvPr/>
        </p:nvSpPr>
        <p:spPr>
          <a:xfrm>
            <a:off x="9439374" y="1176793"/>
            <a:ext cx="1752503"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Deep Learning Model </a:t>
            </a:r>
          </a:p>
        </p:txBody>
      </p:sp>
      <p:cxnSp>
        <p:nvCxnSpPr>
          <p:cNvPr id="16" name="Straight Arrow Connector 15">
            <a:extLst>
              <a:ext uri="{FF2B5EF4-FFF2-40B4-BE49-F238E27FC236}">
                <a16:creationId xmlns:a16="http://schemas.microsoft.com/office/drawing/2014/main" id="{05298906-91AB-B1A4-2EE0-63E7367E9EA8}"/>
              </a:ext>
            </a:extLst>
          </p:cNvPr>
          <p:cNvCxnSpPr>
            <a:cxnSpLocks/>
            <a:stCxn id="11" idx="3"/>
            <a:endCxn id="14" idx="1"/>
          </p:cNvCxnSpPr>
          <p:nvPr/>
        </p:nvCxnSpPr>
        <p:spPr>
          <a:xfrm>
            <a:off x="8448406" y="1633993"/>
            <a:ext cx="990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6917EB2E-A610-603B-7AF0-1041468496A0}"/>
              </a:ext>
            </a:extLst>
          </p:cNvPr>
          <p:cNvCxnSpPr>
            <a:cxnSpLocks/>
          </p:cNvCxnSpPr>
          <p:nvPr/>
        </p:nvCxnSpPr>
        <p:spPr>
          <a:xfrm rot="5400000">
            <a:off x="9302493" y="2424715"/>
            <a:ext cx="1183525" cy="596591"/>
          </a:xfrm>
          <a:prstGeom prst="bentConnector3">
            <a:avLst>
              <a:gd name="adj1" fmla="val 98587"/>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D6DF668-F480-8B75-3876-33505740F6A0}"/>
              </a:ext>
            </a:extLst>
          </p:cNvPr>
          <p:cNvSpPr/>
          <p:nvPr/>
        </p:nvSpPr>
        <p:spPr>
          <a:xfrm>
            <a:off x="7843457" y="2795638"/>
            <a:ext cx="1752503"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Model Training</a:t>
            </a:r>
          </a:p>
        </p:txBody>
      </p:sp>
      <p:cxnSp>
        <p:nvCxnSpPr>
          <p:cNvPr id="22" name="Straight Arrow Connector 21">
            <a:extLst>
              <a:ext uri="{FF2B5EF4-FFF2-40B4-BE49-F238E27FC236}">
                <a16:creationId xmlns:a16="http://schemas.microsoft.com/office/drawing/2014/main" id="{9C6AC581-FBF5-0726-3B23-D017207DC728}"/>
              </a:ext>
            </a:extLst>
          </p:cNvPr>
          <p:cNvCxnSpPr>
            <a:cxnSpLocks/>
            <a:stCxn id="21" idx="1"/>
          </p:cNvCxnSpPr>
          <p:nvPr/>
        </p:nvCxnSpPr>
        <p:spPr>
          <a:xfrm flipH="1" flipV="1">
            <a:off x="6966913" y="3242228"/>
            <a:ext cx="876544" cy="10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982B2FB8-DC34-AE31-3145-A140D0AC2C12}"/>
              </a:ext>
            </a:extLst>
          </p:cNvPr>
          <p:cNvSpPr/>
          <p:nvPr/>
        </p:nvSpPr>
        <p:spPr>
          <a:xfrm>
            <a:off x="5214410" y="2837909"/>
            <a:ext cx="1752503"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Evaluation</a:t>
            </a:r>
          </a:p>
        </p:txBody>
      </p:sp>
      <p:cxnSp>
        <p:nvCxnSpPr>
          <p:cNvPr id="28" name="Straight Arrow Connector 27">
            <a:extLst>
              <a:ext uri="{FF2B5EF4-FFF2-40B4-BE49-F238E27FC236}">
                <a16:creationId xmlns:a16="http://schemas.microsoft.com/office/drawing/2014/main" id="{0E5DADD5-9456-9F6A-2F24-307E4F49D770}"/>
              </a:ext>
            </a:extLst>
          </p:cNvPr>
          <p:cNvCxnSpPr>
            <a:cxnSpLocks/>
          </p:cNvCxnSpPr>
          <p:nvPr/>
        </p:nvCxnSpPr>
        <p:spPr>
          <a:xfrm flipH="1">
            <a:off x="4337866" y="3314773"/>
            <a:ext cx="876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9BD1A4F0-0BC6-E03E-C904-B73E2628B6A0}"/>
              </a:ext>
            </a:extLst>
          </p:cNvPr>
          <p:cNvSpPr/>
          <p:nvPr/>
        </p:nvSpPr>
        <p:spPr>
          <a:xfrm>
            <a:off x="2568825" y="2837909"/>
            <a:ext cx="1752503"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Classification Output</a:t>
            </a:r>
          </a:p>
        </p:txBody>
      </p:sp>
      <p:cxnSp>
        <p:nvCxnSpPr>
          <p:cNvPr id="31" name="Connector: Elbow 30">
            <a:extLst>
              <a:ext uri="{FF2B5EF4-FFF2-40B4-BE49-F238E27FC236}">
                <a16:creationId xmlns:a16="http://schemas.microsoft.com/office/drawing/2014/main" id="{CEB1276D-AF10-187D-C0FC-729D294CAF05}"/>
              </a:ext>
            </a:extLst>
          </p:cNvPr>
          <p:cNvCxnSpPr>
            <a:cxnSpLocks/>
            <a:stCxn id="29" idx="2"/>
            <a:endCxn id="32" idx="1"/>
          </p:cNvCxnSpPr>
          <p:nvPr/>
        </p:nvCxnSpPr>
        <p:spPr>
          <a:xfrm rot="16200000" flipH="1">
            <a:off x="3633234" y="3564151"/>
            <a:ext cx="1121568" cy="14978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7A504340-12F7-C280-DC9B-2943558A75CB}"/>
              </a:ext>
            </a:extLst>
          </p:cNvPr>
          <p:cNvSpPr/>
          <p:nvPr/>
        </p:nvSpPr>
        <p:spPr>
          <a:xfrm>
            <a:off x="4942960" y="4416677"/>
            <a:ext cx="1752503"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Deployment</a:t>
            </a:r>
          </a:p>
        </p:txBody>
      </p:sp>
    </p:spTree>
    <p:extLst>
      <p:ext uri="{BB962C8B-B14F-4D97-AF65-F5344CB8AC3E}">
        <p14:creationId xmlns:p14="http://schemas.microsoft.com/office/powerpoint/2010/main" val="1869460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844D3-0B34-E440-8562-0EBBCE6CD723}"/>
            </a:ext>
          </a:extLst>
        </p:cNvPr>
        <p:cNvGrpSpPr/>
        <p:nvPr/>
      </p:nvGrpSpPr>
      <p:grpSpPr>
        <a:xfrm>
          <a:off x="0" y="0"/>
          <a:ext cx="0" cy="0"/>
          <a:chOff x="0" y="0"/>
          <a:chExt cx="0" cy="0"/>
        </a:xfrm>
      </p:grpSpPr>
      <p:sp>
        <p:nvSpPr>
          <p:cNvPr id="88" name="Google Shape;499;p10">
            <a:extLst>
              <a:ext uri="{FF2B5EF4-FFF2-40B4-BE49-F238E27FC236}">
                <a16:creationId xmlns:a16="http://schemas.microsoft.com/office/drawing/2014/main" id="{694DE9EE-D8C4-DB95-3AFF-5D976477C7CC}"/>
              </a:ext>
            </a:extLst>
          </p:cNvPr>
          <p:cNvSpPr/>
          <p:nvPr/>
        </p:nvSpPr>
        <p:spPr>
          <a:xfrm>
            <a:off x="4417084" y="4465458"/>
            <a:ext cx="1198102" cy="575495"/>
          </a:xfrm>
          <a:custGeom>
            <a:avLst/>
            <a:gdLst/>
            <a:ahLst/>
            <a:cxnLst/>
            <a:rect l="l" t="t" r="r" b="b"/>
            <a:pathLst>
              <a:path w="52055" h="25004" fill="none" extrusionOk="0">
                <a:moveTo>
                  <a:pt x="52055" y="1"/>
                </a:moveTo>
                <a:lnTo>
                  <a:pt x="27052" y="25004"/>
                </a:lnTo>
                <a:lnTo>
                  <a:pt x="1" y="25004"/>
                </a:lnTo>
              </a:path>
            </a:pathLst>
          </a:custGeom>
          <a:noFill/>
          <a:ln w="11025" cap="flat" cmpd="sng">
            <a:solidFill>
              <a:srgbClr val="4949E7"/>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 name="Google Shape;489;p10">
            <a:extLst>
              <a:ext uri="{FF2B5EF4-FFF2-40B4-BE49-F238E27FC236}">
                <a16:creationId xmlns:a16="http://schemas.microsoft.com/office/drawing/2014/main" id="{673E7C38-65A4-6755-773B-455374086129}"/>
              </a:ext>
            </a:extLst>
          </p:cNvPr>
          <p:cNvSpPr/>
          <p:nvPr/>
        </p:nvSpPr>
        <p:spPr>
          <a:xfrm>
            <a:off x="4414239" y="2460710"/>
            <a:ext cx="1203792" cy="456587"/>
          </a:xfrm>
          <a:custGeom>
            <a:avLst/>
            <a:gdLst/>
            <a:ahLst/>
            <a:cxnLst/>
            <a:rect l="l" t="t" r="r" b="b"/>
            <a:pathLst>
              <a:path w="52055" h="25004" fill="none" extrusionOk="0">
                <a:moveTo>
                  <a:pt x="52055" y="25004"/>
                </a:moveTo>
                <a:lnTo>
                  <a:pt x="27052" y="1"/>
                </a:lnTo>
                <a:lnTo>
                  <a:pt x="1" y="1"/>
                </a:lnTo>
              </a:path>
            </a:pathLst>
          </a:custGeom>
          <a:noFill/>
          <a:ln w="11025" cap="flat" cmpd="sng">
            <a:solidFill>
              <a:schemeClr val="accent6"/>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dirty="0">
              <a:solidFill>
                <a:schemeClr val="dk1"/>
              </a:solidFill>
              <a:latin typeface="Arial"/>
              <a:ea typeface="Arial"/>
              <a:cs typeface="Arial"/>
              <a:sym typeface="Arial"/>
            </a:endParaRPr>
          </a:p>
        </p:txBody>
      </p:sp>
      <p:sp>
        <p:nvSpPr>
          <p:cNvPr id="87" name="Google Shape;484;p10">
            <a:extLst>
              <a:ext uri="{FF2B5EF4-FFF2-40B4-BE49-F238E27FC236}">
                <a16:creationId xmlns:a16="http://schemas.microsoft.com/office/drawing/2014/main" id="{9DC2B3E4-26F9-DBAF-937B-B0DDC25C4688}"/>
              </a:ext>
            </a:extLst>
          </p:cNvPr>
          <p:cNvSpPr/>
          <p:nvPr/>
        </p:nvSpPr>
        <p:spPr>
          <a:xfrm>
            <a:off x="7027404" y="2403674"/>
            <a:ext cx="1198132" cy="533390"/>
          </a:xfrm>
          <a:custGeom>
            <a:avLst/>
            <a:gdLst/>
            <a:ahLst/>
            <a:cxnLst/>
            <a:rect l="l" t="t" r="r" b="b"/>
            <a:pathLst>
              <a:path w="52055" h="25004" fill="none" extrusionOk="0">
                <a:moveTo>
                  <a:pt x="0" y="25004"/>
                </a:moveTo>
                <a:lnTo>
                  <a:pt x="25003" y="1"/>
                </a:lnTo>
                <a:lnTo>
                  <a:pt x="52054" y="1"/>
                </a:lnTo>
              </a:path>
            </a:pathLst>
          </a:custGeom>
          <a:noFill/>
          <a:ln w="11025" cap="flat" cmpd="sng">
            <a:solidFill>
              <a:schemeClr val="accent1"/>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dirty="0">
              <a:solidFill>
                <a:schemeClr val="dk1"/>
              </a:solidFill>
              <a:latin typeface="Arial"/>
              <a:ea typeface="Arial"/>
              <a:cs typeface="Arial"/>
              <a:sym typeface="Arial"/>
            </a:endParaRPr>
          </a:p>
        </p:txBody>
      </p:sp>
      <p:sp>
        <p:nvSpPr>
          <p:cNvPr id="89" name="Google Shape;494;p10">
            <a:extLst>
              <a:ext uri="{FF2B5EF4-FFF2-40B4-BE49-F238E27FC236}">
                <a16:creationId xmlns:a16="http://schemas.microsoft.com/office/drawing/2014/main" id="{07948B59-D445-A04B-BABA-72FB6223C16D}"/>
              </a:ext>
            </a:extLst>
          </p:cNvPr>
          <p:cNvSpPr/>
          <p:nvPr/>
        </p:nvSpPr>
        <p:spPr>
          <a:xfrm>
            <a:off x="7169567" y="4415861"/>
            <a:ext cx="1183455" cy="575495"/>
          </a:xfrm>
          <a:custGeom>
            <a:avLst/>
            <a:gdLst/>
            <a:ahLst/>
            <a:cxnLst/>
            <a:rect l="l" t="t" r="r" b="b"/>
            <a:pathLst>
              <a:path w="52055" h="25004" fill="none" extrusionOk="0">
                <a:moveTo>
                  <a:pt x="0" y="1"/>
                </a:moveTo>
                <a:lnTo>
                  <a:pt x="25003" y="25004"/>
                </a:lnTo>
                <a:lnTo>
                  <a:pt x="52054" y="25004"/>
                </a:lnTo>
              </a:path>
            </a:pathLst>
          </a:custGeom>
          <a:noFill/>
          <a:ln w="11025" cap="flat" cmpd="sng">
            <a:solidFill>
              <a:schemeClr val="accent5"/>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dirty="0">
              <a:solidFill>
                <a:schemeClr val="dk1"/>
              </a:solidFill>
              <a:highlight>
                <a:srgbClr val="FFFF00"/>
              </a:highlight>
              <a:latin typeface="Arial"/>
              <a:ea typeface="Arial"/>
              <a:cs typeface="Arial"/>
              <a:sym typeface="Arial"/>
            </a:endParaRPr>
          </a:p>
        </p:txBody>
      </p:sp>
      <p:sp>
        <p:nvSpPr>
          <p:cNvPr id="3" name="Slide Number Placeholder 2">
            <a:extLst>
              <a:ext uri="{FF2B5EF4-FFF2-40B4-BE49-F238E27FC236}">
                <a16:creationId xmlns:a16="http://schemas.microsoft.com/office/drawing/2014/main" id="{A88D7664-2954-2DEE-0F36-EE6CFF1065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
        <p:nvSpPr>
          <p:cNvPr id="4" name="Google Shape;125;p3">
            <a:extLst>
              <a:ext uri="{FF2B5EF4-FFF2-40B4-BE49-F238E27FC236}">
                <a16:creationId xmlns:a16="http://schemas.microsoft.com/office/drawing/2014/main" id="{7C1DD96F-B851-93EE-E9EF-03723BCBDA7A}"/>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Analysis - SWOT</a:t>
            </a:r>
            <a:endParaRPr dirty="0"/>
          </a:p>
        </p:txBody>
      </p:sp>
      <p:grpSp>
        <p:nvGrpSpPr>
          <p:cNvPr id="7" name="Google Shape;490;p10">
            <a:extLst>
              <a:ext uri="{FF2B5EF4-FFF2-40B4-BE49-F238E27FC236}">
                <a16:creationId xmlns:a16="http://schemas.microsoft.com/office/drawing/2014/main" id="{3842D460-7852-7143-8294-DAE6FB2A59E6}"/>
              </a:ext>
            </a:extLst>
          </p:cNvPr>
          <p:cNvGrpSpPr/>
          <p:nvPr/>
        </p:nvGrpSpPr>
        <p:grpSpPr>
          <a:xfrm>
            <a:off x="74412" y="1057063"/>
            <a:ext cx="4678658" cy="2456709"/>
            <a:chOff x="928691" y="421011"/>
            <a:chExt cx="1953837" cy="1842578"/>
          </a:xfrm>
        </p:grpSpPr>
        <p:sp>
          <p:nvSpPr>
            <p:cNvPr id="8" name="Google Shape;491;p10">
              <a:extLst>
                <a:ext uri="{FF2B5EF4-FFF2-40B4-BE49-F238E27FC236}">
                  <a16:creationId xmlns:a16="http://schemas.microsoft.com/office/drawing/2014/main" id="{E5FE54F9-1A63-D277-24B9-BD4404A327F6}"/>
                </a:ext>
              </a:extLst>
            </p:cNvPr>
            <p:cNvSpPr txBox="1"/>
            <p:nvPr/>
          </p:nvSpPr>
          <p:spPr>
            <a:xfrm>
              <a:off x="997928" y="849389"/>
              <a:ext cx="1884600" cy="1414200"/>
            </a:xfrm>
            <a:prstGeom prst="rect">
              <a:avLst/>
            </a:prstGeom>
            <a:noFill/>
            <a:ln>
              <a:noFill/>
            </a:ln>
          </p:spPr>
          <p:txBody>
            <a:bodyPr spcFirstLastPara="1" wrap="square" lIns="121900" tIns="121900" rIns="121900" bIns="121900" anchor="ctr" anchorCtr="0">
              <a:noAutofit/>
            </a:bodyPr>
            <a:lstStyle/>
            <a:p>
              <a:r>
                <a:rPr lang="en-IN" sz="1800" kern="100" dirty="0">
                  <a:effectLst/>
                  <a:latin typeface="Calibri" panose="020F0502020204030204" pitchFamily="34" charset="0"/>
                  <a:ea typeface="Calibri" panose="020F0502020204030204" pitchFamily="34" charset="0"/>
                  <a:cs typeface="Calibri" panose="020F0502020204030204" pitchFamily="34" charset="0"/>
                </a:rPr>
                <a:t>S1. </a:t>
              </a:r>
              <a:r>
                <a:rPr lang="en-IN" sz="1800" dirty="0">
                  <a:latin typeface="Calibri" panose="020F0502020204030204" pitchFamily="34" charset="0"/>
                  <a:ea typeface="Calibri" panose="020F0502020204030204" pitchFamily="34" charset="0"/>
                  <a:cs typeface="Calibri" panose="020F0502020204030204" pitchFamily="34" charset="0"/>
                </a:rPr>
                <a:t>High Accuracy Potential</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r>
                <a:rPr lang="en-IN" sz="1800" kern="100" dirty="0">
                  <a:effectLst/>
                  <a:latin typeface="Calibri" panose="020F0502020204030204" pitchFamily="34" charset="0"/>
                  <a:ea typeface="Calibri" panose="020F0502020204030204" pitchFamily="34" charset="0"/>
                  <a:cs typeface="Calibri" panose="020F0502020204030204" pitchFamily="34" charset="0"/>
                </a:rPr>
                <a:t>S2. </a:t>
              </a:r>
              <a:r>
                <a:rPr lang="en-IN" sz="1800" dirty="0">
                  <a:latin typeface="Calibri" panose="020F0502020204030204" pitchFamily="34" charset="0"/>
                  <a:ea typeface="Calibri" panose="020F0502020204030204" pitchFamily="34" charset="0"/>
                  <a:cs typeface="Calibri" panose="020F0502020204030204" pitchFamily="34" charset="0"/>
                </a:rPr>
                <a:t>Automated Diagnosis</a:t>
              </a:r>
            </a:p>
            <a:p>
              <a:r>
                <a:rPr lang="en-IN" sz="1800" kern="100" dirty="0">
                  <a:effectLst/>
                  <a:latin typeface="Calibri" panose="020F0502020204030204" pitchFamily="34" charset="0"/>
                  <a:ea typeface="Calibri" panose="020F0502020204030204" pitchFamily="34" charset="0"/>
                  <a:cs typeface="Calibri" panose="020F0502020204030204" pitchFamily="34" charset="0"/>
                </a:rPr>
                <a:t>S3. </a:t>
              </a:r>
              <a:r>
                <a:rPr lang="en-IN" sz="1800" dirty="0">
                  <a:latin typeface="Calibri" panose="020F0502020204030204" pitchFamily="34" charset="0"/>
                  <a:ea typeface="Calibri" panose="020F0502020204030204" pitchFamily="34" charset="0"/>
                  <a:cs typeface="Calibri" panose="020F0502020204030204" pitchFamily="34" charset="0"/>
                </a:rPr>
                <a:t>Scalability</a:t>
              </a:r>
            </a:p>
            <a:p>
              <a:r>
                <a:rPr lang="en-IN" sz="1800" kern="100" dirty="0">
                  <a:effectLst/>
                  <a:latin typeface="Calibri" panose="020F0502020204030204" pitchFamily="34" charset="0"/>
                  <a:ea typeface="Calibri" panose="020F0502020204030204" pitchFamily="34" charset="0"/>
                  <a:cs typeface="Calibri" panose="020F0502020204030204" pitchFamily="34" charset="0"/>
                </a:rPr>
                <a:t>S4. </a:t>
              </a:r>
              <a:r>
                <a:rPr lang="en-IN" sz="1800" dirty="0">
                  <a:latin typeface="Calibri" panose="020F0502020204030204" pitchFamily="34" charset="0"/>
                  <a:ea typeface="Calibri" panose="020F0502020204030204" pitchFamily="34" charset="0"/>
                  <a:cs typeface="Calibri" panose="020F0502020204030204" pitchFamily="34" charset="0"/>
                </a:rPr>
                <a:t>Continuous Learning</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9" name="Google Shape;492;p10">
              <a:extLst>
                <a:ext uri="{FF2B5EF4-FFF2-40B4-BE49-F238E27FC236}">
                  <a16:creationId xmlns:a16="http://schemas.microsoft.com/office/drawing/2014/main" id="{E4482AD6-2715-CF44-0AD5-5E77FB24E6FD}"/>
                </a:ext>
              </a:extLst>
            </p:cNvPr>
            <p:cNvSpPr txBox="1"/>
            <p:nvPr/>
          </p:nvSpPr>
          <p:spPr>
            <a:xfrm>
              <a:off x="928691" y="421011"/>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rgbClr val="FF0000"/>
                  </a:solidFill>
                  <a:latin typeface="Fira Sans Extra Condensed Medium"/>
                  <a:ea typeface="Fira Sans Extra Condensed Medium"/>
                  <a:cs typeface="Fira Sans Extra Condensed Medium"/>
                  <a:sym typeface="Fira Sans Extra Condensed Medium"/>
                </a:rPr>
                <a:t>Strengths</a:t>
              </a:r>
              <a:endParaRPr sz="2267" b="1" dirty="0">
                <a:solidFill>
                  <a:srgbClr val="FF0000"/>
                </a:solidFill>
                <a:latin typeface="Fira Sans Extra Condensed Medium"/>
                <a:ea typeface="Fira Sans Extra Condensed Medium"/>
                <a:cs typeface="Fira Sans Extra Condensed Medium"/>
                <a:sym typeface="Fira Sans Extra Condensed Medium"/>
              </a:endParaRPr>
            </a:p>
          </p:txBody>
        </p:sp>
      </p:grpSp>
      <p:grpSp>
        <p:nvGrpSpPr>
          <p:cNvPr id="12" name="Google Shape;485;p10">
            <a:extLst>
              <a:ext uri="{FF2B5EF4-FFF2-40B4-BE49-F238E27FC236}">
                <a16:creationId xmlns:a16="http://schemas.microsoft.com/office/drawing/2014/main" id="{3A1B4FA6-53DA-BECD-B941-81C8CB1EFA80}"/>
              </a:ext>
            </a:extLst>
          </p:cNvPr>
          <p:cNvGrpSpPr/>
          <p:nvPr/>
        </p:nvGrpSpPr>
        <p:grpSpPr>
          <a:xfrm>
            <a:off x="8294657" y="936088"/>
            <a:ext cx="3835332" cy="2602089"/>
            <a:chOff x="6278954" y="1219613"/>
            <a:chExt cx="2876498" cy="1372049"/>
          </a:xfrm>
        </p:grpSpPr>
        <p:sp>
          <p:nvSpPr>
            <p:cNvPr id="13" name="Google Shape;486;p10">
              <a:extLst>
                <a:ext uri="{FF2B5EF4-FFF2-40B4-BE49-F238E27FC236}">
                  <a16:creationId xmlns:a16="http://schemas.microsoft.com/office/drawing/2014/main" id="{972EB651-2134-7EAB-B40B-35978B6FCF59}"/>
                </a:ext>
              </a:extLst>
            </p:cNvPr>
            <p:cNvSpPr txBox="1"/>
            <p:nvPr/>
          </p:nvSpPr>
          <p:spPr>
            <a:xfrm>
              <a:off x="6532692" y="1219613"/>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rgbClr val="00B0F0"/>
                  </a:solidFill>
                  <a:latin typeface="Fira Sans Extra Condensed Medium"/>
                  <a:ea typeface="Fira Sans Extra Condensed Medium"/>
                  <a:cs typeface="Fira Sans Extra Condensed Medium"/>
                  <a:sym typeface="Fira Sans Extra Condensed Medium"/>
                </a:rPr>
                <a:t>Weaknesses</a:t>
              </a:r>
              <a:endParaRPr sz="2267" b="1" dirty="0">
                <a:solidFill>
                  <a:srgbClr val="00B0F0"/>
                </a:solidFill>
                <a:latin typeface="Fira Sans Extra Condensed Medium"/>
                <a:ea typeface="Fira Sans Extra Condensed Medium"/>
                <a:cs typeface="Fira Sans Extra Condensed Medium"/>
                <a:sym typeface="Fira Sans Extra Condensed Medium"/>
              </a:endParaRPr>
            </a:p>
          </p:txBody>
        </p:sp>
        <p:sp>
          <p:nvSpPr>
            <p:cNvPr id="14" name="Google Shape;487;p10">
              <a:extLst>
                <a:ext uri="{FF2B5EF4-FFF2-40B4-BE49-F238E27FC236}">
                  <a16:creationId xmlns:a16="http://schemas.microsoft.com/office/drawing/2014/main" id="{C0ADCA5D-65F3-914E-8EA9-6F13EA0D1DE6}"/>
                </a:ext>
              </a:extLst>
            </p:cNvPr>
            <p:cNvSpPr txBox="1"/>
            <p:nvPr/>
          </p:nvSpPr>
          <p:spPr>
            <a:xfrm>
              <a:off x="6278954" y="1481361"/>
              <a:ext cx="2876498" cy="1110301"/>
            </a:xfrm>
            <a:prstGeom prst="rect">
              <a:avLst/>
            </a:prstGeom>
            <a:noFill/>
            <a:ln>
              <a:noFill/>
            </a:ln>
          </p:spPr>
          <p:txBody>
            <a:bodyPr spcFirstLastPara="1" wrap="square" lIns="121900" tIns="121900" rIns="121900" bIns="121900" anchor="ctr" anchorCtr="0">
              <a:noAutofit/>
            </a:bodyPr>
            <a:lstStyle/>
            <a:p>
              <a:pPr>
                <a:lnSpc>
                  <a:spcPct val="107000"/>
                </a:lnSpc>
              </a:pPr>
              <a:r>
                <a:rPr lang="en-IN" sz="1800" kern="100" dirty="0">
                  <a:effectLst/>
                  <a:latin typeface="Calibri" panose="020F0502020204030204" pitchFamily="34" charset="0"/>
                  <a:ea typeface="Calibri" panose="020F0502020204030204" pitchFamily="34" charset="0"/>
                  <a:cs typeface="Calibri" panose="020F0502020204030204" pitchFamily="34" charset="0"/>
                </a:rPr>
                <a:t>W1. </a:t>
              </a:r>
              <a:r>
                <a:rPr lang="en-IN" sz="1800" dirty="0">
                  <a:latin typeface="Calibri" panose="020F0502020204030204" pitchFamily="34" charset="0"/>
                  <a:ea typeface="Calibri" panose="020F0502020204030204" pitchFamily="34" charset="0"/>
                  <a:cs typeface="Calibri" panose="020F0502020204030204" pitchFamily="34" charset="0"/>
                </a:rPr>
                <a:t>Data Dependency</a:t>
              </a:r>
            </a:p>
            <a:p>
              <a:pPr>
                <a:lnSpc>
                  <a:spcPct val="107000"/>
                </a:lnSpc>
              </a:pPr>
              <a:r>
                <a:rPr lang="en-IN" sz="1800" kern="100" dirty="0">
                  <a:effectLst/>
                  <a:latin typeface="Calibri" panose="020F0502020204030204" pitchFamily="34" charset="0"/>
                  <a:ea typeface="Calibri" panose="020F0502020204030204" pitchFamily="34" charset="0"/>
                  <a:cs typeface="Calibri" panose="020F0502020204030204" pitchFamily="34" charset="0"/>
                </a:rPr>
                <a:t>W2. </a:t>
              </a:r>
              <a:r>
                <a:rPr lang="en-IN" sz="1800" dirty="0">
                  <a:latin typeface="Calibri" panose="020F0502020204030204" pitchFamily="34" charset="0"/>
                  <a:ea typeface="Calibri" panose="020F0502020204030204" pitchFamily="34" charset="0"/>
                  <a:cs typeface="Calibri" panose="020F0502020204030204" pitchFamily="34" charset="0"/>
                </a:rPr>
                <a:t>Complexity in Interpretation</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pPr>
              <a:r>
                <a:rPr lang="en-IN" sz="1800" kern="100" dirty="0">
                  <a:effectLst/>
                  <a:latin typeface="Calibri" panose="020F0502020204030204" pitchFamily="34" charset="0"/>
                  <a:ea typeface="Calibri" panose="020F0502020204030204" pitchFamily="34" charset="0"/>
                  <a:cs typeface="Calibri" panose="020F0502020204030204" pitchFamily="34" charset="0"/>
                </a:rPr>
                <a:t>W3. </a:t>
              </a:r>
              <a:r>
                <a:rPr lang="en-IN" sz="1800" dirty="0">
                  <a:latin typeface="Calibri" panose="020F0502020204030204" pitchFamily="34" charset="0"/>
                  <a:ea typeface="Calibri" panose="020F0502020204030204" pitchFamily="34" charset="0"/>
                  <a:cs typeface="Calibri" panose="020F0502020204030204" pitchFamily="34" charset="0"/>
                </a:rPr>
                <a:t>Limited Generalization</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17" name="Google Shape;495;p10">
            <a:extLst>
              <a:ext uri="{FF2B5EF4-FFF2-40B4-BE49-F238E27FC236}">
                <a16:creationId xmlns:a16="http://schemas.microsoft.com/office/drawing/2014/main" id="{5EAB7177-C39F-1239-7629-99522C12A496}"/>
              </a:ext>
            </a:extLst>
          </p:cNvPr>
          <p:cNvGrpSpPr/>
          <p:nvPr/>
        </p:nvGrpSpPr>
        <p:grpSpPr>
          <a:xfrm>
            <a:off x="8426940" y="3874140"/>
            <a:ext cx="3316864" cy="1800998"/>
            <a:chOff x="6160435" y="2952300"/>
            <a:chExt cx="2518500" cy="1350782"/>
          </a:xfrm>
        </p:grpSpPr>
        <p:sp>
          <p:nvSpPr>
            <p:cNvPr id="18" name="Google Shape;496;p10">
              <a:extLst>
                <a:ext uri="{FF2B5EF4-FFF2-40B4-BE49-F238E27FC236}">
                  <a16:creationId xmlns:a16="http://schemas.microsoft.com/office/drawing/2014/main" id="{5212DB45-A20F-41FD-6D1A-C0A3D72DE187}"/>
                </a:ext>
              </a:extLst>
            </p:cNvPr>
            <p:cNvSpPr txBox="1"/>
            <p:nvPr/>
          </p:nvSpPr>
          <p:spPr>
            <a:xfrm>
              <a:off x="6524669" y="2952300"/>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rgbClr val="FFC000"/>
                  </a:solidFill>
                  <a:latin typeface="Fira Sans Extra Condensed Medium"/>
                  <a:ea typeface="Fira Sans Extra Condensed Medium"/>
                  <a:cs typeface="Fira Sans Extra Condensed Medium"/>
                  <a:sym typeface="Fira Sans Extra Condensed Medium"/>
                </a:rPr>
                <a:t>Threats</a:t>
              </a:r>
              <a:endParaRPr sz="2267" b="1" dirty="0">
                <a:solidFill>
                  <a:srgbClr val="FFC000"/>
                </a:solidFill>
                <a:latin typeface="Fira Sans Extra Condensed Medium"/>
                <a:ea typeface="Fira Sans Extra Condensed Medium"/>
                <a:cs typeface="Fira Sans Extra Condensed Medium"/>
                <a:sym typeface="Fira Sans Extra Condensed Medium"/>
              </a:endParaRPr>
            </a:p>
          </p:txBody>
        </p:sp>
        <p:sp>
          <p:nvSpPr>
            <p:cNvPr id="19" name="Google Shape;497;p10">
              <a:extLst>
                <a:ext uri="{FF2B5EF4-FFF2-40B4-BE49-F238E27FC236}">
                  <a16:creationId xmlns:a16="http://schemas.microsoft.com/office/drawing/2014/main" id="{B04B8B1B-38AA-9E17-833E-007F20119B83}"/>
                </a:ext>
              </a:extLst>
            </p:cNvPr>
            <p:cNvSpPr txBox="1"/>
            <p:nvPr/>
          </p:nvSpPr>
          <p:spPr>
            <a:xfrm>
              <a:off x="6160435" y="3277382"/>
              <a:ext cx="2518500" cy="1025700"/>
            </a:xfrm>
            <a:prstGeom prst="rect">
              <a:avLst/>
            </a:prstGeom>
            <a:noFill/>
            <a:ln>
              <a:noFill/>
            </a:ln>
          </p:spPr>
          <p:txBody>
            <a:bodyPr spcFirstLastPara="1" wrap="square" lIns="121900" tIns="121900" rIns="121900" bIns="121900" anchor="ctr" anchorCtr="0">
              <a:noAutofit/>
            </a:bodyPr>
            <a:lstStyle/>
            <a:p>
              <a:pPr>
                <a:lnSpc>
                  <a:spcPct val="107000"/>
                </a:lnSpc>
              </a:pPr>
              <a:r>
                <a:rPr lang="en-IN" sz="1800" kern="100" dirty="0">
                  <a:effectLst/>
                  <a:latin typeface="Calibri" panose="020F0502020204030204" pitchFamily="34" charset="0"/>
                  <a:ea typeface="Calibri" panose="020F0502020204030204" pitchFamily="34" charset="0"/>
                  <a:cs typeface="Calibri" panose="020F0502020204030204" pitchFamily="34" charset="0"/>
                </a:rPr>
                <a:t>T1. </a:t>
              </a:r>
              <a:r>
                <a:rPr lang="en-IN" sz="1800" dirty="0">
                  <a:latin typeface="Calibri" panose="020F0502020204030204" pitchFamily="34" charset="0"/>
                  <a:ea typeface="Calibri" panose="020F0502020204030204" pitchFamily="34" charset="0"/>
                  <a:cs typeface="Calibri" panose="020F0502020204030204" pitchFamily="34" charset="0"/>
                </a:rPr>
                <a:t>Data Privacy Concerns</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pPr>
              <a:r>
                <a:rPr lang="en-IN" sz="1800" kern="100" dirty="0">
                  <a:effectLst/>
                  <a:latin typeface="Calibri" panose="020F0502020204030204" pitchFamily="34" charset="0"/>
                  <a:ea typeface="Calibri" panose="020F0502020204030204" pitchFamily="34" charset="0"/>
                  <a:cs typeface="Calibri" panose="020F0502020204030204" pitchFamily="34" charset="0"/>
                </a:rPr>
                <a:t>T2. </a:t>
              </a:r>
              <a:r>
                <a:rPr lang="en-IN" sz="1800" dirty="0">
                  <a:latin typeface="Calibri" panose="020F0502020204030204" pitchFamily="34" charset="0"/>
                  <a:ea typeface="Calibri" panose="020F0502020204030204" pitchFamily="34" charset="0"/>
                  <a:cs typeface="Calibri" panose="020F0502020204030204" pitchFamily="34" charset="0"/>
                </a:rPr>
                <a:t>Regulatory Challenges</a:t>
              </a:r>
            </a:p>
            <a:p>
              <a:pPr>
                <a:lnSpc>
                  <a:spcPct val="107000"/>
                </a:lnSpc>
              </a:pPr>
              <a:r>
                <a:rPr lang="en-IN" sz="1800" kern="100" dirty="0">
                  <a:effectLst/>
                  <a:latin typeface="Calibri" panose="020F0502020204030204" pitchFamily="34" charset="0"/>
                  <a:ea typeface="Calibri" panose="020F0502020204030204" pitchFamily="34" charset="0"/>
                  <a:cs typeface="Calibri" panose="020F0502020204030204" pitchFamily="34" charset="0"/>
                </a:rPr>
                <a:t>T3. </a:t>
              </a:r>
              <a:r>
                <a:rPr lang="en-IN" sz="1800" dirty="0">
                  <a:latin typeface="Calibri" panose="020F0502020204030204" pitchFamily="34" charset="0"/>
                  <a:ea typeface="Calibri" panose="020F0502020204030204" pitchFamily="34" charset="0"/>
                  <a:cs typeface="Calibri" panose="020F0502020204030204" pitchFamily="34" charset="0"/>
                </a:rPr>
                <a:t>Model Bias</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p:txBody>
        </p:sp>
      </p:grpSp>
      <p:grpSp>
        <p:nvGrpSpPr>
          <p:cNvPr id="22" name="Google Shape;500;p10">
            <a:extLst>
              <a:ext uri="{FF2B5EF4-FFF2-40B4-BE49-F238E27FC236}">
                <a16:creationId xmlns:a16="http://schemas.microsoft.com/office/drawing/2014/main" id="{17FE35FF-8B7E-E9E7-8527-E09AB60643CC}"/>
              </a:ext>
            </a:extLst>
          </p:cNvPr>
          <p:cNvGrpSpPr/>
          <p:nvPr/>
        </p:nvGrpSpPr>
        <p:grpSpPr>
          <a:xfrm>
            <a:off x="259206" y="3864225"/>
            <a:ext cx="4975476" cy="2003005"/>
            <a:chOff x="927337" y="2693497"/>
            <a:chExt cx="3731700" cy="1502291"/>
          </a:xfrm>
        </p:grpSpPr>
        <p:sp>
          <p:nvSpPr>
            <p:cNvPr id="23" name="Google Shape;501;p10">
              <a:extLst>
                <a:ext uri="{FF2B5EF4-FFF2-40B4-BE49-F238E27FC236}">
                  <a16:creationId xmlns:a16="http://schemas.microsoft.com/office/drawing/2014/main" id="{03503BC4-C7F7-58DD-2A9E-CB57CF9F3C02}"/>
                </a:ext>
              </a:extLst>
            </p:cNvPr>
            <p:cNvSpPr txBox="1"/>
            <p:nvPr/>
          </p:nvSpPr>
          <p:spPr>
            <a:xfrm>
              <a:off x="1210647" y="2693497"/>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chemeClr val="accent1">
                      <a:lumMod val="75000"/>
                    </a:schemeClr>
                  </a:solidFill>
                  <a:latin typeface="Fira Sans Extra Condensed Medium"/>
                  <a:ea typeface="Fira Sans Extra Condensed Medium"/>
                  <a:cs typeface="Fira Sans Extra Condensed Medium"/>
                  <a:sym typeface="Fira Sans Extra Condensed Medium"/>
                </a:rPr>
                <a:t>Opportunities</a:t>
              </a:r>
              <a:endParaRPr sz="2267" b="1" dirty="0">
                <a:solidFill>
                  <a:schemeClr val="accent1">
                    <a:lumMod val="75000"/>
                  </a:schemeClr>
                </a:solidFill>
                <a:latin typeface="Fira Sans Extra Condensed Medium"/>
                <a:ea typeface="Fira Sans Extra Condensed Medium"/>
                <a:cs typeface="Fira Sans Extra Condensed Medium"/>
                <a:sym typeface="Fira Sans Extra Condensed Medium"/>
              </a:endParaRPr>
            </a:p>
          </p:txBody>
        </p:sp>
        <p:sp>
          <p:nvSpPr>
            <p:cNvPr id="24" name="Google Shape;502;p10">
              <a:extLst>
                <a:ext uri="{FF2B5EF4-FFF2-40B4-BE49-F238E27FC236}">
                  <a16:creationId xmlns:a16="http://schemas.microsoft.com/office/drawing/2014/main" id="{AC7A30F9-F59B-EFB5-7884-DDBA25372777}"/>
                </a:ext>
              </a:extLst>
            </p:cNvPr>
            <p:cNvSpPr txBox="1"/>
            <p:nvPr/>
          </p:nvSpPr>
          <p:spPr>
            <a:xfrm>
              <a:off x="927337" y="3170088"/>
              <a:ext cx="3731700" cy="1025700"/>
            </a:xfrm>
            <a:prstGeom prst="rect">
              <a:avLst/>
            </a:prstGeom>
            <a:noFill/>
            <a:ln>
              <a:noFill/>
            </a:ln>
          </p:spPr>
          <p:txBody>
            <a:bodyPr spcFirstLastPara="1" wrap="square" lIns="121900" tIns="121900" rIns="121900" bIns="121900" anchor="ctr" anchorCtr="0">
              <a:noAutofit/>
            </a:bodyPr>
            <a:lstStyle/>
            <a:p>
              <a:pPr>
                <a:lnSpc>
                  <a:spcPct val="107000"/>
                </a:lnSpc>
              </a:pPr>
              <a:r>
                <a:rPr lang="en-IN" sz="1800" kern="100" dirty="0">
                  <a:effectLst/>
                  <a:latin typeface="Calibri" panose="020F0502020204030204" pitchFamily="34" charset="0"/>
                  <a:ea typeface="Calibri" panose="020F0502020204030204" pitchFamily="34" charset="0"/>
                  <a:cs typeface="Calibri" panose="020F0502020204030204" pitchFamily="34" charset="0"/>
                </a:rPr>
                <a:t>O1. </a:t>
              </a:r>
              <a:r>
                <a:rPr lang="en-IN" sz="1800" dirty="0">
                  <a:latin typeface="Calibri" panose="020F0502020204030204" pitchFamily="34" charset="0"/>
                  <a:ea typeface="Calibri" panose="020F0502020204030204" pitchFamily="34" charset="0"/>
                  <a:cs typeface="Calibri" panose="020F0502020204030204" pitchFamily="34" charset="0"/>
                </a:rPr>
                <a:t>Integration with Wearable Devices</a:t>
              </a:r>
            </a:p>
            <a:p>
              <a:pPr>
                <a:lnSpc>
                  <a:spcPct val="107000"/>
                </a:lnSpc>
              </a:pPr>
              <a:r>
                <a:rPr lang="en-IN" sz="1800" kern="100" dirty="0">
                  <a:effectLst/>
                  <a:latin typeface="Calibri" panose="020F0502020204030204" pitchFamily="34" charset="0"/>
                  <a:ea typeface="Calibri" panose="020F0502020204030204" pitchFamily="34" charset="0"/>
                  <a:cs typeface="Calibri" panose="020F0502020204030204" pitchFamily="34" charset="0"/>
                </a:rPr>
                <a:t>O2. </a:t>
              </a:r>
              <a:r>
                <a:rPr lang="en-IN" sz="1800" dirty="0">
                  <a:latin typeface="Calibri" panose="020F0502020204030204" pitchFamily="34" charset="0"/>
                  <a:ea typeface="Calibri" panose="020F0502020204030204" pitchFamily="34" charset="0"/>
                  <a:cs typeface="Calibri" panose="020F0502020204030204" pitchFamily="34" charset="0"/>
                </a:rPr>
                <a:t>Personalized Medicine</a:t>
              </a:r>
            </a:p>
            <a:p>
              <a:pPr>
                <a:lnSpc>
                  <a:spcPct val="107000"/>
                </a:lnSpc>
              </a:pPr>
              <a:r>
                <a:rPr lang="en-IN" sz="1800" kern="100" dirty="0">
                  <a:effectLst/>
                  <a:latin typeface="Calibri" panose="020F0502020204030204" pitchFamily="34" charset="0"/>
                  <a:ea typeface="Calibri" panose="020F0502020204030204" pitchFamily="34" charset="0"/>
                  <a:cs typeface="Calibri" panose="020F0502020204030204" pitchFamily="34" charset="0"/>
                </a:rPr>
                <a:t>O3. </a:t>
              </a:r>
              <a:r>
                <a:rPr lang="en-IN" sz="1800" dirty="0">
                  <a:latin typeface="Calibri" panose="020F0502020204030204" pitchFamily="34" charset="0"/>
                  <a:ea typeface="Calibri" panose="020F0502020204030204" pitchFamily="34" charset="0"/>
                  <a:cs typeface="Calibri" panose="020F0502020204030204" pitchFamily="34" charset="0"/>
                </a:rPr>
                <a:t>Healthcare Accessibility</a:t>
              </a:r>
              <a:endParaRPr sz="1800" dirty="0">
                <a:solidFill>
                  <a:srgbClr val="434343"/>
                </a:solidFill>
                <a:latin typeface="Calibri" panose="020F0502020204030204" pitchFamily="34" charset="0"/>
                <a:ea typeface="Calibri" panose="020F0502020204030204" pitchFamily="34" charset="0"/>
                <a:cs typeface="Calibri" panose="020F0502020204030204" pitchFamily="34" charset="0"/>
                <a:sym typeface="Roboto"/>
              </a:endParaRPr>
            </a:p>
          </p:txBody>
        </p:sp>
      </p:grpSp>
      <p:grpSp>
        <p:nvGrpSpPr>
          <p:cNvPr id="25" name="Google Shape;503;p10">
            <a:extLst>
              <a:ext uri="{FF2B5EF4-FFF2-40B4-BE49-F238E27FC236}">
                <a16:creationId xmlns:a16="http://schemas.microsoft.com/office/drawing/2014/main" id="{4972E0CD-3D20-E3B7-45A5-FDFA71288317}"/>
              </a:ext>
            </a:extLst>
          </p:cNvPr>
          <p:cNvGrpSpPr/>
          <p:nvPr/>
        </p:nvGrpSpPr>
        <p:grpSpPr>
          <a:xfrm>
            <a:off x="4768862" y="2163813"/>
            <a:ext cx="3193211" cy="3075912"/>
            <a:chOff x="4685401" y="2674734"/>
            <a:chExt cx="3978569" cy="3824127"/>
          </a:xfrm>
        </p:grpSpPr>
        <p:grpSp>
          <p:nvGrpSpPr>
            <p:cNvPr id="26" name="Google Shape;504;p10">
              <a:extLst>
                <a:ext uri="{FF2B5EF4-FFF2-40B4-BE49-F238E27FC236}">
                  <a16:creationId xmlns:a16="http://schemas.microsoft.com/office/drawing/2014/main" id="{026A2EC5-65AC-8A88-3D39-466E52370192}"/>
                </a:ext>
              </a:extLst>
            </p:cNvPr>
            <p:cNvGrpSpPr/>
            <p:nvPr/>
          </p:nvGrpSpPr>
          <p:grpSpPr>
            <a:xfrm>
              <a:off x="4685401" y="2674734"/>
              <a:ext cx="3978569" cy="3824127"/>
              <a:chOff x="4075801" y="1760334"/>
              <a:chExt cx="3978569" cy="3824127"/>
            </a:xfrm>
          </p:grpSpPr>
          <p:sp>
            <p:nvSpPr>
              <p:cNvPr id="31" name="Google Shape;505;p10">
                <a:extLst>
                  <a:ext uri="{FF2B5EF4-FFF2-40B4-BE49-F238E27FC236}">
                    <a16:creationId xmlns:a16="http://schemas.microsoft.com/office/drawing/2014/main" id="{73B99A81-7B7C-C20D-0E1A-1AA8D8B99488}"/>
                  </a:ext>
                </a:extLst>
              </p:cNvPr>
              <p:cNvSpPr/>
              <p:nvPr/>
            </p:nvSpPr>
            <p:spPr>
              <a:xfrm>
                <a:off x="4075801" y="1760334"/>
                <a:ext cx="3978569" cy="3824127"/>
              </a:xfrm>
              <a:custGeom>
                <a:avLst/>
                <a:gdLst/>
                <a:ahLst/>
                <a:cxnLst/>
                <a:rect l="l" t="t" r="r" b="b"/>
                <a:pathLst>
                  <a:path w="172856" h="166146" extrusionOk="0">
                    <a:moveTo>
                      <a:pt x="86429" y="0"/>
                    </a:moveTo>
                    <a:cubicBezTo>
                      <a:pt x="77617" y="0"/>
                      <a:pt x="68807" y="3355"/>
                      <a:pt x="62104" y="10064"/>
                    </a:cubicBezTo>
                    <a:cubicBezTo>
                      <a:pt x="48673" y="23494"/>
                      <a:pt x="26837" y="45318"/>
                      <a:pt x="13419" y="58749"/>
                    </a:cubicBezTo>
                    <a:cubicBezTo>
                      <a:pt x="1" y="72167"/>
                      <a:pt x="1" y="93991"/>
                      <a:pt x="13419" y="107409"/>
                    </a:cubicBezTo>
                    <a:cubicBezTo>
                      <a:pt x="26837" y="120828"/>
                      <a:pt x="48673" y="142664"/>
                      <a:pt x="62092" y="156082"/>
                    </a:cubicBezTo>
                    <a:cubicBezTo>
                      <a:pt x="68801" y="162791"/>
                      <a:pt x="77614" y="166146"/>
                      <a:pt x="86428" y="166146"/>
                    </a:cubicBezTo>
                    <a:cubicBezTo>
                      <a:pt x="95242" y="166146"/>
                      <a:pt x="104055" y="162791"/>
                      <a:pt x="110764" y="156082"/>
                    </a:cubicBezTo>
                    <a:cubicBezTo>
                      <a:pt x="124183" y="142664"/>
                      <a:pt x="146019" y="120828"/>
                      <a:pt x="159437" y="107409"/>
                    </a:cubicBezTo>
                    <a:cubicBezTo>
                      <a:pt x="172855" y="93991"/>
                      <a:pt x="172855" y="72155"/>
                      <a:pt x="159437" y="58737"/>
                    </a:cubicBezTo>
                    <a:cubicBezTo>
                      <a:pt x="146019" y="45318"/>
                      <a:pt x="124183" y="23482"/>
                      <a:pt x="110764" y="10064"/>
                    </a:cubicBezTo>
                    <a:cubicBezTo>
                      <a:pt x="104055" y="3355"/>
                      <a:pt x="95242" y="0"/>
                      <a:pt x="86429"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32" name="Google Shape;506;p10">
                <a:extLst>
                  <a:ext uri="{FF2B5EF4-FFF2-40B4-BE49-F238E27FC236}">
                    <a16:creationId xmlns:a16="http://schemas.microsoft.com/office/drawing/2014/main" id="{31E54862-E10E-F1D1-D2F7-D73D1EAD9A00}"/>
                  </a:ext>
                </a:extLst>
              </p:cNvPr>
              <p:cNvGrpSpPr/>
              <p:nvPr/>
            </p:nvGrpSpPr>
            <p:grpSpPr>
              <a:xfrm>
                <a:off x="4273832" y="1959046"/>
                <a:ext cx="3582661" cy="3426984"/>
                <a:chOff x="3205454" y="1469321"/>
                <a:chExt cx="2687063" cy="2570302"/>
              </a:xfrm>
            </p:grpSpPr>
            <p:sp>
              <p:nvSpPr>
                <p:cNvPr id="82" name="Google Shape;507;p10">
                  <a:extLst>
                    <a:ext uri="{FF2B5EF4-FFF2-40B4-BE49-F238E27FC236}">
                      <a16:creationId xmlns:a16="http://schemas.microsoft.com/office/drawing/2014/main" id="{BEC790A4-3ADE-CC0A-E162-5C3BAAD843D1}"/>
                    </a:ext>
                  </a:extLst>
                </p:cNvPr>
                <p:cNvSpPr/>
                <p:nvPr/>
              </p:nvSpPr>
              <p:spPr>
                <a:xfrm>
                  <a:off x="3205454" y="1964889"/>
                  <a:ext cx="683612" cy="1582609"/>
                </a:xfrm>
                <a:custGeom>
                  <a:avLst/>
                  <a:gdLst/>
                  <a:ahLst/>
                  <a:cxnLst/>
                  <a:rect l="l" t="t" r="r" b="b"/>
                  <a:pathLst>
                    <a:path w="39601" h="91679" extrusionOk="0">
                      <a:moveTo>
                        <a:pt x="34719" y="0"/>
                      </a:moveTo>
                      <a:lnTo>
                        <a:pt x="13538" y="21193"/>
                      </a:lnTo>
                      <a:cubicBezTo>
                        <a:pt x="1" y="34731"/>
                        <a:pt x="1" y="56745"/>
                        <a:pt x="13538" y="70283"/>
                      </a:cubicBezTo>
                      <a:lnTo>
                        <a:pt x="34922" y="91678"/>
                      </a:lnTo>
                      <a:lnTo>
                        <a:pt x="39601" y="86999"/>
                      </a:lnTo>
                      <a:cubicBezTo>
                        <a:pt x="31909" y="79307"/>
                        <a:pt x="24075" y="71473"/>
                        <a:pt x="18205" y="65603"/>
                      </a:cubicBezTo>
                      <a:cubicBezTo>
                        <a:pt x="7252" y="54650"/>
                        <a:pt x="7252" y="36826"/>
                        <a:pt x="18205" y="25872"/>
                      </a:cubicBezTo>
                      <a:lnTo>
                        <a:pt x="39399" y="4679"/>
                      </a:lnTo>
                      <a:lnTo>
                        <a:pt x="34719" y="0"/>
                      </a:lnTo>
                      <a:close/>
                    </a:path>
                  </a:pathLst>
                </a:custGeom>
                <a:solidFill>
                  <a:srgbClr val="2020BA"/>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3" name="Google Shape;508;p10">
                  <a:extLst>
                    <a:ext uri="{FF2B5EF4-FFF2-40B4-BE49-F238E27FC236}">
                      <a16:creationId xmlns:a16="http://schemas.microsoft.com/office/drawing/2014/main" id="{8B5D94CB-EF68-7A6E-554A-F2A35E8DD195}"/>
                    </a:ext>
                  </a:extLst>
                </p:cNvPr>
                <p:cNvSpPr/>
                <p:nvPr/>
              </p:nvSpPr>
              <p:spPr>
                <a:xfrm>
                  <a:off x="3804826" y="1469321"/>
                  <a:ext cx="1537191" cy="625230"/>
                </a:xfrm>
                <a:custGeom>
                  <a:avLst/>
                  <a:gdLst/>
                  <a:ahLst/>
                  <a:cxnLst/>
                  <a:rect l="l" t="t" r="r" b="b"/>
                  <a:pathLst>
                    <a:path w="89048" h="36219" extrusionOk="0">
                      <a:moveTo>
                        <a:pt x="43101" y="0"/>
                      </a:moveTo>
                      <a:cubicBezTo>
                        <a:pt x="33826" y="0"/>
                        <a:pt x="25111" y="3608"/>
                        <a:pt x="18562" y="10156"/>
                      </a:cubicBezTo>
                      <a:lnTo>
                        <a:pt x="0" y="28706"/>
                      </a:lnTo>
                      <a:lnTo>
                        <a:pt x="4680" y="33385"/>
                      </a:lnTo>
                      <a:cubicBezTo>
                        <a:pt x="11430" y="26634"/>
                        <a:pt x="18086" y="19979"/>
                        <a:pt x="23229" y="14823"/>
                      </a:cubicBezTo>
                      <a:cubicBezTo>
                        <a:pt x="28712" y="9347"/>
                        <a:pt x="35910" y="6608"/>
                        <a:pt x="43105" y="6608"/>
                      </a:cubicBezTo>
                      <a:cubicBezTo>
                        <a:pt x="50301" y="6608"/>
                        <a:pt x="57496" y="9347"/>
                        <a:pt x="62973" y="14823"/>
                      </a:cubicBezTo>
                      <a:lnTo>
                        <a:pt x="84368" y="36219"/>
                      </a:lnTo>
                      <a:lnTo>
                        <a:pt x="89047" y="31540"/>
                      </a:lnTo>
                      <a:lnTo>
                        <a:pt x="67652" y="10156"/>
                      </a:lnTo>
                      <a:cubicBezTo>
                        <a:pt x="61103" y="3608"/>
                        <a:pt x="52388" y="0"/>
                        <a:pt x="43101" y="0"/>
                      </a:cubicBezTo>
                      <a:close/>
                    </a:path>
                  </a:pathLst>
                </a:custGeom>
                <a:solidFill>
                  <a:srgbClr val="C6282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4" name="Google Shape;509;p10">
                  <a:extLst>
                    <a:ext uri="{FF2B5EF4-FFF2-40B4-BE49-F238E27FC236}">
                      <a16:creationId xmlns:a16="http://schemas.microsoft.com/office/drawing/2014/main" id="{2C878170-B72E-B26D-212C-B2B28A9BF03D}"/>
                    </a:ext>
                  </a:extLst>
                </p:cNvPr>
                <p:cNvSpPr/>
                <p:nvPr/>
              </p:nvSpPr>
              <p:spPr>
                <a:xfrm>
                  <a:off x="5257602" y="2013797"/>
                  <a:ext cx="634915" cy="1484575"/>
                </a:xfrm>
                <a:custGeom>
                  <a:avLst/>
                  <a:gdLst/>
                  <a:ahLst/>
                  <a:cxnLst/>
                  <a:rect l="l" t="t" r="r" b="b"/>
                  <a:pathLst>
                    <a:path w="36780" h="86000" extrusionOk="0">
                      <a:moveTo>
                        <a:pt x="4894" y="1"/>
                      </a:moveTo>
                      <a:lnTo>
                        <a:pt x="215" y="4680"/>
                      </a:lnTo>
                      <a:lnTo>
                        <a:pt x="18563" y="23027"/>
                      </a:lnTo>
                      <a:cubicBezTo>
                        <a:pt x="29516" y="33981"/>
                        <a:pt x="29516" y="51817"/>
                        <a:pt x="18563" y="62770"/>
                      </a:cubicBezTo>
                      <a:cubicBezTo>
                        <a:pt x="13419" y="67914"/>
                        <a:pt x="6752" y="74569"/>
                        <a:pt x="1" y="81320"/>
                      </a:cubicBezTo>
                      <a:lnTo>
                        <a:pt x="4680" y="85999"/>
                      </a:lnTo>
                      <a:lnTo>
                        <a:pt x="23242" y="67450"/>
                      </a:lnTo>
                      <a:cubicBezTo>
                        <a:pt x="36779" y="53912"/>
                        <a:pt x="36779" y="31886"/>
                        <a:pt x="23242" y="18348"/>
                      </a:cubicBezTo>
                      <a:lnTo>
                        <a:pt x="4894" y="1"/>
                      </a:lnTo>
                      <a:close/>
                    </a:path>
                  </a:pathLst>
                </a:custGeom>
                <a:solidFill>
                  <a:srgbClr val="4685B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5" name="Google Shape;510;p10">
                  <a:extLst>
                    <a:ext uri="{FF2B5EF4-FFF2-40B4-BE49-F238E27FC236}">
                      <a16:creationId xmlns:a16="http://schemas.microsoft.com/office/drawing/2014/main" id="{B62E25CC-96F0-262F-2911-786EE2A87D57}"/>
                    </a:ext>
                  </a:extLst>
                </p:cNvPr>
                <p:cNvSpPr/>
                <p:nvPr/>
              </p:nvSpPr>
              <p:spPr>
                <a:xfrm>
                  <a:off x="3808313" y="3417672"/>
                  <a:ext cx="1529993" cy="621951"/>
                </a:xfrm>
                <a:custGeom>
                  <a:avLst/>
                  <a:gdLst/>
                  <a:ahLst/>
                  <a:cxnLst/>
                  <a:rect l="l" t="t" r="r" b="b"/>
                  <a:pathLst>
                    <a:path w="88631" h="36029" extrusionOk="0">
                      <a:moveTo>
                        <a:pt x="83952" y="0"/>
                      </a:moveTo>
                      <a:cubicBezTo>
                        <a:pt x="76332" y="7632"/>
                        <a:pt x="68581" y="15383"/>
                        <a:pt x="62771" y="21193"/>
                      </a:cubicBezTo>
                      <a:cubicBezTo>
                        <a:pt x="57294" y="26670"/>
                        <a:pt x="50096" y="29409"/>
                        <a:pt x="42899" y="29409"/>
                      </a:cubicBezTo>
                      <a:cubicBezTo>
                        <a:pt x="35702" y="29409"/>
                        <a:pt x="28504" y="26670"/>
                        <a:pt x="23027" y="21193"/>
                      </a:cubicBezTo>
                      <a:cubicBezTo>
                        <a:pt x="17943" y="16098"/>
                        <a:pt x="11359" y="9525"/>
                        <a:pt x="4680" y="2846"/>
                      </a:cubicBezTo>
                      <a:lnTo>
                        <a:pt x="1" y="7525"/>
                      </a:lnTo>
                      <a:lnTo>
                        <a:pt x="18348" y="25873"/>
                      </a:lnTo>
                      <a:cubicBezTo>
                        <a:pt x="24897" y="32421"/>
                        <a:pt x="33612" y="36029"/>
                        <a:pt x="42899" y="36029"/>
                      </a:cubicBezTo>
                      <a:cubicBezTo>
                        <a:pt x="52186" y="36029"/>
                        <a:pt x="60901" y="32421"/>
                        <a:pt x="67450" y="25873"/>
                      </a:cubicBezTo>
                      <a:lnTo>
                        <a:pt x="88631" y="4679"/>
                      </a:lnTo>
                      <a:lnTo>
                        <a:pt x="83952" y="0"/>
                      </a:lnTo>
                      <a:close/>
                    </a:path>
                  </a:pathLst>
                </a:custGeom>
                <a:solidFill>
                  <a:srgbClr val="E0921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3" name="Google Shape;511;p10">
                <a:extLst>
                  <a:ext uri="{FF2B5EF4-FFF2-40B4-BE49-F238E27FC236}">
                    <a16:creationId xmlns:a16="http://schemas.microsoft.com/office/drawing/2014/main" id="{17A3F4B7-E997-5B46-9ADA-B5DAFFDF8139}"/>
                  </a:ext>
                </a:extLst>
              </p:cNvPr>
              <p:cNvGrpSpPr/>
              <p:nvPr/>
            </p:nvGrpSpPr>
            <p:grpSpPr>
              <a:xfrm>
                <a:off x="4810835" y="3672494"/>
                <a:ext cx="1254293" cy="1254316"/>
                <a:chOff x="3608126" y="2754370"/>
                <a:chExt cx="940720" cy="940737"/>
              </a:xfrm>
            </p:grpSpPr>
            <p:sp>
              <p:nvSpPr>
                <p:cNvPr id="80" name="Google Shape;512;p10">
                  <a:extLst>
                    <a:ext uri="{FF2B5EF4-FFF2-40B4-BE49-F238E27FC236}">
                      <a16:creationId xmlns:a16="http://schemas.microsoft.com/office/drawing/2014/main" id="{23F642BA-E685-EB4C-377E-63AD1D02A545}"/>
                    </a:ext>
                  </a:extLst>
                </p:cNvPr>
                <p:cNvSpPr/>
                <p:nvPr/>
              </p:nvSpPr>
              <p:spPr>
                <a:xfrm>
                  <a:off x="3608126" y="2754370"/>
                  <a:ext cx="940720" cy="940737"/>
                </a:xfrm>
                <a:custGeom>
                  <a:avLst/>
                  <a:gdLst/>
                  <a:ahLst/>
                  <a:cxnLst/>
                  <a:rect l="l" t="t" r="r" b="b"/>
                  <a:pathLst>
                    <a:path w="54495" h="54496" extrusionOk="0">
                      <a:moveTo>
                        <a:pt x="27242" y="1"/>
                      </a:moveTo>
                      <a:cubicBezTo>
                        <a:pt x="12216" y="1"/>
                        <a:pt x="0" y="12229"/>
                        <a:pt x="0" y="27254"/>
                      </a:cubicBezTo>
                      <a:cubicBezTo>
                        <a:pt x="0" y="42280"/>
                        <a:pt x="12216" y="54496"/>
                        <a:pt x="27242" y="54496"/>
                      </a:cubicBezTo>
                      <a:cubicBezTo>
                        <a:pt x="42267" y="54496"/>
                        <a:pt x="54495" y="42280"/>
                        <a:pt x="54495" y="27254"/>
                      </a:cubicBezTo>
                      <a:lnTo>
                        <a:pt x="54495"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1" name="Google Shape;513;p10">
                  <a:extLst>
                    <a:ext uri="{FF2B5EF4-FFF2-40B4-BE49-F238E27FC236}">
                      <a16:creationId xmlns:a16="http://schemas.microsoft.com/office/drawing/2014/main" id="{8229A34C-B825-FE55-DA8D-ED4BB8E07CAA}"/>
                    </a:ext>
                  </a:extLst>
                </p:cNvPr>
                <p:cNvSpPr/>
                <p:nvPr/>
              </p:nvSpPr>
              <p:spPr>
                <a:xfrm>
                  <a:off x="3775219" y="2921482"/>
                  <a:ext cx="606552" cy="606535"/>
                </a:xfrm>
                <a:custGeom>
                  <a:avLst/>
                  <a:gdLst/>
                  <a:ahLst/>
                  <a:cxnLst/>
                  <a:rect l="l" t="t" r="r" b="b"/>
                  <a:pathLst>
                    <a:path w="35137" h="35136" extrusionOk="0">
                      <a:moveTo>
                        <a:pt x="17563" y="1"/>
                      </a:moveTo>
                      <a:cubicBezTo>
                        <a:pt x="7883" y="1"/>
                        <a:pt x="1" y="7883"/>
                        <a:pt x="1" y="17574"/>
                      </a:cubicBezTo>
                      <a:cubicBezTo>
                        <a:pt x="1" y="27254"/>
                        <a:pt x="7883" y="35136"/>
                        <a:pt x="17563" y="35136"/>
                      </a:cubicBezTo>
                      <a:cubicBezTo>
                        <a:pt x="27254" y="35136"/>
                        <a:pt x="35136" y="27254"/>
                        <a:pt x="35136" y="17574"/>
                      </a:cubicBezTo>
                      <a:lnTo>
                        <a:pt x="35136"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34" name="Google Shape;514;p10">
                <a:extLst>
                  <a:ext uri="{FF2B5EF4-FFF2-40B4-BE49-F238E27FC236}">
                    <a16:creationId xmlns:a16="http://schemas.microsoft.com/office/drawing/2014/main" id="{E93C84C9-B2E5-0244-B60D-F89263B3C129}"/>
                  </a:ext>
                </a:extLst>
              </p:cNvPr>
              <p:cNvSpPr/>
              <p:nvPr/>
            </p:nvSpPr>
            <p:spPr>
              <a:xfrm>
                <a:off x="5174497" y="4091885"/>
                <a:ext cx="489196" cy="412113"/>
              </a:xfrm>
              <a:custGeom>
                <a:avLst/>
                <a:gdLst/>
                <a:ahLst/>
                <a:cxnLst/>
                <a:rect l="l" t="t" r="r" b="b"/>
                <a:pathLst>
                  <a:path w="21254" h="17905" extrusionOk="0">
                    <a:moveTo>
                      <a:pt x="12276" y="4022"/>
                    </a:moveTo>
                    <a:lnTo>
                      <a:pt x="11824" y="11761"/>
                    </a:lnTo>
                    <a:lnTo>
                      <a:pt x="9430" y="11761"/>
                    </a:lnTo>
                    <a:lnTo>
                      <a:pt x="8966" y="4022"/>
                    </a:lnTo>
                    <a:close/>
                    <a:moveTo>
                      <a:pt x="11824" y="13249"/>
                    </a:moveTo>
                    <a:lnTo>
                      <a:pt x="11824" y="15476"/>
                    </a:lnTo>
                    <a:lnTo>
                      <a:pt x="9430" y="15476"/>
                    </a:lnTo>
                    <a:lnTo>
                      <a:pt x="9430" y="13249"/>
                    </a:lnTo>
                    <a:close/>
                    <a:moveTo>
                      <a:pt x="10627" y="0"/>
                    </a:moveTo>
                    <a:cubicBezTo>
                      <a:pt x="9633" y="0"/>
                      <a:pt x="8639" y="492"/>
                      <a:pt x="8073" y="1474"/>
                    </a:cubicBezTo>
                    <a:lnTo>
                      <a:pt x="1144" y="13487"/>
                    </a:lnTo>
                    <a:cubicBezTo>
                      <a:pt x="1" y="15452"/>
                      <a:pt x="1418" y="17904"/>
                      <a:pt x="3692" y="17904"/>
                    </a:cubicBezTo>
                    <a:lnTo>
                      <a:pt x="17562" y="17904"/>
                    </a:lnTo>
                    <a:cubicBezTo>
                      <a:pt x="19836" y="17904"/>
                      <a:pt x="21253" y="15452"/>
                      <a:pt x="20110" y="13487"/>
                    </a:cubicBezTo>
                    <a:lnTo>
                      <a:pt x="17896" y="9630"/>
                    </a:lnTo>
                    <a:lnTo>
                      <a:pt x="13181" y="1474"/>
                    </a:lnTo>
                    <a:cubicBezTo>
                      <a:pt x="12615" y="492"/>
                      <a:pt x="11621" y="0"/>
                      <a:pt x="10627" y="0"/>
                    </a:cubicBez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35" name="Google Shape;515;p10">
                <a:extLst>
                  <a:ext uri="{FF2B5EF4-FFF2-40B4-BE49-F238E27FC236}">
                    <a16:creationId xmlns:a16="http://schemas.microsoft.com/office/drawing/2014/main" id="{AEDE9906-9079-400F-3410-74864268F26E}"/>
                  </a:ext>
                </a:extLst>
              </p:cNvPr>
              <p:cNvGrpSpPr/>
              <p:nvPr/>
            </p:nvGrpSpPr>
            <p:grpSpPr>
              <a:xfrm>
                <a:off x="4810835" y="2418146"/>
                <a:ext cx="1254293" cy="1254293"/>
                <a:chOff x="3608126" y="1813609"/>
                <a:chExt cx="940720" cy="940720"/>
              </a:xfrm>
            </p:grpSpPr>
            <p:sp>
              <p:nvSpPr>
                <p:cNvPr id="78" name="Google Shape;516;p10">
                  <a:extLst>
                    <a:ext uri="{FF2B5EF4-FFF2-40B4-BE49-F238E27FC236}">
                      <a16:creationId xmlns:a16="http://schemas.microsoft.com/office/drawing/2014/main" id="{9CB45FF1-FF7C-4C65-8271-865B62500B5C}"/>
                    </a:ext>
                  </a:extLst>
                </p:cNvPr>
                <p:cNvSpPr/>
                <p:nvPr/>
              </p:nvSpPr>
              <p:spPr>
                <a:xfrm>
                  <a:off x="3608126" y="1813609"/>
                  <a:ext cx="940720" cy="940720"/>
                </a:xfrm>
                <a:custGeom>
                  <a:avLst/>
                  <a:gdLst/>
                  <a:ahLst/>
                  <a:cxnLst/>
                  <a:rect l="l" t="t" r="r" b="b"/>
                  <a:pathLst>
                    <a:path w="54495" h="54495" extrusionOk="0">
                      <a:moveTo>
                        <a:pt x="27242" y="0"/>
                      </a:moveTo>
                      <a:cubicBezTo>
                        <a:pt x="12216" y="0"/>
                        <a:pt x="0" y="12228"/>
                        <a:pt x="0" y="27253"/>
                      </a:cubicBezTo>
                      <a:cubicBezTo>
                        <a:pt x="0" y="42279"/>
                        <a:pt x="12216" y="54495"/>
                        <a:pt x="27242" y="54495"/>
                      </a:cubicBezTo>
                      <a:lnTo>
                        <a:pt x="54495" y="54495"/>
                      </a:lnTo>
                      <a:lnTo>
                        <a:pt x="54495" y="27253"/>
                      </a:lnTo>
                      <a:cubicBezTo>
                        <a:pt x="54495" y="12228"/>
                        <a:pt x="42267" y="0"/>
                        <a:pt x="27242" y="0"/>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9" name="Google Shape;517;p10">
                  <a:extLst>
                    <a:ext uri="{FF2B5EF4-FFF2-40B4-BE49-F238E27FC236}">
                      <a16:creationId xmlns:a16="http://schemas.microsoft.com/office/drawing/2014/main" id="{FDCE14C5-C9FA-E25E-97D5-D0B17FD5BA2C}"/>
                    </a:ext>
                  </a:extLst>
                </p:cNvPr>
                <p:cNvSpPr/>
                <p:nvPr/>
              </p:nvSpPr>
              <p:spPr>
                <a:xfrm>
                  <a:off x="3775219" y="1980703"/>
                  <a:ext cx="606552" cy="606552"/>
                </a:xfrm>
                <a:custGeom>
                  <a:avLst/>
                  <a:gdLst/>
                  <a:ahLst/>
                  <a:cxnLst/>
                  <a:rect l="l" t="t" r="r" b="b"/>
                  <a:pathLst>
                    <a:path w="35137" h="35137" extrusionOk="0">
                      <a:moveTo>
                        <a:pt x="17563" y="1"/>
                      </a:moveTo>
                      <a:cubicBezTo>
                        <a:pt x="7883" y="1"/>
                        <a:pt x="1" y="7883"/>
                        <a:pt x="1" y="17574"/>
                      </a:cubicBezTo>
                      <a:cubicBezTo>
                        <a:pt x="1" y="27254"/>
                        <a:pt x="7883" y="35136"/>
                        <a:pt x="17563" y="35136"/>
                      </a:cubicBezTo>
                      <a:lnTo>
                        <a:pt x="35136" y="35136"/>
                      </a:lnTo>
                      <a:lnTo>
                        <a:pt x="35136" y="17574"/>
                      </a:lnTo>
                      <a:cubicBezTo>
                        <a:pt x="35136" y="7883"/>
                        <a:pt x="27254" y="1"/>
                        <a:pt x="1756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6" name="Google Shape;518;p10">
                <a:extLst>
                  <a:ext uri="{FF2B5EF4-FFF2-40B4-BE49-F238E27FC236}">
                    <a16:creationId xmlns:a16="http://schemas.microsoft.com/office/drawing/2014/main" id="{A1F41112-4174-D668-33E0-3D54375E72C9}"/>
                  </a:ext>
                </a:extLst>
              </p:cNvPr>
              <p:cNvGrpSpPr/>
              <p:nvPr/>
            </p:nvGrpSpPr>
            <p:grpSpPr>
              <a:xfrm>
                <a:off x="6065178" y="2418146"/>
                <a:ext cx="1254316" cy="1254293"/>
                <a:chOff x="4548883" y="1813609"/>
                <a:chExt cx="940737" cy="940720"/>
              </a:xfrm>
            </p:grpSpPr>
            <p:sp>
              <p:nvSpPr>
                <p:cNvPr id="76" name="Google Shape;519;p10">
                  <a:extLst>
                    <a:ext uri="{FF2B5EF4-FFF2-40B4-BE49-F238E27FC236}">
                      <a16:creationId xmlns:a16="http://schemas.microsoft.com/office/drawing/2014/main" id="{546705E9-9872-A012-BB6D-79BEC1B07440}"/>
                    </a:ext>
                  </a:extLst>
                </p:cNvPr>
                <p:cNvSpPr/>
                <p:nvPr/>
              </p:nvSpPr>
              <p:spPr>
                <a:xfrm>
                  <a:off x="4548883" y="1813609"/>
                  <a:ext cx="940737" cy="940720"/>
                </a:xfrm>
                <a:custGeom>
                  <a:avLst/>
                  <a:gdLst/>
                  <a:ahLst/>
                  <a:cxnLst/>
                  <a:rect l="l" t="t" r="r" b="b"/>
                  <a:pathLst>
                    <a:path w="54496" h="54495" extrusionOk="0">
                      <a:moveTo>
                        <a:pt x="27254" y="0"/>
                      </a:moveTo>
                      <a:cubicBezTo>
                        <a:pt x="12229" y="0"/>
                        <a:pt x="1" y="12228"/>
                        <a:pt x="1" y="27253"/>
                      </a:cubicBezTo>
                      <a:lnTo>
                        <a:pt x="1" y="54495"/>
                      </a:lnTo>
                      <a:lnTo>
                        <a:pt x="27254" y="54495"/>
                      </a:lnTo>
                      <a:cubicBezTo>
                        <a:pt x="42280" y="54495"/>
                        <a:pt x="54496" y="42279"/>
                        <a:pt x="54496" y="27253"/>
                      </a:cubicBezTo>
                      <a:cubicBezTo>
                        <a:pt x="54496" y="12228"/>
                        <a:pt x="42280" y="0"/>
                        <a:pt x="27254" y="0"/>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7" name="Google Shape;520;p10">
                  <a:extLst>
                    <a:ext uri="{FF2B5EF4-FFF2-40B4-BE49-F238E27FC236}">
                      <a16:creationId xmlns:a16="http://schemas.microsoft.com/office/drawing/2014/main" id="{9F669839-7012-B07E-1F13-6999C217C554}"/>
                    </a:ext>
                  </a:extLst>
                </p:cNvPr>
                <p:cNvSpPr/>
                <p:nvPr/>
              </p:nvSpPr>
              <p:spPr>
                <a:xfrm>
                  <a:off x="4715994" y="1980703"/>
                  <a:ext cx="606552" cy="606552"/>
                </a:xfrm>
                <a:custGeom>
                  <a:avLst/>
                  <a:gdLst/>
                  <a:ahLst/>
                  <a:cxnLst/>
                  <a:rect l="l" t="t" r="r" b="b"/>
                  <a:pathLst>
                    <a:path w="35137" h="35137" extrusionOk="0">
                      <a:moveTo>
                        <a:pt x="17574" y="1"/>
                      </a:moveTo>
                      <a:cubicBezTo>
                        <a:pt x="7883" y="1"/>
                        <a:pt x="1" y="7883"/>
                        <a:pt x="1" y="17574"/>
                      </a:cubicBezTo>
                      <a:lnTo>
                        <a:pt x="1" y="35136"/>
                      </a:lnTo>
                      <a:lnTo>
                        <a:pt x="17574" y="35136"/>
                      </a:ln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7" name="Google Shape;521;p10">
                <a:extLst>
                  <a:ext uri="{FF2B5EF4-FFF2-40B4-BE49-F238E27FC236}">
                    <a16:creationId xmlns:a16="http://schemas.microsoft.com/office/drawing/2014/main" id="{71C768E3-E526-3388-286C-4F28AE351250}"/>
                  </a:ext>
                </a:extLst>
              </p:cNvPr>
              <p:cNvGrpSpPr/>
              <p:nvPr/>
            </p:nvGrpSpPr>
            <p:grpSpPr>
              <a:xfrm>
                <a:off x="6514651" y="2887324"/>
                <a:ext cx="401739" cy="405369"/>
                <a:chOff x="4885988" y="2165492"/>
                <a:chExt cx="301304" cy="304027"/>
              </a:xfrm>
            </p:grpSpPr>
            <p:sp>
              <p:nvSpPr>
                <p:cNvPr id="74" name="Google Shape;522;p10">
                  <a:extLst>
                    <a:ext uri="{FF2B5EF4-FFF2-40B4-BE49-F238E27FC236}">
                      <a16:creationId xmlns:a16="http://schemas.microsoft.com/office/drawing/2014/main" id="{E4C48DC3-98AF-BF51-FD75-55D257A1EA7B}"/>
                    </a:ext>
                  </a:extLst>
                </p:cNvPr>
                <p:cNvSpPr/>
                <p:nvPr/>
              </p:nvSpPr>
              <p:spPr>
                <a:xfrm>
                  <a:off x="4962655" y="2165492"/>
                  <a:ext cx="224637" cy="304027"/>
                </a:xfrm>
                <a:custGeom>
                  <a:avLst/>
                  <a:gdLst/>
                  <a:ahLst/>
                  <a:cxnLst/>
                  <a:rect l="l" t="t" r="r" b="b"/>
                  <a:pathLst>
                    <a:path w="13013" h="17612" extrusionOk="0">
                      <a:moveTo>
                        <a:pt x="9953" y="1"/>
                      </a:moveTo>
                      <a:cubicBezTo>
                        <a:pt x="9945" y="1"/>
                        <a:pt x="9938" y="1"/>
                        <a:pt x="9930" y="1"/>
                      </a:cubicBezTo>
                      <a:lnTo>
                        <a:pt x="5989" y="24"/>
                      </a:lnTo>
                      <a:cubicBezTo>
                        <a:pt x="5989" y="24"/>
                        <a:pt x="4310" y="203"/>
                        <a:pt x="2953" y="1060"/>
                      </a:cubicBezTo>
                      <a:cubicBezTo>
                        <a:pt x="2120" y="1584"/>
                        <a:pt x="1131" y="1846"/>
                        <a:pt x="143" y="1846"/>
                      </a:cubicBezTo>
                      <a:lnTo>
                        <a:pt x="0" y="1846"/>
                      </a:lnTo>
                      <a:lnTo>
                        <a:pt x="0" y="9109"/>
                      </a:lnTo>
                      <a:cubicBezTo>
                        <a:pt x="548" y="9168"/>
                        <a:pt x="1060" y="9407"/>
                        <a:pt x="1453" y="9823"/>
                      </a:cubicBezTo>
                      <a:cubicBezTo>
                        <a:pt x="1953" y="10347"/>
                        <a:pt x="2620" y="11026"/>
                        <a:pt x="3108" y="11454"/>
                      </a:cubicBezTo>
                      <a:cubicBezTo>
                        <a:pt x="4001" y="12252"/>
                        <a:pt x="3989" y="15455"/>
                        <a:pt x="3870" y="16729"/>
                      </a:cubicBezTo>
                      <a:cubicBezTo>
                        <a:pt x="3814" y="17272"/>
                        <a:pt x="4264" y="17611"/>
                        <a:pt x="4858" y="17611"/>
                      </a:cubicBezTo>
                      <a:cubicBezTo>
                        <a:pt x="5658" y="17611"/>
                        <a:pt x="6719" y="16996"/>
                        <a:pt x="7156" y="15431"/>
                      </a:cubicBezTo>
                      <a:cubicBezTo>
                        <a:pt x="7918" y="12705"/>
                        <a:pt x="6477" y="11216"/>
                        <a:pt x="7704" y="10954"/>
                      </a:cubicBezTo>
                      <a:cubicBezTo>
                        <a:pt x="8143" y="10854"/>
                        <a:pt x="8294" y="10830"/>
                        <a:pt x="9031" y="10830"/>
                      </a:cubicBezTo>
                      <a:cubicBezTo>
                        <a:pt x="9254" y="10830"/>
                        <a:pt x="9529" y="10833"/>
                        <a:pt x="9882" y="10835"/>
                      </a:cubicBezTo>
                      <a:cubicBezTo>
                        <a:pt x="9889" y="10835"/>
                        <a:pt x="9895" y="10835"/>
                        <a:pt x="9901" y="10835"/>
                      </a:cubicBezTo>
                      <a:cubicBezTo>
                        <a:pt x="11654" y="10835"/>
                        <a:pt x="13013" y="9197"/>
                        <a:pt x="12776" y="7347"/>
                      </a:cubicBezTo>
                      <a:lnTo>
                        <a:pt x="12823" y="2691"/>
                      </a:lnTo>
                      <a:cubicBezTo>
                        <a:pt x="12634" y="1152"/>
                        <a:pt x="11407" y="1"/>
                        <a:pt x="9953" y="1"/>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5" name="Google Shape;523;p10">
                  <a:extLst>
                    <a:ext uri="{FF2B5EF4-FFF2-40B4-BE49-F238E27FC236}">
                      <a16:creationId xmlns:a16="http://schemas.microsoft.com/office/drawing/2014/main" id="{263CEA43-8760-EC17-F148-8812B35E26BD}"/>
                    </a:ext>
                  </a:extLst>
                </p:cNvPr>
                <p:cNvSpPr/>
                <p:nvPr/>
              </p:nvSpPr>
              <p:spPr>
                <a:xfrm>
                  <a:off x="4885988" y="2193856"/>
                  <a:ext cx="53048" cy="137116"/>
                </a:xfrm>
                <a:custGeom>
                  <a:avLst/>
                  <a:gdLst/>
                  <a:ahLst/>
                  <a:cxnLst/>
                  <a:rect l="l" t="t" r="r" b="b"/>
                  <a:pathLst>
                    <a:path w="3073" h="7943" extrusionOk="0">
                      <a:moveTo>
                        <a:pt x="60" y="1"/>
                      </a:moveTo>
                      <a:lnTo>
                        <a:pt x="0" y="7906"/>
                      </a:lnTo>
                      <a:lnTo>
                        <a:pt x="3013" y="7942"/>
                      </a:lnTo>
                      <a:lnTo>
                        <a:pt x="3072" y="36"/>
                      </a:lnTo>
                      <a:lnTo>
                        <a:pt x="60"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8" name="Google Shape;524;p10">
                <a:extLst>
                  <a:ext uri="{FF2B5EF4-FFF2-40B4-BE49-F238E27FC236}">
                    <a16:creationId xmlns:a16="http://schemas.microsoft.com/office/drawing/2014/main" id="{8375B08C-F136-2EE2-E675-4AFBAC128A45}"/>
                  </a:ext>
                </a:extLst>
              </p:cNvPr>
              <p:cNvGrpSpPr/>
              <p:nvPr/>
            </p:nvGrpSpPr>
            <p:grpSpPr>
              <a:xfrm>
                <a:off x="6065178" y="3672494"/>
                <a:ext cx="1254316" cy="1254316"/>
                <a:chOff x="4548883" y="2754370"/>
                <a:chExt cx="940737" cy="940737"/>
              </a:xfrm>
            </p:grpSpPr>
            <p:sp>
              <p:nvSpPr>
                <p:cNvPr id="72" name="Google Shape;525;p10">
                  <a:extLst>
                    <a:ext uri="{FF2B5EF4-FFF2-40B4-BE49-F238E27FC236}">
                      <a16:creationId xmlns:a16="http://schemas.microsoft.com/office/drawing/2014/main" id="{FF5FA9F7-F8F8-A9A9-6A3F-433CBF3E25C6}"/>
                    </a:ext>
                  </a:extLst>
                </p:cNvPr>
                <p:cNvSpPr/>
                <p:nvPr/>
              </p:nvSpPr>
              <p:spPr>
                <a:xfrm>
                  <a:off x="4548883" y="2754370"/>
                  <a:ext cx="940737" cy="940737"/>
                </a:xfrm>
                <a:custGeom>
                  <a:avLst/>
                  <a:gdLst/>
                  <a:ahLst/>
                  <a:cxnLst/>
                  <a:rect l="l" t="t" r="r" b="b"/>
                  <a:pathLst>
                    <a:path w="54496" h="54496" extrusionOk="0">
                      <a:moveTo>
                        <a:pt x="1" y="1"/>
                      </a:moveTo>
                      <a:lnTo>
                        <a:pt x="1" y="27254"/>
                      </a:lnTo>
                      <a:cubicBezTo>
                        <a:pt x="1" y="42280"/>
                        <a:pt x="12229" y="54496"/>
                        <a:pt x="27254" y="54496"/>
                      </a:cubicBezTo>
                      <a:cubicBezTo>
                        <a:pt x="42280" y="54496"/>
                        <a:pt x="54496" y="42280"/>
                        <a:pt x="54496" y="27254"/>
                      </a:cubicBezTo>
                      <a:cubicBezTo>
                        <a:pt x="54496" y="12229"/>
                        <a:pt x="42280" y="1"/>
                        <a:pt x="27254"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3" name="Google Shape;526;p10">
                  <a:extLst>
                    <a:ext uri="{FF2B5EF4-FFF2-40B4-BE49-F238E27FC236}">
                      <a16:creationId xmlns:a16="http://schemas.microsoft.com/office/drawing/2014/main" id="{05804F4B-CA75-B2D7-35CE-0F1C21524CAA}"/>
                    </a:ext>
                  </a:extLst>
                </p:cNvPr>
                <p:cNvSpPr/>
                <p:nvPr/>
              </p:nvSpPr>
              <p:spPr>
                <a:xfrm>
                  <a:off x="4715994" y="2921482"/>
                  <a:ext cx="606552" cy="606535"/>
                </a:xfrm>
                <a:custGeom>
                  <a:avLst/>
                  <a:gdLst/>
                  <a:ahLst/>
                  <a:cxnLst/>
                  <a:rect l="l" t="t" r="r" b="b"/>
                  <a:pathLst>
                    <a:path w="35137" h="35136" extrusionOk="0">
                      <a:moveTo>
                        <a:pt x="1" y="1"/>
                      </a:moveTo>
                      <a:lnTo>
                        <a:pt x="1" y="17574"/>
                      </a:lnTo>
                      <a:cubicBezTo>
                        <a:pt x="1" y="27254"/>
                        <a:pt x="7883" y="35136"/>
                        <a:pt x="17574" y="35136"/>
                      </a:cubicBez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9" name="Google Shape;527;p10">
                <a:extLst>
                  <a:ext uri="{FF2B5EF4-FFF2-40B4-BE49-F238E27FC236}">
                    <a16:creationId xmlns:a16="http://schemas.microsoft.com/office/drawing/2014/main" id="{09903864-6FB2-098D-3529-C7BE86B2DF14}"/>
                  </a:ext>
                </a:extLst>
              </p:cNvPr>
              <p:cNvGrpSpPr/>
              <p:nvPr/>
            </p:nvGrpSpPr>
            <p:grpSpPr>
              <a:xfrm>
                <a:off x="6478467" y="4097293"/>
                <a:ext cx="473868" cy="460703"/>
                <a:chOff x="4858850" y="3072970"/>
                <a:chExt cx="355401" cy="345527"/>
              </a:xfrm>
            </p:grpSpPr>
            <p:sp>
              <p:nvSpPr>
                <p:cNvPr id="61" name="Google Shape;528;p10">
                  <a:extLst>
                    <a:ext uri="{FF2B5EF4-FFF2-40B4-BE49-F238E27FC236}">
                      <a16:creationId xmlns:a16="http://schemas.microsoft.com/office/drawing/2014/main" id="{E95707DA-5BEB-CAD2-289D-782B1520F661}"/>
                    </a:ext>
                  </a:extLst>
                </p:cNvPr>
                <p:cNvSpPr/>
                <p:nvPr/>
              </p:nvSpPr>
              <p:spPr>
                <a:xfrm>
                  <a:off x="4931615" y="3147341"/>
                  <a:ext cx="204733" cy="220787"/>
                </a:xfrm>
                <a:custGeom>
                  <a:avLst/>
                  <a:gdLst/>
                  <a:ahLst/>
                  <a:cxnLst/>
                  <a:rect l="l" t="t" r="r" b="b"/>
                  <a:pathLst>
                    <a:path w="11860" h="12790" extrusionOk="0">
                      <a:moveTo>
                        <a:pt x="5525" y="3765"/>
                      </a:moveTo>
                      <a:lnTo>
                        <a:pt x="8371" y="3884"/>
                      </a:lnTo>
                      <a:lnTo>
                        <a:pt x="6668" y="5622"/>
                      </a:lnTo>
                      <a:lnTo>
                        <a:pt x="8668" y="5777"/>
                      </a:lnTo>
                      <a:lnTo>
                        <a:pt x="3489" y="10266"/>
                      </a:lnTo>
                      <a:lnTo>
                        <a:pt x="3489" y="10266"/>
                      </a:lnTo>
                      <a:lnTo>
                        <a:pt x="5489" y="6587"/>
                      </a:lnTo>
                      <a:lnTo>
                        <a:pt x="3382" y="6587"/>
                      </a:lnTo>
                      <a:lnTo>
                        <a:pt x="5525" y="3765"/>
                      </a:lnTo>
                      <a:close/>
                      <a:moveTo>
                        <a:pt x="6027" y="1"/>
                      </a:moveTo>
                      <a:cubicBezTo>
                        <a:pt x="5806" y="1"/>
                        <a:pt x="5583" y="13"/>
                        <a:pt x="5358" y="38"/>
                      </a:cubicBezTo>
                      <a:cubicBezTo>
                        <a:pt x="2715" y="336"/>
                        <a:pt x="572" y="2443"/>
                        <a:pt x="239" y="5075"/>
                      </a:cubicBezTo>
                      <a:cubicBezTo>
                        <a:pt x="0" y="7003"/>
                        <a:pt x="703" y="8766"/>
                        <a:pt x="1941" y="9992"/>
                      </a:cubicBezTo>
                      <a:cubicBezTo>
                        <a:pt x="2144" y="10194"/>
                        <a:pt x="2358" y="10397"/>
                        <a:pt x="2525" y="10623"/>
                      </a:cubicBezTo>
                      <a:cubicBezTo>
                        <a:pt x="2834" y="11028"/>
                        <a:pt x="3251" y="11647"/>
                        <a:pt x="3572" y="12445"/>
                      </a:cubicBezTo>
                      <a:cubicBezTo>
                        <a:pt x="3656" y="12659"/>
                        <a:pt x="3870" y="12790"/>
                        <a:pt x="4108" y="12790"/>
                      </a:cubicBezTo>
                      <a:lnTo>
                        <a:pt x="7966" y="12790"/>
                      </a:lnTo>
                      <a:cubicBezTo>
                        <a:pt x="8204" y="12790"/>
                        <a:pt x="8418" y="12659"/>
                        <a:pt x="8501" y="12445"/>
                      </a:cubicBezTo>
                      <a:cubicBezTo>
                        <a:pt x="9085" y="10992"/>
                        <a:pt x="9978" y="10123"/>
                        <a:pt x="9978" y="10123"/>
                      </a:cubicBezTo>
                      <a:lnTo>
                        <a:pt x="9966" y="10123"/>
                      </a:lnTo>
                      <a:cubicBezTo>
                        <a:pt x="11133" y="9051"/>
                        <a:pt x="11859" y="7527"/>
                        <a:pt x="11859" y="5837"/>
                      </a:cubicBezTo>
                      <a:cubicBezTo>
                        <a:pt x="11859" y="2616"/>
                        <a:pt x="9241" y="1"/>
                        <a:pt x="602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2" name="Google Shape;529;p10">
                  <a:extLst>
                    <a:ext uri="{FF2B5EF4-FFF2-40B4-BE49-F238E27FC236}">
                      <a16:creationId xmlns:a16="http://schemas.microsoft.com/office/drawing/2014/main" id="{D53976F6-66E9-5081-5C7F-52D847EEB8B0}"/>
                    </a:ext>
                  </a:extLst>
                </p:cNvPr>
                <p:cNvSpPr/>
                <p:nvPr/>
              </p:nvSpPr>
              <p:spPr>
                <a:xfrm>
                  <a:off x="4983613" y="3375531"/>
                  <a:ext cx="104231" cy="42966"/>
                </a:xfrm>
                <a:custGeom>
                  <a:avLst/>
                  <a:gdLst/>
                  <a:ahLst/>
                  <a:cxnLst/>
                  <a:rect l="l" t="t" r="r" b="b"/>
                  <a:pathLst>
                    <a:path w="6038" h="2489" extrusionOk="0">
                      <a:moveTo>
                        <a:pt x="406" y="1"/>
                      </a:moveTo>
                      <a:cubicBezTo>
                        <a:pt x="179" y="1"/>
                        <a:pt x="1" y="191"/>
                        <a:pt x="1" y="417"/>
                      </a:cubicBezTo>
                      <a:lnTo>
                        <a:pt x="1" y="501"/>
                      </a:lnTo>
                      <a:cubicBezTo>
                        <a:pt x="1" y="727"/>
                        <a:pt x="179" y="905"/>
                        <a:pt x="406" y="905"/>
                      </a:cubicBezTo>
                      <a:lnTo>
                        <a:pt x="1799" y="905"/>
                      </a:lnTo>
                      <a:lnTo>
                        <a:pt x="1799" y="1275"/>
                      </a:lnTo>
                      <a:cubicBezTo>
                        <a:pt x="1799" y="1941"/>
                        <a:pt x="2346" y="2489"/>
                        <a:pt x="3013" y="2489"/>
                      </a:cubicBezTo>
                      <a:cubicBezTo>
                        <a:pt x="3680" y="2489"/>
                        <a:pt x="4227" y="1941"/>
                        <a:pt x="4227" y="1275"/>
                      </a:cubicBezTo>
                      <a:lnTo>
                        <a:pt x="4227" y="905"/>
                      </a:lnTo>
                      <a:lnTo>
                        <a:pt x="5620" y="905"/>
                      </a:lnTo>
                      <a:cubicBezTo>
                        <a:pt x="5847" y="905"/>
                        <a:pt x="6037" y="727"/>
                        <a:pt x="6037" y="501"/>
                      </a:cubicBezTo>
                      <a:lnTo>
                        <a:pt x="6037" y="417"/>
                      </a:lnTo>
                      <a:cubicBezTo>
                        <a:pt x="6037" y="191"/>
                        <a:pt x="5847" y="1"/>
                        <a:pt x="5620"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3" name="Google Shape;530;p10">
                  <a:extLst>
                    <a:ext uri="{FF2B5EF4-FFF2-40B4-BE49-F238E27FC236}">
                      <a16:creationId xmlns:a16="http://schemas.microsoft.com/office/drawing/2014/main" id="{C590379B-D2B9-88F5-955C-E527539655D3}"/>
                    </a:ext>
                  </a:extLst>
                </p:cNvPr>
                <p:cNvSpPr/>
                <p:nvPr/>
              </p:nvSpPr>
              <p:spPr>
                <a:xfrm>
                  <a:off x="5028429" y="3072970"/>
                  <a:ext cx="14604" cy="46885"/>
                </a:xfrm>
                <a:custGeom>
                  <a:avLst/>
                  <a:gdLst/>
                  <a:ahLst/>
                  <a:cxnLst/>
                  <a:rect l="l" t="t" r="r" b="b"/>
                  <a:pathLst>
                    <a:path w="846" h="2716" extrusionOk="0">
                      <a:moveTo>
                        <a:pt x="417" y="1"/>
                      </a:moveTo>
                      <a:cubicBezTo>
                        <a:pt x="191" y="1"/>
                        <a:pt x="0" y="191"/>
                        <a:pt x="0" y="429"/>
                      </a:cubicBezTo>
                      <a:lnTo>
                        <a:pt x="0" y="2298"/>
                      </a:lnTo>
                      <a:cubicBezTo>
                        <a:pt x="0" y="2525"/>
                        <a:pt x="191" y="2715"/>
                        <a:pt x="417" y="2715"/>
                      </a:cubicBezTo>
                      <a:cubicBezTo>
                        <a:pt x="655" y="2715"/>
                        <a:pt x="846" y="2525"/>
                        <a:pt x="846" y="2298"/>
                      </a:cubicBezTo>
                      <a:lnTo>
                        <a:pt x="846" y="429"/>
                      </a:lnTo>
                      <a:cubicBezTo>
                        <a:pt x="846" y="191"/>
                        <a:pt x="655" y="1"/>
                        <a:pt x="41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4" name="Google Shape;531;p10">
                  <a:extLst>
                    <a:ext uri="{FF2B5EF4-FFF2-40B4-BE49-F238E27FC236}">
                      <a16:creationId xmlns:a16="http://schemas.microsoft.com/office/drawing/2014/main" id="{1FC79249-1814-99B5-6A04-35958E6BA14D}"/>
                    </a:ext>
                  </a:extLst>
                </p:cNvPr>
                <p:cNvSpPr/>
                <p:nvPr/>
              </p:nvSpPr>
              <p:spPr>
                <a:xfrm>
                  <a:off x="4942301" y="3096224"/>
                  <a:ext cx="32695" cy="42621"/>
                </a:xfrm>
                <a:custGeom>
                  <a:avLst/>
                  <a:gdLst/>
                  <a:ahLst/>
                  <a:cxnLst/>
                  <a:rect l="l" t="t" r="r" b="b"/>
                  <a:pathLst>
                    <a:path w="1894" h="2469" extrusionOk="0">
                      <a:moveTo>
                        <a:pt x="475" y="1"/>
                      </a:moveTo>
                      <a:cubicBezTo>
                        <a:pt x="402" y="1"/>
                        <a:pt x="329" y="19"/>
                        <a:pt x="262" y="59"/>
                      </a:cubicBezTo>
                      <a:cubicBezTo>
                        <a:pt x="60" y="178"/>
                        <a:pt x="1" y="440"/>
                        <a:pt x="108" y="642"/>
                      </a:cubicBezTo>
                      <a:lnTo>
                        <a:pt x="1048" y="2261"/>
                      </a:lnTo>
                      <a:cubicBezTo>
                        <a:pt x="1128" y="2397"/>
                        <a:pt x="1267" y="2468"/>
                        <a:pt x="1411" y="2468"/>
                      </a:cubicBezTo>
                      <a:cubicBezTo>
                        <a:pt x="1481" y="2468"/>
                        <a:pt x="1553" y="2451"/>
                        <a:pt x="1620" y="2416"/>
                      </a:cubicBezTo>
                      <a:cubicBezTo>
                        <a:pt x="1822" y="2297"/>
                        <a:pt x="1894" y="2035"/>
                        <a:pt x="1775" y="1833"/>
                      </a:cubicBezTo>
                      <a:lnTo>
                        <a:pt x="846" y="213"/>
                      </a:lnTo>
                      <a:cubicBezTo>
                        <a:pt x="766" y="78"/>
                        <a:pt x="622" y="1"/>
                        <a:pt x="47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5" name="Google Shape;532;p10">
                  <a:extLst>
                    <a:ext uri="{FF2B5EF4-FFF2-40B4-BE49-F238E27FC236}">
                      <a16:creationId xmlns:a16="http://schemas.microsoft.com/office/drawing/2014/main" id="{9E795BAD-C3A5-863F-9347-0A1FE4C9303B}"/>
                    </a:ext>
                  </a:extLst>
                </p:cNvPr>
                <p:cNvSpPr/>
                <p:nvPr/>
              </p:nvSpPr>
              <p:spPr>
                <a:xfrm>
                  <a:off x="4880222" y="3159011"/>
                  <a:ext cx="44624" cy="30693"/>
                </a:xfrm>
                <a:custGeom>
                  <a:avLst/>
                  <a:gdLst/>
                  <a:ahLst/>
                  <a:cxnLst/>
                  <a:rect l="l" t="t" r="r" b="b"/>
                  <a:pathLst>
                    <a:path w="2585" h="1778" extrusionOk="0">
                      <a:moveTo>
                        <a:pt x="479" y="0"/>
                      </a:moveTo>
                      <a:cubicBezTo>
                        <a:pt x="332" y="0"/>
                        <a:pt x="188" y="72"/>
                        <a:pt x="108" y="208"/>
                      </a:cubicBezTo>
                      <a:cubicBezTo>
                        <a:pt x="1" y="410"/>
                        <a:pt x="72" y="672"/>
                        <a:pt x="275" y="791"/>
                      </a:cubicBezTo>
                      <a:lnTo>
                        <a:pt x="1882" y="1720"/>
                      </a:lnTo>
                      <a:cubicBezTo>
                        <a:pt x="1949" y="1759"/>
                        <a:pt x="2022" y="1778"/>
                        <a:pt x="2094" y="1778"/>
                      </a:cubicBezTo>
                      <a:cubicBezTo>
                        <a:pt x="2242" y="1778"/>
                        <a:pt x="2386" y="1701"/>
                        <a:pt x="2465" y="1565"/>
                      </a:cubicBezTo>
                      <a:cubicBezTo>
                        <a:pt x="2585" y="1363"/>
                        <a:pt x="2513" y="1113"/>
                        <a:pt x="2311" y="994"/>
                      </a:cubicBezTo>
                      <a:lnTo>
                        <a:pt x="691" y="53"/>
                      </a:lnTo>
                      <a:cubicBezTo>
                        <a:pt x="625" y="18"/>
                        <a:pt x="552" y="0"/>
                        <a:pt x="47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6" name="Google Shape;533;p10">
                  <a:extLst>
                    <a:ext uri="{FF2B5EF4-FFF2-40B4-BE49-F238E27FC236}">
                      <a16:creationId xmlns:a16="http://schemas.microsoft.com/office/drawing/2014/main" id="{B3361767-6F1E-818C-4A5E-D3B14A0906DD}"/>
                    </a:ext>
                  </a:extLst>
                </p:cNvPr>
                <p:cNvSpPr/>
                <p:nvPr/>
              </p:nvSpPr>
              <p:spPr>
                <a:xfrm>
                  <a:off x="4858850" y="3244397"/>
                  <a:ext cx="46885" cy="14604"/>
                </a:xfrm>
                <a:custGeom>
                  <a:avLst/>
                  <a:gdLst/>
                  <a:ahLst/>
                  <a:cxnLst/>
                  <a:rect l="l" t="t" r="r" b="b"/>
                  <a:pathLst>
                    <a:path w="2716" h="846" extrusionOk="0">
                      <a:moveTo>
                        <a:pt x="417" y="0"/>
                      </a:moveTo>
                      <a:cubicBezTo>
                        <a:pt x="191" y="0"/>
                        <a:pt x="1" y="191"/>
                        <a:pt x="1" y="417"/>
                      </a:cubicBezTo>
                      <a:cubicBezTo>
                        <a:pt x="1" y="655"/>
                        <a:pt x="191" y="846"/>
                        <a:pt x="417" y="846"/>
                      </a:cubicBezTo>
                      <a:lnTo>
                        <a:pt x="2287" y="846"/>
                      </a:lnTo>
                      <a:cubicBezTo>
                        <a:pt x="2525" y="846"/>
                        <a:pt x="2715" y="655"/>
                        <a:pt x="2715" y="417"/>
                      </a:cubicBezTo>
                      <a:cubicBezTo>
                        <a:pt x="2715" y="191"/>
                        <a:pt x="2525" y="0"/>
                        <a:pt x="2287"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7" name="Google Shape;534;p10">
                  <a:extLst>
                    <a:ext uri="{FF2B5EF4-FFF2-40B4-BE49-F238E27FC236}">
                      <a16:creationId xmlns:a16="http://schemas.microsoft.com/office/drawing/2014/main" id="{A74394C1-0C8A-7E3F-811C-DA22F251C12D}"/>
                    </a:ext>
                  </a:extLst>
                </p:cNvPr>
                <p:cNvSpPr/>
                <p:nvPr/>
              </p:nvSpPr>
              <p:spPr>
                <a:xfrm>
                  <a:off x="4881050" y="3313279"/>
                  <a:ext cx="44624" cy="30796"/>
                </a:xfrm>
                <a:custGeom>
                  <a:avLst/>
                  <a:gdLst/>
                  <a:ahLst/>
                  <a:cxnLst/>
                  <a:rect l="l" t="t" r="r" b="b"/>
                  <a:pathLst>
                    <a:path w="2585" h="1784" extrusionOk="0">
                      <a:moveTo>
                        <a:pt x="2105" y="1"/>
                      </a:moveTo>
                      <a:cubicBezTo>
                        <a:pt x="2033" y="1"/>
                        <a:pt x="1960" y="19"/>
                        <a:pt x="1894" y="58"/>
                      </a:cubicBezTo>
                      <a:lnTo>
                        <a:pt x="274" y="987"/>
                      </a:lnTo>
                      <a:cubicBezTo>
                        <a:pt x="72" y="1106"/>
                        <a:pt x="0" y="1368"/>
                        <a:pt x="120" y="1571"/>
                      </a:cubicBezTo>
                      <a:cubicBezTo>
                        <a:pt x="199" y="1706"/>
                        <a:pt x="343" y="1783"/>
                        <a:pt x="491" y="1783"/>
                      </a:cubicBezTo>
                      <a:cubicBezTo>
                        <a:pt x="563" y="1783"/>
                        <a:pt x="636" y="1765"/>
                        <a:pt x="703" y="1725"/>
                      </a:cubicBezTo>
                      <a:lnTo>
                        <a:pt x="2310" y="797"/>
                      </a:lnTo>
                      <a:cubicBezTo>
                        <a:pt x="2513" y="678"/>
                        <a:pt x="2584" y="416"/>
                        <a:pt x="2465" y="213"/>
                      </a:cubicBezTo>
                      <a:cubicBezTo>
                        <a:pt x="2393" y="78"/>
                        <a:pt x="2252" y="1"/>
                        <a:pt x="210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8" name="Google Shape;535;p10">
                  <a:extLst>
                    <a:ext uri="{FF2B5EF4-FFF2-40B4-BE49-F238E27FC236}">
                      <a16:creationId xmlns:a16="http://schemas.microsoft.com/office/drawing/2014/main" id="{840CEB96-F56A-195D-D4CB-028F0C51E8C3}"/>
                    </a:ext>
                  </a:extLst>
                </p:cNvPr>
                <p:cNvSpPr/>
                <p:nvPr/>
              </p:nvSpPr>
              <p:spPr>
                <a:xfrm>
                  <a:off x="5148255" y="3311639"/>
                  <a:ext cx="44624" cy="30779"/>
                </a:xfrm>
                <a:custGeom>
                  <a:avLst/>
                  <a:gdLst/>
                  <a:ahLst/>
                  <a:cxnLst/>
                  <a:rect l="l" t="t" r="r" b="b"/>
                  <a:pathLst>
                    <a:path w="2585" h="1783" extrusionOk="0">
                      <a:moveTo>
                        <a:pt x="491" y="0"/>
                      </a:moveTo>
                      <a:cubicBezTo>
                        <a:pt x="344" y="0"/>
                        <a:pt x="200" y="77"/>
                        <a:pt x="120" y="213"/>
                      </a:cubicBezTo>
                      <a:cubicBezTo>
                        <a:pt x="1" y="415"/>
                        <a:pt x="72" y="677"/>
                        <a:pt x="274" y="796"/>
                      </a:cubicBezTo>
                      <a:lnTo>
                        <a:pt x="1894" y="1725"/>
                      </a:lnTo>
                      <a:cubicBezTo>
                        <a:pt x="1960" y="1764"/>
                        <a:pt x="2034" y="1783"/>
                        <a:pt x="2106" y="1783"/>
                      </a:cubicBezTo>
                      <a:cubicBezTo>
                        <a:pt x="2253" y="1783"/>
                        <a:pt x="2397" y="1706"/>
                        <a:pt x="2477" y="1570"/>
                      </a:cubicBezTo>
                      <a:cubicBezTo>
                        <a:pt x="2584" y="1368"/>
                        <a:pt x="2525" y="1106"/>
                        <a:pt x="2322" y="999"/>
                      </a:cubicBezTo>
                      <a:lnTo>
                        <a:pt x="703" y="58"/>
                      </a:lnTo>
                      <a:cubicBezTo>
                        <a:pt x="636" y="19"/>
                        <a:pt x="563" y="0"/>
                        <a:pt x="491"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9" name="Google Shape;536;p10">
                  <a:extLst>
                    <a:ext uri="{FF2B5EF4-FFF2-40B4-BE49-F238E27FC236}">
                      <a16:creationId xmlns:a16="http://schemas.microsoft.com/office/drawing/2014/main" id="{4DBD303A-E6B7-0F95-E1D6-AA296901FEDE}"/>
                    </a:ext>
                  </a:extLst>
                </p:cNvPr>
                <p:cNvSpPr/>
                <p:nvPr/>
              </p:nvSpPr>
              <p:spPr>
                <a:xfrm>
                  <a:off x="5167366" y="3242550"/>
                  <a:ext cx="46885" cy="14604"/>
                </a:xfrm>
                <a:custGeom>
                  <a:avLst/>
                  <a:gdLst/>
                  <a:ahLst/>
                  <a:cxnLst/>
                  <a:rect l="l" t="t" r="r" b="b"/>
                  <a:pathLst>
                    <a:path w="2716" h="846" extrusionOk="0">
                      <a:moveTo>
                        <a:pt x="430" y="0"/>
                      </a:moveTo>
                      <a:cubicBezTo>
                        <a:pt x="191" y="0"/>
                        <a:pt x="1" y="191"/>
                        <a:pt x="1" y="417"/>
                      </a:cubicBezTo>
                      <a:cubicBezTo>
                        <a:pt x="1" y="655"/>
                        <a:pt x="191" y="846"/>
                        <a:pt x="430" y="846"/>
                      </a:cubicBezTo>
                      <a:lnTo>
                        <a:pt x="2299" y="846"/>
                      </a:lnTo>
                      <a:cubicBezTo>
                        <a:pt x="2525" y="846"/>
                        <a:pt x="2716" y="655"/>
                        <a:pt x="2716" y="417"/>
                      </a:cubicBezTo>
                      <a:cubicBezTo>
                        <a:pt x="2716" y="191"/>
                        <a:pt x="2525" y="0"/>
                        <a:pt x="229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0" name="Google Shape;537;p10">
                  <a:extLst>
                    <a:ext uri="{FF2B5EF4-FFF2-40B4-BE49-F238E27FC236}">
                      <a16:creationId xmlns:a16="http://schemas.microsoft.com/office/drawing/2014/main" id="{F7CEB9BB-970F-3E5E-4108-5BCB382F5B48}"/>
                    </a:ext>
                  </a:extLst>
                </p:cNvPr>
                <p:cNvSpPr/>
                <p:nvPr/>
              </p:nvSpPr>
              <p:spPr>
                <a:xfrm>
                  <a:off x="5147426" y="3157475"/>
                  <a:ext cx="44624" cy="30693"/>
                </a:xfrm>
                <a:custGeom>
                  <a:avLst/>
                  <a:gdLst/>
                  <a:ahLst/>
                  <a:cxnLst/>
                  <a:rect l="l" t="t" r="r" b="b"/>
                  <a:pathLst>
                    <a:path w="2585" h="1778" extrusionOk="0">
                      <a:moveTo>
                        <a:pt x="2103" y="1"/>
                      </a:moveTo>
                      <a:cubicBezTo>
                        <a:pt x="2033" y="1"/>
                        <a:pt x="1961" y="19"/>
                        <a:pt x="1894" y="59"/>
                      </a:cubicBezTo>
                      <a:lnTo>
                        <a:pt x="275" y="987"/>
                      </a:lnTo>
                      <a:cubicBezTo>
                        <a:pt x="72" y="1106"/>
                        <a:pt x="1" y="1368"/>
                        <a:pt x="120" y="1571"/>
                      </a:cubicBezTo>
                      <a:cubicBezTo>
                        <a:pt x="200" y="1706"/>
                        <a:pt x="339" y="1778"/>
                        <a:pt x="483" y="1778"/>
                      </a:cubicBezTo>
                      <a:cubicBezTo>
                        <a:pt x="553" y="1778"/>
                        <a:pt x="625" y="1761"/>
                        <a:pt x="692" y="1725"/>
                      </a:cubicBezTo>
                      <a:lnTo>
                        <a:pt x="2311" y="785"/>
                      </a:lnTo>
                      <a:cubicBezTo>
                        <a:pt x="2513" y="666"/>
                        <a:pt x="2585" y="416"/>
                        <a:pt x="2466" y="213"/>
                      </a:cubicBezTo>
                      <a:cubicBezTo>
                        <a:pt x="2386" y="78"/>
                        <a:pt x="2247" y="1"/>
                        <a:pt x="2103"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1" name="Google Shape;538;p10">
                  <a:extLst>
                    <a:ext uri="{FF2B5EF4-FFF2-40B4-BE49-F238E27FC236}">
                      <a16:creationId xmlns:a16="http://schemas.microsoft.com/office/drawing/2014/main" id="{8B5A71EB-2982-6B8D-FB42-A0448C38F5C4}"/>
                    </a:ext>
                  </a:extLst>
                </p:cNvPr>
                <p:cNvSpPr/>
                <p:nvPr/>
              </p:nvSpPr>
              <p:spPr>
                <a:xfrm>
                  <a:off x="5096465" y="3095412"/>
                  <a:ext cx="32902" cy="42500"/>
                </a:xfrm>
                <a:custGeom>
                  <a:avLst/>
                  <a:gdLst/>
                  <a:ahLst/>
                  <a:cxnLst/>
                  <a:rect l="l" t="t" r="r" b="b"/>
                  <a:pathLst>
                    <a:path w="1906" h="2462" extrusionOk="0">
                      <a:moveTo>
                        <a:pt x="1419" y="0"/>
                      </a:moveTo>
                      <a:cubicBezTo>
                        <a:pt x="1272" y="0"/>
                        <a:pt x="1128" y="77"/>
                        <a:pt x="1048" y="213"/>
                      </a:cubicBezTo>
                      <a:lnTo>
                        <a:pt x="119" y="1832"/>
                      </a:lnTo>
                      <a:cubicBezTo>
                        <a:pt x="0" y="2034"/>
                        <a:pt x="72" y="2284"/>
                        <a:pt x="274" y="2403"/>
                      </a:cubicBezTo>
                      <a:cubicBezTo>
                        <a:pt x="341" y="2443"/>
                        <a:pt x="414" y="2461"/>
                        <a:pt x="486" y="2461"/>
                      </a:cubicBezTo>
                      <a:cubicBezTo>
                        <a:pt x="634" y="2461"/>
                        <a:pt x="778" y="2384"/>
                        <a:pt x="857" y="2249"/>
                      </a:cubicBezTo>
                      <a:lnTo>
                        <a:pt x="1786" y="629"/>
                      </a:lnTo>
                      <a:cubicBezTo>
                        <a:pt x="1905" y="427"/>
                        <a:pt x="1834" y="177"/>
                        <a:pt x="1631" y="58"/>
                      </a:cubicBezTo>
                      <a:cubicBezTo>
                        <a:pt x="1565" y="19"/>
                        <a:pt x="1492" y="0"/>
                        <a:pt x="141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40" name="Google Shape;539;p10">
                <a:extLst>
                  <a:ext uri="{FF2B5EF4-FFF2-40B4-BE49-F238E27FC236}">
                    <a16:creationId xmlns:a16="http://schemas.microsoft.com/office/drawing/2014/main" id="{2F74FAAB-417E-EB53-6380-451CB751FCE4}"/>
                  </a:ext>
                </a:extLst>
              </p:cNvPr>
              <p:cNvGrpSpPr/>
              <p:nvPr/>
            </p:nvGrpSpPr>
            <p:grpSpPr>
              <a:xfrm>
                <a:off x="5314538" y="2951176"/>
                <a:ext cx="1499581" cy="1442921"/>
                <a:chOff x="3985903" y="2213381"/>
                <a:chExt cx="1124686" cy="1082191"/>
              </a:xfrm>
            </p:grpSpPr>
            <p:sp>
              <p:nvSpPr>
                <p:cNvPr id="48" name="Google Shape;540;p10">
                  <a:extLst>
                    <a:ext uri="{FF2B5EF4-FFF2-40B4-BE49-F238E27FC236}">
                      <a16:creationId xmlns:a16="http://schemas.microsoft.com/office/drawing/2014/main" id="{7493D733-7C04-B6E7-3BFD-7A98CE5B2D7C}"/>
                    </a:ext>
                  </a:extLst>
                </p:cNvPr>
                <p:cNvSpPr/>
                <p:nvPr/>
              </p:nvSpPr>
              <p:spPr>
                <a:xfrm>
                  <a:off x="3987353" y="2214624"/>
                  <a:ext cx="1123236" cy="1079614"/>
                </a:xfrm>
                <a:custGeom>
                  <a:avLst/>
                  <a:gdLst/>
                  <a:ahLst/>
                  <a:cxnLst/>
                  <a:rect l="l" t="t" r="r" b="b"/>
                  <a:pathLst>
                    <a:path w="65068" h="62541" extrusionOk="0">
                      <a:moveTo>
                        <a:pt x="32529" y="0"/>
                      </a:moveTo>
                      <a:cubicBezTo>
                        <a:pt x="29212" y="0"/>
                        <a:pt x="25896" y="1262"/>
                        <a:pt x="23372" y="3786"/>
                      </a:cubicBezTo>
                      <a:lnTo>
                        <a:pt x="5048" y="22110"/>
                      </a:lnTo>
                      <a:cubicBezTo>
                        <a:pt x="0" y="27158"/>
                        <a:pt x="0" y="35374"/>
                        <a:pt x="5048" y="40434"/>
                      </a:cubicBezTo>
                      <a:lnTo>
                        <a:pt x="23372" y="58746"/>
                      </a:lnTo>
                      <a:cubicBezTo>
                        <a:pt x="25896" y="61276"/>
                        <a:pt x="29212" y="62541"/>
                        <a:pt x="32528" y="62541"/>
                      </a:cubicBezTo>
                      <a:cubicBezTo>
                        <a:pt x="35844" y="62541"/>
                        <a:pt x="39160" y="61276"/>
                        <a:pt x="41684" y="58746"/>
                      </a:cubicBezTo>
                      <a:cubicBezTo>
                        <a:pt x="46744" y="53697"/>
                        <a:pt x="54959" y="45482"/>
                        <a:pt x="60008" y="40422"/>
                      </a:cubicBezTo>
                      <a:cubicBezTo>
                        <a:pt x="65068" y="35374"/>
                        <a:pt x="65068" y="27158"/>
                        <a:pt x="60008" y="22110"/>
                      </a:cubicBezTo>
                      <a:cubicBezTo>
                        <a:pt x="54959" y="17062"/>
                        <a:pt x="46744" y="8835"/>
                        <a:pt x="41696" y="3786"/>
                      </a:cubicBezTo>
                      <a:cubicBezTo>
                        <a:pt x="39166" y="1262"/>
                        <a:pt x="35847" y="0"/>
                        <a:pt x="32529"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49" name="Google Shape;541;p10">
                  <a:extLst>
                    <a:ext uri="{FF2B5EF4-FFF2-40B4-BE49-F238E27FC236}">
                      <a16:creationId xmlns:a16="http://schemas.microsoft.com/office/drawing/2014/main" id="{C8737600-55A2-2A0F-9F05-4BBDD7BF8BC1}"/>
                    </a:ext>
                  </a:extLst>
                </p:cNvPr>
                <p:cNvGrpSpPr/>
                <p:nvPr/>
              </p:nvGrpSpPr>
              <p:grpSpPr>
                <a:xfrm>
                  <a:off x="4380547" y="2919635"/>
                  <a:ext cx="636781" cy="375937"/>
                  <a:chOff x="4380547" y="2919635"/>
                  <a:chExt cx="636781" cy="375937"/>
                </a:xfrm>
              </p:grpSpPr>
              <p:sp>
                <p:nvSpPr>
                  <p:cNvPr id="59" name="Google Shape;542;p10">
                    <a:extLst>
                      <a:ext uri="{FF2B5EF4-FFF2-40B4-BE49-F238E27FC236}">
                        <a16:creationId xmlns:a16="http://schemas.microsoft.com/office/drawing/2014/main" id="{565D34DA-BF69-C1F6-4872-76A314F67879}"/>
                      </a:ext>
                    </a:extLst>
                  </p:cNvPr>
                  <p:cNvSpPr/>
                  <p:nvPr/>
                </p:nvSpPr>
                <p:spPr>
                  <a:xfrm>
                    <a:off x="4380547" y="3114281"/>
                    <a:ext cx="336481" cy="181291"/>
                  </a:xfrm>
                  <a:custGeom>
                    <a:avLst/>
                    <a:gdLst/>
                    <a:ahLst/>
                    <a:cxnLst/>
                    <a:rect l="l" t="t" r="r" b="b"/>
                    <a:pathLst>
                      <a:path w="19492" h="10502" extrusionOk="0">
                        <a:moveTo>
                          <a:pt x="1" y="1"/>
                        </a:moveTo>
                        <a:lnTo>
                          <a:pt x="1" y="6097"/>
                        </a:lnTo>
                        <a:lnTo>
                          <a:pt x="13" y="6121"/>
                        </a:lnTo>
                        <a:cubicBezTo>
                          <a:pt x="156" y="6287"/>
                          <a:pt x="322" y="6466"/>
                          <a:pt x="537" y="6692"/>
                        </a:cubicBezTo>
                        <a:cubicBezTo>
                          <a:pt x="3001" y="9145"/>
                          <a:pt x="6263" y="10502"/>
                          <a:pt x="9752" y="10502"/>
                        </a:cubicBezTo>
                        <a:cubicBezTo>
                          <a:pt x="13241" y="10502"/>
                          <a:pt x="16503" y="9145"/>
                          <a:pt x="18956" y="6692"/>
                        </a:cubicBezTo>
                        <a:lnTo>
                          <a:pt x="19491" y="6144"/>
                        </a:lnTo>
                        <a:lnTo>
                          <a:pt x="19491" y="1"/>
                        </a:lnTo>
                        <a:lnTo>
                          <a:pt x="18658" y="846"/>
                        </a:lnTo>
                        <a:cubicBezTo>
                          <a:pt x="18205" y="1299"/>
                          <a:pt x="17777" y="1727"/>
                          <a:pt x="17372" y="2132"/>
                        </a:cubicBezTo>
                        <a:cubicBezTo>
                          <a:pt x="15336" y="4168"/>
                          <a:pt x="12633" y="5287"/>
                          <a:pt x="9752" y="5287"/>
                        </a:cubicBezTo>
                        <a:cubicBezTo>
                          <a:pt x="6871" y="5287"/>
                          <a:pt x="4156" y="4168"/>
                          <a:pt x="2132" y="2132"/>
                        </a:cubicBezTo>
                        <a:lnTo>
                          <a:pt x="1"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0" name="Google Shape;543;p10">
                    <a:extLst>
                      <a:ext uri="{FF2B5EF4-FFF2-40B4-BE49-F238E27FC236}">
                        <a16:creationId xmlns:a16="http://schemas.microsoft.com/office/drawing/2014/main" id="{66795B23-4525-2FCC-6ADA-07AAFB23F913}"/>
                      </a:ext>
                    </a:extLst>
                  </p:cNvPr>
                  <p:cNvSpPr/>
                  <p:nvPr/>
                </p:nvSpPr>
                <p:spPr>
                  <a:xfrm>
                    <a:off x="4714354" y="2919635"/>
                    <a:ext cx="302974" cy="303181"/>
                  </a:xfrm>
                  <a:custGeom>
                    <a:avLst/>
                    <a:gdLst/>
                    <a:ahLst/>
                    <a:cxnLst/>
                    <a:rect l="l" t="t" r="r" b="b"/>
                    <a:pathLst>
                      <a:path w="17551" h="17563" extrusionOk="0">
                        <a:moveTo>
                          <a:pt x="1" y="1"/>
                        </a:moveTo>
                        <a:lnTo>
                          <a:pt x="1" y="17562"/>
                        </a:lnTo>
                        <a:lnTo>
                          <a:pt x="17550"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0" name="Google Shape;544;p10">
                  <a:extLst>
                    <a:ext uri="{FF2B5EF4-FFF2-40B4-BE49-F238E27FC236}">
                      <a16:creationId xmlns:a16="http://schemas.microsoft.com/office/drawing/2014/main" id="{A0914CC8-1D4B-91F3-50D0-18B743922E23}"/>
                    </a:ext>
                  </a:extLst>
                </p:cNvPr>
                <p:cNvGrpSpPr/>
                <p:nvPr/>
              </p:nvGrpSpPr>
              <p:grpSpPr>
                <a:xfrm>
                  <a:off x="4714354" y="2285940"/>
                  <a:ext cx="375747" cy="636160"/>
                  <a:chOff x="4714354" y="2285940"/>
                  <a:chExt cx="375747" cy="636160"/>
                </a:xfrm>
              </p:grpSpPr>
              <p:sp>
                <p:nvSpPr>
                  <p:cNvPr id="57" name="Google Shape;545;p10">
                    <a:extLst>
                      <a:ext uri="{FF2B5EF4-FFF2-40B4-BE49-F238E27FC236}">
                        <a16:creationId xmlns:a16="http://schemas.microsoft.com/office/drawing/2014/main" id="{43654DF9-D387-D75B-91A6-74B7E9EB488C}"/>
                      </a:ext>
                    </a:extLst>
                  </p:cNvPr>
                  <p:cNvSpPr/>
                  <p:nvPr/>
                </p:nvSpPr>
                <p:spPr>
                  <a:xfrm>
                    <a:off x="4908793" y="2585619"/>
                    <a:ext cx="181308" cy="336481"/>
                  </a:xfrm>
                  <a:custGeom>
                    <a:avLst/>
                    <a:gdLst/>
                    <a:ahLst/>
                    <a:cxnLst/>
                    <a:rect l="l" t="t" r="r" b="b"/>
                    <a:pathLst>
                      <a:path w="10503" h="19492" extrusionOk="0">
                        <a:moveTo>
                          <a:pt x="13" y="1"/>
                        </a:moveTo>
                        <a:lnTo>
                          <a:pt x="2132" y="2144"/>
                        </a:lnTo>
                        <a:cubicBezTo>
                          <a:pt x="6347" y="6347"/>
                          <a:pt x="6347" y="13169"/>
                          <a:pt x="2132" y="17372"/>
                        </a:cubicBezTo>
                        <a:lnTo>
                          <a:pt x="1" y="19491"/>
                        </a:lnTo>
                        <a:lnTo>
                          <a:pt x="6156" y="19491"/>
                        </a:lnTo>
                        <a:lnTo>
                          <a:pt x="6156" y="19456"/>
                        </a:lnTo>
                        <a:lnTo>
                          <a:pt x="6650" y="18904"/>
                        </a:lnTo>
                        <a:lnTo>
                          <a:pt x="6650" y="18904"/>
                        </a:lnTo>
                        <a:lnTo>
                          <a:pt x="6692" y="18968"/>
                        </a:lnTo>
                        <a:cubicBezTo>
                          <a:pt x="9157" y="16515"/>
                          <a:pt x="10502" y="13264"/>
                          <a:pt x="10502" y="9776"/>
                        </a:cubicBezTo>
                        <a:cubicBezTo>
                          <a:pt x="10502" y="6299"/>
                          <a:pt x="9145" y="3013"/>
                          <a:pt x="6692" y="549"/>
                        </a:cubicBezTo>
                        <a:lnTo>
                          <a:pt x="6144"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8" name="Google Shape;546;p10">
                    <a:extLst>
                      <a:ext uri="{FF2B5EF4-FFF2-40B4-BE49-F238E27FC236}">
                        <a16:creationId xmlns:a16="http://schemas.microsoft.com/office/drawing/2014/main" id="{764608D4-E470-55E7-E9C7-32067AA0578C}"/>
                      </a:ext>
                    </a:extLst>
                  </p:cNvPr>
                  <p:cNvSpPr/>
                  <p:nvPr/>
                </p:nvSpPr>
                <p:spPr>
                  <a:xfrm>
                    <a:off x="4714354" y="2285940"/>
                    <a:ext cx="303181" cy="302146"/>
                  </a:xfrm>
                  <a:custGeom>
                    <a:avLst/>
                    <a:gdLst/>
                    <a:ahLst/>
                    <a:cxnLst/>
                    <a:rect l="l" t="t" r="r" b="b"/>
                    <a:pathLst>
                      <a:path w="17563" h="17503" extrusionOk="0">
                        <a:moveTo>
                          <a:pt x="1" y="1"/>
                        </a:moveTo>
                        <a:lnTo>
                          <a:pt x="1" y="17503"/>
                        </a:lnTo>
                        <a:lnTo>
                          <a:pt x="17562" y="17503"/>
                        </a:lnTo>
                        <a:lnTo>
                          <a:pt x="17146" y="17098"/>
                        </a:lnTo>
                        <a:cubicBezTo>
                          <a:pt x="12240" y="12193"/>
                          <a:pt x="4954" y="4930"/>
                          <a:pt x="143" y="120"/>
                        </a:cubicBezTo>
                        <a:lnTo>
                          <a:pt x="1"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1" name="Google Shape;547;p10">
                  <a:extLst>
                    <a:ext uri="{FF2B5EF4-FFF2-40B4-BE49-F238E27FC236}">
                      <a16:creationId xmlns:a16="http://schemas.microsoft.com/office/drawing/2014/main" id="{2E1A007F-AB6D-77A2-DDC7-4BF877468BAF}"/>
                    </a:ext>
                  </a:extLst>
                </p:cNvPr>
                <p:cNvGrpSpPr/>
                <p:nvPr/>
              </p:nvGrpSpPr>
              <p:grpSpPr>
                <a:xfrm>
                  <a:off x="3985903" y="2585619"/>
                  <a:ext cx="397112" cy="637197"/>
                  <a:chOff x="3985903" y="2585619"/>
                  <a:chExt cx="397112" cy="637197"/>
                </a:xfrm>
              </p:grpSpPr>
              <p:sp>
                <p:nvSpPr>
                  <p:cNvPr id="55" name="Google Shape;548;p10">
                    <a:extLst>
                      <a:ext uri="{FF2B5EF4-FFF2-40B4-BE49-F238E27FC236}">
                        <a16:creationId xmlns:a16="http://schemas.microsoft.com/office/drawing/2014/main" id="{4714B3B1-B326-B7D6-A1D3-C75129717DC2}"/>
                      </a:ext>
                    </a:extLst>
                  </p:cNvPr>
                  <p:cNvSpPr/>
                  <p:nvPr/>
                </p:nvSpPr>
                <p:spPr>
                  <a:xfrm>
                    <a:off x="3985903" y="2585619"/>
                    <a:ext cx="203093" cy="336481"/>
                  </a:xfrm>
                  <a:custGeom>
                    <a:avLst/>
                    <a:gdLst/>
                    <a:ahLst/>
                    <a:cxnLst/>
                    <a:rect l="l" t="t" r="r" b="b"/>
                    <a:pathLst>
                      <a:path w="11765" h="19492" extrusionOk="0">
                        <a:moveTo>
                          <a:pt x="5621" y="1"/>
                        </a:moveTo>
                        <a:lnTo>
                          <a:pt x="5085" y="549"/>
                        </a:lnTo>
                        <a:cubicBezTo>
                          <a:pt x="1" y="5633"/>
                          <a:pt x="1" y="13884"/>
                          <a:pt x="5085" y="18968"/>
                        </a:cubicBezTo>
                        <a:lnTo>
                          <a:pt x="5621" y="19491"/>
                        </a:lnTo>
                        <a:lnTo>
                          <a:pt x="11764" y="19491"/>
                        </a:lnTo>
                        <a:lnTo>
                          <a:pt x="9633" y="17384"/>
                        </a:lnTo>
                        <a:cubicBezTo>
                          <a:pt x="7597" y="15348"/>
                          <a:pt x="6478" y="12657"/>
                          <a:pt x="6478" y="9776"/>
                        </a:cubicBezTo>
                        <a:cubicBezTo>
                          <a:pt x="6478" y="6895"/>
                          <a:pt x="7597" y="4168"/>
                          <a:pt x="9633" y="2144"/>
                        </a:cubicBezTo>
                        <a:lnTo>
                          <a:pt x="11764"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6" name="Google Shape;549;p10">
                    <a:extLst>
                      <a:ext uri="{FF2B5EF4-FFF2-40B4-BE49-F238E27FC236}">
                        <a16:creationId xmlns:a16="http://schemas.microsoft.com/office/drawing/2014/main" id="{E0EAA080-D8F7-0666-C189-2FA0CCA73C6E}"/>
                      </a:ext>
                    </a:extLst>
                  </p:cNvPr>
                  <p:cNvSpPr/>
                  <p:nvPr/>
                </p:nvSpPr>
                <p:spPr>
                  <a:xfrm>
                    <a:off x="4080455" y="2919635"/>
                    <a:ext cx="302560" cy="303181"/>
                  </a:xfrm>
                  <a:custGeom>
                    <a:avLst/>
                    <a:gdLst/>
                    <a:ahLst/>
                    <a:cxnLst/>
                    <a:rect l="l" t="t" r="r" b="b"/>
                    <a:pathLst>
                      <a:path w="17527" h="17563" extrusionOk="0">
                        <a:moveTo>
                          <a:pt x="1" y="1"/>
                        </a:moveTo>
                        <a:lnTo>
                          <a:pt x="120" y="143"/>
                        </a:lnTo>
                        <a:cubicBezTo>
                          <a:pt x="5025" y="5049"/>
                          <a:pt x="12502" y="12526"/>
                          <a:pt x="17396" y="17431"/>
                        </a:cubicBezTo>
                        <a:lnTo>
                          <a:pt x="17527" y="17562"/>
                        </a:lnTo>
                        <a:lnTo>
                          <a:pt x="17527"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2" name="Google Shape;550;p10">
                  <a:extLst>
                    <a:ext uri="{FF2B5EF4-FFF2-40B4-BE49-F238E27FC236}">
                      <a16:creationId xmlns:a16="http://schemas.microsoft.com/office/drawing/2014/main" id="{4C9F4506-E34B-F5C4-3A1F-3428E6298776}"/>
                    </a:ext>
                  </a:extLst>
                </p:cNvPr>
                <p:cNvGrpSpPr/>
                <p:nvPr/>
              </p:nvGrpSpPr>
              <p:grpSpPr>
                <a:xfrm>
                  <a:off x="4080455" y="2213381"/>
                  <a:ext cx="636573" cy="374705"/>
                  <a:chOff x="4080455" y="2213381"/>
                  <a:chExt cx="636573" cy="374705"/>
                </a:xfrm>
              </p:grpSpPr>
              <p:sp>
                <p:nvSpPr>
                  <p:cNvPr id="53" name="Google Shape;551;p10">
                    <a:extLst>
                      <a:ext uri="{FF2B5EF4-FFF2-40B4-BE49-F238E27FC236}">
                        <a16:creationId xmlns:a16="http://schemas.microsoft.com/office/drawing/2014/main" id="{1901B4EC-FAE6-1C5A-771A-CFA363C449BF}"/>
                      </a:ext>
                    </a:extLst>
                  </p:cNvPr>
                  <p:cNvSpPr/>
                  <p:nvPr/>
                </p:nvSpPr>
                <p:spPr>
                  <a:xfrm>
                    <a:off x="4380340" y="2213381"/>
                    <a:ext cx="336688" cy="181101"/>
                  </a:xfrm>
                  <a:custGeom>
                    <a:avLst/>
                    <a:gdLst/>
                    <a:ahLst/>
                    <a:cxnLst/>
                    <a:rect l="l" t="t" r="r" b="b"/>
                    <a:pathLst>
                      <a:path w="19504" h="10491" extrusionOk="0">
                        <a:moveTo>
                          <a:pt x="9764" y="1"/>
                        </a:moveTo>
                        <a:cubicBezTo>
                          <a:pt x="6287" y="1"/>
                          <a:pt x="3013" y="1358"/>
                          <a:pt x="549" y="3811"/>
                        </a:cubicBezTo>
                        <a:lnTo>
                          <a:pt x="1" y="4358"/>
                        </a:lnTo>
                        <a:lnTo>
                          <a:pt x="1" y="10490"/>
                        </a:lnTo>
                        <a:lnTo>
                          <a:pt x="2144" y="8359"/>
                        </a:lnTo>
                        <a:cubicBezTo>
                          <a:pt x="4180" y="6323"/>
                          <a:pt x="6883" y="5204"/>
                          <a:pt x="9764" y="5204"/>
                        </a:cubicBezTo>
                        <a:cubicBezTo>
                          <a:pt x="12645" y="5204"/>
                          <a:pt x="15348" y="6323"/>
                          <a:pt x="17384" y="8359"/>
                        </a:cubicBezTo>
                        <a:lnTo>
                          <a:pt x="19503" y="10490"/>
                        </a:lnTo>
                        <a:lnTo>
                          <a:pt x="19503" y="4442"/>
                        </a:lnTo>
                        <a:lnTo>
                          <a:pt x="19444" y="4442"/>
                        </a:lnTo>
                        <a:lnTo>
                          <a:pt x="18932" y="3894"/>
                        </a:lnTo>
                        <a:lnTo>
                          <a:pt x="18979" y="3823"/>
                        </a:lnTo>
                        <a:cubicBezTo>
                          <a:pt x="16527" y="1370"/>
                          <a:pt x="13253" y="1"/>
                          <a:pt x="9764"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4" name="Google Shape;552;p10">
                    <a:extLst>
                      <a:ext uri="{FF2B5EF4-FFF2-40B4-BE49-F238E27FC236}">
                        <a16:creationId xmlns:a16="http://schemas.microsoft.com/office/drawing/2014/main" id="{422B5657-B4E5-3A4C-0D4D-41438B07851B}"/>
                      </a:ext>
                    </a:extLst>
                  </p:cNvPr>
                  <p:cNvSpPr/>
                  <p:nvPr/>
                </p:nvSpPr>
                <p:spPr>
                  <a:xfrm>
                    <a:off x="4080455" y="2285940"/>
                    <a:ext cx="302560" cy="302146"/>
                  </a:xfrm>
                  <a:custGeom>
                    <a:avLst/>
                    <a:gdLst/>
                    <a:ahLst/>
                    <a:cxnLst/>
                    <a:rect l="l" t="t" r="r" b="b"/>
                    <a:pathLst>
                      <a:path w="17527" h="17503" extrusionOk="0">
                        <a:moveTo>
                          <a:pt x="17527" y="1"/>
                        </a:moveTo>
                        <a:lnTo>
                          <a:pt x="1" y="17503"/>
                        </a:lnTo>
                        <a:lnTo>
                          <a:pt x="17527" y="17503"/>
                        </a:lnTo>
                        <a:lnTo>
                          <a:pt x="17527"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grpSp>
            <p:nvGrpSpPr>
              <p:cNvPr id="41" name="Google Shape;553;p10">
                <a:extLst>
                  <a:ext uri="{FF2B5EF4-FFF2-40B4-BE49-F238E27FC236}">
                    <a16:creationId xmlns:a16="http://schemas.microsoft.com/office/drawing/2014/main" id="{4422193F-8695-9DF7-2151-0F614CDF820F}"/>
                  </a:ext>
                </a:extLst>
              </p:cNvPr>
              <p:cNvGrpSpPr/>
              <p:nvPr/>
            </p:nvGrpSpPr>
            <p:grpSpPr>
              <a:xfrm>
                <a:off x="5909378" y="3494930"/>
                <a:ext cx="311836" cy="355292"/>
                <a:chOff x="4645650" y="3962900"/>
                <a:chExt cx="259950" cy="296175"/>
              </a:xfrm>
            </p:grpSpPr>
            <p:sp>
              <p:nvSpPr>
                <p:cNvPr id="42" name="Google Shape;554;p10">
                  <a:extLst>
                    <a:ext uri="{FF2B5EF4-FFF2-40B4-BE49-F238E27FC236}">
                      <a16:creationId xmlns:a16="http://schemas.microsoft.com/office/drawing/2014/main" id="{63F5C62C-E260-F4D8-2602-D5E1CE3E2CA1}"/>
                    </a:ext>
                  </a:extLst>
                </p:cNvPr>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3" name="Google Shape;555;p10">
                  <a:extLst>
                    <a:ext uri="{FF2B5EF4-FFF2-40B4-BE49-F238E27FC236}">
                      <a16:creationId xmlns:a16="http://schemas.microsoft.com/office/drawing/2014/main" id="{719CFC7C-80C8-0DDD-FEB4-4F08298469EA}"/>
                    </a:ext>
                  </a:extLst>
                </p:cNvPr>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4" name="Google Shape;556;p10">
                  <a:extLst>
                    <a:ext uri="{FF2B5EF4-FFF2-40B4-BE49-F238E27FC236}">
                      <a16:creationId xmlns:a16="http://schemas.microsoft.com/office/drawing/2014/main" id="{ABF38D15-F25C-0F53-69B7-273756145EDB}"/>
                    </a:ext>
                  </a:extLst>
                </p:cNvPr>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5" name="Google Shape;557;p10">
                  <a:extLst>
                    <a:ext uri="{FF2B5EF4-FFF2-40B4-BE49-F238E27FC236}">
                      <a16:creationId xmlns:a16="http://schemas.microsoft.com/office/drawing/2014/main" id="{1C2B35FF-A264-61E9-7CEF-F2843703CFD6}"/>
                    </a:ext>
                  </a:extLst>
                </p:cNvPr>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6" name="Google Shape;558;p10">
                  <a:extLst>
                    <a:ext uri="{FF2B5EF4-FFF2-40B4-BE49-F238E27FC236}">
                      <a16:creationId xmlns:a16="http://schemas.microsoft.com/office/drawing/2014/main" id="{2E0710A2-90F6-AF51-A062-2E2D42F7C248}"/>
                    </a:ext>
                  </a:extLst>
                </p:cNvPr>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7" name="Google Shape;559;p10">
                  <a:extLst>
                    <a:ext uri="{FF2B5EF4-FFF2-40B4-BE49-F238E27FC236}">
                      <a16:creationId xmlns:a16="http://schemas.microsoft.com/office/drawing/2014/main" id="{0509B39A-E5B5-1C89-9E3E-687DFF901AB8}"/>
                    </a:ext>
                  </a:extLst>
                </p:cNvPr>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grpSp>
          <p:nvGrpSpPr>
            <p:cNvPr id="27" name="Google Shape;560;p10">
              <a:extLst>
                <a:ext uri="{FF2B5EF4-FFF2-40B4-BE49-F238E27FC236}">
                  <a16:creationId xmlns:a16="http://schemas.microsoft.com/office/drawing/2014/main" id="{DC8387E6-CA52-2F26-2165-766844D4EC92}"/>
                </a:ext>
              </a:extLst>
            </p:cNvPr>
            <p:cNvGrpSpPr/>
            <p:nvPr/>
          </p:nvGrpSpPr>
          <p:grpSpPr>
            <a:xfrm>
              <a:off x="5746162" y="3855107"/>
              <a:ext cx="462347" cy="245835"/>
              <a:chOff x="3891558" y="2180494"/>
              <a:chExt cx="346769" cy="184381"/>
            </a:xfrm>
          </p:grpSpPr>
          <p:sp>
            <p:nvSpPr>
              <p:cNvPr id="28" name="Google Shape;561;p10">
                <a:extLst>
                  <a:ext uri="{FF2B5EF4-FFF2-40B4-BE49-F238E27FC236}">
                    <a16:creationId xmlns:a16="http://schemas.microsoft.com/office/drawing/2014/main" id="{80599BC0-3C3B-8533-621A-CFDE396D55A1}"/>
                  </a:ext>
                </a:extLst>
              </p:cNvPr>
              <p:cNvSpPr/>
              <p:nvPr/>
            </p:nvSpPr>
            <p:spPr>
              <a:xfrm>
                <a:off x="3949943" y="2180494"/>
                <a:ext cx="230006" cy="184381"/>
              </a:xfrm>
              <a:custGeom>
                <a:avLst/>
                <a:gdLst/>
                <a:ahLst/>
                <a:cxnLst/>
                <a:rect l="l" t="t" r="r" b="b"/>
                <a:pathLst>
                  <a:path w="13324" h="10681" extrusionOk="0">
                    <a:moveTo>
                      <a:pt x="1369" y="1"/>
                    </a:moveTo>
                    <a:cubicBezTo>
                      <a:pt x="619" y="1"/>
                      <a:pt x="0" y="620"/>
                      <a:pt x="0" y="1370"/>
                    </a:cubicBezTo>
                    <a:lnTo>
                      <a:pt x="0" y="9311"/>
                    </a:lnTo>
                    <a:cubicBezTo>
                      <a:pt x="0" y="10073"/>
                      <a:pt x="619" y="10681"/>
                      <a:pt x="1369" y="10681"/>
                    </a:cubicBezTo>
                    <a:lnTo>
                      <a:pt x="3453" y="10681"/>
                    </a:lnTo>
                    <a:lnTo>
                      <a:pt x="3453" y="5906"/>
                    </a:lnTo>
                    <a:lnTo>
                      <a:pt x="9870" y="5906"/>
                    </a:lnTo>
                    <a:lnTo>
                      <a:pt x="9870" y="10681"/>
                    </a:lnTo>
                    <a:lnTo>
                      <a:pt x="11954" y="10681"/>
                    </a:lnTo>
                    <a:cubicBezTo>
                      <a:pt x="12704" y="10681"/>
                      <a:pt x="13323" y="10073"/>
                      <a:pt x="13323" y="9311"/>
                    </a:cubicBezTo>
                    <a:lnTo>
                      <a:pt x="13323" y="1370"/>
                    </a:lnTo>
                    <a:cubicBezTo>
                      <a:pt x="13323" y="620"/>
                      <a:pt x="12704" y="1"/>
                      <a:pt x="11954" y="1"/>
                    </a:cubicBezTo>
                    <a:lnTo>
                      <a:pt x="9870" y="1"/>
                    </a:lnTo>
                    <a:lnTo>
                      <a:pt x="9870" y="3966"/>
                    </a:lnTo>
                    <a:lnTo>
                      <a:pt x="3453" y="3966"/>
                    </a:lnTo>
                    <a:lnTo>
                      <a:pt x="3453"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9" name="Google Shape;562;p10">
                <a:extLst>
                  <a:ext uri="{FF2B5EF4-FFF2-40B4-BE49-F238E27FC236}">
                    <a16:creationId xmlns:a16="http://schemas.microsoft.com/office/drawing/2014/main" id="{C0C5AAA9-B889-97F2-CE45-66E942346196}"/>
                  </a:ext>
                </a:extLst>
              </p:cNvPr>
              <p:cNvSpPr/>
              <p:nvPr/>
            </p:nvSpPr>
            <p:spPr>
              <a:xfrm>
                <a:off x="4187334" y="2198379"/>
                <a:ext cx="50993" cy="148820"/>
              </a:xfrm>
              <a:custGeom>
                <a:avLst/>
                <a:gdLst/>
                <a:ahLst/>
                <a:cxnLst/>
                <a:rect l="l" t="t" r="r" b="b"/>
                <a:pathLst>
                  <a:path w="2954" h="8621" extrusionOk="0">
                    <a:moveTo>
                      <a:pt x="1" y="1"/>
                    </a:moveTo>
                    <a:lnTo>
                      <a:pt x="1" y="8621"/>
                    </a:lnTo>
                    <a:lnTo>
                      <a:pt x="1108" y="8621"/>
                    </a:lnTo>
                    <a:cubicBezTo>
                      <a:pt x="1692" y="8621"/>
                      <a:pt x="2156" y="8144"/>
                      <a:pt x="2156" y="7573"/>
                    </a:cubicBezTo>
                    <a:lnTo>
                      <a:pt x="2156" y="5537"/>
                    </a:lnTo>
                    <a:lnTo>
                      <a:pt x="2454" y="5537"/>
                    </a:lnTo>
                    <a:cubicBezTo>
                      <a:pt x="2727" y="5537"/>
                      <a:pt x="2954" y="5311"/>
                      <a:pt x="2954" y="5037"/>
                    </a:cubicBezTo>
                    <a:lnTo>
                      <a:pt x="2954" y="3584"/>
                    </a:lnTo>
                    <a:cubicBezTo>
                      <a:pt x="2954" y="3299"/>
                      <a:pt x="2727" y="3084"/>
                      <a:pt x="2454" y="3084"/>
                    </a:cubicBezTo>
                    <a:lnTo>
                      <a:pt x="2156" y="3084"/>
                    </a:lnTo>
                    <a:lnTo>
                      <a:pt x="2156" y="1036"/>
                    </a:lnTo>
                    <a:cubicBezTo>
                      <a:pt x="2156" y="465"/>
                      <a:pt x="1692" y="1"/>
                      <a:pt x="1108"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0" name="Google Shape;563;p10">
                <a:extLst>
                  <a:ext uri="{FF2B5EF4-FFF2-40B4-BE49-F238E27FC236}">
                    <a16:creationId xmlns:a16="http://schemas.microsoft.com/office/drawing/2014/main" id="{0B0B3F3D-B874-2B06-721E-9B81C0051684}"/>
                  </a:ext>
                </a:extLst>
              </p:cNvPr>
              <p:cNvSpPr/>
              <p:nvPr/>
            </p:nvSpPr>
            <p:spPr>
              <a:xfrm>
                <a:off x="3891558" y="2198379"/>
                <a:ext cx="50993" cy="148820"/>
              </a:xfrm>
              <a:custGeom>
                <a:avLst/>
                <a:gdLst/>
                <a:ahLst/>
                <a:cxnLst/>
                <a:rect l="l" t="t" r="r" b="b"/>
                <a:pathLst>
                  <a:path w="2954" h="8621" extrusionOk="0">
                    <a:moveTo>
                      <a:pt x="1846" y="1"/>
                    </a:moveTo>
                    <a:cubicBezTo>
                      <a:pt x="1263" y="1"/>
                      <a:pt x="799" y="465"/>
                      <a:pt x="799" y="1036"/>
                    </a:cubicBezTo>
                    <a:lnTo>
                      <a:pt x="799" y="3084"/>
                    </a:lnTo>
                    <a:lnTo>
                      <a:pt x="501" y="3084"/>
                    </a:lnTo>
                    <a:cubicBezTo>
                      <a:pt x="215" y="3084"/>
                      <a:pt x="1" y="3299"/>
                      <a:pt x="1" y="3584"/>
                    </a:cubicBezTo>
                    <a:lnTo>
                      <a:pt x="1" y="5037"/>
                    </a:lnTo>
                    <a:cubicBezTo>
                      <a:pt x="1" y="5311"/>
                      <a:pt x="215" y="5537"/>
                      <a:pt x="501" y="5537"/>
                    </a:cubicBezTo>
                    <a:lnTo>
                      <a:pt x="799" y="5537"/>
                    </a:lnTo>
                    <a:lnTo>
                      <a:pt x="799" y="7573"/>
                    </a:lnTo>
                    <a:cubicBezTo>
                      <a:pt x="799" y="8144"/>
                      <a:pt x="1263" y="8621"/>
                      <a:pt x="1846" y="8621"/>
                    </a:cubicBezTo>
                    <a:lnTo>
                      <a:pt x="2954" y="8621"/>
                    </a:lnTo>
                    <a:lnTo>
                      <a:pt x="2954"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spTree>
    <p:extLst>
      <p:ext uri="{BB962C8B-B14F-4D97-AF65-F5344CB8AC3E}">
        <p14:creationId xmlns:p14="http://schemas.microsoft.com/office/powerpoint/2010/main" val="2251008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A364549-8E23-B403-0307-33C4ED8F29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4" name="TextBox 3">
            <a:extLst>
              <a:ext uri="{FF2B5EF4-FFF2-40B4-BE49-F238E27FC236}">
                <a16:creationId xmlns:a16="http://schemas.microsoft.com/office/drawing/2014/main" id="{A8518554-F5D4-5864-96AD-D9343664A971}"/>
              </a:ext>
            </a:extLst>
          </p:cNvPr>
          <p:cNvSpPr txBox="1"/>
          <p:nvPr/>
        </p:nvSpPr>
        <p:spPr>
          <a:xfrm>
            <a:off x="3129699" y="518474"/>
            <a:ext cx="5476973" cy="369332"/>
          </a:xfrm>
          <a:prstGeom prst="rect">
            <a:avLst/>
          </a:prstGeom>
          <a:noFill/>
        </p:spPr>
        <p:txBody>
          <a:bodyPr wrap="square" rtlCol="0">
            <a:spAutoFit/>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Implementation and Results</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3EBEDD10-4452-D562-8A41-01B1215F3614}"/>
              </a:ext>
            </a:extLst>
          </p:cNvPr>
          <p:cNvPicPr>
            <a:picLocks noChangeAspect="1"/>
          </p:cNvPicPr>
          <p:nvPr/>
        </p:nvPicPr>
        <p:blipFill>
          <a:blip r:embed="rId2"/>
          <a:stretch>
            <a:fillRect/>
          </a:stretch>
        </p:blipFill>
        <p:spPr>
          <a:xfrm>
            <a:off x="983529" y="1191573"/>
            <a:ext cx="4355144" cy="2616856"/>
          </a:xfrm>
          <a:prstGeom prst="rect">
            <a:avLst/>
          </a:prstGeom>
        </p:spPr>
      </p:pic>
      <p:pic>
        <p:nvPicPr>
          <p:cNvPr id="12" name="Picture 11">
            <a:extLst>
              <a:ext uri="{FF2B5EF4-FFF2-40B4-BE49-F238E27FC236}">
                <a16:creationId xmlns:a16="http://schemas.microsoft.com/office/drawing/2014/main" id="{0D3FF7A5-2BA8-6FDD-97DA-7F4B7893178B}"/>
              </a:ext>
            </a:extLst>
          </p:cNvPr>
          <p:cNvPicPr>
            <a:picLocks noChangeAspect="1"/>
          </p:cNvPicPr>
          <p:nvPr/>
        </p:nvPicPr>
        <p:blipFill>
          <a:blip r:embed="rId3"/>
          <a:stretch>
            <a:fillRect/>
          </a:stretch>
        </p:blipFill>
        <p:spPr>
          <a:xfrm>
            <a:off x="6853327" y="1191573"/>
            <a:ext cx="4355144" cy="2616856"/>
          </a:xfrm>
          <a:prstGeom prst="rect">
            <a:avLst/>
          </a:prstGeom>
        </p:spPr>
      </p:pic>
      <p:pic>
        <p:nvPicPr>
          <p:cNvPr id="5" name="Picture 4">
            <a:extLst>
              <a:ext uri="{FF2B5EF4-FFF2-40B4-BE49-F238E27FC236}">
                <a16:creationId xmlns:a16="http://schemas.microsoft.com/office/drawing/2014/main" id="{EDA55995-6132-5CE6-B48C-1BF1EB5058A8}"/>
              </a:ext>
            </a:extLst>
          </p:cNvPr>
          <p:cNvPicPr>
            <a:picLocks noChangeAspect="1"/>
          </p:cNvPicPr>
          <p:nvPr/>
        </p:nvPicPr>
        <p:blipFill>
          <a:blip r:embed="rId3"/>
          <a:stretch>
            <a:fillRect/>
          </a:stretch>
        </p:blipFill>
        <p:spPr>
          <a:xfrm>
            <a:off x="983529" y="3991335"/>
            <a:ext cx="4355144" cy="2616856"/>
          </a:xfrm>
          <a:prstGeom prst="rect">
            <a:avLst/>
          </a:prstGeom>
        </p:spPr>
      </p:pic>
      <p:pic>
        <p:nvPicPr>
          <p:cNvPr id="7" name="Picture 6">
            <a:extLst>
              <a:ext uri="{FF2B5EF4-FFF2-40B4-BE49-F238E27FC236}">
                <a16:creationId xmlns:a16="http://schemas.microsoft.com/office/drawing/2014/main" id="{8AD2B237-3425-0895-C7CC-C2F647E8557A}"/>
              </a:ext>
            </a:extLst>
          </p:cNvPr>
          <p:cNvPicPr>
            <a:picLocks noChangeAspect="1"/>
          </p:cNvPicPr>
          <p:nvPr/>
        </p:nvPicPr>
        <p:blipFill>
          <a:blip r:embed="rId4"/>
          <a:stretch>
            <a:fillRect/>
          </a:stretch>
        </p:blipFill>
        <p:spPr>
          <a:xfrm>
            <a:off x="6853327" y="3991335"/>
            <a:ext cx="4355144" cy="2616856"/>
          </a:xfrm>
          <a:prstGeom prst="rect">
            <a:avLst/>
          </a:prstGeom>
        </p:spPr>
      </p:pic>
    </p:spTree>
    <p:extLst>
      <p:ext uri="{BB962C8B-B14F-4D97-AF65-F5344CB8AC3E}">
        <p14:creationId xmlns:p14="http://schemas.microsoft.com/office/powerpoint/2010/main" val="3420588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616B0EA-4EB2-6FDD-A26F-0DC4EE45F9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pic>
        <p:nvPicPr>
          <p:cNvPr id="1026" name="Picture 2" descr="An illustration demonstrating how to read a electrocardiogram trace.">
            <a:extLst>
              <a:ext uri="{FF2B5EF4-FFF2-40B4-BE49-F238E27FC236}">
                <a16:creationId xmlns:a16="http://schemas.microsoft.com/office/drawing/2014/main" id="{A6F81580-1E87-C5D8-C609-8E58E7C5B5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652" y="826613"/>
            <a:ext cx="4980335" cy="366054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470D952-D828-FF45-33DD-6F7D73F77C07}"/>
              </a:ext>
            </a:extLst>
          </p:cNvPr>
          <p:cNvSpPr txBox="1"/>
          <p:nvPr/>
        </p:nvSpPr>
        <p:spPr>
          <a:xfrm>
            <a:off x="5542961" y="810705"/>
            <a:ext cx="5986020" cy="4801314"/>
          </a:xfrm>
          <a:prstGeom prst="rect">
            <a:avLst/>
          </a:prstGeom>
          <a:noFill/>
        </p:spPr>
        <p:txBody>
          <a:bodyPr wrap="square" rtlCol="0">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	The above image explains the relationship between the time and voltage of an ECG (Electrocardiogram) waveform based on standard calibrations.</a:t>
            </a: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Voltage (Amplitude)</a:t>
            </a:r>
            <a:r>
              <a:rPr lang="en-US" sz="1800" dirty="0">
                <a:latin typeface="Calibri" panose="020F0502020204030204" pitchFamily="34" charset="0"/>
                <a:ea typeface="Calibri" panose="020F0502020204030204" pitchFamily="34" charset="0"/>
                <a:cs typeface="Calibri" panose="020F0502020204030204" pitchFamily="34" charset="0"/>
              </a:rPr>
              <a:t>: The y-axis shows the voltage, which represents the heart's electrical activity. Each small square on the graph corresponds to a voltage of </a:t>
            </a:r>
            <a:r>
              <a:rPr lang="en-US" sz="1800" b="1" dirty="0">
                <a:latin typeface="Calibri" panose="020F0502020204030204" pitchFamily="34" charset="0"/>
                <a:ea typeface="Calibri" panose="020F0502020204030204" pitchFamily="34" charset="0"/>
                <a:cs typeface="Calibri" panose="020F0502020204030204" pitchFamily="34" charset="0"/>
              </a:rPr>
              <a:t>0.1 mV</a:t>
            </a:r>
            <a:r>
              <a:rPr lang="en-US" sz="1800" dirty="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Time</a:t>
            </a:r>
            <a:r>
              <a:rPr lang="en-US" sz="1800" dirty="0">
                <a:latin typeface="Calibri" panose="020F0502020204030204" pitchFamily="34" charset="0"/>
                <a:ea typeface="Calibri" panose="020F0502020204030204" pitchFamily="34" charset="0"/>
                <a:cs typeface="Calibri" panose="020F0502020204030204" pitchFamily="34" charset="0"/>
              </a:rPr>
              <a:t>: The x-axis shows time. Each small square represents </a:t>
            </a:r>
            <a:r>
              <a:rPr lang="en-US" sz="1800" b="1" dirty="0">
                <a:latin typeface="Calibri" panose="020F0502020204030204" pitchFamily="34" charset="0"/>
                <a:ea typeface="Calibri" panose="020F0502020204030204" pitchFamily="34" charset="0"/>
                <a:cs typeface="Calibri" panose="020F0502020204030204" pitchFamily="34" charset="0"/>
              </a:rPr>
              <a:t>0.04 seconds (40 ms)</a:t>
            </a:r>
            <a:r>
              <a:rPr lang="en-US" sz="1800" dirty="0">
                <a:latin typeface="Calibri" panose="020F0502020204030204" pitchFamily="34" charset="0"/>
                <a:ea typeface="Calibri" panose="020F0502020204030204" pitchFamily="34" charset="0"/>
                <a:cs typeface="Calibri" panose="020F0502020204030204" pitchFamily="34" charset="0"/>
              </a:rPr>
              <a:t>, and each large square (which contains 5 small squares) represents </a:t>
            </a:r>
            <a:r>
              <a:rPr lang="en-US" sz="1800" b="1" dirty="0">
                <a:latin typeface="Calibri" panose="020F0502020204030204" pitchFamily="34" charset="0"/>
                <a:ea typeface="Calibri" panose="020F0502020204030204" pitchFamily="34" charset="0"/>
                <a:cs typeface="Calibri" panose="020F0502020204030204" pitchFamily="34" charset="0"/>
              </a:rPr>
              <a:t>0.2 seconds (200 ms)</a:t>
            </a:r>
            <a:r>
              <a:rPr lang="en-US" sz="1800" dirty="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Distance</a:t>
            </a:r>
            <a:r>
              <a:rPr lang="en-US" sz="1800" dirty="0">
                <a:latin typeface="Calibri" panose="020F0502020204030204" pitchFamily="34" charset="0"/>
                <a:ea typeface="Calibri" panose="020F0502020204030204" pitchFamily="34" charset="0"/>
                <a:cs typeface="Calibri" panose="020F0502020204030204" pitchFamily="34" charset="0"/>
              </a:rPr>
              <a:t>: Each small square is </a:t>
            </a:r>
            <a:r>
              <a:rPr lang="en-US" sz="1800" b="1" dirty="0">
                <a:latin typeface="Calibri" panose="020F0502020204030204" pitchFamily="34" charset="0"/>
                <a:ea typeface="Calibri" panose="020F0502020204030204" pitchFamily="34" charset="0"/>
                <a:cs typeface="Calibri" panose="020F0502020204030204" pitchFamily="34" charset="0"/>
              </a:rPr>
              <a:t>1 mm</a:t>
            </a:r>
            <a:r>
              <a:rPr lang="en-US" sz="1800" dirty="0">
                <a:latin typeface="Calibri" panose="020F0502020204030204" pitchFamily="34" charset="0"/>
                <a:ea typeface="Calibri" panose="020F0502020204030204" pitchFamily="34" charset="0"/>
                <a:cs typeface="Calibri" panose="020F0502020204030204" pitchFamily="34" charset="0"/>
              </a:rPr>
              <a:t>, and each large square is </a:t>
            </a:r>
            <a:r>
              <a:rPr lang="en-US" sz="1800" b="1" dirty="0">
                <a:latin typeface="Calibri" panose="020F0502020204030204" pitchFamily="34" charset="0"/>
                <a:ea typeface="Calibri" panose="020F0502020204030204" pitchFamily="34" charset="0"/>
                <a:cs typeface="Calibri" panose="020F0502020204030204" pitchFamily="34" charset="0"/>
              </a:rPr>
              <a:t>5 mm</a:t>
            </a:r>
            <a:r>
              <a:rPr lang="en-US" sz="1800" dirty="0">
                <a:latin typeface="Calibri" panose="020F0502020204030204" pitchFamily="34" charset="0"/>
                <a:ea typeface="Calibri" panose="020F0502020204030204" pitchFamily="34" charset="0"/>
                <a:cs typeface="Calibri" panose="020F0502020204030204" pitchFamily="34" charset="0"/>
              </a:rPr>
              <a:t>. This distance helps to measure time intervals in the ECG.</a:t>
            </a: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Calibration</a:t>
            </a:r>
            <a:r>
              <a:rPr lang="en-US" sz="1800" dirty="0">
                <a:latin typeface="Calibri" panose="020F0502020204030204" pitchFamily="34" charset="0"/>
                <a:ea typeface="Calibri" panose="020F0502020204030204" pitchFamily="34" charset="0"/>
                <a:cs typeface="Calibri" panose="020F0502020204030204" pitchFamily="34" charset="0"/>
              </a:rPr>
              <a:t>: The standard ECG calibration speed is </a:t>
            </a:r>
            <a:r>
              <a:rPr lang="en-US" sz="1800" b="1" dirty="0">
                <a:latin typeface="Calibri" panose="020F0502020204030204" pitchFamily="34" charset="0"/>
                <a:ea typeface="Calibri" panose="020F0502020204030204" pitchFamily="34" charset="0"/>
                <a:cs typeface="Calibri" panose="020F0502020204030204" pitchFamily="34" charset="0"/>
              </a:rPr>
              <a:t>25 mm/sec</a:t>
            </a:r>
            <a:r>
              <a:rPr lang="en-US" sz="1800" dirty="0">
                <a:latin typeface="Calibri" panose="020F0502020204030204" pitchFamily="34" charset="0"/>
                <a:ea typeface="Calibri" panose="020F0502020204030204" pitchFamily="34" charset="0"/>
                <a:cs typeface="Calibri" panose="020F0502020204030204" pitchFamily="34" charset="0"/>
              </a:rPr>
              <a:t>, meaning the paper moves 25 mm every second, and the voltage scale is </a:t>
            </a:r>
            <a:r>
              <a:rPr lang="en-US" sz="1800" b="1" dirty="0">
                <a:latin typeface="Calibri" panose="020F0502020204030204" pitchFamily="34" charset="0"/>
                <a:ea typeface="Calibri" panose="020F0502020204030204" pitchFamily="34" charset="0"/>
                <a:cs typeface="Calibri" panose="020F0502020204030204" pitchFamily="34" charset="0"/>
              </a:rPr>
              <a:t>10 mm/mV</a:t>
            </a:r>
            <a:r>
              <a:rPr lang="en-US" sz="1800" dirty="0">
                <a:latin typeface="Calibri" panose="020F0502020204030204" pitchFamily="34" charset="0"/>
                <a:ea typeface="Calibri" panose="020F0502020204030204" pitchFamily="34" charset="0"/>
                <a:cs typeface="Calibri" panose="020F0502020204030204" pitchFamily="34" charset="0"/>
              </a:rPr>
              <a:t>, so 10 mm represents 1 mV of electrical activity.</a:t>
            </a:r>
          </a:p>
          <a:p>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0217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4D5FACE-8544-5286-98AB-6AA207DC43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dirty="0"/>
          </a:p>
        </p:txBody>
      </p:sp>
      <p:pic>
        <p:nvPicPr>
          <p:cNvPr id="1026" name="Picture 2" descr="Screenshot">
            <a:extLst>
              <a:ext uri="{FF2B5EF4-FFF2-40B4-BE49-F238E27FC236}">
                <a16:creationId xmlns:a16="http://schemas.microsoft.com/office/drawing/2014/main" id="{6834EB28-479C-B383-4BA5-F0C5DBAF9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232" y="923828"/>
            <a:ext cx="5929460" cy="35560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7CD19F2-2219-0D7D-C5CA-9C8FC54DAC5E}"/>
              </a:ext>
            </a:extLst>
          </p:cNvPr>
          <p:cNvSpPr txBox="1"/>
          <p:nvPr/>
        </p:nvSpPr>
        <p:spPr>
          <a:xfrm>
            <a:off x="6363093" y="970961"/>
            <a:ext cx="5137608" cy="4555093"/>
          </a:xfrm>
          <a:prstGeom prst="rect">
            <a:avLst/>
          </a:prstGeom>
          <a:noFill/>
        </p:spPr>
        <p:txBody>
          <a:bodyPr wrap="square" rtlCol="0">
            <a:spAutoFit/>
          </a:bodyPr>
          <a:lstStyle/>
          <a:p>
            <a:pPr algn="just"/>
            <a:r>
              <a:rPr lang="en-IN" sz="1800" b="1" dirty="0">
                <a:latin typeface="Times New Roman" panose="02020603050405020304" pitchFamily="18" charset="0"/>
                <a:cs typeface="Times New Roman" panose="02020603050405020304" pitchFamily="18" charset="0"/>
              </a:rPr>
              <a:t>Real-Time Dataset Monitor</a:t>
            </a:r>
          </a:p>
          <a:p>
            <a:pPr algn="just"/>
            <a:r>
              <a:rPr lang="en-IN" sz="1600" dirty="0">
                <a:latin typeface="Times New Roman" panose="02020603050405020304" pitchFamily="18" charset="0"/>
                <a:cs typeface="Times New Roman" panose="02020603050405020304" pitchFamily="18" charset="0"/>
              </a:rPr>
              <a:t>Here the Datasets of Pre-Recorded ECG signals will be uploaded to the website as a backend source.</a:t>
            </a:r>
          </a:p>
          <a:p>
            <a:pPr algn="just"/>
            <a:r>
              <a:rPr lang="en-IN" sz="1600" dirty="0">
                <a:latin typeface="Times New Roman" panose="02020603050405020304" pitchFamily="18" charset="0"/>
                <a:cs typeface="Times New Roman" panose="02020603050405020304" pitchFamily="18" charset="0"/>
              </a:rPr>
              <a:t>By clicking the browse files option we can upload the datasets to the website to monitor the heartbeat in real-time and making a graph according to it.</a:t>
            </a:r>
          </a:p>
          <a:p>
            <a:pPr algn="just"/>
            <a:r>
              <a:rPr lang="en-IN" sz="1600" dirty="0">
                <a:latin typeface="Times New Roman" panose="02020603050405020304" pitchFamily="18" charset="0"/>
                <a:cs typeface="Times New Roman" panose="02020603050405020304" pitchFamily="18" charset="0"/>
              </a:rPr>
              <a:t>The datasets we upload can be of the format (CSV, XSLX, JSON) we will be taking the </a:t>
            </a:r>
            <a:r>
              <a:rPr lang="en-IN" sz="1600" dirty="0" err="1">
                <a:latin typeface="Times New Roman" panose="02020603050405020304" pitchFamily="18" charset="0"/>
                <a:cs typeface="Times New Roman" panose="02020603050405020304" pitchFamily="18" charset="0"/>
              </a:rPr>
              <a:t>json</a:t>
            </a:r>
            <a:r>
              <a:rPr lang="en-IN" sz="1600" dirty="0">
                <a:latin typeface="Times New Roman" panose="02020603050405020304" pitchFamily="18" charset="0"/>
                <a:cs typeface="Times New Roman" panose="02020603050405020304" pitchFamily="18" charset="0"/>
              </a:rPr>
              <a:t> format files for the reference.</a:t>
            </a:r>
          </a:p>
          <a:p>
            <a:pPr algn="just"/>
            <a:r>
              <a:rPr lang="en-IN" sz="1600" dirty="0">
                <a:latin typeface="Times New Roman" panose="02020603050405020304" pitchFamily="18" charset="0"/>
                <a:cs typeface="Times New Roman" panose="02020603050405020304" pitchFamily="18" charset="0"/>
              </a:rPr>
              <a:t>The website is designed or hosted through the website called </a:t>
            </a:r>
            <a:r>
              <a:rPr lang="en-IN" sz="1600" dirty="0" err="1">
                <a:latin typeface="Times New Roman" panose="02020603050405020304" pitchFamily="18" charset="0"/>
                <a:cs typeface="Times New Roman" panose="02020603050405020304" pitchFamily="18" charset="0"/>
              </a:rPr>
              <a:t>StreamLit</a:t>
            </a:r>
            <a:r>
              <a:rPr lang="en-IN" sz="1600" dirty="0">
                <a:latin typeface="Times New Roman" panose="02020603050405020304" pitchFamily="18" charset="0"/>
                <a:cs typeface="Times New Roman" panose="02020603050405020304" pitchFamily="18" charset="0"/>
              </a:rPr>
              <a:t> application where we can create an environment to monitor the ECG signals in real-time and plot the graph according to it.</a:t>
            </a:r>
          </a:p>
          <a:p>
            <a:pPr algn="just"/>
            <a:r>
              <a:rPr lang="en-IN" sz="1600" dirty="0">
                <a:latin typeface="Times New Roman" panose="02020603050405020304" pitchFamily="18" charset="0"/>
                <a:cs typeface="Times New Roman" panose="02020603050405020304" pitchFamily="18" charset="0"/>
              </a:rPr>
              <a:t>We can connect the ECG electrodes to mobile phone and record the signals and we can get the graph or required information in the website.</a:t>
            </a:r>
          </a:p>
          <a:p>
            <a:pPr algn="just"/>
            <a:r>
              <a:rPr lang="en-IN" sz="1600" dirty="0">
                <a:latin typeface="Times New Roman" panose="02020603050405020304" pitchFamily="18" charset="0"/>
                <a:cs typeface="Times New Roman" panose="02020603050405020304" pitchFamily="18" charset="0"/>
              </a:rPr>
              <a:t>This website helps to monitor the heartbeat of a person through the connected electrodes .</a:t>
            </a:r>
          </a:p>
        </p:txBody>
      </p:sp>
    </p:spTree>
    <p:extLst>
      <p:ext uri="{BB962C8B-B14F-4D97-AF65-F5344CB8AC3E}">
        <p14:creationId xmlns:p14="http://schemas.microsoft.com/office/powerpoint/2010/main" val="1196314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1B35E2-3877-9AF8-7251-AA179DC6F6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sp>
        <p:nvSpPr>
          <p:cNvPr id="4" name="TextBox 3">
            <a:extLst>
              <a:ext uri="{FF2B5EF4-FFF2-40B4-BE49-F238E27FC236}">
                <a16:creationId xmlns:a16="http://schemas.microsoft.com/office/drawing/2014/main" id="{08B3367E-4D76-49E9-FD03-A9B72F0A796B}"/>
              </a:ext>
            </a:extLst>
          </p:cNvPr>
          <p:cNvSpPr txBox="1"/>
          <p:nvPr/>
        </p:nvSpPr>
        <p:spPr>
          <a:xfrm>
            <a:off x="203200" y="853440"/>
            <a:ext cx="11673840"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ECG_Monitor Application</a:t>
            </a:r>
          </a:p>
          <a:p>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2EF71B7-6A09-C65D-56B7-2A403804BA7F}"/>
              </a:ext>
            </a:extLst>
          </p:cNvPr>
          <p:cNvPicPr>
            <a:picLocks noChangeAspect="1"/>
          </p:cNvPicPr>
          <p:nvPr/>
        </p:nvPicPr>
        <p:blipFill>
          <a:blip r:embed="rId2"/>
          <a:srcRect l="3065" r="16896"/>
          <a:stretch/>
        </p:blipFill>
        <p:spPr>
          <a:xfrm>
            <a:off x="4358640" y="853440"/>
            <a:ext cx="5262878" cy="4009005"/>
          </a:xfrm>
          <a:prstGeom prst="rect">
            <a:avLst/>
          </a:prstGeom>
        </p:spPr>
      </p:pic>
      <p:sp>
        <p:nvSpPr>
          <p:cNvPr id="9" name="TextBox 8">
            <a:extLst>
              <a:ext uri="{FF2B5EF4-FFF2-40B4-BE49-F238E27FC236}">
                <a16:creationId xmlns:a16="http://schemas.microsoft.com/office/drawing/2014/main" id="{241983DB-3AE8-A67E-8664-C0F3DED3000B}"/>
              </a:ext>
            </a:extLst>
          </p:cNvPr>
          <p:cNvSpPr txBox="1"/>
          <p:nvPr/>
        </p:nvSpPr>
        <p:spPr>
          <a:xfrm>
            <a:off x="4287520" y="5080000"/>
            <a:ext cx="6664960" cy="646331"/>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This is the basic structure of the application for monitoring the heartbeat after clicking on the option Start Monitor.</a:t>
            </a:r>
          </a:p>
        </p:txBody>
      </p:sp>
      <p:pic>
        <p:nvPicPr>
          <p:cNvPr id="11" name="Picture 10">
            <a:extLst>
              <a:ext uri="{FF2B5EF4-FFF2-40B4-BE49-F238E27FC236}">
                <a16:creationId xmlns:a16="http://schemas.microsoft.com/office/drawing/2014/main" id="{12BF47B7-FC3F-C2D8-E61A-92B3F0AA4B56}"/>
              </a:ext>
            </a:extLst>
          </p:cNvPr>
          <p:cNvPicPr>
            <a:picLocks noChangeAspect="1"/>
          </p:cNvPicPr>
          <p:nvPr/>
        </p:nvPicPr>
        <p:blipFill>
          <a:blip r:embed="rId3"/>
          <a:stretch>
            <a:fillRect/>
          </a:stretch>
        </p:blipFill>
        <p:spPr>
          <a:xfrm>
            <a:off x="314960" y="1368848"/>
            <a:ext cx="3086367" cy="4892464"/>
          </a:xfrm>
          <a:prstGeom prst="rect">
            <a:avLst/>
          </a:prstGeom>
        </p:spPr>
      </p:pic>
    </p:spTree>
    <p:extLst>
      <p:ext uri="{BB962C8B-B14F-4D97-AF65-F5344CB8AC3E}">
        <p14:creationId xmlns:p14="http://schemas.microsoft.com/office/powerpoint/2010/main" val="1498709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92D2CF-4DA4-6E18-8A5F-EF77DC4652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dirty="0"/>
          </a:p>
        </p:txBody>
      </p:sp>
      <p:sp>
        <p:nvSpPr>
          <p:cNvPr id="4" name="TextBox 3">
            <a:extLst>
              <a:ext uri="{FF2B5EF4-FFF2-40B4-BE49-F238E27FC236}">
                <a16:creationId xmlns:a16="http://schemas.microsoft.com/office/drawing/2014/main" id="{47FABD80-80B7-46A4-2482-4444B86061CC}"/>
              </a:ext>
            </a:extLst>
          </p:cNvPr>
          <p:cNvSpPr txBox="1"/>
          <p:nvPr/>
        </p:nvSpPr>
        <p:spPr>
          <a:xfrm>
            <a:off x="320511" y="754144"/>
            <a:ext cx="11340446" cy="4401205"/>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Types of Electrodes can be connect to mobile phone to monitor the heart-beat</a:t>
            </a:r>
          </a:p>
          <a:p>
            <a:pPr algn="just">
              <a:buNone/>
            </a:pPr>
            <a:r>
              <a:rPr lang="en-US" sz="2000" dirty="0">
                <a:latin typeface="Times New Roman" panose="02020603050405020304" pitchFamily="18" charset="0"/>
                <a:cs typeface="Times New Roman" panose="02020603050405020304" pitchFamily="18" charset="0"/>
              </a:rPr>
              <a:t>1. Dry Electrodes:</a:t>
            </a:r>
          </a:p>
          <a:p>
            <a:pPr algn="just"/>
            <a:r>
              <a:rPr lang="en-US" sz="2000" dirty="0">
                <a:latin typeface="Times New Roman" panose="02020603050405020304" pitchFamily="18" charset="0"/>
                <a:cs typeface="Times New Roman" panose="02020603050405020304" pitchFamily="18" charset="0"/>
              </a:rPr>
              <a:t>Description: These electrodes do not require gel and are easier to use for real-time monitoring.</a:t>
            </a:r>
          </a:p>
          <a:p>
            <a:pPr algn="just"/>
            <a:r>
              <a:rPr lang="en-US" sz="2000" dirty="0">
                <a:latin typeface="Times New Roman" panose="02020603050405020304" pitchFamily="18" charset="0"/>
                <a:cs typeface="Times New Roman" panose="02020603050405020304" pitchFamily="18" charset="0"/>
              </a:rPr>
              <a:t>Examples: </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Wearable ECG Monitors: Devices like KardiaMobile or AliveCor use dry electrodes for portable heart monitoring.</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Emfit QS: A wearable sensor using dry electrodes to monitor ECG signals.</a:t>
            </a:r>
          </a:p>
          <a:p>
            <a:pPr algn="just">
              <a:buNone/>
            </a:pPr>
            <a:r>
              <a:rPr lang="en-US" sz="2000" dirty="0">
                <a:latin typeface="Times New Roman" panose="02020603050405020304" pitchFamily="18" charset="0"/>
                <a:cs typeface="Times New Roman" panose="02020603050405020304" pitchFamily="18" charset="0"/>
              </a:rPr>
              <a:t>2. Wet Electrodes:</a:t>
            </a:r>
          </a:p>
          <a:p>
            <a:pPr algn="just"/>
            <a:r>
              <a:rPr lang="en-US" sz="2000" dirty="0">
                <a:latin typeface="Times New Roman" panose="02020603050405020304" pitchFamily="18" charset="0"/>
                <a:cs typeface="Times New Roman" panose="02020603050405020304" pitchFamily="18" charset="0"/>
              </a:rPr>
              <a:t>Description: Wet electrodes require a conductive gel to get a better signal but provide high-quality ECG recordings.</a:t>
            </a:r>
          </a:p>
          <a:p>
            <a:pPr algn="just"/>
            <a:r>
              <a:rPr lang="en-US" sz="2000" dirty="0">
                <a:latin typeface="Times New Roman" panose="02020603050405020304" pitchFamily="18" charset="0"/>
                <a:cs typeface="Times New Roman" panose="02020603050405020304" pitchFamily="18" charset="0"/>
              </a:rPr>
              <a:t>Examples: </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3M Red Dot Electrodes: Common in clinical settings but can be adapted for mobile applications.</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Biopotential Electrodes (e.g., BioRadio): These can be used to record ECG and connect to mobile devices via wireless technology.</a:t>
            </a:r>
          </a:p>
        </p:txBody>
      </p:sp>
    </p:spTree>
    <p:extLst>
      <p:ext uri="{BB962C8B-B14F-4D97-AF65-F5344CB8AC3E}">
        <p14:creationId xmlns:p14="http://schemas.microsoft.com/office/powerpoint/2010/main" val="90583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F7A0A-5146-2B6E-F9F5-2DA3D0AB4D2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F304B63-939B-7AA7-C783-A4F694F1CB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dirty="0"/>
          </a:p>
        </p:txBody>
      </p:sp>
      <p:sp>
        <p:nvSpPr>
          <p:cNvPr id="4" name="TextBox 3">
            <a:extLst>
              <a:ext uri="{FF2B5EF4-FFF2-40B4-BE49-F238E27FC236}">
                <a16:creationId xmlns:a16="http://schemas.microsoft.com/office/drawing/2014/main" id="{93F3B109-E3B9-72E6-107C-FCF8F342462F}"/>
              </a:ext>
            </a:extLst>
          </p:cNvPr>
          <p:cNvSpPr txBox="1"/>
          <p:nvPr/>
        </p:nvSpPr>
        <p:spPr>
          <a:xfrm>
            <a:off x="320511" y="754144"/>
            <a:ext cx="11340446" cy="4093428"/>
          </a:xfrm>
          <a:prstGeom prst="rect">
            <a:avLst/>
          </a:prstGeom>
          <a:noFill/>
        </p:spPr>
        <p:txBody>
          <a:bodyPr wrap="square" rtlCol="0">
            <a:spAutoFit/>
          </a:bodyPr>
          <a:lstStyle/>
          <a:p>
            <a:pPr algn="just">
              <a:buNone/>
            </a:pPr>
            <a:r>
              <a:rPr lang="en-US" sz="2000" dirty="0">
                <a:latin typeface="Times New Roman" panose="02020603050405020304" pitchFamily="18" charset="0"/>
                <a:cs typeface="Times New Roman" panose="02020603050405020304" pitchFamily="18" charset="0"/>
              </a:rPr>
              <a:t>3. Bluetooth-Enabled ECG Sensors:</a:t>
            </a:r>
          </a:p>
          <a:p>
            <a:pPr algn="just"/>
            <a:r>
              <a:rPr lang="en-US" sz="2000" dirty="0">
                <a:latin typeface="Times New Roman" panose="02020603050405020304" pitchFamily="18" charset="0"/>
                <a:cs typeface="Times New Roman" panose="02020603050405020304" pitchFamily="18" charset="0"/>
              </a:rPr>
              <a:t>Description: These are small sensors that collect ECG data and wirelessly transmit it to the mobile device for real-time monitoring.</a:t>
            </a:r>
          </a:p>
          <a:p>
            <a:pPr algn="just"/>
            <a:r>
              <a:rPr lang="en-US" sz="2000" dirty="0">
                <a:latin typeface="Times New Roman" panose="02020603050405020304" pitchFamily="18" charset="0"/>
                <a:cs typeface="Times New Roman" panose="02020603050405020304" pitchFamily="18" charset="0"/>
              </a:rPr>
              <a:t>Examples: </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KardiaMobile: A small, portable ECG sensor that connects via Bluetooth.</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iHealth ECG: Bluetooth-enabled ECG monitor that can send heart signals to a mobile device for real-time analysis.</a:t>
            </a:r>
          </a:p>
          <a:p>
            <a:pPr algn="just">
              <a:buNone/>
            </a:pPr>
            <a:r>
              <a:rPr lang="en-US" sz="2000" dirty="0">
                <a:latin typeface="Times New Roman" panose="02020603050405020304" pitchFamily="18" charset="0"/>
                <a:cs typeface="Times New Roman" panose="02020603050405020304" pitchFamily="18" charset="0"/>
              </a:rPr>
              <a:t>4. Chest Strap Electrodes:</a:t>
            </a:r>
          </a:p>
          <a:p>
            <a:pPr algn="just"/>
            <a:r>
              <a:rPr lang="en-US" sz="2000" dirty="0">
                <a:latin typeface="Times New Roman" panose="02020603050405020304" pitchFamily="18" charset="0"/>
                <a:cs typeface="Times New Roman" panose="02020603050405020304" pitchFamily="18" charset="0"/>
              </a:rPr>
              <a:t>Description: These are typically used for heart rate monitoring in fitness devices but can also detect ECG signals.</a:t>
            </a:r>
          </a:p>
          <a:p>
            <a:pPr algn="just"/>
            <a:r>
              <a:rPr lang="en-US" sz="2000" dirty="0">
                <a:latin typeface="Times New Roman" panose="02020603050405020304" pitchFamily="18" charset="0"/>
                <a:cs typeface="Times New Roman" panose="02020603050405020304" pitchFamily="18" charset="0"/>
              </a:rPr>
              <a:t>Examples: </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Polar H10: A heart rate strap that connects via Bluetooth to the phone.</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Wahoo TICKR X: Another chest strap with Bluetooth capabilities for monitoring heart rate.</a:t>
            </a:r>
          </a:p>
        </p:txBody>
      </p:sp>
    </p:spTree>
    <p:extLst>
      <p:ext uri="{BB962C8B-B14F-4D97-AF65-F5344CB8AC3E}">
        <p14:creationId xmlns:p14="http://schemas.microsoft.com/office/powerpoint/2010/main" val="4121988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F1FEFCF-5A75-F3DA-B8B2-74AD9056C4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dirty="0"/>
          </a:p>
        </p:txBody>
      </p:sp>
      <p:sp>
        <p:nvSpPr>
          <p:cNvPr id="5" name="TextBox 4">
            <a:extLst>
              <a:ext uri="{FF2B5EF4-FFF2-40B4-BE49-F238E27FC236}">
                <a16:creationId xmlns:a16="http://schemas.microsoft.com/office/drawing/2014/main" id="{5A5CA820-8814-5E87-10BA-B061D7892F83}"/>
              </a:ext>
            </a:extLst>
          </p:cNvPr>
          <p:cNvSpPr txBox="1"/>
          <p:nvPr/>
        </p:nvSpPr>
        <p:spPr>
          <a:xfrm>
            <a:off x="301658" y="810705"/>
            <a:ext cx="11048214" cy="4154984"/>
          </a:xfrm>
          <a:prstGeom prst="rect">
            <a:avLst/>
          </a:prstGeom>
          <a:noFill/>
        </p:spPr>
        <p:txBody>
          <a:bodyPr wrap="square" rtlCol="0">
            <a:spAutoFit/>
          </a:bodyPr>
          <a:lstStyle/>
          <a:p>
            <a:pPr algn="just">
              <a:buNone/>
            </a:pPr>
            <a:r>
              <a:rPr lang="en-US" sz="2400" dirty="0">
                <a:latin typeface="Times New Roman" panose="02020603050405020304" pitchFamily="18" charset="0"/>
                <a:cs typeface="Times New Roman" panose="02020603050405020304" pitchFamily="18" charset="0"/>
              </a:rPr>
              <a:t>How It Works: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electrodes (whether dry, wet, or integrated with the wearable) collect electrical signals generated by your heart.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signals are transmitted to the mobile device via Bluetooth or other wireless technologies like (Bluetooth Low Energy(BLE), Wi-Fi, Zigbee, NFC(Near Field Communication), Cellular(4G/5G)).</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app on the mobile phone processes the ECG signals in real time and provides analysis.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By using these external sensors and integrating them with your mobile app, you can monitor the heartbeat and analyze the ECG in real time. If you’re developing a mobile application for this, you would need to support Bluetooth communication with the sensor for data transfer. The website we taken as a reference will be further updated into an application and the electrodes will be taken to monitor the real-time signals.</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639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76"/>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p:cNvGrpSpPr/>
          <p:nvPr/>
        </p:nvGrpSpPr>
        <p:grpSpPr>
          <a:xfrm>
            <a:off x="11856720" y="140636"/>
            <a:ext cx="223520" cy="990718"/>
            <a:chOff x="11856720" y="140636"/>
            <a:chExt cx="223520" cy="990718"/>
          </a:xfrm>
        </p:grpSpPr>
        <p:grpSp>
          <p:nvGrpSpPr>
            <p:cNvPr id="113" name="Google Shape;113;p76"/>
            <p:cNvGrpSpPr/>
            <p:nvPr/>
          </p:nvGrpSpPr>
          <p:grpSpPr>
            <a:xfrm>
              <a:off x="11856720" y="660278"/>
              <a:ext cx="223520" cy="471076"/>
              <a:chOff x="9734551" y="3138055"/>
              <a:chExt cx="2457449" cy="1328450"/>
            </a:xfrm>
          </p:grpSpPr>
          <p:sp>
            <p:nvSpPr>
              <p:cNvPr id="114" name="Google Shape;114;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p:cNvGrpSpPr/>
            <p:nvPr/>
          </p:nvGrpSpPr>
          <p:grpSpPr>
            <a:xfrm>
              <a:off x="11856720" y="140636"/>
              <a:ext cx="223520" cy="471076"/>
              <a:chOff x="9734551" y="3138055"/>
              <a:chExt cx="2457449" cy="1328450"/>
            </a:xfrm>
          </p:grpSpPr>
          <p:sp>
            <p:nvSpPr>
              <p:cNvPr id="117" name="Google Shape;117;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1FDBF49F-EBC8-595E-8495-305F025C20F6}"/>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80C5FE84-A4F7-9B31-B0D9-70C0F0AE2C47}"/>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Group – Details</a:t>
            </a:r>
            <a:endParaRPr dirty="0"/>
          </a:p>
        </p:txBody>
      </p:sp>
      <p:grpSp>
        <p:nvGrpSpPr>
          <p:cNvPr id="16" name="Group 15">
            <a:extLst>
              <a:ext uri="{FF2B5EF4-FFF2-40B4-BE49-F238E27FC236}">
                <a16:creationId xmlns:a16="http://schemas.microsoft.com/office/drawing/2014/main" id="{3214F0F0-0070-3598-A718-7B19F2871B93}"/>
              </a:ext>
            </a:extLst>
          </p:cNvPr>
          <p:cNvGrpSpPr/>
          <p:nvPr/>
        </p:nvGrpSpPr>
        <p:grpSpPr>
          <a:xfrm>
            <a:off x="550606" y="762414"/>
            <a:ext cx="10965118" cy="305674"/>
            <a:chOff x="550606" y="762414"/>
            <a:chExt cx="10965118" cy="305674"/>
          </a:xfrm>
          <a:solidFill>
            <a:schemeClr val="tx2">
              <a:lumMod val="10000"/>
            </a:schemeClr>
          </a:solidFill>
        </p:grpSpPr>
        <p:sp>
          <p:nvSpPr>
            <p:cNvPr id="2" name="Google Shape;120;p76">
              <a:extLst>
                <a:ext uri="{FF2B5EF4-FFF2-40B4-BE49-F238E27FC236}">
                  <a16:creationId xmlns:a16="http://schemas.microsoft.com/office/drawing/2014/main" id="{73BC9062-DCB3-7306-E819-DCC861C0023D}"/>
                </a:ext>
              </a:extLst>
            </p:cNvPr>
            <p:cNvSpPr/>
            <p:nvPr/>
          </p:nvSpPr>
          <p:spPr>
            <a:xfrm>
              <a:off x="550606" y="765905"/>
              <a:ext cx="2114338" cy="302183"/>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Photo </a:t>
              </a:r>
              <a:endParaRPr sz="1000" b="1" i="0" u="none" strike="noStrike" cap="none" dirty="0">
                <a:solidFill>
                  <a:srgbClr val="000000"/>
                </a:solidFill>
                <a:latin typeface="Arial"/>
                <a:ea typeface="Arial"/>
                <a:cs typeface="Arial"/>
                <a:sym typeface="Arial"/>
              </a:endParaRPr>
            </a:p>
          </p:txBody>
        </p:sp>
        <p:sp>
          <p:nvSpPr>
            <p:cNvPr id="9" name="Google Shape;120;p76">
              <a:extLst>
                <a:ext uri="{FF2B5EF4-FFF2-40B4-BE49-F238E27FC236}">
                  <a16:creationId xmlns:a16="http://schemas.microsoft.com/office/drawing/2014/main" id="{9B2C7E98-36BC-7E80-D761-7674F1BB1290}"/>
                </a:ext>
              </a:extLst>
            </p:cNvPr>
            <p:cNvSpPr/>
            <p:nvPr/>
          </p:nvSpPr>
          <p:spPr>
            <a:xfrm>
              <a:off x="2759165" y="762415"/>
              <a:ext cx="187182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Track</a:t>
              </a:r>
              <a:endParaRPr sz="1000" b="1" i="0" u="none" strike="noStrike" cap="none" dirty="0">
                <a:solidFill>
                  <a:srgbClr val="000000"/>
                </a:solidFill>
                <a:latin typeface="Arial"/>
                <a:ea typeface="Arial"/>
                <a:cs typeface="Arial"/>
                <a:sym typeface="Arial"/>
              </a:endParaRPr>
            </a:p>
          </p:txBody>
        </p:sp>
        <p:sp>
          <p:nvSpPr>
            <p:cNvPr id="10" name="Google Shape;120;p76">
              <a:extLst>
                <a:ext uri="{FF2B5EF4-FFF2-40B4-BE49-F238E27FC236}">
                  <a16:creationId xmlns:a16="http://schemas.microsoft.com/office/drawing/2014/main" id="{727B01B2-826E-A9BE-9114-38D3502E330D}"/>
                </a:ext>
              </a:extLst>
            </p:cNvPr>
            <p:cNvSpPr/>
            <p:nvPr/>
          </p:nvSpPr>
          <p:spPr>
            <a:xfrm>
              <a:off x="4799359" y="772109"/>
              <a:ext cx="2004564"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Roll No</a:t>
              </a:r>
              <a:endParaRPr sz="1000" b="1" i="0" u="none" strike="noStrike" cap="none" dirty="0">
                <a:solidFill>
                  <a:srgbClr val="000000"/>
                </a:solidFill>
                <a:latin typeface="Arial"/>
                <a:ea typeface="Arial"/>
                <a:cs typeface="Arial"/>
                <a:sym typeface="Arial"/>
              </a:endParaRPr>
            </a:p>
          </p:txBody>
        </p:sp>
        <p:sp>
          <p:nvSpPr>
            <p:cNvPr id="11" name="Google Shape;120;p76">
              <a:extLst>
                <a:ext uri="{FF2B5EF4-FFF2-40B4-BE49-F238E27FC236}">
                  <a16:creationId xmlns:a16="http://schemas.microsoft.com/office/drawing/2014/main" id="{25926E8D-BD84-A2C1-48C0-4E0D30CE99A8}"/>
                </a:ext>
              </a:extLst>
            </p:cNvPr>
            <p:cNvSpPr/>
            <p:nvPr/>
          </p:nvSpPr>
          <p:spPr>
            <a:xfrm>
              <a:off x="6937875" y="762414"/>
              <a:ext cx="457784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Name</a:t>
              </a:r>
              <a:endParaRPr lang="en-US" sz="1000" b="1" dirty="0">
                <a:ea typeface="Verdana"/>
              </a:endParaRPr>
            </a:p>
          </p:txBody>
        </p:sp>
      </p:grpSp>
      <p:grpSp>
        <p:nvGrpSpPr>
          <p:cNvPr id="15" name="Group 14">
            <a:extLst>
              <a:ext uri="{FF2B5EF4-FFF2-40B4-BE49-F238E27FC236}">
                <a16:creationId xmlns:a16="http://schemas.microsoft.com/office/drawing/2014/main" id="{7A25B51E-0316-3A04-0D09-C9B5A893FEEF}"/>
              </a:ext>
            </a:extLst>
          </p:cNvPr>
          <p:cNvGrpSpPr/>
          <p:nvPr/>
        </p:nvGrpSpPr>
        <p:grpSpPr>
          <a:xfrm>
            <a:off x="2759164" y="1824485"/>
            <a:ext cx="8774041" cy="369096"/>
            <a:chOff x="2759164" y="1557376"/>
            <a:chExt cx="8774041" cy="369096"/>
          </a:xfrm>
        </p:grpSpPr>
        <p:sp>
          <p:nvSpPr>
            <p:cNvPr id="12" name="Google Shape;120;p76">
              <a:extLst>
                <a:ext uri="{FF2B5EF4-FFF2-40B4-BE49-F238E27FC236}">
                  <a16:creationId xmlns:a16="http://schemas.microsoft.com/office/drawing/2014/main" id="{C3480FF3-25F3-638F-C9B0-ED60F7818170}"/>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Montserrat Medium" panose="00000600000000000000" pitchFamily="2" charset="0"/>
                  <a:ea typeface="Verdana"/>
                  <a:cs typeface="Verdana"/>
                  <a:sym typeface="Verdana"/>
                </a:rPr>
                <a:t>EECE AI/ML</a:t>
              </a:r>
              <a:endParaRPr sz="900" b="0" i="0" u="none" strike="noStrike" cap="none" dirty="0">
                <a:solidFill>
                  <a:srgbClr val="000000"/>
                </a:solidFill>
                <a:latin typeface="Montserrat Medium" panose="00000600000000000000" pitchFamily="2" charset="0"/>
                <a:sym typeface="Arial"/>
              </a:endParaRPr>
            </a:p>
          </p:txBody>
        </p:sp>
        <p:sp>
          <p:nvSpPr>
            <p:cNvPr id="13" name="Google Shape;120;p76">
              <a:extLst>
                <a:ext uri="{FF2B5EF4-FFF2-40B4-BE49-F238E27FC236}">
                  <a16:creationId xmlns:a16="http://schemas.microsoft.com/office/drawing/2014/main" id="{062AA0B2-B833-6559-2A32-970A49C4976B}"/>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b="1" i="0" u="none" strike="noStrike" cap="none" dirty="0">
                  <a:solidFill>
                    <a:schemeClr val="bg1"/>
                  </a:solidFill>
                  <a:latin typeface="Montserrat Medium" panose="00000600000000000000" pitchFamily="2" charset="0"/>
                  <a:sym typeface="Arial"/>
                </a:rPr>
                <a:t>BU21EECE0100318</a:t>
              </a:r>
              <a:endParaRPr b="1" i="0" u="none" strike="noStrike" cap="none" dirty="0">
                <a:solidFill>
                  <a:schemeClr val="bg1"/>
                </a:solidFill>
                <a:latin typeface="Montserrat Medium" panose="00000600000000000000" pitchFamily="2" charset="0"/>
                <a:sym typeface="Arial"/>
              </a:endParaRPr>
            </a:p>
          </p:txBody>
        </p:sp>
        <p:sp>
          <p:nvSpPr>
            <p:cNvPr id="14" name="Google Shape;120;p76">
              <a:extLst>
                <a:ext uri="{FF2B5EF4-FFF2-40B4-BE49-F238E27FC236}">
                  <a16:creationId xmlns:a16="http://schemas.microsoft.com/office/drawing/2014/main" id="{24798C12-632D-B1A2-C441-76E8952EACEA}"/>
                </a:ext>
              </a:extLst>
            </p:cNvPr>
            <p:cNvSpPr/>
            <p:nvPr/>
          </p:nvSpPr>
          <p:spPr>
            <a:xfrm>
              <a:off x="6955356"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R="0" lvl="0" algn="ctr" rtl="0">
                <a:lnSpc>
                  <a:spcPct val="100000"/>
                </a:lnSpc>
                <a:spcBef>
                  <a:spcPts val="0"/>
                </a:spcBef>
                <a:spcAft>
                  <a:spcPts val="0"/>
                </a:spcAft>
                <a:buClr>
                  <a:srgbClr val="000000"/>
                </a:buClr>
                <a:buSzPts val="1400"/>
              </a:pPr>
              <a:r>
                <a:rPr lang="en-US" sz="1800" b="1" i="0" u="none" strike="noStrike" cap="none" dirty="0">
                  <a:solidFill>
                    <a:schemeClr val="bg1"/>
                  </a:solidFill>
                  <a:latin typeface="Montserrat Medium"/>
                  <a:ea typeface="Arial"/>
                  <a:cs typeface="Arial"/>
                  <a:sym typeface="Montserrat Medium"/>
                </a:rPr>
                <a:t>G</a:t>
              </a:r>
              <a:r>
                <a:rPr lang="en-US" sz="1800" b="1" dirty="0">
                  <a:solidFill>
                    <a:schemeClr val="bg1"/>
                  </a:solidFill>
                  <a:latin typeface="Montserrat Medium"/>
                  <a:sym typeface="Montserrat Medium"/>
                </a:rPr>
                <a:t>olla Vishnu Karthik Yadav</a:t>
              </a:r>
            </a:p>
          </p:txBody>
        </p:sp>
      </p:grpSp>
      <p:grpSp>
        <p:nvGrpSpPr>
          <p:cNvPr id="17" name="Group 16">
            <a:extLst>
              <a:ext uri="{FF2B5EF4-FFF2-40B4-BE49-F238E27FC236}">
                <a16:creationId xmlns:a16="http://schemas.microsoft.com/office/drawing/2014/main" id="{C61F5C13-96AD-11F8-724A-587975F3FBAF}"/>
              </a:ext>
            </a:extLst>
          </p:cNvPr>
          <p:cNvGrpSpPr/>
          <p:nvPr/>
        </p:nvGrpSpPr>
        <p:grpSpPr>
          <a:xfrm>
            <a:off x="2759164" y="3408240"/>
            <a:ext cx="8756560" cy="369096"/>
            <a:chOff x="2759164" y="1557376"/>
            <a:chExt cx="8756560" cy="369096"/>
          </a:xfrm>
        </p:grpSpPr>
        <p:sp>
          <p:nvSpPr>
            <p:cNvPr id="19" name="Google Shape;120;p76">
              <a:extLst>
                <a:ext uri="{FF2B5EF4-FFF2-40B4-BE49-F238E27FC236}">
                  <a16:creationId xmlns:a16="http://schemas.microsoft.com/office/drawing/2014/main" id="{453EAC09-D32E-7EED-F68B-2E1E43446A90}"/>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Montserrat Medium" panose="00000600000000000000" pitchFamily="2" charset="0"/>
                  <a:ea typeface="Verdana"/>
                  <a:cs typeface="Verdana"/>
                  <a:sym typeface="Verdana"/>
                </a:rPr>
                <a:t>EECE AI/ML</a:t>
              </a:r>
              <a:endParaRPr sz="900" b="0" i="0" u="none" strike="noStrike" cap="none" dirty="0">
                <a:solidFill>
                  <a:srgbClr val="000000"/>
                </a:solidFill>
                <a:latin typeface="Montserrat Medium" panose="00000600000000000000" pitchFamily="2" charset="0"/>
                <a:sym typeface="Arial"/>
              </a:endParaRPr>
            </a:p>
          </p:txBody>
        </p:sp>
        <p:sp>
          <p:nvSpPr>
            <p:cNvPr id="20" name="Google Shape;120;p76">
              <a:extLst>
                <a:ext uri="{FF2B5EF4-FFF2-40B4-BE49-F238E27FC236}">
                  <a16:creationId xmlns:a16="http://schemas.microsoft.com/office/drawing/2014/main" id="{BB107C69-9B8B-7B95-CD41-FC6D1BDA3C8A}"/>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buSzPts val="3600"/>
              </a:pPr>
              <a:r>
                <a:rPr lang="en-US" b="1" i="0" u="none" strike="noStrike" cap="none" dirty="0">
                  <a:solidFill>
                    <a:schemeClr val="bg1"/>
                  </a:solidFill>
                  <a:latin typeface="Montserrat Medium" panose="00000600000000000000" pitchFamily="2" charset="0"/>
                  <a:sym typeface="Arial"/>
                </a:rPr>
                <a:t>BU21EECE0100209</a:t>
              </a:r>
            </a:p>
            <a:p>
              <a:pPr marL="0" marR="0" lvl="0" indent="0" algn="ctr" rtl="0">
                <a:lnSpc>
                  <a:spcPct val="100000"/>
                </a:lnSpc>
                <a:spcBef>
                  <a:spcPts val="0"/>
                </a:spcBef>
                <a:spcAft>
                  <a:spcPts val="0"/>
                </a:spcAft>
                <a:buClr>
                  <a:srgbClr val="000000"/>
                </a:buClr>
                <a:buSzPts val="3600"/>
                <a:buFont typeface="Arial"/>
                <a:buNone/>
              </a:pPr>
              <a:endParaRPr sz="100" b="0" i="0" u="none" strike="noStrike" cap="none" dirty="0">
                <a:solidFill>
                  <a:srgbClr val="000000"/>
                </a:solidFill>
                <a:latin typeface="Arial"/>
                <a:ea typeface="Arial"/>
                <a:cs typeface="Arial"/>
                <a:sym typeface="Arial"/>
              </a:endParaRPr>
            </a:p>
          </p:txBody>
        </p:sp>
        <p:sp>
          <p:nvSpPr>
            <p:cNvPr id="21" name="Google Shape;120;p76">
              <a:extLst>
                <a:ext uri="{FF2B5EF4-FFF2-40B4-BE49-F238E27FC236}">
                  <a16:creationId xmlns:a16="http://schemas.microsoft.com/office/drawing/2014/main" id="{DE56DF2B-5335-AE58-398A-10B30B744F1E}"/>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R="0" lvl="0" algn="ctr" rtl="0">
                <a:lnSpc>
                  <a:spcPct val="100000"/>
                </a:lnSpc>
                <a:spcBef>
                  <a:spcPts val="0"/>
                </a:spcBef>
                <a:spcAft>
                  <a:spcPts val="0"/>
                </a:spcAft>
                <a:buClr>
                  <a:srgbClr val="000000"/>
                </a:buClr>
                <a:buSzPts val="1400"/>
              </a:pPr>
              <a:r>
                <a:rPr lang="en-US" sz="1800" b="1" dirty="0">
                  <a:solidFill>
                    <a:schemeClr val="bg1"/>
                  </a:solidFill>
                  <a:latin typeface="Montserrat Medium"/>
                  <a:sym typeface="Montserrat Medium"/>
                </a:rPr>
                <a:t>B. M. Aakash</a:t>
              </a:r>
              <a:endParaRPr lang="en-US" sz="1800" b="1" i="0" u="none" strike="noStrike" cap="none" dirty="0">
                <a:solidFill>
                  <a:schemeClr val="bg1"/>
                </a:solidFill>
                <a:latin typeface="Arial"/>
                <a:ea typeface="Arial"/>
                <a:cs typeface="Arial"/>
                <a:sym typeface="Arial"/>
              </a:endParaRPr>
            </a:p>
          </p:txBody>
        </p:sp>
      </p:grpSp>
      <p:grpSp>
        <p:nvGrpSpPr>
          <p:cNvPr id="22" name="Group 21">
            <a:extLst>
              <a:ext uri="{FF2B5EF4-FFF2-40B4-BE49-F238E27FC236}">
                <a16:creationId xmlns:a16="http://schemas.microsoft.com/office/drawing/2014/main" id="{F7DCE4E5-0271-1BA1-0E5E-99E9BFDC0095}"/>
              </a:ext>
            </a:extLst>
          </p:cNvPr>
          <p:cNvGrpSpPr/>
          <p:nvPr/>
        </p:nvGrpSpPr>
        <p:grpSpPr>
          <a:xfrm>
            <a:off x="2806334" y="5063843"/>
            <a:ext cx="8756560" cy="369096"/>
            <a:chOff x="2759164" y="1557376"/>
            <a:chExt cx="8756560" cy="369096"/>
          </a:xfrm>
        </p:grpSpPr>
        <p:sp>
          <p:nvSpPr>
            <p:cNvPr id="24" name="Google Shape;120;p76">
              <a:extLst>
                <a:ext uri="{FF2B5EF4-FFF2-40B4-BE49-F238E27FC236}">
                  <a16:creationId xmlns:a16="http://schemas.microsoft.com/office/drawing/2014/main" id="{3D317F98-521D-0A8B-87B6-C44AAC328168}"/>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Montserrat Medium" panose="00000600000000000000" pitchFamily="2" charset="0"/>
                  <a:ea typeface="Verdana"/>
                  <a:cs typeface="Verdana"/>
                  <a:sym typeface="Verdana"/>
                </a:rPr>
                <a:t>EECE AI/ML</a:t>
              </a:r>
              <a:endParaRPr sz="900" b="0" i="0" u="none" strike="noStrike" cap="none" dirty="0">
                <a:solidFill>
                  <a:srgbClr val="000000"/>
                </a:solidFill>
                <a:latin typeface="Montserrat Medium" panose="00000600000000000000" pitchFamily="2" charset="0"/>
                <a:sym typeface="Arial"/>
              </a:endParaRPr>
            </a:p>
          </p:txBody>
        </p:sp>
        <p:sp>
          <p:nvSpPr>
            <p:cNvPr id="25" name="Google Shape;120;p76">
              <a:extLst>
                <a:ext uri="{FF2B5EF4-FFF2-40B4-BE49-F238E27FC236}">
                  <a16:creationId xmlns:a16="http://schemas.microsoft.com/office/drawing/2014/main" id="{D386AA56-F2F5-56F4-0B77-077184791E12}"/>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b="1" i="0" u="none" strike="noStrike" cap="none" dirty="0">
                  <a:solidFill>
                    <a:schemeClr val="bg1"/>
                  </a:solidFill>
                  <a:latin typeface="Montserrat Medium" panose="00000600000000000000" pitchFamily="2" charset="0"/>
                  <a:sym typeface="Arial"/>
                </a:rPr>
                <a:t>BU21EECE0100408</a:t>
              </a:r>
            </a:p>
          </p:txBody>
        </p:sp>
        <p:sp>
          <p:nvSpPr>
            <p:cNvPr id="26" name="Google Shape;120;p76">
              <a:extLst>
                <a:ext uri="{FF2B5EF4-FFF2-40B4-BE49-F238E27FC236}">
                  <a16:creationId xmlns:a16="http://schemas.microsoft.com/office/drawing/2014/main" id="{49905DAB-27F0-0BFC-C243-04C498A04B7C}"/>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buSzPts val="1400"/>
              </a:pPr>
              <a:r>
                <a:rPr lang="en-US" sz="1800" b="1" dirty="0">
                  <a:solidFill>
                    <a:schemeClr val="bg1"/>
                  </a:solidFill>
                  <a:latin typeface="Montserrat Medium"/>
                  <a:sym typeface="Montserrat Medium"/>
                </a:rPr>
                <a:t>P. V. Muni Krishna</a:t>
              </a:r>
            </a:p>
          </p:txBody>
        </p:sp>
      </p:grpSp>
      <p:sp>
        <p:nvSpPr>
          <p:cNvPr id="33" name="Slide Number Placeholder 32">
            <a:extLst>
              <a:ext uri="{FF2B5EF4-FFF2-40B4-BE49-F238E27FC236}">
                <a16:creationId xmlns:a16="http://schemas.microsoft.com/office/drawing/2014/main" id="{2D7765F4-D938-C625-7541-CDC9FD9AC3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pic>
        <p:nvPicPr>
          <p:cNvPr id="4" name="Picture 3">
            <a:extLst>
              <a:ext uri="{FF2B5EF4-FFF2-40B4-BE49-F238E27FC236}">
                <a16:creationId xmlns:a16="http://schemas.microsoft.com/office/drawing/2014/main" id="{20814831-001D-210A-0BF4-B8A6B5F95FE9}"/>
              </a:ext>
            </a:extLst>
          </p:cNvPr>
          <p:cNvPicPr>
            <a:picLocks noChangeAspect="1"/>
          </p:cNvPicPr>
          <p:nvPr/>
        </p:nvPicPr>
        <p:blipFill>
          <a:blip r:embed="rId5"/>
          <a:stretch>
            <a:fillRect/>
          </a:stretch>
        </p:blipFill>
        <p:spPr>
          <a:xfrm>
            <a:off x="1156345" y="1316163"/>
            <a:ext cx="1048942" cy="1379903"/>
          </a:xfrm>
          <a:prstGeom prst="rect">
            <a:avLst/>
          </a:prstGeom>
        </p:spPr>
      </p:pic>
      <p:pic>
        <p:nvPicPr>
          <p:cNvPr id="28" name="Picture 27">
            <a:extLst>
              <a:ext uri="{FF2B5EF4-FFF2-40B4-BE49-F238E27FC236}">
                <a16:creationId xmlns:a16="http://schemas.microsoft.com/office/drawing/2014/main" id="{8B84615E-0366-9337-3A56-9E394BE38980}"/>
              </a:ext>
            </a:extLst>
          </p:cNvPr>
          <p:cNvPicPr>
            <a:picLocks noChangeAspect="1"/>
          </p:cNvPicPr>
          <p:nvPr/>
        </p:nvPicPr>
        <p:blipFill>
          <a:blip r:embed="rId6"/>
          <a:stretch>
            <a:fillRect/>
          </a:stretch>
        </p:blipFill>
        <p:spPr>
          <a:xfrm>
            <a:off x="1156345" y="2902836"/>
            <a:ext cx="1048942" cy="1379903"/>
          </a:xfrm>
          <a:prstGeom prst="rect">
            <a:avLst/>
          </a:prstGeom>
        </p:spPr>
      </p:pic>
      <p:pic>
        <p:nvPicPr>
          <p:cNvPr id="30" name="Picture 29">
            <a:extLst>
              <a:ext uri="{FF2B5EF4-FFF2-40B4-BE49-F238E27FC236}">
                <a16:creationId xmlns:a16="http://schemas.microsoft.com/office/drawing/2014/main" id="{14647DB2-E2F0-0BB7-EBA9-8195A9177323}"/>
              </a:ext>
            </a:extLst>
          </p:cNvPr>
          <p:cNvPicPr>
            <a:picLocks noChangeAspect="1"/>
          </p:cNvPicPr>
          <p:nvPr/>
        </p:nvPicPr>
        <p:blipFill>
          <a:blip r:embed="rId7"/>
          <a:stretch>
            <a:fillRect/>
          </a:stretch>
        </p:blipFill>
        <p:spPr>
          <a:xfrm>
            <a:off x="1148740" y="4489509"/>
            <a:ext cx="1048941" cy="137990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BE47FD-6288-7C88-99DE-FD9A943E4F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dirty="0"/>
          </a:p>
        </p:txBody>
      </p:sp>
      <p:sp>
        <p:nvSpPr>
          <p:cNvPr id="5" name="Rectangle 1">
            <a:extLst>
              <a:ext uri="{FF2B5EF4-FFF2-40B4-BE49-F238E27FC236}">
                <a16:creationId xmlns:a16="http://schemas.microsoft.com/office/drawing/2014/main" id="{13EF07F3-AA43-8F99-455C-1FD3ECD8454A}"/>
              </a:ext>
            </a:extLst>
          </p:cNvPr>
          <p:cNvSpPr>
            <a:spLocks noChangeArrowheads="1"/>
          </p:cNvSpPr>
          <p:nvPr/>
        </p:nvSpPr>
        <p:spPr bwMode="auto">
          <a:xfrm>
            <a:off x="669676" y="788243"/>
            <a:ext cx="1105783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Integrating Wireless ECG Devices into Mobile Apps</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Choose ECG Device &amp; Protocol</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marR="0" lvl="1"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Select a Bluetooth-enabled ECG device (e.g., KardiaMobile, Polar H10). </a:t>
            </a:r>
          </a:p>
          <a:p>
            <a:pPr marL="742950" marR="0" lvl="1"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the device supports the required wireless communication protocol (Bluetooth, Wi-Fi, etc.). </a:t>
            </a:r>
          </a:p>
          <a:p>
            <a:pPr marL="742950" marR="0" lvl="1"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Obtain the device’s SDK or API for integration with your app.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Bluetooth &amp; Permissions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marR="0" lvl="1"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Bluetooth and request necessary permissions on Android/iOS. </a:t>
            </a:r>
          </a:p>
          <a:p>
            <a:pPr marL="742950" marR="0" lvl="1"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 required Bluetooth permissions.</a:t>
            </a:r>
          </a:p>
          <a:p>
            <a:pPr marL="742950" marR="0" lvl="1"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Handle user permission denial with appropriate fallbacks and notifications.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Scan &amp; Connect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marR="0" lvl="1"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Scan for available ECG devices and list them for selection. </a:t>
            </a:r>
          </a:p>
          <a:p>
            <a:pPr marL="742950" marR="0" lvl="1"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Establish a secure connection using device MAC address. </a:t>
            </a:r>
          </a:p>
          <a:p>
            <a:pPr marL="742950" marR="0" lvl="1"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stable pairing and handle connection errors (e.g., retrying, timeouts).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Receive &amp; Process Data</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marR="0" lvl="1"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Collect ECG data in real-time and update the UI dynamically. </a:t>
            </a:r>
          </a:p>
          <a:p>
            <a:pPr marL="742950" marR="0" lvl="1"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 raw ECG signals for heart rate calculation or arrhythmia detection. </a:t>
            </a:r>
          </a:p>
          <a:p>
            <a:pPr marL="742950" marR="0" lvl="1"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 and store the ECG data locally or upload to a cloud server for further analysis.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9699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p:nvPr/>
        </p:nvSpPr>
        <p:spPr>
          <a:xfrm>
            <a:off x="4072466" y="3303027"/>
            <a:ext cx="407246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rgbClr val="DF2A36"/>
                </a:solidFill>
                <a:latin typeface="Arial"/>
                <a:ea typeface="Arial"/>
                <a:cs typeface="Arial"/>
                <a:sym typeface="Arial"/>
              </a:rPr>
              <a:t>THANK YOU</a:t>
            </a:r>
            <a:endParaRPr sz="4400" b="0" i="0" u="none" strike="noStrike" cap="none">
              <a:solidFill>
                <a:srgbClr val="DF2A36"/>
              </a:solidFill>
              <a:latin typeface="Arial"/>
              <a:ea typeface="Arial"/>
              <a:cs typeface="Arial"/>
              <a:sym typeface="Arial"/>
            </a:endParaRPr>
          </a:p>
        </p:txBody>
      </p:sp>
      <p:pic>
        <p:nvPicPr>
          <p:cNvPr id="231" name="Google Shape;231;p35"/>
          <p:cNvPicPr preferRelativeResize="0"/>
          <p:nvPr/>
        </p:nvPicPr>
        <p:blipFill rotWithShape="1">
          <a:blip r:embed="rId3">
            <a:alphaModFix/>
          </a:blip>
          <a:srcRect l="22326" t="32664" r="11837" b="35102"/>
          <a:stretch/>
        </p:blipFill>
        <p:spPr>
          <a:xfrm>
            <a:off x="262467" y="258234"/>
            <a:ext cx="1504951" cy="423333"/>
          </a:xfrm>
          <a:prstGeom prst="rect">
            <a:avLst/>
          </a:prstGeom>
          <a:noFill/>
          <a:ln>
            <a:noFill/>
          </a:ln>
        </p:spPr>
      </p:pic>
      <p:grpSp>
        <p:nvGrpSpPr>
          <p:cNvPr id="232" name="Google Shape;232;p35"/>
          <p:cNvGrpSpPr/>
          <p:nvPr/>
        </p:nvGrpSpPr>
        <p:grpSpPr>
          <a:xfrm>
            <a:off x="11856720" y="1182857"/>
            <a:ext cx="223520" cy="990718"/>
            <a:chOff x="11856720" y="140636"/>
            <a:chExt cx="223520" cy="990718"/>
          </a:xfrm>
        </p:grpSpPr>
        <p:grpSp>
          <p:nvGrpSpPr>
            <p:cNvPr id="233" name="Google Shape;233;p35"/>
            <p:cNvGrpSpPr/>
            <p:nvPr/>
          </p:nvGrpSpPr>
          <p:grpSpPr>
            <a:xfrm>
              <a:off x="11856720" y="660278"/>
              <a:ext cx="223520" cy="471076"/>
              <a:chOff x="9734551" y="3138055"/>
              <a:chExt cx="2457449" cy="1328450"/>
            </a:xfrm>
          </p:grpSpPr>
          <p:sp>
            <p:nvSpPr>
              <p:cNvPr id="234" name="Google Shape;234;p35"/>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5" name="Google Shape;235;p35"/>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236" name="Google Shape;236;p35"/>
            <p:cNvGrpSpPr/>
            <p:nvPr/>
          </p:nvGrpSpPr>
          <p:grpSpPr>
            <a:xfrm>
              <a:off x="11856720" y="140636"/>
              <a:ext cx="223520" cy="471076"/>
              <a:chOff x="9734551" y="3138055"/>
              <a:chExt cx="2457449" cy="1328450"/>
            </a:xfrm>
          </p:grpSpPr>
          <p:sp>
            <p:nvSpPr>
              <p:cNvPr id="237" name="Google Shape;237;p35"/>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8" name="Google Shape;238;p35"/>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239" name="Google Shape;239;p35"/>
          <p:cNvPicPr preferRelativeResize="0"/>
          <p:nvPr/>
        </p:nvPicPr>
        <p:blipFill rotWithShape="1">
          <a:blip r:embed="rId4">
            <a:alphaModFix/>
          </a:blip>
          <a:srcRect/>
          <a:stretch/>
        </p:blipFill>
        <p:spPr>
          <a:xfrm>
            <a:off x="7787216" y="2586568"/>
            <a:ext cx="4931834" cy="4931834"/>
          </a:xfrm>
          <a:prstGeom prst="rect">
            <a:avLst/>
          </a:prstGeom>
          <a:noFill/>
          <a:ln>
            <a:noFill/>
          </a:ln>
        </p:spPr>
      </p:pic>
    </p:spTree>
    <p:extLst>
      <p:ext uri="{BB962C8B-B14F-4D97-AF65-F5344CB8AC3E}">
        <p14:creationId xmlns:p14="http://schemas.microsoft.com/office/powerpoint/2010/main" val="207343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D36C4A8-2052-7C84-C39A-3CBDF0046CFF}"/>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C57379A0-1397-F4C2-2A88-69D07BFBDBCC}"/>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53AE2AB2-2208-8436-C088-F8E1EE56ACDD}"/>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126353FF-E161-736B-FDA4-930AD7B61009}"/>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D7A00F2C-490F-D555-A227-E7BC946DE9EF}"/>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740B92F7-BB3E-7287-0CA2-E608AD95E6D9}"/>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F2686511-1B84-2C77-7126-3491538F7EAA}"/>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09541A36-FA09-469A-29B5-F0C693E6FDDF}"/>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237F7F33-9CF1-F18A-D2EB-579E4AE1E4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Times New Roman" panose="02020603050405020304" pitchFamily="18" charset="0"/>
                <a:ea typeface="Montserrat"/>
                <a:cs typeface="Times New Roman" panose="02020603050405020304" pitchFamily="18" charset="0"/>
                <a:sym typeface="Montserrat"/>
              </a:rPr>
              <a:t>Objective and Goals</a:t>
            </a:r>
            <a:endParaRPr dirty="0">
              <a:latin typeface="Times New Roman" panose="02020603050405020304" pitchFamily="18" charset="0"/>
              <a:cs typeface="Times New Roman" panose="02020603050405020304" pitchFamily="18" charset="0"/>
            </a:endParaRPr>
          </a:p>
        </p:txBody>
      </p:sp>
      <p:sp>
        <p:nvSpPr>
          <p:cNvPr id="3" name="Google Shape;120;p76">
            <a:extLst>
              <a:ext uri="{FF2B5EF4-FFF2-40B4-BE49-F238E27FC236}">
                <a16:creationId xmlns:a16="http://schemas.microsoft.com/office/drawing/2014/main" id="{CA08A1E2-29B3-F3D5-48A9-5D1EA6629717}"/>
              </a:ext>
            </a:extLst>
          </p:cNvPr>
          <p:cNvSpPr/>
          <p:nvPr/>
        </p:nvSpPr>
        <p:spPr>
          <a:xfrm>
            <a:off x="550605" y="763278"/>
            <a:ext cx="2277435" cy="501585"/>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800" b="1"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Objective </a:t>
            </a:r>
            <a:endParaRPr sz="11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593002"/>
            <a:ext cx="2277434" cy="57559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800" b="1" i="0" u="none" strike="noStrike" cap="none" dirty="0">
                <a:solidFill>
                  <a:schemeClr val="lt1"/>
                </a:solidFill>
                <a:latin typeface="Verdana"/>
                <a:ea typeface="Verdana"/>
                <a:cs typeface="Verdana"/>
                <a:sym typeface="Verdana"/>
              </a:rPr>
              <a:t>Goals</a:t>
            </a:r>
            <a:endParaRPr sz="11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570341" y="1283640"/>
            <a:ext cx="10110258" cy="2616101"/>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primary objective of this project is to develop a accurate deep learning model for the automatic classification of ECG arrhythmias.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goal is to leverage deep learning techniques to diagnosis of cardiac abnormalities.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Objective is to improve patient outcomes and reducing the workload on healthcare professionals.</a:t>
            </a:r>
            <a:endParaRPr lang="en-IN" sz="2400" dirty="0">
              <a:latin typeface="Times New Roman" panose="02020603050405020304" pitchFamily="18" charset="0"/>
              <a:ea typeface="Verdana" panose="020B0604030504040204" pitchFamily="34" charset="0"/>
              <a:cs typeface="Times New Roman" panose="02020603050405020304" pitchFamily="18" charset="0"/>
            </a:endParaRPr>
          </a:p>
          <a:p>
            <a:pPr algn="just"/>
            <a:endParaRPr lang="en-IN" sz="20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6" name="TextBox 5">
            <a:extLst>
              <a:ext uri="{FF2B5EF4-FFF2-40B4-BE49-F238E27FC236}">
                <a16:creationId xmlns:a16="http://schemas.microsoft.com/office/drawing/2014/main" id="{B9FC2053-D6CC-51CE-0C73-790904D6165D}"/>
              </a:ext>
            </a:extLst>
          </p:cNvPr>
          <p:cNvSpPr txBox="1"/>
          <p:nvPr/>
        </p:nvSpPr>
        <p:spPr>
          <a:xfrm>
            <a:off x="550605" y="4187372"/>
            <a:ext cx="10766089" cy="2308324"/>
          </a:xfrm>
          <a:prstGeom prst="rect">
            <a:avLst/>
          </a:prstGeom>
          <a:noFill/>
        </p:spPr>
        <p:txBody>
          <a:bodyPr wrap="none" rtlCol="0">
            <a:spAutoFit/>
          </a:bodyPr>
          <a:lstStyle/>
          <a:p>
            <a:pPr marL="342900" marR="0" indent="-342900" algn="just" rtl="0">
              <a:spcBef>
                <a:spcPts val="0"/>
              </a:spcBef>
              <a:spcAft>
                <a:spcPts val="0"/>
              </a:spcAft>
              <a:buClr>
                <a:srgbClr val="000000"/>
              </a:buClr>
              <a:buSzPts val="14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Design and implement a deep learning architecture tailored for ECG signal </a:t>
            </a:r>
          </a:p>
          <a:p>
            <a:pPr marR="0" algn="just" rtl="0">
              <a:spcBef>
                <a:spcPts val="0"/>
              </a:spcBef>
              <a:spcAft>
                <a:spcPts val="0"/>
              </a:spcAft>
              <a:buClr>
                <a:srgbClr val="000000"/>
              </a:buClr>
              <a:buSzPts val="1400"/>
            </a:pPr>
            <a:r>
              <a:rPr lang="en-US" sz="2400" dirty="0">
                <a:latin typeface="Times New Roman" panose="02020603050405020304" pitchFamily="18" charset="0"/>
                <a:cs typeface="Times New Roman" panose="02020603050405020304" pitchFamily="18" charset="0"/>
              </a:rPr>
              <a:t>    analysis, selecting the most effective model for arrhythmia classification.</a:t>
            </a:r>
          </a:p>
          <a:p>
            <a:pPr marL="342900" marR="0" indent="-342900" algn="just" rtl="0">
              <a:spcBef>
                <a:spcPts val="0"/>
              </a:spcBef>
              <a:spcAft>
                <a:spcPts val="0"/>
              </a:spcAft>
              <a:buClr>
                <a:srgbClr val="000000"/>
              </a:buClr>
              <a:buSzPts val="14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Train the deep learning model using annotated ECG datasets and optimize </a:t>
            </a:r>
          </a:p>
          <a:p>
            <a:pPr marR="0" algn="just" rtl="0">
              <a:spcBef>
                <a:spcPts val="0"/>
              </a:spcBef>
              <a:spcAft>
                <a:spcPts val="0"/>
              </a:spcAft>
              <a:buClr>
                <a:srgbClr val="000000"/>
              </a:buClr>
              <a:buSzPts val="1400"/>
            </a:pPr>
            <a:r>
              <a:rPr lang="en-US" sz="2400" dirty="0">
                <a:latin typeface="Times New Roman" panose="02020603050405020304" pitchFamily="18" charset="0"/>
                <a:cs typeface="Times New Roman" panose="02020603050405020304" pitchFamily="18" charset="0"/>
              </a:rPr>
              <a:t>    it to improve accuracy and generalization.</a:t>
            </a:r>
          </a:p>
          <a:p>
            <a:pPr marL="342900" marR="0" indent="-342900" algn="just" rtl="0">
              <a:spcBef>
                <a:spcPts val="0"/>
              </a:spcBef>
              <a:spcAft>
                <a:spcPts val="0"/>
              </a:spcAft>
              <a:buClr>
                <a:srgbClr val="000000"/>
              </a:buClr>
              <a:buSzPts val="14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To develop a highly accurate deep learning model for classifying ECG arrhythmias</a:t>
            </a:r>
          </a:p>
          <a:p>
            <a:pPr marR="0" algn="just" rtl="0">
              <a:spcBef>
                <a:spcPts val="0"/>
              </a:spcBef>
              <a:spcAft>
                <a:spcPts val="0"/>
              </a:spcAft>
              <a:buClr>
                <a:srgbClr val="000000"/>
              </a:buClr>
              <a:buSzPts val="1400"/>
            </a:pPr>
            <a:r>
              <a:rPr lang="en-US" sz="2400" dirty="0">
                <a:latin typeface="Times New Roman" panose="02020603050405020304" pitchFamily="18" charset="0"/>
                <a:cs typeface="Times New Roman" panose="02020603050405020304" pitchFamily="18" charset="0"/>
              </a:rPr>
              <a:t>    using deep learning techniques.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964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graphicFrame>
        <p:nvGraphicFramePr>
          <p:cNvPr id="2" name="Table 1">
            <a:extLst>
              <a:ext uri="{FF2B5EF4-FFF2-40B4-BE49-F238E27FC236}">
                <a16:creationId xmlns:a16="http://schemas.microsoft.com/office/drawing/2014/main" id="{EC7E7835-0C6B-FE1B-32CC-F7FAD5388C88}"/>
              </a:ext>
            </a:extLst>
          </p:cNvPr>
          <p:cNvGraphicFramePr>
            <a:graphicFrameLocks noGrp="1"/>
          </p:cNvGraphicFramePr>
          <p:nvPr>
            <p:extLst>
              <p:ext uri="{D42A27DB-BD31-4B8C-83A1-F6EECF244321}">
                <p14:modId xmlns:p14="http://schemas.microsoft.com/office/powerpoint/2010/main" val="165089983"/>
              </p:ext>
            </p:extLst>
          </p:nvPr>
        </p:nvGraphicFramePr>
        <p:xfrm>
          <a:off x="491065" y="1219199"/>
          <a:ext cx="11024659" cy="4434404"/>
        </p:xfrm>
        <a:graphic>
          <a:graphicData uri="http://schemas.openxmlformats.org/drawingml/2006/table">
            <a:tbl>
              <a:tblPr firstRow="1" bandRow="1">
                <a:tableStyleId>{487C13AC-C4EB-4B75-A16E-F28B5C2F6171}</a:tableStyleId>
              </a:tblPr>
              <a:tblGrid>
                <a:gridCol w="597294">
                  <a:extLst>
                    <a:ext uri="{9D8B030D-6E8A-4147-A177-3AD203B41FA5}">
                      <a16:colId xmlns:a16="http://schemas.microsoft.com/office/drawing/2014/main" val="1559590314"/>
                    </a:ext>
                  </a:extLst>
                </a:gridCol>
                <a:gridCol w="3790433">
                  <a:extLst>
                    <a:ext uri="{9D8B030D-6E8A-4147-A177-3AD203B41FA5}">
                      <a16:colId xmlns:a16="http://schemas.microsoft.com/office/drawing/2014/main" val="2022238014"/>
                    </a:ext>
                  </a:extLst>
                </a:gridCol>
                <a:gridCol w="2360208">
                  <a:extLst>
                    <a:ext uri="{9D8B030D-6E8A-4147-A177-3AD203B41FA5}">
                      <a16:colId xmlns:a16="http://schemas.microsoft.com/office/drawing/2014/main" val="1651734524"/>
                    </a:ext>
                  </a:extLst>
                </a:gridCol>
                <a:gridCol w="1348690">
                  <a:extLst>
                    <a:ext uri="{9D8B030D-6E8A-4147-A177-3AD203B41FA5}">
                      <a16:colId xmlns:a16="http://schemas.microsoft.com/office/drawing/2014/main" val="4123181585"/>
                    </a:ext>
                  </a:extLst>
                </a:gridCol>
                <a:gridCol w="2928034">
                  <a:extLst>
                    <a:ext uri="{9D8B030D-6E8A-4147-A177-3AD203B41FA5}">
                      <a16:colId xmlns:a16="http://schemas.microsoft.com/office/drawing/2014/main" val="1633317419"/>
                    </a:ext>
                  </a:extLst>
                </a:gridCol>
              </a:tblGrid>
              <a:tr h="704829">
                <a:tc>
                  <a:txBody>
                    <a:bodyPr/>
                    <a:lstStyle/>
                    <a:p>
                      <a:pPr algn="ctr"/>
                      <a:r>
                        <a:rPr lang="en-US" sz="1100" dirty="0"/>
                        <a:t>S.NO</a:t>
                      </a:r>
                      <a:endParaRPr lang="en-IN" sz="1100" dirty="0"/>
                    </a:p>
                  </a:txBody>
                  <a:tcPr anchor="ctr"/>
                </a:tc>
                <a:tc>
                  <a:txBody>
                    <a:bodyPr/>
                    <a:lstStyle/>
                    <a:p>
                      <a:pPr algn="ctr"/>
                      <a:r>
                        <a:rPr lang="en-US" dirty="0"/>
                        <a:t>TITLE</a:t>
                      </a:r>
                      <a:endParaRPr lang="en-IN" dirty="0"/>
                    </a:p>
                  </a:txBody>
                  <a:tcPr anchor="ctr"/>
                </a:tc>
                <a:tc>
                  <a:txBody>
                    <a:bodyPr/>
                    <a:lstStyle/>
                    <a:p>
                      <a:pPr algn="ctr"/>
                      <a:r>
                        <a:rPr lang="en-US" dirty="0"/>
                        <a:t>AUTHOR</a:t>
                      </a:r>
                      <a:endParaRPr lang="en-IN" dirty="0"/>
                    </a:p>
                  </a:txBody>
                  <a:tcPr anchor="ctr"/>
                </a:tc>
                <a:tc>
                  <a:txBody>
                    <a:bodyPr/>
                    <a:lstStyle/>
                    <a:p>
                      <a:pPr algn="ctr"/>
                      <a:r>
                        <a:rPr lang="en-US" dirty="0"/>
                        <a:t>YEAR OF PUBLISHING</a:t>
                      </a:r>
                      <a:endParaRPr lang="en-IN" dirty="0"/>
                    </a:p>
                  </a:txBody>
                  <a:tcPr anchor="ctr"/>
                </a:tc>
                <a:tc>
                  <a:txBody>
                    <a:bodyPr/>
                    <a:lstStyle/>
                    <a:p>
                      <a:pPr algn="ctr"/>
                      <a:r>
                        <a:rPr lang="en-US" sz="1200" dirty="0"/>
                        <a:t>PARAMETERS MENTIONED </a:t>
                      </a:r>
                      <a:endParaRPr lang="en-IN" sz="1200" dirty="0"/>
                    </a:p>
                  </a:txBody>
                  <a:tcPr anchor="ctr"/>
                </a:tc>
                <a:extLst>
                  <a:ext uri="{0D108BD9-81ED-4DB2-BD59-A6C34878D82A}">
                    <a16:rowId xmlns:a16="http://schemas.microsoft.com/office/drawing/2014/main" val="1814592959"/>
                  </a:ext>
                </a:extLst>
              </a:tr>
              <a:tr h="1030839">
                <a:tc>
                  <a:txBody>
                    <a:bodyPr/>
                    <a:lstStyle/>
                    <a:p>
                      <a:pPr algn="ctr"/>
                      <a:r>
                        <a:rPr lang="en-US" dirty="0"/>
                        <a:t>1</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Cardiologist-Level Arrhythmia Detection with Convolutional Neural Networks</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fi-FI" sz="1400" dirty="0">
                          <a:latin typeface="Times New Roman" panose="02020603050405020304" pitchFamily="18" charset="0"/>
                          <a:cs typeface="Times New Roman" panose="02020603050405020304" pitchFamily="18" charset="0"/>
                        </a:rPr>
                        <a:t>Awni Y. Hannun, Pranav Rajpurkar</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2019</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marL="2857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34-layer deep CNN (convolutional neural network)</a:t>
                      </a:r>
                    </a:p>
                    <a:p>
                      <a:pPr marL="2857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30-second ECG segments</a:t>
                      </a:r>
                      <a:endParaRPr lang="en-IN" sz="1400" b="1" dirty="0">
                        <a:latin typeface="Times New Roman" panose="02020603050405020304" pitchFamily="18" charset="0"/>
                        <a:cs typeface="Times New Roman" panose="02020603050405020304" pitchFamily="18" charset="0"/>
                      </a:endParaRPr>
                    </a:p>
                    <a:p>
                      <a:pPr marL="2857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MIT-BIH Arrhythmia Dataset</a:t>
                      </a:r>
                    </a:p>
                  </a:txBody>
                  <a:tcPr anchor="ctr"/>
                </a:tc>
                <a:extLst>
                  <a:ext uri="{0D108BD9-81ED-4DB2-BD59-A6C34878D82A}">
                    <a16:rowId xmlns:a16="http://schemas.microsoft.com/office/drawing/2014/main" val="1887299468"/>
                  </a:ext>
                </a:extLst>
              </a:tr>
              <a:tr h="1540496">
                <a:tc>
                  <a:txBody>
                    <a:bodyPr/>
                    <a:lstStyle/>
                    <a:p>
                      <a:pPr algn="ctr"/>
                      <a:r>
                        <a:rPr lang="en-US" dirty="0"/>
                        <a:t>2</a:t>
                      </a:r>
                      <a:endParaRPr lang="en-IN" dirty="0"/>
                    </a:p>
                  </a:txBody>
                  <a:tcPr anchor="ctr"/>
                </a:tc>
                <a:tc>
                  <a:txBody>
                    <a:bodyPr/>
                    <a:lstStyle/>
                    <a:p>
                      <a:pPr algn="ctr"/>
                      <a:r>
                        <a:rPr lang="en-US" sz="1400" dirty="0">
                          <a:latin typeface="Times New Roman" panose="02020603050405020304" pitchFamily="18" charset="0"/>
                          <a:cs typeface="Times New Roman" panose="02020603050405020304" pitchFamily="18" charset="0"/>
                        </a:rPr>
                        <a:t>ECG Heartbeat Classification Using Convolutional Neural Networks</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err="1">
                          <a:latin typeface="Times New Roman" panose="02020603050405020304" pitchFamily="18" charset="0"/>
                          <a:cs typeface="Times New Roman" panose="02020603050405020304" pitchFamily="18" charset="0"/>
                        </a:rPr>
                        <a:t>Jiun</a:t>
                      </a:r>
                      <a:r>
                        <a:rPr lang="en-IN" sz="1400" dirty="0">
                          <a:latin typeface="Times New Roman" panose="02020603050405020304" pitchFamily="18" charset="0"/>
                          <a:cs typeface="Times New Roman" panose="02020603050405020304" pitchFamily="18" charset="0"/>
                        </a:rPr>
                        <a:t>-Yan Su, Wen-Chung Kao</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2020</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CNN with max-pooling layers</a:t>
                      </a:r>
                    </a:p>
                    <a:p>
                      <a:pPr marL="285750"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Input:</a:t>
                      </a:r>
                      <a:r>
                        <a:rPr lang="en-IN" sz="1400" dirty="0">
                          <a:latin typeface="Times New Roman" panose="02020603050405020304" pitchFamily="18" charset="0"/>
                          <a:cs typeface="Times New Roman" panose="02020603050405020304" pitchFamily="18" charset="0"/>
                        </a:rPr>
                        <a:t> Pre-processed ECG signals with R-peak detection</a:t>
                      </a:r>
                    </a:p>
                    <a:p>
                      <a:pPr marL="285750"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Datasets:</a:t>
                      </a:r>
                      <a:r>
                        <a:rPr lang="en-IN" sz="1400" dirty="0">
                          <a:latin typeface="Times New Roman" panose="02020603050405020304" pitchFamily="18" charset="0"/>
                          <a:cs typeface="Times New Roman" panose="02020603050405020304" pitchFamily="18" charset="0"/>
                        </a:rPr>
                        <a:t> MIT-BIH Arrhythmia Dataset</a:t>
                      </a:r>
                    </a:p>
                  </a:txBody>
                  <a:tcPr/>
                </a:tc>
                <a:extLst>
                  <a:ext uri="{0D108BD9-81ED-4DB2-BD59-A6C34878D82A}">
                    <a16:rowId xmlns:a16="http://schemas.microsoft.com/office/drawing/2014/main" val="2316350183"/>
                  </a:ext>
                </a:extLst>
              </a:tr>
              <a:tr h="615968">
                <a:tc>
                  <a:txBody>
                    <a:bodyPr/>
                    <a:lstStyle/>
                    <a:p>
                      <a:pPr algn="ctr"/>
                      <a:r>
                        <a:rPr lang="en-US" dirty="0"/>
                        <a:t>3</a:t>
                      </a:r>
                      <a:endParaRPr lang="en-IN" dirty="0"/>
                    </a:p>
                  </a:txBody>
                  <a:tcPr anchor="ctr"/>
                </a:tc>
                <a:tc>
                  <a:txBody>
                    <a:bodyPr/>
                    <a:lstStyle/>
                    <a:p>
                      <a:pPr algn="ctr"/>
                      <a:r>
                        <a:rPr lang="en-US" sz="1400" dirty="0">
                          <a:latin typeface="Times New Roman" panose="02020603050405020304" pitchFamily="18" charset="0"/>
                          <a:cs typeface="Times New Roman" panose="02020603050405020304" pitchFamily="18" charset="0"/>
                        </a:rPr>
                        <a:t>A Deep Learning Approach to Predicting Cardiac Abnormalities Using ECG Data</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fi-FI" sz="1400" dirty="0">
                          <a:latin typeface="Times New Roman" panose="02020603050405020304" pitchFamily="18" charset="0"/>
                          <a:cs typeface="Times New Roman" panose="02020603050405020304" pitchFamily="18" charset="0"/>
                        </a:rPr>
                        <a:t>Rajat K. Gupta, Arun K. Majumdar</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2021</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LSTM (Long Short-Term Memory) network</a:t>
                      </a:r>
                    </a:p>
                    <a:p>
                      <a:pPr marL="285750"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Input:</a:t>
                      </a:r>
                      <a:r>
                        <a:rPr lang="en-IN" sz="1400" dirty="0">
                          <a:latin typeface="Times New Roman" panose="02020603050405020304" pitchFamily="18" charset="0"/>
                          <a:cs typeface="Times New Roman" panose="02020603050405020304" pitchFamily="18" charset="0"/>
                        </a:rPr>
                        <a:t> Raw ECG data</a:t>
                      </a:r>
                    </a:p>
                    <a:p>
                      <a:pPr marL="285750"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Datasets:</a:t>
                      </a:r>
                      <a:r>
                        <a:rPr lang="en-IN" sz="1400" dirty="0">
                          <a:latin typeface="Times New Roman" panose="02020603050405020304" pitchFamily="18" charset="0"/>
                          <a:cs typeface="Times New Roman" panose="02020603050405020304" pitchFamily="18" charset="0"/>
                        </a:rPr>
                        <a:t> PTB Diagnostic ECG Database</a:t>
                      </a:r>
                    </a:p>
                  </a:txBody>
                  <a:tcPr/>
                </a:tc>
                <a:extLst>
                  <a:ext uri="{0D108BD9-81ED-4DB2-BD59-A6C34878D82A}">
                    <a16:rowId xmlns:a16="http://schemas.microsoft.com/office/drawing/2014/main" val="1211438641"/>
                  </a:ext>
                </a:extLst>
              </a:tr>
            </a:tbl>
          </a:graphicData>
        </a:graphic>
      </p:graphicFrame>
    </p:spTree>
    <p:extLst>
      <p:ext uri="{BB962C8B-B14F-4D97-AF65-F5344CB8AC3E}">
        <p14:creationId xmlns:p14="http://schemas.microsoft.com/office/powerpoint/2010/main" val="3260307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graphicFrame>
        <p:nvGraphicFramePr>
          <p:cNvPr id="2" name="Table 1">
            <a:extLst>
              <a:ext uri="{FF2B5EF4-FFF2-40B4-BE49-F238E27FC236}">
                <a16:creationId xmlns:a16="http://schemas.microsoft.com/office/drawing/2014/main" id="{3F48E109-8F1E-4C59-6BF9-CA39C1201F81}"/>
              </a:ext>
            </a:extLst>
          </p:cNvPr>
          <p:cNvGraphicFramePr>
            <a:graphicFrameLocks noGrp="1"/>
          </p:cNvGraphicFramePr>
          <p:nvPr>
            <p:extLst>
              <p:ext uri="{D42A27DB-BD31-4B8C-83A1-F6EECF244321}">
                <p14:modId xmlns:p14="http://schemas.microsoft.com/office/powerpoint/2010/main" val="89996328"/>
              </p:ext>
            </p:extLst>
          </p:nvPr>
        </p:nvGraphicFramePr>
        <p:xfrm>
          <a:off x="592667" y="1507066"/>
          <a:ext cx="11167534" cy="2956560"/>
        </p:xfrm>
        <a:graphic>
          <a:graphicData uri="http://schemas.openxmlformats.org/drawingml/2006/table">
            <a:tbl>
              <a:tblPr firstRow="1" bandRow="1">
                <a:tableStyleId>{487C13AC-C4EB-4B75-A16E-F28B5C2F6171}</a:tableStyleId>
              </a:tblPr>
              <a:tblGrid>
                <a:gridCol w="628104">
                  <a:extLst>
                    <a:ext uri="{9D8B030D-6E8A-4147-A177-3AD203B41FA5}">
                      <a16:colId xmlns:a16="http://schemas.microsoft.com/office/drawing/2014/main" val="1002751931"/>
                    </a:ext>
                  </a:extLst>
                </a:gridCol>
                <a:gridCol w="3838910">
                  <a:extLst>
                    <a:ext uri="{9D8B030D-6E8A-4147-A177-3AD203B41FA5}">
                      <a16:colId xmlns:a16="http://schemas.microsoft.com/office/drawing/2014/main" val="3983550980"/>
                    </a:ext>
                  </a:extLst>
                </a:gridCol>
                <a:gridCol w="2233507">
                  <a:extLst>
                    <a:ext uri="{9D8B030D-6E8A-4147-A177-3AD203B41FA5}">
                      <a16:colId xmlns:a16="http://schemas.microsoft.com/office/drawing/2014/main" val="81425617"/>
                    </a:ext>
                  </a:extLst>
                </a:gridCol>
                <a:gridCol w="1205610">
                  <a:extLst>
                    <a:ext uri="{9D8B030D-6E8A-4147-A177-3AD203B41FA5}">
                      <a16:colId xmlns:a16="http://schemas.microsoft.com/office/drawing/2014/main" val="3885234972"/>
                    </a:ext>
                  </a:extLst>
                </a:gridCol>
                <a:gridCol w="3261403">
                  <a:extLst>
                    <a:ext uri="{9D8B030D-6E8A-4147-A177-3AD203B41FA5}">
                      <a16:colId xmlns:a16="http://schemas.microsoft.com/office/drawing/2014/main" val="3709011525"/>
                    </a:ext>
                  </a:extLst>
                </a:gridCol>
              </a:tblGrid>
              <a:tr h="370840">
                <a:tc>
                  <a:txBody>
                    <a:bodyPr/>
                    <a:lstStyle/>
                    <a:p>
                      <a:pPr algn="ctr"/>
                      <a:r>
                        <a:rPr lang="en-US" dirty="0"/>
                        <a:t>4</a:t>
                      </a:r>
                      <a:endParaRPr lang="en-IN" dirty="0"/>
                    </a:p>
                  </a:txBody>
                  <a:tcPr anchor="ctr"/>
                </a:tc>
                <a:tc>
                  <a:txBody>
                    <a:bodyPr/>
                    <a:lstStyle/>
                    <a:p>
                      <a:pPr algn="ctr"/>
                      <a:r>
                        <a:rPr lang="en-US" dirty="0">
                          <a:latin typeface="Times New Roman" panose="02020603050405020304" pitchFamily="18" charset="0"/>
                          <a:cs typeface="Times New Roman" panose="02020603050405020304" pitchFamily="18" charset="0"/>
                        </a:rPr>
                        <a:t>Transfer Learning for Arrhythmia Classification Using Deep Neural Networks</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Xueheng Zhou, Songnan Yang, Hongyi Wu</a:t>
                      </a:r>
                    </a:p>
                  </a:txBody>
                  <a:tcPr anchor="ctr"/>
                </a:tc>
                <a:tc>
                  <a:txBody>
                    <a:bodyPr/>
                    <a:lstStyle/>
                    <a:p>
                      <a:pPr algn="ctr"/>
                      <a:r>
                        <a:rPr lang="en-US" dirty="0">
                          <a:latin typeface="Times New Roman" panose="02020603050405020304" pitchFamily="18" charset="0"/>
                          <a:cs typeface="Times New Roman" panose="02020603050405020304" pitchFamily="18" charset="0"/>
                        </a:rPr>
                        <a:t>2021</a:t>
                      </a:r>
                      <a:endParaRPr lang="en-IN" dirty="0">
                        <a:latin typeface="Times New Roman" panose="02020603050405020304" pitchFamily="18" charset="0"/>
                        <a:cs typeface="Times New Roman" panose="02020603050405020304" pitchFamily="18" charset="0"/>
                      </a:endParaRPr>
                    </a:p>
                  </a:txBody>
                  <a:tcPr anchor="ctr"/>
                </a:tc>
                <a:tc>
                  <a:txBody>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Transfer learning with pre-trained ResNet</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Input:</a:t>
                      </a:r>
                      <a:r>
                        <a:rPr lang="en-IN" dirty="0">
                          <a:latin typeface="Times New Roman" panose="02020603050405020304" pitchFamily="18" charset="0"/>
                          <a:cs typeface="Times New Roman" panose="02020603050405020304" pitchFamily="18" charset="0"/>
                        </a:rPr>
                        <a:t> 12-lead ECG signals</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Datasets:</a:t>
                      </a:r>
                      <a:r>
                        <a:rPr lang="en-IN" dirty="0">
                          <a:latin typeface="Times New Roman" panose="02020603050405020304" pitchFamily="18" charset="0"/>
                          <a:cs typeface="Times New Roman" panose="02020603050405020304" pitchFamily="18" charset="0"/>
                        </a:rPr>
                        <a:t> PhysioNet Challenge 2017 dataset</a:t>
                      </a:r>
                    </a:p>
                  </a:txBody>
                  <a:tcPr/>
                </a:tc>
                <a:extLst>
                  <a:ext uri="{0D108BD9-81ED-4DB2-BD59-A6C34878D82A}">
                    <a16:rowId xmlns:a16="http://schemas.microsoft.com/office/drawing/2014/main" val="2001285114"/>
                  </a:ext>
                </a:extLst>
              </a:tr>
              <a:tr h="370840">
                <a:tc>
                  <a:txBody>
                    <a:bodyPr/>
                    <a:lstStyle/>
                    <a:p>
                      <a:pPr algn="ctr"/>
                      <a:r>
                        <a:rPr lang="en-US" dirty="0"/>
                        <a:t>5</a:t>
                      </a:r>
                      <a:endParaRPr lang="en-IN" dirty="0"/>
                    </a:p>
                  </a:txBody>
                  <a:tcPr anchor="ctr"/>
                </a:tc>
                <a:tc>
                  <a:txBody>
                    <a:bodyPr/>
                    <a:lstStyle/>
                    <a:p>
                      <a:pPr algn="ctr"/>
                      <a:r>
                        <a:rPr lang="en-US" dirty="0">
                          <a:latin typeface="Times New Roman" panose="02020603050405020304" pitchFamily="18" charset="0"/>
                          <a:cs typeface="Times New Roman" panose="02020603050405020304" pitchFamily="18" charset="0"/>
                        </a:rPr>
                        <a:t>Arrhythmia Classification from 2-Lead ECG Signals Using Deep Neural Networks</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Shashank Reddy, Rahul Mittal, Amritanshu Pandey</a:t>
                      </a:r>
                    </a:p>
                  </a:txBody>
                  <a:tcPr anchor="ctr"/>
                </a:tc>
                <a:tc>
                  <a:txBody>
                    <a:bodyPr/>
                    <a:lstStyle/>
                    <a:p>
                      <a:pPr algn="ctr"/>
                      <a:r>
                        <a:rPr lang="en-US" dirty="0">
                          <a:latin typeface="Times New Roman" panose="02020603050405020304" pitchFamily="18" charset="0"/>
                          <a:cs typeface="Times New Roman" panose="02020603050405020304" pitchFamily="18" charset="0"/>
                        </a:rPr>
                        <a:t>2022</a:t>
                      </a:r>
                      <a:endParaRPr lang="en-IN" dirty="0">
                        <a:latin typeface="Times New Roman" panose="02020603050405020304" pitchFamily="18" charset="0"/>
                        <a:cs typeface="Times New Roman" panose="02020603050405020304" pitchFamily="18" charset="0"/>
                      </a:endParaRPr>
                    </a:p>
                  </a:txBody>
                  <a:tcPr anchor="ctr"/>
                </a:tc>
                <a:tc>
                  <a:txBody>
                    <a:bodyPr/>
                    <a:lstStyle/>
                    <a:p>
                      <a:pPr marL="285750" lvl="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Deep CNN with attention mechanism</a:t>
                      </a: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Input:</a:t>
                      </a:r>
                      <a:r>
                        <a:rPr lang="en-IN" dirty="0">
                          <a:latin typeface="Times New Roman" panose="02020603050405020304" pitchFamily="18" charset="0"/>
                          <a:cs typeface="Times New Roman" panose="02020603050405020304" pitchFamily="18" charset="0"/>
                        </a:rPr>
                        <a:t> 2-lead ECG data</a:t>
                      </a: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Datasets:</a:t>
                      </a:r>
                      <a:r>
                        <a:rPr lang="en-IN" dirty="0">
                          <a:latin typeface="Times New Roman" panose="02020603050405020304" pitchFamily="18" charset="0"/>
                          <a:cs typeface="Times New Roman" panose="02020603050405020304" pitchFamily="18" charset="0"/>
                        </a:rPr>
                        <a:t> MIT-BIH Arrhythmia Dataset</a:t>
                      </a: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Application: </a:t>
                      </a:r>
                      <a:r>
                        <a:rPr lang="en-US" dirty="0">
                          <a:latin typeface="Times New Roman" panose="02020603050405020304" pitchFamily="18" charset="0"/>
                          <a:cs typeface="Times New Roman" panose="02020603050405020304" pitchFamily="18" charset="0"/>
                        </a:rPr>
                        <a:t>2-lead ECG data could be in </a:t>
                      </a:r>
                      <a:r>
                        <a:rPr lang="en-US" b="1" dirty="0">
                          <a:latin typeface="Times New Roman" panose="02020603050405020304" pitchFamily="18" charset="0"/>
                          <a:cs typeface="Times New Roman" panose="02020603050405020304" pitchFamily="18" charset="0"/>
                        </a:rPr>
                        <a:t>real-time arrhythmia monitoring for wearable health devices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2466640"/>
                  </a:ext>
                </a:extLst>
              </a:tr>
            </a:tbl>
          </a:graphicData>
        </a:graphic>
      </p:graphicFrame>
    </p:spTree>
    <p:extLst>
      <p:ext uri="{BB962C8B-B14F-4D97-AF65-F5344CB8AC3E}">
        <p14:creationId xmlns:p14="http://schemas.microsoft.com/office/powerpoint/2010/main" val="1490751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1" name="Google Shape;231;p35"/>
          <p:cNvPicPr preferRelativeResize="0"/>
          <p:nvPr/>
        </p:nvPicPr>
        <p:blipFill rotWithShape="1">
          <a:blip r:embed="rId3">
            <a:alphaModFix/>
          </a:blip>
          <a:srcRect l="22326" t="32664" r="11837" b="35102"/>
          <a:stretch/>
        </p:blipFill>
        <p:spPr>
          <a:xfrm>
            <a:off x="262467" y="258234"/>
            <a:ext cx="1504951" cy="423333"/>
          </a:xfrm>
          <a:prstGeom prst="rect">
            <a:avLst/>
          </a:prstGeom>
          <a:noFill/>
          <a:ln>
            <a:noFill/>
          </a:ln>
        </p:spPr>
      </p:pic>
      <p:sp>
        <p:nvSpPr>
          <p:cNvPr id="3" name="TextBox 2">
            <a:extLst>
              <a:ext uri="{FF2B5EF4-FFF2-40B4-BE49-F238E27FC236}">
                <a16:creationId xmlns:a16="http://schemas.microsoft.com/office/drawing/2014/main" id="{2F29B822-937D-E7B8-CD59-29F0244945D4}"/>
              </a:ext>
            </a:extLst>
          </p:cNvPr>
          <p:cNvSpPr txBox="1"/>
          <p:nvPr/>
        </p:nvSpPr>
        <p:spPr>
          <a:xfrm>
            <a:off x="650448" y="681567"/>
            <a:ext cx="10840826" cy="5232202"/>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ECG signal parts and description:</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 Wave</a:t>
            </a:r>
          </a:p>
          <a:p>
            <a:pPr algn="just"/>
            <a:r>
              <a:rPr lang="en-US" sz="2400" dirty="0">
                <a:latin typeface="Times New Roman" panose="02020603050405020304" pitchFamily="18" charset="0"/>
                <a:cs typeface="Times New Roman" panose="02020603050405020304" pitchFamily="18" charset="0"/>
              </a:rPr>
              <a:t>	Description: The P wave represents the depolarization of the atria, which is the electrical activity that leads to the contraction of the atria. It is usually a small, rounded waveform that occurs before the QRS complex.</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QRS Complex</a:t>
            </a:r>
          </a:p>
          <a:p>
            <a:pPr algn="just"/>
            <a:r>
              <a:rPr lang="en-US" sz="2400" dirty="0">
                <a:latin typeface="Times New Roman" panose="02020603050405020304" pitchFamily="18" charset="0"/>
                <a:cs typeface="Times New Roman" panose="02020603050405020304" pitchFamily="18" charset="0"/>
              </a:rPr>
              <a:t>	Description: The QRS complex represents the rapid depolarization of the ventricles, leading to their contraction. This is the most prominent feature on the ECG signal and is typically composed of three parts:</a:t>
            </a:r>
          </a:p>
          <a:p>
            <a:pPr algn="just"/>
            <a:r>
              <a:rPr lang="en-US" sz="2400" dirty="0">
                <a:latin typeface="Times New Roman" panose="02020603050405020304" pitchFamily="18" charset="0"/>
                <a:cs typeface="Times New Roman" panose="02020603050405020304" pitchFamily="18" charset="0"/>
              </a:rPr>
              <a:t>	Q wave: A small downward deflection following the P wave.</a:t>
            </a:r>
          </a:p>
          <a:p>
            <a:pPr algn="just"/>
            <a:r>
              <a:rPr lang="en-US" sz="2400" dirty="0">
                <a:latin typeface="Times New Roman" panose="02020603050405020304" pitchFamily="18" charset="0"/>
                <a:cs typeface="Times New Roman" panose="02020603050405020304" pitchFamily="18" charset="0"/>
              </a:rPr>
              <a:t>	R wave: A large upward deflection following the Q wave.</a:t>
            </a:r>
          </a:p>
          <a:p>
            <a:pPr algn="just"/>
            <a:r>
              <a:rPr lang="en-US" sz="2400" dirty="0">
                <a:latin typeface="Times New Roman" panose="02020603050405020304" pitchFamily="18" charset="0"/>
                <a:cs typeface="Times New Roman" panose="02020603050405020304" pitchFamily="18" charset="0"/>
              </a:rPr>
              <a:t>	S wave: A downward deflection following the R wave.</a:t>
            </a: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345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1" name="Google Shape;231;p35"/>
          <p:cNvPicPr preferRelativeResize="0"/>
          <p:nvPr/>
        </p:nvPicPr>
        <p:blipFill rotWithShape="1">
          <a:blip r:embed="rId3">
            <a:alphaModFix/>
          </a:blip>
          <a:srcRect l="22326" t="32664" r="11837" b="35102"/>
          <a:stretch/>
        </p:blipFill>
        <p:spPr>
          <a:xfrm>
            <a:off x="262467" y="258234"/>
            <a:ext cx="1504951" cy="423333"/>
          </a:xfrm>
          <a:prstGeom prst="rect">
            <a:avLst/>
          </a:prstGeom>
          <a:noFill/>
          <a:ln>
            <a:noFill/>
          </a:ln>
        </p:spPr>
      </p:pic>
      <p:sp>
        <p:nvSpPr>
          <p:cNvPr id="2" name="TextBox 1">
            <a:extLst>
              <a:ext uri="{FF2B5EF4-FFF2-40B4-BE49-F238E27FC236}">
                <a16:creationId xmlns:a16="http://schemas.microsoft.com/office/drawing/2014/main" id="{68F9EA3B-4519-4D10-38A7-3B8A1C3A34B5}"/>
              </a:ext>
            </a:extLst>
          </p:cNvPr>
          <p:cNvSpPr txBox="1"/>
          <p:nvPr/>
        </p:nvSpPr>
        <p:spPr>
          <a:xfrm>
            <a:off x="884902" y="845574"/>
            <a:ext cx="10813761"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 Wave</a:t>
            </a:r>
          </a:p>
          <a:p>
            <a:pPr algn="just"/>
            <a:r>
              <a:rPr lang="en-US" sz="2400" dirty="0">
                <a:latin typeface="Times New Roman" panose="02020603050405020304" pitchFamily="18" charset="0"/>
                <a:cs typeface="Times New Roman" panose="02020603050405020304" pitchFamily="18" charset="0"/>
              </a:rPr>
              <a:t>	Description: The T wave represents the repolarization of the ventricles, which is the process of the ventricles returning to their resting state after contraction. It typically appears as a modest, rounded waveform following the QRS complex.</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 Interval</a:t>
            </a:r>
          </a:p>
          <a:p>
            <a:pPr algn="just"/>
            <a:r>
              <a:rPr lang="en-US" sz="2400" dirty="0">
                <a:latin typeface="Times New Roman" panose="02020603050405020304" pitchFamily="18" charset="0"/>
                <a:cs typeface="Times New Roman" panose="02020603050405020304" pitchFamily="18" charset="0"/>
              </a:rPr>
              <a:t>	Description: The PR interval is the time between the onset of the P wave and the start of the QRS complex. It represents the time taken for the electrical impulse to travel from the atria to the ventricles.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9612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32619" y="685488"/>
            <a:ext cx="11326761" cy="5735761"/>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IN" sz="1600" b="1" dirty="0">
                <a:latin typeface="Times New Roman" panose="02020603050405020304" pitchFamily="18" charset="0"/>
                <a:ea typeface="Verdana" panose="020B0604030504040204" pitchFamily="34" charset="0"/>
                <a:cs typeface="Times New Roman" panose="02020603050405020304" pitchFamily="18" charset="0"/>
              </a:rPr>
              <a:t>ABSTRACT </a:t>
            </a:r>
          </a:p>
          <a:p>
            <a:pPr algn="just">
              <a:lnSpc>
                <a:spcPct val="150000"/>
              </a:lnSpc>
              <a:spcBef>
                <a:spcPts val="990"/>
              </a:spcBef>
              <a:spcAft>
                <a:spcPts val="1000"/>
              </a:spcAft>
            </a:pPr>
            <a:r>
              <a:rPr lang="en-US" sz="1600" dirty="0">
                <a:solidFill>
                  <a:srgbClr val="000000"/>
                </a:solidFill>
                <a:effectLst/>
                <a:latin typeface="Times New Roman" panose="02020603050405020304" pitchFamily="18" charset="0"/>
                <a:ea typeface="Cambria Math" panose="02040503050406030204" pitchFamily="18" charset="0"/>
                <a:cs typeface="Times New Roman" panose="02020603050405020304" pitchFamily="18" charset="0"/>
              </a:rPr>
              <a:t>The primary objective of this project is to develop a deep learning-based system for accurate classification of ECG arrhythmias. By leveraging state-of-the-art deep learning techniques, we aim to enhance the precision of arrhythmia classification. The publicly available ECG datasets such as the MIT-BIH Arrhythmia Database, which contains a diverse set of annotated ECG recordings from various patients. Electrocardiogram (ECG) arrhythmias are irregularities in coronary heart rhythm which could signal severe cardiovascular conditions, necessitating accurate and well- timed detection for powerful intervention. CNNs offer a powerful approach for ECG arrhythmia detection due to their ability to automatically learn and extract features, recognize patterns, and handle large amounts of data, all of which contribute to more accurate and efficient arrhythmia diagnosis. The steps to be followed to the classification of ECG arrhythmia are as follows: pre-processing, feature extraction, classification of ECG arrhythmias, real-time testing, and analysis.</a:t>
            </a:r>
            <a:r>
              <a:rPr lang="en-US" sz="16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600" dirty="0">
                <a:solidFill>
                  <a:srgbClr val="000000"/>
                </a:solidFill>
                <a:effectLst/>
                <a:latin typeface="Times New Roman" panose="02020603050405020304" pitchFamily="18" charset="0"/>
                <a:ea typeface="Cambria Math" panose="02040503050406030204" pitchFamily="18" charset="0"/>
                <a:cs typeface="Times New Roman" panose="02020603050405020304" pitchFamily="18" charset="0"/>
              </a:rPr>
              <a:t>Publicly available dataset of annotated ECG recordings can be used to train and validate the developed  models, that specialize in their ability to discover various arrhythmias with high precision. The outcomes of this mission have the capacity to seriously strengthen the field of cardiac health tracking, providing a scalable and green solution for early arrhythmia detection and control. Future work will attention on integrating those models into realistic healthcare packages and exploring their potential for broader clinical use. </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701040" indent="-701040" algn="just">
              <a:lnSpc>
                <a:spcPct val="85000"/>
              </a:lnSpc>
              <a:spcBef>
                <a:spcPts val="1040"/>
              </a:spcBef>
              <a:spcAft>
                <a:spcPts val="1000"/>
              </a:spcAft>
            </a:pPr>
            <a:r>
              <a:rPr lang="en-US" sz="1600" b="1" i="1" dirty="0">
                <a:solidFill>
                  <a:srgbClr val="000000"/>
                </a:solidFill>
                <a:effectLst/>
                <a:latin typeface="Times New Roman" panose="02020603050405020304" pitchFamily="18" charset="0"/>
                <a:ea typeface="Cambria Math" panose="02040503050406030204" pitchFamily="18" charset="0"/>
                <a:cs typeface="Times New Roman" panose="02020603050405020304" pitchFamily="18" charset="0"/>
              </a:rPr>
              <a:t>Keywords</a:t>
            </a:r>
            <a:r>
              <a:rPr lang="en-US" sz="1600" i="1" dirty="0">
                <a:solidFill>
                  <a:srgbClr val="000000"/>
                </a:solidFill>
                <a:effectLst/>
                <a:latin typeface="Times New Roman" panose="02020603050405020304" pitchFamily="18" charset="0"/>
                <a:ea typeface="Cambria Math" panose="02040503050406030204" pitchFamily="18" charset="0"/>
                <a:cs typeface="Times New Roman" panose="02020603050405020304" pitchFamily="18" charset="0"/>
              </a:rPr>
              <a:t>:</a:t>
            </a:r>
            <a:r>
              <a:rPr lang="en-US" sz="1600" i="1" dirty="0">
                <a:latin typeface="Times New Roman" panose="02020603050405020304" pitchFamily="18" charset="0"/>
                <a:ea typeface="Cambria Math" panose="02040503050406030204" pitchFamily="18" charset="0"/>
                <a:cs typeface="Times New Roman" panose="02020603050405020304" pitchFamily="18" charset="0"/>
              </a:rPr>
              <a:t> </a:t>
            </a:r>
            <a:r>
              <a:rPr lang="en-US" sz="1600" dirty="0">
                <a:solidFill>
                  <a:srgbClr val="000000"/>
                </a:solidFill>
                <a:effectLst/>
                <a:latin typeface="Times New Roman" panose="02020603050405020304" pitchFamily="18" charset="0"/>
                <a:ea typeface="Cambria Math" panose="02040503050406030204" pitchFamily="18" charset="0"/>
                <a:cs typeface="Times New Roman" panose="02020603050405020304" pitchFamily="18" charset="0"/>
              </a:rPr>
              <a:t>ECG, Filtering, Feature extraction, Convolutional neural networks, arrhythmia classification. </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85000"/>
              </a:lnSpc>
              <a:spcBef>
                <a:spcPts val="1040"/>
              </a:spcBef>
              <a:spcAft>
                <a:spcPts val="1000"/>
              </a:spcAft>
            </a:pPr>
            <a:r>
              <a:rPr lang="en-US" sz="1600" dirty="0">
                <a:solidFill>
                  <a:srgbClr val="000000"/>
                </a:solidFill>
                <a:effectLst/>
                <a:latin typeface="Times New Roman" panose="02020603050405020304" pitchFamily="18" charset="0"/>
                <a:ea typeface="Cambria Math" panose="02040503050406030204" pitchFamily="18" charset="0"/>
                <a:cs typeface="Times New Roman" panose="02020603050405020304" pitchFamily="18" charset="0"/>
              </a:rPr>
              <a:t> </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R="0" lvl="0" algn="just" rtl="0">
              <a:lnSpc>
                <a:spcPct val="100000"/>
              </a:lnSpc>
              <a:spcBef>
                <a:spcPts val="0"/>
              </a:spcBef>
              <a:spcAft>
                <a:spcPts val="0"/>
              </a:spcAft>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R="0" lvl="0" algn="just" rtl="0">
              <a:lnSpc>
                <a:spcPct val="100000"/>
              </a:lnSpc>
              <a:spcBef>
                <a:spcPts val="0"/>
              </a:spcBef>
              <a:spcAft>
                <a:spcPts val="0"/>
              </a:spcAft>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R="0" lvl="0" algn="just" rtl="0">
              <a:lnSpc>
                <a:spcPct val="100000"/>
              </a:lnSpc>
              <a:spcBef>
                <a:spcPts val="0"/>
              </a:spcBef>
              <a:spcAft>
                <a:spcPts val="0"/>
              </a:spcAft>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R="0" lvl="0" algn="just" rtl="0">
              <a:lnSpc>
                <a:spcPct val="100000"/>
              </a:lnSpc>
              <a:spcBef>
                <a:spcPts val="0"/>
              </a:spcBef>
              <a:spcAft>
                <a:spcPts val="0"/>
              </a:spcAft>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R="0" lvl="0" algn="just" rtl="0">
              <a:lnSpc>
                <a:spcPct val="100000"/>
              </a:lnSpc>
              <a:spcBef>
                <a:spcPts val="0"/>
              </a:spcBef>
              <a:spcAft>
                <a:spcPts val="0"/>
              </a:spcAft>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algn="just" rtl="0">
              <a:lnSpc>
                <a:spcPct val="100000"/>
              </a:lnSpc>
              <a:spcBef>
                <a:spcPts val="0"/>
              </a:spcBef>
              <a:spcAft>
                <a:spcPts val="0"/>
              </a:spcAft>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2538241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1" name="Google Shape;231;p35"/>
          <p:cNvPicPr preferRelativeResize="0"/>
          <p:nvPr/>
        </p:nvPicPr>
        <p:blipFill rotWithShape="1">
          <a:blip r:embed="rId3">
            <a:alphaModFix/>
          </a:blip>
          <a:srcRect l="22326" t="32664" r="11837" b="35102"/>
          <a:stretch/>
        </p:blipFill>
        <p:spPr>
          <a:xfrm>
            <a:off x="262467" y="258234"/>
            <a:ext cx="1504951" cy="423333"/>
          </a:xfrm>
          <a:prstGeom prst="rect">
            <a:avLst/>
          </a:prstGeom>
          <a:noFill/>
          <a:ln>
            <a:noFill/>
          </a:ln>
        </p:spPr>
      </p:pic>
      <p:sp>
        <p:nvSpPr>
          <p:cNvPr id="2" name="TextBox 1">
            <a:extLst>
              <a:ext uri="{FF2B5EF4-FFF2-40B4-BE49-F238E27FC236}">
                <a16:creationId xmlns:a16="http://schemas.microsoft.com/office/drawing/2014/main" id="{A99CBAC4-380C-B3ED-328F-3DEEA56D7335}"/>
              </a:ext>
            </a:extLst>
          </p:cNvPr>
          <p:cNvSpPr txBox="1"/>
          <p:nvPr/>
        </p:nvSpPr>
        <p:spPr>
          <a:xfrm>
            <a:off x="813847" y="681567"/>
            <a:ext cx="10482607" cy="4955203"/>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Introduction to Arrhythmia:</a:t>
            </a:r>
          </a:p>
          <a:p>
            <a:pPr algn="just"/>
            <a:r>
              <a:rPr lang="en-US" sz="2400" dirty="0">
                <a:latin typeface="Times New Roman" panose="02020603050405020304" pitchFamily="18" charset="0"/>
                <a:cs typeface="Times New Roman" panose="02020603050405020304" pitchFamily="18" charset="0"/>
              </a:rPr>
              <a:t>	Arrhythmia refers to an irregular heartbeat caused by abnormal electrical activity in the heart. The heart may beat too fast (tachycardia), too slow (bradycardia), or with an erratic pattern. While some arrhythmias are harmless, others can lead to serious health issues, including stroke, heart failure, or sudden cardiac arrest. </a:t>
            </a:r>
          </a:p>
          <a:p>
            <a:pPr algn="just"/>
            <a:r>
              <a:rPr lang="en-US" sz="2400" dirty="0">
                <a:latin typeface="Times New Roman" panose="02020603050405020304" pitchFamily="18" charset="0"/>
                <a:cs typeface="Times New Roman" panose="02020603050405020304" pitchFamily="18" charset="0"/>
              </a:rPr>
              <a:t>The detection and classification of arrhythmias are critical for timely intervention and treatment. Electrocardiograms (ECGs), which record the electrical activity of the heart, are commonly used for this purpose. However, the manual interpretation of ECGs is time-consuming and prone to error, especially with large datasets. This has led to increased interest in automated arrhythmia detection using advanced deep learning techniques, which can analyze ECG signals with high accuracy and efficiency.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57829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2384</TotalTime>
  <Words>2073</Words>
  <Application>Microsoft Office PowerPoint</Application>
  <PresentationFormat>Widescreen</PresentationFormat>
  <Paragraphs>215</Paragraphs>
  <Slides>21</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Poppins</vt:lpstr>
      <vt:lpstr>Arial</vt:lpstr>
      <vt:lpstr>Times New Roman</vt:lpstr>
      <vt:lpstr>Verdana</vt:lpstr>
      <vt:lpstr>Calibri</vt:lpstr>
      <vt:lpstr>Montserrat Medium</vt:lpstr>
      <vt:lpstr>Fira Sans Extra Condensed Medium</vt:lpstr>
      <vt:lpstr>Wingdings</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Aisswaria Zacharias</dc:creator>
  <cp:lastModifiedBy>BM Aakash</cp:lastModifiedBy>
  <cp:revision>22</cp:revision>
  <dcterms:created xsi:type="dcterms:W3CDTF">2021-01-07T12:40:50Z</dcterms:created>
  <dcterms:modified xsi:type="dcterms:W3CDTF">2025-03-19T01:10:14Z</dcterms:modified>
</cp:coreProperties>
</file>