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9"/>
  </p:notesMasterIdLst>
  <p:sldIdLst>
    <p:sldId id="256" r:id="rId2"/>
    <p:sldId id="257" r:id="rId3"/>
    <p:sldId id="289" r:id="rId4"/>
    <p:sldId id="308" r:id="rId5"/>
    <p:sldId id="309" r:id="rId6"/>
    <p:sldId id="313" r:id="rId7"/>
    <p:sldId id="314" r:id="rId8"/>
    <p:sldId id="294" r:id="rId9"/>
    <p:sldId id="312" r:id="rId10"/>
    <p:sldId id="266" r:id="rId11"/>
    <p:sldId id="315" r:id="rId12"/>
    <p:sldId id="298" r:id="rId13"/>
    <p:sldId id="296" r:id="rId14"/>
    <p:sldId id="317" r:id="rId15"/>
    <p:sldId id="319" r:id="rId16"/>
    <p:sldId id="318" r:id="rId17"/>
    <p:sldId id="316" r:id="rId18"/>
  </p:sldIdLst>
  <p:sldSz cx="12192000" cy="6858000"/>
  <p:notesSz cx="6858000" cy="9144000"/>
  <p:embeddedFontLst>
    <p:embeddedFont>
      <p:font typeface="Fira Sans Extra Condensed Medium" panose="020B0604020202020204" charset="0"/>
      <p:regular r:id="rId20"/>
      <p:bold r:id="rId21"/>
      <p:italic r:id="rId22"/>
      <p:boldItalic r:id="rId23"/>
    </p:embeddedFont>
    <p:embeddedFont>
      <p:font typeface="Montserrat" panose="00000500000000000000" pitchFamily="2" charset="0"/>
      <p:regular r:id="rId24"/>
      <p:bold r:id="rId25"/>
      <p:italic r:id="rId26"/>
      <p:boldItalic r:id="rId27"/>
    </p:embeddedFont>
    <p:embeddedFont>
      <p:font typeface="Montserrat Medium" panose="00000600000000000000" pitchFamily="2" charset="0"/>
      <p:regular r:id="rId28"/>
      <p:bold r:id="rId29"/>
      <p:italic r:id="rId30"/>
      <p:boldItalic r:id="rId31"/>
    </p:embeddedFont>
    <p:embeddedFont>
      <p:font typeface="Poppins" panose="00000500000000000000" pitchFamily="2" charset="0"/>
      <p:regular r:id="rId32"/>
      <p:bold r:id="rId33"/>
      <p:italic r:id="rId34"/>
      <p:boldItalic r:id="rId35"/>
    </p:embeddedFont>
    <p:embeddedFont>
      <p:font typeface="Verdana" panose="020B060403050404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4" roundtripDataSignature="AMtx7mgzBJLxcvjvx6joxQV1xTs+4JFvO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7C13AC-C4EB-4B75-A16E-F28B5C2F6171}">
  <a:tblStyle styleId="{487C13AC-C4EB-4B75-A16E-F28B5C2F617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108" autoAdjust="0"/>
    <p:restoredTop sz="94660"/>
  </p:normalViewPr>
  <p:slideViewPr>
    <p:cSldViewPr snapToGrid="0">
      <p:cViewPr varScale="1">
        <p:scale>
          <a:sx n="81" d="100"/>
          <a:sy n="81" d="100"/>
        </p:scale>
        <p:origin x="470" y="53"/>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4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33986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7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F5DA2E6-7F22-4241-BC20-FFB750256F3F}"/>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D982CAA8-A962-C840-8D2B-A34EF391996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09" name="Google Shape;109;p76:notes">
            <a:extLst>
              <a:ext uri="{FF2B5EF4-FFF2-40B4-BE49-F238E27FC236}">
                <a16:creationId xmlns:a16="http://schemas.microsoft.com/office/drawing/2014/main" id="{9C1CB7E4-6815-AC32-2B8D-06EDAD164C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6954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08842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32599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01004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0061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21995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Vertical Title and Text" userDrawn="1">
  <p:cSld name="1_Vertical Title and Text">
    <p:spTree>
      <p:nvGrpSpPr>
        <p:cNvPr id="1" name="Shape 15"/>
        <p:cNvGrpSpPr/>
        <p:nvPr/>
      </p:nvGrpSpPr>
      <p:grpSpPr>
        <a:xfrm>
          <a:off x="0" y="0"/>
          <a:ext cx="0" cy="0"/>
          <a:chOff x="0" y="0"/>
          <a:chExt cx="0" cy="0"/>
        </a:xfrm>
      </p:grpSpPr>
      <p:sp>
        <p:nvSpPr>
          <p:cNvPr id="2" name="Google Shape;14;p38">
            <a:extLst>
              <a:ext uri="{FF2B5EF4-FFF2-40B4-BE49-F238E27FC236}">
                <a16:creationId xmlns:a16="http://schemas.microsoft.com/office/drawing/2014/main" id="{90F13E69-CB14-9187-6460-E802780AAC93}"/>
              </a:ext>
            </a:extLst>
          </p:cNvPr>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
        <p:nvSpPr>
          <p:cNvPr id="3" name="Google Shape;11;p38">
            <a:extLst>
              <a:ext uri="{FF2B5EF4-FFF2-40B4-BE49-F238E27FC236}">
                <a16:creationId xmlns:a16="http://schemas.microsoft.com/office/drawing/2014/main" id="{A8FFA602-AB20-78D1-ED2C-24B9CEE2B061}"/>
              </a:ext>
            </a:extLst>
          </p:cNvPr>
          <p:cNvSpPr txBox="1">
            <a:spLocks noGrp="1"/>
          </p:cNvSpPr>
          <p:nvPr>
            <p:ph idx="1"/>
          </p:nvPr>
        </p:nvSpPr>
        <p:spPr>
          <a:xfrm>
            <a:off x="535709" y="832043"/>
            <a:ext cx="11111346" cy="534492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7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74"/>
          <p:cNvSpPr txBox="1">
            <a:spLocks noGrp="1"/>
          </p:cNvSpPr>
          <p:nvPr>
            <p:ph type="sldNum" idx="12"/>
          </p:nvPr>
        </p:nvSpPr>
        <p:spPr>
          <a:xfrm>
            <a:off x="9448800" y="647613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7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7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7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7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75"/>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8"/>
        <p:cNvGrpSpPr/>
        <p:nvPr/>
      </p:nvGrpSpPr>
      <p:grpSpPr>
        <a:xfrm>
          <a:off x="0" y="0"/>
          <a:ext cx="0" cy="0"/>
          <a:chOff x="0" y="0"/>
          <a:chExt cx="0" cy="0"/>
        </a:xfrm>
      </p:grpSpPr>
      <p:sp>
        <p:nvSpPr>
          <p:cNvPr id="19" name="Google Shape;19;p41"/>
          <p:cNvSpPr>
            <a:spLocks noGrp="1"/>
          </p:cNvSpPr>
          <p:nvPr>
            <p:ph type="pic" idx="2"/>
          </p:nvPr>
        </p:nvSpPr>
        <p:spPr>
          <a:xfrm>
            <a:off x="1" y="0"/>
            <a:ext cx="12192000" cy="6858000"/>
          </a:xfrm>
          <a:prstGeom prst="rect">
            <a:avLst/>
          </a:prstGeom>
          <a:noFill/>
          <a:ln>
            <a:noFill/>
          </a:ln>
        </p:spPr>
      </p:sp>
      <p:sp>
        <p:nvSpPr>
          <p:cNvPr id="2" name="Google Shape;14;p38">
            <a:extLst>
              <a:ext uri="{FF2B5EF4-FFF2-40B4-BE49-F238E27FC236}">
                <a16:creationId xmlns:a16="http://schemas.microsoft.com/office/drawing/2014/main" id="{F1297DBC-90BB-B4E6-5D35-1E9745CE120C}"/>
              </a:ext>
            </a:extLst>
          </p:cNvPr>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6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6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7" name="Google Shape;27;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65"/>
          <p:cNvSpPr txBox="1">
            <a:spLocks noGrp="1"/>
          </p:cNvSpPr>
          <p:nvPr>
            <p:ph type="sldNum" idx="12"/>
          </p:nvPr>
        </p:nvSpPr>
        <p:spPr>
          <a:xfrm>
            <a:off x="9448800" y="651308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6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6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7"/>
          <p:cNvSpPr txBox="1">
            <a:spLocks noGrp="1"/>
          </p:cNvSpPr>
          <p:nvPr>
            <p:ph type="sldNum" idx="12"/>
          </p:nvPr>
        </p:nvSpPr>
        <p:spPr>
          <a:xfrm>
            <a:off x="9448800" y="648537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6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6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8"/>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6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6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6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6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69"/>
          <p:cNvSpPr txBox="1">
            <a:spLocks noGrp="1"/>
          </p:cNvSpPr>
          <p:nvPr>
            <p:ph type="sldNum" idx="12"/>
          </p:nvPr>
        </p:nvSpPr>
        <p:spPr>
          <a:xfrm>
            <a:off x="9448800" y="648537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7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0"/>
          <p:cNvSpPr txBox="1">
            <a:spLocks noGrp="1"/>
          </p:cNvSpPr>
          <p:nvPr>
            <p:ph type="sldNum" idx="12"/>
          </p:nvPr>
        </p:nvSpPr>
        <p:spPr>
          <a:xfrm>
            <a:off x="9448800" y="645766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7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0" name="Google Shape;60;p7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 name="Google Shape;61;p7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7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72"/>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7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73"/>
          <p:cNvSpPr>
            <a:spLocks noGrp="1"/>
          </p:cNvSpPr>
          <p:nvPr>
            <p:ph type="pic" idx="2"/>
          </p:nvPr>
        </p:nvSpPr>
        <p:spPr>
          <a:xfrm>
            <a:off x="5183188" y="987425"/>
            <a:ext cx="6172200" cy="4873625"/>
          </a:xfrm>
          <a:prstGeom prst="rect">
            <a:avLst/>
          </a:prstGeom>
          <a:noFill/>
          <a:ln>
            <a:noFill/>
          </a:ln>
        </p:spPr>
      </p:sp>
      <p:sp>
        <p:nvSpPr>
          <p:cNvPr id="67" name="Google Shape;67;p7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8" name="Google Shape;68;p7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7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73"/>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1" name="Google Shape;11;p38"/>
          <p:cNvSpPr txBox="1">
            <a:spLocks noGrp="1"/>
          </p:cNvSpPr>
          <p:nvPr>
            <p:ph type="body" idx="1"/>
          </p:nvPr>
        </p:nvSpPr>
        <p:spPr>
          <a:xfrm>
            <a:off x="535709" y="832043"/>
            <a:ext cx="11111346" cy="534492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12" name="Google Shape;12;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8"/>
          <p:cNvSpPr txBox="1">
            <a:spLocks noGrp="1"/>
          </p:cNvSpPr>
          <p:nvPr>
            <p:ph type="sldNum" idx="12"/>
          </p:nvPr>
        </p:nvSpPr>
        <p:spPr>
          <a:xfrm>
            <a:off x="9349510" y="6457661"/>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pic>
        <p:nvPicPr>
          <p:cNvPr id="2" name="Google Shape;111;p76">
            <a:extLst>
              <a:ext uri="{FF2B5EF4-FFF2-40B4-BE49-F238E27FC236}">
                <a16:creationId xmlns:a16="http://schemas.microsoft.com/office/drawing/2014/main" id="{28B1863E-FEC0-1850-DEEC-798DDCBBF47B}"/>
              </a:ext>
            </a:extLst>
          </p:cNvPr>
          <p:cNvPicPr preferRelativeResize="0"/>
          <p:nvPr userDrawn="1"/>
        </p:nvPicPr>
        <p:blipFill rotWithShape="1">
          <a:blip r:embed="rId13">
            <a:alphaModFix/>
          </a:blip>
          <a:srcRect l="22326" t="32664" r="11836" b="35101"/>
          <a:stretch/>
        </p:blipFill>
        <p:spPr>
          <a:xfrm>
            <a:off x="262467" y="258234"/>
            <a:ext cx="1504951" cy="423333"/>
          </a:xfrm>
          <a:prstGeom prst="rect">
            <a:avLst/>
          </a:prstGeom>
          <a:noFill/>
          <a:ln>
            <a:noFill/>
          </a:ln>
        </p:spPr>
      </p:pic>
      <p:grpSp>
        <p:nvGrpSpPr>
          <p:cNvPr id="3" name="Google Shape;112;p76">
            <a:extLst>
              <a:ext uri="{FF2B5EF4-FFF2-40B4-BE49-F238E27FC236}">
                <a16:creationId xmlns:a16="http://schemas.microsoft.com/office/drawing/2014/main" id="{17E3BD69-F425-10D3-474C-86ECFE2A4F0F}"/>
              </a:ext>
            </a:extLst>
          </p:cNvPr>
          <p:cNvGrpSpPr/>
          <p:nvPr userDrawn="1"/>
        </p:nvGrpSpPr>
        <p:grpSpPr>
          <a:xfrm>
            <a:off x="11856720" y="140636"/>
            <a:ext cx="223520" cy="990718"/>
            <a:chOff x="11856720" y="140636"/>
            <a:chExt cx="223520" cy="990718"/>
          </a:xfrm>
        </p:grpSpPr>
        <p:grpSp>
          <p:nvGrpSpPr>
            <p:cNvPr id="4" name="Google Shape;113;p76">
              <a:extLst>
                <a:ext uri="{FF2B5EF4-FFF2-40B4-BE49-F238E27FC236}">
                  <a16:creationId xmlns:a16="http://schemas.microsoft.com/office/drawing/2014/main" id="{14FEC19D-E791-0250-9E87-5AA9896BF4A1}"/>
                </a:ext>
              </a:extLst>
            </p:cNvPr>
            <p:cNvGrpSpPr/>
            <p:nvPr/>
          </p:nvGrpSpPr>
          <p:grpSpPr>
            <a:xfrm>
              <a:off x="11856720" y="660278"/>
              <a:ext cx="223520" cy="471076"/>
              <a:chOff x="9734551" y="3138055"/>
              <a:chExt cx="2457449" cy="1328450"/>
            </a:xfrm>
          </p:grpSpPr>
          <p:sp>
            <p:nvSpPr>
              <p:cNvPr id="8" name="Google Shape;114;p76">
                <a:extLst>
                  <a:ext uri="{FF2B5EF4-FFF2-40B4-BE49-F238E27FC236}">
                    <a16:creationId xmlns:a16="http://schemas.microsoft.com/office/drawing/2014/main" id="{B6BFFDC3-06AC-5703-18E9-A57519E04846}"/>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9" name="Google Shape;115;p76">
                <a:extLst>
                  <a:ext uri="{FF2B5EF4-FFF2-40B4-BE49-F238E27FC236}">
                    <a16:creationId xmlns:a16="http://schemas.microsoft.com/office/drawing/2014/main" id="{D650CC1D-4942-5654-E087-1C070702087B}"/>
                  </a:ext>
                </a:extLst>
              </p:cNvPr>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5" name="Google Shape;116;p76">
              <a:extLst>
                <a:ext uri="{FF2B5EF4-FFF2-40B4-BE49-F238E27FC236}">
                  <a16:creationId xmlns:a16="http://schemas.microsoft.com/office/drawing/2014/main" id="{48321EEF-DE7D-28B5-6E9D-BC407D829594}"/>
                </a:ext>
              </a:extLst>
            </p:cNvPr>
            <p:cNvGrpSpPr/>
            <p:nvPr/>
          </p:nvGrpSpPr>
          <p:grpSpPr>
            <a:xfrm>
              <a:off x="11856720" y="140636"/>
              <a:ext cx="223520" cy="471076"/>
              <a:chOff x="9734551" y="3138055"/>
              <a:chExt cx="2457449" cy="1328450"/>
            </a:xfrm>
          </p:grpSpPr>
          <p:sp>
            <p:nvSpPr>
              <p:cNvPr id="6" name="Google Shape;117;p76">
                <a:extLst>
                  <a:ext uri="{FF2B5EF4-FFF2-40B4-BE49-F238E27FC236}">
                    <a16:creationId xmlns:a16="http://schemas.microsoft.com/office/drawing/2014/main" id="{74AAC7DD-6A02-D8D6-D1CB-5BBCDAC1774F}"/>
                  </a:ext>
                </a:extLst>
              </p:cNvPr>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7" name="Google Shape;118;p76">
                <a:extLst>
                  <a:ext uri="{FF2B5EF4-FFF2-40B4-BE49-F238E27FC236}">
                    <a16:creationId xmlns:a16="http://schemas.microsoft.com/office/drawing/2014/main" id="{91DD3646-1FFE-8816-7209-ACCFCCC1BC16}"/>
                  </a:ext>
                </a:extLst>
              </p:cNvPr>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15" name="Picture 14" descr="A logo with text overlay&#10;&#10;Description automatically generated">
            <a:extLst>
              <a:ext uri="{FF2B5EF4-FFF2-40B4-BE49-F238E27FC236}">
                <a16:creationId xmlns:a16="http://schemas.microsoft.com/office/drawing/2014/main" id="{52139B2A-ECE2-1B1E-7C02-2BF0D3F2D340}"/>
              </a:ext>
            </a:extLst>
          </p:cNvPr>
          <p:cNvPicPr>
            <a:picLocks noChangeAspect="1"/>
          </p:cNvPicPr>
          <p:nvPr userDrawn="1"/>
        </p:nvPicPr>
        <p:blipFill rotWithShape="1">
          <a:blip r:embed="rId14"/>
          <a:srcRect l="37906" t="34096" r="9606" b="36394"/>
          <a:stretch/>
        </p:blipFill>
        <p:spPr>
          <a:xfrm>
            <a:off x="11125200" y="11945"/>
            <a:ext cx="1066800" cy="599768"/>
          </a:xfrm>
          <a:prstGeom prst="rect">
            <a:avLst/>
          </a:prstGeom>
        </p:spPr>
      </p:pic>
      <p:sp>
        <p:nvSpPr>
          <p:cNvPr id="16" name="Google Shape;125;p3">
            <a:extLst>
              <a:ext uri="{FF2B5EF4-FFF2-40B4-BE49-F238E27FC236}">
                <a16:creationId xmlns:a16="http://schemas.microsoft.com/office/drawing/2014/main" id="{9C92DD54-17A7-636B-3D4B-C20DD0F68A2F}"/>
              </a:ext>
            </a:extLst>
          </p:cNvPr>
          <p:cNvSpPr txBox="1"/>
          <p:nvPr userDrawn="1"/>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Verdana" panose="020B0604030504040204" pitchFamily="34" charset="0"/>
          <a:ea typeface="Verdana" panose="020B060403050404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8.jpeg"/><Relationship Id="rId4" Type="http://schemas.openxmlformats.org/officeDocument/2006/relationships/image" Target="../media/image17.jpe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
          <p:cNvPicPr preferRelativeResize="0"/>
          <p:nvPr/>
        </p:nvPicPr>
        <p:blipFill rotWithShape="1">
          <a:blip r:embed="rId3">
            <a:alphaModFix amt="20000"/>
          </a:blip>
          <a:srcRect l="1514" r="2310" b="19493"/>
          <a:stretch/>
        </p:blipFill>
        <p:spPr>
          <a:xfrm>
            <a:off x="-1235" y="7409"/>
            <a:ext cx="12272787" cy="6858000"/>
          </a:xfrm>
          <a:prstGeom prst="rect">
            <a:avLst/>
          </a:prstGeom>
          <a:noFill/>
          <a:ln>
            <a:noFill/>
          </a:ln>
        </p:spPr>
      </p:pic>
      <p:sp>
        <p:nvSpPr>
          <p:cNvPr id="88" name="Google Shape;88;p1"/>
          <p:cNvSpPr txBox="1"/>
          <p:nvPr/>
        </p:nvSpPr>
        <p:spPr>
          <a:xfrm>
            <a:off x="2904067" y="3139018"/>
            <a:ext cx="6383867"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rgbClr val="8C212C"/>
                </a:solidFill>
                <a:latin typeface="Arial"/>
                <a:ea typeface="Arial"/>
                <a:cs typeface="Arial"/>
                <a:sym typeface="Arial"/>
              </a:rPr>
              <a:t>GITAM UNIVERSITY</a:t>
            </a:r>
            <a:endParaRPr sz="1400" b="0" i="0" u="none" strike="noStrike" cap="none">
              <a:solidFill>
                <a:srgbClr val="000000"/>
              </a:solidFill>
              <a:latin typeface="Arial"/>
              <a:ea typeface="Arial"/>
              <a:cs typeface="Arial"/>
              <a:sym typeface="Arial"/>
            </a:endParaRPr>
          </a:p>
        </p:txBody>
      </p:sp>
      <p:grpSp>
        <p:nvGrpSpPr>
          <p:cNvPr id="89" name="Google Shape;89;p1"/>
          <p:cNvGrpSpPr/>
          <p:nvPr/>
        </p:nvGrpSpPr>
        <p:grpSpPr>
          <a:xfrm>
            <a:off x="0" y="3139018"/>
            <a:ext cx="12192000" cy="594783"/>
            <a:chOff x="0" y="3138055"/>
            <a:chExt cx="12192000" cy="595746"/>
          </a:xfrm>
        </p:grpSpPr>
        <p:sp>
          <p:nvSpPr>
            <p:cNvPr id="90" name="Google Shape;90;p1"/>
            <p:cNvSpPr/>
            <p:nvPr/>
          </p:nvSpPr>
          <p:spPr>
            <a:xfrm>
              <a:off x="0" y="3138055"/>
              <a:ext cx="2432051" cy="595746"/>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r>
                <a:rPr lang="en-US" sz="1351" b="0" i="0" u="none" strike="noStrike" cap="none" dirty="0">
                  <a:solidFill>
                    <a:schemeClr val="lt1"/>
                  </a:solidFill>
                  <a:latin typeface="Calibri"/>
                  <a:ea typeface="Calibri"/>
                  <a:cs typeface="Calibri"/>
                  <a:sym typeface="Calibri"/>
                </a:rPr>
                <a:t>AY 2021-25</a:t>
              </a:r>
              <a:endParaRPr sz="1351" b="0" i="0" u="none" strike="noStrike" cap="none" dirty="0">
                <a:solidFill>
                  <a:schemeClr val="lt1"/>
                </a:solidFill>
                <a:latin typeface="Calibri"/>
                <a:ea typeface="Calibri"/>
                <a:cs typeface="Calibri"/>
                <a:sym typeface="Calibri"/>
              </a:endParaRPr>
            </a:p>
          </p:txBody>
        </p:sp>
        <p:sp>
          <p:nvSpPr>
            <p:cNvPr id="91" name="Google Shape;91;p1"/>
            <p:cNvSpPr/>
            <p:nvPr/>
          </p:nvSpPr>
          <p:spPr>
            <a:xfrm>
              <a:off x="9734551" y="3138055"/>
              <a:ext cx="2457449" cy="595746"/>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r>
                <a:rPr lang="en-US" sz="1351" dirty="0">
                  <a:solidFill>
                    <a:schemeClr val="lt1"/>
                  </a:solidFill>
                  <a:latin typeface="Calibri"/>
                  <a:ea typeface="Calibri"/>
                  <a:cs typeface="Calibri"/>
                  <a:sym typeface="Calibri"/>
                </a:rPr>
                <a:t>Capstone</a:t>
              </a:r>
              <a:r>
                <a:rPr lang="en-US" sz="1351" b="0" i="0" u="none" strike="noStrike" cap="none" dirty="0">
                  <a:solidFill>
                    <a:schemeClr val="lt1"/>
                  </a:solidFill>
                  <a:latin typeface="Calibri"/>
                  <a:ea typeface="Calibri"/>
                  <a:cs typeface="Calibri"/>
                  <a:sym typeface="Calibri"/>
                </a:rPr>
                <a:t> Project</a:t>
              </a:r>
            </a:p>
            <a:p>
              <a:pPr marL="0" marR="0" lvl="0" indent="0" algn="ctr" rtl="0">
                <a:lnSpc>
                  <a:spcPct val="100000"/>
                </a:lnSpc>
                <a:spcBef>
                  <a:spcPts val="0"/>
                </a:spcBef>
                <a:spcAft>
                  <a:spcPts val="0"/>
                </a:spcAft>
                <a:buClr>
                  <a:srgbClr val="000000"/>
                </a:buClr>
                <a:buSzPts val="1351"/>
                <a:buFont typeface="Arial"/>
                <a:buNone/>
              </a:pPr>
              <a:r>
                <a:rPr lang="en-US" sz="1351" dirty="0">
                  <a:solidFill>
                    <a:schemeClr val="lt1"/>
                  </a:solidFill>
                  <a:latin typeface="Calibri"/>
                  <a:ea typeface="Calibri"/>
                  <a:cs typeface="Calibri"/>
                  <a:sym typeface="Calibri"/>
                </a:rPr>
                <a:t>Project ID: PROJ2999</a:t>
              </a:r>
              <a:endParaRPr sz="1351" b="0" i="0" u="none" strike="noStrike" cap="none" dirty="0">
                <a:solidFill>
                  <a:schemeClr val="lt1"/>
                </a:solidFill>
                <a:latin typeface="Calibri"/>
                <a:ea typeface="Calibri"/>
                <a:cs typeface="Calibri"/>
                <a:sym typeface="Calibri"/>
              </a:endParaRPr>
            </a:p>
          </p:txBody>
        </p:sp>
      </p:grpSp>
      <p:sp>
        <p:nvSpPr>
          <p:cNvPr id="92" name="Google Shape;92;p1"/>
          <p:cNvSpPr/>
          <p:nvPr/>
        </p:nvSpPr>
        <p:spPr>
          <a:xfrm>
            <a:off x="3060700" y="3797300"/>
            <a:ext cx="609600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7F7F7F"/>
                </a:solidFill>
                <a:latin typeface="Montserrat Medium"/>
                <a:ea typeface="Montserrat Medium"/>
                <a:cs typeface="Montserrat Medium"/>
                <a:sym typeface="Montserrat Medium"/>
              </a:rPr>
              <a:t>A University should be a place of light, of liberty, and of learning.</a:t>
            </a:r>
            <a:endParaRPr sz="1400" b="0" i="0" u="none" strike="noStrike" cap="none">
              <a:solidFill>
                <a:srgbClr val="000000"/>
              </a:solidFill>
              <a:latin typeface="Arial"/>
              <a:ea typeface="Arial"/>
              <a:cs typeface="Arial"/>
              <a:sym typeface="Arial"/>
            </a:endParaRPr>
          </a:p>
        </p:txBody>
      </p:sp>
      <p:sp>
        <p:nvSpPr>
          <p:cNvPr id="93" name="Google Shape;93;p1"/>
          <p:cNvSpPr/>
          <p:nvPr/>
        </p:nvSpPr>
        <p:spPr>
          <a:xfrm>
            <a:off x="3060700" y="6148918"/>
            <a:ext cx="60960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7F7F7F"/>
                </a:solidFill>
                <a:latin typeface="Montserrat Medium"/>
                <a:ea typeface="Montserrat Medium"/>
                <a:cs typeface="Montserrat Medium"/>
                <a:sym typeface="Montserrat Medium"/>
              </a:rPr>
              <a:t>www.gitamedu.com</a:t>
            </a:r>
            <a:endParaRPr sz="1200" b="0" i="0" u="none" strike="noStrike" cap="none">
              <a:solidFill>
                <a:srgbClr val="7F7F7F"/>
              </a:solidFill>
              <a:latin typeface="Montserrat Medium"/>
              <a:ea typeface="Montserrat Medium"/>
              <a:cs typeface="Montserrat Medium"/>
              <a:sym typeface="Montserrat Medium"/>
            </a:endParaRPr>
          </a:p>
        </p:txBody>
      </p:sp>
      <p:grpSp>
        <p:nvGrpSpPr>
          <p:cNvPr id="94" name="Google Shape;94;p1"/>
          <p:cNvGrpSpPr/>
          <p:nvPr/>
        </p:nvGrpSpPr>
        <p:grpSpPr>
          <a:xfrm rot="2700000">
            <a:off x="5984712" y="5183993"/>
            <a:ext cx="231043" cy="225933"/>
            <a:chOff x="11087593" y="13905"/>
            <a:chExt cx="1085533" cy="1061509"/>
          </a:xfrm>
        </p:grpSpPr>
        <p:sp>
          <p:nvSpPr>
            <p:cNvPr id="95" name="Google Shape;95;p1"/>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96" name="Google Shape;96;p1"/>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pic>
        <p:nvPicPr>
          <p:cNvPr id="97" name="Google Shape;97;p1"/>
          <p:cNvPicPr preferRelativeResize="0"/>
          <p:nvPr/>
        </p:nvPicPr>
        <p:blipFill rotWithShape="1">
          <a:blip r:embed="rId4">
            <a:alphaModFix/>
          </a:blip>
          <a:srcRect l="22328" t="32664" r="61002" b="35101"/>
          <a:stretch/>
        </p:blipFill>
        <p:spPr>
          <a:xfrm>
            <a:off x="5367867" y="1325034"/>
            <a:ext cx="1534584" cy="1699684"/>
          </a:xfrm>
          <a:prstGeom prst="rect">
            <a:avLst/>
          </a:prstGeom>
          <a:noFill/>
          <a:ln>
            <a:noFill/>
          </a:ln>
        </p:spPr>
      </p:pic>
      <p:sp>
        <p:nvSpPr>
          <p:cNvPr id="104" name="Google Shape;104;p1"/>
          <p:cNvSpPr/>
          <p:nvPr/>
        </p:nvSpPr>
        <p:spPr>
          <a:xfrm>
            <a:off x="2904067" y="4430594"/>
            <a:ext cx="60960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Montserrat Medium"/>
                <a:ea typeface="Montserrat Medium"/>
                <a:cs typeface="Montserrat Medium"/>
                <a:sym typeface="Montserrat Medium"/>
              </a:rPr>
              <a:t>Department of Electrical Electronics and Communication Engineering</a:t>
            </a:r>
            <a:endParaRPr sz="1800" b="1" i="0" u="none" strike="noStrike" cap="none">
              <a:solidFill>
                <a:schemeClr val="dk1"/>
              </a:solidFill>
              <a:latin typeface="Arial"/>
              <a:ea typeface="Arial"/>
              <a:cs typeface="Arial"/>
              <a:sym typeface="Arial"/>
            </a:endParaRPr>
          </a:p>
        </p:txBody>
      </p:sp>
      <p:sp>
        <p:nvSpPr>
          <p:cNvPr id="105" name="Google Shape;105;p1"/>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06" name="Google Shape;106;p1"/>
          <p:cNvSpPr/>
          <p:nvPr/>
        </p:nvSpPr>
        <p:spPr>
          <a:xfrm>
            <a:off x="3467790" y="432083"/>
            <a:ext cx="4917595" cy="594783"/>
          </a:xfrm>
          <a:prstGeom prst="rect">
            <a:avLst/>
          </a:prstGeom>
          <a:solidFill>
            <a:schemeClr val="accent4"/>
          </a:solidFill>
          <a:ln>
            <a:noFill/>
          </a:ln>
        </p:spPr>
        <p:txBody>
          <a:bodyPr spcFirstLastPara="1" wrap="square" lIns="91425" tIns="45700" rIns="91425" bIns="45700" anchor="ctr" anchorCtr="0">
            <a:noAutofit/>
          </a:bodyPr>
          <a:lstStyle/>
          <a:p>
            <a:pPr algn="ctr" eaLnBrk="1" hangingPunct="1"/>
            <a:r>
              <a:rPr lang="en-US" altLang="zh-CN" sz="1800" b="1" baseline="0" dirty="0">
                <a:latin typeface="Poppins" panose="00000500000000000000" pitchFamily="2" charset="0"/>
                <a:ea typeface="SimSun" pitchFamily="2" charset="-122"/>
                <a:cs typeface="Poppins" panose="00000500000000000000" pitchFamily="2" charset="0"/>
              </a:rPr>
              <a:t>ECG Arrhythmia Classification using Deep Learning</a:t>
            </a:r>
          </a:p>
        </p:txBody>
      </p:sp>
      <p:sp>
        <p:nvSpPr>
          <p:cNvPr id="2" name="Google Shape;111;p1">
            <a:extLst>
              <a:ext uri="{FF2B5EF4-FFF2-40B4-BE49-F238E27FC236}">
                <a16:creationId xmlns:a16="http://schemas.microsoft.com/office/drawing/2014/main" id="{9D6E9948-A142-7B28-3C91-30F0929BCAEC}"/>
              </a:ext>
            </a:extLst>
          </p:cNvPr>
          <p:cNvSpPr/>
          <p:nvPr/>
        </p:nvSpPr>
        <p:spPr>
          <a:xfrm>
            <a:off x="66260" y="5253329"/>
            <a:ext cx="2926946" cy="1169511"/>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Team: </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sz="1400" b="1" i="0" u="none" strike="noStrike" cap="none" dirty="0">
                <a:solidFill>
                  <a:schemeClr val="dk1"/>
                </a:solidFill>
                <a:latin typeface="Montserrat Medium"/>
                <a:ea typeface="Arial"/>
                <a:cs typeface="Arial"/>
                <a:sym typeface="Montserrat Medium"/>
              </a:rPr>
              <a:t>G</a:t>
            </a:r>
            <a:r>
              <a:rPr lang="en-US" b="1" dirty="0">
                <a:solidFill>
                  <a:schemeClr val="dk1"/>
                </a:solidFill>
                <a:latin typeface="Montserrat Medium"/>
                <a:sym typeface="Montserrat Medium"/>
              </a:rPr>
              <a:t>olla Vishnu Karthik Yadav</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b="1" dirty="0">
                <a:solidFill>
                  <a:schemeClr val="dk1"/>
                </a:solidFill>
                <a:latin typeface="Montserrat Medium"/>
                <a:sym typeface="Montserrat Medium"/>
              </a:rPr>
              <a:t>B. M. Aakash</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b="1" dirty="0">
                <a:solidFill>
                  <a:schemeClr val="dk1"/>
                </a:solidFill>
                <a:latin typeface="Montserrat Medium"/>
                <a:sym typeface="Montserrat Medium"/>
              </a:rPr>
              <a:t>P. V. Muni Krishna</a:t>
            </a:r>
          </a:p>
          <a:p>
            <a:pPr marR="0" lvl="0" rtl="0">
              <a:lnSpc>
                <a:spcPct val="100000"/>
              </a:lnSpc>
              <a:spcBef>
                <a:spcPts val="0"/>
              </a:spcBef>
              <a:spcAft>
                <a:spcPts val="0"/>
              </a:spcAft>
              <a:buClr>
                <a:srgbClr val="000000"/>
              </a:buClr>
              <a:buSzPts val="1400"/>
            </a:pPr>
            <a:endParaRPr sz="1400" b="1" i="0" u="none" strike="noStrike" cap="none" dirty="0">
              <a:solidFill>
                <a:schemeClr val="dk1"/>
              </a:solidFill>
              <a:latin typeface="Arial"/>
              <a:ea typeface="Arial"/>
              <a:cs typeface="Arial"/>
              <a:sym typeface="Arial"/>
            </a:endParaRPr>
          </a:p>
        </p:txBody>
      </p:sp>
      <p:sp>
        <p:nvSpPr>
          <p:cNvPr id="3" name="Google Shape;111;p1">
            <a:extLst>
              <a:ext uri="{FF2B5EF4-FFF2-40B4-BE49-F238E27FC236}">
                <a16:creationId xmlns:a16="http://schemas.microsoft.com/office/drawing/2014/main" id="{17A4430A-651A-8136-68E4-294987EE07F8}"/>
              </a:ext>
            </a:extLst>
          </p:cNvPr>
          <p:cNvSpPr/>
          <p:nvPr/>
        </p:nvSpPr>
        <p:spPr>
          <a:xfrm>
            <a:off x="9265054" y="5293500"/>
            <a:ext cx="2926946" cy="52318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Mentor: </a:t>
            </a: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r>
              <a:rPr lang="en-US" b="1" i="0" u="none" strike="noStrike" cap="none" dirty="0">
                <a:solidFill>
                  <a:schemeClr val="dk1"/>
                </a:solidFill>
                <a:latin typeface="Montserrat Medium" panose="00000600000000000000" pitchFamily="2" charset="0"/>
                <a:ea typeface="SimSun" pitchFamily="2" charset="-122"/>
                <a:cs typeface="Poppins" panose="00000500000000000000" pitchFamily="2" charset="0"/>
                <a:sym typeface="Montserrat Medium"/>
              </a:rPr>
              <a:t>Dr. Jaya </a:t>
            </a:r>
            <a:r>
              <a:rPr lang="en-US" b="1" dirty="0">
                <a:solidFill>
                  <a:schemeClr val="dk1"/>
                </a:solidFill>
                <a:latin typeface="Montserrat Medium" panose="00000600000000000000" pitchFamily="2" charset="0"/>
                <a:ea typeface="SimSun" pitchFamily="2" charset="-122"/>
                <a:cs typeface="Poppins" panose="00000500000000000000" pitchFamily="2" charset="0"/>
                <a:sym typeface="Montserrat Medium"/>
              </a:rPr>
              <a:t>Prakash Sahoo</a:t>
            </a:r>
            <a:endParaRPr lang="en-US" sz="1400" b="1" i="0" u="none" strike="noStrike" cap="none" dirty="0">
              <a:solidFill>
                <a:schemeClr val="dk1"/>
              </a:solidFill>
              <a:latin typeface="Montserrat Medium" panose="00000600000000000000" pitchFamily="2" charset="0"/>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1" name="Google Shape;231;p35"/>
          <p:cNvPicPr preferRelativeResize="0"/>
          <p:nvPr/>
        </p:nvPicPr>
        <p:blipFill rotWithShape="1">
          <a:blip r:embed="rId3">
            <a:alphaModFix/>
          </a:blip>
          <a:srcRect l="22326" t="32664" r="11837" b="35102"/>
          <a:stretch/>
        </p:blipFill>
        <p:spPr>
          <a:xfrm>
            <a:off x="262467" y="258234"/>
            <a:ext cx="1504951" cy="423333"/>
          </a:xfrm>
          <a:prstGeom prst="rect">
            <a:avLst/>
          </a:prstGeom>
          <a:noFill/>
          <a:ln>
            <a:noFill/>
          </a:ln>
        </p:spPr>
      </p:pic>
      <p:sp>
        <p:nvSpPr>
          <p:cNvPr id="2" name="TextBox 1">
            <a:extLst>
              <a:ext uri="{FF2B5EF4-FFF2-40B4-BE49-F238E27FC236}">
                <a16:creationId xmlns:a16="http://schemas.microsoft.com/office/drawing/2014/main" id="{1843CF2B-189A-7160-544A-17BF4B1A810D}"/>
              </a:ext>
            </a:extLst>
          </p:cNvPr>
          <p:cNvSpPr txBox="1"/>
          <p:nvPr/>
        </p:nvSpPr>
        <p:spPr>
          <a:xfrm>
            <a:off x="1592042" y="1434560"/>
            <a:ext cx="1504951"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Normal Person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C01F9CE-4AB6-84EB-378F-747BBAB634C2}"/>
              </a:ext>
            </a:extLst>
          </p:cNvPr>
          <p:cNvSpPr txBox="1"/>
          <p:nvPr/>
        </p:nvSpPr>
        <p:spPr>
          <a:xfrm>
            <a:off x="5616902" y="1434559"/>
            <a:ext cx="1504951"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An Athlete</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FB294F2-D68B-A1D9-6302-422CFFCBE21F}"/>
              </a:ext>
            </a:extLst>
          </p:cNvPr>
          <p:cNvSpPr txBox="1"/>
          <p:nvPr/>
        </p:nvSpPr>
        <p:spPr>
          <a:xfrm>
            <a:off x="9442710" y="1326837"/>
            <a:ext cx="1504951" cy="52322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Arrhythmia Patient</a:t>
            </a:r>
          </a:p>
        </p:txBody>
      </p:sp>
      <p:pic>
        <p:nvPicPr>
          <p:cNvPr id="1026" name="Picture 2" descr="Image of normal ECG graph">
            <a:extLst>
              <a:ext uri="{FF2B5EF4-FFF2-40B4-BE49-F238E27FC236}">
                <a16:creationId xmlns:a16="http://schemas.microsoft.com/office/drawing/2014/main" id="{50A3A655-D1C0-CAB0-57D2-DF34F789FA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436" y="2167674"/>
            <a:ext cx="3256165" cy="26117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of athlete's ECG graph">
            <a:extLst>
              <a:ext uri="{FF2B5EF4-FFF2-40B4-BE49-F238E27FC236}">
                <a16:creationId xmlns:a16="http://schemas.microsoft.com/office/drawing/2014/main" id="{3FCDFB5C-522F-C1F5-7CAD-FE3A7D46AE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63679" y="2123142"/>
            <a:ext cx="3264644" cy="261171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of ECG graph showing atrial fibrillation">
            <a:extLst>
              <a:ext uri="{FF2B5EF4-FFF2-40B4-BE49-F238E27FC236}">
                <a16:creationId xmlns:a16="http://schemas.microsoft.com/office/drawing/2014/main" id="{13C22941-BA09-13D8-7FC0-539175E1BC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19401" y="2167672"/>
            <a:ext cx="3264644" cy="26117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1" name="Google Shape;231;p35"/>
          <p:cNvPicPr preferRelativeResize="0"/>
          <p:nvPr/>
        </p:nvPicPr>
        <p:blipFill rotWithShape="1">
          <a:blip r:embed="rId3">
            <a:alphaModFix/>
          </a:blip>
          <a:srcRect l="22326" t="32664" r="11837" b="35102"/>
          <a:stretch/>
        </p:blipFill>
        <p:spPr>
          <a:xfrm>
            <a:off x="262467" y="258234"/>
            <a:ext cx="1504951" cy="423333"/>
          </a:xfrm>
          <a:prstGeom prst="rect">
            <a:avLst/>
          </a:prstGeom>
          <a:noFill/>
          <a:ln>
            <a:noFill/>
          </a:ln>
        </p:spPr>
      </p:pic>
      <p:grpSp>
        <p:nvGrpSpPr>
          <p:cNvPr id="232" name="Google Shape;232;p35"/>
          <p:cNvGrpSpPr/>
          <p:nvPr/>
        </p:nvGrpSpPr>
        <p:grpSpPr>
          <a:xfrm>
            <a:off x="11856720" y="1182857"/>
            <a:ext cx="223520" cy="990718"/>
            <a:chOff x="11856720" y="140636"/>
            <a:chExt cx="223520" cy="990718"/>
          </a:xfrm>
        </p:grpSpPr>
        <p:grpSp>
          <p:nvGrpSpPr>
            <p:cNvPr id="233" name="Google Shape;233;p35"/>
            <p:cNvGrpSpPr/>
            <p:nvPr/>
          </p:nvGrpSpPr>
          <p:grpSpPr>
            <a:xfrm>
              <a:off x="11856720" y="660278"/>
              <a:ext cx="223520" cy="471076"/>
              <a:chOff x="9734551" y="3138055"/>
              <a:chExt cx="2457449" cy="1328450"/>
            </a:xfrm>
          </p:grpSpPr>
          <p:sp>
            <p:nvSpPr>
              <p:cNvPr id="234" name="Google Shape;234;p35"/>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235" name="Google Shape;235;p35"/>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236" name="Google Shape;236;p35"/>
            <p:cNvGrpSpPr/>
            <p:nvPr/>
          </p:nvGrpSpPr>
          <p:grpSpPr>
            <a:xfrm>
              <a:off x="11856720" y="140636"/>
              <a:ext cx="223520" cy="471076"/>
              <a:chOff x="9734551" y="3138055"/>
              <a:chExt cx="2457449" cy="1328450"/>
            </a:xfrm>
          </p:grpSpPr>
          <p:sp>
            <p:nvSpPr>
              <p:cNvPr id="237" name="Google Shape;237;p35"/>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238" name="Google Shape;238;p35"/>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sp>
        <p:nvSpPr>
          <p:cNvPr id="2" name="TextBox 1">
            <a:extLst>
              <a:ext uri="{FF2B5EF4-FFF2-40B4-BE49-F238E27FC236}">
                <a16:creationId xmlns:a16="http://schemas.microsoft.com/office/drawing/2014/main" id="{D421C120-29C7-CAD0-79EA-5A41816F100D}"/>
              </a:ext>
            </a:extLst>
          </p:cNvPr>
          <p:cNvSpPr txBox="1"/>
          <p:nvPr/>
        </p:nvSpPr>
        <p:spPr>
          <a:xfrm>
            <a:off x="650449" y="857839"/>
            <a:ext cx="1840568" cy="461665"/>
          </a:xfrm>
          <a:prstGeom prst="rect">
            <a:avLst/>
          </a:prstGeom>
          <a:noFill/>
        </p:spPr>
        <p:txBody>
          <a:bodyPr wrap="none" rtlCol="0">
            <a:spAutoFit/>
          </a:bodyPr>
          <a:lstStyle/>
          <a:p>
            <a:r>
              <a:rPr lang="en-IN" sz="2400" dirty="0">
                <a:latin typeface="Times New Roman" panose="02020603050405020304" pitchFamily="18" charset="0"/>
                <a:cs typeface="Times New Roman" panose="02020603050405020304" pitchFamily="18" charset="0"/>
              </a:rPr>
              <a:t>Applications:</a:t>
            </a:r>
          </a:p>
        </p:txBody>
      </p:sp>
      <p:pic>
        <p:nvPicPr>
          <p:cNvPr id="1026" name="Picture 2" descr="amiciCare Wireless ECG Monitor, Portable EKG Real-Time Heart Health  Monitoring with OLED Display, Data Export Feature with Mobile App Monitoring  and Type-C Charging : Amazon.in: Health &amp; Personal Care">
            <a:extLst>
              <a:ext uri="{FF2B5EF4-FFF2-40B4-BE49-F238E27FC236}">
                <a16:creationId xmlns:a16="http://schemas.microsoft.com/office/drawing/2014/main" id="{77A4ED39-353F-B2AB-5E73-F0984E997F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029" y="1306283"/>
            <a:ext cx="2707081" cy="26718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ow-Cost Telemedicine Platform for Monitoring Patients Suspected of Being  Infected with SAR-COV-2 | SpringerLink">
            <a:extLst>
              <a:ext uri="{FF2B5EF4-FFF2-40B4-BE49-F238E27FC236}">
                <a16:creationId xmlns:a16="http://schemas.microsoft.com/office/drawing/2014/main" id="{78D79E23-0DDC-CCC9-2F48-433E927351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7555" y="1288484"/>
            <a:ext cx="4016890" cy="207001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6 Best ECG Monitors for Personal Use in 2024">
            <a:extLst>
              <a:ext uri="{FF2B5EF4-FFF2-40B4-BE49-F238E27FC236}">
                <a16:creationId xmlns:a16="http://schemas.microsoft.com/office/drawing/2014/main" id="{98B8127E-5B8F-1FE0-08D7-80914A066C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25887" y="1182857"/>
            <a:ext cx="2707081" cy="265860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AF419A8-8CC5-817F-A802-FA36BEF35C02}"/>
              </a:ext>
            </a:extLst>
          </p:cNvPr>
          <p:cNvSpPr txBox="1"/>
          <p:nvPr/>
        </p:nvSpPr>
        <p:spPr>
          <a:xfrm>
            <a:off x="745029" y="4279769"/>
            <a:ext cx="2707081"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Mobile Health App Monitoring ECG</a:t>
            </a: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2ABD0C3-2CD1-75FB-3B6F-F3645C35D896}"/>
              </a:ext>
            </a:extLst>
          </p:cNvPr>
          <p:cNvSpPr txBox="1"/>
          <p:nvPr/>
        </p:nvSpPr>
        <p:spPr>
          <a:xfrm>
            <a:off x="4232635" y="4279769"/>
            <a:ext cx="3780149" cy="707886"/>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Telemedicine Platform for ECG Analysis</a:t>
            </a:r>
          </a:p>
        </p:txBody>
      </p:sp>
      <p:sp>
        <p:nvSpPr>
          <p:cNvPr id="5" name="TextBox 4">
            <a:extLst>
              <a:ext uri="{FF2B5EF4-FFF2-40B4-BE49-F238E27FC236}">
                <a16:creationId xmlns:a16="http://schemas.microsoft.com/office/drawing/2014/main" id="{0F064A4B-945E-59A1-4D50-80C422E53A6C}"/>
              </a:ext>
            </a:extLst>
          </p:cNvPr>
          <p:cNvSpPr txBox="1"/>
          <p:nvPr/>
        </p:nvSpPr>
        <p:spPr>
          <a:xfrm>
            <a:off x="8625886" y="4279769"/>
            <a:ext cx="2707081"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Wearable ECG Monitor</a:t>
            </a:r>
          </a:p>
        </p:txBody>
      </p:sp>
    </p:spTree>
    <p:extLst>
      <p:ext uri="{BB962C8B-B14F-4D97-AF65-F5344CB8AC3E}">
        <p14:creationId xmlns:p14="http://schemas.microsoft.com/office/powerpoint/2010/main" val="92612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F53F8-9556-4270-5B9D-9550237E944E}"/>
            </a:ext>
          </a:extLst>
        </p:cNvPr>
        <p:cNvGrpSpPr/>
        <p:nvPr/>
      </p:nvGrpSpPr>
      <p:grpSpPr>
        <a:xfrm>
          <a:off x="0" y="0"/>
          <a:ext cx="0" cy="0"/>
          <a:chOff x="0" y="0"/>
          <a:chExt cx="0" cy="0"/>
        </a:xfrm>
      </p:grpSpPr>
      <p:sp>
        <p:nvSpPr>
          <p:cNvPr id="4" name="Google Shape;125;p3">
            <a:extLst>
              <a:ext uri="{FF2B5EF4-FFF2-40B4-BE49-F238E27FC236}">
                <a16:creationId xmlns:a16="http://schemas.microsoft.com/office/drawing/2014/main" id="{DB20A693-DAF6-90F8-E452-0AF12BA5AC4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n-lt"/>
                <a:sym typeface="Montserrat"/>
              </a:rPr>
              <a:t>Architecture  </a:t>
            </a:r>
            <a:endParaRPr dirty="0">
              <a:latin typeface="+mn-lt"/>
            </a:endParaRPr>
          </a:p>
        </p:txBody>
      </p:sp>
      <p:sp>
        <p:nvSpPr>
          <p:cNvPr id="5" name="Google Shape;125;p3">
            <a:extLst>
              <a:ext uri="{FF2B5EF4-FFF2-40B4-BE49-F238E27FC236}">
                <a16:creationId xmlns:a16="http://schemas.microsoft.com/office/drawing/2014/main" id="{11DCD2FE-F6D8-3416-49EA-CE0660F5B1E7}"/>
              </a:ext>
            </a:extLst>
          </p:cNvPr>
          <p:cNvSpPr txBox="1"/>
          <p:nvPr/>
        </p:nvSpPr>
        <p:spPr>
          <a:xfrm>
            <a:off x="3377072" y="669964"/>
            <a:ext cx="5761704"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2000" b="1" dirty="0">
                <a:latin typeface="+mn-lt"/>
                <a:ea typeface="Verdana" panose="020B0604030504040204" pitchFamily="34" charset="0"/>
              </a:rPr>
              <a:t>Structural Block Diagram</a:t>
            </a:r>
          </a:p>
          <a:p>
            <a:pPr marR="0" lvl="0" algn="ctr" rtl="0">
              <a:lnSpc>
                <a:spcPct val="100000"/>
              </a:lnSpc>
              <a:spcBef>
                <a:spcPts val="0"/>
              </a:spcBef>
              <a:spcAft>
                <a:spcPts val="0"/>
              </a:spcAft>
            </a:pPr>
            <a:endParaRPr lang="en-IN" sz="2000" dirty="0">
              <a:latin typeface="+mn-lt"/>
              <a:ea typeface="Verdana" panose="020B0604030504040204" pitchFamily="34" charset="0"/>
            </a:endParaRPr>
          </a:p>
        </p:txBody>
      </p:sp>
      <p:sp>
        <p:nvSpPr>
          <p:cNvPr id="2" name="Rectangle: Rounded Corners 1">
            <a:extLst>
              <a:ext uri="{FF2B5EF4-FFF2-40B4-BE49-F238E27FC236}">
                <a16:creationId xmlns:a16="http://schemas.microsoft.com/office/drawing/2014/main" id="{17D49E26-4B94-D2FA-55F6-32B5A8CBF6B1}"/>
              </a:ext>
            </a:extLst>
          </p:cNvPr>
          <p:cNvSpPr/>
          <p:nvPr/>
        </p:nvSpPr>
        <p:spPr>
          <a:xfrm>
            <a:off x="1000123" y="1163821"/>
            <a:ext cx="1752503" cy="9144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ECG Data Acquisition</a:t>
            </a:r>
          </a:p>
        </p:txBody>
      </p:sp>
      <p:cxnSp>
        <p:nvCxnSpPr>
          <p:cNvPr id="8" name="Straight Arrow Connector 7">
            <a:extLst>
              <a:ext uri="{FF2B5EF4-FFF2-40B4-BE49-F238E27FC236}">
                <a16:creationId xmlns:a16="http://schemas.microsoft.com/office/drawing/2014/main" id="{5216DCF0-1485-FAEC-6557-3B45173DEC22}"/>
              </a:ext>
            </a:extLst>
          </p:cNvPr>
          <p:cNvCxnSpPr>
            <a:cxnSpLocks/>
            <a:stCxn id="2" idx="3"/>
            <a:endCxn id="10" idx="1"/>
          </p:cNvCxnSpPr>
          <p:nvPr/>
        </p:nvCxnSpPr>
        <p:spPr>
          <a:xfrm>
            <a:off x="2752626" y="1621021"/>
            <a:ext cx="1072379" cy="6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C60BAAD0-33A3-2A74-CADC-DC2B8E730E2C}"/>
              </a:ext>
            </a:extLst>
          </p:cNvPr>
          <p:cNvSpPr/>
          <p:nvPr/>
        </p:nvSpPr>
        <p:spPr>
          <a:xfrm>
            <a:off x="3825005" y="1170307"/>
            <a:ext cx="1752503" cy="9144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Preprocessing</a:t>
            </a:r>
          </a:p>
        </p:txBody>
      </p:sp>
      <p:sp>
        <p:nvSpPr>
          <p:cNvPr id="11" name="Rectangle: Rounded Corners 10">
            <a:extLst>
              <a:ext uri="{FF2B5EF4-FFF2-40B4-BE49-F238E27FC236}">
                <a16:creationId xmlns:a16="http://schemas.microsoft.com/office/drawing/2014/main" id="{39A812CC-2652-3E8F-B8EF-45C54D681CE1}"/>
              </a:ext>
            </a:extLst>
          </p:cNvPr>
          <p:cNvSpPr/>
          <p:nvPr/>
        </p:nvSpPr>
        <p:spPr>
          <a:xfrm>
            <a:off x="6695903" y="1176793"/>
            <a:ext cx="1752503" cy="9144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Feature Extraction</a:t>
            </a:r>
          </a:p>
        </p:txBody>
      </p:sp>
      <p:cxnSp>
        <p:nvCxnSpPr>
          <p:cNvPr id="12" name="Straight Arrow Connector 11">
            <a:extLst>
              <a:ext uri="{FF2B5EF4-FFF2-40B4-BE49-F238E27FC236}">
                <a16:creationId xmlns:a16="http://schemas.microsoft.com/office/drawing/2014/main" id="{53BCE9C1-6FC8-FD2E-FD9B-D48905CAE77C}"/>
              </a:ext>
            </a:extLst>
          </p:cNvPr>
          <p:cNvCxnSpPr>
            <a:cxnSpLocks/>
            <a:stCxn id="10" idx="3"/>
          </p:cNvCxnSpPr>
          <p:nvPr/>
        </p:nvCxnSpPr>
        <p:spPr>
          <a:xfrm flipV="1">
            <a:off x="5577508" y="1610411"/>
            <a:ext cx="1118395" cy="17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61063C00-30B5-D1A6-2B2F-8007493871F4}"/>
              </a:ext>
            </a:extLst>
          </p:cNvPr>
          <p:cNvSpPr/>
          <p:nvPr/>
        </p:nvSpPr>
        <p:spPr>
          <a:xfrm>
            <a:off x="9439374" y="1176793"/>
            <a:ext cx="1752503" cy="9144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Deep Learning Model </a:t>
            </a:r>
          </a:p>
        </p:txBody>
      </p:sp>
      <p:cxnSp>
        <p:nvCxnSpPr>
          <p:cNvPr id="16" name="Straight Arrow Connector 15">
            <a:extLst>
              <a:ext uri="{FF2B5EF4-FFF2-40B4-BE49-F238E27FC236}">
                <a16:creationId xmlns:a16="http://schemas.microsoft.com/office/drawing/2014/main" id="{05298906-91AB-B1A4-2EE0-63E7367E9EA8}"/>
              </a:ext>
            </a:extLst>
          </p:cNvPr>
          <p:cNvCxnSpPr>
            <a:cxnSpLocks/>
            <a:stCxn id="11" idx="3"/>
            <a:endCxn id="14" idx="1"/>
          </p:cNvCxnSpPr>
          <p:nvPr/>
        </p:nvCxnSpPr>
        <p:spPr>
          <a:xfrm>
            <a:off x="8448406" y="1633993"/>
            <a:ext cx="9909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6917EB2E-A610-603B-7AF0-1041468496A0}"/>
              </a:ext>
            </a:extLst>
          </p:cNvPr>
          <p:cNvCxnSpPr>
            <a:cxnSpLocks/>
          </p:cNvCxnSpPr>
          <p:nvPr/>
        </p:nvCxnSpPr>
        <p:spPr>
          <a:xfrm rot="5400000">
            <a:off x="9302493" y="2424715"/>
            <a:ext cx="1183525" cy="596591"/>
          </a:xfrm>
          <a:prstGeom prst="bentConnector3">
            <a:avLst>
              <a:gd name="adj1" fmla="val 98587"/>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5D6DF668-F480-8B75-3876-33505740F6A0}"/>
              </a:ext>
            </a:extLst>
          </p:cNvPr>
          <p:cNvSpPr/>
          <p:nvPr/>
        </p:nvSpPr>
        <p:spPr>
          <a:xfrm>
            <a:off x="7843457" y="2795638"/>
            <a:ext cx="1752503" cy="9144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Model Training</a:t>
            </a:r>
          </a:p>
        </p:txBody>
      </p:sp>
      <p:cxnSp>
        <p:nvCxnSpPr>
          <p:cNvPr id="22" name="Straight Arrow Connector 21">
            <a:extLst>
              <a:ext uri="{FF2B5EF4-FFF2-40B4-BE49-F238E27FC236}">
                <a16:creationId xmlns:a16="http://schemas.microsoft.com/office/drawing/2014/main" id="{9C6AC581-FBF5-0726-3B23-D017207DC728}"/>
              </a:ext>
            </a:extLst>
          </p:cNvPr>
          <p:cNvCxnSpPr>
            <a:cxnSpLocks/>
            <a:stCxn id="21" idx="1"/>
          </p:cNvCxnSpPr>
          <p:nvPr/>
        </p:nvCxnSpPr>
        <p:spPr>
          <a:xfrm flipH="1" flipV="1">
            <a:off x="6966913" y="3242228"/>
            <a:ext cx="876544" cy="10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982B2FB8-DC34-AE31-3145-A140D0AC2C12}"/>
              </a:ext>
            </a:extLst>
          </p:cNvPr>
          <p:cNvSpPr/>
          <p:nvPr/>
        </p:nvSpPr>
        <p:spPr>
          <a:xfrm>
            <a:off x="5214410" y="2837909"/>
            <a:ext cx="1752503" cy="9144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Evaluation</a:t>
            </a:r>
          </a:p>
        </p:txBody>
      </p:sp>
      <p:cxnSp>
        <p:nvCxnSpPr>
          <p:cNvPr id="28" name="Straight Arrow Connector 27">
            <a:extLst>
              <a:ext uri="{FF2B5EF4-FFF2-40B4-BE49-F238E27FC236}">
                <a16:creationId xmlns:a16="http://schemas.microsoft.com/office/drawing/2014/main" id="{0E5DADD5-9456-9F6A-2F24-307E4F49D770}"/>
              </a:ext>
            </a:extLst>
          </p:cNvPr>
          <p:cNvCxnSpPr>
            <a:cxnSpLocks/>
          </p:cNvCxnSpPr>
          <p:nvPr/>
        </p:nvCxnSpPr>
        <p:spPr>
          <a:xfrm flipH="1">
            <a:off x="4337866" y="3314773"/>
            <a:ext cx="8765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Rounded Corners 28">
            <a:extLst>
              <a:ext uri="{FF2B5EF4-FFF2-40B4-BE49-F238E27FC236}">
                <a16:creationId xmlns:a16="http://schemas.microsoft.com/office/drawing/2014/main" id="{9BD1A4F0-0BC6-E03E-C904-B73E2628B6A0}"/>
              </a:ext>
            </a:extLst>
          </p:cNvPr>
          <p:cNvSpPr/>
          <p:nvPr/>
        </p:nvSpPr>
        <p:spPr>
          <a:xfrm>
            <a:off x="2568825" y="2837909"/>
            <a:ext cx="1752503" cy="9144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Classification Output</a:t>
            </a:r>
          </a:p>
        </p:txBody>
      </p:sp>
      <p:cxnSp>
        <p:nvCxnSpPr>
          <p:cNvPr id="31" name="Connector: Elbow 30">
            <a:extLst>
              <a:ext uri="{FF2B5EF4-FFF2-40B4-BE49-F238E27FC236}">
                <a16:creationId xmlns:a16="http://schemas.microsoft.com/office/drawing/2014/main" id="{CEB1276D-AF10-187D-C0FC-729D294CAF05}"/>
              </a:ext>
            </a:extLst>
          </p:cNvPr>
          <p:cNvCxnSpPr>
            <a:cxnSpLocks/>
            <a:stCxn id="29" idx="2"/>
            <a:endCxn id="32" idx="1"/>
          </p:cNvCxnSpPr>
          <p:nvPr/>
        </p:nvCxnSpPr>
        <p:spPr>
          <a:xfrm rot="16200000" flipH="1">
            <a:off x="3633234" y="3564151"/>
            <a:ext cx="1121568" cy="149788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Rounded Corners 31">
            <a:extLst>
              <a:ext uri="{FF2B5EF4-FFF2-40B4-BE49-F238E27FC236}">
                <a16:creationId xmlns:a16="http://schemas.microsoft.com/office/drawing/2014/main" id="{7A504340-12F7-C280-DC9B-2943558A75CB}"/>
              </a:ext>
            </a:extLst>
          </p:cNvPr>
          <p:cNvSpPr/>
          <p:nvPr/>
        </p:nvSpPr>
        <p:spPr>
          <a:xfrm>
            <a:off x="4942960" y="4416677"/>
            <a:ext cx="1752503" cy="9144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Deployment</a:t>
            </a:r>
          </a:p>
        </p:txBody>
      </p:sp>
    </p:spTree>
    <p:extLst>
      <p:ext uri="{BB962C8B-B14F-4D97-AF65-F5344CB8AC3E}">
        <p14:creationId xmlns:p14="http://schemas.microsoft.com/office/powerpoint/2010/main" val="1869460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6844D3-0B34-E440-8562-0EBBCE6CD723}"/>
            </a:ext>
          </a:extLst>
        </p:cNvPr>
        <p:cNvGrpSpPr/>
        <p:nvPr/>
      </p:nvGrpSpPr>
      <p:grpSpPr>
        <a:xfrm>
          <a:off x="0" y="0"/>
          <a:ext cx="0" cy="0"/>
          <a:chOff x="0" y="0"/>
          <a:chExt cx="0" cy="0"/>
        </a:xfrm>
      </p:grpSpPr>
      <p:sp>
        <p:nvSpPr>
          <p:cNvPr id="88" name="Google Shape;499;p10">
            <a:extLst>
              <a:ext uri="{FF2B5EF4-FFF2-40B4-BE49-F238E27FC236}">
                <a16:creationId xmlns:a16="http://schemas.microsoft.com/office/drawing/2014/main" id="{694DE9EE-D8C4-DB95-3AFF-5D976477C7CC}"/>
              </a:ext>
            </a:extLst>
          </p:cNvPr>
          <p:cNvSpPr/>
          <p:nvPr/>
        </p:nvSpPr>
        <p:spPr>
          <a:xfrm>
            <a:off x="4417084" y="4465458"/>
            <a:ext cx="1198102" cy="575495"/>
          </a:xfrm>
          <a:custGeom>
            <a:avLst/>
            <a:gdLst/>
            <a:ahLst/>
            <a:cxnLst/>
            <a:rect l="l" t="t" r="r" b="b"/>
            <a:pathLst>
              <a:path w="52055" h="25004" fill="none" extrusionOk="0">
                <a:moveTo>
                  <a:pt x="52055" y="1"/>
                </a:moveTo>
                <a:lnTo>
                  <a:pt x="27052" y="25004"/>
                </a:lnTo>
                <a:lnTo>
                  <a:pt x="1" y="25004"/>
                </a:lnTo>
              </a:path>
            </a:pathLst>
          </a:custGeom>
          <a:noFill/>
          <a:ln w="11025" cap="flat" cmpd="sng">
            <a:solidFill>
              <a:srgbClr val="4949E7"/>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5" name="Google Shape;489;p10">
            <a:extLst>
              <a:ext uri="{FF2B5EF4-FFF2-40B4-BE49-F238E27FC236}">
                <a16:creationId xmlns:a16="http://schemas.microsoft.com/office/drawing/2014/main" id="{673E7C38-65A4-6755-773B-455374086129}"/>
              </a:ext>
            </a:extLst>
          </p:cNvPr>
          <p:cNvSpPr/>
          <p:nvPr/>
        </p:nvSpPr>
        <p:spPr>
          <a:xfrm>
            <a:off x="4414239" y="2460710"/>
            <a:ext cx="1203792" cy="456587"/>
          </a:xfrm>
          <a:custGeom>
            <a:avLst/>
            <a:gdLst/>
            <a:ahLst/>
            <a:cxnLst/>
            <a:rect l="l" t="t" r="r" b="b"/>
            <a:pathLst>
              <a:path w="52055" h="25004" fill="none" extrusionOk="0">
                <a:moveTo>
                  <a:pt x="52055" y="25004"/>
                </a:moveTo>
                <a:lnTo>
                  <a:pt x="27052" y="1"/>
                </a:lnTo>
                <a:lnTo>
                  <a:pt x="1" y="1"/>
                </a:lnTo>
              </a:path>
            </a:pathLst>
          </a:custGeom>
          <a:noFill/>
          <a:ln w="11025" cap="flat" cmpd="sng">
            <a:solidFill>
              <a:schemeClr val="accent6"/>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dirty="0">
              <a:solidFill>
                <a:schemeClr val="dk1"/>
              </a:solidFill>
              <a:latin typeface="Arial"/>
              <a:ea typeface="Arial"/>
              <a:cs typeface="Arial"/>
              <a:sym typeface="Arial"/>
            </a:endParaRPr>
          </a:p>
        </p:txBody>
      </p:sp>
      <p:sp>
        <p:nvSpPr>
          <p:cNvPr id="87" name="Google Shape;484;p10">
            <a:extLst>
              <a:ext uri="{FF2B5EF4-FFF2-40B4-BE49-F238E27FC236}">
                <a16:creationId xmlns:a16="http://schemas.microsoft.com/office/drawing/2014/main" id="{9DC2B3E4-26F9-DBAF-937B-B0DDC25C4688}"/>
              </a:ext>
            </a:extLst>
          </p:cNvPr>
          <p:cNvSpPr/>
          <p:nvPr/>
        </p:nvSpPr>
        <p:spPr>
          <a:xfrm>
            <a:off x="7027404" y="2403674"/>
            <a:ext cx="1198132" cy="533390"/>
          </a:xfrm>
          <a:custGeom>
            <a:avLst/>
            <a:gdLst/>
            <a:ahLst/>
            <a:cxnLst/>
            <a:rect l="l" t="t" r="r" b="b"/>
            <a:pathLst>
              <a:path w="52055" h="25004" fill="none" extrusionOk="0">
                <a:moveTo>
                  <a:pt x="0" y="25004"/>
                </a:moveTo>
                <a:lnTo>
                  <a:pt x="25003" y="1"/>
                </a:lnTo>
                <a:lnTo>
                  <a:pt x="52054" y="1"/>
                </a:lnTo>
              </a:path>
            </a:pathLst>
          </a:custGeom>
          <a:noFill/>
          <a:ln w="11025" cap="flat" cmpd="sng">
            <a:solidFill>
              <a:schemeClr val="accent1"/>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dirty="0">
              <a:solidFill>
                <a:schemeClr val="dk1"/>
              </a:solidFill>
              <a:latin typeface="Arial"/>
              <a:ea typeface="Arial"/>
              <a:cs typeface="Arial"/>
              <a:sym typeface="Arial"/>
            </a:endParaRPr>
          </a:p>
        </p:txBody>
      </p:sp>
      <p:sp>
        <p:nvSpPr>
          <p:cNvPr id="89" name="Google Shape;494;p10">
            <a:extLst>
              <a:ext uri="{FF2B5EF4-FFF2-40B4-BE49-F238E27FC236}">
                <a16:creationId xmlns:a16="http://schemas.microsoft.com/office/drawing/2014/main" id="{07948B59-D445-A04B-BABA-72FB6223C16D}"/>
              </a:ext>
            </a:extLst>
          </p:cNvPr>
          <p:cNvSpPr/>
          <p:nvPr/>
        </p:nvSpPr>
        <p:spPr>
          <a:xfrm>
            <a:off x="7169567" y="4415861"/>
            <a:ext cx="1183455" cy="575495"/>
          </a:xfrm>
          <a:custGeom>
            <a:avLst/>
            <a:gdLst/>
            <a:ahLst/>
            <a:cxnLst/>
            <a:rect l="l" t="t" r="r" b="b"/>
            <a:pathLst>
              <a:path w="52055" h="25004" fill="none" extrusionOk="0">
                <a:moveTo>
                  <a:pt x="0" y="1"/>
                </a:moveTo>
                <a:lnTo>
                  <a:pt x="25003" y="25004"/>
                </a:lnTo>
                <a:lnTo>
                  <a:pt x="52054" y="25004"/>
                </a:lnTo>
              </a:path>
            </a:pathLst>
          </a:custGeom>
          <a:noFill/>
          <a:ln w="11025" cap="flat" cmpd="sng">
            <a:solidFill>
              <a:schemeClr val="accent5"/>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dirty="0">
              <a:solidFill>
                <a:schemeClr val="dk1"/>
              </a:solidFill>
              <a:highlight>
                <a:srgbClr val="FFFF00"/>
              </a:highlight>
              <a:latin typeface="Arial"/>
              <a:ea typeface="Arial"/>
              <a:cs typeface="Arial"/>
              <a:sym typeface="Arial"/>
            </a:endParaRPr>
          </a:p>
        </p:txBody>
      </p:sp>
      <p:sp>
        <p:nvSpPr>
          <p:cNvPr id="3" name="Slide Number Placeholder 2">
            <a:extLst>
              <a:ext uri="{FF2B5EF4-FFF2-40B4-BE49-F238E27FC236}">
                <a16:creationId xmlns:a16="http://schemas.microsoft.com/office/drawing/2014/main" id="{A88D7664-2954-2DEE-0F36-EE6CFF1065A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dirty="0"/>
          </a:p>
        </p:txBody>
      </p:sp>
      <p:sp>
        <p:nvSpPr>
          <p:cNvPr id="4" name="Google Shape;125;p3">
            <a:extLst>
              <a:ext uri="{FF2B5EF4-FFF2-40B4-BE49-F238E27FC236}">
                <a16:creationId xmlns:a16="http://schemas.microsoft.com/office/drawing/2014/main" id="{7C1DD96F-B851-93EE-E9EF-03723BCBDA7A}"/>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Analysis - SWOT</a:t>
            </a:r>
            <a:endParaRPr dirty="0"/>
          </a:p>
        </p:txBody>
      </p:sp>
      <p:grpSp>
        <p:nvGrpSpPr>
          <p:cNvPr id="7" name="Google Shape;490;p10">
            <a:extLst>
              <a:ext uri="{FF2B5EF4-FFF2-40B4-BE49-F238E27FC236}">
                <a16:creationId xmlns:a16="http://schemas.microsoft.com/office/drawing/2014/main" id="{3842D460-7852-7143-8294-DAE6FB2A59E6}"/>
              </a:ext>
            </a:extLst>
          </p:cNvPr>
          <p:cNvGrpSpPr/>
          <p:nvPr/>
        </p:nvGrpSpPr>
        <p:grpSpPr>
          <a:xfrm>
            <a:off x="74412" y="1057063"/>
            <a:ext cx="4678658" cy="2456709"/>
            <a:chOff x="928691" y="421011"/>
            <a:chExt cx="1953837" cy="1842578"/>
          </a:xfrm>
        </p:grpSpPr>
        <p:sp>
          <p:nvSpPr>
            <p:cNvPr id="8" name="Google Shape;491;p10">
              <a:extLst>
                <a:ext uri="{FF2B5EF4-FFF2-40B4-BE49-F238E27FC236}">
                  <a16:creationId xmlns:a16="http://schemas.microsoft.com/office/drawing/2014/main" id="{E5FE54F9-1A63-D277-24B9-BD4404A327F6}"/>
                </a:ext>
              </a:extLst>
            </p:cNvPr>
            <p:cNvSpPr txBox="1"/>
            <p:nvPr/>
          </p:nvSpPr>
          <p:spPr>
            <a:xfrm>
              <a:off x="997928" y="849389"/>
              <a:ext cx="1884600" cy="1414200"/>
            </a:xfrm>
            <a:prstGeom prst="rect">
              <a:avLst/>
            </a:prstGeom>
            <a:noFill/>
            <a:ln>
              <a:noFill/>
            </a:ln>
          </p:spPr>
          <p:txBody>
            <a:bodyPr spcFirstLastPara="1" wrap="square" lIns="121900" tIns="121900" rIns="121900" bIns="121900" anchor="ctr" anchorCtr="0">
              <a:noAutofit/>
            </a:bodyPr>
            <a:lstStyle/>
            <a:p>
              <a:r>
                <a:rPr lang="en-IN" sz="1800" kern="100" dirty="0">
                  <a:effectLst/>
                  <a:latin typeface="Calibri" panose="020F0502020204030204" pitchFamily="34" charset="0"/>
                  <a:ea typeface="Calibri" panose="020F0502020204030204" pitchFamily="34" charset="0"/>
                  <a:cs typeface="Calibri" panose="020F0502020204030204" pitchFamily="34" charset="0"/>
                </a:rPr>
                <a:t>S1. </a:t>
              </a:r>
              <a:r>
                <a:rPr lang="en-IN" sz="1800" dirty="0">
                  <a:latin typeface="Calibri" panose="020F0502020204030204" pitchFamily="34" charset="0"/>
                  <a:ea typeface="Calibri" panose="020F0502020204030204" pitchFamily="34" charset="0"/>
                  <a:cs typeface="Calibri" panose="020F0502020204030204" pitchFamily="34" charset="0"/>
                </a:rPr>
                <a:t>High Accuracy Potential</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r>
                <a:rPr lang="en-IN" sz="1800" kern="100" dirty="0">
                  <a:effectLst/>
                  <a:latin typeface="Calibri" panose="020F0502020204030204" pitchFamily="34" charset="0"/>
                  <a:ea typeface="Calibri" panose="020F0502020204030204" pitchFamily="34" charset="0"/>
                  <a:cs typeface="Calibri" panose="020F0502020204030204" pitchFamily="34" charset="0"/>
                </a:rPr>
                <a:t>S2. </a:t>
              </a:r>
              <a:r>
                <a:rPr lang="en-IN" sz="1800" dirty="0">
                  <a:latin typeface="Calibri" panose="020F0502020204030204" pitchFamily="34" charset="0"/>
                  <a:ea typeface="Calibri" panose="020F0502020204030204" pitchFamily="34" charset="0"/>
                  <a:cs typeface="Calibri" panose="020F0502020204030204" pitchFamily="34" charset="0"/>
                </a:rPr>
                <a:t>Automated Diagnosis</a:t>
              </a:r>
            </a:p>
            <a:p>
              <a:r>
                <a:rPr lang="en-IN" sz="1800" kern="100" dirty="0">
                  <a:effectLst/>
                  <a:latin typeface="Calibri" panose="020F0502020204030204" pitchFamily="34" charset="0"/>
                  <a:ea typeface="Calibri" panose="020F0502020204030204" pitchFamily="34" charset="0"/>
                  <a:cs typeface="Calibri" panose="020F0502020204030204" pitchFamily="34" charset="0"/>
                </a:rPr>
                <a:t>S3. </a:t>
              </a:r>
              <a:r>
                <a:rPr lang="en-IN" sz="1800" dirty="0">
                  <a:latin typeface="Calibri" panose="020F0502020204030204" pitchFamily="34" charset="0"/>
                  <a:ea typeface="Calibri" panose="020F0502020204030204" pitchFamily="34" charset="0"/>
                  <a:cs typeface="Calibri" panose="020F0502020204030204" pitchFamily="34" charset="0"/>
                </a:rPr>
                <a:t>Scalability</a:t>
              </a:r>
            </a:p>
            <a:p>
              <a:r>
                <a:rPr lang="en-IN" sz="1800" kern="100" dirty="0">
                  <a:effectLst/>
                  <a:latin typeface="Calibri" panose="020F0502020204030204" pitchFamily="34" charset="0"/>
                  <a:ea typeface="Calibri" panose="020F0502020204030204" pitchFamily="34" charset="0"/>
                  <a:cs typeface="Calibri" panose="020F0502020204030204" pitchFamily="34" charset="0"/>
                </a:rPr>
                <a:t>S4. </a:t>
              </a:r>
              <a:r>
                <a:rPr lang="en-IN" sz="1800" dirty="0">
                  <a:latin typeface="Calibri" panose="020F0502020204030204" pitchFamily="34" charset="0"/>
                  <a:ea typeface="Calibri" panose="020F0502020204030204" pitchFamily="34" charset="0"/>
                  <a:cs typeface="Calibri" panose="020F0502020204030204" pitchFamily="34" charset="0"/>
                </a:rPr>
                <a:t>Continuous Learning</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9" name="Google Shape;492;p10">
              <a:extLst>
                <a:ext uri="{FF2B5EF4-FFF2-40B4-BE49-F238E27FC236}">
                  <a16:creationId xmlns:a16="http://schemas.microsoft.com/office/drawing/2014/main" id="{E4482AD6-2715-CF44-0AD5-5E77FB24E6FD}"/>
                </a:ext>
              </a:extLst>
            </p:cNvPr>
            <p:cNvSpPr txBox="1"/>
            <p:nvPr/>
          </p:nvSpPr>
          <p:spPr>
            <a:xfrm>
              <a:off x="928691" y="421011"/>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267" b="1" dirty="0">
                  <a:solidFill>
                    <a:srgbClr val="FF0000"/>
                  </a:solidFill>
                  <a:latin typeface="Fira Sans Extra Condensed Medium"/>
                  <a:ea typeface="Fira Sans Extra Condensed Medium"/>
                  <a:cs typeface="Fira Sans Extra Condensed Medium"/>
                  <a:sym typeface="Fira Sans Extra Condensed Medium"/>
                </a:rPr>
                <a:t>Strengths</a:t>
              </a:r>
              <a:endParaRPr sz="2267" b="1" dirty="0">
                <a:solidFill>
                  <a:srgbClr val="FF0000"/>
                </a:solidFill>
                <a:latin typeface="Fira Sans Extra Condensed Medium"/>
                <a:ea typeface="Fira Sans Extra Condensed Medium"/>
                <a:cs typeface="Fira Sans Extra Condensed Medium"/>
                <a:sym typeface="Fira Sans Extra Condensed Medium"/>
              </a:endParaRPr>
            </a:p>
          </p:txBody>
        </p:sp>
      </p:grpSp>
      <p:grpSp>
        <p:nvGrpSpPr>
          <p:cNvPr id="12" name="Google Shape;485;p10">
            <a:extLst>
              <a:ext uri="{FF2B5EF4-FFF2-40B4-BE49-F238E27FC236}">
                <a16:creationId xmlns:a16="http://schemas.microsoft.com/office/drawing/2014/main" id="{3A1B4FA6-53DA-BECD-B941-81C8CB1EFA80}"/>
              </a:ext>
            </a:extLst>
          </p:cNvPr>
          <p:cNvGrpSpPr/>
          <p:nvPr/>
        </p:nvGrpSpPr>
        <p:grpSpPr>
          <a:xfrm>
            <a:off x="8294657" y="936088"/>
            <a:ext cx="3835332" cy="2602089"/>
            <a:chOff x="6278954" y="1219613"/>
            <a:chExt cx="2876498" cy="1372049"/>
          </a:xfrm>
        </p:grpSpPr>
        <p:sp>
          <p:nvSpPr>
            <p:cNvPr id="13" name="Google Shape;486;p10">
              <a:extLst>
                <a:ext uri="{FF2B5EF4-FFF2-40B4-BE49-F238E27FC236}">
                  <a16:creationId xmlns:a16="http://schemas.microsoft.com/office/drawing/2014/main" id="{972EB651-2134-7EAB-B40B-35978B6FCF59}"/>
                </a:ext>
              </a:extLst>
            </p:cNvPr>
            <p:cNvSpPr txBox="1"/>
            <p:nvPr/>
          </p:nvSpPr>
          <p:spPr>
            <a:xfrm>
              <a:off x="6532692" y="1219613"/>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267" b="1" dirty="0">
                  <a:solidFill>
                    <a:srgbClr val="00B0F0"/>
                  </a:solidFill>
                  <a:latin typeface="Fira Sans Extra Condensed Medium"/>
                  <a:ea typeface="Fira Sans Extra Condensed Medium"/>
                  <a:cs typeface="Fira Sans Extra Condensed Medium"/>
                  <a:sym typeface="Fira Sans Extra Condensed Medium"/>
                </a:rPr>
                <a:t>Weaknesses</a:t>
              </a:r>
              <a:endParaRPr sz="2267" b="1" dirty="0">
                <a:solidFill>
                  <a:srgbClr val="00B0F0"/>
                </a:solidFill>
                <a:latin typeface="Fira Sans Extra Condensed Medium"/>
                <a:ea typeface="Fira Sans Extra Condensed Medium"/>
                <a:cs typeface="Fira Sans Extra Condensed Medium"/>
                <a:sym typeface="Fira Sans Extra Condensed Medium"/>
              </a:endParaRPr>
            </a:p>
          </p:txBody>
        </p:sp>
        <p:sp>
          <p:nvSpPr>
            <p:cNvPr id="14" name="Google Shape;487;p10">
              <a:extLst>
                <a:ext uri="{FF2B5EF4-FFF2-40B4-BE49-F238E27FC236}">
                  <a16:creationId xmlns:a16="http://schemas.microsoft.com/office/drawing/2014/main" id="{C0ADCA5D-65F3-914E-8EA9-6F13EA0D1DE6}"/>
                </a:ext>
              </a:extLst>
            </p:cNvPr>
            <p:cNvSpPr txBox="1"/>
            <p:nvPr/>
          </p:nvSpPr>
          <p:spPr>
            <a:xfrm>
              <a:off x="6278954" y="1481361"/>
              <a:ext cx="2876498" cy="1110301"/>
            </a:xfrm>
            <a:prstGeom prst="rect">
              <a:avLst/>
            </a:prstGeom>
            <a:noFill/>
            <a:ln>
              <a:noFill/>
            </a:ln>
          </p:spPr>
          <p:txBody>
            <a:bodyPr spcFirstLastPara="1" wrap="square" lIns="121900" tIns="121900" rIns="121900" bIns="121900" anchor="ctr" anchorCtr="0">
              <a:noAutofit/>
            </a:bodyPr>
            <a:lstStyle/>
            <a:p>
              <a:pPr>
                <a:lnSpc>
                  <a:spcPct val="107000"/>
                </a:lnSpc>
              </a:pPr>
              <a:r>
                <a:rPr lang="en-IN" sz="1800" kern="100" dirty="0">
                  <a:effectLst/>
                  <a:latin typeface="Calibri" panose="020F0502020204030204" pitchFamily="34" charset="0"/>
                  <a:ea typeface="Calibri" panose="020F0502020204030204" pitchFamily="34" charset="0"/>
                  <a:cs typeface="Calibri" panose="020F0502020204030204" pitchFamily="34" charset="0"/>
                </a:rPr>
                <a:t>W1. </a:t>
              </a:r>
              <a:r>
                <a:rPr lang="en-IN" sz="1800" dirty="0">
                  <a:latin typeface="Calibri" panose="020F0502020204030204" pitchFamily="34" charset="0"/>
                  <a:ea typeface="Calibri" panose="020F0502020204030204" pitchFamily="34" charset="0"/>
                  <a:cs typeface="Calibri" panose="020F0502020204030204" pitchFamily="34" charset="0"/>
                </a:rPr>
                <a:t>Data Dependency</a:t>
              </a:r>
            </a:p>
            <a:p>
              <a:pPr>
                <a:lnSpc>
                  <a:spcPct val="107000"/>
                </a:lnSpc>
              </a:pPr>
              <a:r>
                <a:rPr lang="en-IN" sz="1800" kern="100" dirty="0">
                  <a:effectLst/>
                  <a:latin typeface="Calibri" panose="020F0502020204030204" pitchFamily="34" charset="0"/>
                  <a:ea typeface="Calibri" panose="020F0502020204030204" pitchFamily="34" charset="0"/>
                  <a:cs typeface="Calibri" panose="020F0502020204030204" pitchFamily="34" charset="0"/>
                </a:rPr>
                <a:t>W2. </a:t>
              </a:r>
              <a:r>
                <a:rPr lang="en-IN" sz="1800" dirty="0">
                  <a:latin typeface="Calibri" panose="020F0502020204030204" pitchFamily="34" charset="0"/>
                  <a:ea typeface="Calibri" panose="020F0502020204030204" pitchFamily="34" charset="0"/>
                  <a:cs typeface="Calibri" panose="020F0502020204030204" pitchFamily="34" charset="0"/>
                </a:rPr>
                <a:t>Complexity in Interpretation</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pPr>
              <a:r>
                <a:rPr lang="en-IN" sz="1800" kern="100" dirty="0">
                  <a:effectLst/>
                  <a:latin typeface="Calibri" panose="020F0502020204030204" pitchFamily="34" charset="0"/>
                  <a:ea typeface="Calibri" panose="020F0502020204030204" pitchFamily="34" charset="0"/>
                  <a:cs typeface="Calibri" panose="020F0502020204030204" pitchFamily="34" charset="0"/>
                </a:rPr>
                <a:t>W3. </a:t>
              </a:r>
              <a:r>
                <a:rPr lang="en-IN" sz="1800" dirty="0">
                  <a:latin typeface="Calibri" panose="020F0502020204030204" pitchFamily="34" charset="0"/>
                  <a:ea typeface="Calibri" panose="020F0502020204030204" pitchFamily="34" charset="0"/>
                  <a:cs typeface="Calibri" panose="020F0502020204030204" pitchFamily="34" charset="0"/>
                </a:rPr>
                <a:t>Limited Generalization</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p:txBody>
        </p:sp>
      </p:grpSp>
      <p:grpSp>
        <p:nvGrpSpPr>
          <p:cNvPr id="17" name="Google Shape;495;p10">
            <a:extLst>
              <a:ext uri="{FF2B5EF4-FFF2-40B4-BE49-F238E27FC236}">
                <a16:creationId xmlns:a16="http://schemas.microsoft.com/office/drawing/2014/main" id="{5EAB7177-C39F-1239-7629-99522C12A496}"/>
              </a:ext>
            </a:extLst>
          </p:cNvPr>
          <p:cNvGrpSpPr/>
          <p:nvPr/>
        </p:nvGrpSpPr>
        <p:grpSpPr>
          <a:xfrm>
            <a:off x="8426940" y="3874140"/>
            <a:ext cx="3316864" cy="1800998"/>
            <a:chOff x="6160435" y="2952300"/>
            <a:chExt cx="2518500" cy="1350782"/>
          </a:xfrm>
        </p:grpSpPr>
        <p:sp>
          <p:nvSpPr>
            <p:cNvPr id="18" name="Google Shape;496;p10">
              <a:extLst>
                <a:ext uri="{FF2B5EF4-FFF2-40B4-BE49-F238E27FC236}">
                  <a16:creationId xmlns:a16="http://schemas.microsoft.com/office/drawing/2014/main" id="{5212DB45-A20F-41FD-6D1A-C0A3D72DE187}"/>
                </a:ext>
              </a:extLst>
            </p:cNvPr>
            <p:cNvSpPr txBox="1"/>
            <p:nvPr/>
          </p:nvSpPr>
          <p:spPr>
            <a:xfrm>
              <a:off x="6524669" y="2952300"/>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267" b="1" dirty="0">
                  <a:solidFill>
                    <a:srgbClr val="FFC000"/>
                  </a:solidFill>
                  <a:latin typeface="Fira Sans Extra Condensed Medium"/>
                  <a:ea typeface="Fira Sans Extra Condensed Medium"/>
                  <a:cs typeface="Fira Sans Extra Condensed Medium"/>
                  <a:sym typeface="Fira Sans Extra Condensed Medium"/>
                </a:rPr>
                <a:t>Threats</a:t>
              </a:r>
              <a:endParaRPr sz="2267" b="1" dirty="0">
                <a:solidFill>
                  <a:srgbClr val="FFC000"/>
                </a:solidFill>
                <a:latin typeface="Fira Sans Extra Condensed Medium"/>
                <a:ea typeface="Fira Sans Extra Condensed Medium"/>
                <a:cs typeface="Fira Sans Extra Condensed Medium"/>
                <a:sym typeface="Fira Sans Extra Condensed Medium"/>
              </a:endParaRPr>
            </a:p>
          </p:txBody>
        </p:sp>
        <p:sp>
          <p:nvSpPr>
            <p:cNvPr id="19" name="Google Shape;497;p10">
              <a:extLst>
                <a:ext uri="{FF2B5EF4-FFF2-40B4-BE49-F238E27FC236}">
                  <a16:creationId xmlns:a16="http://schemas.microsoft.com/office/drawing/2014/main" id="{B04B8B1B-38AA-9E17-833E-007F20119B83}"/>
                </a:ext>
              </a:extLst>
            </p:cNvPr>
            <p:cNvSpPr txBox="1"/>
            <p:nvPr/>
          </p:nvSpPr>
          <p:spPr>
            <a:xfrm>
              <a:off x="6160435" y="3277382"/>
              <a:ext cx="2518500" cy="1025700"/>
            </a:xfrm>
            <a:prstGeom prst="rect">
              <a:avLst/>
            </a:prstGeom>
            <a:noFill/>
            <a:ln>
              <a:noFill/>
            </a:ln>
          </p:spPr>
          <p:txBody>
            <a:bodyPr spcFirstLastPara="1" wrap="square" lIns="121900" tIns="121900" rIns="121900" bIns="121900" anchor="ctr" anchorCtr="0">
              <a:noAutofit/>
            </a:bodyPr>
            <a:lstStyle/>
            <a:p>
              <a:pPr>
                <a:lnSpc>
                  <a:spcPct val="107000"/>
                </a:lnSpc>
              </a:pPr>
              <a:r>
                <a:rPr lang="en-IN" sz="1800" kern="100" dirty="0">
                  <a:effectLst/>
                  <a:latin typeface="Calibri" panose="020F0502020204030204" pitchFamily="34" charset="0"/>
                  <a:ea typeface="Calibri" panose="020F0502020204030204" pitchFamily="34" charset="0"/>
                  <a:cs typeface="Calibri" panose="020F0502020204030204" pitchFamily="34" charset="0"/>
                </a:rPr>
                <a:t>T1. </a:t>
              </a:r>
              <a:r>
                <a:rPr lang="en-IN" sz="1800" dirty="0">
                  <a:latin typeface="Calibri" panose="020F0502020204030204" pitchFamily="34" charset="0"/>
                  <a:ea typeface="Calibri" panose="020F0502020204030204" pitchFamily="34" charset="0"/>
                  <a:cs typeface="Calibri" panose="020F0502020204030204" pitchFamily="34" charset="0"/>
                </a:rPr>
                <a:t>Data Privacy Concerns</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pPr>
              <a:r>
                <a:rPr lang="en-IN" sz="1800" kern="100" dirty="0">
                  <a:effectLst/>
                  <a:latin typeface="Calibri" panose="020F0502020204030204" pitchFamily="34" charset="0"/>
                  <a:ea typeface="Calibri" panose="020F0502020204030204" pitchFamily="34" charset="0"/>
                  <a:cs typeface="Calibri" panose="020F0502020204030204" pitchFamily="34" charset="0"/>
                </a:rPr>
                <a:t>T2. </a:t>
              </a:r>
              <a:r>
                <a:rPr lang="en-IN" sz="1800" dirty="0">
                  <a:latin typeface="Calibri" panose="020F0502020204030204" pitchFamily="34" charset="0"/>
                  <a:ea typeface="Calibri" panose="020F0502020204030204" pitchFamily="34" charset="0"/>
                  <a:cs typeface="Calibri" panose="020F0502020204030204" pitchFamily="34" charset="0"/>
                </a:rPr>
                <a:t>Regulatory Challenges</a:t>
              </a:r>
            </a:p>
            <a:p>
              <a:pPr>
                <a:lnSpc>
                  <a:spcPct val="107000"/>
                </a:lnSpc>
              </a:pPr>
              <a:r>
                <a:rPr lang="en-IN" sz="1800" kern="100" dirty="0">
                  <a:effectLst/>
                  <a:latin typeface="Calibri" panose="020F0502020204030204" pitchFamily="34" charset="0"/>
                  <a:ea typeface="Calibri" panose="020F0502020204030204" pitchFamily="34" charset="0"/>
                  <a:cs typeface="Calibri" panose="020F0502020204030204" pitchFamily="34" charset="0"/>
                </a:rPr>
                <a:t>T3. </a:t>
              </a:r>
              <a:r>
                <a:rPr lang="en-IN" sz="1800" dirty="0">
                  <a:latin typeface="Calibri" panose="020F0502020204030204" pitchFamily="34" charset="0"/>
                  <a:ea typeface="Calibri" panose="020F0502020204030204" pitchFamily="34" charset="0"/>
                  <a:cs typeface="Calibri" panose="020F0502020204030204" pitchFamily="34" charset="0"/>
                </a:rPr>
                <a:t>Model Bias</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p:txBody>
        </p:sp>
      </p:grpSp>
      <p:grpSp>
        <p:nvGrpSpPr>
          <p:cNvPr id="22" name="Google Shape;500;p10">
            <a:extLst>
              <a:ext uri="{FF2B5EF4-FFF2-40B4-BE49-F238E27FC236}">
                <a16:creationId xmlns:a16="http://schemas.microsoft.com/office/drawing/2014/main" id="{17FE35FF-8B7E-E9E7-8527-E09AB60643CC}"/>
              </a:ext>
            </a:extLst>
          </p:cNvPr>
          <p:cNvGrpSpPr/>
          <p:nvPr/>
        </p:nvGrpSpPr>
        <p:grpSpPr>
          <a:xfrm>
            <a:off x="259206" y="3864225"/>
            <a:ext cx="4975476" cy="2003005"/>
            <a:chOff x="927337" y="2693497"/>
            <a:chExt cx="3731700" cy="1502291"/>
          </a:xfrm>
        </p:grpSpPr>
        <p:sp>
          <p:nvSpPr>
            <p:cNvPr id="23" name="Google Shape;501;p10">
              <a:extLst>
                <a:ext uri="{FF2B5EF4-FFF2-40B4-BE49-F238E27FC236}">
                  <a16:creationId xmlns:a16="http://schemas.microsoft.com/office/drawing/2014/main" id="{03503BC4-C7F7-58DD-2A9E-CB57CF9F3C02}"/>
                </a:ext>
              </a:extLst>
            </p:cNvPr>
            <p:cNvSpPr txBox="1"/>
            <p:nvPr/>
          </p:nvSpPr>
          <p:spPr>
            <a:xfrm>
              <a:off x="1210647" y="2693497"/>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267" b="1" dirty="0">
                  <a:solidFill>
                    <a:schemeClr val="accent1">
                      <a:lumMod val="75000"/>
                    </a:schemeClr>
                  </a:solidFill>
                  <a:latin typeface="Fira Sans Extra Condensed Medium"/>
                  <a:ea typeface="Fira Sans Extra Condensed Medium"/>
                  <a:cs typeface="Fira Sans Extra Condensed Medium"/>
                  <a:sym typeface="Fira Sans Extra Condensed Medium"/>
                </a:rPr>
                <a:t>Opportunities</a:t>
              </a:r>
              <a:endParaRPr sz="2267" b="1" dirty="0">
                <a:solidFill>
                  <a:schemeClr val="accent1">
                    <a:lumMod val="75000"/>
                  </a:schemeClr>
                </a:solidFill>
                <a:latin typeface="Fira Sans Extra Condensed Medium"/>
                <a:ea typeface="Fira Sans Extra Condensed Medium"/>
                <a:cs typeface="Fira Sans Extra Condensed Medium"/>
                <a:sym typeface="Fira Sans Extra Condensed Medium"/>
              </a:endParaRPr>
            </a:p>
          </p:txBody>
        </p:sp>
        <p:sp>
          <p:nvSpPr>
            <p:cNvPr id="24" name="Google Shape;502;p10">
              <a:extLst>
                <a:ext uri="{FF2B5EF4-FFF2-40B4-BE49-F238E27FC236}">
                  <a16:creationId xmlns:a16="http://schemas.microsoft.com/office/drawing/2014/main" id="{AC7A30F9-F59B-EFB5-7884-DDBA25372777}"/>
                </a:ext>
              </a:extLst>
            </p:cNvPr>
            <p:cNvSpPr txBox="1"/>
            <p:nvPr/>
          </p:nvSpPr>
          <p:spPr>
            <a:xfrm>
              <a:off x="927337" y="3170088"/>
              <a:ext cx="3731700" cy="1025700"/>
            </a:xfrm>
            <a:prstGeom prst="rect">
              <a:avLst/>
            </a:prstGeom>
            <a:noFill/>
            <a:ln>
              <a:noFill/>
            </a:ln>
          </p:spPr>
          <p:txBody>
            <a:bodyPr spcFirstLastPara="1" wrap="square" lIns="121900" tIns="121900" rIns="121900" bIns="121900" anchor="ctr" anchorCtr="0">
              <a:noAutofit/>
            </a:bodyPr>
            <a:lstStyle/>
            <a:p>
              <a:pPr>
                <a:lnSpc>
                  <a:spcPct val="107000"/>
                </a:lnSpc>
              </a:pPr>
              <a:r>
                <a:rPr lang="en-IN" sz="1800" kern="100" dirty="0">
                  <a:effectLst/>
                  <a:latin typeface="Calibri" panose="020F0502020204030204" pitchFamily="34" charset="0"/>
                  <a:ea typeface="Calibri" panose="020F0502020204030204" pitchFamily="34" charset="0"/>
                  <a:cs typeface="Calibri" panose="020F0502020204030204" pitchFamily="34" charset="0"/>
                </a:rPr>
                <a:t>O1. </a:t>
              </a:r>
              <a:r>
                <a:rPr lang="en-IN" sz="1800" dirty="0">
                  <a:latin typeface="Calibri" panose="020F0502020204030204" pitchFamily="34" charset="0"/>
                  <a:ea typeface="Calibri" panose="020F0502020204030204" pitchFamily="34" charset="0"/>
                  <a:cs typeface="Calibri" panose="020F0502020204030204" pitchFamily="34" charset="0"/>
                </a:rPr>
                <a:t>Integration with Wearable Devices</a:t>
              </a:r>
            </a:p>
            <a:p>
              <a:pPr>
                <a:lnSpc>
                  <a:spcPct val="107000"/>
                </a:lnSpc>
              </a:pPr>
              <a:r>
                <a:rPr lang="en-IN" sz="1800" kern="100" dirty="0">
                  <a:effectLst/>
                  <a:latin typeface="Calibri" panose="020F0502020204030204" pitchFamily="34" charset="0"/>
                  <a:ea typeface="Calibri" panose="020F0502020204030204" pitchFamily="34" charset="0"/>
                  <a:cs typeface="Calibri" panose="020F0502020204030204" pitchFamily="34" charset="0"/>
                </a:rPr>
                <a:t>O2. </a:t>
              </a:r>
              <a:r>
                <a:rPr lang="en-IN" sz="1800" dirty="0">
                  <a:latin typeface="Calibri" panose="020F0502020204030204" pitchFamily="34" charset="0"/>
                  <a:ea typeface="Calibri" panose="020F0502020204030204" pitchFamily="34" charset="0"/>
                  <a:cs typeface="Calibri" panose="020F0502020204030204" pitchFamily="34" charset="0"/>
                </a:rPr>
                <a:t>Personalized Medicine</a:t>
              </a:r>
            </a:p>
            <a:p>
              <a:pPr>
                <a:lnSpc>
                  <a:spcPct val="107000"/>
                </a:lnSpc>
              </a:pPr>
              <a:r>
                <a:rPr lang="en-IN" sz="1800" kern="100" dirty="0">
                  <a:effectLst/>
                  <a:latin typeface="Calibri" panose="020F0502020204030204" pitchFamily="34" charset="0"/>
                  <a:ea typeface="Calibri" panose="020F0502020204030204" pitchFamily="34" charset="0"/>
                  <a:cs typeface="Calibri" panose="020F0502020204030204" pitchFamily="34" charset="0"/>
                </a:rPr>
                <a:t>O3. </a:t>
              </a:r>
              <a:r>
                <a:rPr lang="en-IN" sz="1800" dirty="0">
                  <a:latin typeface="Calibri" panose="020F0502020204030204" pitchFamily="34" charset="0"/>
                  <a:ea typeface="Calibri" panose="020F0502020204030204" pitchFamily="34" charset="0"/>
                  <a:cs typeface="Calibri" panose="020F0502020204030204" pitchFamily="34" charset="0"/>
                </a:rPr>
                <a:t>Healthcare Accessibility</a:t>
              </a:r>
              <a:endParaRPr sz="1800" dirty="0">
                <a:solidFill>
                  <a:srgbClr val="434343"/>
                </a:solidFill>
                <a:latin typeface="Calibri" panose="020F0502020204030204" pitchFamily="34" charset="0"/>
                <a:ea typeface="Calibri" panose="020F0502020204030204" pitchFamily="34" charset="0"/>
                <a:cs typeface="Calibri" panose="020F0502020204030204" pitchFamily="34" charset="0"/>
                <a:sym typeface="Roboto"/>
              </a:endParaRPr>
            </a:p>
          </p:txBody>
        </p:sp>
      </p:grpSp>
      <p:grpSp>
        <p:nvGrpSpPr>
          <p:cNvPr id="25" name="Google Shape;503;p10">
            <a:extLst>
              <a:ext uri="{FF2B5EF4-FFF2-40B4-BE49-F238E27FC236}">
                <a16:creationId xmlns:a16="http://schemas.microsoft.com/office/drawing/2014/main" id="{4972E0CD-3D20-E3B7-45A5-FDFA71288317}"/>
              </a:ext>
            </a:extLst>
          </p:cNvPr>
          <p:cNvGrpSpPr/>
          <p:nvPr/>
        </p:nvGrpSpPr>
        <p:grpSpPr>
          <a:xfrm>
            <a:off x="4768862" y="2163813"/>
            <a:ext cx="3193211" cy="3075912"/>
            <a:chOff x="4685401" y="2674734"/>
            <a:chExt cx="3978569" cy="3824127"/>
          </a:xfrm>
        </p:grpSpPr>
        <p:grpSp>
          <p:nvGrpSpPr>
            <p:cNvPr id="26" name="Google Shape;504;p10">
              <a:extLst>
                <a:ext uri="{FF2B5EF4-FFF2-40B4-BE49-F238E27FC236}">
                  <a16:creationId xmlns:a16="http://schemas.microsoft.com/office/drawing/2014/main" id="{026A2EC5-65AC-8A88-3D39-466E52370192}"/>
                </a:ext>
              </a:extLst>
            </p:cNvPr>
            <p:cNvGrpSpPr/>
            <p:nvPr/>
          </p:nvGrpSpPr>
          <p:grpSpPr>
            <a:xfrm>
              <a:off x="4685401" y="2674734"/>
              <a:ext cx="3978569" cy="3824127"/>
              <a:chOff x="4075801" y="1760334"/>
              <a:chExt cx="3978569" cy="3824127"/>
            </a:xfrm>
          </p:grpSpPr>
          <p:sp>
            <p:nvSpPr>
              <p:cNvPr id="31" name="Google Shape;505;p10">
                <a:extLst>
                  <a:ext uri="{FF2B5EF4-FFF2-40B4-BE49-F238E27FC236}">
                    <a16:creationId xmlns:a16="http://schemas.microsoft.com/office/drawing/2014/main" id="{73B99A81-7B7C-C20D-0E1A-1AA8D8B99488}"/>
                  </a:ext>
                </a:extLst>
              </p:cNvPr>
              <p:cNvSpPr/>
              <p:nvPr/>
            </p:nvSpPr>
            <p:spPr>
              <a:xfrm>
                <a:off x="4075801" y="1760334"/>
                <a:ext cx="3978569" cy="3824127"/>
              </a:xfrm>
              <a:custGeom>
                <a:avLst/>
                <a:gdLst/>
                <a:ahLst/>
                <a:cxnLst/>
                <a:rect l="l" t="t" r="r" b="b"/>
                <a:pathLst>
                  <a:path w="172856" h="166146" extrusionOk="0">
                    <a:moveTo>
                      <a:pt x="86429" y="0"/>
                    </a:moveTo>
                    <a:cubicBezTo>
                      <a:pt x="77617" y="0"/>
                      <a:pt x="68807" y="3355"/>
                      <a:pt x="62104" y="10064"/>
                    </a:cubicBezTo>
                    <a:cubicBezTo>
                      <a:pt x="48673" y="23494"/>
                      <a:pt x="26837" y="45318"/>
                      <a:pt x="13419" y="58749"/>
                    </a:cubicBezTo>
                    <a:cubicBezTo>
                      <a:pt x="1" y="72167"/>
                      <a:pt x="1" y="93991"/>
                      <a:pt x="13419" y="107409"/>
                    </a:cubicBezTo>
                    <a:cubicBezTo>
                      <a:pt x="26837" y="120828"/>
                      <a:pt x="48673" y="142664"/>
                      <a:pt x="62092" y="156082"/>
                    </a:cubicBezTo>
                    <a:cubicBezTo>
                      <a:pt x="68801" y="162791"/>
                      <a:pt x="77614" y="166146"/>
                      <a:pt x="86428" y="166146"/>
                    </a:cubicBezTo>
                    <a:cubicBezTo>
                      <a:pt x="95242" y="166146"/>
                      <a:pt x="104055" y="162791"/>
                      <a:pt x="110764" y="156082"/>
                    </a:cubicBezTo>
                    <a:cubicBezTo>
                      <a:pt x="124183" y="142664"/>
                      <a:pt x="146019" y="120828"/>
                      <a:pt x="159437" y="107409"/>
                    </a:cubicBezTo>
                    <a:cubicBezTo>
                      <a:pt x="172855" y="93991"/>
                      <a:pt x="172855" y="72155"/>
                      <a:pt x="159437" y="58737"/>
                    </a:cubicBezTo>
                    <a:cubicBezTo>
                      <a:pt x="146019" y="45318"/>
                      <a:pt x="124183" y="23482"/>
                      <a:pt x="110764" y="10064"/>
                    </a:cubicBezTo>
                    <a:cubicBezTo>
                      <a:pt x="104055" y="3355"/>
                      <a:pt x="95242" y="0"/>
                      <a:pt x="86429" y="0"/>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32" name="Google Shape;506;p10">
                <a:extLst>
                  <a:ext uri="{FF2B5EF4-FFF2-40B4-BE49-F238E27FC236}">
                    <a16:creationId xmlns:a16="http://schemas.microsoft.com/office/drawing/2014/main" id="{31E54862-E10E-F1D1-D2F7-D73D1EAD9A00}"/>
                  </a:ext>
                </a:extLst>
              </p:cNvPr>
              <p:cNvGrpSpPr/>
              <p:nvPr/>
            </p:nvGrpSpPr>
            <p:grpSpPr>
              <a:xfrm>
                <a:off x="4273832" y="1959046"/>
                <a:ext cx="3582661" cy="3426984"/>
                <a:chOff x="3205454" y="1469321"/>
                <a:chExt cx="2687063" cy="2570302"/>
              </a:xfrm>
            </p:grpSpPr>
            <p:sp>
              <p:nvSpPr>
                <p:cNvPr id="82" name="Google Shape;507;p10">
                  <a:extLst>
                    <a:ext uri="{FF2B5EF4-FFF2-40B4-BE49-F238E27FC236}">
                      <a16:creationId xmlns:a16="http://schemas.microsoft.com/office/drawing/2014/main" id="{BEC790A4-3ADE-CC0A-E162-5C3BAAD843D1}"/>
                    </a:ext>
                  </a:extLst>
                </p:cNvPr>
                <p:cNvSpPr/>
                <p:nvPr/>
              </p:nvSpPr>
              <p:spPr>
                <a:xfrm>
                  <a:off x="3205454" y="1964889"/>
                  <a:ext cx="683612" cy="1582609"/>
                </a:xfrm>
                <a:custGeom>
                  <a:avLst/>
                  <a:gdLst/>
                  <a:ahLst/>
                  <a:cxnLst/>
                  <a:rect l="l" t="t" r="r" b="b"/>
                  <a:pathLst>
                    <a:path w="39601" h="91679" extrusionOk="0">
                      <a:moveTo>
                        <a:pt x="34719" y="0"/>
                      </a:moveTo>
                      <a:lnTo>
                        <a:pt x="13538" y="21193"/>
                      </a:lnTo>
                      <a:cubicBezTo>
                        <a:pt x="1" y="34731"/>
                        <a:pt x="1" y="56745"/>
                        <a:pt x="13538" y="70283"/>
                      </a:cubicBezTo>
                      <a:lnTo>
                        <a:pt x="34922" y="91678"/>
                      </a:lnTo>
                      <a:lnTo>
                        <a:pt x="39601" y="86999"/>
                      </a:lnTo>
                      <a:cubicBezTo>
                        <a:pt x="31909" y="79307"/>
                        <a:pt x="24075" y="71473"/>
                        <a:pt x="18205" y="65603"/>
                      </a:cubicBezTo>
                      <a:cubicBezTo>
                        <a:pt x="7252" y="54650"/>
                        <a:pt x="7252" y="36826"/>
                        <a:pt x="18205" y="25872"/>
                      </a:cubicBezTo>
                      <a:lnTo>
                        <a:pt x="39399" y="4679"/>
                      </a:lnTo>
                      <a:lnTo>
                        <a:pt x="34719" y="0"/>
                      </a:lnTo>
                      <a:close/>
                    </a:path>
                  </a:pathLst>
                </a:custGeom>
                <a:solidFill>
                  <a:srgbClr val="2020BA"/>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3" name="Google Shape;508;p10">
                  <a:extLst>
                    <a:ext uri="{FF2B5EF4-FFF2-40B4-BE49-F238E27FC236}">
                      <a16:creationId xmlns:a16="http://schemas.microsoft.com/office/drawing/2014/main" id="{8B5D94CB-EF68-7A6E-554A-F2A35E8DD195}"/>
                    </a:ext>
                  </a:extLst>
                </p:cNvPr>
                <p:cNvSpPr/>
                <p:nvPr/>
              </p:nvSpPr>
              <p:spPr>
                <a:xfrm>
                  <a:off x="3804826" y="1469321"/>
                  <a:ext cx="1537191" cy="625230"/>
                </a:xfrm>
                <a:custGeom>
                  <a:avLst/>
                  <a:gdLst/>
                  <a:ahLst/>
                  <a:cxnLst/>
                  <a:rect l="l" t="t" r="r" b="b"/>
                  <a:pathLst>
                    <a:path w="89048" h="36219" extrusionOk="0">
                      <a:moveTo>
                        <a:pt x="43101" y="0"/>
                      </a:moveTo>
                      <a:cubicBezTo>
                        <a:pt x="33826" y="0"/>
                        <a:pt x="25111" y="3608"/>
                        <a:pt x="18562" y="10156"/>
                      </a:cubicBezTo>
                      <a:lnTo>
                        <a:pt x="0" y="28706"/>
                      </a:lnTo>
                      <a:lnTo>
                        <a:pt x="4680" y="33385"/>
                      </a:lnTo>
                      <a:cubicBezTo>
                        <a:pt x="11430" y="26634"/>
                        <a:pt x="18086" y="19979"/>
                        <a:pt x="23229" y="14823"/>
                      </a:cubicBezTo>
                      <a:cubicBezTo>
                        <a:pt x="28712" y="9347"/>
                        <a:pt x="35910" y="6608"/>
                        <a:pt x="43105" y="6608"/>
                      </a:cubicBezTo>
                      <a:cubicBezTo>
                        <a:pt x="50301" y="6608"/>
                        <a:pt x="57496" y="9347"/>
                        <a:pt x="62973" y="14823"/>
                      </a:cubicBezTo>
                      <a:lnTo>
                        <a:pt x="84368" y="36219"/>
                      </a:lnTo>
                      <a:lnTo>
                        <a:pt x="89047" y="31540"/>
                      </a:lnTo>
                      <a:lnTo>
                        <a:pt x="67652" y="10156"/>
                      </a:lnTo>
                      <a:cubicBezTo>
                        <a:pt x="61103" y="3608"/>
                        <a:pt x="52388" y="0"/>
                        <a:pt x="43101" y="0"/>
                      </a:cubicBezTo>
                      <a:close/>
                    </a:path>
                  </a:pathLst>
                </a:custGeom>
                <a:solidFill>
                  <a:srgbClr val="C6282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4" name="Google Shape;509;p10">
                  <a:extLst>
                    <a:ext uri="{FF2B5EF4-FFF2-40B4-BE49-F238E27FC236}">
                      <a16:creationId xmlns:a16="http://schemas.microsoft.com/office/drawing/2014/main" id="{2C878170-B72E-B26D-212C-B2B28A9BF03D}"/>
                    </a:ext>
                  </a:extLst>
                </p:cNvPr>
                <p:cNvSpPr/>
                <p:nvPr/>
              </p:nvSpPr>
              <p:spPr>
                <a:xfrm>
                  <a:off x="5257602" y="2013797"/>
                  <a:ext cx="634915" cy="1484575"/>
                </a:xfrm>
                <a:custGeom>
                  <a:avLst/>
                  <a:gdLst/>
                  <a:ahLst/>
                  <a:cxnLst/>
                  <a:rect l="l" t="t" r="r" b="b"/>
                  <a:pathLst>
                    <a:path w="36780" h="86000" extrusionOk="0">
                      <a:moveTo>
                        <a:pt x="4894" y="1"/>
                      </a:moveTo>
                      <a:lnTo>
                        <a:pt x="215" y="4680"/>
                      </a:lnTo>
                      <a:lnTo>
                        <a:pt x="18563" y="23027"/>
                      </a:lnTo>
                      <a:cubicBezTo>
                        <a:pt x="29516" y="33981"/>
                        <a:pt x="29516" y="51817"/>
                        <a:pt x="18563" y="62770"/>
                      </a:cubicBezTo>
                      <a:cubicBezTo>
                        <a:pt x="13419" y="67914"/>
                        <a:pt x="6752" y="74569"/>
                        <a:pt x="1" y="81320"/>
                      </a:cubicBezTo>
                      <a:lnTo>
                        <a:pt x="4680" y="85999"/>
                      </a:lnTo>
                      <a:lnTo>
                        <a:pt x="23242" y="67450"/>
                      </a:lnTo>
                      <a:cubicBezTo>
                        <a:pt x="36779" y="53912"/>
                        <a:pt x="36779" y="31886"/>
                        <a:pt x="23242" y="18348"/>
                      </a:cubicBezTo>
                      <a:lnTo>
                        <a:pt x="4894" y="1"/>
                      </a:lnTo>
                      <a:close/>
                    </a:path>
                  </a:pathLst>
                </a:custGeom>
                <a:solidFill>
                  <a:srgbClr val="4685B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5" name="Google Shape;510;p10">
                  <a:extLst>
                    <a:ext uri="{FF2B5EF4-FFF2-40B4-BE49-F238E27FC236}">
                      <a16:creationId xmlns:a16="http://schemas.microsoft.com/office/drawing/2014/main" id="{B62E25CC-96F0-262F-2911-786EE2A87D57}"/>
                    </a:ext>
                  </a:extLst>
                </p:cNvPr>
                <p:cNvSpPr/>
                <p:nvPr/>
              </p:nvSpPr>
              <p:spPr>
                <a:xfrm>
                  <a:off x="3808313" y="3417672"/>
                  <a:ext cx="1529993" cy="621951"/>
                </a:xfrm>
                <a:custGeom>
                  <a:avLst/>
                  <a:gdLst/>
                  <a:ahLst/>
                  <a:cxnLst/>
                  <a:rect l="l" t="t" r="r" b="b"/>
                  <a:pathLst>
                    <a:path w="88631" h="36029" extrusionOk="0">
                      <a:moveTo>
                        <a:pt x="83952" y="0"/>
                      </a:moveTo>
                      <a:cubicBezTo>
                        <a:pt x="76332" y="7632"/>
                        <a:pt x="68581" y="15383"/>
                        <a:pt x="62771" y="21193"/>
                      </a:cubicBezTo>
                      <a:cubicBezTo>
                        <a:pt x="57294" y="26670"/>
                        <a:pt x="50096" y="29409"/>
                        <a:pt x="42899" y="29409"/>
                      </a:cubicBezTo>
                      <a:cubicBezTo>
                        <a:pt x="35702" y="29409"/>
                        <a:pt x="28504" y="26670"/>
                        <a:pt x="23027" y="21193"/>
                      </a:cubicBezTo>
                      <a:cubicBezTo>
                        <a:pt x="17943" y="16098"/>
                        <a:pt x="11359" y="9525"/>
                        <a:pt x="4680" y="2846"/>
                      </a:cubicBezTo>
                      <a:lnTo>
                        <a:pt x="1" y="7525"/>
                      </a:lnTo>
                      <a:lnTo>
                        <a:pt x="18348" y="25873"/>
                      </a:lnTo>
                      <a:cubicBezTo>
                        <a:pt x="24897" y="32421"/>
                        <a:pt x="33612" y="36029"/>
                        <a:pt x="42899" y="36029"/>
                      </a:cubicBezTo>
                      <a:cubicBezTo>
                        <a:pt x="52186" y="36029"/>
                        <a:pt x="60901" y="32421"/>
                        <a:pt x="67450" y="25873"/>
                      </a:cubicBezTo>
                      <a:lnTo>
                        <a:pt x="88631" y="4679"/>
                      </a:lnTo>
                      <a:lnTo>
                        <a:pt x="83952" y="0"/>
                      </a:lnTo>
                      <a:close/>
                    </a:path>
                  </a:pathLst>
                </a:custGeom>
                <a:solidFill>
                  <a:srgbClr val="E0921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3" name="Google Shape;511;p10">
                <a:extLst>
                  <a:ext uri="{FF2B5EF4-FFF2-40B4-BE49-F238E27FC236}">
                    <a16:creationId xmlns:a16="http://schemas.microsoft.com/office/drawing/2014/main" id="{17A3F4B7-E997-5B46-9ADA-B5DAFFDF8139}"/>
                  </a:ext>
                </a:extLst>
              </p:cNvPr>
              <p:cNvGrpSpPr/>
              <p:nvPr/>
            </p:nvGrpSpPr>
            <p:grpSpPr>
              <a:xfrm>
                <a:off x="4810835" y="3672494"/>
                <a:ext cx="1254293" cy="1254316"/>
                <a:chOff x="3608126" y="2754370"/>
                <a:chExt cx="940720" cy="940737"/>
              </a:xfrm>
            </p:grpSpPr>
            <p:sp>
              <p:nvSpPr>
                <p:cNvPr id="80" name="Google Shape;512;p10">
                  <a:extLst>
                    <a:ext uri="{FF2B5EF4-FFF2-40B4-BE49-F238E27FC236}">
                      <a16:creationId xmlns:a16="http://schemas.microsoft.com/office/drawing/2014/main" id="{23F642BA-E685-EB4C-377E-63AD1D02A545}"/>
                    </a:ext>
                  </a:extLst>
                </p:cNvPr>
                <p:cNvSpPr/>
                <p:nvPr/>
              </p:nvSpPr>
              <p:spPr>
                <a:xfrm>
                  <a:off x="3608126" y="2754370"/>
                  <a:ext cx="940720" cy="940737"/>
                </a:xfrm>
                <a:custGeom>
                  <a:avLst/>
                  <a:gdLst/>
                  <a:ahLst/>
                  <a:cxnLst/>
                  <a:rect l="l" t="t" r="r" b="b"/>
                  <a:pathLst>
                    <a:path w="54495" h="54496" extrusionOk="0">
                      <a:moveTo>
                        <a:pt x="27242" y="1"/>
                      </a:moveTo>
                      <a:cubicBezTo>
                        <a:pt x="12216" y="1"/>
                        <a:pt x="0" y="12229"/>
                        <a:pt x="0" y="27254"/>
                      </a:cubicBezTo>
                      <a:cubicBezTo>
                        <a:pt x="0" y="42280"/>
                        <a:pt x="12216" y="54496"/>
                        <a:pt x="27242" y="54496"/>
                      </a:cubicBezTo>
                      <a:cubicBezTo>
                        <a:pt x="42267" y="54496"/>
                        <a:pt x="54495" y="42280"/>
                        <a:pt x="54495" y="27254"/>
                      </a:cubicBezTo>
                      <a:lnTo>
                        <a:pt x="54495"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1" name="Google Shape;513;p10">
                  <a:extLst>
                    <a:ext uri="{FF2B5EF4-FFF2-40B4-BE49-F238E27FC236}">
                      <a16:creationId xmlns:a16="http://schemas.microsoft.com/office/drawing/2014/main" id="{8229A34C-B825-FE55-DA8D-ED4BB8E07CAA}"/>
                    </a:ext>
                  </a:extLst>
                </p:cNvPr>
                <p:cNvSpPr/>
                <p:nvPr/>
              </p:nvSpPr>
              <p:spPr>
                <a:xfrm>
                  <a:off x="3775219" y="2921482"/>
                  <a:ext cx="606552" cy="606535"/>
                </a:xfrm>
                <a:custGeom>
                  <a:avLst/>
                  <a:gdLst/>
                  <a:ahLst/>
                  <a:cxnLst/>
                  <a:rect l="l" t="t" r="r" b="b"/>
                  <a:pathLst>
                    <a:path w="35137" h="35136" extrusionOk="0">
                      <a:moveTo>
                        <a:pt x="17563" y="1"/>
                      </a:moveTo>
                      <a:cubicBezTo>
                        <a:pt x="7883" y="1"/>
                        <a:pt x="1" y="7883"/>
                        <a:pt x="1" y="17574"/>
                      </a:cubicBezTo>
                      <a:cubicBezTo>
                        <a:pt x="1" y="27254"/>
                        <a:pt x="7883" y="35136"/>
                        <a:pt x="17563" y="35136"/>
                      </a:cubicBezTo>
                      <a:cubicBezTo>
                        <a:pt x="27254" y="35136"/>
                        <a:pt x="35136" y="27254"/>
                        <a:pt x="35136" y="17574"/>
                      </a:cubicBezTo>
                      <a:lnTo>
                        <a:pt x="35136"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sp>
            <p:nvSpPr>
              <p:cNvPr id="34" name="Google Shape;514;p10">
                <a:extLst>
                  <a:ext uri="{FF2B5EF4-FFF2-40B4-BE49-F238E27FC236}">
                    <a16:creationId xmlns:a16="http://schemas.microsoft.com/office/drawing/2014/main" id="{E93C84C9-B2E5-0244-B60D-F89263B3C129}"/>
                  </a:ext>
                </a:extLst>
              </p:cNvPr>
              <p:cNvSpPr/>
              <p:nvPr/>
            </p:nvSpPr>
            <p:spPr>
              <a:xfrm>
                <a:off x="5174497" y="4091885"/>
                <a:ext cx="489196" cy="412113"/>
              </a:xfrm>
              <a:custGeom>
                <a:avLst/>
                <a:gdLst/>
                <a:ahLst/>
                <a:cxnLst/>
                <a:rect l="l" t="t" r="r" b="b"/>
                <a:pathLst>
                  <a:path w="21254" h="17905" extrusionOk="0">
                    <a:moveTo>
                      <a:pt x="12276" y="4022"/>
                    </a:moveTo>
                    <a:lnTo>
                      <a:pt x="11824" y="11761"/>
                    </a:lnTo>
                    <a:lnTo>
                      <a:pt x="9430" y="11761"/>
                    </a:lnTo>
                    <a:lnTo>
                      <a:pt x="8966" y="4022"/>
                    </a:lnTo>
                    <a:close/>
                    <a:moveTo>
                      <a:pt x="11824" y="13249"/>
                    </a:moveTo>
                    <a:lnTo>
                      <a:pt x="11824" y="15476"/>
                    </a:lnTo>
                    <a:lnTo>
                      <a:pt x="9430" y="15476"/>
                    </a:lnTo>
                    <a:lnTo>
                      <a:pt x="9430" y="13249"/>
                    </a:lnTo>
                    <a:close/>
                    <a:moveTo>
                      <a:pt x="10627" y="0"/>
                    </a:moveTo>
                    <a:cubicBezTo>
                      <a:pt x="9633" y="0"/>
                      <a:pt x="8639" y="492"/>
                      <a:pt x="8073" y="1474"/>
                    </a:cubicBezTo>
                    <a:lnTo>
                      <a:pt x="1144" y="13487"/>
                    </a:lnTo>
                    <a:cubicBezTo>
                      <a:pt x="1" y="15452"/>
                      <a:pt x="1418" y="17904"/>
                      <a:pt x="3692" y="17904"/>
                    </a:cubicBezTo>
                    <a:lnTo>
                      <a:pt x="17562" y="17904"/>
                    </a:lnTo>
                    <a:cubicBezTo>
                      <a:pt x="19836" y="17904"/>
                      <a:pt x="21253" y="15452"/>
                      <a:pt x="20110" y="13487"/>
                    </a:cubicBezTo>
                    <a:lnTo>
                      <a:pt x="17896" y="9630"/>
                    </a:lnTo>
                    <a:lnTo>
                      <a:pt x="13181" y="1474"/>
                    </a:lnTo>
                    <a:cubicBezTo>
                      <a:pt x="12615" y="492"/>
                      <a:pt x="11621" y="0"/>
                      <a:pt x="10627" y="0"/>
                    </a:cubicBez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35" name="Google Shape;515;p10">
                <a:extLst>
                  <a:ext uri="{FF2B5EF4-FFF2-40B4-BE49-F238E27FC236}">
                    <a16:creationId xmlns:a16="http://schemas.microsoft.com/office/drawing/2014/main" id="{AEDE9906-9079-400F-3410-74864268F26E}"/>
                  </a:ext>
                </a:extLst>
              </p:cNvPr>
              <p:cNvGrpSpPr/>
              <p:nvPr/>
            </p:nvGrpSpPr>
            <p:grpSpPr>
              <a:xfrm>
                <a:off x="4810835" y="2418146"/>
                <a:ext cx="1254293" cy="1254293"/>
                <a:chOff x="3608126" y="1813609"/>
                <a:chExt cx="940720" cy="940720"/>
              </a:xfrm>
            </p:grpSpPr>
            <p:sp>
              <p:nvSpPr>
                <p:cNvPr id="78" name="Google Shape;516;p10">
                  <a:extLst>
                    <a:ext uri="{FF2B5EF4-FFF2-40B4-BE49-F238E27FC236}">
                      <a16:creationId xmlns:a16="http://schemas.microsoft.com/office/drawing/2014/main" id="{9CB45FF1-FF7C-4C65-8271-865B62500B5C}"/>
                    </a:ext>
                  </a:extLst>
                </p:cNvPr>
                <p:cNvSpPr/>
                <p:nvPr/>
              </p:nvSpPr>
              <p:spPr>
                <a:xfrm>
                  <a:off x="3608126" y="1813609"/>
                  <a:ext cx="940720" cy="940720"/>
                </a:xfrm>
                <a:custGeom>
                  <a:avLst/>
                  <a:gdLst/>
                  <a:ahLst/>
                  <a:cxnLst/>
                  <a:rect l="l" t="t" r="r" b="b"/>
                  <a:pathLst>
                    <a:path w="54495" h="54495" extrusionOk="0">
                      <a:moveTo>
                        <a:pt x="27242" y="0"/>
                      </a:moveTo>
                      <a:cubicBezTo>
                        <a:pt x="12216" y="0"/>
                        <a:pt x="0" y="12228"/>
                        <a:pt x="0" y="27253"/>
                      </a:cubicBezTo>
                      <a:cubicBezTo>
                        <a:pt x="0" y="42279"/>
                        <a:pt x="12216" y="54495"/>
                        <a:pt x="27242" y="54495"/>
                      </a:cubicBezTo>
                      <a:lnTo>
                        <a:pt x="54495" y="54495"/>
                      </a:lnTo>
                      <a:lnTo>
                        <a:pt x="54495" y="27253"/>
                      </a:lnTo>
                      <a:cubicBezTo>
                        <a:pt x="54495" y="12228"/>
                        <a:pt x="42267" y="0"/>
                        <a:pt x="27242" y="0"/>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9" name="Google Shape;517;p10">
                  <a:extLst>
                    <a:ext uri="{FF2B5EF4-FFF2-40B4-BE49-F238E27FC236}">
                      <a16:creationId xmlns:a16="http://schemas.microsoft.com/office/drawing/2014/main" id="{FDCE14C5-C9FA-E25E-97D5-D0B17FD5BA2C}"/>
                    </a:ext>
                  </a:extLst>
                </p:cNvPr>
                <p:cNvSpPr/>
                <p:nvPr/>
              </p:nvSpPr>
              <p:spPr>
                <a:xfrm>
                  <a:off x="3775219" y="1980703"/>
                  <a:ext cx="606552" cy="606552"/>
                </a:xfrm>
                <a:custGeom>
                  <a:avLst/>
                  <a:gdLst/>
                  <a:ahLst/>
                  <a:cxnLst/>
                  <a:rect l="l" t="t" r="r" b="b"/>
                  <a:pathLst>
                    <a:path w="35137" h="35137" extrusionOk="0">
                      <a:moveTo>
                        <a:pt x="17563" y="1"/>
                      </a:moveTo>
                      <a:cubicBezTo>
                        <a:pt x="7883" y="1"/>
                        <a:pt x="1" y="7883"/>
                        <a:pt x="1" y="17574"/>
                      </a:cubicBezTo>
                      <a:cubicBezTo>
                        <a:pt x="1" y="27254"/>
                        <a:pt x="7883" y="35136"/>
                        <a:pt x="17563" y="35136"/>
                      </a:cubicBezTo>
                      <a:lnTo>
                        <a:pt x="35136" y="35136"/>
                      </a:lnTo>
                      <a:lnTo>
                        <a:pt x="35136" y="17574"/>
                      </a:lnTo>
                      <a:cubicBezTo>
                        <a:pt x="35136" y="7883"/>
                        <a:pt x="27254" y="1"/>
                        <a:pt x="17563"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6" name="Google Shape;518;p10">
                <a:extLst>
                  <a:ext uri="{FF2B5EF4-FFF2-40B4-BE49-F238E27FC236}">
                    <a16:creationId xmlns:a16="http://schemas.microsoft.com/office/drawing/2014/main" id="{A1F41112-4174-D668-33E0-3D54375E72C9}"/>
                  </a:ext>
                </a:extLst>
              </p:cNvPr>
              <p:cNvGrpSpPr/>
              <p:nvPr/>
            </p:nvGrpSpPr>
            <p:grpSpPr>
              <a:xfrm>
                <a:off x="6065178" y="2418146"/>
                <a:ext cx="1254316" cy="1254293"/>
                <a:chOff x="4548883" y="1813609"/>
                <a:chExt cx="940737" cy="940720"/>
              </a:xfrm>
            </p:grpSpPr>
            <p:sp>
              <p:nvSpPr>
                <p:cNvPr id="76" name="Google Shape;519;p10">
                  <a:extLst>
                    <a:ext uri="{FF2B5EF4-FFF2-40B4-BE49-F238E27FC236}">
                      <a16:creationId xmlns:a16="http://schemas.microsoft.com/office/drawing/2014/main" id="{546705E9-9872-A012-BB6D-79BEC1B07440}"/>
                    </a:ext>
                  </a:extLst>
                </p:cNvPr>
                <p:cNvSpPr/>
                <p:nvPr/>
              </p:nvSpPr>
              <p:spPr>
                <a:xfrm>
                  <a:off x="4548883" y="1813609"/>
                  <a:ext cx="940737" cy="940720"/>
                </a:xfrm>
                <a:custGeom>
                  <a:avLst/>
                  <a:gdLst/>
                  <a:ahLst/>
                  <a:cxnLst/>
                  <a:rect l="l" t="t" r="r" b="b"/>
                  <a:pathLst>
                    <a:path w="54496" h="54495" extrusionOk="0">
                      <a:moveTo>
                        <a:pt x="27254" y="0"/>
                      </a:moveTo>
                      <a:cubicBezTo>
                        <a:pt x="12229" y="0"/>
                        <a:pt x="1" y="12228"/>
                        <a:pt x="1" y="27253"/>
                      </a:cubicBezTo>
                      <a:lnTo>
                        <a:pt x="1" y="54495"/>
                      </a:lnTo>
                      <a:lnTo>
                        <a:pt x="27254" y="54495"/>
                      </a:lnTo>
                      <a:cubicBezTo>
                        <a:pt x="42280" y="54495"/>
                        <a:pt x="54496" y="42279"/>
                        <a:pt x="54496" y="27253"/>
                      </a:cubicBezTo>
                      <a:cubicBezTo>
                        <a:pt x="54496" y="12228"/>
                        <a:pt x="42280" y="0"/>
                        <a:pt x="27254" y="0"/>
                      </a:cubicBez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7" name="Google Shape;520;p10">
                  <a:extLst>
                    <a:ext uri="{FF2B5EF4-FFF2-40B4-BE49-F238E27FC236}">
                      <a16:creationId xmlns:a16="http://schemas.microsoft.com/office/drawing/2014/main" id="{9F669839-7012-B07E-1F13-6999C217C554}"/>
                    </a:ext>
                  </a:extLst>
                </p:cNvPr>
                <p:cNvSpPr/>
                <p:nvPr/>
              </p:nvSpPr>
              <p:spPr>
                <a:xfrm>
                  <a:off x="4715994" y="1980703"/>
                  <a:ext cx="606552" cy="606552"/>
                </a:xfrm>
                <a:custGeom>
                  <a:avLst/>
                  <a:gdLst/>
                  <a:ahLst/>
                  <a:cxnLst/>
                  <a:rect l="l" t="t" r="r" b="b"/>
                  <a:pathLst>
                    <a:path w="35137" h="35137" extrusionOk="0">
                      <a:moveTo>
                        <a:pt x="17574" y="1"/>
                      </a:moveTo>
                      <a:cubicBezTo>
                        <a:pt x="7883" y="1"/>
                        <a:pt x="1" y="7883"/>
                        <a:pt x="1" y="17574"/>
                      </a:cubicBezTo>
                      <a:lnTo>
                        <a:pt x="1" y="35136"/>
                      </a:lnTo>
                      <a:lnTo>
                        <a:pt x="17574" y="35136"/>
                      </a:lnTo>
                      <a:cubicBezTo>
                        <a:pt x="27254" y="35136"/>
                        <a:pt x="35136" y="27254"/>
                        <a:pt x="35136" y="17574"/>
                      </a:cubicBezTo>
                      <a:cubicBezTo>
                        <a:pt x="35136" y="7883"/>
                        <a:pt x="27254" y="1"/>
                        <a:pt x="17574"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7" name="Google Shape;521;p10">
                <a:extLst>
                  <a:ext uri="{FF2B5EF4-FFF2-40B4-BE49-F238E27FC236}">
                    <a16:creationId xmlns:a16="http://schemas.microsoft.com/office/drawing/2014/main" id="{71C768E3-E526-3388-286C-4F28AE351250}"/>
                  </a:ext>
                </a:extLst>
              </p:cNvPr>
              <p:cNvGrpSpPr/>
              <p:nvPr/>
            </p:nvGrpSpPr>
            <p:grpSpPr>
              <a:xfrm>
                <a:off x="6514651" y="2887324"/>
                <a:ext cx="401739" cy="405369"/>
                <a:chOff x="4885988" y="2165492"/>
                <a:chExt cx="301304" cy="304027"/>
              </a:xfrm>
            </p:grpSpPr>
            <p:sp>
              <p:nvSpPr>
                <p:cNvPr id="74" name="Google Shape;522;p10">
                  <a:extLst>
                    <a:ext uri="{FF2B5EF4-FFF2-40B4-BE49-F238E27FC236}">
                      <a16:creationId xmlns:a16="http://schemas.microsoft.com/office/drawing/2014/main" id="{E4C48DC3-98AF-BF51-FD75-55D257A1EA7B}"/>
                    </a:ext>
                  </a:extLst>
                </p:cNvPr>
                <p:cNvSpPr/>
                <p:nvPr/>
              </p:nvSpPr>
              <p:spPr>
                <a:xfrm>
                  <a:off x="4962655" y="2165492"/>
                  <a:ext cx="224637" cy="304027"/>
                </a:xfrm>
                <a:custGeom>
                  <a:avLst/>
                  <a:gdLst/>
                  <a:ahLst/>
                  <a:cxnLst/>
                  <a:rect l="l" t="t" r="r" b="b"/>
                  <a:pathLst>
                    <a:path w="13013" h="17612" extrusionOk="0">
                      <a:moveTo>
                        <a:pt x="9953" y="1"/>
                      </a:moveTo>
                      <a:cubicBezTo>
                        <a:pt x="9945" y="1"/>
                        <a:pt x="9938" y="1"/>
                        <a:pt x="9930" y="1"/>
                      </a:cubicBezTo>
                      <a:lnTo>
                        <a:pt x="5989" y="24"/>
                      </a:lnTo>
                      <a:cubicBezTo>
                        <a:pt x="5989" y="24"/>
                        <a:pt x="4310" y="203"/>
                        <a:pt x="2953" y="1060"/>
                      </a:cubicBezTo>
                      <a:cubicBezTo>
                        <a:pt x="2120" y="1584"/>
                        <a:pt x="1131" y="1846"/>
                        <a:pt x="143" y="1846"/>
                      </a:cubicBezTo>
                      <a:lnTo>
                        <a:pt x="0" y="1846"/>
                      </a:lnTo>
                      <a:lnTo>
                        <a:pt x="0" y="9109"/>
                      </a:lnTo>
                      <a:cubicBezTo>
                        <a:pt x="548" y="9168"/>
                        <a:pt x="1060" y="9407"/>
                        <a:pt x="1453" y="9823"/>
                      </a:cubicBezTo>
                      <a:cubicBezTo>
                        <a:pt x="1953" y="10347"/>
                        <a:pt x="2620" y="11026"/>
                        <a:pt x="3108" y="11454"/>
                      </a:cubicBezTo>
                      <a:cubicBezTo>
                        <a:pt x="4001" y="12252"/>
                        <a:pt x="3989" y="15455"/>
                        <a:pt x="3870" y="16729"/>
                      </a:cubicBezTo>
                      <a:cubicBezTo>
                        <a:pt x="3814" y="17272"/>
                        <a:pt x="4264" y="17611"/>
                        <a:pt x="4858" y="17611"/>
                      </a:cubicBezTo>
                      <a:cubicBezTo>
                        <a:pt x="5658" y="17611"/>
                        <a:pt x="6719" y="16996"/>
                        <a:pt x="7156" y="15431"/>
                      </a:cubicBezTo>
                      <a:cubicBezTo>
                        <a:pt x="7918" y="12705"/>
                        <a:pt x="6477" y="11216"/>
                        <a:pt x="7704" y="10954"/>
                      </a:cubicBezTo>
                      <a:cubicBezTo>
                        <a:pt x="8143" y="10854"/>
                        <a:pt x="8294" y="10830"/>
                        <a:pt x="9031" y="10830"/>
                      </a:cubicBezTo>
                      <a:cubicBezTo>
                        <a:pt x="9254" y="10830"/>
                        <a:pt x="9529" y="10833"/>
                        <a:pt x="9882" y="10835"/>
                      </a:cubicBezTo>
                      <a:cubicBezTo>
                        <a:pt x="9889" y="10835"/>
                        <a:pt x="9895" y="10835"/>
                        <a:pt x="9901" y="10835"/>
                      </a:cubicBezTo>
                      <a:cubicBezTo>
                        <a:pt x="11654" y="10835"/>
                        <a:pt x="13013" y="9197"/>
                        <a:pt x="12776" y="7347"/>
                      </a:cubicBezTo>
                      <a:lnTo>
                        <a:pt x="12823" y="2691"/>
                      </a:lnTo>
                      <a:cubicBezTo>
                        <a:pt x="12634" y="1152"/>
                        <a:pt x="11407" y="1"/>
                        <a:pt x="9953" y="1"/>
                      </a:cubicBez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5" name="Google Shape;523;p10">
                  <a:extLst>
                    <a:ext uri="{FF2B5EF4-FFF2-40B4-BE49-F238E27FC236}">
                      <a16:creationId xmlns:a16="http://schemas.microsoft.com/office/drawing/2014/main" id="{263CEA43-8760-EC17-F148-8812B35E26BD}"/>
                    </a:ext>
                  </a:extLst>
                </p:cNvPr>
                <p:cNvSpPr/>
                <p:nvPr/>
              </p:nvSpPr>
              <p:spPr>
                <a:xfrm>
                  <a:off x="4885988" y="2193856"/>
                  <a:ext cx="53048" cy="137116"/>
                </a:xfrm>
                <a:custGeom>
                  <a:avLst/>
                  <a:gdLst/>
                  <a:ahLst/>
                  <a:cxnLst/>
                  <a:rect l="l" t="t" r="r" b="b"/>
                  <a:pathLst>
                    <a:path w="3073" h="7943" extrusionOk="0">
                      <a:moveTo>
                        <a:pt x="60" y="1"/>
                      </a:moveTo>
                      <a:lnTo>
                        <a:pt x="0" y="7906"/>
                      </a:lnTo>
                      <a:lnTo>
                        <a:pt x="3013" y="7942"/>
                      </a:lnTo>
                      <a:lnTo>
                        <a:pt x="3072" y="36"/>
                      </a:lnTo>
                      <a:lnTo>
                        <a:pt x="60"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8" name="Google Shape;524;p10">
                <a:extLst>
                  <a:ext uri="{FF2B5EF4-FFF2-40B4-BE49-F238E27FC236}">
                    <a16:creationId xmlns:a16="http://schemas.microsoft.com/office/drawing/2014/main" id="{8375B08C-F136-2EE2-E675-4AFBAC128A45}"/>
                  </a:ext>
                </a:extLst>
              </p:cNvPr>
              <p:cNvGrpSpPr/>
              <p:nvPr/>
            </p:nvGrpSpPr>
            <p:grpSpPr>
              <a:xfrm>
                <a:off x="6065178" y="3672494"/>
                <a:ext cx="1254316" cy="1254316"/>
                <a:chOff x="4548883" y="2754370"/>
                <a:chExt cx="940737" cy="940737"/>
              </a:xfrm>
            </p:grpSpPr>
            <p:sp>
              <p:nvSpPr>
                <p:cNvPr id="72" name="Google Shape;525;p10">
                  <a:extLst>
                    <a:ext uri="{FF2B5EF4-FFF2-40B4-BE49-F238E27FC236}">
                      <a16:creationId xmlns:a16="http://schemas.microsoft.com/office/drawing/2014/main" id="{FF5FA9F7-F8F8-A9A9-6A3F-433CBF3E25C6}"/>
                    </a:ext>
                  </a:extLst>
                </p:cNvPr>
                <p:cNvSpPr/>
                <p:nvPr/>
              </p:nvSpPr>
              <p:spPr>
                <a:xfrm>
                  <a:off x="4548883" y="2754370"/>
                  <a:ext cx="940737" cy="940737"/>
                </a:xfrm>
                <a:custGeom>
                  <a:avLst/>
                  <a:gdLst/>
                  <a:ahLst/>
                  <a:cxnLst/>
                  <a:rect l="l" t="t" r="r" b="b"/>
                  <a:pathLst>
                    <a:path w="54496" h="54496" extrusionOk="0">
                      <a:moveTo>
                        <a:pt x="1" y="1"/>
                      </a:moveTo>
                      <a:lnTo>
                        <a:pt x="1" y="27254"/>
                      </a:lnTo>
                      <a:cubicBezTo>
                        <a:pt x="1" y="42280"/>
                        <a:pt x="12229" y="54496"/>
                        <a:pt x="27254" y="54496"/>
                      </a:cubicBezTo>
                      <a:cubicBezTo>
                        <a:pt x="42280" y="54496"/>
                        <a:pt x="54496" y="42280"/>
                        <a:pt x="54496" y="27254"/>
                      </a:cubicBezTo>
                      <a:cubicBezTo>
                        <a:pt x="54496" y="12229"/>
                        <a:pt x="42280" y="1"/>
                        <a:pt x="27254"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3" name="Google Shape;526;p10">
                  <a:extLst>
                    <a:ext uri="{FF2B5EF4-FFF2-40B4-BE49-F238E27FC236}">
                      <a16:creationId xmlns:a16="http://schemas.microsoft.com/office/drawing/2014/main" id="{05804F4B-CA75-B2D7-35CE-0F1C21524CAA}"/>
                    </a:ext>
                  </a:extLst>
                </p:cNvPr>
                <p:cNvSpPr/>
                <p:nvPr/>
              </p:nvSpPr>
              <p:spPr>
                <a:xfrm>
                  <a:off x="4715994" y="2921482"/>
                  <a:ext cx="606552" cy="606535"/>
                </a:xfrm>
                <a:custGeom>
                  <a:avLst/>
                  <a:gdLst/>
                  <a:ahLst/>
                  <a:cxnLst/>
                  <a:rect l="l" t="t" r="r" b="b"/>
                  <a:pathLst>
                    <a:path w="35137" h="35136" extrusionOk="0">
                      <a:moveTo>
                        <a:pt x="1" y="1"/>
                      </a:moveTo>
                      <a:lnTo>
                        <a:pt x="1" y="17574"/>
                      </a:lnTo>
                      <a:cubicBezTo>
                        <a:pt x="1" y="27254"/>
                        <a:pt x="7883" y="35136"/>
                        <a:pt x="17574" y="35136"/>
                      </a:cubicBezTo>
                      <a:cubicBezTo>
                        <a:pt x="27254" y="35136"/>
                        <a:pt x="35136" y="27254"/>
                        <a:pt x="35136" y="17574"/>
                      </a:cubicBezTo>
                      <a:cubicBezTo>
                        <a:pt x="35136" y="7883"/>
                        <a:pt x="27254" y="1"/>
                        <a:pt x="17574"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9" name="Google Shape;527;p10">
                <a:extLst>
                  <a:ext uri="{FF2B5EF4-FFF2-40B4-BE49-F238E27FC236}">
                    <a16:creationId xmlns:a16="http://schemas.microsoft.com/office/drawing/2014/main" id="{09903864-6FB2-098D-3529-C7BE86B2DF14}"/>
                  </a:ext>
                </a:extLst>
              </p:cNvPr>
              <p:cNvGrpSpPr/>
              <p:nvPr/>
            </p:nvGrpSpPr>
            <p:grpSpPr>
              <a:xfrm>
                <a:off x="6478467" y="4097293"/>
                <a:ext cx="473868" cy="460703"/>
                <a:chOff x="4858850" y="3072970"/>
                <a:chExt cx="355401" cy="345527"/>
              </a:xfrm>
            </p:grpSpPr>
            <p:sp>
              <p:nvSpPr>
                <p:cNvPr id="61" name="Google Shape;528;p10">
                  <a:extLst>
                    <a:ext uri="{FF2B5EF4-FFF2-40B4-BE49-F238E27FC236}">
                      <a16:creationId xmlns:a16="http://schemas.microsoft.com/office/drawing/2014/main" id="{E95707DA-5BEB-CAD2-289D-782B1520F661}"/>
                    </a:ext>
                  </a:extLst>
                </p:cNvPr>
                <p:cNvSpPr/>
                <p:nvPr/>
              </p:nvSpPr>
              <p:spPr>
                <a:xfrm>
                  <a:off x="4931615" y="3147341"/>
                  <a:ext cx="204733" cy="220787"/>
                </a:xfrm>
                <a:custGeom>
                  <a:avLst/>
                  <a:gdLst/>
                  <a:ahLst/>
                  <a:cxnLst/>
                  <a:rect l="l" t="t" r="r" b="b"/>
                  <a:pathLst>
                    <a:path w="11860" h="12790" extrusionOk="0">
                      <a:moveTo>
                        <a:pt x="5525" y="3765"/>
                      </a:moveTo>
                      <a:lnTo>
                        <a:pt x="8371" y="3884"/>
                      </a:lnTo>
                      <a:lnTo>
                        <a:pt x="6668" y="5622"/>
                      </a:lnTo>
                      <a:lnTo>
                        <a:pt x="8668" y="5777"/>
                      </a:lnTo>
                      <a:lnTo>
                        <a:pt x="3489" y="10266"/>
                      </a:lnTo>
                      <a:lnTo>
                        <a:pt x="3489" y="10266"/>
                      </a:lnTo>
                      <a:lnTo>
                        <a:pt x="5489" y="6587"/>
                      </a:lnTo>
                      <a:lnTo>
                        <a:pt x="3382" y="6587"/>
                      </a:lnTo>
                      <a:lnTo>
                        <a:pt x="5525" y="3765"/>
                      </a:lnTo>
                      <a:close/>
                      <a:moveTo>
                        <a:pt x="6027" y="1"/>
                      </a:moveTo>
                      <a:cubicBezTo>
                        <a:pt x="5806" y="1"/>
                        <a:pt x="5583" y="13"/>
                        <a:pt x="5358" y="38"/>
                      </a:cubicBezTo>
                      <a:cubicBezTo>
                        <a:pt x="2715" y="336"/>
                        <a:pt x="572" y="2443"/>
                        <a:pt x="239" y="5075"/>
                      </a:cubicBezTo>
                      <a:cubicBezTo>
                        <a:pt x="0" y="7003"/>
                        <a:pt x="703" y="8766"/>
                        <a:pt x="1941" y="9992"/>
                      </a:cubicBezTo>
                      <a:cubicBezTo>
                        <a:pt x="2144" y="10194"/>
                        <a:pt x="2358" y="10397"/>
                        <a:pt x="2525" y="10623"/>
                      </a:cubicBezTo>
                      <a:cubicBezTo>
                        <a:pt x="2834" y="11028"/>
                        <a:pt x="3251" y="11647"/>
                        <a:pt x="3572" y="12445"/>
                      </a:cubicBezTo>
                      <a:cubicBezTo>
                        <a:pt x="3656" y="12659"/>
                        <a:pt x="3870" y="12790"/>
                        <a:pt x="4108" y="12790"/>
                      </a:cubicBezTo>
                      <a:lnTo>
                        <a:pt x="7966" y="12790"/>
                      </a:lnTo>
                      <a:cubicBezTo>
                        <a:pt x="8204" y="12790"/>
                        <a:pt x="8418" y="12659"/>
                        <a:pt x="8501" y="12445"/>
                      </a:cubicBezTo>
                      <a:cubicBezTo>
                        <a:pt x="9085" y="10992"/>
                        <a:pt x="9978" y="10123"/>
                        <a:pt x="9978" y="10123"/>
                      </a:cubicBezTo>
                      <a:lnTo>
                        <a:pt x="9966" y="10123"/>
                      </a:lnTo>
                      <a:cubicBezTo>
                        <a:pt x="11133" y="9051"/>
                        <a:pt x="11859" y="7527"/>
                        <a:pt x="11859" y="5837"/>
                      </a:cubicBezTo>
                      <a:cubicBezTo>
                        <a:pt x="11859" y="2616"/>
                        <a:pt x="9241" y="1"/>
                        <a:pt x="6027"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2" name="Google Shape;529;p10">
                  <a:extLst>
                    <a:ext uri="{FF2B5EF4-FFF2-40B4-BE49-F238E27FC236}">
                      <a16:creationId xmlns:a16="http://schemas.microsoft.com/office/drawing/2014/main" id="{D53976F6-66E9-5081-5C7F-52D847EEB8B0}"/>
                    </a:ext>
                  </a:extLst>
                </p:cNvPr>
                <p:cNvSpPr/>
                <p:nvPr/>
              </p:nvSpPr>
              <p:spPr>
                <a:xfrm>
                  <a:off x="4983613" y="3375531"/>
                  <a:ext cx="104231" cy="42966"/>
                </a:xfrm>
                <a:custGeom>
                  <a:avLst/>
                  <a:gdLst/>
                  <a:ahLst/>
                  <a:cxnLst/>
                  <a:rect l="l" t="t" r="r" b="b"/>
                  <a:pathLst>
                    <a:path w="6038" h="2489" extrusionOk="0">
                      <a:moveTo>
                        <a:pt x="406" y="1"/>
                      </a:moveTo>
                      <a:cubicBezTo>
                        <a:pt x="179" y="1"/>
                        <a:pt x="1" y="191"/>
                        <a:pt x="1" y="417"/>
                      </a:cubicBezTo>
                      <a:lnTo>
                        <a:pt x="1" y="501"/>
                      </a:lnTo>
                      <a:cubicBezTo>
                        <a:pt x="1" y="727"/>
                        <a:pt x="179" y="905"/>
                        <a:pt x="406" y="905"/>
                      </a:cubicBezTo>
                      <a:lnTo>
                        <a:pt x="1799" y="905"/>
                      </a:lnTo>
                      <a:lnTo>
                        <a:pt x="1799" y="1275"/>
                      </a:lnTo>
                      <a:cubicBezTo>
                        <a:pt x="1799" y="1941"/>
                        <a:pt x="2346" y="2489"/>
                        <a:pt x="3013" y="2489"/>
                      </a:cubicBezTo>
                      <a:cubicBezTo>
                        <a:pt x="3680" y="2489"/>
                        <a:pt x="4227" y="1941"/>
                        <a:pt x="4227" y="1275"/>
                      </a:cubicBezTo>
                      <a:lnTo>
                        <a:pt x="4227" y="905"/>
                      </a:lnTo>
                      <a:lnTo>
                        <a:pt x="5620" y="905"/>
                      </a:lnTo>
                      <a:cubicBezTo>
                        <a:pt x="5847" y="905"/>
                        <a:pt x="6037" y="727"/>
                        <a:pt x="6037" y="501"/>
                      </a:cubicBezTo>
                      <a:lnTo>
                        <a:pt x="6037" y="417"/>
                      </a:lnTo>
                      <a:cubicBezTo>
                        <a:pt x="6037" y="191"/>
                        <a:pt x="5847" y="1"/>
                        <a:pt x="5620"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3" name="Google Shape;530;p10">
                  <a:extLst>
                    <a:ext uri="{FF2B5EF4-FFF2-40B4-BE49-F238E27FC236}">
                      <a16:creationId xmlns:a16="http://schemas.microsoft.com/office/drawing/2014/main" id="{C590379B-D2B9-88F5-955C-E527539655D3}"/>
                    </a:ext>
                  </a:extLst>
                </p:cNvPr>
                <p:cNvSpPr/>
                <p:nvPr/>
              </p:nvSpPr>
              <p:spPr>
                <a:xfrm>
                  <a:off x="5028429" y="3072970"/>
                  <a:ext cx="14604" cy="46885"/>
                </a:xfrm>
                <a:custGeom>
                  <a:avLst/>
                  <a:gdLst/>
                  <a:ahLst/>
                  <a:cxnLst/>
                  <a:rect l="l" t="t" r="r" b="b"/>
                  <a:pathLst>
                    <a:path w="846" h="2716" extrusionOk="0">
                      <a:moveTo>
                        <a:pt x="417" y="1"/>
                      </a:moveTo>
                      <a:cubicBezTo>
                        <a:pt x="191" y="1"/>
                        <a:pt x="0" y="191"/>
                        <a:pt x="0" y="429"/>
                      </a:cubicBezTo>
                      <a:lnTo>
                        <a:pt x="0" y="2298"/>
                      </a:lnTo>
                      <a:cubicBezTo>
                        <a:pt x="0" y="2525"/>
                        <a:pt x="191" y="2715"/>
                        <a:pt x="417" y="2715"/>
                      </a:cubicBezTo>
                      <a:cubicBezTo>
                        <a:pt x="655" y="2715"/>
                        <a:pt x="846" y="2525"/>
                        <a:pt x="846" y="2298"/>
                      </a:cubicBezTo>
                      <a:lnTo>
                        <a:pt x="846" y="429"/>
                      </a:lnTo>
                      <a:cubicBezTo>
                        <a:pt x="846" y="191"/>
                        <a:pt x="655" y="1"/>
                        <a:pt x="417"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4" name="Google Shape;531;p10">
                  <a:extLst>
                    <a:ext uri="{FF2B5EF4-FFF2-40B4-BE49-F238E27FC236}">
                      <a16:creationId xmlns:a16="http://schemas.microsoft.com/office/drawing/2014/main" id="{1FC79249-1814-99B5-6A04-35958E6BA14D}"/>
                    </a:ext>
                  </a:extLst>
                </p:cNvPr>
                <p:cNvSpPr/>
                <p:nvPr/>
              </p:nvSpPr>
              <p:spPr>
                <a:xfrm>
                  <a:off x="4942301" y="3096224"/>
                  <a:ext cx="32695" cy="42621"/>
                </a:xfrm>
                <a:custGeom>
                  <a:avLst/>
                  <a:gdLst/>
                  <a:ahLst/>
                  <a:cxnLst/>
                  <a:rect l="l" t="t" r="r" b="b"/>
                  <a:pathLst>
                    <a:path w="1894" h="2469" extrusionOk="0">
                      <a:moveTo>
                        <a:pt x="475" y="1"/>
                      </a:moveTo>
                      <a:cubicBezTo>
                        <a:pt x="402" y="1"/>
                        <a:pt x="329" y="19"/>
                        <a:pt x="262" y="59"/>
                      </a:cubicBezTo>
                      <a:cubicBezTo>
                        <a:pt x="60" y="178"/>
                        <a:pt x="1" y="440"/>
                        <a:pt x="108" y="642"/>
                      </a:cubicBezTo>
                      <a:lnTo>
                        <a:pt x="1048" y="2261"/>
                      </a:lnTo>
                      <a:cubicBezTo>
                        <a:pt x="1128" y="2397"/>
                        <a:pt x="1267" y="2468"/>
                        <a:pt x="1411" y="2468"/>
                      </a:cubicBezTo>
                      <a:cubicBezTo>
                        <a:pt x="1481" y="2468"/>
                        <a:pt x="1553" y="2451"/>
                        <a:pt x="1620" y="2416"/>
                      </a:cubicBezTo>
                      <a:cubicBezTo>
                        <a:pt x="1822" y="2297"/>
                        <a:pt x="1894" y="2035"/>
                        <a:pt x="1775" y="1833"/>
                      </a:cubicBezTo>
                      <a:lnTo>
                        <a:pt x="846" y="213"/>
                      </a:lnTo>
                      <a:cubicBezTo>
                        <a:pt x="766" y="78"/>
                        <a:pt x="622" y="1"/>
                        <a:pt x="475"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5" name="Google Shape;532;p10">
                  <a:extLst>
                    <a:ext uri="{FF2B5EF4-FFF2-40B4-BE49-F238E27FC236}">
                      <a16:creationId xmlns:a16="http://schemas.microsoft.com/office/drawing/2014/main" id="{9E795BAD-C3A5-863F-9347-0A1FE4C9303B}"/>
                    </a:ext>
                  </a:extLst>
                </p:cNvPr>
                <p:cNvSpPr/>
                <p:nvPr/>
              </p:nvSpPr>
              <p:spPr>
                <a:xfrm>
                  <a:off x="4880222" y="3159011"/>
                  <a:ext cx="44624" cy="30693"/>
                </a:xfrm>
                <a:custGeom>
                  <a:avLst/>
                  <a:gdLst/>
                  <a:ahLst/>
                  <a:cxnLst/>
                  <a:rect l="l" t="t" r="r" b="b"/>
                  <a:pathLst>
                    <a:path w="2585" h="1778" extrusionOk="0">
                      <a:moveTo>
                        <a:pt x="479" y="0"/>
                      </a:moveTo>
                      <a:cubicBezTo>
                        <a:pt x="332" y="0"/>
                        <a:pt x="188" y="72"/>
                        <a:pt x="108" y="208"/>
                      </a:cubicBezTo>
                      <a:cubicBezTo>
                        <a:pt x="1" y="410"/>
                        <a:pt x="72" y="672"/>
                        <a:pt x="275" y="791"/>
                      </a:cubicBezTo>
                      <a:lnTo>
                        <a:pt x="1882" y="1720"/>
                      </a:lnTo>
                      <a:cubicBezTo>
                        <a:pt x="1949" y="1759"/>
                        <a:pt x="2022" y="1778"/>
                        <a:pt x="2094" y="1778"/>
                      </a:cubicBezTo>
                      <a:cubicBezTo>
                        <a:pt x="2242" y="1778"/>
                        <a:pt x="2386" y="1701"/>
                        <a:pt x="2465" y="1565"/>
                      </a:cubicBezTo>
                      <a:cubicBezTo>
                        <a:pt x="2585" y="1363"/>
                        <a:pt x="2513" y="1113"/>
                        <a:pt x="2311" y="994"/>
                      </a:cubicBezTo>
                      <a:lnTo>
                        <a:pt x="691" y="53"/>
                      </a:lnTo>
                      <a:cubicBezTo>
                        <a:pt x="625" y="18"/>
                        <a:pt x="552" y="0"/>
                        <a:pt x="47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6" name="Google Shape;533;p10">
                  <a:extLst>
                    <a:ext uri="{FF2B5EF4-FFF2-40B4-BE49-F238E27FC236}">
                      <a16:creationId xmlns:a16="http://schemas.microsoft.com/office/drawing/2014/main" id="{B3361767-6F1E-818C-4A5E-D3B14A0906DD}"/>
                    </a:ext>
                  </a:extLst>
                </p:cNvPr>
                <p:cNvSpPr/>
                <p:nvPr/>
              </p:nvSpPr>
              <p:spPr>
                <a:xfrm>
                  <a:off x="4858850" y="3244397"/>
                  <a:ext cx="46885" cy="14604"/>
                </a:xfrm>
                <a:custGeom>
                  <a:avLst/>
                  <a:gdLst/>
                  <a:ahLst/>
                  <a:cxnLst/>
                  <a:rect l="l" t="t" r="r" b="b"/>
                  <a:pathLst>
                    <a:path w="2716" h="846" extrusionOk="0">
                      <a:moveTo>
                        <a:pt x="417" y="0"/>
                      </a:moveTo>
                      <a:cubicBezTo>
                        <a:pt x="191" y="0"/>
                        <a:pt x="1" y="191"/>
                        <a:pt x="1" y="417"/>
                      </a:cubicBezTo>
                      <a:cubicBezTo>
                        <a:pt x="1" y="655"/>
                        <a:pt x="191" y="846"/>
                        <a:pt x="417" y="846"/>
                      </a:cubicBezTo>
                      <a:lnTo>
                        <a:pt x="2287" y="846"/>
                      </a:lnTo>
                      <a:cubicBezTo>
                        <a:pt x="2525" y="846"/>
                        <a:pt x="2715" y="655"/>
                        <a:pt x="2715" y="417"/>
                      </a:cubicBezTo>
                      <a:cubicBezTo>
                        <a:pt x="2715" y="191"/>
                        <a:pt x="2525" y="0"/>
                        <a:pt x="2287"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7" name="Google Shape;534;p10">
                  <a:extLst>
                    <a:ext uri="{FF2B5EF4-FFF2-40B4-BE49-F238E27FC236}">
                      <a16:creationId xmlns:a16="http://schemas.microsoft.com/office/drawing/2014/main" id="{A74394C1-0C8A-7E3F-811C-DA22F251C12D}"/>
                    </a:ext>
                  </a:extLst>
                </p:cNvPr>
                <p:cNvSpPr/>
                <p:nvPr/>
              </p:nvSpPr>
              <p:spPr>
                <a:xfrm>
                  <a:off x="4881050" y="3313279"/>
                  <a:ext cx="44624" cy="30796"/>
                </a:xfrm>
                <a:custGeom>
                  <a:avLst/>
                  <a:gdLst/>
                  <a:ahLst/>
                  <a:cxnLst/>
                  <a:rect l="l" t="t" r="r" b="b"/>
                  <a:pathLst>
                    <a:path w="2585" h="1784" extrusionOk="0">
                      <a:moveTo>
                        <a:pt x="2105" y="1"/>
                      </a:moveTo>
                      <a:cubicBezTo>
                        <a:pt x="2033" y="1"/>
                        <a:pt x="1960" y="19"/>
                        <a:pt x="1894" y="58"/>
                      </a:cubicBezTo>
                      <a:lnTo>
                        <a:pt x="274" y="987"/>
                      </a:lnTo>
                      <a:cubicBezTo>
                        <a:pt x="72" y="1106"/>
                        <a:pt x="0" y="1368"/>
                        <a:pt x="120" y="1571"/>
                      </a:cubicBezTo>
                      <a:cubicBezTo>
                        <a:pt x="199" y="1706"/>
                        <a:pt x="343" y="1783"/>
                        <a:pt x="491" y="1783"/>
                      </a:cubicBezTo>
                      <a:cubicBezTo>
                        <a:pt x="563" y="1783"/>
                        <a:pt x="636" y="1765"/>
                        <a:pt x="703" y="1725"/>
                      </a:cubicBezTo>
                      <a:lnTo>
                        <a:pt x="2310" y="797"/>
                      </a:lnTo>
                      <a:cubicBezTo>
                        <a:pt x="2513" y="678"/>
                        <a:pt x="2584" y="416"/>
                        <a:pt x="2465" y="213"/>
                      </a:cubicBezTo>
                      <a:cubicBezTo>
                        <a:pt x="2393" y="78"/>
                        <a:pt x="2252" y="1"/>
                        <a:pt x="2105"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8" name="Google Shape;535;p10">
                  <a:extLst>
                    <a:ext uri="{FF2B5EF4-FFF2-40B4-BE49-F238E27FC236}">
                      <a16:creationId xmlns:a16="http://schemas.microsoft.com/office/drawing/2014/main" id="{840CEB96-F56A-195D-D4CB-028F0C51E8C3}"/>
                    </a:ext>
                  </a:extLst>
                </p:cNvPr>
                <p:cNvSpPr/>
                <p:nvPr/>
              </p:nvSpPr>
              <p:spPr>
                <a:xfrm>
                  <a:off x="5148255" y="3311639"/>
                  <a:ext cx="44624" cy="30779"/>
                </a:xfrm>
                <a:custGeom>
                  <a:avLst/>
                  <a:gdLst/>
                  <a:ahLst/>
                  <a:cxnLst/>
                  <a:rect l="l" t="t" r="r" b="b"/>
                  <a:pathLst>
                    <a:path w="2585" h="1783" extrusionOk="0">
                      <a:moveTo>
                        <a:pt x="491" y="0"/>
                      </a:moveTo>
                      <a:cubicBezTo>
                        <a:pt x="344" y="0"/>
                        <a:pt x="200" y="77"/>
                        <a:pt x="120" y="213"/>
                      </a:cubicBezTo>
                      <a:cubicBezTo>
                        <a:pt x="1" y="415"/>
                        <a:pt x="72" y="677"/>
                        <a:pt x="274" y="796"/>
                      </a:cubicBezTo>
                      <a:lnTo>
                        <a:pt x="1894" y="1725"/>
                      </a:lnTo>
                      <a:cubicBezTo>
                        <a:pt x="1960" y="1764"/>
                        <a:pt x="2034" y="1783"/>
                        <a:pt x="2106" y="1783"/>
                      </a:cubicBezTo>
                      <a:cubicBezTo>
                        <a:pt x="2253" y="1783"/>
                        <a:pt x="2397" y="1706"/>
                        <a:pt x="2477" y="1570"/>
                      </a:cubicBezTo>
                      <a:cubicBezTo>
                        <a:pt x="2584" y="1368"/>
                        <a:pt x="2525" y="1106"/>
                        <a:pt x="2322" y="999"/>
                      </a:cubicBezTo>
                      <a:lnTo>
                        <a:pt x="703" y="58"/>
                      </a:lnTo>
                      <a:cubicBezTo>
                        <a:pt x="636" y="19"/>
                        <a:pt x="563" y="0"/>
                        <a:pt x="491"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9" name="Google Shape;536;p10">
                  <a:extLst>
                    <a:ext uri="{FF2B5EF4-FFF2-40B4-BE49-F238E27FC236}">
                      <a16:creationId xmlns:a16="http://schemas.microsoft.com/office/drawing/2014/main" id="{4DBD303A-E6B7-0F95-E1D6-AA296901FEDE}"/>
                    </a:ext>
                  </a:extLst>
                </p:cNvPr>
                <p:cNvSpPr/>
                <p:nvPr/>
              </p:nvSpPr>
              <p:spPr>
                <a:xfrm>
                  <a:off x="5167366" y="3242550"/>
                  <a:ext cx="46885" cy="14604"/>
                </a:xfrm>
                <a:custGeom>
                  <a:avLst/>
                  <a:gdLst/>
                  <a:ahLst/>
                  <a:cxnLst/>
                  <a:rect l="l" t="t" r="r" b="b"/>
                  <a:pathLst>
                    <a:path w="2716" h="846" extrusionOk="0">
                      <a:moveTo>
                        <a:pt x="430" y="0"/>
                      </a:moveTo>
                      <a:cubicBezTo>
                        <a:pt x="191" y="0"/>
                        <a:pt x="1" y="191"/>
                        <a:pt x="1" y="417"/>
                      </a:cubicBezTo>
                      <a:cubicBezTo>
                        <a:pt x="1" y="655"/>
                        <a:pt x="191" y="846"/>
                        <a:pt x="430" y="846"/>
                      </a:cubicBezTo>
                      <a:lnTo>
                        <a:pt x="2299" y="846"/>
                      </a:lnTo>
                      <a:cubicBezTo>
                        <a:pt x="2525" y="846"/>
                        <a:pt x="2716" y="655"/>
                        <a:pt x="2716" y="417"/>
                      </a:cubicBezTo>
                      <a:cubicBezTo>
                        <a:pt x="2716" y="191"/>
                        <a:pt x="2525" y="0"/>
                        <a:pt x="229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0" name="Google Shape;537;p10">
                  <a:extLst>
                    <a:ext uri="{FF2B5EF4-FFF2-40B4-BE49-F238E27FC236}">
                      <a16:creationId xmlns:a16="http://schemas.microsoft.com/office/drawing/2014/main" id="{F7CEB9BB-970F-3E5E-4108-5BCB382F5B48}"/>
                    </a:ext>
                  </a:extLst>
                </p:cNvPr>
                <p:cNvSpPr/>
                <p:nvPr/>
              </p:nvSpPr>
              <p:spPr>
                <a:xfrm>
                  <a:off x="5147426" y="3157475"/>
                  <a:ext cx="44624" cy="30693"/>
                </a:xfrm>
                <a:custGeom>
                  <a:avLst/>
                  <a:gdLst/>
                  <a:ahLst/>
                  <a:cxnLst/>
                  <a:rect l="l" t="t" r="r" b="b"/>
                  <a:pathLst>
                    <a:path w="2585" h="1778" extrusionOk="0">
                      <a:moveTo>
                        <a:pt x="2103" y="1"/>
                      </a:moveTo>
                      <a:cubicBezTo>
                        <a:pt x="2033" y="1"/>
                        <a:pt x="1961" y="19"/>
                        <a:pt x="1894" y="59"/>
                      </a:cubicBezTo>
                      <a:lnTo>
                        <a:pt x="275" y="987"/>
                      </a:lnTo>
                      <a:cubicBezTo>
                        <a:pt x="72" y="1106"/>
                        <a:pt x="1" y="1368"/>
                        <a:pt x="120" y="1571"/>
                      </a:cubicBezTo>
                      <a:cubicBezTo>
                        <a:pt x="200" y="1706"/>
                        <a:pt x="339" y="1778"/>
                        <a:pt x="483" y="1778"/>
                      </a:cubicBezTo>
                      <a:cubicBezTo>
                        <a:pt x="553" y="1778"/>
                        <a:pt x="625" y="1761"/>
                        <a:pt x="692" y="1725"/>
                      </a:cubicBezTo>
                      <a:lnTo>
                        <a:pt x="2311" y="785"/>
                      </a:lnTo>
                      <a:cubicBezTo>
                        <a:pt x="2513" y="666"/>
                        <a:pt x="2585" y="416"/>
                        <a:pt x="2466" y="213"/>
                      </a:cubicBezTo>
                      <a:cubicBezTo>
                        <a:pt x="2386" y="78"/>
                        <a:pt x="2247" y="1"/>
                        <a:pt x="2103"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1" name="Google Shape;538;p10">
                  <a:extLst>
                    <a:ext uri="{FF2B5EF4-FFF2-40B4-BE49-F238E27FC236}">
                      <a16:creationId xmlns:a16="http://schemas.microsoft.com/office/drawing/2014/main" id="{8B5A71EB-2982-6B8D-FB42-A0448C38F5C4}"/>
                    </a:ext>
                  </a:extLst>
                </p:cNvPr>
                <p:cNvSpPr/>
                <p:nvPr/>
              </p:nvSpPr>
              <p:spPr>
                <a:xfrm>
                  <a:off x="5096465" y="3095412"/>
                  <a:ext cx="32902" cy="42500"/>
                </a:xfrm>
                <a:custGeom>
                  <a:avLst/>
                  <a:gdLst/>
                  <a:ahLst/>
                  <a:cxnLst/>
                  <a:rect l="l" t="t" r="r" b="b"/>
                  <a:pathLst>
                    <a:path w="1906" h="2462" extrusionOk="0">
                      <a:moveTo>
                        <a:pt x="1419" y="0"/>
                      </a:moveTo>
                      <a:cubicBezTo>
                        <a:pt x="1272" y="0"/>
                        <a:pt x="1128" y="77"/>
                        <a:pt x="1048" y="213"/>
                      </a:cubicBezTo>
                      <a:lnTo>
                        <a:pt x="119" y="1832"/>
                      </a:lnTo>
                      <a:cubicBezTo>
                        <a:pt x="0" y="2034"/>
                        <a:pt x="72" y="2284"/>
                        <a:pt x="274" y="2403"/>
                      </a:cubicBezTo>
                      <a:cubicBezTo>
                        <a:pt x="341" y="2443"/>
                        <a:pt x="414" y="2461"/>
                        <a:pt x="486" y="2461"/>
                      </a:cubicBezTo>
                      <a:cubicBezTo>
                        <a:pt x="634" y="2461"/>
                        <a:pt x="778" y="2384"/>
                        <a:pt x="857" y="2249"/>
                      </a:cubicBezTo>
                      <a:lnTo>
                        <a:pt x="1786" y="629"/>
                      </a:lnTo>
                      <a:cubicBezTo>
                        <a:pt x="1905" y="427"/>
                        <a:pt x="1834" y="177"/>
                        <a:pt x="1631" y="58"/>
                      </a:cubicBezTo>
                      <a:cubicBezTo>
                        <a:pt x="1565" y="19"/>
                        <a:pt x="1492" y="0"/>
                        <a:pt x="141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40" name="Google Shape;539;p10">
                <a:extLst>
                  <a:ext uri="{FF2B5EF4-FFF2-40B4-BE49-F238E27FC236}">
                    <a16:creationId xmlns:a16="http://schemas.microsoft.com/office/drawing/2014/main" id="{2F74FAAB-417E-EB53-6380-451CB751FCE4}"/>
                  </a:ext>
                </a:extLst>
              </p:cNvPr>
              <p:cNvGrpSpPr/>
              <p:nvPr/>
            </p:nvGrpSpPr>
            <p:grpSpPr>
              <a:xfrm>
                <a:off x="5314538" y="2951176"/>
                <a:ext cx="1499581" cy="1442921"/>
                <a:chOff x="3985903" y="2213381"/>
                <a:chExt cx="1124686" cy="1082191"/>
              </a:xfrm>
            </p:grpSpPr>
            <p:sp>
              <p:nvSpPr>
                <p:cNvPr id="48" name="Google Shape;540;p10">
                  <a:extLst>
                    <a:ext uri="{FF2B5EF4-FFF2-40B4-BE49-F238E27FC236}">
                      <a16:creationId xmlns:a16="http://schemas.microsoft.com/office/drawing/2014/main" id="{7493D733-7C04-B6E7-3BFD-7A98CE5B2D7C}"/>
                    </a:ext>
                  </a:extLst>
                </p:cNvPr>
                <p:cNvSpPr/>
                <p:nvPr/>
              </p:nvSpPr>
              <p:spPr>
                <a:xfrm>
                  <a:off x="3987353" y="2214624"/>
                  <a:ext cx="1123236" cy="1079614"/>
                </a:xfrm>
                <a:custGeom>
                  <a:avLst/>
                  <a:gdLst/>
                  <a:ahLst/>
                  <a:cxnLst/>
                  <a:rect l="l" t="t" r="r" b="b"/>
                  <a:pathLst>
                    <a:path w="65068" h="62541" extrusionOk="0">
                      <a:moveTo>
                        <a:pt x="32529" y="0"/>
                      </a:moveTo>
                      <a:cubicBezTo>
                        <a:pt x="29212" y="0"/>
                        <a:pt x="25896" y="1262"/>
                        <a:pt x="23372" y="3786"/>
                      </a:cubicBezTo>
                      <a:lnTo>
                        <a:pt x="5048" y="22110"/>
                      </a:lnTo>
                      <a:cubicBezTo>
                        <a:pt x="0" y="27158"/>
                        <a:pt x="0" y="35374"/>
                        <a:pt x="5048" y="40434"/>
                      </a:cubicBezTo>
                      <a:lnTo>
                        <a:pt x="23372" y="58746"/>
                      </a:lnTo>
                      <a:cubicBezTo>
                        <a:pt x="25896" y="61276"/>
                        <a:pt x="29212" y="62541"/>
                        <a:pt x="32528" y="62541"/>
                      </a:cubicBezTo>
                      <a:cubicBezTo>
                        <a:pt x="35844" y="62541"/>
                        <a:pt x="39160" y="61276"/>
                        <a:pt x="41684" y="58746"/>
                      </a:cubicBezTo>
                      <a:cubicBezTo>
                        <a:pt x="46744" y="53697"/>
                        <a:pt x="54959" y="45482"/>
                        <a:pt x="60008" y="40422"/>
                      </a:cubicBezTo>
                      <a:cubicBezTo>
                        <a:pt x="65068" y="35374"/>
                        <a:pt x="65068" y="27158"/>
                        <a:pt x="60008" y="22110"/>
                      </a:cubicBezTo>
                      <a:cubicBezTo>
                        <a:pt x="54959" y="17062"/>
                        <a:pt x="46744" y="8835"/>
                        <a:pt x="41696" y="3786"/>
                      </a:cubicBezTo>
                      <a:cubicBezTo>
                        <a:pt x="39166" y="1262"/>
                        <a:pt x="35847" y="0"/>
                        <a:pt x="32529"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49" name="Google Shape;541;p10">
                  <a:extLst>
                    <a:ext uri="{FF2B5EF4-FFF2-40B4-BE49-F238E27FC236}">
                      <a16:creationId xmlns:a16="http://schemas.microsoft.com/office/drawing/2014/main" id="{C8737600-55A2-2A0F-9F05-4BBDD7BF8BC1}"/>
                    </a:ext>
                  </a:extLst>
                </p:cNvPr>
                <p:cNvGrpSpPr/>
                <p:nvPr/>
              </p:nvGrpSpPr>
              <p:grpSpPr>
                <a:xfrm>
                  <a:off x="4380547" y="2919635"/>
                  <a:ext cx="636781" cy="375937"/>
                  <a:chOff x="4380547" y="2919635"/>
                  <a:chExt cx="636781" cy="375937"/>
                </a:xfrm>
              </p:grpSpPr>
              <p:sp>
                <p:nvSpPr>
                  <p:cNvPr id="59" name="Google Shape;542;p10">
                    <a:extLst>
                      <a:ext uri="{FF2B5EF4-FFF2-40B4-BE49-F238E27FC236}">
                        <a16:creationId xmlns:a16="http://schemas.microsoft.com/office/drawing/2014/main" id="{565D34DA-BF69-C1F6-4872-76A314F67879}"/>
                      </a:ext>
                    </a:extLst>
                  </p:cNvPr>
                  <p:cNvSpPr/>
                  <p:nvPr/>
                </p:nvSpPr>
                <p:spPr>
                  <a:xfrm>
                    <a:off x="4380547" y="3114281"/>
                    <a:ext cx="336481" cy="181291"/>
                  </a:xfrm>
                  <a:custGeom>
                    <a:avLst/>
                    <a:gdLst/>
                    <a:ahLst/>
                    <a:cxnLst/>
                    <a:rect l="l" t="t" r="r" b="b"/>
                    <a:pathLst>
                      <a:path w="19492" h="10502" extrusionOk="0">
                        <a:moveTo>
                          <a:pt x="1" y="1"/>
                        </a:moveTo>
                        <a:lnTo>
                          <a:pt x="1" y="6097"/>
                        </a:lnTo>
                        <a:lnTo>
                          <a:pt x="13" y="6121"/>
                        </a:lnTo>
                        <a:cubicBezTo>
                          <a:pt x="156" y="6287"/>
                          <a:pt x="322" y="6466"/>
                          <a:pt x="537" y="6692"/>
                        </a:cubicBezTo>
                        <a:cubicBezTo>
                          <a:pt x="3001" y="9145"/>
                          <a:pt x="6263" y="10502"/>
                          <a:pt x="9752" y="10502"/>
                        </a:cubicBezTo>
                        <a:cubicBezTo>
                          <a:pt x="13241" y="10502"/>
                          <a:pt x="16503" y="9145"/>
                          <a:pt x="18956" y="6692"/>
                        </a:cubicBezTo>
                        <a:lnTo>
                          <a:pt x="19491" y="6144"/>
                        </a:lnTo>
                        <a:lnTo>
                          <a:pt x="19491" y="1"/>
                        </a:lnTo>
                        <a:lnTo>
                          <a:pt x="18658" y="846"/>
                        </a:lnTo>
                        <a:cubicBezTo>
                          <a:pt x="18205" y="1299"/>
                          <a:pt x="17777" y="1727"/>
                          <a:pt x="17372" y="2132"/>
                        </a:cubicBezTo>
                        <a:cubicBezTo>
                          <a:pt x="15336" y="4168"/>
                          <a:pt x="12633" y="5287"/>
                          <a:pt x="9752" y="5287"/>
                        </a:cubicBezTo>
                        <a:cubicBezTo>
                          <a:pt x="6871" y="5287"/>
                          <a:pt x="4156" y="4168"/>
                          <a:pt x="2132" y="2132"/>
                        </a:cubicBezTo>
                        <a:lnTo>
                          <a:pt x="1" y="1"/>
                        </a:ln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0" name="Google Shape;543;p10">
                    <a:extLst>
                      <a:ext uri="{FF2B5EF4-FFF2-40B4-BE49-F238E27FC236}">
                        <a16:creationId xmlns:a16="http://schemas.microsoft.com/office/drawing/2014/main" id="{66795B23-4525-2FCC-6ADA-07AAFB23F913}"/>
                      </a:ext>
                    </a:extLst>
                  </p:cNvPr>
                  <p:cNvSpPr/>
                  <p:nvPr/>
                </p:nvSpPr>
                <p:spPr>
                  <a:xfrm>
                    <a:off x="4714354" y="2919635"/>
                    <a:ext cx="302974" cy="303181"/>
                  </a:xfrm>
                  <a:custGeom>
                    <a:avLst/>
                    <a:gdLst/>
                    <a:ahLst/>
                    <a:cxnLst/>
                    <a:rect l="l" t="t" r="r" b="b"/>
                    <a:pathLst>
                      <a:path w="17551" h="17563" extrusionOk="0">
                        <a:moveTo>
                          <a:pt x="1" y="1"/>
                        </a:moveTo>
                        <a:lnTo>
                          <a:pt x="1" y="17562"/>
                        </a:lnTo>
                        <a:lnTo>
                          <a:pt x="17550" y="1"/>
                        </a:ln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50" name="Google Shape;544;p10">
                  <a:extLst>
                    <a:ext uri="{FF2B5EF4-FFF2-40B4-BE49-F238E27FC236}">
                      <a16:creationId xmlns:a16="http://schemas.microsoft.com/office/drawing/2014/main" id="{A0914CC8-1D4B-91F3-50D0-18B743922E23}"/>
                    </a:ext>
                  </a:extLst>
                </p:cNvPr>
                <p:cNvGrpSpPr/>
                <p:nvPr/>
              </p:nvGrpSpPr>
              <p:grpSpPr>
                <a:xfrm>
                  <a:off x="4714354" y="2285940"/>
                  <a:ext cx="375747" cy="636160"/>
                  <a:chOff x="4714354" y="2285940"/>
                  <a:chExt cx="375747" cy="636160"/>
                </a:xfrm>
              </p:grpSpPr>
              <p:sp>
                <p:nvSpPr>
                  <p:cNvPr id="57" name="Google Shape;545;p10">
                    <a:extLst>
                      <a:ext uri="{FF2B5EF4-FFF2-40B4-BE49-F238E27FC236}">
                        <a16:creationId xmlns:a16="http://schemas.microsoft.com/office/drawing/2014/main" id="{43654DF9-D387-D75B-91A6-74B7E9EB488C}"/>
                      </a:ext>
                    </a:extLst>
                  </p:cNvPr>
                  <p:cNvSpPr/>
                  <p:nvPr/>
                </p:nvSpPr>
                <p:spPr>
                  <a:xfrm>
                    <a:off x="4908793" y="2585619"/>
                    <a:ext cx="181308" cy="336481"/>
                  </a:xfrm>
                  <a:custGeom>
                    <a:avLst/>
                    <a:gdLst/>
                    <a:ahLst/>
                    <a:cxnLst/>
                    <a:rect l="l" t="t" r="r" b="b"/>
                    <a:pathLst>
                      <a:path w="10503" h="19492" extrusionOk="0">
                        <a:moveTo>
                          <a:pt x="13" y="1"/>
                        </a:moveTo>
                        <a:lnTo>
                          <a:pt x="2132" y="2144"/>
                        </a:lnTo>
                        <a:cubicBezTo>
                          <a:pt x="6347" y="6347"/>
                          <a:pt x="6347" y="13169"/>
                          <a:pt x="2132" y="17372"/>
                        </a:cubicBezTo>
                        <a:lnTo>
                          <a:pt x="1" y="19491"/>
                        </a:lnTo>
                        <a:lnTo>
                          <a:pt x="6156" y="19491"/>
                        </a:lnTo>
                        <a:lnTo>
                          <a:pt x="6156" y="19456"/>
                        </a:lnTo>
                        <a:lnTo>
                          <a:pt x="6650" y="18904"/>
                        </a:lnTo>
                        <a:lnTo>
                          <a:pt x="6650" y="18904"/>
                        </a:lnTo>
                        <a:lnTo>
                          <a:pt x="6692" y="18968"/>
                        </a:lnTo>
                        <a:cubicBezTo>
                          <a:pt x="9157" y="16515"/>
                          <a:pt x="10502" y="13264"/>
                          <a:pt x="10502" y="9776"/>
                        </a:cubicBezTo>
                        <a:cubicBezTo>
                          <a:pt x="10502" y="6299"/>
                          <a:pt x="9145" y="3013"/>
                          <a:pt x="6692" y="549"/>
                        </a:cubicBezTo>
                        <a:lnTo>
                          <a:pt x="6144"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58" name="Google Shape;546;p10">
                    <a:extLst>
                      <a:ext uri="{FF2B5EF4-FFF2-40B4-BE49-F238E27FC236}">
                        <a16:creationId xmlns:a16="http://schemas.microsoft.com/office/drawing/2014/main" id="{764608D4-E470-55E7-E9C7-32067AA0578C}"/>
                      </a:ext>
                    </a:extLst>
                  </p:cNvPr>
                  <p:cNvSpPr/>
                  <p:nvPr/>
                </p:nvSpPr>
                <p:spPr>
                  <a:xfrm>
                    <a:off x="4714354" y="2285940"/>
                    <a:ext cx="303181" cy="302146"/>
                  </a:xfrm>
                  <a:custGeom>
                    <a:avLst/>
                    <a:gdLst/>
                    <a:ahLst/>
                    <a:cxnLst/>
                    <a:rect l="l" t="t" r="r" b="b"/>
                    <a:pathLst>
                      <a:path w="17563" h="17503" extrusionOk="0">
                        <a:moveTo>
                          <a:pt x="1" y="1"/>
                        </a:moveTo>
                        <a:lnTo>
                          <a:pt x="1" y="17503"/>
                        </a:lnTo>
                        <a:lnTo>
                          <a:pt x="17562" y="17503"/>
                        </a:lnTo>
                        <a:lnTo>
                          <a:pt x="17146" y="17098"/>
                        </a:lnTo>
                        <a:cubicBezTo>
                          <a:pt x="12240" y="12193"/>
                          <a:pt x="4954" y="4930"/>
                          <a:pt x="143" y="120"/>
                        </a:cubicBezTo>
                        <a:lnTo>
                          <a:pt x="1"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51" name="Google Shape;547;p10">
                  <a:extLst>
                    <a:ext uri="{FF2B5EF4-FFF2-40B4-BE49-F238E27FC236}">
                      <a16:creationId xmlns:a16="http://schemas.microsoft.com/office/drawing/2014/main" id="{2E1A007F-AB6D-77A2-DDC7-4BF877468BAF}"/>
                    </a:ext>
                  </a:extLst>
                </p:cNvPr>
                <p:cNvGrpSpPr/>
                <p:nvPr/>
              </p:nvGrpSpPr>
              <p:grpSpPr>
                <a:xfrm>
                  <a:off x="3985903" y="2585619"/>
                  <a:ext cx="397112" cy="637197"/>
                  <a:chOff x="3985903" y="2585619"/>
                  <a:chExt cx="397112" cy="637197"/>
                </a:xfrm>
              </p:grpSpPr>
              <p:sp>
                <p:nvSpPr>
                  <p:cNvPr id="55" name="Google Shape;548;p10">
                    <a:extLst>
                      <a:ext uri="{FF2B5EF4-FFF2-40B4-BE49-F238E27FC236}">
                        <a16:creationId xmlns:a16="http://schemas.microsoft.com/office/drawing/2014/main" id="{4714B3B1-B326-B7D6-A1D3-C75129717DC2}"/>
                      </a:ext>
                    </a:extLst>
                  </p:cNvPr>
                  <p:cNvSpPr/>
                  <p:nvPr/>
                </p:nvSpPr>
                <p:spPr>
                  <a:xfrm>
                    <a:off x="3985903" y="2585619"/>
                    <a:ext cx="203093" cy="336481"/>
                  </a:xfrm>
                  <a:custGeom>
                    <a:avLst/>
                    <a:gdLst/>
                    <a:ahLst/>
                    <a:cxnLst/>
                    <a:rect l="l" t="t" r="r" b="b"/>
                    <a:pathLst>
                      <a:path w="11765" h="19492" extrusionOk="0">
                        <a:moveTo>
                          <a:pt x="5621" y="1"/>
                        </a:moveTo>
                        <a:lnTo>
                          <a:pt x="5085" y="549"/>
                        </a:lnTo>
                        <a:cubicBezTo>
                          <a:pt x="1" y="5633"/>
                          <a:pt x="1" y="13884"/>
                          <a:pt x="5085" y="18968"/>
                        </a:cubicBezTo>
                        <a:lnTo>
                          <a:pt x="5621" y="19491"/>
                        </a:lnTo>
                        <a:lnTo>
                          <a:pt x="11764" y="19491"/>
                        </a:lnTo>
                        <a:lnTo>
                          <a:pt x="9633" y="17384"/>
                        </a:lnTo>
                        <a:cubicBezTo>
                          <a:pt x="7597" y="15348"/>
                          <a:pt x="6478" y="12657"/>
                          <a:pt x="6478" y="9776"/>
                        </a:cubicBezTo>
                        <a:cubicBezTo>
                          <a:pt x="6478" y="6895"/>
                          <a:pt x="7597" y="4168"/>
                          <a:pt x="9633" y="2144"/>
                        </a:cubicBezTo>
                        <a:lnTo>
                          <a:pt x="11764"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56" name="Google Shape;549;p10">
                    <a:extLst>
                      <a:ext uri="{FF2B5EF4-FFF2-40B4-BE49-F238E27FC236}">
                        <a16:creationId xmlns:a16="http://schemas.microsoft.com/office/drawing/2014/main" id="{E0EAA080-D8F7-0666-C189-2FA0CCA73C6E}"/>
                      </a:ext>
                    </a:extLst>
                  </p:cNvPr>
                  <p:cNvSpPr/>
                  <p:nvPr/>
                </p:nvSpPr>
                <p:spPr>
                  <a:xfrm>
                    <a:off x="4080455" y="2919635"/>
                    <a:ext cx="302560" cy="303181"/>
                  </a:xfrm>
                  <a:custGeom>
                    <a:avLst/>
                    <a:gdLst/>
                    <a:ahLst/>
                    <a:cxnLst/>
                    <a:rect l="l" t="t" r="r" b="b"/>
                    <a:pathLst>
                      <a:path w="17527" h="17563" extrusionOk="0">
                        <a:moveTo>
                          <a:pt x="1" y="1"/>
                        </a:moveTo>
                        <a:lnTo>
                          <a:pt x="120" y="143"/>
                        </a:lnTo>
                        <a:cubicBezTo>
                          <a:pt x="5025" y="5049"/>
                          <a:pt x="12502" y="12526"/>
                          <a:pt x="17396" y="17431"/>
                        </a:cubicBezTo>
                        <a:lnTo>
                          <a:pt x="17527" y="17562"/>
                        </a:lnTo>
                        <a:lnTo>
                          <a:pt x="17527"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52" name="Google Shape;550;p10">
                  <a:extLst>
                    <a:ext uri="{FF2B5EF4-FFF2-40B4-BE49-F238E27FC236}">
                      <a16:creationId xmlns:a16="http://schemas.microsoft.com/office/drawing/2014/main" id="{4C9F4506-E34B-F5C4-3A1F-3428E6298776}"/>
                    </a:ext>
                  </a:extLst>
                </p:cNvPr>
                <p:cNvGrpSpPr/>
                <p:nvPr/>
              </p:nvGrpSpPr>
              <p:grpSpPr>
                <a:xfrm>
                  <a:off x="4080455" y="2213381"/>
                  <a:ext cx="636573" cy="374705"/>
                  <a:chOff x="4080455" y="2213381"/>
                  <a:chExt cx="636573" cy="374705"/>
                </a:xfrm>
              </p:grpSpPr>
              <p:sp>
                <p:nvSpPr>
                  <p:cNvPr id="53" name="Google Shape;551;p10">
                    <a:extLst>
                      <a:ext uri="{FF2B5EF4-FFF2-40B4-BE49-F238E27FC236}">
                        <a16:creationId xmlns:a16="http://schemas.microsoft.com/office/drawing/2014/main" id="{1901B4EC-FAE6-1C5A-771A-CFA363C449BF}"/>
                      </a:ext>
                    </a:extLst>
                  </p:cNvPr>
                  <p:cNvSpPr/>
                  <p:nvPr/>
                </p:nvSpPr>
                <p:spPr>
                  <a:xfrm>
                    <a:off x="4380340" y="2213381"/>
                    <a:ext cx="336688" cy="181101"/>
                  </a:xfrm>
                  <a:custGeom>
                    <a:avLst/>
                    <a:gdLst/>
                    <a:ahLst/>
                    <a:cxnLst/>
                    <a:rect l="l" t="t" r="r" b="b"/>
                    <a:pathLst>
                      <a:path w="19504" h="10491" extrusionOk="0">
                        <a:moveTo>
                          <a:pt x="9764" y="1"/>
                        </a:moveTo>
                        <a:cubicBezTo>
                          <a:pt x="6287" y="1"/>
                          <a:pt x="3013" y="1358"/>
                          <a:pt x="549" y="3811"/>
                        </a:cubicBezTo>
                        <a:lnTo>
                          <a:pt x="1" y="4358"/>
                        </a:lnTo>
                        <a:lnTo>
                          <a:pt x="1" y="10490"/>
                        </a:lnTo>
                        <a:lnTo>
                          <a:pt x="2144" y="8359"/>
                        </a:lnTo>
                        <a:cubicBezTo>
                          <a:pt x="4180" y="6323"/>
                          <a:pt x="6883" y="5204"/>
                          <a:pt x="9764" y="5204"/>
                        </a:cubicBezTo>
                        <a:cubicBezTo>
                          <a:pt x="12645" y="5204"/>
                          <a:pt x="15348" y="6323"/>
                          <a:pt x="17384" y="8359"/>
                        </a:cubicBezTo>
                        <a:lnTo>
                          <a:pt x="19503" y="10490"/>
                        </a:lnTo>
                        <a:lnTo>
                          <a:pt x="19503" y="4442"/>
                        </a:lnTo>
                        <a:lnTo>
                          <a:pt x="19444" y="4442"/>
                        </a:lnTo>
                        <a:lnTo>
                          <a:pt x="18932" y="3894"/>
                        </a:lnTo>
                        <a:lnTo>
                          <a:pt x="18979" y="3823"/>
                        </a:lnTo>
                        <a:cubicBezTo>
                          <a:pt x="16527" y="1370"/>
                          <a:pt x="13253" y="1"/>
                          <a:pt x="9764" y="1"/>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54" name="Google Shape;552;p10">
                    <a:extLst>
                      <a:ext uri="{FF2B5EF4-FFF2-40B4-BE49-F238E27FC236}">
                        <a16:creationId xmlns:a16="http://schemas.microsoft.com/office/drawing/2014/main" id="{422B5657-B4E5-3A4C-0D4D-41438B07851B}"/>
                      </a:ext>
                    </a:extLst>
                  </p:cNvPr>
                  <p:cNvSpPr/>
                  <p:nvPr/>
                </p:nvSpPr>
                <p:spPr>
                  <a:xfrm>
                    <a:off x="4080455" y="2285940"/>
                    <a:ext cx="302560" cy="302146"/>
                  </a:xfrm>
                  <a:custGeom>
                    <a:avLst/>
                    <a:gdLst/>
                    <a:ahLst/>
                    <a:cxnLst/>
                    <a:rect l="l" t="t" r="r" b="b"/>
                    <a:pathLst>
                      <a:path w="17527" h="17503" extrusionOk="0">
                        <a:moveTo>
                          <a:pt x="17527" y="1"/>
                        </a:moveTo>
                        <a:lnTo>
                          <a:pt x="1" y="17503"/>
                        </a:lnTo>
                        <a:lnTo>
                          <a:pt x="17527" y="17503"/>
                        </a:lnTo>
                        <a:lnTo>
                          <a:pt x="17527"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grpSp>
            <p:nvGrpSpPr>
              <p:cNvPr id="41" name="Google Shape;553;p10">
                <a:extLst>
                  <a:ext uri="{FF2B5EF4-FFF2-40B4-BE49-F238E27FC236}">
                    <a16:creationId xmlns:a16="http://schemas.microsoft.com/office/drawing/2014/main" id="{4422193F-8695-9DF7-2151-0F614CDF820F}"/>
                  </a:ext>
                </a:extLst>
              </p:cNvPr>
              <p:cNvGrpSpPr/>
              <p:nvPr/>
            </p:nvGrpSpPr>
            <p:grpSpPr>
              <a:xfrm>
                <a:off x="5909378" y="3494930"/>
                <a:ext cx="311836" cy="355292"/>
                <a:chOff x="4645650" y="3962900"/>
                <a:chExt cx="259950" cy="296175"/>
              </a:xfrm>
            </p:grpSpPr>
            <p:sp>
              <p:nvSpPr>
                <p:cNvPr id="42" name="Google Shape;554;p10">
                  <a:extLst>
                    <a:ext uri="{FF2B5EF4-FFF2-40B4-BE49-F238E27FC236}">
                      <a16:creationId xmlns:a16="http://schemas.microsoft.com/office/drawing/2014/main" id="{63F5C62C-E260-F4D8-2602-D5E1CE3E2CA1}"/>
                    </a:ext>
                  </a:extLst>
                </p:cNvPr>
                <p:cNvSpPr/>
                <p:nvPr/>
              </p:nvSpPr>
              <p:spPr>
                <a:xfrm>
                  <a:off x="4853600" y="4155100"/>
                  <a:ext cx="52000" cy="103975"/>
                </a:xfrm>
                <a:custGeom>
                  <a:avLst/>
                  <a:gdLst/>
                  <a:ahLst/>
                  <a:cxnLst/>
                  <a:rect l="l" t="t" r="r" b="b"/>
                  <a:pathLst>
                    <a:path w="2080" h="4159" extrusionOk="0">
                      <a:moveTo>
                        <a:pt x="0" y="0"/>
                      </a:moveTo>
                      <a:lnTo>
                        <a:pt x="0" y="4159"/>
                      </a:lnTo>
                      <a:lnTo>
                        <a:pt x="1733" y="4159"/>
                      </a:lnTo>
                      <a:cubicBezTo>
                        <a:pt x="1922" y="4159"/>
                        <a:pt x="2079" y="4001"/>
                        <a:pt x="2079" y="3812"/>
                      </a:cubicBezTo>
                      <a:lnTo>
                        <a:pt x="2079" y="1733"/>
                      </a:lnTo>
                      <a:cubicBezTo>
                        <a:pt x="2079" y="788"/>
                        <a:pt x="1292" y="0"/>
                        <a:pt x="347"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3" name="Google Shape;555;p10">
                  <a:extLst>
                    <a:ext uri="{FF2B5EF4-FFF2-40B4-BE49-F238E27FC236}">
                      <a16:creationId xmlns:a16="http://schemas.microsoft.com/office/drawing/2014/main" id="{719CFC7C-80C8-0DDD-FEB4-4F08298469EA}"/>
                    </a:ext>
                  </a:extLst>
                </p:cNvPr>
                <p:cNvSpPr/>
                <p:nvPr/>
              </p:nvSpPr>
              <p:spPr>
                <a:xfrm>
                  <a:off x="4714975" y="4155100"/>
                  <a:ext cx="121300" cy="50625"/>
                </a:xfrm>
                <a:custGeom>
                  <a:avLst/>
                  <a:gdLst/>
                  <a:ahLst/>
                  <a:cxnLst/>
                  <a:rect l="l" t="t" r="r" b="b"/>
                  <a:pathLst>
                    <a:path w="4852" h="2025" extrusionOk="0">
                      <a:moveTo>
                        <a:pt x="0" y="0"/>
                      </a:moveTo>
                      <a:lnTo>
                        <a:pt x="0" y="1481"/>
                      </a:lnTo>
                      <a:cubicBezTo>
                        <a:pt x="772" y="1843"/>
                        <a:pt x="1599" y="2024"/>
                        <a:pt x="2426" y="2024"/>
                      </a:cubicBezTo>
                      <a:cubicBezTo>
                        <a:pt x="3253" y="2024"/>
                        <a:pt x="4080" y="1843"/>
                        <a:pt x="4852" y="1481"/>
                      </a:cubicBezTo>
                      <a:lnTo>
                        <a:pt x="4852" y="0"/>
                      </a:lnTo>
                      <a:lnTo>
                        <a:pt x="4789" y="0"/>
                      </a:lnTo>
                      <a:cubicBezTo>
                        <a:pt x="4348" y="410"/>
                        <a:pt x="3781" y="693"/>
                        <a:pt x="3119" y="693"/>
                      </a:cubicBezTo>
                      <a:lnTo>
                        <a:pt x="1733" y="693"/>
                      </a:lnTo>
                      <a:cubicBezTo>
                        <a:pt x="1071" y="693"/>
                        <a:pt x="473" y="410"/>
                        <a:pt x="32"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4" name="Google Shape;556;p10">
                  <a:extLst>
                    <a:ext uri="{FF2B5EF4-FFF2-40B4-BE49-F238E27FC236}">
                      <a16:creationId xmlns:a16="http://schemas.microsoft.com/office/drawing/2014/main" id="{ABF38D15-F25C-0F53-69B7-273756145EDB}"/>
                    </a:ext>
                  </a:extLst>
                </p:cNvPr>
                <p:cNvSpPr/>
                <p:nvPr/>
              </p:nvSpPr>
              <p:spPr>
                <a:xfrm>
                  <a:off x="4714975" y="4211025"/>
                  <a:ext cx="121300" cy="48050"/>
                </a:xfrm>
                <a:custGeom>
                  <a:avLst/>
                  <a:gdLst/>
                  <a:ahLst/>
                  <a:cxnLst/>
                  <a:rect l="l" t="t" r="r" b="b"/>
                  <a:pathLst>
                    <a:path w="4852" h="1922" extrusionOk="0">
                      <a:moveTo>
                        <a:pt x="0" y="0"/>
                      </a:moveTo>
                      <a:lnTo>
                        <a:pt x="0" y="1922"/>
                      </a:lnTo>
                      <a:lnTo>
                        <a:pt x="4852" y="1922"/>
                      </a:lnTo>
                      <a:lnTo>
                        <a:pt x="4852" y="0"/>
                      </a:lnTo>
                      <a:cubicBezTo>
                        <a:pt x="4080" y="315"/>
                        <a:pt x="3253" y="473"/>
                        <a:pt x="2426" y="473"/>
                      </a:cubicBezTo>
                      <a:cubicBezTo>
                        <a:pt x="1599" y="473"/>
                        <a:pt x="772" y="315"/>
                        <a:pt x="0"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5" name="Google Shape;557;p10">
                  <a:extLst>
                    <a:ext uri="{FF2B5EF4-FFF2-40B4-BE49-F238E27FC236}">
                      <a16:creationId xmlns:a16="http://schemas.microsoft.com/office/drawing/2014/main" id="{1C2B35FF-A264-61E9-7CEF-F2843703CFD6}"/>
                    </a:ext>
                  </a:extLst>
                </p:cNvPr>
                <p:cNvSpPr/>
                <p:nvPr/>
              </p:nvSpPr>
              <p:spPr>
                <a:xfrm>
                  <a:off x="4645650" y="4154300"/>
                  <a:ext cx="52025" cy="104775"/>
                </a:xfrm>
                <a:custGeom>
                  <a:avLst/>
                  <a:gdLst/>
                  <a:ahLst/>
                  <a:cxnLst/>
                  <a:rect l="l" t="t" r="r" b="b"/>
                  <a:pathLst>
                    <a:path w="2081" h="4191" extrusionOk="0">
                      <a:moveTo>
                        <a:pt x="1734" y="1"/>
                      </a:moveTo>
                      <a:cubicBezTo>
                        <a:pt x="757" y="32"/>
                        <a:pt x="1" y="757"/>
                        <a:pt x="1" y="1765"/>
                      </a:cubicBezTo>
                      <a:lnTo>
                        <a:pt x="1" y="3844"/>
                      </a:lnTo>
                      <a:cubicBezTo>
                        <a:pt x="1" y="4033"/>
                        <a:pt x="158" y="4191"/>
                        <a:pt x="379" y="4191"/>
                      </a:cubicBezTo>
                      <a:lnTo>
                        <a:pt x="2080" y="4191"/>
                      </a:lnTo>
                      <a:lnTo>
                        <a:pt x="2080" y="1"/>
                      </a:ln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6" name="Google Shape;558;p10">
                  <a:extLst>
                    <a:ext uri="{FF2B5EF4-FFF2-40B4-BE49-F238E27FC236}">
                      <a16:creationId xmlns:a16="http://schemas.microsoft.com/office/drawing/2014/main" id="{2E0710A2-90F6-AF51-A062-2E2D42F7C248}"/>
                    </a:ext>
                  </a:extLst>
                </p:cNvPr>
                <p:cNvSpPr/>
                <p:nvPr/>
              </p:nvSpPr>
              <p:spPr>
                <a:xfrm>
                  <a:off x="4722850" y="4049550"/>
                  <a:ext cx="103975" cy="105575"/>
                </a:xfrm>
                <a:custGeom>
                  <a:avLst/>
                  <a:gdLst/>
                  <a:ahLst/>
                  <a:cxnLst/>
                  <a:rect l="l" t="t" r="r" b="b"/>
                  <a:pathLst>
                    <a:path w="4159" h="4223" extrusionOk="0">
                      <a:moveTo>
                        <a:pt x="2080" y="1"/>
                      </a:moveTo>
                      <a:cubicBezTo>
                        <a:pt x="1765" y="442"/>
                        <a:pt x="1260" y="694"/>
                        <a:pt x="693" y="694"/>
                      </a:cubicBezTo>
                      <a:lnTo>
                        <a:pt x="0" y="694"/>
                      </a:lnTo>
                      <a:lnTo>
                        <a:pt x="0" y="3498"/>
                      </a:lnTo>
                      <a:cubicBezTo>
                        <a:pt x="347" y="3939"/>
                        <a:pt x="851" y="4222"/>
                        <a:pt x="1418" y="4222"/>
                      </a:cubicBezTo>
                      <a:lnTo>
                        <a:pt x="2804" y="4222"/>
                      </a:lnTo>
                      <a:cubicBezTo>
                        <a:pt x="3340" y="4222"/>
                        <a:pt x="3844" y="3939"/>
                        <a:pt x="4159" y="3498"/>
                      </a:cubicBezTo>
                      <a:lnTo>
                        <a:pt x="4159" y="694"/>
                      </a:lnTo>
                      <a:lnTo>
                        <a:pt x="3466" y="694"/>
                      </a:lnTo>
                      <a:cubicBezTo>
                        <a:pt x="2899" y="694"/>
                        <a:pt x="2395" y="442"/>
                        <a:pt x="2080" y="1"/>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7" name="Google Shape;559;p10">
                  <a:extLst>
                    <a:ext uri="{FF2B5EF4-FFF2-40B4-BE49-F238E27FC236}">
                      <a16:creationId xmlns:a16="http://schemas.microsoft.com/office/drawing/2014/main" id="{0509B39A-E5B5-1C89-9E3E-687DFF901AB8}"/>
                    </a:ext>
                  </a:extLst>
                </p:cNvPr>
                <p:cNvSpPr/>
                <p:nvPr/>
              </p:nvSpPr>
              <p:spPr>
                <a:xfrm>
                  <a:off x="4678725" y="3962900"/>
                  <a:ext cx="190650" cy="174100"/>
                </a:xfrm>
                <a:custGeom>
                  <a:avLst/>
                  <a:gdLst/>
                  <a:ahLst/>
                  <a:cxnLst/>
                  <a:rect l="l" t="t" r="r" b="b"/>
                  <a:pathLst>
                    <a:path w="7626" h="6964" extrusionOk="0">
                      <a:moveTo>
                        <a:pt x="3813" y="1"/>
                      </a:moveTo>
                      <a:cubicBezTo>
                        <a:pt x="1734" y="1"/>
                        <a:pt x="1" y="1702"/>
                        <a:pt x="1" y="3813"/>
                      </a:cubicBezTo>
                      <a:lnTo>
                        <a:pt x="1" y="5955"/>
                      </a:lnTo>
                      <a:lnTo>
                        <a:pt x="64" y="5955"/>
                      </a:lnTo>
                      <a:cubicBezTo>
                        <a:pt x="64" y="6522"/>
                        <a:pt x="537" y="6964"/>
                        <a:pt x="1104" y="6964"/>
                      </a:cubicBezTo>
                      <a:lnTo>
                        <a:pt x="1104" y="3813"/>
                      </a:lnTo>
                      <a:cubicBezTo>
                        <a:pt x="1104" y="3624"/>
                        <a:pt x="1261" y="3467"/>
                        <a:pt x="1450" y="3467"/>
                      </a:cubicBezTo>
                      <a:lnTo>
                        <a:pt x="2458" y="3467"/>
                      </a:lnTo>
                      <a:cubicBezTo>
                        <a:pt x="3057" y="3467"/>
                        <a:pt x="3498" y="2994"/>
                        <a:pt x="3498" y="2427"/>
                      </a:cubicBezTo>
                      <a:lnTo>
                        <a:pt x="3498" y="1734"/>
                      </a:lnTo>
                      <a:cubicBezTo>
                        <a:pt x="3498" y="1545"/>
                        <a:pt x="3656" y="1387"/>
                        <a:pt x="3845" y="1387"/>
                      </a:cubicBezTo>
                      <a:cubicBezTo>
                        <a:pt x="4034" y="1387"/>
                        <a:pt x="4191" y="1545"/>
                        <a:pt x="4191" y="1734"/>
                      </a:cubicBezTo>
                      <a:lnTo>
                        <a:pt x="4191" y="2427"/>
                      </a:lnTo>
                      <a:cubicBezTo>
                        <a:pt x="4191" y="3025"/>
                        <a:pt x="4664" y="3467"/>
                        <a:pt x="5231" y="3467"/>
                      </a:cubicBezTo>
                      <a:lnTo>
                        <a:pt x="6239" y="3467"/>
                      </a:lnTo>
                      <a:cubicBezTo>
                        <a:pt x="6459" y="3467"/>
                        <a:pt x="6617" y="3624"/>
                        <a:pt x="6617" y="3813"/>
                      </a:cubicBezTo>
                      <a:lnTo>
                        <a:pt x="6617" y="6964"/>
                      </a:lnTo>
                      <a:cubicBezTo>
                        <a:pt x="7184" y="6964"/>
                        <a:pt x="7625" y="6491"/>
                        <a:pt x="7625" y="5955"/>
                      </a:cubicBezTo>
                      <a:lnTo>
                        <a:pt x="7625" y="3813"/>
                      </a:lnTo>
                      <a:cubicBezTo>
                        <a:pt x="7625" y="1734"/>
                        <a:pt x="5924" y="1"/>
                        <a:pt x="3813" y="1"/>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grpSp>
          <p:nvGrpSpPr>
            <p:cNvPr id="27" name="Google Shape;560;p10">
              <a:extLst>
                <a:ext uri="{FF2B5EF4-FFF2-40B4-BE49-F238E27FC236}">
                  <a16:creationId xmlns:a16="http://schemas.microsoft.com/office/drawing/2014/main" id="{DC8387E6-CA52-2F26-2165-766844D4EC92}"/>
                </a:ext>
              </a:extLst>
            </p:cNvPr>
            <p:cNvGrpSpPr/>
            <p:nvPr/>
          </p:nvGrpSpPr>
          <p:grpSpPr>
            <a:xfrm>
              <a:off x="5746162" y="3855107"/>
              <a:ext cx="462347" cy="245835"/>
              <a:chOff x="3891558" y="2180494"/>
              <a:chExt cx="346769" cy="184381"/>
            </a:xfrm>
          </p:grpSpPr>
          <p:sp>
            <p:nvSpPr>
              <p:cNvPr id="28" name="Google Shape;561;p10">
                <a:extLst>
                  <a:ext uri="{FF2B5EF4-FFF2-40B4-BE49-F238E27FC236}">
                    <a16:creationId xmlns:a16="http://schemas.microsoft.com/office/drawing/2014/main" id="{80599BC0-3C3B-8533-621A-CFDE396D55A1}"/>
                  </a:ext>
                </a:extLst>
              </p:cNvPr>
              <p:cNvSpPr/>
              <p:nvPr/>
            </p:nvSpPr>
            <p:spPr>
              <a:xfrm>
                <a:off x="3949943" y="2180494"/>
                <a:ext cx="230006" cy="184381"/>
              </a:xfrm>
              <a:custGeom>
                <a:avLst/>
                <a:gdLst/>
                <a:ahLst/>
                <a:cxnLst/>
                <a:rect l="l" t="t" r="r" b="b"/>
                <a:pathLst>
                  <a:path w="13324" h="10681" extrusionOk="0">
                    <a:moveTo>
                      <a:pt x="1369" y="1"/>
                    </a:moveTo>
                    <a:cubicBezTo>
                      <a:pt x="619" y="1"/>
                      <a:pt x="0" y="620"/>
                      <a:pt x="0" y="1370"/>
                    </a:cubicBezTo>
                    <a:lnTo>
                      <a:pt x="0" y="9311"/>
                    </a:lnTo>
                    <a:cubicBezTo>
                      <a:pt x="0" y="10073"/>
                      <a:pt x="619" y="10681"/>
                      <a:pt x="1369" y="10681"/>
                    </a:cubicBezTo>
                    <a:lnTo>
                      <a:pt x="3453" y="10681"/>
                    </a:lnTo>
                    <a:lnTo>
                      <a:pt x="3453" y="5906"/>
                    </a:lnTo>
                    <a:lnTo>
                      <a:pt x="9870" y="5906"/>
                    </a:lnTo>
                    <a:lnTo>
                      <a:pt x="9870" y="10681"/>
                    </a:lnTo>
                    <a:lnTo>
                      <a:pt x="11954" y="10681"/>
                    </a:lnTo>
                    <a:cubicBezTo>
                      <a:pt x="12704" y="10681"/>
                      <a:pt x="13323" y="10073"/>
                      <a:pt x="13323" y="9311"/>
                    </a:cubicBezTo>
                    <a:lnTo>
                      <a:pt x="13323" y="1370"/>
                    </a:lnTo>
                    <a:cubicBezTo>
                      <a:pt x="13323" y="620"/>
                      <a:pt x="12704" y="1"/>
                      <a:pt x="11954" y="1"/>
                    </a:cubicBezTo>
                    <a:lnTo>
                      <a:pt x="9870" y="1"/>
                    </a:lnTo>
                    <a:lnTo>
                      <a:pt x="9870" y="3966"/>
                    </a:lnTo>
                    <a:lnTo>
                      <a:pt x="3453" y="3966"/>
                    </a:lnTo>
                    <a:lnTo>
                      <a:pt x="3453"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9" name="Google Shape;562;p10">
                <a:extLst>
                  <a:ext uri="{FF2B5EF4-FFF2-40B4-BE49-F238E27FC236}">
                    <a16:creationId xmlns:a16="http://schemas.microsoft.com/office/drawing/2014/main" id="{C0C5AAA9-B889-97F2-CE45-66E942346196}"/>
                  </a:ext>
                </a:extLst>
              </p:cNvPr>
              <p:cNvSpPr/>
              <p:nvPr/>
            </p:nvSpPr>
            <p:spPr>
              <a:xfrm>
                <a:off x="4187334" y="2198379"/>
                <a:ext cx="50993" cy="148820"/>
              </a:xfrm>
              <a:custGeom>
                <a:avLst/>
                <a:gdLst/>
                <a:ahLst/>
                <a:cxnLst/>
                <a:rect l="l" t="t" r="r" b="b"/>
                <a:pathLst>
                  <a:path w="2954" h="8621" extrusionOk="0">
                    <a:moveTo>
                      <a:pt x="1" y="1"/>
                    </a:moveTo>
                    <a:lnTo>
                      <a:pt x="1" y="8621"/>
                    </a:lnTo>
                    <a:lnTo>
                      <a:pt x="1108" y="8621"/>
                    </a:lnTo>
                    <a:cubicBezTo>
                      <a:pt x="1692" y="8621"/>
                      <a:pt x="2156" y="8144"/>
                      <a:pt x="2156" y="7573"/>
                    </a:cubicBezTo>
                    <a:lnTo>
                      <a:pt x="2156" y="5537"/>
                    </a:lnTo>
                    <a:lnTo>
                      <a:pt x="2454" y="5537"/>
                    </a:lnTo>
                    <a:cubicBezTo>
                      <a:pt x="2727" y="5537"/>
                      <a:pt x="2954" y="5311"/>
                      <a:pt x="2954" y="5037"/>
                    </a:cubicBezTo>
                    <a:lnTo>
                      <a:pt x="2954" y="3584"/>
                    </a:lnTo>
                    <a:cubicBezTo>
                      <a:pt x="2954" y="3299"/>
                      <a:pt x="2727" y="3084"/>
                      <a:pt x="2454" y="3084"/>
                    </a:cubicBezTo>
                    <a:lnTo>
                      <a:pt x="2156" y="3084"/>
                    </a:lnTo>
                    <a:lnTo>
                      <a:pt x="2156" y="1036"/>
                    </a:lnTo>
                    <a:cubicBezTo>
                      <a:pt x="2156" y="465"/>
                      <a:pt x="1692" y="1"/>
                      <a:pt x="1108" y="1"/>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30" name="Google Shape;563;p10">
                <a:extLst>
                  <a:ext uri="{FF2B5EF4-FFF2-40B4-BE49-F238E27FC236}">
                    <a16:creationId xmlns:a16="http://schemas.microsoft.com/office/drawing/2014/main" id="{0B0B3F3D-B874-2B06-721E-9B81C0051684}"/>
                  </a:ext>
                </a:extLst>
              </p:cNvPr>
              <p:cNvSpPr/>
              <p:nvPr/>
            </p:nvSpPr>
            <p:spPr>
              <a:xfrm>
                <a:off x="3891558" y="2198379"/>
                <a:ext cx="50993" cy="148820"/>
              </a:xfrm>
              <a:custGeom>
                <a:avLst/>
                <a:gdLst/>
                <a:ahLst/>
                <a:cxnLst/>
                <a:rect l="l" t="t" r="r" b="b"/>
                <a:pathLst>
                  <a:path w="2954" h="8621" extrusionOk="0">
                    <a:moveTo>
                      <a:pt x="1846" y="1"/>
                    </a:moveTo>
                    <a:cubicBezTo>
                      <a:pt x="1263" y="1"/>
                      <a:pt x="799" y="465"/>
                      <a:pt x="799" y="1036"/>
                    </a:cubicBezTo>
                    <a:lnTo>
                      <a:pt x="799" y="3084"/>
                    </a:lnTo>
                    <a:lnTo>
                      <a:pt x="501" y="3084"/>
                    </a:lnTo>
                    <a:cubicBezTo>
                      <a:pt x="215" y="3084"/>
                      <a:pt x="1" y="3299"/>
                      <a:pt x="1" y="3584"/>
                    </a:cubicBezTo>
                    <a:lnTo>
                      <a:pt x="1" y="5037"/>
                    </a:lnTo>
                    <a:cubicBezTo>
                      <a:pt x="1" y="5311"/>
                      <a:pt x="215" y="5537"/>
                      <a:pt x="501" y="5537"/>
                    </a:cubicBezTo>
                    <a:lnTo>
                      <a:pt x="799" y="5537"/>
                    </a:lnTo>
                    <a:lnTo>
                      <a:pt x="799" y="7573"/>
                    </a:lnTo>
                    <a:cubicBezTo>
                      <a:pt x="799" y="8144"/>
                      <a:pt x="1263" y="8621"/>
                      <a:pt x="1846" y="8621"/>
                    </a:cubicBezTo>
                    <a:lnTo>
                      <a:pt x="2954" y="8621"/>
                    </a:lnTo>
                    <a:lnTo>
                      <a:pt x="2954"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spTree>
    <p:extLst>
      <p:ext uri="{BB962C8B-B14F-4D97-AF65-F5344CB8AC3E}">
        <p14:creationId xmlns:p14="http://schemas.microsoft.com/office/powerpoint/2010/main" val="2251008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A364549-8E23-B403-0307-33C4ED8F29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dirty="0"/>
          </a:p>
        </p:txBody>
      </p:sp>
      <p:sp>
        <p:nvSpPr>
          <p:cNvPr id="4" name="TextBox 3">
            <a:extLst>
              <a:ext uri="{FF2B5EF4-FFF2-40B4-BE49-F238E27FC236}">
                <a16:creationId xmlns:a16="http://schemas.microsoft.com/office/drawing/2014/main" id="{A8518554-F5D4-5864-96AD-D9343664A971}"/>
              </a:ext>
            </a:extLst>
          </p:cNvPr>
          <p:cNvSpPr txBox="1"/>
          <p:nvPr/>
        </p:nvSpPr>
        <p:spPr>
          <a:xfrm>
            <a:off x="3129699" y="518474"/>
            <a:ext cx="5476973" cy="369332"/>
          </a:xfrm>
          <a:prstGeom prst="rect">
            <a:avLst/>
          </a:prstGeom>
          <a:noFill/>
        </p:spPr>
        <p:txBody>
          <a:bodyPr wrap="square" rtlCol="0">
            <a:spAutoFit/>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Implementation and Results</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3EBEDD10-4452-D562-8A41-01B1215F3614}"/>
              </a:ext>
            </a:extLst>
          </p:cNvPr>
          <p:cNvPicPr>
            <a:picLocks noChangeAspect="1"/>
          </p:cNvPicPr>
          <p:nvPr/>
        </p:nvPicPr>
        <p:blipFill>
          <a:blip r:embed="rId2"/>
          <a:stretch>
            <a:fillRect/>
          </a:stretch>
        </p:blipFill>
        <p:spPr>
          <a:xfrm>
            <a:off x="983529" y="1191573"/>
            <a:ext cx="4355144" cy="2616856"/>
          </a:xfrm>
          <a:prstGeom prst="rect">
            <a:avLst/>
          </a:prstGeom>
        </p:spPr>
      </p:pic>
      <p:pic>
        <p:nvPicPr>
          <p:cNvPr id="12" name="Picture 11">
            <a:extLst>
              <a:ext uri="{FF2B5EF4-FFF2-40B4-BE49-F238E27FC236}">
                <a16:creationId xmlns:a16="http://schemas.microsoft.com/office/drawing/2014/main" id="{0D3FF7A5-2BA8-6FDD-97DA-7F4B7893178B}"/>
              </a:ext>
            </a:extLst>
          </p:cNvPr>
          <p:cNvPicPr>
            <a:picLocks noChangeAspect="1"/>
          </p:cNvPicPr>
          <p:nvPr/>
        </p:nvPicPr>
        <p:blipFill>
          <a:blip r:embed="rId3"/>
          <a:stretch>
            <a:fillRect/>
          </a:stretch>
        </p:blipFill>
        <p:spPr>
          <a:xfrm>
            <a:off x="6853327" y="1191573"/>
            <a:ext cx="4355144" cy="2616856"/>
          </a:xfrm>
          <a:prstGeom prst="rect">
            <a:avLst/>
          </a:prstGeom>
        </p:spPr>
      </p:pic>
      <p:pic>
        <p:nvPicPr>
          <p:cNvPr id="5" name="Picture 4">
            <a:extLst>
              <a:ext uri="{FF2B5EF4-FFF2-40B4-BE49-F238E27FC236}">
                <a16:creationId xmlns:a16="http://schemas.microsoft.com/office/drawing/2014/main" id="{EDA55995-6132-5CE6-B48C-1BF1EB5058A8}"/>
              </a:ext>
            </a:extLst>
          </p:cNvPr>
          <p:cNvPicPr>
            <a:picLocks noChangeAspect="1"/>
          </p:cNvPicPr>
          <p:nvPr/>
        </p:nvPicPr>
        <p:blipFill>
          <a:blip r:embed="rId3"/>
          <a:stretch>
            <a:fillRect/>
          </a:stretch>
        </p:blipFill>
        <p:spPr>
          <a:xfrm>
            <a:off x="983529" y="3991335"/>
            <a:ext cx="4355144" cy="2616856"/>
          </a:xfrm>
          <a:prstGeom prst="rect">
            <a:avLst/>
          </a:prstGeom>
        </p:spPr>
      </p:pic>
      <p:pic>
        <p:nvPicPr>
          <p:cNvPr id="7" name="Picture 6">
            <a:extLst>
              <a:ext uri="{FF2B5EF4-FFF2-40B4-BE49-F238E27FC236}">
                <a16:creationId xmlns:a16="http://schemas.microsoft.com/office/drawing/2014/main" id="{8AD2B237-3425-0895-C7CC-C2F647E8557A}"/>
              </a:ext>
            </a:extLst>
          </p:cNvPr>
          <p:cNvPicPr>
            <a:picLocks noChangeAspect="1"/>
          </p:cNvPicPr>
          <p:nvPr/>
        </p:nvPicPr>
        <p:blipFill>
          <a:blip r:embed="rId4"/>
          <a:stretch>
            <a:fillRect/>
          </a:stretch>
        </p:blipFill>
        <p:spPr>
          <a:xfrm>
            <a:off x="6853327" y="3991335"/>
            <a:ext cx="4355144" cy="2616856"/>
          </a:xfrm>
          <a:prstGeom prst="rect">
            <a:avLst/>
          </a:prstGeom>
        </p:spPr>
      </p:pic>
    </p:spTree>
    <p:extLst>
      <p:ext uri="{BB962C8B-B14F-4D97-AF65-F5344CB8AC3E}">
        <p14:creationId xmlns:p14="http://schemas.microsoft.com/office/powerpoint/2010/main" val="3420588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105" name="Google Shape;105;p1"/>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pic>
        <p:nvPicPr>
          <p:cNvPr id="9" name="Picture 8">
            <a:extLst>
              <a:ext uri="{FF2B5EF4-FFF2-40B4-BE49-F238E27FC236}">
                <a16:creationId xmlns:a16="http://schemas.microsoft.com/office/drawing/2014/main" id="{A7B3DA7D-3400-42CD-5F43-87C229283600}"/>
              </a:ext>
            </a:extLst>
          </p:cNvPr>
          <p:cNvPicPr>
            <a:picLocks noChangeAspect="1"/>
          </p:cNvPicPr>
          <p:nvPr/>
        </p:nvPicPr>
        <p:blipFill>
          <a:blip r:embed="rId3"/>
          <a:srcRect l="31306" t="17157" r="31306" b="22274"/>
          <a:stretch/>
        </p:blipFill>
        <p:spPr>
          <a:xfrm>
            <a:off x="7750517" y="181645"/>
            <a:ext cx="2812366" cy="2517593"/>
          </a:xfrm>
          <a:prstGeom prst="rect">
            <a:avLst/>
          </a:prstGeom>
        </p:spPr>
      </p:pic>
      <p:pic>
        <p:nvPicPr>
          <p:cNvPr id="11" name="Picture 10">
            <a:extLst>
              <a:ext uri="{FF2B5EF4-FFF2-40B4-BE49-F238E27FC236}">
                <a16:creationId xmlns:a16="http://schemas.microsoft.com/office/drawing/2014/main" id="{361EC3A6-2D58-A068-50D9-DBBE7A19DF9F}"/>
              </a:ext>
            </a:extLst>
          </p:cNvPr>
          <p:cNvPicPr>
            <a:picLocks noChangeAspect="1"/>
          </p:cNvPicPr>
          <p:nvPr/>
        </p:nvPicPr>
        <p:blipFill>
          <a:blip r:embed="rId4"/>
          <a:srcRect l="31928" t="16025" r="31627" b="20822"/>
          <a:stretch/>
        </p:blipFill>
        <p:spPr>
          <a:xfrm>
            <a:off x="357486" y="3686316"/>
            <a:ext cx="2795843" cy="2413379"/>
          </a:xfrm>
          <a:prstGeom prst="rect">
            <a:avLst/>
          </a:prstGeom>
        </p:spPr>
      </p:pic>
      <p:pic>
        <p:nvPicPr>
          <p:cNvPr id="13" name="Picture 12">
            <a:extLst>
              <a:ext uri="{FF2B5EF4-FFF2-40B4-BE49-F238E27FC236}">
                <a16:creationId xmlns:a16="http://schemas.microsoft.com/office/drawing/2014/main" id="{66A4543C-0C39-9528-D4CC-BEB2E1B6BEC2}"/>
              </a:ext>
            </a:extLst>
          </p:cNvPr>
          <p:cNvPicPr>
            <a:picLocks noChangeAspect="1"/>
          </p:cNvPicPr>
          <p:nvPr/>
        </p:nvPicPr>
        <p:blipFill>
          <a:blip r:embed="rId5"/>
          <a:srcRect l="32437" t="14043" r="33437" b="22532"/>
          <a:stretch/>
        </p:blipFill>
        <p:spPr>
          <a:xfrm>
            <a:off x="3802380" y="181645"/>
            <a:ext cx="2936240" cy="2517593"/>
          </a:xfrm>
          <a:prstGeom prst="rect">
            <a:avLst/>
          </a:prstGeom>
        </p:spPr>
      </p:pic>
      <p:graphicFrame>
        <p:nvGraphicFramePr>
          <p:cNvPr id="18" name="Table 17">
            <a:extLst>
              <a:ext uri="{FF2B5EF4-FFF2-40B4-BE49-F238E27FC236}">
                <a16:creationId xmlns:a16="http://schemas.microsoft.com/office/drawing/2014/main" id="{51EB52A0-8510-CB5A-3F7F-F11866DC2E3B}"/>
              </a:ext>
            </a:extLst>
          </p:cNvPr>
          <p:cNvGraphicFramePr>
            <a:graphicFrameLocks noGrp="1"/>
          </p:cNvGraphicFramePr>
          <p:nvPr>
            <p:extLst>
              <p:ext uri="{D42A27DB-BD31-4B8C-83A1-F6EECF244321}">
                <p14:modId xmlns:p14="http://schemas.microsoft.com/office/powerpoint/2010/main" val="1471216142"/>
              </p:ext>
            </p:extLst>
          </p:nvPr>
        </p:nvGraphicFramePr>
        <p:xfrm>
          <a:off x="3706512" y="3965905"/>
          <a:ext cx="8128002" cy="1854200"/>
        </p:xfrm>
        <a:graphic>
          <a:graphicData uri="http://schemas.openxmlformats.org/drawingml/2006/table">
            <a:tbl>
              <a:tblPr firstRow="1" bandRow="1">
                <a:tableStyleId>{487C13AC-C4EB-4B75-A16E-F28B5C2F6171}</a:tableStyleId>
              </a:tblPr>
              <a:tblGrid>
                <a:gridCol w="1354667">
                  <a:extLst>
                    <a:ext uri="{9D8B030D-6E8A-4147-A177-3AD203B41FA5}">
                      <a16:colId xmlns:a16="http://schemas.microsoft.com/office/drawing/2014/main" val="2990895629"/>
                    </a:ext>
                  </a:extLst>
                </a:gridCol>
                <a:gridCol w="1354667">
                  <a:extLst>
                    <a:ext uri="{9D8B030D-6E8A-4147-A177-3AD203B41FA5}">
                      <a16:colId xmlns:a16="http://schemas.microsoft.com/office/drawing/2014/main" val="2727245312"/>
                    </a:ext>
                  </a:extLst>
                </a:gridCol>
                <a:gridCol w="1354667">
                  <a:extLst>
                    <a:ext uri="{9D8B030D-6E8A-4147-A177-3AD203B41FA5}">
                      <a16:colId xmlns:a16="http://schemas.microsoft.com/office/drawing/2014/main" val="3749702169"/>
                    </a:ext>
                  </a:extLst>
                </a:gridCol>
                <a:gridCol w="1354667">
                  <a:extLst>
                    <a:ext uri="{9D8B030D-6E8A-4147-A177-3AD203B41FA5}">
                      <a16:colId xmlns:a16="http://schemas.microsoft.com/office/drawing/2014/main" val="338536084"/>
                    </a:ext>
                  </a:extLst>
                </a:gridCol>
                <a:gridCol w="1354667">
                  <a:extLst>
                    <a:ext uri="{9D8B030D-6E8A-4147-A177-3AD203B41FA5}">
                      <a16:colId xmlns:a16="http://schemas.microsoft.com/office/drawing/2014/main" val="1335969191"/>
                    </a:ext>
                  </a:extLst>
                </a:gridCol>
                <a:gridCol w="1354667">
                  <a:extLst>
                    <a:ext uri="{9D8B030D-6E8A-4147-A177-3AD203B41FA5}">
                      <a16:colId xmlns:a16="http://schemas.microsoft.com/office/drawing/2014/main" val="688845849"/>
                    </a:ext>
                  </a:extLst>
                </a:gridCol>
              </a:tblGrid>
              <a:tr h="370840">
                <a:tc>
                  <a:txBody>
                    <a:bodyPr/>
                    <a:lstStyle/>
                    <a:p>
                      <a:endParaRPr lang="en-IN" dirty="0"/>
                    </a:p>
                  </a:txBody>
                  <a:tcPr/>
                </a:tc>
                <a:tc>
                  <a:txBody>
                    <a:bodyPr/>
                    <a:lstStyle/>
                    <a:p>
                      <a:r>
                        <a:rPr lang="en-US" dirty="0"/>
                        <a:t>N</a:t>
                      </a:r>
                      <a:endParaRPr lang="en-IN" dirty="0"/>
                    </a:p>
                  </a:txBody>
                  <a:tcPr/>
                </a:tc>
                <a:tc>
                  <a:txBody>
                    <a:bodyPr/>
                    <a:lstStyle/>
                    <a:p>
                      <a:r>
                        <a:rPr lang="en-US" dirty="0"/>
                        <a:t>S</a:t>
                      </a:r>
                      <a:endParaRPr lang="en-IN" dirty="0"/>
                    </a:p>
                  </a:txBody>
                  <a:tcPr/>
                </a:tc>
                <a:tc>
                  <a:txBody>
                    <a:bodyPr/>
                    <a:lstStyle/>
                    <a:p>
                      <a:r>
                        <a:rPr lang="en-US" dirty="0"/>
                        <a:t>V</a:t>
                      </a:r>
                      <a:endParaRPr lang="en-IN" dirty="0"/>
                    </a:p>
                  </a:txBody>
                  <a:tcPr/>
                </a:tc>
                <a:tc>
                  <a:txBody>
                    <a:bodyPr/>
                    <a:lstStyle/>
                    <a:p>
                      <a:r>
                        <a:rPr lang="en-US" dirty="0"/>
                        <a:t>F</a:t>
                      </a:r>
                      <a:endParaRPr lang="en-IN" dirty="0"/>
                    </a:p>
                  </a:txBody>
                  <a:tcPr/>
                </a:tc>
                <a:tc>
                  <a:txBody>
                    <a:bodyPr/>
                    <a:lstStyle/>
                    <a:p>
                      <a:r>
                        <a:rPr lang="en-US" dirty="0"/>
                        <a:t>Q</a:t>
                      </a:r>
                      <a:endParaRPr lang="en-IN" dirty="0"/>
                    </a:p>
                  </a:txBody>
                  <a:tcPr/>
                </a:tc>
                <a:extLst>
                  <a:ext uri="{0D108BD9-81ED-4DB2-BD59-A6C34878D82A}">
                    <a16:rowId xmlns:a16="http://schemas.microsoft.com/office/drawing/2014/main" val="3766757789"/>
                  </a:ext>
                </a:extLst>
              </a:tr>
              <a:tr h="370840">
                <a:tc>
                  <a:txBody>
                    <a:bodyPr/>
                    <a:lstStyle/>
                    <a:p>
                      <a:r>
                        <a:rPr lang="en-US" dirty="0"/>
                        <a:t>100</a:t>
                      </a:r>
                      <a:endParaRPr lang="en-IN" dirty="0"/>
                    </a:p>
                  </a:txBody>
                  <a:tcPr/>
                </a:tc>
                <a:tc>
                  <a:txBody>
                    <a:bodyPr/>
                    <a:lstStyle/>
                    <a:p>
                      <a:r>
                        <a:rPr lang="en-US" dirty="0"/>
                        <a:t>29</a:t>
                      </a:r>
                      <a:endParaRPr lang="en-IN" dirty="0"/>
                    </a:p>
                  </a:txBody>
                  <a:tcPr/>
                </a:tc>
                <a:tc>
                  <a:txBody>
                    <a:bodyPr/>
                    <a:lstStyle/>
                    <a:p>
                      <a:r>
                        <a:rPr lang="en-US" dirty="0"/>
                        <a:t>59</a:t>
                      </a:r>
                      <a:endParaRPr lang="en-IN" dirty="0"/>
                    </a:p>
                  </a:txBody>
                  <a:tcPr/>
                </a:tc>
                <a:tc>
                  <a:txBody>
                    <a:bodyPr/>
                    <a:lstStyle/>
                    <a:p>
                      <a:r>
                        <a:rPr lang="en-US" dirty="0"/>
                        <a:t>82</a:t>
                      </a:r>
                      <a:endParaRPr lang="en-IN" dirty="0"/>
                    </a:p>
                  </a:txBody>
                  <a:tcPr/>
                </a:tc>
                <a:tc>
                  <a:txBody>
                    <a:bodyPr/>
                    <a:lstStyle/>
                    <a:p>
                      <a:r>
                        <a:rPr lang="en-US" dirty="0"/>
                        <a:t>98</a:t>
                      </a:r>
                      <a:endParaRPr lang="en-IN" dirty="0"/>
                    </a:p>
                  </a:txBody>
                  <a:tcPr/>
                </a:tc>
                <a:tc>
                  <a:txBody>
                    <a:bodyPr/>
                    <a:lstStyle/>
                    <a:p>
                      <a:r>
                        <a:rPr lang="en-US" dirty="0"/>
                        <a:t>125</a:t>
                      </a:r>
                      <a:endParaRPr lang="en-IN" dirty="0"/>
                    </a:p>
                  </a:txBody>
                  <a:tcPr/>
                </a:tc>
                <a:extLst>
                  <a:ext uri="{0D108BD9-81ED-4DB2-BD59-A6C34878D82A}">
                    <a16:rowId xmlns:a16="http://schemas.microsoft.com/office/drawing/2014/main" val="3743787332"/>
                  </a:ext>
                </a:extLst>
              </a:tr>
              <a:tr h="370840">
                <a:tc>
                  <a:txBody>
                    <a:bodyPr/>
                    <a:lstStyle/>
                    <a:p>
                      <a:r>
                        <a:rPr lang="en-US" dirty="0"/>
                        <a:t>101</a:t>
                      </a:r>
                      <a:endParaRPr lang="en-IN" dirty="0"/>
                    </a:p>
                  </a:txBody>
                  <a:tcPr/>
                </a:tc>
                <a:tc>
                  <a:txBody>
                    <a:bodyPr/>
                    <a:lstStyle/>
                    <a:p>
                      <a:r>
                        <a:rPr lang="en-US" dirty="0"/>
                        <a:t>20</a:t>
                      </a:r>
                      <a:endParaRPr lang="en-IN" dirty="0"/>
                    </a:p>
                  </a:txBody>
                  <a:tcPr/>
                </a:tc>
                <a:tc>
                  <a:txBody>
                    <a:bodyPr/>
                    <a:lstStyle/>
                    <a:p>
                      <a:r>
                        <a:rPr lang="en-US" dirty="0"/>
                        <a:t>35</a:t>
                      </a:r>
                      <a:endParaRPr lang="en-IN" dirty="0"/>
                    </a:p>
                  </a:txBody>
                  <a:tcPr/>
                </a:tc>
                <a:tc>
                  <a:txBody>
                    <a:bodyPr/>
                    <a:lstStyle/>
                    <a:p>
                      <a:r>
                        <a:rPr lang="en-US" dirty="0"/>
                        <a:t>43</a:t>
                      </a:r>
                      <a:endParaRPr lang="en-IN" dirty="0"/>
                    </a:p>
                  </a:txBody>
                  <a:tcPr/>
                </a:tc>
                <a:tc>
                  <a:txBody>
                    <a:bodyPr/>
                    <a:lstStyle/>
                    <a:p>
                      <a:r>
                        <a:rPr lang="en-US" dirty="0"/>
                        <a:t>54</a:t>
                      </a:r>
                      <a:endParaRPr lang="en-IN" dirty="0"/>
                    </a:p>
                  </a:txBody>
                  <a:tcPr/>
                </a:tc>
                <a:tc>
                  <a:txBody>
                    <a:bodyPr/>
                    <a:lstStyle/>
                    <a:p>
                      <a:r>
                        <a:rPr lang="en-US" dirty="0"/>
                        <a:t>85</a:t>
                      </a:r>
                      <a:endParaRPr lang="en-IN" dirty="0"/>
                    </a:p>
                  </a:txBody>
                  <a:tcPr/>
                </a:tc>
                <a:extLst>
                  <a:ext uri="{0D108BD9-81ED-4DB2-BD59-A6C34878D82A}">
                    <a16:rowId xmlns:a16="http://schemas.microsoft.com/office/drawing/2014/main" val="2170088576"/>
                  </a:ext>
                </a:extLst>
              </a:tr>
              <a:tr h="370840">
                <a:tc>
                  <a:txBody>
                    <a:bodyPr/>
                    <a:lstStyle/>
                    <a:p>
                      <a:r>
                        <a:rPr lang="en-US" dirty="0"/>
                        <a:t>200</a:t>
                      </a:r>
                      <a:endParaRPr lang="en-IN" dirty="0"/>
                    </a:p>
                  </a:txBody>
                  <a:tcPr/>
                </a:tc>
                <a:tc>
                  <a:txBody>
                    <a:bodyPr/>
                    <a:lstStyle/>
                    <a:p>
                      <a:r>
                        <a:rPr lang="en-US" dirty="0"/>
                        <a:t>20</a:t>
                      </a:r>
                      <a:endParaRPr lang="en-IN" dirty="0"/>
                    </a:p>
                  </a:txBody>
                  <a:tcPr/>
                </a:tc>
                <a:tc>
                  <a:txBody>
                    <a:bodyPr/>
                    <a:lstStyle/>
                    <a:p>
                      <a:r>
                        <a:rPr lang="en-US" dirty="0"/>
                        <a:t>25</a:t>
                      </a:r>
                      <a:endParaRPr lang="en-IN" dirty="0"/>
                    </a:p>
                  </a:txBody>
                  <a:tcPr/>
                </a:tc>
                <a:tc>
                  <a:txBody>
                    <a:bodyPr/>
                    <a:lstStyle/>
                    <a:p>
                      <a:r>
                        <a:rPr lang="en-US" dirty="0"/>
                        <a:t>47</a:t>
                      </a:r>
                      <a:endParaRPr lang="en-IN" dirty="0"/>
                    </a:p>
                  </a:txBody>
                  <a:tcPr/>
                </a:tc>
                <a:tc>
                  <a:txBody>
                    <a:bodyPr/>
                    <a:lstStyle/>
                    <a:p>
                      <a:r>
                        <a:rPr lang="en-US" dirty="0"/>
                        <a:t>63</a:t>
                      </a:r>
                      <a:endParaRPr lang="en-IN" dirty="0"/>
                    </a:p>
                  </a:txBody>
                  <a:tcPr/>
                </a:tc>
                <a:tc>
                  <a:txBody>
                    <a:bodyPr/>
                    <a:lstStyle/>
                    <a:p>
                      <a:r>
                        <a:rPr lang="en-US" dirty="0"/>
                        <a:t>82</a:t>
                      </a:r>
                      <a:endParaRPr lang="en-IN" dirty="0"/>
                    </a:p>
                  </a:txBody>
                  <a:tcPr/>
                </a:tc>
                <a:extLst>
                  <a:ext uri="{0D108BD9-81ED-4DB2-BD59-A6C34878D82A}">
                    <a16:rowId xmlns:a16="http://schemas.microsoft.com/office/drawing/2014/main" val="313466925"/>
                  </a:ext>
                </a:extLst>
              </a:tr>
              <a:tr h="370840">
                <a:tc>
                  <a:txBody>
                    <a:bodyPr/>
                    <a:lstStyle/>
                    <a:p>
                      <a:r>
                        <a:rPr lang="en-US" dirty="0"/>
                        <a:t>201</a:t>
                      </a:r>
                      <a:endParaRPr lang="en-IN" dirty="0"/>
                    </a:p>
                  </a:txBody>
                  <a:tcPr/>
                </a:tc>
                <a:tc>
                  <a:txBody>
                    <a:bodyPr/>
                    <a:lstStyle/>
                    <a:p>
                      <a:r>
                        <a:rPr lang="en-US" dirty="0"/>
                        <a:t>-60</a:t>
                      </a:r>
                      <a:endParaRPr lang="en-IN" dirty="0"/>
                    </a:p>
                  </a:txBody>
                  <a:tcPr/>
                </a:tc>
                <a:tc>
                  <a:txBody>
                    <a:bodyPr/>
                    <a:lstStyle/>
                    <a:p>
                      <a:r>
                        <a:rPr lang="en-US" dirty="0"/>
                        <a:t>15</a:t>
                      </a:r>
                      <a:endParaRPr lang="en-IN" dirty="0"/>
                    </a:p>
                  </a:txBody>
                  <a:tcPr/>
                </a:tc>
                <a:tc>
                  <a:txBody>
                    <a:bodyPr/>
                    <a:lstStyle/>
                    <a:p>
                      <a:r>
                        <a:rPr lang="en-US" dirty="0"/>
                        <a:t>20</a:t>
                      </a:r>
                      <a:endParaRPr lang="en-IN" dirty="0"/>
                    </a:p>
                  </a:txBody>
                  <a:tcPr/>
                </a:tc>
                <a:tc>
                  <a:txBody>
                    <a:bodyPr/>
                    <a:lstStyle/>
                    <a:p>
                      <a:r>
                        <a:rPr lang="en-US" dirty="0"/>
                        <a:t>23</a:t>
                      </a:r>
                      <a:endParaRPr lang="en-IN" dirty="0"/>
                    </a:p>
                  </a:txBody>
                  <a:tcPr/>
                </a:tc>
                <a:tc>
                  <a:txBody>
                    <a:bodyPr/>
                    <a:lstStyle/>
                    <a:p>
                      <a:r>
                        <a:rPr lang="en-US" dirty="0"/>
                        <a:t>63</a:t>
                      </a:r>
                      <a:endParaRPr lang="en-IN" dirty="0"/>
                    </a:p>
                  </a:txBody>
                  <a:tcPr/>
                </a:tc>
                <a:extLst>
                  <a:ext uri="{0D108BD9-81ED-4DB2-BD59-A6C34878D82A}">
                    <a16:rowId xmlns:a16="http://schemas.microsoft.com/office/drawing/2014/main" val="561470448"/>
                  </a:ext>
                </a:extLst>
              </a:tr>
            </a:tbl>
          </a:graphicData>
        </a:graphic>
      </p:graphicFrame>
      <p:pic>
        <p:nvPicPr>
          <p:cNvPr id="19" name="Picture 18">
            <a:extLst>
              <a:ext uri="{FF2B5EF4-FFF2-40B4-BE49-F238E27FC236}">
                <a16:creationId xmlns:a16="http://schemas.microsoft.com/office/drawing/2014/main" id="{6B42BE24-E549-9681-D08E-DB64C7CB78B8}"/>
              </a:ext>
            </a:extLst>
          </p:cNvPr>
          <p:cNvPicPr>
            <a:picLocks noChangeAspect="1"/>
          </p:cNvPicPr>
          <p:nvPr/>
        </p:nvPicPr>
        <p:blipFill>
          <a:blip r:embed="rId6"/>
          <a:srcRect l="32723" t="12312" r="31691" b="21860"/>
          <a:stretch/>
        </p:blipFill>
        <p:spPr>
          <a:xfrm>
            <a:off x="357486" y="760690"/>
            <a:ext cx="2485918" cy="2410978"/>
          </a:xfrm>
          <a:prstGeom prst="rect">
            <a:avLst/>
          </a:prstGeom>
        </p:spPr>
      </p:pic>
      <p:sp>
        <p:nvSpPr>
          <p:cNvPr id="20" name="TextBox 19">
            <a:extLst>
              <a:ext uri="{FF2B5EF4-FFF2-40B4-BE49-F238E27FC236}">
                <a16:creationId xmlns:a16="http://schemas.microsoft.com/office/drawing/2014/main" id="{DC2A77C4-9D7C-7C65-54D9-4F9F17521143}"/>
              </a:ext>
            </a:extLst>
          </p:cNvPr>
          <p:cNvSpPr txBox="1"/>
          <p:nvPr/>
        </p:nvSpPr>
        <p:spPr>
          <a:xfrm>
            <a:off x="1298207" y="3222349"/>
            <a:ext cx="507650" cy="307777"/>
          </a:xfrm>
          <a:prstGeom prst="rect">
            <a:avLst/>
          </a:prstGeom>
          <a:noFill/>
        </p:spPr>
        <p:txBody>
          <a:bodyPr wrap="square" rtlCol="0">
            <a:spAutoFit/>
          </a:bodyPr>
          <a:lstStyle/>
          <a:p>
            <a:r>
              <a:rPr lang="en-US" dirty="0"/>
              <a:t>100</a:t>
            </a:r>
            <a:endParaRPr lang="en-IN" dirty="0"/>
          </a:p>
        </p:txBody>
      </p:sp>
      <p:sp>
        <p:nvSpPr>
          <p:cNvPr id="21" name="TextBox 20">
            <a:extLst>
              <a:ext uri="{FF2B5EF4-FFF2-40B4-BE49-F238E27FC236}">
                <a16:creationId xmlns:a16="http://schemas.microsoft.com/office/drawing/2014/main" id="{C7E94D81-D624-E262-E2B4-C6F310345CCE}"/>
              </a:ext>
            </a:extLst>
          </p:cNvPr>
          <p:cNvSpPr txBox="1"/>
          <p:nvPr/>
        </p:nvSpPr>
        <p:spPr>
          <a:xfrm>
            <a:off x="5152201" y="2803902"/>
            <a:ext cx="482824" cy="307777"/>
          </a:xfrm>
          <a:prstGeom prst="rect">
            <a:avLst/>
          </a:prstGeom>
          <a:noFill/>
        </p:spPr>
        <p:txBody>
          <a:bodyPr wrap="none" rtlCol="0">
            <a:spAutoFit/>
          </a:bodyPr>
          <a:lstStyle/>
          <a:p>
            <a:r>
              <a:rPr lang="en-US" dirty="0"/>
              <a:t>101</a:t>
            </a:r>
            <a:endParaRPr lang="en-IN" dirty="0"/>
          </a:p>
        </p:txBody>
      </p:sp>
      <p:sp>
        <p:nvSpPr>
          <p:cNvPr id="22" name="TextBox 21">
            <a:extLst>
              <a:ext uri="{FF2B5EF4-FFF2-40B4-BE49-F238E27FC236}">
                <a16:creationId xmlns:a16="http://schemas.microsoft.com/office/drawing/2014/main" id="{BCA96000-0ECF-DECC-3C67-1648B7A5B644}"/>
              </a:ext>
            </a:extLst>
          </p:cNvPr>
          <p:cNvSpPr txBox="1"/>
          <p:nvPr/>
        </p:nvSpPr>
        <p:spPr>
          <a:xfrm>
            <a:off x="1323033" y="6226835"/>
            <a:ext cx="482824" cy="307777"/>
          </a:xfrm>
          <a:prstGeom prst="rect">
            <a:avLst/>
          </a:prstGeom>
          <a:noFill/>
        </p:spPr>
        <p:txBody>
          <a:bodyPr wrap="none" rtlCol="0">
            <a:spAutoFit/>
          </a:bodyPr>
          <a:lstStyle/>
          <a:p>
            <a:r>
              <a:rPr lang="en-US" dirty="0"/>
              <a:t>201</a:t>
            </a:r>
            <a:endParaRPr lang="en-IN" dirty="0"/>
          </a:p>
        </p:txBody>
      </p:sp>
      <p:sp>
        <p:nvSpPr>
          <p:cNvPr id="23" name="TextBox 22">
            <a:extLst>
              <a:ext uri="{FF2B5EF4-FFF2-40B4-BE49-F238E27FC236}">
                <a16:creationId xmlns:a16="http://schemas.microsoft.com/office/drawing/2014/main" id="{0606A9E4-CEFE-8848-BE21-917E547CB993}"/>
              </a:ext>
            </a:extLst>
          </p:cNvPr>
          <p:cNvSpPr txBox="1"/>
          <p:nvPr/>
        </p:nvSpPr>
        <p:spPr>
          <a:xfrm>
            <a:off x="8985231" y="2803901"/>
            <a:ext cx="482824" cy="307777"/>
          </a:xfrm>
          <a:prstGeom prst="rect">
            <a:avLst/>
          </a:prstGeom>
          <a:noFill/>
        </p:spPr>
        <p:txBody>
          <a:bodyPr wrap="none" rtlCol="0">
            <a:spAutoFit/>
          </a:bodyPr>
          <a:lstStyle/>
          <a:p>
            <a:r>
              <a:rPr lang="en-US" dirty="0"/>
              <a:t>200</a:t>
            </a:r>
            <a:endParaRPr lang="en-IN" dirty="0"/>
          </a:p>
        </p:txBody>
      </p:sp>
      <p:sp>
        <p:nvSpPr>
          <p:cNvPr id="25" name="TextBox 24">
            <a:extLst>
              <a:ext uri="{FF2B5EF4-FFF2-40B4-BE49-F238E27FC236}">
                <a16:creationId xmlns:a16="http://schemas.microsoft.com/office/drawing/2014/main" id="{E32D9FC4-E8B7-B033-BBA5-9C9D7D34D18F}"/>
              </a:ext>
            </a:extLst>
          </p:cNvPr>
          <p:cNvSpPr txBox="1"/>
          <p:nvPr/>
        </p:nvSpPr>
        <p:spPr>
          <a:xfrm>
            <a:off x="7309535" y="3458992"/>
            <a:ext cx="914400" cy="307777"/>
          </a:xfrm>
          <a:prstGeom prst="rect">
            <a:avLst/>
          </a:prstGeom>
          <a:noFill/>
        </p:spPr>
        <p:txBody>
          <a:bodyPr wrap="square" rtlCol="0">
            <a:spAutoFit/>
          </a:bodyPr>
          <a:lstStyle/>
          <a:p>
            <a:r>
              <a:rPr lang="en-US" b="1" u="sng"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TABLE</a:t>
            </a:r>
            <a:endParaRPr lang="en-IN" b="1" u="sng"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81165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616B0EA-4EB2-6FDD-A26F-0DC4EE45F9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dirty="0"/>
          </a:p>
        </p:txBody>
      </p:sp>
      <p:pic>
        <p:nvPicPr>
          <p:cNvPr id="1026" name="Picture 2" descr="An illustration demonstrating how to read a electrocardiogram trace.">
            <a:extLst>
              <a:ext uri="{FF2B5EF4-FFF2-40B4-BE49-F238E27FC236}">
                <a16:creationId xmlns:a16="http://schemas.microsoft.com/office/drawing/2014/main" id="{A6F81580-1E87-C5D8-C609-8E58E7C5B5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652" y="826613"/>
            <a:ext cx="4980335" cy="366054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470D952-D828-FF45-33DD-6F7D73F77C07}"/>
              </a:ext>
            </a:extLst>
          </p:cNvPr>
          <p:cNvSpPr txBox="1"/>
          <p:nvPr/>
        </p:nvSpPr>
        <p:spPr>
          <a:xfrm>
            <a:off x="5542961" y="810705"/>
            <a:ext cx="5986020" cy="4801314"/>
          </a:xfrm>
          <a:prstGeom prst="rect">
            <a:avLst/>
          </a:prstGeom>
          <a:noFill/>
        </p:spPr>
        <p:txBody>
          <a:bodyPr wrap="square" rtlCol="0">
            <a:sp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	The above image explains the relationship between the time and voltage of an ECG (Electrocardiogram) waveform based on standard calibrations.</a:t>
            </a:r>
          </a:p>
          <a:p>
            <a:pPr>
              <a:buFont typeface="Arial" panose="020B0604020202020204" pitchFamily="34" charset="0"/>
              <a:buChar char="•"/>
            </a:pPr>
            <a:r>
              <a:rPr lang="en-US" sz="1800" b="1" dirty="0">
                <a:latin typeface="Calibri" panose="020F0502020204030204" pitchFamily="34" charset="0"/>
                <a:ea typeface="Calibri" panose="020F0502020204030204" pitchFamily="34" charset="0"/>
                <a:cs typeface="Calibri" panose="020F0502020204030204" pitchFamily="34" charset="0"/>
              </a:rPr>
              <a:t>Voltage (Amplitude)</a:t>
            </a:r>
            <a:r>
              <a:rPr lang="en-US" sz="1800" dirty="0">
                <a:latin typeface="Calibri" panose="020F0502020204030204" pitchFamily="34" charset="0"/>
                <a:ea typeface="Calibri" panose="020F0502020204030204" pitchFamily="34" charset="0"/>
                <a:cs typeface="Calibri" panose="020F0502020204030204" pitchFamily="34" charset="0"/>
              </a:rPr>
              <a:t>: The y-axis shows the voltage, which represents the heart's electrical activity. Each small square on the graph corresponds to a voltage of </a:t>
            </a:r>
            <a:r>
              <a:rPr lang="en-US" sz="1800" b="1" dirty="0">
                <a:latin typeface="Calibri" panose="020F0502020204030204" pitchFamily="34" charset="0"/>
                <a:ea typeface="Calibri" panose="020F0502020204030204" pitchFamily="34" charset="0"/>
                <a:cs typeface="Calibri" panose="020F0502020204030204" pitchFamily="34" charset="0"/>
              </a:rPr>
              <a:t>0.1 mV</a:t>
            </a:r>
            <a:r>
              <a:rPr lang="en-US" sz="1800" dirty="0">
                <a:latin typeface="Calibri" panose="020F0502020204030204" pitchFamily="34" charset="0"/>
                <a:ea typeface="Calibri" panose="020F0502020204030204" pitchFamily="34" charset="0"/>
                <a:cs typeface="Calibri" panose="020F0502020204030204" pitchFamily="34" charset="0"/>
              </a:rPr>
              <a:t>.</a:t>
            </a:r>
          </a:p>
          <a:p>
            <a:pPr>
              <a:buFont typeface="Arial" panose="020B0604020202020204" pitchFamily="34" charset="0"/>
              <a:buChar char="•"/>
            </a:pPr>
            <a:r>
              <a:rPr lang="en-US" sz="1800" b="1" dirty="0">
                <a:latin typeface="Calibri" panose="020F0502020204030204" pitchFamily="34" charset="0"/>
                <a:ea typeface="Calibri" panose="020F0502020204030204" pitchFamily="34" charset="0"/>
                <a:cs typeface="Calibri" panose="020F0502020204030204" pitchFamily="34" charset="0"/>
              </a:rPr>
              <a:t>Time</a:t>
            </a:r>
            <a:r>
              <a:rPr lang="en-US" sz="1800" dirty="0">
                <a:latin typeface="Calibri" panose="020F0502020204030204" pitchFamily="34" charset="0"/>
                <a:ea typeface="Calibri" panose="020F0502020204030204" pitchFamily="34" charset="0"/>
                <a:cs typeface="Calibri" panose="020F0502020204030204" pitchFamily="34" charset="0"/>
              </a:rPr>
              <a:t>: The x-axis shows time. Each small square represents </a:t>
            </a:r>
            <a:r>
              <a:rPr lang="en-US" sz="1800" b="1" dirty="0">
                <a:latin typeface="Calibri" panose="020F0502020204030204" pitchFamily="34" charset="0"/>
                <a:ea typeface="Calibri" panose="020F0502020204030204" pitchFamily="34" charset="0"/>
                <a:cs typeface="Calibri" panose="020F0502020204030204" pitchFamily="34" charset="0"/>
              </a:rPr>
              <a:t>0.04 seconds (40 ms)</a:t>
            </a:r>
            <a:r>
              <a:rPr lang="en-US" sz="1800" dirty="0">
                <a:latin typeface="Calibri" panose="020F0502020204030204" pitchFamily="34" charset="0"/>
                <a:ea typeface="Calibri" panose="020F0502020204030204" pitchFamily="34" charset="0"/>
                <a:cs typeface="Calibri" panose="020F0502020204030204" pitchFamily="34" charset="0"/>
              </a:rPr>
              <a:t>, and each large square (which contains 5 small squares) represents </a:t>
            </a:r>
            <a:r>
              <a:rPr lang="en-US" sz="1800" b="1" dirty="0">
                <a:latin typeface="Calibri" panose="020F0502020204030204" pitchFamily="34" charset="0"/>
                <a:ea typeface="Calibri" panose="020F0502020204030204" pitchFamily="34" charset="0"/>
                <a:cs typeface="Calibri" panose="020F0502020204030204" pitchFamily="34" charset="0"/>
              </a:rPr>
              <a:t>0.2 seconds (200 ms)</a:t>
            </a:r>
            <a:r>
              <a:rPr lang="en-US" sz="1800" dirty="0">
                <a:latin typeface="Calibri" panose="020F0502020204030204" pitchFamily="34" charset="0"/>
                <a:ea typeface="Calibri" panose="020F0502020204030204" pitchFamily="34" charset="0"/>
                <a:cs typeface="Calibri" panose="020F0502020204030204" pitchFamily="34" charset="0"/>
              </a:rPr>
              <a:t>.</a:t>
            </a:r>
          </a:p>
          <a:p>
            <a:pPr>
              <a:buFont typeface="Arial" panose="020B0604020202020204" pitchFamily="34" charset="0"/>
              <a:buChar char="•"/>
            </a:pPr>
            <a:r>
              <a:rPr lang="en-US" sz="1800" b="1" dirty="0">
                <a:latin typeface="Calibri" panose="020F0502020204030204" pitchFamily="34" charset="0"/>
                <a:ea typeface="Calibri" panose="020F0502020204030204" pitchFamily="34" charset="0"/>
                <a:cs typeface="Calibri" panose="020F0502020204030204" pitchFamily="34" charset="0"/>
              </a:rPr>
              <a:t>Distance</a:t>
            </a:r>
            <a:r>
              <a:rPr lang="en-US" sz="1800" dirty="0">
                <a:latin typeface="Calibri" panose="020F0502020204030204" pitchFamily="34" charset="0"/>
                <a:ea typeface="Calibri" panose="020F0502020204030204" pitchFamily="34" charset="0"/>
                <a:cs typeface="Calibri" panose="020F0502020204030204" pitchFamily="34" charset="0"/>
              </a:rPr>
              <a:t>: Each small square is </a:t>
            </a:r>
            <a:r>
              <a:rPr lang="en-US" sz="1800" b="1" dirty="0">
                <a:latin typeface="Calibri" panose="020F0502020204030204" pitchFamily="34" charset="0"/>
                <a:ea typeface="Calibri" panose="020F0502020204030204" pitchFamily="34" charset="0"/>
                <a:cs typeface="Calibri" panose="020F0502020204030204" pitchFamily="34" charset="0"/>
              </a:rPr>
              <a:t>1 mm</a:t>
            </a:r>
            <a:r>
              <a:rPr lang="en-US" sz="1800" dirty="0">
                <a:latin typeface="Calibri" panose="020F0502020204030204" pitchFamily="34" charset="0"/>
                <a:ea typeface="Calibri" panose="020F0502020204030204" pitchFamily="34" charset="0"/>
                <a:cs typeface="Calibri" panose="020F0502020204030204" pitchFamily="34" charset="0"/>
              </a:rPr>
              <a:t>, and each large square is </a:t>
            </a:r>
            <a:r>
              <a:rPr lang="en-US" sz="1800" b="1" dirty="0">
                <a:latin typeface="Calibri" panose="020F0502020204030204" pitchFamily="34" charset="0"/>
                <a:ea typeface="Calibri" panose="020F0502020204030204" pitchFamily="34" charset="0"/>
                <a:cs typeface="Calibri" panose="020F0502020204030204" pitchFamily="34" charset="0"/>
              </a:rPr>
              <a:t>5 mm</a:t>
            </a:r>
            <a:r>
              <a:rPr lang="en-US" sz="1800" dirty="0">
                <a:latin typeface="Calibri" panose="020F0502020204030204" pitchFamily="34" charset="0"/>
                <a:ea typeface="Calibri" panose="020F0502020204030204" pitchFamily="34" charset="0"/>
                <a:cs typeface="Calibri" panose="020F0502020204030204" pitchFamily="34" charset="0"/>
              </a:rPr>
              <a:t>. This distance helps to measure time intervals in the ECG.</a:t>
            </a:r>
          </a:p>
          <a:p>
            <a:pPr>
              <a:buFont typeface="Arial" panose="020B0604020202020204" pitchFamily="34" charset="0"/>
              <a:buChar char="•"/>
            </a:pPr>
            <a:r>
              <a:rPr lang="en-US" sz="1800" b="1" dirty="0">
                <a:latin typeface="Calibri" panose="020F0502020204030204" pitchFamily="34" charset="0"/>
                <a:ea typeface="Calibri" panose="020F0502020204030204" pitchFamily="34" charset="0"/>
                <a:cs typeface="Calibri" panose="020F0502020204030204" pitchFamily="34" charset="0"/>
              </a:rPr>
              <a:t>Calibration</a:t>
            </a:r>
            <a:r>
              <a:rPr lang="en-US" sz="1800" dirty="0">
                <a:latin typeface="Calibri" panose="020F0502020204030204" pitchFamily="34" charset="0"/>
                <a:ea typeface="Calibri" panose="020F0502020204030204" pitchFamily="34" charset="0"/>
                <a:cs typeface="Calibri" panose="020F0502020204030204" pitchFamily="34" charset="0"/>
              </a:rPr>
              <a:t>: The standard ECG calibration speed is </a:t>
            </a:r>
            <a:r>
              <a:rPr lang="en-US" sz="1800" b="1" dirty="0">
                <a:latin typeface="Calibri" panose="020F0502020204030204" pitchFamily="34" charset="0"/>
                <a:ea typeface="Calibri" panose="020F0502020204030204" pitchFamily="34" charset="0"/>
                <a:cs typeface="Calibri" panose="020F0502020204030204" pitchFamily="34" charset="0"/>
              </a:rPr>
              <a:t>25 mm/sec</a:t>
            </a:r>
            <a:r>
              <a:rPr lang="en-US" sz="1800" dirty="0">
                <a:latin typeface="Calibri" panose="020F0502020204030204" pitchFamily="34" charset="0"/>
                <a:ea typeface="Calibri" panose="020F0502020204030204" pitchFamily="34" charset="0"/>
                <a:cs typeface="Calibri" panose="020F0502020204030204" pitchFamily="34" charset="0"/>
              </a:rPr>
              <a:t>, meaning the paper moves 25 mm every second, and the voltage scale is </a:t>
            </a:r>
            <a:r>
              <a:rPr lang="en-US" sz="1800" b="1" dirty="0">
                <a:latin typeface="Calibri" panose="020F0502020204030204" pitchFamily="34" charset="0"/>
                <a:ea typeface="Calibri" panose="020F0502020204030204" pitchFamily="34" charset="0"/>
                <a:cs typeface="Calibri" panose="020F0502020204030204" pitchFamily="34" charset="0"/>
              </a:rPr>
              <a:t>10 mm/mV</a:t>
            </a:r>
            <a:r>
              <a:rPr lang="en-US" sz="1800" dirty="0">
                <a:latin typeface="Calibri" panose="020F0502020204030204" pitchFamily="34" charset="0"/>
                <a:ea typeface="Calibri" panose="020F0502020204030204" pitchFamily="34" charset="0"/>
                <a:cs typeface="Calibri" panose="020F0502020204030204" pitchFamily="34" charset="0"/>
              </a:rPr>
              <a:t>, so 10 mm represents 1 mV of electrical activity.</a:t>
            </a:r>
          </a:p>
          <a:p>
            <a:endParaRPr lang="en-IN"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0217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5"/>
          <p:cNvSpPr txBox="1"/>
          <p:nvPr/>
        </p:nvSpPr>
        <p:spPr>
          <a:xfrm>
            <a:off x="4072466" y="3303027"/>
            <a:ext cx="4072467" cy="7694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400"/>
              <a:buFont typeface="Arial"/>
              <a:buNone/>
            </a:pPr>
            <a:r>
              <a:rPr lang="en-US" sz="4400" b="0" i="0" u="none" strike="noStrike" cap="none">
                <a:solidFill>
                  <a:srgbClr val="DF2A36"/>
                </a:solidFill>
                <a:latin typeface="Arial"/>
                <a:ea typeface="Arial"/>
                <a:cs typeface="Arial"/>
                <a:sym typeface="Arial"/>
              </a:rPr>
              <a:t>THANK YOU</a:t>
            </a:r>
            <a:endParaRPr sz="4400" b="0" i="0" u="none" strike="noStrike" cap="none">
              <a:solidFill>
                <a:srgbClr val="DF2A36"/>
              </a:solidFill>
              <a:latin typeface="Arial"/>
              <a:ea typeface="Arial"/>
              <a:cs typeface="Arial"/>
              <a:sym typeface="Arial"/>
            </a:endParaRPr>
          </a:p>
        </p:txBody>
      </p:sp>
      <p:pic>
        <p:nvPicPr>
          <p:cNvPr id="231" name="Google Shape;231;p35"/>
          <p:cNvPicPr preferRelativeResize="0"/>
          <p:nvPr/>
        </p:nvPicPr>
        <p:blipFill rotWithShape="1">
          <a:blip r:embed="rId3">
            <a:alphaModFix/>
          </a:blip>
          <a:srcRect l="22326" t="32664" r="11837" b="35102"/>
          <a:stretch/>
        </p:blipFill>
        <p:spPr>
          <a:xfrm>
            <a:off x="262467" y="258234"/>
            <a:ext cx="1504951" cy="423333"/>
          </a:xfrm>
          <a:prstGeom prst="rect">
            <a:avLst/>
          </a:prstGeom>
          <a:noFill/>
          <a:ln>
            <a:noFill/>
          </a:ln>
        </p:spPr>
      </p:pic>
      <p:grpSp>
        <p:nvGrpSpPr>
          <p:cNvPr id="232" name="Google Shape;232;p35"/>
          <p:cNvGrpSpPr/>
          <p:nvPr/>
        </p:nvGrpSpPr>
        <p:grpSpPr>
          <a:xfrm>
            <a:off x="11856720" y="1182857"/>
            <a:ext cx="223520" cy="990718"/>
            <a:chOff x="11856720" y="140636"/>
            <a:chExt cx="223520" cy="990718"/>
          </a:xfrm>
        </p:grpSpPr>
        <p:grpSp>
          <p:nvGrpSpPr>
            <p:cNvPr id="233" name="Google Shape;233;p35"/>
            <p:cNvGrpSpPr/>
            <p:nvPr/>
          </p:nvGrpSpPr>
          <p:grpSpPr>
            <a:xfrm>
              <a:off x="11856720" y="660278"/>
              <a:ext cx="223520" cy="471076"/>
              <a:chOff x="9734551" y="3138055"/>
              <a:chExt cx="2457449" cy="1328450"/>
            </a:xfrm>
          </p:grpSpPr>
          <p:sp>
            <p:nvSpPr>
              <p:cNvPr id="234" name="Google Shape;234;p35"/>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235" name="Google Shape;235;p35"/>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236" name="Google Shape;236;p35"/>
            <p:cNvGrpSpPr/>
            <p:nvPr/>
          </p:nvGrpSpPr>
          <p:grpSpPr>
            <a:xfrm>
              <a:off x="11856720" y="140636"/>
              <a:ext cx="223520" cy="471076"/>
              <a:chOff x="9734551" y="3138055"/>
              <a:chExt cx="2457449" cy="1328450"/>
            </a:xfrm>
          </p:grpSpPr>
          <p:sp>
            <p:nvSpPr>
              <p:cNvPr id="237" name="Google Shape;237;p35"/>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238" name="Google Shape;238;p35"/>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239" name="Google Shape;239;p35"/>
          <p:cNvPicPr preferRelativeResize="0"/>
          <p:nvPr/>
        </p:nvPicPr>
        <p:blipFill rotWithShape="1">
          <a:blip r:embed="rId4">
            <a:alphaModFix/>
          </a:blip>
          <a:srcRect/>
          <a:stretch/>
        </p:blipFill>
        <p:spPr>
          <a:xfrm>
            <a:off x="7787216" y="2586568"/>
            <a:ext cx="4931834" cy="4931834"/>
          </a:xfrm>
          <a:prstGeom prst="rect">
            <a:avLst/>
          </a:prstGeom>
          <a:noFill/>
          <a:ln>
            <a:noFill/>
          </a:ln>
        </p:spPr>
      </p:pic>
    </p:spTree>
    <p:extLst>
      <p:ext uri="{BB962C8B-B14F-4D97-AF65-F5344CB8AC3E}">
        <p14:creationId xmlns:p14="http://schemas.microsoft.com/office/powerpoint/2010/main" val="2073434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0"/>
                                        </p:tgtEl>
                                        <p:attrNameLst>
                                          <p:attrName>style.visibility</p:attrName>
                                        </p:attrNameLst>
                                      </p:cBhvr>
                                      <p:to>
                                        <p:strVal val="visible"/>
                                      </p:to>
                                    </p:set>
                                    <p:animEffect transition="in" filter="fade">
                                      <p:cBhvr>
                                        <p:cTn id="7" dur="500"/>
                                        <p:tgtEl>
                                          <p:spTgt spid="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76"/>
          <p:cNvPicPr preferRelativeResize="0"/>
          <p:nvPr/>
        </p:nvPicPr>
        <p:blipFill rotWithShape="1">
          <a:blip r:embed="rId3">
            <a:alphaModFix/>
          </a:blip>
          <a:srcRect l="22326" t="32664" r="11836" b="35101"/>
          <a:stretch/>
        </p:blipFill>
        <p:spPr>
          <a:xfrm>
            <a:off x="262467" y="258234"/>
            <a:ext cx="1504951" cy="423333"/>
          </a:xfrm>
          <a:prstGeom prst="rect">
            <a:avLst/>
          </a:prstGeom>
          <a:noFill/>
          <a:ln>
            <a:noFill/>
          </a:ln>
        </p:spPr>
      </p:pic>
      <p:grpSp>
        <p:nvGrpSpPr>
          <p:cNvPr id="112" name="Google Shape;112;p76"/>
          <p:cNvGrpSpPr/>
          <p:nvPr/>
        </p:nvGrpSpPr>
        <p:grpSpPr>
          <a:xfrm>
            <a:off x="11856720" y="140636"/>
            <a:ext cx="223520" cy="990718"/>
            <a:chOff x="11856720" y="140636"/>
            <a:chExt cx="223520" cy="990718"/>
          </a:xfrm>
        </p:grpSpPr>
        <p:grpSp>
          <p:nvGrpSpPr>
            <p:cNvPr id="113" name="Google Shape;113;p76"/>
            <p:cNvGrpSpPr/>
            <p:nvPr/>
          </p:nvGrpSpPr>
          <p:grpSpPr>
            <a:xfrm>
              <a:off x="11856720" y="660278"/>
              <a:ext cx="223520" cy="471076"/>
              <a:chOff x="9734551" y="3138055"/>
              <a:chExt cx="2457449" cy="1328450"/>
            </a:xfrm>
          </p:grpSpPr>
          <p:sp>
            <p:nvSpPr>
              <p:cNvPr id="114" name="Google Shape;114;p76"/>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5" name="Google Shape;115;p76"/>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6" name="Google Shape;116;p76"/>
            <p:cNvGrpSpPr/>
            <p:nvPr/>
          </p:nvGrpSpPr>
          <p:grpSpPr>
            <a:xfrm>
              <a:off x="11856720" y="140636"/>
              <a:ext cx="223520" cy="471076"/>
              <a:chOff x="9734551" y="3138055"/>
              <a:chExt cx="2457449" cy="1328450"/>
            </a:xfrm>
          </p:grpSpPr>
          <p:sp>
            <p:nvSpPr>
              <p:cNvPr id="117" name="Google Shape;117;p76"/>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8" name="Google Shape;118;p76"/>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7" name="Picture 6" descr="A logo with text overlay&#10;&#10;Description automatically generated">
            <a:extLst>
              <a:ext uri="{FF2B5EF4-FFF2-40B4-BE49-F238E27FC236}">
                <a16:creationId xmlns:a16="http://schemas.microsoft.com/office/drawing/2014/main" id="{1FDBF49F-EBC8-595E-8495-305F025C20F6}"/>
              </a:ext>
            </a:extLst>
          </p:cNvPr>
          <p:cNvPicPr>
            <a:picLocks noChangeAspect="1"/>
          </p:cNvPicPr>
          <p:nvPr/>
        </p:nvPicPr>
        <p:blipFill rotWithShape="1">
          <a:blip r:embed="rId4"/>
          <a:srcRect l="37906" t="34096" r="9606" b="36394"/>
          <a:stretch/>
        </p:blipFill>
        <p:spPr>
          <a:xfrm>
            <a:off x="11125200" y="11945"/>
            <a:ext cx="1066800" cy="599768"/>
          </a:xfrm>
          <a:prstGeom prst="rect">
            <a:avLst/>
          </a:prstGeom>
        </p:spPr>
      </p:pic>
      <p:sp>
        <p:nvSpPr>
          <p:cNvPr id="8" name="Google Shape;125;p3">
            <a:extLst>
              <a:ext uri="{FF2B5EF4-FFF2-40B4-BE49-F238E27FC236}">
                <a16:creationId xmlns:a16="http://schemas.microsoft.com/office/drawing/2014/main" id="{80C5FE84-A4F7-9B31-B0D9-70C0F0AE2C47}"/>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Project Group – Details</a:t>
            </a:r>
            <a:endParaRPr dirty="0"/>
          </a:p>
        </p:txBody>
      </p:sp>
      <p:grpSp>
        <p:nvGrpSpPr>
          <p:cNvPr id="16" name="Group 15">
            <a:extLst>
              <a:ext uri="{FF2B5EF4-FFF2-40B4-BE49-F238E27FC236}">
                <a16:creationId xmlns:a16="http://schemas.microsoft.com/office/drawing/2014/main" id="{3214F0F0-0070-3598-A718-7B19F2871B93}"/>
              </a:ext>
            </a:extLst>
          </p:cNvPr>
          <p:cNvGrpSpPr/>
          <p:nvPr/>
        </p:nvGrpSpPr>
        <p:grpSpPr>
          <a:xfrm>
            <a:off x="550606" y="762414"/>
            <a:ext cx="10965118" cy="305674"/>
            <a:chOff x="550606" y="762414"/>
            <a:chExt cx="10965118" cy="305674"/>
          </a:xfrm>
          <a:solidFill>
            <a:schemeClr val="tx2">
              <a:lumMod val="10000"/>
            </a:schemeClr>
          </a:solidFill>
        </p:grpSpPr>
        <p:sp>
          <p:nvSpPr>
            <p:cNvPr id="2" name="Google Shape;120;p76">
              <a:extLst>
                <a:ext uri="{FF2B5EF4-FFF2-40B4-BE49-F238E27FC236}">
                  <a16:creationId xmlns:a16="http://schemas.microsoft.com/office/drawing/2014/main" id="{73BC9062-DCB3-7306-E819-DCC861C0023D}"/>
                </a:ext>
              </a:extLst>
            </p:cNvPr>
            <p:cNvSpPr/>
            <p:nvPr/>
          </p:nvSpPr>
          <p:spPr>
            <a:xfrm>
              <a:off x="550606" y="765905"/>
              <a:ext cx="2114338" cy="302183"/>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Photo </a:t>
              </a:r>
              <a:endParaRPr sz="1000" b="1" i="0" u="none" strike="noStrike" cap="none" dirty="0">
                <a:solidFill>
                  <a:srgbClr val="000000"/>
                </a:solidFill>
                <a:latin typeface="Arial"/>
                <a:ea typeface="Arial"/>
                <a:cs typeface="Arial"/>
                <a:sym typeface="Arial"/>
              </a:endParaRPr>
            </a:p>
          </p:txBody>
        </p:sp>
        <p:sp>
          <p:nvSpPr>
            <p:cNvPr id="9" name="Google Shape;120;p76">
              <a:extLst>
                <a:ext uri="{FF2B5EF4-FFF2-40B4-BE49-F238E27FC236}">
                  <a16:creationId xmlns:a16="http://schemas.microsoft.com/office/drawing/2014/main" id="{9B2C7E98-36BC-7E80-D761-7674F1BB1290}"/>
                </a:ext>
              </a:extLst>
            </p:cNvPr>
            <p:cNvSpPr/>
            <p:nvPr/>
          </p:nvSpPr>
          <p:spPr>
            <a:xfrm>
              <a:off x="2759165" y="762415"/>
              <a:ext cx="1871829"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Track</a:t>
              </a:r>
              <a:endParaRPr sz="1000" b="1" i="0" u="none" strike="noStrike" cap="none" dirty="0">
                <a:solidFill>
                  <a:srgbClr val="000000"/>
                </a:solidFill>
                <a:latin typeface="Arial"/>
                <a:ea typeface="Arial"/>
                <a:cs typeface="Arial"/>
                <a:sym typeface="Arial"/>
              </a:endParaRPr>
            </a:p>
          </p:txBody>
        </p:sp>
        <p:sp>
          <p:nvSpPr>
            <p:cNvPr id="10" name="Google Shape;120;p76">
              <a:extLst>
                <a:ext uri="{FF2B5EF4-FFF2-40B4-BE49-F238E27FC236}">
                  <a16:creationId xmlns:a16="http://schemas.microsoft.com/office/drawing/2014/main" id="{727B01B2-826E-A9BE-9114-38D3502E330D}"/>
                </a:ext>
              </a:extLst>
            </p:cNvPr>
            <p:cNvSpPr/>
            <p:nvPr/>
          </p:nvSpPr>
          <p:spPr>
            <a:xfrm>
              <a:off x="4799359" y="772109"/>
              <a:ext cx="2004564"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Roll No</a:t>
              </a:r>
              <a:endParaRPr sz="1000" b="1" i="0" u="none" strike="noStrike" cap="none" dirty="0">
                <a:solidFill>
                  <a:srgbClr val="000000"/>
                </a:solidFill>
                <a:latin typeface="Arial"/>
                <a:ea typeface="Arial"/>
                <a:cs typeface="Arial"/>
                <a:sym typeface="Arial"/>
              </a:endParaRPr>
            </a:p>
          </p:txBody>
        </p:sp>
        <p:sp>
          <p:nvSpPr>
            <p:cNvPr id="11" name="Google Shape;120;p76">
              <a:extLst>
                <a:ext uri="{FF2B5EF4-FFF2-40B4-BE49-F238E27FC236}">
                  <a16:creationId xmlns:a16="http://schemas.microsoft.com/office/drawing/2014/main" id="{25926E8D-BD84-A2C1-48C0-4E0D30CE99A8}"/>
                </a:ext>
              </a:extLst>
            </p:cNvPr>
            <p:cNvSpPr/>
            <p:nvPr/>
          </p:nvSpPr>
          <p:spPr>
            <a:xfrm>
              <a:off x="6937875" y="762414"/>
              <a:ext cx="4577849"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Name</a:t>
              </a:r>
              <a:endParaRPr lang="en-US" sz="1000" b="1" dirty="0">
                <a:ea typeface="Verdana"/>
              </a:endParaRPr>
            </a:p>
          </p:txBody>
        </p:sp>
      </p:grpSp>
      <p:grpSp>
        <p:nvGrpSpPr>
          <p:cNvPr id="15" name="Group 14">
            <a:extLst>
              <a:ext uri="{FF2B5EF4-FFF2-40B4-BE49-F238E27FC236}">
                <a16:creationId xmlns:a16="http://schemas.microsoft.com/office/drawing/2014/main" id="{7A25B51E-0316-3A04-0D09-C9B5A893FEEF}"/>
              </a:ext>
            </a:extLst>
          </p:cNvPr>
          <p:cNvGrpSpPr/>
          <p:nvPr/>
        </p:nvGrpSpPr>
        <p:grpSpPr>
          <a:xfrm>
            <a:off x="2759164" y="1824485"/>
            <a:ext cx="8774041" cy="369096"/>
            <a:chOff x="2759164" y="1557376"/>
            <a:chExt cx="8774041" cy="369096"/>
          </a:xfrm>
        </p:grpSpPr>
        <p:sp>
          <p:nvSpPr>
            <p:cNvPr id="12" name="Google Shape;120;p76">
              <a:extLst>
                <a:ext uri="{FF2B5EF4-FFF2-40B4-BE49-F238E27FC236}">
                  <a16:creationId xmlns:a16="http://schemas.microsoft.com/office/drawing/2014/main" id="{C3480FF3-25F3-638F-C9B0-ED60F7818170}"/>
                </a:ext>
              </a:extLst>
            </p:cNvPr>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Montserrat Medium" panose="00000600000000000000" pitchFamily="2" charset="0"/>
                  <a:ea typeface="Verdana"/>
                  <a:cs typeface="Verdana"/>
                  <a:sym typeface="Verdana"/>
                </a:rPr>
                <a:t>EECE AI/ML</a:t>
              </a:r>
              <a:endParaRPr sz="900" b="0" i="0" u="none" strike="noStrike" cap="none" dirty="0">
                <a:solidFill>
                  <a:srgbClr val="000000"/>
                </a:solidFill>
                <a:latin typeface="Montserrat Medium" panose="00000600000000000000" pitchFamily="2" charset="0"/>
                <a:sym typeface="Arial"/>
              </a:endParaRPr>
            </a:p>
          </p:txBody>
        </p:sp>
        <p:sp>
          <p:nvSpPr>
            <p:cNvPr id="13" name="Google Shape;120;p76">
              <a:extLst>
                <a:ext uri="{FF2B5EF4-FFF2-40B4-BE49-F238E27FC236}">
                  <a16:creationId xmlns:a16="http://schemas.microsoft.com/office/drawing/2014/main" id="{062AA0B2-B833-6559-2A32-970A49C4976B}"/>
                </a:ext>
              </a:extLst>
            </p:cNvPr>
            <p:cNvSpPr/>
            <p:nvPr/>
          </p:nvSpPr>
          <p:spPr>
            <a:xfrm>
              <a:off x="4799359" y="1557376"/>
              <a:ext cx="200456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b="1" i="0" u="none" strike="noStrike" cap="none" dirty="0">
                  <a:solidFill>
                    <a:schemeClr val="bg1"/>
                  </a:solidFill>
                  <a:latin typeface="Montserrat Medium" panose="00000600000000000000" pitchFamily="2" charset="0"/>
                  <a:sym typeface="Arial"/>
                </a:rPr>
                <a:t>BU21EECE0100318</a:t>
              </a:r>
              <a:endParaRPr b="1" i="0" u="none" strike="noStrike" cap="none" dirty="0">
                <a:solidFill>
                  <a:schemeClr val="bg1"/>
                </a:solidFill>
                <a:latin typeface="Montserrat Medium" panose="00000600000000000000" pitchFamily="2" charset="0"/>
                <a:sym typeface="Arial"/>
              </a:endParaRPr>
            </a:p>
          </p:txBody>
        </p:sp>
        <p:sp>
          <p:nvSpPr>
            <p:cNvPr id="14" name="Google Shape;120;p76">
              <a:extLst>
                <a:ext uri="{FF2B5EF4-FFF2-40B4-BE49-F238E27FC236}">
                  <a16:creationId xmlns:a16="http://schemas.microsoft.com/office/drawing/2014/main" id="{24798C12-632D-B1A2-C441-76E8952EACEA}"/>
                </a:ext>
              </a:extLst>
            </p:cNvPr>
            <p:cNvSpPr/>
            <p:nvPr/>
          </p:nvSpPr>
          <p:spPr>
            <a:xfrm>
              <a:off x="6955356" y="1557376"/>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R="0" lvl="0" algn="ctr" rtl="0">
                <a:lnSpc>
                  <a:spcPct val="100000"/>
                </a:lnSpc>
                <a:spcBef>
                  <a:spcPts val="0"/>
                </a:spcBef>
                <a:spcAft>
                  <a:spcPts val="0"/>
                </a:spcAft>
                <a:buClr>
                  <a:srgbClr val="000000"/>
                </a:buClr>
                <a:buSzPts val="1400"/>
              </a:pPr>
              <a:r>
                <a:rPr lang="en-US" sz="1800" b="1" i="0" u="none" strike="noStrike" cap="none" dirty="0">
                  <a:solidFill>
                    <a:schemeClr val="bg1"/>
                  </a:solidFill>
                  <a:latin typeface="Montserrat Medium"/>
                  <a:ea typeface="Arial"/>
                  <a:cs typeface="Arial"/>
                  <a:sym typeface="Montserrat Medium"/>
                </a:rPr>
                <a:t>G</a:t>
              </a:r>
              <a:r>
                <a:rPr lang="en-US" sz="1800" b="1" dirty="0">
                  <a:solidFill>
                    <a:schemeClr val="bg1"/>
                  </a:solidFill>
                  <a:latin typeface="Montserrat Medium"/>
                  <a:sym typeface="Montserrat Medium"/>
                </a:rPr>
                <a:t>olla Vishnu Karthik Yadav</a:t>
              </a:r>
            </a:p>
          </p:txBody>
        </p:sp>
      </p:grpSp>
      <p:grpSp>
        <p:nvGrpSpPr>
          <p:cNvPr id="17" name="Group 16">
            <a:extLst>
              <a:ext uri="{FF2B5EF4-FFF2-40B4-BE49-F238E27FC236}">
                <a16:creationId xmlns:a16="http://schemas.microsoft.com/office/drawing/2014/main" id="{C61F5C13-96AD-11F8-724A-587975F3FBAF}"/>
              </a:ext>
            </a:extLst>
          </p:cNvPr>
          <p:cNvGrpSpPr/>
          <p:nvPr/>
        </p:nvGrpSpPr>
        <p:grpSpPr>
          <a:xfrm>
            <a:off x="2759164" y="3408240"/>
            <a:ext cx="8756560" cy="369096"/>
            <a:chOff x="2759164" y="1557376"/>
            <a:chExt cx="8756560" cy="369096"/>
          </a:xfrm>
        </p:grpSpPr>
        <p:sp>
          <p:nvSpPr>
            <p:cNvPr id="19" name="Google Shape;120;p76">
              <a:extLst>
                <a:ext uri="{FF2B5EF4-FFF2-40B4-BE49-F238E27FC236}">
                  <a16:creationId xmlns:a16="http://schemas.microsoft.com/office/drawing/2014/main" id="{453EAC09-D32E-7EED-F68B-2E1E43446A90}"/>
                </a:ext>
              </a:extLst>
            </p:cNvPr>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Montserrat Medium" panose="00000600000000000000" pitchFamily="2" charset="0"/>
                  <a:ea typeface="Verdana"/>
                  <a:cs typeface="Verdana"/>
                  <a:sym typeface="Verdana"/>
                </a:rPr>
                <a:t>EECE AI/ML</a:t>
              </a:r>
              <a:endParaRPr sz="900" b="0" i="0" u="none" strike="noStrike" cap="none" dirty="0">
                <a:solidFill>
                  <a:srgbClr val="000000"/>
                </a:solidFill>
                <a:latin typeface="Montserrat Medium" panose="00000600000000000000" pitchFamily="2" charset="0"/>
                <a:sym typeface="Arial"/>
              </a:endParaRPr>
            </a:p>
          </p:txBody>
        </p:sp>
        <p:sp>
          <p:nvSpPr>
            <p:cNvPr id="20" name="Google Shape;120;p76">
              <a:extLst>
                <a:ext uri="{FF2B5EF4-FFF2-40B4-BE49-F238E27FC236}">
                  <a16:creationId xmlns:a16="http://schemas.microsoft.com/office/drawing/2014/main" id="{BB107C69-9B8B-7B95-CD41-FC6D1BDA3C8A}"/>
                </a:ext>
              </a:extLst>
            </p:cNvPr>
            <p:cNvSpPr/>
            <p:nvPr/>
          </p:nvSpPr>
          <p:spPr>
            <a:xfrm>
              <a:off x="4799359" y="1557376"/>
              <a:ext cx="200456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buSzPts val="3600"/>
              </a:pPr>
              <a:r>
                <a:rPr lang="en-US" b="1" i="0" u="none" strike="noStrike" cap="none" dirty="0">
                  <a:solidFill>
                    <a:schemeClr val="bg1"/>
                  </a:solidFill>
                  <a:latin typeface="Montserrat Medium" panose="00000600000000000000" pitchFamily="2" charset="0"/>
                  <a:sym typeface="Arial"/>
                </a:rPr>
                <a:t>BU21EECE0100209</a:t>
              </a:r>
            </a:p>
            <a:p>
              <a:pPr marL="0" marR="0" lvl="0" indent="0" algn="ctr" rtl="0">
                <a:lnSpc>
                  <a:spcPct val="100000"/>
                </a:lnSpc>
                <a:spcBef>
                  <a:spcPts val="0"/>
                </a:spcBef>
                <a:spcAft>
                  <a:spcPts val="0"/>
                </a:spcAft>
                <a:buClr>
                  <a:srgbClr val="000000"/>
                </a:buClr>
                <a:buSzPts val="3600"/>
                <a:buFont typeface="Arial"/>
                <a:buNone/>
              </a:pPr>
              <a:endParaRPr sz="100" b="0" i="0" u="none" strike="noStrike" cap="none" dirty="0">
                <a:solidFill>
                  <a:srgbClr val="000000"/>
                </a:solidFill>
                <a:latin typeface="Arial"/>
                <a:ea typeface="Arial"/>
                <a:cs typeface="Arial"/>
                <a:sym typeface="Arial"/>
              </a:endParaRPr>
            </a:p>
          </p:txBody>
        </p:sp>
        <p:sp>
          <p:nvSpPr>
            <p:cNvPr id="21" name="Google Shape;120;p76">
              <a:extLst>
                <a:ext uri="{FF2B5EF4-FFF2-40B4-BE49-F238E27FC236}">
                  <a16:creationId xmlns:a16="http://schemas.microsoft.com/office/drawing/2014/main" id="{DE56DF2B-5335-AE58-398A-10B30B744F1E}"/>
                </a:ext>
              </a:extLst>
            </p:cNvPr>
            <p:cNvSpPr/>
            <p:nvPr/>
          </p:nvSpPr>
          <p:spPr>
            <a:xfrm>
              <a:off x="6937875" y="1557376"/>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R="0" lvl="0" algn="ctr" rtl="0">
                <a:lnSpc>
                  <a:spcPct val="100000"/>
                </a:lnSpc>
                <a:spcBef>
                  <a:spcPts val="0"/>
                </a:spcBef>
                <a:spcAft>
                  <a:spcPts val="0"/>
                </a:spcAft>
                <a:buClr>
                  <a:srgbClr val="000000"/>
                </a:buClr>
                <a:buSzPts val="1400"/>
              </a:pPr>
              <a:r>
                <a:rPr lang="en-US" sz="1800" b="1" dirty="0">
                  <a:solidFill>
                    <a:schemeClr val="bg1"/>
                  </a:solidFill>
                  <a:latin typeface="Montserrat Medium"/>
                  <a:sym typeface="Montserrat Medium"/>
                </a:rPr>
                <a:t>B. M. Aakash</a:t>
              </a:r>
              <a:endParaRPr lang="en-US" sz="1800" b="1" i="0" u="none" strike="noStrike" cap="none" dirty="0">
                <a:solidFill>
                  <a:schemeClr val="bg1"/>
                </a:solidFill>
                <a:latin typeface="Arial"/>
                <a:ea typeface="Arial"/>
                <a:cs typeface="Arial"/>
                <a:sym typeface="Arial"/>
              </a:endParaRPr>
            </a:p>
          </p:txBody>
        </p:sp>
      </p:grpSp>
      <p:grpSp>
        <p:nvGrpSpPr>
          <p:cNvPr id="22" name="Group 21">
            <a:extLst>
              <a:ext uri="{FF2B5EF4-FFF2-40B4-BE49-F238E27FC236}">
                <a16:creationId xmlns:a16="http://schemas.microsoft.com/office/drawing/2014/main" id="{F7DCE4E5-0271-1BA1-0E5E-99E9BFDC0095}"/>
              </a:ext>
            </a:extLst>
          </p:cNvPr>
          <p:cNvGrpSpPr/>
          <p:nvPr/>
        </p:nvGrpSpPr>
        <p:grpSpPr>
          <a:xfrm>
            <a:off x="2806334" y="5063843"/>
            <a:ext cx="8756560" cy="369096"/>
            <a:chOff x="2759164" y="1557376"/>
            <a:chExt cx="8756560" cy="369096"/>
          </a:xfrm>
        </p:grpSpPr>
        <p:sp>
          <p:nvSpPr>
            <p:cNvPr id="24" name="Google Shape;120;p76">
              <a:extLst>
                <a:ext uri="{FF2B5EF4-FFF2-40B4-BE49-F238E27FC236}">
                  <a16:creationId xmlns:a16="http://schemas.microsoft.com/office/drawing/2014/main" id="{3D317F98-521D-0A8B-87B6-C44AAC328168}"/>
                </a:ext>
              </a:extLst>
            </p:cNvPr>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Montserrat Medium" panose="00000600000000000000" pitchFamily="2" charset="0"/>
                  <a:ea typeface="Verdana"/>
                  <a:cs typeface="Verdana"/>
                  <a:sym typeface="Verdana"/>
                </a:rPr>
                <a:t>EECE AI/ML</a:t>
              </a:r>
              <a:endParaRPr sz="900" b="0" i="0" u="none" strike="noStrike" cap="none" dirty="0">
                <a:solidFill>
                  <a:srgbClr val="000000"/>
                </a:solidFill>
                <a:latin typeface="Montserrat Medium" panose="00000600000000000000" pitchFamily="2" charset="0"/>
                <a:sym typeface="Arial"/>
              </a:endParaRPr>
            </a:p>
          </p:txBody>
        </p:sp>
        <p:sp>
          <p:nvSpPr>
            <p:cNvPr id="25" name="Google Shape;120;p76">
              <a:extLst>
                <a:ext uri="{FF2B5EF4-FFF2-40B4-BE49-F238E27FC236}">
                  <a16:creationId xmlns:a16="http://schemas.microsoft.com/office/drawing/2014/main" id="{D386AA56-F2F5-56F4-0B77-077184791E12}"/>
                </a:ext>
              </a:extLst>
            </p:cNvPr>
            <p:cNvSpPr/>
            <p:nvPr/>
          </p:nvSpPr>
          <p:spPr>
            <a:xfrm>
              <a:off x="4799359" y="1557376"/>
              <a:ext cx="200456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b="1" i="0" u="none" strike="noStrike" cap="none" dirty="0">
                  <a:solidFill>
                    <a:schemeClr val="bg1"/>
                  </a:solidFill>
                  <a:latin typeface="Montserrat Medium" panose="00000600000000000000" pitchFamily="2" charset="0"/>
                  <a:sym typeface="Arial"/>
                </a:rPr>
                <a:t>BU21EECE0100408</a:t>
              </a:r>
            </a:p>
          </p:txBody>
        </p:sp>
        <p:sp>
          <p:nvSpPr>
            <p:cNvPr id="26" name="Google Shape;120;p76">
              <a:extLst>
                <a:ext uri="{FF2B5EF4-FFF2-40B4-BE49-F238E27FC236}">
                  <a16:creationId xmlns:a16="http://schemas.microsoft.com/office/drawing/2014/main" id="{49905DAB-27F0-0BFC-C243-04C498A04B7C}"/>
                </a:ext>
              </a:extLst>
            </p:cNvPr>
            <p:cNvSpPr/>
            <p:nvPr/>
          </p:nvSpPr>
          <p:spPr>
            <a:xfrm>
              <a:off x="6937875" y="1557376"/>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buSzPts val="1400"/>
              </a:pPr>
              <a:r>
                <a:rPr lang="en-US" sz="1800" b="1" dirty="0">
                  <a:solidFill>
                    <a:schemeClr val="bg1"/>
                  </a:solidFill>
                  <a:latin typeface="Montserrat Medium"/>
                  <a:sym typeface="Montserrat Medium"/>
                </a:rPr>
                <a:t>P. V. Muni Krishna</a:t>
              </a:r>
            </a:p>
          </p:txBody>
        </p:sp>
      </p:grpSp>
      <p:sp>
        <p:nvSpPr>
          <p:cNvPr id="33" name="Slide Number Placeholder 32">
            <a:extLst>
              <a:ext uri="{FF2B5EF4-FFF2-40B4-BE49-F238E27FC236}">
                <a16:creationId xmlns:a16="http://schemas.microsoft.com/office/drawing/2014/main" id="{2D7765F4-D938-C625-7541-CDC9FD9AC3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pic>
        <p:nvPicPr>
          <p:cNvPr id="4" name="Picture 3">
            <a:extLst>
              <a:ext uri="{FF2B5EF4-FFF2-40B4-BE49-F238E27FC236}">
                <a16:creationId xmlns:a16="http://schemas.microsoft.com/office/drawing/2014/main" id="{20814831-001D-210A-0BF4-B8A6B5F95FE9}"/>
              </a:ext>
            </a:extLst>
          </p:cNvPr>
          <p:cNvPicPr>
            <a:picLocks noChangeAspect="1"/>
          </p:cNvPicPr>
          <p:nvPr/>
        </p:nvPicPr>
        <p:blipFill>
          <a:blip r:embed="rId5"/>
          <a:stretch>
            <a:fillRect/>
          </a:stretch>
        </p:blipFill>
        <p:spPr>
          <a:xfrm>
            <a:off x="1156345" y="1316163"/>
            <a:ext cx="1048942" cy="1379903"/>
          </a:xfrm>
          <a:prstGeom prst="rect">
            <a:avLst/>
          </a:prstGeom>
        </p:spPr>
      </p:pic>
      <p:pic>
        <p:nvPicPr>
          <p:cNvPr id="28" name="Picture 27">
            <a:extLst>
              <a:ext uri="{FF2B5EF4-FFF2-40B4-BE49-F238E27FC236}">
                <a16:creationId xmlns:a16="http://schemas.microsoft.com/office/drawing/2014/main" id="{8B84615E-0366-9337-3A56-9E394BE38980}"/>
              </a:ext>
            </a:extLst>
          </p:cNvPr>
          <p:cNvPicPr>
            <a:picLocks noChangeAspect="1"/>
          </p:cNvPicPr>
          <p:nvPr/>
        </p:nvPicPr>
        <p:blipFill>
          <a:blip r:embed="rId6"/>
          <a:stretch>
            <a:fillRect/>
          </a:stretch>
        </p:blipFill>
        <p:spPr>
          <a:xfrm>
            <a:off x="1156345" y="2902836"/>
            <a:ext cx="1048942" cy="1379903"/>
          </a:xfrm>
          <a:prstGeom prst="rect">
            <a:avLst/>
          </a:prstGeom>
        </p:spPr>
      </p:pic>
      <p:pic>
        <p:nvPicPr>
          <p:cNvPr id="30" name="Picture 29">
            <a:extLst>
              <a:ext uri="{FF2B5EF4-FFF2-40B4-BE49-F238E27FC236}">
                <a16:creationId xmlns:a16="http://schemas.microsoft.com/office/drawing/2014/main" id="{14647DB2-E2F0-0BB7-EBA9-8195A9177323}"/>
              </a:ext>
            </a:extLst>
          </p:cNvPr>
          <p:cNvPicPr>
            <a:picLocks noChangeAspect="1"/>
          </p:cNvPicPr>
          <p:nvPr/>
        </p:nvPicPr>
        <p:blipFill>
          <a:blip r:embed="rId7"/>
          <a:stretch>
            <a:fillRect/>
          </a:stretch>
        </p:blipFill>
        <p:spPr>
          <a:xfrm>
            <a:off x="1148740" y="4489509"/>
            <a:ext cx="1048941" cy="137990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16D5E0D-E878-63B4-A1A9-208E58ED601E}"/>
            </a:ext>
          </a:extLst>
        </p:cNvPr>
        <p:cNvGrpSpPr/>
        <p:nvPr/>
      </p:nvGrpSpPr>
      <p:grpSpPr>
        <a:xfrm>
          <a:off x="0" y="0"/>
          <a:ext cx="0" cy="0"/>
          <a:chOff x="0" y="0"/>
          <a:chExt cx="0" cy="0"/>
        </a:xfrm>
      </p:grpSpPr>
      <p:pic>
        <p:nvPicPr>
          <p:cNvPr id="111" name="Google Shape;111;p76">
            <a:extLst>
              <a:ext uri="{FF2B5EF4-FFF2-40B4-BE49-F238E27FC236}">
                <a16:creationId xmlns:a16="http://schemas.microsoft.com/office/drawing/2014/main" id="{CD36C4A8-2052-7C84-C39A-3CBDF0046CFF}"/>
              </a:ext>
            </a:extLst>
          </p:cNvPr>
          <p:cNvPicPr preferRelativeResize="0"/>
          <p:nvPr/>
        </p:nvPicPr>
        <p:blipFill rotWithShape="1">
          <a:blip r:embed="rId3">
            <a:alphaModFix/>
          </a:blip>
          <a:srcRect l="22326" t="32664" r="11836" b="35101"/>
          <a:stretch/>
        </p:blipFill>
        <p:spPr>
          <a:xfrm>
            <a:off x="262467" y="258234"/>
            <a:ext cx="1504951" cy="423333"/>
          </a:xfrm>
          <a:prstGeom prst="rect">
            <a:avLst/>
          </a:prstGeom>
          <a:noFill/>
          <a:ln>
            <a:noFill/>
          </a:ln>
        </p:spPr>
      </p:pic>
      <p:grpSp>
        <p:nvGrpSpPr>
          <p:cNvPr id="112" name="Google Shape;112;p76">
            <a:extLst>
              <a:ext uri="{FF2B5EF4-FFF2-40B4-BE49-F238E27FC236}">
                <a16:creationId xmlns:a16="http://schemas.microsoft.com/office/drawing/2014/main" id="{C57379A0-1397-F4C2-2A88-69D07BFBDBCC}"/>
              </a:ext>
            </a:extLst>
          </p:cNvPr>
          <p:cNvGrpSpPr/>
          <p:nvPr/>
        </p:nvGrpSpPr>
        <p:grpSpPr>
          <a:xfrm>
            <a:off x="11856720" y="140636"/>
            <a:ext cx="223520" cy="990718"/>
            <a:chOff x="11856720" y="140636"/>
            <a:chExt cx="223520" cy="990718"/>
          </a:xfrm>
        </p:grpSpPr>
        <p:grpSp>
          <p:nvGrpSpPr>
            <p:cNvPr id="113" name="Google Shape;113;p76">
              <a:extLst>
                <a:ext uri="{FF2B5EF4-FFF2-40B4-BE49-F238E27FC236}">
                  <a16:creationId xmlns:a16="http://schemas.microsoft.com/office/drawing/2014/main" id="{53AE2AB2-2208-8436-C088-F8E1EE56ACDD}"/>
                </a:ext>
              </a:extLst>
            </p:cNvPr>
            <p:cNvGrpSpPr/>
            <p:nvPr/>
          </p:nvGrpSpPr>
          <p:grpSpPr>
            <a:xfrm>
              <a:off x="11856720" y="660278"/>
              <a:ext cx="223520" cy="471076"/>
              <a:chOff x="9734551" y="3138055"/>
              <a:chExt cx="2457449" cy="1328450"/>
            </a:xfrm>
          </p:grpSpPr>
          <p:sp>
            <p:nvSpPr>
              <p:cNvPr id="114" name="Google Shape;114;p76">
                <a:extLst>
                  <a:ext uri="{FF2B5EF4-FFF2-40B4-BE49-F238E27FC236}">
                    <a16:creationId xmlns:a16="http://schemas.microsoft.com/office/drawing/2014/main" id="{126353FF-E161-736B-FDA4-930AD7B61009}"/>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5" name="Google Shape;115;p76">
                <a:extLst>
                  <a:ext uri="{FF2B5EF4-FFF2-40B4-BE49-F238E27FC236}">
                    <a16:creationId xmlns:a16="http://schemas.microsoft.com/office/drawing/2014/main" id="{D7A00F2C-490F-D555-A227-E7BC946DE9EF}"/>
                  </a:ext>
                </a:extLst>
              </p:cNvPr>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6" name="Google Shape;116;p76">
              <a:extLst>
                <a:ext uri="{FF2B5EF4-FFF2-40B4-BE49-F238E27FC236}">
                  <a16:creationId xmlns:a16="http://schemas.microsoft.com/office/drawing/2014/main" id="{740B92F7-BB3E-7287-0CA2-E608AD95E6D9}"/>
                </a:ext>
              </a:extLst>
            </p:cNvPr>
            <p:cNvGrpSpPr/>
            <p:nvPr/>
          </p:nvGrpSpPr>
          <p:grpSpPr>
            <a:xfrm>
              <a:off x="11856720" y="140636"/>
              <a:ext cx="223520" cy="471076"/>
              <a:chOff x="9734551" y="3138055"/>
              <a:chExt cx="2457449" cy="1328450"/>
            </a:xfrm>
          </p:grpSpPr>
          <p:sp>
            <p:nvSpPr>
              <p:cNvPr id="117" name="Google Shape;117;p76">
                <a:extLst>
                  <a:ext uri="{FF2B5EF4-FFF2-40B4-BE49-F238E27FC236}">
                    <a16:creationId xmlns:a16="http://schemas.microsoft.com/office/drawing/2014/main" id="{F2686511-1B84-2C77-7126-3491538F7EAA}"/>
                  </a:ext>
                </a:extLst>
              </p:cNvPr>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8" name="Google Shape;118;p76">
                <a:extLst>
                  <a:ext uri="{FF2B5EF4-FFF2-40B4-BE49-F238E27FC236}">
                    <a16:creationId xmlns:a16="http://schemas.microsoft.com/office/drawing/2014/main" id="{09541A36-FA09-469A-29B5-F0C693E6FDDF}"/>
                  </a:ext>
                </a:extLst>
              </p:cNvPr>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7" name="Picture 6" descr="A logo with text overlay&#10;&#10;Description automatically generated">
            <a:extLst>
              <a:ext uri="{FF2B5EF4-FFF2-40B4-BE49-F238E27FC236}">
                <a16:creationId xmlns:a16="http://schemas.microsoft.com/office/drawing/2014/main" id="{237F7F33-9CF1-F18A-D2EB-579E4AE1E481}"/>
              </a:ext>
            </a:extLst>
          </p:cNvPr>
          <p:cNvPicPr>
            <a:picLocks noChangeAspect="1"/>
          </p:cNvPicPr>
          <p:nvPr/>
        </p:nvPicPr>
        <p:blipFill rotWithShape="1">
          <a:blip r:embed="rId4"/>
          <a:srcRect l="37906" t="34096" r="9606" b="36394"/>
          <a:stretch/>
        </p:blipFill>
        <p:spPr>
          <a:xfrm>
            <a:off x="11125200" y="11945"/>
            <a:ext cx="1066800" cy="599768"/>
          </a:xfrm>
          <a:prstGeom prst="rect">
            <a:avLst/>
          </a:prstGeom>
        </p:spPr>
      </p:pic>
      <p:sp>
        <p:nvSpPr>
          <p:cNvPr id="8" name="Google Shape;125;p3">
            <a:extLst>
              <a:ext uri="{FF2B5EF4-FFF2-40B4-BE49-F238E27FC236}">
                <a16:creationId xmlns:a16="http://schemas.microsoft.com/office/drawing/2014/main" id="{1EF97A4B-E82E-712F-CA13-78D59E17A26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Times New Roman" panose="02020603050405020304" pitchFamily="18" charset="0"/>
                <a:ea typeface="Montserrat"/>
                <a:cs typeface="Times New Roman" panose="02020603050405020304" pitchFamily="18" charset="0"/>
                <a:sym typeface="Montserrat"/>
              </a:rPr>
              <a:t>Objective and Goals</a:t>
            </a:r>
            <a:endParaRPr dirty="0">
              <a:latin typeface="Times New Roman" panose="02020603050405020304" pitchFamily="18" charset="0"/>
              <a:cs typeface="Times New Roman" panose="02020603050405020304" pitchFamily="18" charset="0"/>
            </a:endParaRPr>
          </a:p>
        </p:txBody>
      </p:sp>
      <p:sp>
        <p:nvSpPr>
          <p:cNvPr id="3" name="Google Shape;120;p76">
            <a:extLst>
              <a:ext uri="{FF2B5EF4-FFF2-40B4-BE49-F238E27FC236}">
                <a16:creationId xmlns:a16="http://schemas.microsoft.com/office/drawing/2014/main" id="{CA08A1E2-29B3-F3D5-48A9-5D1EA6629717}"/>
              </a:ext>
            </a:extLst>
          </p:cNvPr>
          <p:cNvSpPr/>
          <p:nvPr/>
        </p:nvSpPr>
        <p:spPr>
          <a:xfrm>
            <a:off x="550605" y="763278"/>
            <a:ext cx="2277435" cy="501585"/>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800" b="1" i="0" u="none" strike="noStrike" cap="none" dirty="0">
                <a:solidFill>
                  <a:schemeClr val="lt1"/>
                </a:solidFill>
                <a:latin typeface="Times New Roman" panose="02020603050405020304" pitchFamily="18" charset="0"/>
                <a:ea typeface="Verdana"/>
                <a:cs typeface="Times New Roman" panose="02020603050405020304" pitchFamily="18" charset="0"/>
                <a:sym typeface="Verdana"/>
              </a:rPr>
              <a:t>Objective </a:t>
            </a:r>
            <a:endParaRPr sz="1100" b="1"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5" name="Google Shape;120;p76">
            <a:extLst>
              <a:ext uri="{FF2B5EF4-FFF2-40B4-BE49-F238E27FC236}">
                <a16:creationId xmlns:a16="http://schemas.microsoft.com/office/drawing/2014/main" id="{17BF0AA4-CB04-F194-9E07-5F430F49129E}"/>
              </a:ext>
            </a:extLst>
          </p:cNvPr>
          <p:cNvSpPr/>
          <p:nvPr/>
        </p:nvSpPr>
        <p:spPr>
          <a:xfrm>
            <a:off x="550606" y="3593002"/>
            <a:ext cx="2277434" cy="57559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800" b="1" i="0" u="none" strike="noStrike" cap="none" dirty="0">
                <a:solidFill>
                  <a:schemeClr val="lt1"/>
                </a:solidFill>
                <a:latin typeface="Verdana"/>
                <a:ea typeface="Verdana"/>
                <a:cs typeface="Verdana"/>
                <a:sym typeface="Verdana"/>
              </a:rPr>
              <a:t>Goals</a:t>
            </a:r>
            <a:endParaRPr sz="1100" b="1" i="0" u="none" strike="noStrike" cap="none" dirty="0">
              <a:solidFill>
                <a:srgbClr val="000000"/>
              </a:solidFill>
              <a:latin typeface="Arial"/>
              <a:ea typeface="Arial"/>
              <a:cs typeface="Arial"/>
              <a:sym typeface="Arial"/>
            </a:endParaRPr>
          </a:p>
        </p:txBody>
      </p:sp>
      <p:sp>
        <p:nvSpPr>
          <p:cNvPr id="33" name="TextBox 32">
            <a:extLst>
              <a:ext uri="{FF2B5EF4-FFF2-40B4-BE49-F238E27FC236}">
                <a16:creationId xmlns:a16="http://schemas.microsoft.com/office/drawing/2014/main" id="{A1111477-E886-23E8-64BD-4CADAD76379A}"/>
              </a:ext>
            </a:extLst>
          </p:cNvPr>
          <p:cNvSpPr txBox="1"/>
          <p:nvPr/>
        </p:nvSpPr>
        <p:spPr>
          <a:xfrm>
            <a:off x="570341" y="1283640"/>
            <a:ext cx="10110258" cy="2616101"/>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primary objective of this project is to develop a accurate deep learning model for the automatic classification of ECG arrhythmias. </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goal is to leverage deep learning techniques to diagnosis of cardiac abnormalities.</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Objective is to improve patient outcomes and reducing the workload on healthcare professionals.</a:t>
            </a:r>
            <a:endParaRPr lang="en-IN" sz="2400" dirty="0">
              <a:latin typeface="Times New Roman" panose="02020603050405020304" pitchFamily="18" charset="0"/>
              <a:ea typeface="Verdana" panose="020B0604030504040204" pitchFamily="34" charset="0"/>
              <a:cs typeface="Times New Roman" panose="02020603050405020304" pitchFamily="18" charset="0"/>
            </a:endParaRPr>
          </a:p>
          <a:p>
            <a:pPr algn="just"/>
            <a:endParaRPr lang="en-IN" sz="2000"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35" name="Slide Number Placeholder 34">
            <a:extLst>
              <a:ext uri="{FF2B5EF4-FFF2-40B4-BE49-F238E27FC236}">
                <a16:creationId xmlns:a16="http://schemas.microsoft.com/office/drawing/2014/main" id="{FB294828-0F9E-F06A-05D5-7A5C37AB34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sp>
        <p:nvSpPr>
          <p:cNvPr id="6" name="TextBox 5">
            <a:extLst>
              <a:ext uri="{FF2B5EF4-FFF2-40B4-BE49-F238E27FC236}">
                <a16:creationId xmlns:a16="http://schemas.microsoft.com/office/drawing/2014/main" id="{B9FC2053-D6CC-51CE-0C73-790904D6165D}"/>
              </a:ext>
            </a:extLst>
          </p:cNvPr>
          <p:cNvSpPr txBox="1"/>
          <p:nvPr/>
        </p:nvSpPr>
        <p:spPr>
          <a:xfrm>
            <a:off x="550605" y="4187372"/>
            <a:ext cx="10766089" cy="2308324"/>
          </a:xfrm>
          <a:prstGeom prst="rect">
            <a:avLst/>
          </a:prstGeom>
          <a:noFill/>
        </p:spPr>
        <p:txBody>
          <a:bodyPr wrap="none" rtlCol="0">
            <a:spAutoFit/>
          </a:bodyPr>
          <a:lstStyle/>
          <a:p>
            <a:pPr marL="342900" marR="0" indent="-342900" algn="just" rtl="0">
              <a:spcBef>
                <a:spcPts val="0"/>
              </a:spcBef>
              <a:spcAft>
                <a:spcPts val="0"/>
              </a:spcAft>
              <a:buClr>
                <a:srgbClr val="000000"/>
              </a:buClr>
              <a:buSzPts val="14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Design and implement a deep learning architecture tailored for ECG signal </a:t>
            </a:r>
          </a:p>
          <a:p>
            <a:pPr marR="0" algn="just" rtl="0">
              <a:spcBef>
                <a:spcPts val="0"/>
              </a:spcBef>
              <a:spcAft>
                <a:spcPts val="0"/>
              </a:spcAft>
              <a:buClr>
                <a:srgbClr val="000000"/>
              </a:buClr>
              <a:buSzPts val="1400"/>
            </a:pPr>
            <a:r>
              <a:rPr lang="en-US" sz="2400" dirty="0">
                <a:latin typeface="Times New Roman" panose="02020603050405020304" pitchFamily="18" charset="0"/>
                <a:cs typeface="Times New Roman" panose="02020603050405020304" pitchFamily="18" charset="0"/>
              </a:rPr>
              <a:t>    analysis, selecting the most effective model for arrhythmia classification.</a:t>
            </a:r>
          </a:p>
          <a:p>
            <a:pPr marL="342900" marR="0" indent="-342900" algn="just" rtl="0">
              <a:spcBef>
                <a:spcPts val="0"/>
              </a:spcBef>
              <a:spcAft>
                <a:spcPts val="0"/>
              </a:spcAft>
              <a:buClr>
                <a:srgbClr val="000000"/>
              </a:buClr>
              <a:buSzPts val="14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Train the deep learning model using annotated ECG datasets and optimize </a:t>
            </a:r>
          </a:p>
          <a:p>
            <a:pPr marR="0" algn="just" rtl="0">
              <a:spcBef>
                <a:spcPts val="0"/>
              </a:spcBef>
              <a:spcAft>
                <a:spcPts val="0"/>
              </a:spcAft>
              <a:buClr>
                <a:srgbClr val="000000"/>
              </a:buClr>
              <a:buSzPts val="1400"/>
            </a:pPr>
            <a:r>
              <a:rPr lang="en-US" sz="2400" dirty="0">
                <a:latin typeface="Times New Roman" panose="02020603050405020304" pitchFamily="18" charset="0"/>
                <a:cs typeface="Times New Roman" panose="02020603050405020304" pitchFamily="18" charset="0"/>
              </a:rPr>
              <a:t>    it to improve accuracy and generalization.</a:t>
            </a:r>
          </a:p>
          <a:p>
            <a:pPr marL="342900" marR="0" indent="-342900" algn="just" rtl="0">
              <a:spcBef>
                <a:spcPts val="0"/>
              </a:spcBef>
              <a:spcAft>
                <a:spcPts val="0"/>
              </a:spcAft>
              <a:buClr>
                <a:srgbClr val="000000"/>
              </a:buClr>
              <a:buSzPts val="14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To develop a highly accurate deep learning model for classifying ECG arrhythmias</a:t>
            </a:r>
          </a:p>
          <a:p>
            <a:pPr marR="0" algn="just" rtl="0">
              <a:spcBef>
                <a:spcPts val="0"/>
              </a:spcBef>
              <a:spcAft>
                <a:spcPts val="0"/>
              </a:spcAft>
              <a:buClr>
                <a:srgbClr val="000000"/>
              </a:buClr>
              <a:buSzPts val="1400"/>
            </a:pPr>
            <a:r>
              <a:rPr lang="en-US" sz="2400" dirty="0">
                <a:latin typeface="Times New Roman" panose="02020603050405020304" pitchFamily="18" charset="0"/>
                <a:cs typeface="Times New Roman" panose="02020603050405020304" pitchFamily="18" charset="0"/>
              </a:rPr>
              <a:t>    using deep learning techniques.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9641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a:t>
            </a:r>
            <a:endParaRPr dirty="0"/>
          </a:p>
        </p:txBody>
      </p:sp>
      <p:graphicFrame>
        <p:nvGraphicFramePr>
          <p:cNvPr id="2" name="Table 1">
            <a:extLst>
              <a:ext uri="{FF2B5EF4-FFF2-40B4-BE49-F238E27FC236}">
                <a16:creationId xmlns:a16="http://schemas.microsoft.com/office/drawing/2014/main" id="{EC7E7835-0C6B-FE1B-32CC-F7FAD5388C88}"/>
              </a:ext>
            </a:extLst>
          </p:cNvPr>
          <p:cNvGraphicFramePr>
            <a:graphicFrameLocks noGrp="1"/>
          </p:cNvGraphicFramePr>
          <p:nvPr>
            <p:extLst>
              <p:ext uri="{D42A27DB-BD31-4B8C-83A1-F6EECF244321}">
                <p14:modId xmlns:p14="http://schemas.microsoft.com/office/powerpoint/2010/main" val="165089983"/>
              </p:ext>
            </p:extLst>
          </p:nvPr>
        </p:nvGraphicFramePr>
        <p:xfrm>
          <a:off x="491065" y="1219199"/>
          <a:ext cx="11024659" cy="4434404"/>
        </p:xfrm>
        <a:graphic>
          <a:graphicData uri="http://schemas.openxmlformats.org/drawingml/2006/table">
            <a:tbl>
              <a:tblPr firstRow="1" bandRow="1">
                <a:tableStyleId>{487C13AC-C4EB-4B75-A16E-F28B5C2F6171}</a:tableStyleId>
              </a:tblPr>
              <a:tblGrid>
                <a:gridCol w="597294">
                  <a:extLst>
                    <a:ext uri="{9D8B030D-6E8A-4147-A177-3AD203B41FA5}">
                      <a16:colId xmlns:a16="http://schemas.microsoft.com/office/drawing/2014/main" val="1559590314"/>
                    </a:ext>
                  </a:extLst>
                </a:gridCol>
                <a:gridCol w="3790433">
                  <a:extLst>
                    <a:ext uri="{9D8B030D-6E8A-4147-A177-3AD203B41FA5}">
                      <a16:colId xmlns:a16="http://schemas.microsoft.com/office/drawing/2014/main" val="2022238014"/>
                    </a:ext>
                  </a:extLst>
                </a:gridCol>
                <a:gridCol w="2360208">
                  <a:extLst>
                    <a:ext uri="{9D8B030D-6E8A-4147-A177-3AD203B41FA5}">
                      <a16:colId xmlns:a16="http://schemas.microsoft.com/office/drawing/2014/main" val="1651734524"/>
                    </a:ext>
                  </a:extLst>
                </a:gridCol>
                <a:gridCol w="1348690">
                  <a:extLst>
                    <a:ext uri="{9D8B030D-6E8A-4147-A177-3AD203B41FA5}">
                      <a16:colId xmlns:a16="http://schemas.microsoft.com/office/drawing/2014/main" val="4123181585"/>
                    </a:ext>
                  </a:extLst>
                </a:gridCol>
                <a:gridCol w="2928034">
                  <a:extLst>
                    <a:ext uri="{9D8B030D-6E8A-4147-A177-3AD203B41FA5}">
                      <a16:colId xmlns:a16="http://schemas.microsoft.com/office/drawing/2014/main" val="1633317419"/>
                    </a:ext>
                  </a:extLst>
                </a:gridCol>
              </a:tblGrid>
              <a:tr h="704829">
                <a:tc>
                  <a:txBody>
                    <a:bodyPr/>
                    <a:lstStyle/>
                    <a:p>
                      <a:pPr algn="ctr"/>
                      <a:r>
                        <a:rPr lang="en-US" sz="1100" dirty="0"/>
                        <a:t>S.NO</a:t>
                      </a:r>
                      <a:endParaRPr lang="en-IN" sz="1100" dirty="0"/>
                    </a:p>
                  </a:txBody>
                  <a:tcPr anchor="ctr"/>
                </a:tc>
                <a:tc>
                  <a:txBody>
                    <a:bodyPr/>
                    <a:lstStyle/>
                    <a:p>
                      <a:pPr algn="ctr"/>
                      <a:r>
                        <a:rPr lang="en-US" dirty="0"/>
                        <a:t>TITLE</a:t>
                      </a:r>
                      <a:endParaRPr lang="en-IN" dirty="0"/>
                    </a:p>
                  </a:txBody>
                  <a:tcPr anchor="ctr"/>
                </a:tc>
                <a:tc>
                  <a:txBody>
                    <a:bodyPr/>
                    <a:lstStyle/>
                    <a:p>
                      <a:pPr algn="ctr"/>
                      <a:r>
                        <a:rPr lang="en-US" dirty="0"/>
                        <a:t>AUTHOR</a:t>
                      </a:r>
                      <a:endParaRPr lang="en-IN" dirty="0"/>
                    </a:p>
                  </a:txBody>
                  <a:tcPr anchor="ctr"/>
                </a:tc>
                <a:tc>
                  <a:txBody>
                    <a:bodyPr/>
                    <a:lstStyle/>
                    <a:p>
                      <a:pPr algn="ctr"/>
                      <a:r>
                        <a:rPr lang="en-US" dirty="0"/>
                        <a:t>YEAR OF PUBLISHING</a:t>
                      </a:r>
                      <a:endParaRPr lang="en-IN" dirty="0"/>
                    </a:p>
                  </a:txBody>
                  <a:tcPr anchor="ctr"/>
                </a:tc>
                <a:tc>
                  <a:txBody>
                    <a:bodyPr/>
                    <a:lstStyle/>
                    <a:p>
                      <a:pPr algn="ctr"/>
                      <a:r>
                        <a:rPr lang="en-US" sz="1200" dirty="0"/>
                        <a:t>PARAMETERS MENTIONED </a:t>
                      </a:r>
                      <a:endParaRPr lang="en-IN" sz="1200" dirty="0"/>
                    </a:p>
                  </a:txBody>
                  <a:tcPr anchor="ctr"/>
                </a:tc>
                <a:extLst>
                  <a:ext uri="{0D108BD9-81ED-4DB2-BD59-A6C34878D82A}">
                    <a16:rowId xmlns:a16="http://schemas.microsoft.com/office/drawing/2014/main" val="1814592959"/>
                  </a:ext>
                </a:extLst>
              </a:tr>
              <a:tr h="1030839">
                <a:tc>
                  <a:txBody>
                    <a:bodyPr/>
                    <a:lstStyle/>
                    <a:p>
                      <a:pPr algn="ctr"/>
                      <a:r>
                        <a:rPr lang="en-US" dirty="0"/>
                        <a:t>1</a:t>
                      </a:r>
                    </a:p>
                  </a:txBody>
                  <a:tcPr anchor="ctr"/>
                </a:tc>
                <a:tc>
                  <a:txBody>
                    <a:bodyPr/>
                    <a:lstStyle/>
                    <a:p>
                      <a:pPr algn="ctr"/>
                      <a:r>
                        <a:rPr lang="en-US" sz="1400" dirty="0">
                          <a:latin typeface="Times New Roman" panose="02020603050405020304" pitchFamily="18" charset="0"/>
                          <a:cs typeface="Times New Roman" panose="02020603050405020304" pitchFamily="18" charset="0"/>
                        </a:rPr>
                        <a:t>Cardiologist-Level Arrhythmia Detection with Convolutional Neural Networks</a:t>
                      </a:r>
                      <a:endParaRPr lang="en-IN" sz="1400" b="0" dirty="0">
                        <a:latin typeface="Times New Roman" panose="02020603050405020304" pitchFamily="18" charset="0"/>
                        <a:cs typeface="Times New Roman" panose="02020603050405020304" pitchFamily="18" charset="0"/>
                      </a:endParaRPr>
                    </a:p>
                  </a:txBody>
                  <a:tcPr anchor="ctr"/>
                </a:tc>
                <a:tc>
                  <a:txBody>
                    <a:bodyPr/>
                    <a:lstStyle/>
                    <a:p>
                      <a:pPr algn="ctr"/>
                      <a:r>
                        <a:rPr lang="fi-FI" sz="1400" dirty="0">
                          <a:latin typeface="Times New Roman" panose="02020603050405020304" pitchFamily="18" charset="0"/>
                          <a:cs typeface="Times New Roman" panose="02020603050405020304" pitchFamily="18" charset="0"/>
                        </a:rPr>
                        <a:t>Awni Y. Hannun, Pranav Rajpurkar</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2019</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marL="285750" lvl="1"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34-layer deep CNN (convolutional neural network)</a:t>
                      </a:r>
                    </a:p>
                    <a:p>
                      <a:pPr marL="285750" lvl="1"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30-second ECG segments</a:t>
                      </a:r>
                      <a:endParaRPr lang="en-IN" sz="1400" b="1" dirty="0">
                        <a:latin typeface="Times New Roman" panose="02020603050405020304" pitchFamily="18" charset="0"/>
                        <a:cs typeface="Times New Roman" panose="02020603050405020304" pitchFamily="18" charset="0"/>
                      </a:endParaRPr>
                    </a:p>
                    <a:p>
                      <a:pPr marL="285750" lvl="1"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MIT-BIH Arrhythmia Dataset</a:t>
                      </a:r>
                    </a:p>
                  </a:txBody>
                  <a:tcPr anchor="ctr"/>
                </a:tc>
                <a:extLst>
                  <a:ext uri="{0D108BD9-81ED-4DB2-BD59-A6C34878D82A}">
                    <a16:rowId xmlns:a16="http://schemas.microsoft.com/office/drawing/2014/main" val="1887299468"/>
                  </a:ext>
                </a:extLst>
              </a:tr>
              <a:tr h="1540496">
                <a:tc>
                  <a:txBody>
                    <a:bodyPr/>
                    <a:lstStyle/>
                    <a:p>
                      <a:pPr algn="ctr"/>
                      <a:r>
                        <a:rPr lang="en-US" dirty="0"/>
                        <a:t>2</a:t>
                      </a:r>
                      <a:endParaRPr lang="en-IN" dirty="0"/>
                    </a:p>
                  </a:txBody>
                  <a:tcPr anchor="ctr"/>
                </a:tc>
                <a:tc>
                  <a:txBody>
                    <a:bodyPr/>
                    <a:lstStyle/>
                    <a:p>
                      <a:pPr algn="ctr"/>
                      <a:r>
                        <a:rPr lang="en-US" sz="1400" dirty="0">
                          <a:latin typeface="Times New Roman" panose="02020603050405020304" pitchFamily="18" charset="0"/>
                          <a:cs typeface="Times New Roman" panose="02020603050405020304" pitchFamily="18" charset="0"/>
                        </a:rPr>
                        <a:t>ECG Heartbeat Classification Using Convolutional Neural Networks</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dirty="0" err="1">
                          <a:latin typeface="Times New Roman" panose="02020603050405020304" pitchFamily="18" charset="0"/>
                          <a:cs typeface="Times New Roman" panose="02020603050405020304" pitchFamily="18" charset="0"/>
                        </a:rPr>
                        <a:t>Jiun</a:t>
                      </a:r>
                      <a:r>
                        <a:rPr lang="en-IN" sz="1400" dirty="0">
                          <a:latin typeface="Times New Roman" panose="02020603050405020304" pitchFamily="18" charset="0"/>
                          <a:cs typeface="Times New Roman" panose="02020603050405020304" pitchFamily="18" charset="0"/>
                        </a:rPr>
                        <a:t>-Yan Su, Wen-Chung Kao</a:t>
                      </a:r>
                    </a:p>
                  </a:txBody>
                  <a:tcPr anchor="ctr"/>
                </a:tc>
                <a:tc>
                  <a:txBody>
                    <a:bodyPr/>
                    <a:lstStyle/>
                    <a:p>
                      <a:pPr algn="ctr"/>
                      <a:r>
                        <a:rPr lang="en-US" sz="1400" dirty="0">
                          <a:latin typeface="Times New Roman" panose="02020603050405020304" pitchFamily="18" charset="0"/>
                          <a:cs typeface="Times New Roman" panose="02020603050405020304" pitchFamily="18" charset="0"/>
                        </a:rPr>
                        <a:t>2020</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CNN with max-pooling layers</a:t>
                      </a:r>
                    </a:p>
                    <a:p>
                      <a:pPr marL="285750" indent="-285750">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Input:</a:t>
                      </a:r>
                      <a:r>
                        <a:rPr lang="en-IN" sz="1400" dirty="0">
                          <a:latin typeface="Times New Roman" panose="02020603050405020304" pitchFamily="18" charset="0"/>
                          <a:cs typeface="Times New Roman" panose="02020603050405020304" pitchFamily="18" charset="0"/>
                        </a:rPr>
                        <a:t> Pre-processed ECG signals with R-peak detection</a:t>
                      </a:r>
                    </a:p>
                    <a:p>
                      <a:pPr marL="285750" indent="-285750">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Datasets:</a:t>
                      </a:r>
                      <a:r>
                        <a:rPr lang="en-IN" sz="1400" dirty="0">
                          <a:latin typeface="Times New Roman" panose="02020603050405020304" pitchFamily="18" charset="0"/>
                          <a:cs typeface="Times New Roman" panose="02020603050405020304" pitchFamily="18" charset="0"/>
                        </a:rPr>
                        <a:t> MIT-BIH Arrhythmia Dataset</a:t>
                      </a:r>
                    </a:p>
                  </a:txBody>
                  <a:tcPr/>
                </a:tc>
                <a:extLst>
                  <a:ext uri="{0D108BD9-81ED-4DB2-BD59-A6C34878D82A}">
                    <a16:rowId xmlns:a16="http://schemas.microsoft.com/office/drawing/2014/main" val="2316350183"/>
                  </a:ext>
                </a:extLst>
              </a:tr>
              <a:tr h="615968">
                <a:tc>
                  <a:txBody>
                    <a:bodyPr/>
                    <a:lstStyle/>
                    <a:p>
                      <a:pPr algn="ctr"/>
                      <a:r>
                        <a:rPr lang="en-US" dirty="0"/>
                        <a:t>3</a:t>
                      </a:r>
                      <a:endParaRPr lang="en-IN" dirty="0"/>
                    </a:p>
                  </a:txBody>
                  <a:tcPr anchor="ctr"/>
                </a:tc>
                <a:tc>
                  <a:txBody>
                    <a:bodyPr/>
                    <a:lstStyle/>
                    <a:p>
                      <a:pPr algn="ctr"/>
                      <a:r>
                        <a:rPr lang="en-US" sz="1400" dirty="0">
                          <a:latin typeface="Times New Roman" panose="02020603050405020304" pitchFamily="18" charset="0"/>
                          <a:cs typeface="Times New Roman" panose="02020603050405020304" pitchFamily="18" charset="0"/>
                        </a:rPr>
                        <a:t>A Deep Learning Approach to Predicting Cardiac Abnormalities Using ECG Data</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fi-FI" sz="1400" dirty="0">
                          <a:latin typeface="Times New Roman" panose="02020603050405020304" pitchFamily="18" charset="0"/>
                          <a:cs typeface="Times New Roman" panose="02020603050405020304" pitchFamily="18" charset="0"/>
                        </a:rPr>
                        <a:t>Rajat K. Gupta, Arun K. Majumdar</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2021</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LSTM (Long Short-Term Memory) network</a:t>
                      </a:r>
                    </a:p>
                    <a:p>
                      <a:pPr marL="285750" indent="-285750">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Input:</a:t>
                      </a:r>
                      <a:r>
                        <a:rPr lang="en-IN" sz="1400" dirty="0">
                          <a:latin typeface="Times New Roman" panose="02020603050405020304" pitchFamily="18" charset="0"/>
                          <a:cs typeface="Times New Roman" panose="02020603050405020304" pitchFamily="18" charset="0"/>
                        </a:rPr>
                        <a:t> Raw ECG data</a:t>
                      </a:r>
                    </a:p>
                    <a:p>
                      <a:pPr marL="285750" indent="-285750">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Datasets:</a:t>
                      </a:r>
                      <a:r>
                        <a:rPr lang="en-IN" sz="1400" dirty="0">
                          <a:latin typeface="Times New Roman" panose="02020603050405020304" pitchFamily="18" charset="0"/>
                          <a:cs typeface="Times New Roman" panose="02020603050405020304" pitchFamily="18" charset="0"/>
                        </a:rPr>
                        <a:t> PTB Diagnostic ECG Database</a:t>
                      </a:r>
                    </a:p>
                  </a:txBody>
                  <a:tcPr/>
                </a:tc>
                <a:extLst>
                  <a:ext uri="{0D108BD9-81ED-4DB2-BD59-A6C34878D82A}">
                    <a16:rowId xmlns:a16="http://schemas.microsoft.com/office/drawing/2014/main" val="1211438641"/>
                  </a:ext>
                </a:extLst>
              </a:tr>
            </a:tbl>
          </a:graphicData>
        </a:graphic>
      </p:graphicFrame>
    </p:spTree>
    <p:extLst>
      <p:ext uri="{BB962C8B-B14F-4D97-AF65-F5344CB8AC3E}">
        <p14:creationId xmlns:p14="http://schemas.microsoft.com/office/powerpoint/2010/main" val="3260307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a:t>
            </a:r>
            <a:endParaRPr dirty="0"/>
          </a:p>
        </p:txBody>
      </p:sp>
      <p:graphicFrame>
        <p:nvGraphicFramePr>
          <p:cNvPr id="2" name="Table 1">
            <a:extLst>
              <a:ext uri="{FF2B5EF4-FFF2-40B4-BE49-F238E27FC236}">
                <a16:creationId xmlns:a16="http://schemas.microsoft.com/office/drawing/2014/main" id="{3F48E109-8F1E-4C59-6BF9-CA39C1201F81}"/>
              </a:ext>
            </a:extLst>
          </p:cNvPr>
          <p:cNvGraphicFramePr>
            <a:graphicFrameLocks noGrp="1"/>
          </p:cNvGraphicFramePr>
          <p:nvPr>
            <p:extLst>
              <p:ext uri="{D42A27DB-BD31-4B8C-83A1-F6EECF244321}">
                <p14:modId xmlns:p14="http://schemas.microsoft.com/office/powerpoint/2010/main" val="89996328"/>
              </p:ext>
            </p:extLst>
          </p:nvPr>
        </p:nvGraphicFramePr>
        <p:xfrm>
          <a:off x="592667" y="1507066"/>
          <a:ext cx="11167534" cy="2956560"/>
        </p:xfrm>
        <a:graphic>
          <a:graphicData uri="http://schemas.openxmlformats.org/drawingml/2006/table">
            <a:tbl>
              <a:tblPr firstRow="1" bandRow="1">
                <a:tableStyleId>{487C13AC-C4EB-4B75-A16E-F28B5C2F6171}</a:tableStyleId>
              </a:tblPr>
              <a:tblGrid>
                <a:gridCol w="628104">
                  <a:extLst>
                    <a:ext uri="{9D8B030D-6E8A-4147-A177-3AD203B41FA5}">
                      <a16:colId xmlns:a16="http://schemas.microsoft.com/office/drawing/2014/main" val="1002751931"/>
                    </a:ext>
                  </a:extLst>
                </a:gridCol>
                <a:gridCol w="3838910">
                  <a:extLst>
                    <a:ext uri="{9D8B030D-6E8A-4147-A177-3AD203B41FA5}">
                      <a16:colId xmlns:a16="http://schemas.microsoft.com/office/drawing/2014/main" val="3983550980"/>
                    </a:ext>
                  </a:extLst>
                </a:gridCol>
                <a:gridCol w="2233507">
                  <a:extLst>
                    <a:ext uri="{9D8B030D-6E8A-4147-A177-3AD203B41FA5}">
                      <a16:colId xmlns:a16="http://schemas.microsoft.com/office/drawing/2014/main" val="81425617"/>
                    </a:ext>
                  </a:extLst>
                </a:gridCol>
                <a:gridCol w="1205610">
                  <a:extLst>
                    <a:ext uri="{9D8B030D-6E8A-4147-A177-3AD203B41FA5}">
                      <a16:colId xmlns:a16="http://schemas.microsoft.com/office/drawing/2014/main" val="3885234972"/>
                    </a:ext>
                  </a:extLst>
                </a:gridCol>
                <a:gridCol w="3261403">
                  <a:extLst>
                    <a:ext uri="{9D8B030D-6E8A-4147-A177-3AD203B41FA5}">
                      <a16:colId xmlns:a16="http://schemas.microsoft.com/office/drawing/2014/main" val="3709011525"/>
                    </a:ext>
                  </a:extLst>
                </a:gridCol>
              </a:tblGrid>
              <a:tr h="370840">
                <a:tc>
                  <a:txBody>
                    <a:bodyPr/>
                    <a:lstStyle/>
                    <a:p>
                      <a:pPr algn="ctr"/>
                      <a:r>
                        <a:rPr lang="en-US" dirty="0"/>
                        <a:t>4</a:t>
                      </a:r>
                      <a:endParaRPr lang="en-IN" dirty="0"/>
                    </a:p>
                  </a:txBody>
                  <a:tcPr anchor="ctr"/>
                </a:tc>
                <a:tc>
                  <a:txBody>
                    <a:bodyPr/>
                    <a:lstStyle/>
                    <a:p>
                      <a:pPr algn="ctr"/>
                      <a:r>
                        <a:rPr lang="en-US" dirty="0">
                          <a:latin typeface="Times New Roman" panose="02020603050405020304" pitchFamily="18" charset="0"/>
                          <a:cs typeface="Times New Roman" panose="02020603050405020304" pitchFamily="18" charset="0"/>
                        </a:rPr>
                        <a:t>Transfer Learning for Arrhythmia Classification Using Deep Neural Networks</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IN" dirty="0">
                          <a:latin typeface="Times New Roman" panose="02020603050405020304" pitchFamily="18" charset="0"/>
                          <a:cs typeface="Times New Roman" panose="02020603050405020304" pitchFamily="18" charset="0"/>
                        </a:rPr>
                        <a:t>Xueheng Zhou, Songnan Yang, Hongyi Wu</a:t>
                      </a:r>
                    </a:p>
                  </a:txBody>
                  <a:tcPr anchor="ctr"/>
                </a:tc>
                <a:tc>
                  <a:txBody>
                    <a:bodyPr/>
                    <a:lstStyle/>
                    <a:p>
                      <a:pPr algn="ctr"/>
                      <a:r>
                        <a:rPr lang="en-US" dirty="0">
                          <a:latin typeface="Times New Roman" panose="02020603050405020304" pitchFamily="18" charset="0"/>
                          <a:cs typeface="Times New Roman" panose="02020603050405020304" pitchFamily="18" charset="0"/>
                        </a:rPr>
                        <a:t>2021</a:t>
                      </a:r>
                      <a:endParaRPr lang="en-IN" dirty="0">
                        <a:latin typeface="Times New Roman" panose="02020603050405020304" pitchFamily="18" charset="0"/>
                        <a:cs typeface="Times New Roman" panose="02020603050405020304" pitchFamily="18" charset="0"/>
                      </a:endParaRPr>
                    </a:p>
                  </a:txBody>
                  <a:tcPr anchor="ctr"/>
                </a:tc>
                <a:tc>
                  <a:txBody>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Transfer learning with pre-trained ResNet</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Input:</a:t>
                      </a:r>
                      <a:r>
                        <a:rPr lang="en-IN" dirty="0">
                          <a:latin typeface="Times New Roman" panose="02020603050405020304" pitchFamily="18" charset="0"/>
                          <a:cs typeface="Times New Roman" panose="02020603050405020304" pitchFamily="18" charset="0"/>
                        </a:rPr>
                        <a:t> 12-lead ECG signals</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Datasets:</a:t>
                      </a:r>
                      <a:r>
                        <a:rPr lang="en-IN" dirty="0">
                          <a:latin typeface="Times New Roman" panose="02020603050405020304" pitchFamily="18" charset="0"/>
                          <a:cs typeface="Times New Roman" panose="02020603050405020304" pitchFamily="18" charset="0"/>
                        </a:rPr>
                        <a:t> PhysioNet Challenge 2017 dataset</a:t>
                      </a:r>
                    </a:p>
                  </a:txBody>
                  <a:tcPr/>
                </a:tc>
                <a:extLst>
                  <a:ext uri="{0D108BD9-81ED-4DB2-BD59-A6C34878D82A}">
                    <a16:rowId xmlns:a16="http://schemas.microsoft.com/office/drawing/2014/main" val="2001285114"/>
                  </a:ext>
                </a:extLst>
              </a:tr>
              <a:tr h="370840">
                <a:tc>
                  <a:txBody>
                    <a:bodyPr/>
                    <a:lstStyle/>
                    <a:p>
                      <a:pPr algn="ctr"/>
                      <a:r>
                        <a:rPr lang="en-US" dirty="0"/>
                        <a:t>5</a:t>
                      </a:r>
                      <a:endParaRPr lang="en-IN" dirty="0"/>
                    </a:p>
                  </a:txBody>
                  <a:tcPr anchor="ctr"/>
                </a:tc>
                <a:tc>
                  <a:txBody>
                    <a:bodyPr/>
                    <a:lstStyle/>
                    <a:p>
                      <a:pPr algn="ctr"/>
                      <a:r>
                        <a:rPr lang="en-US" dirty="0">
                          <a:latin typeface="Times New Roman" panose="02020603050405020304" pitchFamily="18" charset="0"/>
                          <a:cs typeface="Times New Roman" panose="02020603050405020304" pitchFamily="18" charset="0"/>
                        </a:rPr>
                        <a:t>Arrhythmia Classification from 2-Lead ECG Signals Using Deep Neural Networks</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IN" dirty="0">
                          <a:latin typeface="Times New Roman" panose="02020603050405020304" pitchFamily="18" charset="0"/>
                          <a:cs typeface="Times New Roman" panose="02020603050405020304" pitchFamily="18" charset="0"/>
                        </a:rPr>
                        <a:t>Shashank Reddy, Rahul Mittal, Amritanshu Pandey</a:t>
                      </a:r>
                    </a:p>
                  </a:txBody>
                  <a:tcPr anchor="ctr"/>
                </a:tc>
                <a:tc>
                  <a:txBody>
                    <a:bodyPr/>
                    <a:lstStyle/>
                    <a:p>
                      <a:pPr algn="ctr"/>
                      <a:r>
                        <a:rPr lang="en-US" dirty="0">
                          <a:latin typeface="Times New Roman" panose="02020603050405020304" pitchFamily="18" charset="0"/>
                          <a:cs typeface="Times New Roman" panose="02020603050405020304" pitchFamily="18" charset="0"/>
                        </a:rPr>
                        <a:t>2022</a:t>
                      </a:r>
                      <a:endParaRPr lang="en-IN" dirty="0">
                        <a:latin typeface="Times New Roman" panose="02020603050405020304" pitchFamily="18" charset="0"/>
                        <a:cs typeface="Times New Roman" panose="02020603050405020304" pitchFamily="18" charset="0"/>
                      </a:endParaRPr>
                    </a:p>
                  </a:txBody>
                  <a:tcPr anchor="ctr"/>
                </a:tc>
                <a:tc>
                  <a:txBody>
                    <a:bodyPr/>
                    <a:lstStyle/>
                    <a:p>
                      <a:pPr marL="285750" lvl="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Deep CNN with attention mechanism</a:t>
                      </a:r>
                    </a:p>
                    <a:p>
                      <a:pPr marL="285750" lvl="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Input:</a:t>
                      </a:r>
                      <a:r>
                        <a:rPr lang="en-IN" dirty="0">
                          <a:latin typeface="Times New Roman" panose="02020603050405020304" pitchFamily="18" charset="0"/>
                          <a:cs typeface="Times New Roman" panose="02020603050405020304" pitchFamily="18" charset="0"/>
                        </a:rPr>
                        <a:t> 2-lead ECG data</a:t>
                      </a:r>
                    </a:p>
                    <a:p>
                      <a:pPr marL="285750" lvl="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Datasets:</a:t>
                      </a:r>
                      <a:r>
                        <a:rPr lang="en-IN" dirty="0">
                          <a:latin typeface="Times New Roman" panose="02020603050405020304" pitchFamily="18" charset="0"/>
                          <a:cs typeface="Times New Roman" panose="02020603050405020304" pitchFamily="18" charset="0"/>
                        </a:rPr>
                        <a:t> MIT-BIH Arrhythmia Dataset</a:t>
                      </a:r>
                    </a:p>
                    <a:p>
                      <a:pPr marL="285750" lvl="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Application: </a:t>
                      </a:r>
                      <a:r>
                        <a:rPr lang="en-US" dirty="0">
                          <a:latin typeface="Times New Roman" panose="02020603050405020304" pitchFamily="18" charset="0"/>
                          <a:cs typeface="Times New Roman" panose="02020603050405020304" pitchFamily="18" charset="0"/>
                        </a:rPr>
                        <a:t>2-lead ECG data could be in </a:t>
                      </a:r>
                      <a:r>
                        <a:rPr lang="en-US" b="1" dirty="0">
                          <a:latin typeface="Times New Roman" panose="02020603050405020304" pitchFamily="18" charset="0"/>
                          <a:cs typeface="Times New Roman" panose="02020603050405020304" pitchFamily="18" charset="0"/>
                        </a:rPr>
                        <a:t>real-time arrhythmia monitoring for wearable health devices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62466640"/>
                  </a:ext>
                </a:extLst>
              </a:tr>
            </a:tbl>
          </a:graphicData>
        </a:graphic>
      </p:graphicFrame>
    </p:spTree>
    <p:extLst>
      <p:ext uri="{BB962C8B-B14F-4D97-AF65-F5344CB8AC3E}">
        <p14:creationId xmlns:p14="http://schemas.microsoft.com/office/powerpoint/2010/main" val="1490751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1" name="Google Shape;231;p35"/>
          <p:cNvPicPr preferRelativeResize="0"/>
          <p:nvPr/>
        </p:nvPicPr>
        <p:blipFill rotWithShape="1">
          <a:blip r:embed="rId3">
            <a:alphaModFix/>
          </a:blip>
          <a:srcRect l="22326" t="32664" r="11837" b="35102"/>
          <a:stretch/>
        </p:blipFill>
        <p:spPr>
          <a:xfrm>
            <a:off x="262467" y="258234"/>
            <a:ext cx="1504951" cy="423333"/>
          </a:xfrm>
          <a:prstGeom prst="rect">
            <a:avLst/>
          </a:prstGeom>
          <a:noFill/>
          <a:ln>
            <a:noFill/>
          </a:ln>
        </p:spPr>
      </p:pic>
      <p:sp>
        <p:nvSpPr>
          <p:cNvPr id="3" name="TextBox 2">
            <a:extLst>
              <a:ext uri="{FF2B5EF4-FFF2-40B4-BE49-F238E27FC236}">
                <a16:creationId xmlns:a16="http://schemas.microsoft.com/office/drawing/2014/main" id="{2F29B822-937D-E7B8-CD59-29F0244945D4}"/>
              </a:ext>
            </a:extLst>
          </p:cNvPr>
          <p:cNvSpPr txBox="1"/>
          <p:nvPr/>
        </p:nvSpPr>
        <p:spPr>
          <a:xfrm>
            <a:off x="650448" y="681567"/>
            <a:ext cx="10840826" cy="5232202"/>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ECG signal parts and description:</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 Wave</a:t>
            </a:r>
          </a:p>
          <a:p>
            <a:pPr algn="just"/>
            <a:r>
              <a:rPr lang="en-US" sz="2400" dirty="0">
                <a:latin typeface="Times New Roman" panose="02020603050405020304" pitchFamily="18" charset="0"/>
                <a:cs typeface="Times New Roman" panose="02020603050405020304" pitchFamily="18" charset="0"/>
              </a:rPr>
              <a:t>	Description: The P wave represents the depolarization of the atria, which is the electrical activity that leads to the contraction of the atria. It is usually a small, rounded waveform that occurs before the QRS complex.</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QRS Complex</a:t>
            </a:r>
          </a:p>
          <a:p>
            <a:pPr algn="just"/>
            <a:r>
              <a:rPr lang="en-US" sz="2400" dirty="0">
                <a:latin typeface="Times New Roman" panose="02020603050405020304" pitchFamily="18" charset="0"/>
                <a:cs typeface="Times New Roman" panose="02020603050405020304" pitchFamily="18" charset="0"/>
              </a:rPr>
              <a:t>	Description: The QRS complex represents the rapid depolarization of the ventricles, leading to their contraction. This is the most prominent feature on the ECG signal and is typically composed of three parts:</a:t>
            </a:r>
          </a:p>
          <a:p>
            <a:pPr algn="just"/>
            <a:r>
              <a:rPr lang="en-US" sz="2400" dirty="0">
                <a:latin typeface="Times New Roman" panose="02020603050405020304" pitchFamily="18" charset="0"/>
                <a:cs typeface="Times New Roman" panose="02020603050405020304" pitchFamily="18" charset="0"/>
              </a:rPr>
              <a:t>	Q wave: A small downward deflection following the P wave.</a:t>
            </a:r>
          </a:p>
          <a:p>
            <a:pPr algn="just"/>
            <a:r>
              <a:rPr lang="en-US" sz="2400" dirty="0">
                <a:latin typeface="Times New Roman" panose="02020603050405020304" pitchFamily="18" charset="0"/>
                <a:cs typeface="Times New Roman" panose="02020603050405020304" pitchFamily="18" charset="0"/>
              </a:rPr>
              <a:t>	R wave: A large upward deflection following the Q wave.</a:t>
            </a:r>
          </a:p>
          <a:p>
            <a:pPr algn="just"/>
            <a:r>
              <a:rPr lang="en-US" sz="2400" dirty="0">
                <a:latin typeface="Times New Roman" panose="02020603050405020304" pitchFamily="18" charset="0"/>
                <a:cs typeface="Times New Roman" panose="02020603050405020304" pitchFamily="18" charset="0"/>
              </a:rPr>
              <a:t>	S wave: A downward deflection following the R wave.</a:t>
            </a:r>
          </a:p>
          <a:p>
            <a:pPr algn="just"/>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345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1" name="Google Shape;231;p35"/>
          <p:cNvPicPr preferRelativeResize="0"/>
          <p:nvPr/>
        </p:nvPicPr>
        <p:blipFill rotWithShape="1">
          <a:blip r:embed="rId3">
            <a:alphaModFix/>
          </a:blip>
          <a:srcRect l="22326" t="32664" r="11837" b="35102"/>
          <a:stretch/>
        </p:blipFill>
        <p:spPr>
          <a:xfrm>
            <a:off x="262467" y="258234"/>
            <a:ext cx="1504951" cy="423333"/>
          </a:xfrm>
          <a:prstGeom prst="rect">
            <a:avLst/>
          </a:prstGeom>
          <a:noFill/>
          <a:ln>
            <a:noFill/>
          </a:ln>
        </p:spPr>
      </p:pic>
      <p:sp>
        <p:nvSpPr>
          <p:cNvPr id="2" name="TextBox 1">
            <a:extLst>
              <a:ext uri="{FF2B5EF4-FFF2-40B4-BE49-F238E27FC236}">
                <a16:creationId xmlns:a16="http://schemas.microsoft.com/office/drawing/2014/main" id="{68F9EA3B-4519-4D10-38A7-3B8A1C3A34B5}"/>
              </a:ext>
            </a:extLst>
          </p:cNvPr>
          <p:cNvSpPr txBox="1"/>
          <p:nvPr/>
        </p:nvSpPr>
        <p:spPr>
          <a:xfrm>
            <a:off x="884902" y="845574"/>
            <a:ext cx="10813761" cy="3416320"/>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 Wave</a:t>
            </a:r>
          </a:p>
          <a:p>
            <a:pPr algn="just"/>
            <a:r>
              <a:rPr lang="en-US" sz="2400" dirty="0">
                <a:latin typeface="Times New Roman" panose="02020603050405020304" pitchFamily="18" charset="0"/>
                <a:cs typeface="Times New Roman" panose="02020603050405020304" pitchFamily="18" charset="0"/>
              </a:rPr>
              <a:t>	Description: The T wave represents the repolarization of the ventricles, which is the process of the ventricles returning to their resting state after contraction. It typically appears as a modest, rounded waveform following the QRS complex.</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 Interval</a:t>
            </a:r>
          </a:p>
          <a:p>
            <a:pPr algn="just"/>
            <a:r>
              <a:rPr lang="en-US" sz="2400" dirty="0">
                <a:latin typeface="Times New Roman" panose="02020603050405020304" pitchFamily="18" charset="0"/>
                <a:cs typeface="Times New Roman" panose="02020603050405020304" pitchFamily="18" charset="0"/>
              </a:rPr>
              <a:t>	Description: The PR interval is the time between the onset of the P wave and the start of the QRS complex. It represents the time taken for the electrical impulse to travel from the atria to the ventricles.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9612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dirty="0"/>
          </a:p>
        </p:txBody>
      </p:sp>
      <p:sp>
        <p:nvSpPr>
          <p:cNvPr id="5" name="Google Shape;125;p3">
            <a:extLst>
              <a:ext uri="{FF2B5EF4-FFF2-40B4-BE49-F238E27FC236}">
                <a16:creationId xmlns:a16="http://schemas.microsoft.com/office/drawing/2014/main" id="{189FAE14-3F2D-9B3A-FA7E-862D36BC1477}"/>
              </a:ext>
            </a:extLst>
          </p:cNvPr>
          <p:cNvSpPr txBox="1"/>
          <p:nvPr/>
        </p:nvSpPr>
        <p:spPr>
          <a:xfrm>
            <a:off x="432619" y="685488"/>
            <a:ext cx="11326761" cy="5735761"/>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IN" sz="1600" b="1" dirty="0">
                <a:latin typeface="Times New Roman" panose="02020603050405020304" pitchFamily="18" charset="0"/>
                <a:ea typeface="Verdana" panose="020B0604030504040204" pitchFamily="34" charset="0"/>
                <a:cs typeface="Times New Roman" panose="02020603050405020304" pitchFamily="18" charset="0"/>
              </a:rPr>
              <a:t>ABSTRACT </a:t>
            </a:r>
          </a:p>
          <a:p>
            <a:pPr algn="just">
              <a:lnSpc>
                <a:spcPct val="150000"/>
              </a:lnSpc>
              <a:spcBef>
                <a:spcPts val="990"/>
              </a:spcBef>
              <a:spcAft>
                <a:spcPts val="1000"/>
              </a:spcAft>
            </a:pPr>
            <a:r>
              <a:rPr lang="en-US" sz="1600" dirty="0">
                <a:solidFill>
                  <a:srgbClr val="000000"/>
                </a:solidFill>
                <a:effectLst/>
                <a:latin typeface="Times New Roman" panose="02020603050405020304" pitchFamily="18" charset="0"/>
                <a:ea typeface="Cambria Math" panose="02040503050406030204" pitchFamily="18" charset="0"/>
                <a:cs typeface="Times New Roman" panose="02020603050405020304" pitchFamily="18" charset="0"/>
              </a:rPr>
              <a:t>The primary objective of this project is to develop a deep learning-based system for accurate classification of ECG arrhythmias. By leveraging state-of-the-art deep learning techniques, we aim to enhance the precision of arrhythmia classification. The publicly available ECG datasets such as the MIT-BIH Arrhythmia Database, which contains a diverse set of annotated ECG recordings from various patients. Electrocardiogram (ECG) arrhythmias are irregularities in coronary heart rhythm which could signal severe cardiovascular conditions, necessitating accurate and well- timed detection for powerful intervention. CNNs offer a powerful approach for ECG arrhythmia detection due to their ability to automatically learn and extract features, recognize patterns, and handle large amounts of data, all of which contribute to more accurate and efficient arrhythmia diagnosis. The steps to be followed to the classification of ECG arrhythmia are as follows: pre-processing, feature extraction, classification of ECG arrhythmias, real-time testing, and analysis.</a:t>
            </a:r>
            <a:r>
              <a:rPr lang="en-US" sz="16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600" dirty="0">
                <a:solidFill>
                  <a:srgbClr val="000000"/>
                </a:solidFill>
                <a:effectLst/>
                <a:latin typeface="Times New Roman" panose="02020603050405020304" pitchFamily="18" charset="0"/>
                <a:ea typeface="Cambria Math" panose="02040503050406030204" pitchFamily="18" charset="0"/>
                <a:cs typeface="Times New Roman" panose="02020603050405020304" pitchFamily="18" charset="0"/>
              </a:rPr>
              <a:t>Publicly available dataset of annotated ECG recordings can be used to train and validate the developed  models, that specialize in their ability to discover various arrhythmias with high precision. The outcomes of this mission have the capacity to seriously strengthen the field of cardiac health tracking, providing a scalable and green solution for early arrhythmia detection and control. Future work will attention on integrating those models into realistic healthcare packages and exploring their potential for broader clinical use. </a:t>
            </a:r>
            <a:endParaRPr lang="en-IN" sz="1600" dirty="0">
              <a:effectLst/>
              <a:latin typeface="Times New Roman" panose="02020603050405020304" pitchFamily="18" charset="0"/>
              <a:ea typeface="MS Mincho" panose="02020609040205080304" pitchFamily="49" charset="-128"/>
              <a:cs typeface="Times New Roman" panose="02020603050405020304" pitchFamily="18" charset="0"/>
            </a:endParaRPr>
          </a:p>
          <a:p>
            <a:pPr marL="701040" indent="-701040" algn="just">
              <a:lnSpc>
                <a:spcPct val="85000"/>
              </a:lnSpc>
              <a:spcBef>
                <a:spcPts val="1040"/>
              </a:spcBef>
              <a:spcAft>
                <a:spcPts val="1000"/>
              </a:spcAft>
            </a:pPr>
            <a:r>
              <a:rPr lang="en-US" sz="1600" b="1" i="1" dirty="0">
                <a:solidFill>
                  <a:srgbClr val="000000"/>
                </a:solidFill>
                <a:effectLst/>
                <a:latin typeface="Times New Roman" panose="02020603050405020304" pitchFamily="18" charset="0"/>
                <a:ea typeface="Cambria Math" panose="02040503050406030204" pitchFamily="18" charset="0"/>
                <a:cs typeface="Times New Roman" panose="02020603050405020304" pitchFamily="18" charset="0"/>
              </a:rPr>
              <a:t>Keywords</a:t>
            </a:r>
            <a:r>
              <a:rPr lang="en-US" sz="1600" i="1" dirty="0">
                <a:solidFill>
                  <a:srgbClr val="000000"/>
                </a:solidFill>
                <a:effectLst/>
                <a:latin typeface="Times New Roman" panose="02020603050405020304" pitchFamily="18" charset="0"/>
                <a:ea typeface="Cambria Math" panose="02040503050406030204" pitchFamily="18" charset="0"/>
                <a:cs typeface="Times New Roman" panose="02020603050405020304" pitchFamily="18" charset="0"/>
              </a:rPr>
              <a:t>:</a:t>
            </a:r>
            <a:r>
              <a:rPr lang="en-US" sz="1600" i="1" dirty="0">
                <a:latin typeface="Times New Roman" panose="02020603050405020304" pitchFamily="18" charset="0"/>
                <a:ea typeface="Cambria Math" panose="02040503050406030204" pitchFamily="18" charset="0"/>
                <a:cs typeface="Times New Roman" panose="02020603050405020304" pitchFamily="18" charset="0"/>
              </a:rPr>
              <a:t> </a:t>
            </a:r>
            <a:r>
              <a:rPr lang="en-US" sz="1600" dirty="0">
                <a:solidFill>
                  <a:srgbClr val="000000"/>
                </a:solidFill>
                <a:effectLst/>
                <a:latin typeface="Times New Roman" panose="02020603050405020304" pitchFamily="18" charset="0"/>
                <a:ea typeface="Cambria Math" panose="02040503050406030204" pitchFamily="18" charset="0"/>
                <a:cs typeface="Times New Roman" panose="02020603050405020304" pitchFamily="18" charset="0"/>
              </a:rPr>
              <a:t>ECG, Filtering, Feature extraction, Convolutional neural networks, arrhythmia classification. </a:t>
            </a:r>
            <a:endParaRPr lang="en-IN" sz="1600" dirty="0">
              <a:effectLst/>
              <a:latin typeface="Times New Roman" panose="02020603050405020304" pitchFamily="18" charset="0"/>
              <a:ea typeface="MS Mincho" panose="02020609040205080304" pitchFamily="49" charset="-128"/>
              <a:cs typeface="Times New Roman" panose="02020603050405020304" pitchFamily="18" charset="0"/>
            </a:endParaRPr>
          </a:p>
          <a:p>
            <a:pPr algn="just">
              <a:lnSpc>
                <a:spcPct val="85000"/>
              </a:lnSpc>
              <a:spcBef>
                <a:spcPts val="1040"/>
              </a:spcBef>
              <a:spcAft>
                <a:spcPts val="1000"/>
              </a:spcAft>
            </a:pPr>
            <a:r>
              <a:rPr lang="en-US" sz="1600" dirty="0">
                <a:solidFill>
                  <a:srgbClr val="000000"/>
                </a:solidFill>
                <a:effectLst/>
                <a:latin typeface="Times New Roman" panose="02020603050405020304" pitchFamily="18" charset="0"/>
                <a:ea typeface="Cambria Math" panose="02040503050406030204" pitchFamily="18" charset="0"/>
                <a:cs typeface="Times New Roman" panose="02020603050405020304" pitchFamily="18" charset="0"/>
              </a:rPr>
              <a:t> </a:t>
            </a:r>
            <a:endParaRPr lang="en-IN" sz="1600" dirty="0">
              <a:effectLst/>
              <a:latin typeface="Times New Roman" panose="02020603050405020304" pitchFamily="18" charset="0"/>
              <a:ea typeface="MS Mincho" panose="02020609040205080304" pitchFamily="49" charset="-128"/>
              <a:cs typeface="Times New Roman" panose="02020603050405020304" pitchFamily="18" charset="0"/>
            </a:endParaRPr>
          </a:p>
          <a:p>
            <a:pPr marR="0" lvl="0" algn="just" rtl="0">
              <a:lnSpc>
                <a:spcPct val="100000"/>
              </a:lnSpc>
              <a:spcBef>
                <a:spcPts val="0"/>
              </a:spcBef>
              <a:spcAft>
                <a:spcPts val="0"/>
              </a:spcAft>
            </a:pP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R="0" lvl="0" algn="just" rtl="0">
              <a:lnSpc>
                <a:spcPct val="100000"/>
              </a:lnSpc>
              <a:spcBef>
                <a:spcPts val="0"/>
              </a:spcBef>
              <a:spcAft>
                <a:spcPts val="0"/>
              </a:spcAft>
            </a:pP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R="0" lvl="0" algn="just" rtl="0">
              <a:lnSpc>
                <a:spcPct val="100000"/>
              </a:lnSpc>
              <a:spcBef>
                <a:spcPts val="0"/>
              </a:spcBef>
              <a:spcAft>
                <a:spcPts val="0"/>
              </a:spcAft>
            </a:pP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R="0" lvl="0" algn="just" rtl="0">
              <a:lnSpc>
                <a:spcPct val="100000"/>
              </a:lnSpc>
              <a:spcBef>
                <a:spcPts val="0"/>
              </a:spcBef>
              <a:spcAft>
                <a:spcPts val="0"/>
              </a:spcAft>
            </a:pP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R="0" lvl="0" algn="just" rtl="0">
              <a:lnSpc>
                <a:spcPct val="100000"/>
              </a:lnSpc>
              <a:spcBef>
                <a:spcPts val="0"/>
              </a:spcBef>
              <a:spcAft>
                <a:spcPts val="0"/>
              </a:spcAft>
            </a:pP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algn="just" rtl="0">
              <a:lnSpc>
                <a:spcPct val="100000"/>
              </a:lnSpc>
              <a:spcBef>
                <a:spcPts val="0"/>
              </a:spcBef>
              <a:spcAft>
                <a:spcPts val="0"/>
              </a:spcAft>
              <a:buFont typeface="Arial" panose="020B0604020202020204" pitchFamily="34" charset="0"/>
              <a:buChar char="•"/>
            </a:pPr>
            <a:r>
              <a:rPr lang="en-IN" sz="1600" dirty="0">
                <a:latin typeface="Times New Roman" panose="02020603050405020304" pitchFamily="18" charset="0"/>
                <a:ea typeface="Verdana" panose="020B0604030504040204" pitchFamily="34" charset="0"/>
                <a:cs typeface="Times New Roman" panose="02020603050405020304" pitchFamily="18" charset="0"/>
              </a:rPr>
              <a:t> </a:t>
            </a:r>
          </a:p>
        </p:txBody>
      </p:sp>
    </p:spTree>
    <p:extLst>
      <p:ext uri="{BB962C8B-B14F-4D97-AF65-F5344CB8AC3E}">
        <p14:creationId xmlns:p14="http://schemas.microsoft.com/office/powerpoint/2010/main" val="2538241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1" name="Google Shape;231;p35"/>
          <p:cNvPicPr preferRelativeResize="0"/>
          <p:nvPr/>
        </p:nvPicPr>
        <p:blipFill rotWithShape="1">
          <a:blip r:embed="rId3">
            <a:alphaModFix/>
          </a:blip>
          <a:srcRect l="22326" t="32664" r="11837" b="35102"/>
          <a:stretch/>
        </p:blipFill>
        <p:spPr>
          <a:xfrm>
            <a:off x="262467" y="258234"/>
            <a:ext cx="1504951" cy="423333"/>
          </a:xfrm>
          <a:prstGeom prst="rect">
            <a:avLst/>
          </a:prstGeom>
          <a:noFill/>
          <a:ln>
            <a:noFill/>
          </a:ln>
        </p:spPr>
      </p:pic>
      <p:sp>
        <p:nvSpPr>
          <p:cNvPr id="2" name="TextBox 1">
            <a:extLst>
              <a:ext uri="{FF2B5EF4-FFF2-40B4-BE49-F238E27FC236}">
                <a16:creationId xmlns:a16="http://schemas.microsoft.com/office/drawing/2014/main" id="{A99CBAC4-380C-B3ED-328F-3DEEA56D7335}"/>
              </a:ext>
            </a:extLst>
          </p:cNvPr>
          <p:cNvSpPr txBox="1"/>
          <p:nvPr/>
        </p:nvSpPr>
        <p:spPr>
          <a:xfrm>
            <a:off x="813847" y="681567"/>
            <a:ext cx="10482607" cy="4955203"/>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Introduction to Arrhythmia:</a:t>
            </a:r>
          </a:p>
          <a:p>
            <a:pPr algn="just"/>
            <a:r>
              <a:rPr lang="en-US" sz="2400" dirty="0">
                <a:latin typeface="Times New Roman" panose="02020603050405020304" pitchFamily="18" charset="0"/>
                <a:cs typeface="Times New Roman" panose="02020603050405020304" pitchFamily="18" charset="0"/>
              </a:rPr>
              <a:t>	Arrhythmia refers to an irregular heartbeat caused by abnormal electrical activity in the heart. The heart may beat too fast (tachycardia), too slow (bradycardia), or with an erratic pattern. While some arrhythmias are harmless, others can lead to serious health issues, including stroke, heart failure, or sudden cardiac arrest. </a:t>
            </a:r>
          </a:p>
          <a:p>
            <a:pPr algn="just"/>
            <a:r>
              <a:rPr lang="en-US" sz="2400" dirty="0">
                <a:latin typeface="Times New Roman" panose="02020603050405020304" pitchFamily="18" charset="0"/>
                <a:cs typeface="Times New Roman" panose="02020603050405020304" pitchFamily="18" charset="0"/>
              </a:rPr>
              <a:t>The detection and classification of arrhythmias are critical for timely intervention and treatment. Electrocardiograms (ECGs), which record the electrical activity of the heart, are commonly used for this purpose. However, the manual interpretation of ECGs is time-consuming and prone to error, especially with large datasets. This has led to increased interest in automated arrhythmia detection using advanced deep learning techniques, which can analyze ECG signals with high accuracy and efficiency.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257829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2021</TotalTime>
  <Words>1361</Words>
  <Application>Microsoft Office PowerPoint</Application>
  <PresentationFormat>Widescreen</PresentationFormat>
  <Paragraphs>194</Paragraphs>
  <Slides>17</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Wingdings</vt:lpstr>
      <vt:lpstr>Montserrat Medium</vt:lpstr>
      <vt:lpstr>Montserrat</vt:lpstr>
      <vt:lpstr>Arial</vt:lpstr>
      <vt:lpstr>Verdana</vt:lpstr>
      <vt:lpstr>Poppins</vt:lpstr>
      <vt:lpstr>Calibri</vt:lpstr>
      <vt:lpstr>Times New Roman</vt:lpstr>
      <vt:lpstr>Fira Sans Extra Condensed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Aisswaria Zacharias</dc:creator>
  <cp:lastModifiedBy>BM Aakash</cp:lastModifiedBy>
  <cp:revision>21</cp:revision>
  <dcterms:created xsi:type="dcterms:W3CDTF">2021-01-07T12:40:50Z</dcterms:created>
  <dcterms:modified xsi:type="dcterms:W3CDTF">2024-10-23T03:01:20Z</dcterms:modified>
</cp:coreProperties>
</file>