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35"/>
  </p:notesMasterIdLst>
  <p:handoutMasterIdLst>
    <p:handoutMasterId r:id="rId36"/>
  </p:handoutMasterIdLst>
  <p:sldIdLst>
    <p:sldId id="267" r:id="rId5"/>
    <p:sldId id="420" r:id="rId6"/>
    <p:sldId id="386" r:id="rId7"/>
    <p:sldId id="390" r:id="rId8"/>
    <p:sldId id="408" r:id="rId9"/>
    <p:sldId id="264" r:id="rId10"/>
    <p:sldId id="424" r:id="rId11"/>
    <p:sldId id="387" r:id="rId12"/>
    <p:sldId id="404" r:id="rId13"/>
    <p:sldId id="293" r:id="rId14"/>
    <p:sldId id="405" r:id="rId15"/>
    <p:sldId id="407" r:id="rId16"/>
    <p:sldId id="406" r:id="rId17"/>
    <p:sldId id="421" r:id="rId18"/>
    <p:sldId id="411" r:id="rId19"/>
    <p:sldId id="427" r:id="rId20"/>
    <p:sldId id="412" r:id="rId21"/>
    <p:sldId id="316" r:id="rId22"/>
    <p:sldId id="422" r:id="rId23"/>
    <p:sldId id="323" r:id="rId24"/>
    <p:sldId id="414" r:id="rId25"/>
    <p:sldId id="415" r:id="rId26"/>
    <p:sldId id="416" r:id="rId27"/>
    <p:sldId id="417" r:id="rId28"/>
    <p:sldId id="425" r:id="rId29"/>
    <p:sldId id="423" r:id="rId30"/>
    <p:sldId id="409" r:id="rId31"/>
    <p:sldId id="418" r:id="rId32"/>
    <p:sldId id="419" r:id="rId33"/>
    <p:sldId id="369" r:id="rId34"/>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B8D3"/>
    <a:srgbClr val="FFFFFF"/>
    <a:srgbClr val="C5C5C5"/>
    <a:srgbClr val="CDCDCD"/>
    <a:srgbClr val="C7C7C7"/>
    <a:srgbClr val="10B0C0"/>
    <a:srgbClr val="BEF4FA"/>
    <a:srgbClr val="000000"/>
    <a:srgbClr val="3EA3F8"/>
    <a:srgbClr val="0F0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8" autoAdjust="0"/>
    <p:restoredTop sz="92380" autoAdjust="0"/>
  </p:normalViewPr>
  <p:slideViewPr>
    <p:cSldViewPr showGuides="1">
      <p:cViewPr varScale="1">
        <p:scale>
          <a:sx n="57" d="100"/>
          <a:sy n="57" d="100"/>
        </p:scale>
        <p:origin x="322" y="58"/>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11103039833182"/>
          <c:y val="3.7773574104439121E-2"/>
          <c:w val="0.83851234003439312"/>
          <c:h val="0.85928285146219952"/>
        </c:manualLayout>
      </c:layout>
      <c:barChart>
        <c:barDir val="bar"/>
        <c:grouping val="clustered"/>
        <c:varyColors val="0"/>
        <c:ser>
          <c:idx val="0"/>
          <c:order val="0"/>
          <c:tx>
            <c:strRef>
              <c:f>Feuil1!$B$1</c:f>
              <c:strCache>
                <c:ptCount val="1"/>
                <c:pt idx="0">
                  <c:v>Prix total(Million DA)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Feuil1!$A$2:$A$5</c:f>
              <c:strCache>
                <c:ptCount val="4"/>
                <c:pt idx="0">
                  <c:v>Détecteur chute</c:v>
                </c:pt>
                <c:pt idx="1">
                  <c:v>Montre GPS</c:v>
                </c:pt>
                <c:pt idx="2">
                  <c:v>Tensiomètre</c:v>
                </c:pt>
                <c:pt idx="3">
                  <c:v>Glucomètre</c:v>
                </c:pt>
              </c:strCache>
            </c:strRef>
          </c:cat>
          <c:val>
            <c:numRef>
              <c:f>Feuil1!$B$2:$B$5</c:f>
              <c:numCache>
                <c:formatCode>0.00</c:formatCode>
                <c:ptCount val="4"/>
                <c:pt idx="0">
                  <c:v>65</c:v>
                </c:pt>
                <c:pt idx="1">
                  <c:v>235</c:v>
                </c:pt>
                <c:pt idx="2">
                  <c:v>75</c:v>
                </c:pt>
                <c:pt idx="3">
                  <c:v>2204</c:v>
                </c:pt>
              </c:numCache>
            </c:numRef>
          </c:val>
          <c:extLst>
            <c:ext xmlns:c16="http://schemas.microsoft.com/office/drawing/2014/chart" uri="{C3380CC4-5D6E-409C-BE32-E72D297353CC}">
              <c16:uniqueId val="{00000000-A9E8-4670-BD43-DCA0AC9BFF46}"/>
            </c:ext>
          </c:extLst>
        </c:ser>
        <c:ser>
          <c:idx val="1"/>
          <c:order val="1"/>
          <c:tx>
            <c:strRef>
              <c:f>Feuil1!$C$1</c:f>
              <c:strCache>
                <c:ptCount val="1"/>
                <c:pt idx="0">
                  <c:v>Nombre d'unité (Mille)</c:v>
                </c:pt>
              </c:strCache>
            </c:strRef>
          </c:tx>
          <c:spPr>
            <a:solidFill>
              <a:schemeClr val="accent2"/>
            </a:solidFill>
            <a:ln>
              <a:noFill/>
            </a:ln>
            <a:effectLst/>
          </c:spPr>
          <c:invertIfNegative val="0"/>
          <c:dLbls>
            <c:dLbl>
              <c:idx val="3"/>
              <c:tx>
                <c:rich>
                  <a:bodyPr/>
                  <a:lstStyle/>
                  <a:p>
                    <a:r>
                      <a:rPr lang="en-US" dirty="0"/>
                      <a:t>5020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9E8-4670-BD43-DCA0AC9BFF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Feuil1!$A$2:$A$5</c:f>
              <c:strCache>
                <c:ptCount val="4"/>
                <c:pt idx="0">
                  <c:v>Détecteur chute</c:v>
                </c:pt>
                <c:pt idx="1">
                  <c:v>Montre GPS</c:v>
                </c:pt>
                <c:pt idx="2">
                  <c:v>Tensiomètre</c:v>
                </c:pt>
                <c:pt idx="3">
                  <c:v>Glucomètre</c:v>
                </c:pt>
              </c:strCache>
            </c:strRef>
          </c:cat>
          <c:val>
            <c:numRef>
              <c:f>Feuil1!$C$2:$C$5</c:f>
              <c:numCache>
                <c:formatCode>#,##0</c:formatCode>
                <c:ptCount val="4"/>
                <c:pt idx="0">
                  <c:v>100</c:v>
                </c:pt>
                <c:pt idx="1">
                  <c:v>100</c:v>
                </c:pt>
                <c:pt idx="2">
                  <c:v>40</c:v>
                </c:pt>
                <c:pt idx="3" formatCode="General">
                  <c:v>520</c:v>
                </c:pt>
              </c:numCache>
            </c:numRef>
          </c:val>
          <c:extLst>
            <c:ext xmlns:c16="http://schemas.microsoft.com/office/drawing/2014/chart" uri="{C3380CC4-5D6E-409C-BE32-E72D297353CC}">
              <c16:uniqueId val="{00000002-A9E8-4670-BD43-DCA0AC9BFF46}"/>
            </c:ext>
          </c:extLst>
        </c:ser>
        <c:ser>
          <c:idx val="2"/>
          <c:order val="2"/>
          <c:tx>
            <c:strRef>
              <c:f>Feuil1!$D$1</c:f>
              <c:strCache>
                <c:ptCount val="1"/>
                <c:pt idx="0">
                  <c:v>Prix Unitaire(DA)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Feuil1!$A$2:$A$5</c:f>
              <c:strCache>
                <c:ptCount val="4"/>
                <c:pt idx="0">
                  <c:v>Détecteur chute</c:v>
                </c:pt>
                <c:pt idx="1">
                  <c:v>Montre GPS</c:v>
                </c:pt>
                <c:pt idx="2">
                  <c:v>Tensiomètre</c:v>
                </c:pt>
                <c:pt idx="3">
                  <c:v>Glucomètre</c:v>
                </c:pt>
              </c:strCache>
            </c:strRef>
          </c:cat>
          <c:val>
            <c:numRef>
              <c:f>Feuil1!$D$2:$D$5</c:f>
              <c:numCache>
                <c:formatCode>#,##0.00</c:formatCode>
                <c:ptCount val="4"/>
                <c:pt idx="0" formatCode="General">
                  <c:v>652.91</c:v>
                </c:pt>
                <c:pt idx="1">
                  <c:v>2359.9699999999998</c:v>
                </c:pt>
                <c:pt idx="2">
                  <c:v>1899.37</c:v>
                </c:pt>
                <c:pt idx="3" formatCode="General">
                  <c:v>439.23</c:v>
                </c:pt>
              </c:numCache>
            </c:numRef>
          </c:val>
          <c:extLst>
            <c:ext xmlns:c16="http://schemas.microsoft.com/office/drawing/2014/chart" uri="{C3380CC4-5D6E-409C-BE32-E72D297353CC}">
              <c16:uniqueId val="{00000003-A9E8-4670-BD43-DCA0AC9BFF46}"/>
            </c:ext>
          </c:extLst>
        </c:ser>
        <c:dLbls>
          <c:showLegendKey val="0"/>
          <c:showVal val="1"/>
          <c:showCatName val="0"/>
          <c:showSerName val="0"/>
          <c:showPercent val="0"/>
          <c:showBubbleSize val="0"/>
        </c:dLbls>
        <c:gapWidth val="75"/>
        <c:axId val="346992632"/>
        <c:axId val="346986360"/>
      </c:barChart>
      <c:catAx>
        <c:axId val="3469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6986360"/>
        <c:crosses val="autoZero"/>
        <c:auto val="1"/>
        <c:lblAlgn val="ctr"/>
        <c:lblOffset val="100"/>
        <c:noMultiLvlLbl val="0"/>
      </c:catAx>
      <c:valAx>
        <c:axId val="346986360"/>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6992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Salaire (DA/mois)</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Feuil1!$A$2:$A$15</c:f>
              <c:strCache>
                <c:ptCount val="14"/>
                <c:pt idx="0">
                  <c:v>Chef de projet</c:v>
                </c:pt>
                <c:pt idx="1">
                  <c:v>Responsable de qualité</c:v>
                </c:pt>
                <c:pt idx="2">
                  <c:v>Analyste (x4)</c:v>
                </c:pt>
                <c:pt idx="3">
                  <c:v>Architecte (x4)</c:v>
                </c:pt>
                <c:pt idx="4">
                  <c:v>Développeur Web (x4)</c:v>
                </c:pt>
                <c:pt idx="5">
                  <c:v>Développeur Ionic</c:v>
                </c:pt>
                <c:pt idx="6">
                  <c:v>Développeur Electron</c:v>
                </c:pt>
                <c:pt idx="7">
                  <c:v>Designer (x2)</c:v>
                </c:pt>
                <c:pt idx="8">
                  <c:v>Intégrateur (x2)</c:v>
                </c:pt>
                <c:pt idx="9">
                  <c:v>Testeur matériel (x2)</c:v>
                </c:pt>
                <c:pt idx="10">
                  <c:v>Testeur logiciel (x4)</c:v>
                </c:pt>
                <c:pt idx="11">
                  <c:v>Administrateur BDD (x2)</c:v>
                </c:pt>
                <c:pt idx="12">
                  <c:v>Formateur (x2)</c:v>
                </c:pt>
                <c:pt idx="13">
                  <c:v>Rédacteur (x2)</c:v>
                </c:pt>
              </c:strCache>
            </c:strRef>
          </c:cat>
          <c:val>
            <c:numRef>
              <c:f>Feuil1!$B$2:$B$15</c:f>
              <c:numCache>
                <c:formatCode>General</c:formatCode>
                <c:ptCount val="14"/>
                <c:pt idx="0">
                  <c:v>100000</c:v>
                </c:pt>
                <c:pt idx="1">
                  <c:v>80000</c:v>
                </c:pt>
                <c:pt idx="2">
                  <c:v>75000</c:v>
                </c:pt>
                <c:pt idx="3">
                  <c:v>70000</c:v>
                </c:pt>
                <c:pt idx="4">
                  <c:v>85000</c:v>
                </c:pt>
                <c:pt idx="5">
                  <c:v>90000</c:v>
                </c:pt>
                <c:pt idx="6">
                  <c:v>90000</c:v>
                </c:pt>
                <c:pt idx="7">
                  <c:v>65000</c:v>
                </c:pt>
                <c:pt idx="8">
                  <c:v>75000</c:v>
                </c:pt>
                <c:pt idx="9">
                  <c:v>35000</c:v>
                </c:pt>
                <c:pt idx="10">
                  <c:v>45000</c:v>
                </c:pt>
                <c:pt idx="11">
                  <c:v>75000</c:v>
                </c:pt>
                <c:pt idx="12">
                  <c:v>25000</c:v>
                </c:pt>
                <c:pt idx="13">
                  <c:v>40000</c:v>
                </c:pt>
              </c:numCache>
            </c:numRef>
          </c:val>
          <c:extLst>
            <c:ext xmlns:c16="http://schemas.microsoft.com/office/drawing/2014/chart" uri="{C3380CC4-5D6E-409C-BE32-E72D297353CC}">
              <c16:uniqueId val="{00000000-A637-44D8-B6C2-3D954A4007A2}"/>
            </c:ext>
          </c:extLst>
        </c:ser>
        <c:dLbls>
          <c:showLegendKey val="0"/>
          <c:showVal val="1"/>
          <c:showCatName val="0"/>
          <c:showSerName val="0"/>
          <c:showPercent val="0"/>
          <c:showBubbleSize val="0"/>
        </c:dLbls>
        <c:gapWidth val="75"/>
        <c:axId val="346989496"/>
        <c:axId val="346984400"/>
        <c:extLst>
          <c:ext xmlns:c15="http://schemas.microsoft.com/office/drawing/2012/chart" uri="{02D57815-91ED-43cb-92C2-25804820EDAC}">
            <c15:filteredBarSeries>
              <c15:ser>
                <c:idx val="1"/>
                <c:order val="1"/>
                <c:tx>
                  <c:strRef>
                    <c:extLst>
                      <c:ext uri="{02D57815-91ED-43cb-92C2-25804820EDAC}">
                        <c15:formulaRef>
                          <c15:sqref>Feuil1!$C$1</c15:sqref>
                        </c15:formulaRef>
                      </c:ext>
                    </c:extLst>
                    <c:strCache>
                      <c:ptCount val="1"/>
                      <c:pt idx="0">
                        <c:v>Colonne1</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Feuil1!$A$2:$A$15</c15:sqref>
                        </c15:formulaRef>
                      </c:ext>
                    </c:extLst>
                    <c:strCache>
                      <c:ptCount val="14"/>
                      <c:pt idx="0">
                        <c:v>Chef de projet</c:v>
                      </c:pt>
                      <c:pt idx="1">
                        <c:v>Responsable de qualité</c:v>
                      </c:pt>
                      <c:pt idx="2">
                        <c:v>Analyste (x4)</c:v>
                      </c:pt>
                      <c:pt idx="3">
                        <c:v>Architecte (x4)</c:v>
                      </c:pt>
                      <c:pt idx="4">
                        <c:v>Développeur Web (x4)</c:v>
                      </c:pt>
                      <c:pt idx="5">
                        <c:v>Développeur Ionic</c:v>
                      </c:pt>
                      <c:pt idx="6">
                        <c:v>Développeur Electron</c:v>
                      </c:pt>
                      <c:pt idx="7">
                        <c:v>Designer (x2)</c:v>
                      </c:pt>
                      <c:pt idx="8">
                        <c:v>Intégrateur (x2)</c:v>
                      </c:pt>
                      <c:pt idx="9">
                        <c:v>Testeur matériel (x2)</c:v>
                      </c:pt>
                      <c:pt idx="10">
                        <c:v>Testeur logiciel (x4)</c:v>
                      </c:pt>
                      <c:pt idx="11">
                        <c:v>Administrateur BDD (x2)</c:v>
                      </c:pt>
                      <c:pt idx="12">
                        <c:v>Formateur (x2)</c:v>
                      </c:pt>
                      <c:pt idx="13">
                        <c:v>Rédacteur (x2)</c:v>
                      </c:pt>
                    </c:strCache>
                  </c:strRef>
                </c:cat>
                <c:val>
                  <c:numRef>
                    <c:extLst>
                      <c:ext uri="{02D57815-91ED-43cb-92C2-25804820EDAC}">
                        <c15:formulaRef>
                          <c15:sqref>Feuil1!$C$2:$C$15</c15:sqref>
                        </c15:formulaRef>
                      </c:ext>
                    </c:extLst>
                    <c:numCache>
                      <c:formatCode>General</c:formatCode>
                      <c:ptCount val="14"/>
                    </c:numCache>
                  </c:numRef>
                </c:val>
                <c:extLst>
                  <c:ext xmlns:c16="http://schemas.microsoft.com/office/drawing/2014/chart" uri="{C3380CC4-5D6E-409C-BE32-E72D297353CC}">
                    <c16:uniqueId val="{00000001-A637-44D8-B6C2-3D954A4007A2}"/>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Feuil1!$D$1</c15:sqref>
                        </c15:formulaRef>
                      </c:ext>
                    </c:extLst>
                    <c:strCache>
                      <c:ptCount val="1"/>
                      <c:pt idx="0">
                        <c:v>Colonne2</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Feuil1!$A$2:$A$15</c15:sqref>
                        </c15:formulaRef>
                      </c:ext>
                    </c:extLst>
                    <c:strCache>
                      <c:ptCount val="14"/>
                      <c:pt idx="0">
                        <c:v>Chef de projet</c:v>
                      </c:pt>
                      <c:pt idx="1">
                        <c:v>Responsable de qualité</c:v>
                      </c:pt>
                      <c:pt idx="2">
                        <c:v>Analyste (x4)</c:v>
                      </c:pt>
                      <c:pt idx="3">
                        <c:v>Architecte (x4)</c:v>
                      </c:pt>
                      <c:pt idx="4">
                        <c:v>Développeur Web (x4)</c:v>
                      </c:pt>
                      <c:pt idx="5">
                        <c:v>Développeur Ionic</c:v>
                      </c:pt>
                      <c:pt idx="6">
                        <c:v>Développeur Electron</c:v>
                      </c:pt>
                      <c:pt idx="7">
                        <c:v>Designer (x2)</c:v>
                      </c:pt>
                      <c:pt idx="8">
                        <c:v>Intégrateur (x2)</c:v>
                      </c:pt>
                      <c:pt idx="9">
                        <c:v>Testeur matériel (x2)</c:v>
                      </c:pt>
                      <c:pt idx="10">
                        <c:v>Testeur logiciel (x4)</c:v>
                      </c:pt>
                      <c:pt idx="11">
                        <c:v>Administrateur BDD (x2)</c:v>
                      </c:pt>
                      <c:pt idx="12">
                        <c:v>Formateur (x2)</c:v>
                      </c:pt>
                      <c:pt idx="13">
                        <c:v>Rédacteur (x2)</c:v>
                      </c:pt>
                    </c:strCache>
                  </c:strRef>
                </c:cat>
                <c:val>
                  <c:numRef>
                    <c:extLst xmlns:c15="http://schemas.microsoft.com/office/drawing/2012/chart">
                      <c:ext xmlns:c15="http://schemas.microsoft.com/office/drawing/2012/chart" uri="{02D57815-91ED-43cb-92C2-25804820EDAC}">
                        <c15:formulaRef>
                          <c15:sqref>Feuil1!$D$2:$D$15</c15:sqref>
                        </c15:formulaRef>
                      </c:ext>
                    </c:extLst>
                    <c:numCache>
                      <c:formatCode>General</c:formatCode>
                      <c:ptCount val="14"/>
                    </c:numCache>
                  </c:numRef>
                </c:val>
                <c:extLst xmlns:c15="http://schemas.microsoft.com/office/drawing/2012/chart">
                  <c:ext xmlns:c16="http://schemas.microsoft.com/office/drawing/2014/chart" uri="{C3380CC4-5D6E-409C-BE32-E72D297353CC}">
                    <c16:uniqueId val="{00000002-A637-44D8-B6C2-3D954A4007A2}"/>
                  </c:ext>
                </c:extLst>
              </c15:ser>
            </c15:filteredBarSeries>
          </c:ext>
        </c:extLst>
      </c:barChart>
      <c:catAx>
        <c:axId val="346989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84400"/>
        <c:crosses val="autoZero"/>
        <c:auto val="1"/>
        <c:lblAlgn val="ctr"/>
        <c:lblOffset val="100"/>
        <c:noMultiLvlLbl val="0"/>
      </c:catAx>
      <c:valAx>
        <c:axId val="346984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89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Feuil1!$B$1</c:f>
              <c:strCache>
                <c:ptCount val="1"/>
                <c:pt idx="0">
                  <c:v>Prix</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E431-4DC2-AB1D-20573AD0CF65}"/>
              </c:ext>
            </c:extLst>
          </c:dPt>
          <c:dPt>
            <c:idx val="1"/>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3-E431-4DC2-AB1D-20573AD0CF65}"/>
              </c:ext>
            </c:extLst>
          </c:dPt>
          <c:dPt>
            <c:idx val="2"/>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5-E431-4DC2-AB1D-20573AD0CF65}"/>
              </c:ext>
            </c:extLst>
          </c:dPt>
          <c:dPt>
            <c:idx val="3"/>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7-E431-4DC2-AB1D-20573AD0CF65}"/>
              </c:ext>
            </c:extLst>
          </c:dPt>
          <c:dLbls>
            <c:dLbl>
              <c:idx val="0"/>
              <c:tx>
                <c:rich>
                  <a:bodyPr/>
                  <a:lstStyle/>
                  <a:p>
                    <a:fld id="{F6BB38D4-540E-44BD-9082-C6E21516DD9C}" type="PERCENTAGE">
                      <a:rPr lang="en-US" sz="1800"/>
                      <a:pPr/>
                      <a:t>[POURCENTAGE]</a:t>
                    </a:fld>
                    <a:endParaRPr 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431-4DC2-AB1D-20573AD0CF65}"/>
                </c:ext>
              </c:extLst>
            </c:dLbl>
            <c:dLbl>
              <c:idx val="1"/>
              <c:tx>
                <c:rich>
                  <a:bodyPr/>
                  <a:lstStyle/>
                  <a:p>
                    <a:fld id="{808C1C0C-EF03-42E7-8AAC-CB9235CC4C9D}" type="PERCENTAGE">
                      <a:rPr lang="en-US" sz="1800"/>
                      <a:pPr/>
                      <a:t>[POURCENTAGE]</a:t>
                    </a:fld>
                    <a:endParaRPr 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431-4DC2-AB1D-20573AD0CF65}"/>
                </c:ext>
              </c:extLst>
            </c:dLbl>
            <c:dLbl>
              <c:idx val="2"/>
              <c:tx>
                <c:rich>
                  <a:bodyPr/>
                  <a:lstStyle/>
                  <a:p>
                    <a:fld id="{C37CDA6C-0807-4AB0-A639-FF68C70829D3}" type="PERCENTAGE">
                      <a:rPr lang="en-US" sz="2000"/>
                      <a:pPr/>
                      <a:t>[POURCENTAGE]</a:t>
                    </a:fld>
                    <a:endParaRPr 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431-4DC2-AB1D-20573AD0CF65}"/>
                </c:ext>
              </c:extLst>
            </c:dLbl>
            <c:dLbl>
              <c:idx val="3"/>
              <c:tx>
                <c:rich>
                  <a:bodyPr/>
                  <a:lstStyle/>
                  <a:p>
                    <a:fld id="{A3CDA36D-55BB-4F3C-B255-44A11CE7A2CE}" type="PERCENTAGE">
                      <a:rPr lang="en-US" sz="1800"/>
                      <a:pPr/>
                      <a:t>[POURCENTAGE]</a:t>
                    </a:fld>
                    <a:endParaRPr 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E431-4DC2-AB1D-20573AD0CF6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Feuil1!$A$2:$A$5</c:f>
              <c:strCache>
                <c:ptCount val="4"/>
                <c:pt idx="0">
                  <c:v>Configuration du matériel médical</c:v>
                </c:pt>
                <c:pt idx="1">
                  <c:v>Déploiement de l’application web</c:v>
                </c:pt>
                <c:pt idx="2">
                  <c:v>Déploiement de l’application mobile</c:v>
                </c:pt>
                <c:pt idx="3">
                  <c:v>Déploiement de l’application desktop</c:v>
                </c:pt>
              </c:strCache>
            </c:strRef>
          </c:cat>
          <c:val>
            <c:numRef>
              <c:f>Feuil1!$B$2:$B$5</c:f>
              <c:numCache>
                <c:formatCode>General</c:formatCode>
                <c:ptCount val="4"/>
                <c:pt idx="0">
                  <c:v>100000</c:v>
                </c:pt>
                <c:pt idx="1">
                  <c:v>300000</c:v>
                </c:pt>
                <c:pt idx="2">
                  <c:v>150000</c:v>
                </c:pt>
                <c:pt idx="3">
                  <c:v>500000</c:v>
                </c:pt>
              </c:numCache>
            </c:numRef>
          </c:val>
          <c:extLst>
            <c:ext xmlns:c16="http://schemas.microsoft.com/office/drawing/2014/chart" uri="{C3380CC4-5D6E-409C-BE32-E72D297353CC}">
              <c16:uniqueId val="{00000008-E431-4DC2-AB1D-20573AD0CF6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500" b="0" i="0" u="none" strike="noStrike" kern="1200" baseline="0">
                <a:solidFill>
                  <a:schemeClr val="dk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500" b="0" i="0" u="none" strike="noStrike" kern="1200" baseline="0">
                <a:solidFill>
                  <a:schemeClr val="dk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500" b="0" i="0" u="none" strike="noStrike" kern="1200" baseline="0">
                <a:solidFill>
                  <a:schemeClr val="dk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500" b="0" i="0" u="none" strike="noStrike" kern="1200" baseline="0">
                <a:solidFill>
                  <a:schemeClr val="dk1">
                    <a:lumMod val="65000"/>
                    <a:lumOff val="35000"/>
                  </a:schemeClr>
                </a:solidFill>
                <a:latin typeface="+mn-lt"/>
                <a:ea typeface="+mn-ea"/>
                <a:cs typeface="+mn-cs"/>
              </a:defRPr>
            </a:pPr>
            <a:endParaRPr lang="en-US"/>
          </a:p>
        </c:txPr>
      </c:legendEntry>
      <c:layout>
        <c:manualLayout>
          <c:xMode val="edge"/>
          <c:yMode val="edge"/>
          <c:x val="0.76093861042524213"/>
          <c:y val="0.22170925864652874"/>
          <c:w val="0.23489126650359041"/>
          <c:h val="0.62321317202003512"/>
        </c:manualLayout>
      </c:layout>
      <c:overlay val="0"/>
      <c:spPr>
        <a:solidFill>
          <a:schemeClr val="lt1">
            <a:alpha val="50000"/>
          </a:schemeClr>
        </a:solidFill>
        <a:ln>
          <a:noFill/>
        </a:ln>
        <a:effectLst/>
      </c:spPr>
      <c:txPr>
        <a:bodyPr rot="0" spcFirstLastPara="1" vertOverflow="ellipsis" vert="horz" wrap="square" anchor="ctr" anchorCtr="1"/>
        <a:lstStyle/>
        <a:p>
          <a:pPr>
            <a:defRPr sz="15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9123651210265383E-2"/>
          <c:y val="0.27181289838770151"/>
          <c:w val="0.56032425634295713"/>
          <c:h val="0.68863610798650166"/>
        </c:manualLayout>
      </c:layout>
      <c:pie3DChart>
        <c:varyColors val="1"/>
        <c:ser>
          <c:idx val="0"/>
          <c:order val="0"/>
          <c:tx>
            <c:strRef>
              <c:f>Feuil1!$B$1</c:f>
              <c:strCache>
                <c:ptCount val="1"/>
                <c:pt idx="0">
                  <c:v>Cout</c:v>
                </c:pt>
              </c:strCache>
            </c:strRef>
          </c:tx>
          <c:explosion val="49"/>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A354-4075-A30A-1F519070DD60}"/>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A354-4075-A30A-1F519070DD60}"/>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A354-4075-A30A-1F519070DD60}"/>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A354-4075-A30A-1F519070DD60}"/>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2-A354-4075-A30A-1F519070DD60}"/>
              </c:ext>
            </c:extLst>
          </c:dPt>
          <c:dLbls>
            <c:dLbl>
              <c:idx val="0"/>
              <c:layout>
                <c:manualLayout>
                  <c:x val="-0.14558433777107618"/>
                  <c:y val="-0.21663613728656506"/>
                </c:manualLayout>
              </c:layout>
              <c:tx>
                <c:rich>
                  <a:bodyPr rot="0" spcFirstLastPara="1" vertOverflow="ellipsis" vert="horz" wrap="square" lIns="38100" tIns="19050" rIns="38100" bIns="19050" anchor="ctr" anchorCtr="1">
                    <a:spAutoFit/>
                  </a:bodyPr>
                  <a:lstStyle/>
                  <a:p>
                    <a:pPr>
                      <a:defRPr sz="1197" b="0" i="0" u="none" strike="noStrike" kern="1200" baseline="0">
                        <a:ln>
                          <a:solidFill>
                            <a:srgbClr val="FFFFFF"/>
                          </a:solidFill>
                        </a:ln>
                        <a:solidFill>
                          <a:schemeClr val="tx1">
                            <a:lumMod val="75000"/>
                            <a:lumOff val="25000"/>
                          </a:schemeClr>
                        </a:solidFill>
                        <a:latin typeface="+mn-lt"/>
                        <a:ea typeface="+mn-ea"/>
                        <a:cs typeface="+mn-cs"/>
                      </a:defRPr>
                    </a:pPr>
                    <a:fld id="{A7CA3B7A-2CB6-4742-A992-8966C2CBC003}" type="CATEGORYNAME">
                      <a:rPr lang="en-US" sz="1400">
                        <a:ln>
                          <a:solidFill>
                            <a:srgbClr val="FFFFFF"/>
                          </a:solidFill>
                        </a:ln>
                      </a:rPr>
                      <a:pPr>
                        <a:defRPr>
                          <a:ln>
                            <a:solidFill>
                              <a:srgbClr val="FFFFFF"/>
                            </a:solidFill>
                          </a:ln>
                        </a:defRPr>
                      </a:pPr>
                      <a:t>[NOM DE CATÉGORIE]</a:t>
                    </a:fld>
                    <a:r>
                      <a:rPr lang="en-US" sz="1400" baseline="0" dirty="0">
                        <a:ln>
                          <a:solidFill>
                            <a:srgbClr val="FFFFFF"/>
                          </a:solidFill>
                        </a:ln>
                      </a:rPr>
                      <a:t> 25</a:t>
                    </a:r>
                    <a:fld id="{660C4391-2172-40CB-B59F-378E6458587B}" type="VALUE">
                      <a:rPr lang="en-US" sz="1400" baseline="0">
                        <a:ln>
                          <a:solidFill>
                            <a:srgbClr val="FFFFFF"/>
                          </a:solidFill>
                        </a:ln>
                      </a:rPr>
                      <a:pPr>
                        <a:defRPr>
                          <a:ln>
                            <a:solidFill>
                              <a:srgbClr val="FFFFFF"/>
                            </a:solidFill>
                          </a:ln>
                        </a:defRPr>
                      </a:pPr>
                      <a:t>[VALEUR]</a:t>
                    </a:fld>
                    <a:endParaRPr lang="en-US" sz="1400" baseline="0" dirty="0">
                      <a:ln>
                        <a:solidFill>
                          <a:srgbClr val="FFFFFF"/>
                        </a:solidFill>
                      </a:ln>
                    </a:endParaRP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solidFill>
                          <a:srgbClr val="FFFFFF"/>
                        </a:solidFill>
                      </a:ln>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354-4075-A30A-1F519070DD60}"/>
                </c:ext>
              </c:extLst>
            </c:dLbl>
            <c:dLbl>
              <c:idx val="1"/>
              <c:layout>
                <c:manualLayout>
                  <c:x val="-8.1558054243170159E-3"/>
                  <c:y val="0.21858278611429541"/>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1490839D-AA8F-4337-A9B9-9BADDCCA9C12}" type="CATEGORYNAME">
                      <a:rPr lang="en-US" sz="1600" b="0" cap="none" spc="0">
                        <a:ln w="0"/>
                        <a:solidFill>
                          <a:schemeClr val="tx1">
                            <a:lumMod val="50000"/>
                          </a:schemeClr>
                        </a:solidFill>
                        <a:effectLst>
                          <a:outerShdw blurRad="38100" dist="19050" dir="2700000" algn="tl" rotWithShape="0">
                            <a:schemeClr val="dk1">
                              <a:alpha val="40000"/>
                            </a:schemeClr>
                          </a:outerShdw>
                        </a:effectLst>
                      </a:rPr>
                      <a:pPr>
                        <a:defRPr/>
                      </a:pPr>
                      <a:t>[NOM DE CATÉGORIE]</a:t>
                    </a:fld>
                    <a:r>
                      <a:rPr lang="en-US" sz="1600" baseline="0" dirty="0">
                        <a:solidFill>
                          <a:schemeClr val="tx2">
                            <a:lumMod val="50000"/>
                          </a:schemeClr>
                        </a:solidFill>
                      </a:rPr>
                      <a:t> </a:t>
                    </a:r>
                    <a:fld id="{3C826324-E1D7-4771-ACDE-87ACC9CFE6EB}" type="VALUE">
                      <a:rPr lang="en-US" sz="1600" baseline="0">
                        <a:solidFill>
                          <a:schemeClr val="tx2">
                            <a:lumMod val="50000"/>
                          </a:schemeClr>
                        </a:solidFill>
                      </a:rPr>
                      <a:pPr>
                        <a:defRPr/>
                      </a:pPr>
                      <a:t>[VALEUR]</a:t>
                    </a:fld>
                    <a:endParaRPr lang="en-US" sz="1600" baseline="0" dirty="0">
                      <a:solidFill>
                        <a:schemeClr val="tx2">
                          <a:lumMod val="50000"/>
                        </a:schemeClr>
                      </a:solidFill>
                    </a:endParaRP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5332914197715988"/>
                      <c:h val="0.11155376930719546"/>
                    </c:manualLayout>
                  </c15:layout>
                  <c15:dlblFieldTable/>
                  <c15:showDataLabelsRange val="0"/>
                </c:ext>
                <c:ext xmlns:c16="http://schemas.microsoft.com/office/drawing/2014/chart" uri="{C3380CC4-5D6E-409C-BE32-E72D297353CC}">
                  <c16:uniqueId val="{00000004-A354-4075-A30A-1F519070DD60}"/>
                </c:ext>
              </c:extLst>
            </c:dLbl>
            <c:dLbl>
              <c:idx val="2"/>
              <c:layout>
                <c:manualLayout>
                  <c:x val="-0.1051797070717255"/>
                  <c:y val="2.3589418551248232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86D1D1DA-E221-47A9-864D-5577C052BB5F}" type="CATEGORYNAME">
                      <a:rPr lang="fr-FR" sz="1800" b="0" cap="none" spc="0">
                        <a:ln w="0"/>
                        <a:solidFill>
                          <a:schemeClr val="tx1">
                            <a:lumMod val="50000"/>
                          </a:schemeClr>
                        </a:solidFill>
                        <a:effectLst>
                          <a:outerShdw blurRad="38100" dist="19050" dir="2700000" algn="tl" rotWithShape="0">
                            <a:schemeClr val="dk1">
                              <a:alpha val="40000"/>
                            </a:schemeClr>
                          </a:outerShdw>
                        </a:effectLst>
                      </a:rPr>
                      <a:pPr>
                        <a:defRPr/>
                      </a:pPr>
                      <a:t>[NOM DE CATÉGORIE]</a:t>
                    </a:fld>
                    <a:r>
                      <a:rPr lang="fr-FR" sz="1800" b="0" cap="none" spc="0" baseline="0" dirty="0">
                        <a:ln w="0"/>
                        <a:solidFill>
                          <a:schemeClr val="tx1">
                            <a:lumMod val="50000"/>
                          </a:schemeClr>
                        </a:solidFill>
                        <a:effectLst>
                          <a:outerShdw blurRad="38100" dist="19050" dir="2700000" algn="tl" rotWithShape="0">
                            <a:schemeClr val="dk1">
                              <a:alpha val="40000"/>
                            </a:schemeClr>
                          </a:outerShdw>
                        </a:effectLst>
                      </a:rPr>
                      <a:t> </a:t>
                    </a:r>
                    <a:fld id="{C3FB78CA-4650-4659-9C01-3108270B2F8F}" type="VALUE">
                      <a:rPr lang="fr-FR" sz="1800" b="0" cap="none" spc="0" baseline="0">
                        <a:ln w="0"/>
                        <a:solidFill>
                          <a:schemeClr val="tx1">
                            <a:lumMod val="50000"/>
                          </a:schemeClr>
                        </a:solidFill>
                        <a:effectLst>
                          <a:outerShdw blurRad="38100" dist="19050" dir="2700000" algn="tl" rotWithShape="0">
                            <a:schemeClr val="dk1">
                              <a:alpha val="40000"/>
                            </a:schemeClr>
                          </a:outerShdw>
                        </a:effectLst>
                      </a:rPr>
                      <a:pPr>
                        <a:defRPr/>
                      </a:pPr>
                      <a:t>[VALEUR]</a:t>
                    </a:fld>
                    <a:endParaRPr lang="fr-FR" sz="1800" b="0" cap="none" spc="0" baseline="0" dirty="0">
                      <a:ln w="0"/>
                      <a:solidFill>
                        <a:schemeClr val="tx1">
                          <a:lumMod val="50000"/>
                        </a:schemeClr>
                      </a:solidFill>
                      <a:effectLst>
                        <a:outerShdw blurRad="38100" dist="19050" dir="2700000" algn="tl" rotWithShape="0">
                          <a:schemeClr val="dk1">
                            <a:alpha val="40000"/>
                          </a:schemeClr>
                        </a:outerShdw>
                      </a:effectLst>
                    </a:endParaRP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7188359931748109"/>
                      <c:h val="0.13058873787945502"/>
                    </c:manualLayout>
                  </c15:layout>
                  <c15:dlblFieldTable/>
                  <c15:showDataLabelsRange val="0"/>
                </c:ext>
                <c:ext xmlns:c16="http://schemas.microsoft.com/office/drawing/2014/chart" uri="{C3380CC4-5D6E-409C-BE32-E72D297353CC}">
                  <c16:uniqueId val="{00000003-A354-4075-A30A-1F519070DD60}"/>
                </c:ext>
              </c:extLst>
            </c:dLbl>
            <c:dLbl>
              <c:idx val="3"/>
              <c:layout>
                <c:manualLayout>
                  <c:x val="8.2879936911312999E-2"/>
                  <c:y val="-2.7009717628562895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bg1"/>
                        </a:solidFill>
                        <a:latin typeface="+mn-lt"/>
                        <a:ea typeface="+mn-ea"/>
                        <a:cs typeface="+mn-cs"/>
                      </a:defRPr>
                    </a:pPr>
                    <a:fld id="{51742E67-0118-4CCB-81AE-51879C91002B}" type="CATEGORYNAME">
                      <a:rPr lang="en-US" sz="1600" b="0" cap="none" spc="0">
                        <a:ln w="0"/>
                        <a:solidFill>
                          <a:schemeClr val="tx1">
                            <a:lumMod val="50000"/>
                          </a:schemeClr>
                        </a:solidFill>
                        <a:effectLst>
                          <a:outerShdw blurRad="38100" dist="19050" dir="2700000" algn="tl" rotWithShape="0">
                            <a:schemeClr val="dk1">
                              <a:alpha val="40000"/>
                            </a:schemeClr>
                          </a:outerShdw>
                        </a:effectLst>
                      </a:rPr>
                      <a:pPr>
                        <a:defRPr>
                          <a:solidFill>
                            <a:schemeClr val="bg1"/>
                          </a:solidFill>
                        </a:defRPr>
                      </a:pPr>
                      <a:t>[NOM DE CATÉGORIE]</a:t>
                    </a:fld>
                    <a:r>
                      <a:rPr lang="en-US" sz="1600" baseline="0" dirty="0">
                        <a:solidFill>
                          <a:schemeClr val="tx2">
                            <a:lumMod val="50000"/>
                          </a:schemeClr>
                        </a:solidFill>
                      </a:rPr>
                      <a:t> </a:t>
                    </a:r>
                    <a:fld id="{517C340D-FD3B-4EF9-A475-521E892BA8A0}" type="VALUE">
                      <a:rPr lang="en-US" sz="1600" b="0" cap="none" spc="0" baseline="0">
                        <a:ln w="0"/>
                        <a:solidFill>
                          <a:schemeClr val="tx2">
                            <a:lumMod val="50000"/>
                          </a:schemeClr>
                        </a:solidFill>
                        <a:effectLst>
                          <a:outerShdw blurRad="38100" dist="19050" dir="2700000" algn="tl" rotWithShape="0">
                            <a:schemeClr val="dk1">
                              <a:alpha val="40000"/>
                            </a:schemeClr>
                          </a:outerShdw>
                        </a:effectLst>
                      </a:rPr>
                      <a:pPr>
                        <a:defRPr>
                          <a:solidFill>
                            <a:schemeClr val="bg1"/>
                          </a:solidFill>
                        </a:defRPr>
                      </a:pPr>
                      <a:t>[VALEUR]</a:t>
                    </a:fld>
                    <a:endParaRPr lang="en-US" sz="1600" baseline="0" dirty="0">
                      <a:solidFill>
                        <a:schemeClr val="tx2">
                          <a:lumMod val="50000"/>
                        </a:schemeClr>
                      </a:solidFill>
                    </a:endParaRP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8594420786900365"/>
                      <c:h val="0.12706505532514834"/>
                    </c:manualLayout>
                  </c15:layout>
                  <c15:dlblFieldTable/>
                  <c15:showDataLabelsRange val="0"/>
                </c:ext>
                <c:ext xmlns:c16="http://schemas.microsoft.com/office/drawing/2014/chart" uri="{C3380CC4-5D6E-409C-BE32-E72D297353CC}">
                  <c16:uniqueId val="{00000005-A354-4075-A30A-1F519070DD60}"/>
                </c:ext>
              </c:extLst>
            </c:dLbl>
            <c:dLbl>
              <c:idx val="4"/>
              <c:layout>
                <c:manualLayout>
                  <c:x val="0.18921468584415474"/>
                  <c:y val="-2.2568619998589015E-2"/>
                </c:manualLayout>
              </c:layout>
              <c:tx>
                <c:rich>
                  <a:bodyPr rot="0" spcFirstLastPara="1" vertOverflow="ellipsis" vert="horz" wrap="square" lIns="38100" tIns="19050" rIns="38100" bIns="19050" anchor="ctr" anchorCtr="1">
                    <a:noAutofit/>
                  </a:bodyPr>
                  <a:lstStyle/>
                  <a:p>
                    <a:pPr>
                      <a:defRPr sz="1197" b="0" i="0" u="none" strike="noStrike" kern="1200" baseline="0">
                        <a:solidFill>
                          <a:sysClr val="windowText" lastClr="000000"/>
                        </a:solidFill>
                        <a:latin typeface="+mn-lt"/>
                        <a:ea typeface="+mn-ea"/>
                        <a:cs typeface="+mn-cs"/>
                      </a:defRPr>
                    </a:pPr>
                    <a:fld id="{5559D4D9-A07C-446D-9535-BE16C801BDFA}" type="CATEGORYNAME">
                      <a:rPr lang="en-US" sz="1600" b="0" cap="none" spc="0" smtClean="0">
                        <a:ln w="0"/>
                        <a:solidFill>
                          <a:schemeClr val="bg2">
                            <a:lumMod val="10000"/>
                          </a:schemeClr>
                        </a:solidFill>
                        <a:effectLst>
                          <a:outerShdw blurRad="38100" dist="19050" dir="2700000" algn="tl" rotWithShape="0">
                            <a:schemeClr val="dk1">
                              <a:alpha val="40000"/>
                            </a:schemeClr>
                          </a:outerShdw>
                        </a:effectLst>
                      </a:rPr>
                      <a:pPr>
                        <a:defRPr>
                          <a:solidFill>
                            <a:sysClr val="windowText" lastClr="000000"/>
                          </a:solidFill>
                        </a:defRPr>
                      </a:pPr>
                      <a:t>[NOM DE CATÉGORIE]</a:t>
                    </a:fld>
                    <a:r>
                      <a:rPr lang="en-US" b="1" cap="none" spc="0" baseline="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rPr>
                      <a:t> </a:t>
                    </a:r>
                    <a:fld id="{5A4BC22D-A6DA-43D7-9550-C2D060B0778B}" type="VALUE">
                      <a:rPr lang="en-US" sz="1800" b="0" cap="none" spc="0" baseline="0" smtClean="0">
                        <a:ln w="0"/>
                        <a:solidFill>
                          <a:schemeClr val="bg2">
                            <a:lumMod val="10000"/>
                          </a:schemeClr>
                        </a:solidFill>
                        <a:effectLst>
                          <a:outerShdw blurRad="38100" dist="25400" dir="5400000" algn="ctr" rotWithShape="0">
                            <a:srgbClr val="6E747A">
                              <a:alpha val="43000"/>
                            </a:srgbClr>
                          </a:outerShdw>
                        </a:effectLst>
                      </a:rPr>
                      <a:pPr>
                        <a:defRPr>
                          <a:solidFill>
                            <a:sysClr val="windowText" lastClr="000000"/>
                          </a:solidFill>
                        </a:defRPr>
                      </a:pPr>
                      <a:t>[VALEUR]</a:t>
                    </a:fld>
                    <a:endParaRPr lang="en-US" b="1" cap="none" spc="0" baseline="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endParaRP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20022502316698274"/>
                      <c:h val="0.10181494817720221"/>
                    </c:manualLayout>
                  </c15:layout>
                  <c15:dlblFieldTable/>
                  <c15:showDataLabelsRange val="0"/>
                </c:ext>
                <c:ext xmlns:c16="http://schemas.microsoft.com/office/drawing/2014/chart" uri="{C3380CC4-5D6E-409C-BE32-E72D297353CC}">
                  <c16:uniqueId val="{00000002-A354-4075-A30A-1F519070DD6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Feuil1!$A$2:$A$6</c:f>
              <c:strCache>
                <c:ptCount val="5"/>
                <c:pt idx="0">
                  <c:v>Ressources matérielles</c:v>
                </c:pt>
                <c:pt idx="1">
                  <c:v>Ressources humaines</c:v>
                </c:pt>
                <c:pt idx="2">
                  <c:v>Configuration et déploiement</c:v>
                </c:pt>
                <c:pt idx="3">
                  <c:v>Formation</c:v>
                </c:pt>
                <c:pt idx="4">
                  <c:v>Maintenance</c:v>
                </c:pt>
              </c:strCache>
            </c:strRef>
          </c:cat>
          <c:val>
            <c:numRef>
              <c:f>Feuil1!$B$2:$B$6</c:f>
              <c:numCache>
                <c:formatCode>#,##0.00\ [$DZD]</c:formatCode>
                <c:ptCount val="5"/>
                <c:pt idx="0">
                  <c:v>87396341.760000005</c:v>
                </c:pt>
                <c:pt idx="1">
                  <c:v>16557834</c:v>
                </c:pt>
                <c:pt idx="2">
                  <c:v>1050000</c:v>
                </c:pt>
                <c:pt idx="3">
                  <c:v>1000000</c:v>
                </c:pt>
                <c:pt idx="4">
                  <c:v>2000000</c:v>
                </c:pt>
              </c:numCache>
            </c:numRef>
          </c:val>
          <c:extLst>
            <c:ext xmlns:c16="http://schemas.microsoft.com/office/drawing/2014/chart" uri="{C3380CC4-5D6E-409C-BE32-E72D297353CC}">
              <c16:uniqueId val="{00000000-A354-4075-A30A-1F519070DD60}"/>
            </c:ext>
          </c:extLst>
        </c:ser>
        <c:dLbls>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0.27977861162504103"/>
          <c:y val="0.90219323549989205"/>
          <c:w val="0.59540301559300091"/>
          <c:h val="9.780676450010776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75406-CA46-4161-917D-CB8C5704030A}" type="doc">
      <dgm:prSet loTypeId="urn:microsoft.com/office/officeart/2008/layout/NameandTitleOrganizationalChart" loCatId="hierarchy" qsTypeId="urn:microsoft.com/office/officeart/2005/8/quickstyle/simple2" qsCatId="simple" csTypeId="urn:microsoft.com/office/officeart/2005/8/colors/accent1_3" csCatId="accent1" phldr="1"/>
      <dgm:spPr/>
      <dgm:t>
        <a:bodyPr/>
        <a:lstStyle/>
        <a:p>
          <a:endParaRPr lang="fr-FR"/>
        </a:p>
      </dgm:t>
    </dgm:pt>
    <dgm:pt modelId="{9510CDF1-AC18-42AF-A0E6-02FC87AAC927}">
      <dgm:prSet phldrT="[Texte]" custT="1"/>
      <dgm:spPr/>
      <dgm:t>
        <a:bodyPr/>
        <a:lstStyle/>
        <a:p>
          <a:r>
            <a:rPr lang="fr-FR" sz="2000" b="1" dirty="0"/>
            <a:t>REDJEM Wissem</a:t>
          </a:r>
        </a:p>
      </dgm:t>
    </dgm:pt>
    <dgm:pt modelId="{01F7602D-2FA1-4AE1-9728-2A13790CF49E}" type="parTrans" cxnId="{ACF9E579-9D4A-47D9-9B40-70699F858374}">
      <dgm:prSet/>
      <dgm:spPr/>
      <dgm:t>
        <a:bodyPr/>
        <a:lstStyle/>
        <a:p>
          <a:endParaRPr lang="fr-FR" b="1"/>
        </a:p>
      </dgm:t>
    </dgm:pt>
    <dgm:pt modelId="{24C915BC-EF54-4D0E-801B-F0A6F100D3D5}" type="sibTrans" cxnId="{ACF9E579-9D4A-47D9-9B40-70699F858374}">
      <dgm:prSet custT="1"/>
      <dgm:spPr/>
      <dgm:t>
        <a:bodyPr/>
        <a:lstStyle/>
        <a:p>
          <a:pPr algn="ctr"/>
          <a:r>
            <a:rPr lang="fr-FR" sz="2000" b="1" dirty="0">
              <a:latin typeface="Adobe Garamond Pro Bold" panose="02020702060506020403" pitchFamily="18" charset="0"/>
            </a:rPr>
            <a:t>Chef</a:t>
          </a:r>
          <a:r>
            <a:rPr lang="fr-FR" sz="2400" b="1" dirty="0"/>
            <a:t> </a:t>
          </a:r>
          <a:r>
            <a:rPr lang="fr-FR" sz="2000" b="1" dirty="0">
              <a:latin typeface="Adobe Garamond Pro Bold" panose="02020702060506020403" pitchFamily="18" charset="0"/>
            </a:rPr>
            <a:t>de</a:t>
          </a:r>
          <a:r>
            <a:rPr lang="fr-FR" sz="2400" b="1" dirty="0"/>
            <a:t> </a:t>
          </a:r>
          <a:r>
            <a:rPr lang="fr-FR" sz="2000" b="1" dirty="0">
              <a:latin typeface="Adobe Garamond Pro Bold" panose="02020702060506020403" pitchFamily="18" charset="0"/>
            </a:rPr>
            <a:t>Projet</a:t>
          </a:r>
        </a:p>
      </dgm:t>
    </dgm:pt>
    <dgm:pt modelId="{6653A493-67F9-4851-BEAF-9B92C79445D4}" type="asst">
      <dgm:prSet phldrT="[Texte]" custT="1"/>
      <dgm:spPr/>
      <dgm:t>
        <a:bodyPr/>
        <a:lstStyle/>
        <a:p>
          <a:r>
            <a:rPr lang="fr-FR" sz="2000" b="1" dirty="0"/>
            <a:t>AIT GANA Zakaria</a:t>
          </a:r>
        </a:p>
      </dgm:t>
    </dgm:pt>
    <dgm:pt modelId="{111BD0E8-F56B-452A-8ED4-D8FA3A715418}" type="parTrans" cxnId="{CF2AA187-0AD1-4179-B712-4422767A93EC}">
      <dgm:prSet/>
      <dgm:spPr/>
      <dgm:t>
        <a:bodyPr/>
        <a:lstStyle/>
        <a:p>
          <a:endParaRPr lang="fr-FR" b="1"/>
        </a:p>
      </dgm:t>
    </dgm:pt>
    <dgm:pt modelId="{748CF4A5-A63E-44DA-BF9F-A6559FD0E978}" type="sibTrans" cxnId="{CF2AA187-0AD1-4179-B712-4422767A93EC}">
      <dgm:prSet custT="1"/>
      <dgm:spPr/>
      <dgm:t>
        <a:bodyPr/>
        <a:lstStyle/>
        <a:p>
          <a:pPr algn="ctr"/>
          <a:r>
            <a:rPr lang="fr-FR" sz="2000" b="1" dirty="0">
              <a:latin typeface="Adobe Garamond Pro Bold" panose="02020702060506020403" pitchFamily="18" charset="0"/>
            </a:rPr>
            <a:t>Responsable</a:t>
          </a:r>
          <a:r>
            <a:rPr lang="fr-FR" sz="1500" b="1" dirty="0"/>
            <a:t> </a:t>
          </a:r>
          <a:r>
            <a:rPr lang="fr-FR" sz="2000" b="1" dirty="0">
              <a:latin typeface="Adobe Garamond Pro Bold" panose="02020702060506020403" pitchFamily="18" charset="0"/>
            </a:rPr>
            <a:t>de</a:t>
          </a:r>
          <a:r>
            <a:rPr lang="fr-FR" sz="1500" b="1" dirty="0"/>
            <a:t> </a:t>
          </a:r>
          <a:r>
            <a:rPr lang="fr-FR" sz="2000" b="1" dirty="0">
              <a:latin typeface="Adobe Garamond Pro Bold" panose="02020702060506020403" pitchFamily="18" charset="0"/>
            </a:rPr>
            <a:t>qualité</a:t>
          </a:r>
        </a:p>
      </dgm:t>
    </dgm:pt>
    <dgm:pt modelId="{8F18F15E-7A9F-4CAE-8CCC-464CE31D6603}">
      <dgm:prSet phldrT="[Texte]" custT="1"/>
      <dgm:spPr/>
      <dgm:t>
        <a:bodyPr/>
        <a:lstStyle/>
        <a:p>
          <a:r>
            <a:rPr lang="fr-FR" sz="1800" b="1" dirty="0"/>
            <a:t>BAZINE Tarek</a:t>
          </a:r>
        </a:p>
      </dgm:t>
    </dgm:pt>
    <dgm:pt modelId="{D328F4BD-160C-46B2-8E04-912DFE694071}" type="parTrans" cxnId="{08101603-7F92-4F6C-9342-FBC6A7B1481C}">
      <dgm:prSet/>
      <dgm:spPr/>
      <dgm:t>
        <a:bodyPr/>
        <a:lstStyle/>
        <a:p>
          <a:endParaRPr lang="fr-FR" b="1"/>
        </a:p>
      </dgm:t>
    </dgm:pt>
    <dgm:pt modelId="{518D08E8-95F0-4B67-B5C7-B6B4938D28A7}" type="sibTrans" cxnId="{08101603-7F92-4F6C-9342-FBC6A7B1481C}">
      <dgm:prSet custT="1"/>
      <dgm:spPr/>
      <dgm:t>
        <a:bodyPr/>
        <a:lstStyle/>
        <a:p>
          <a:pPr algn="ctr"/>
          <a:r>
            <a:rPr lang="fr-FR" sz="2000" b="1" dirty="0">
              <a:latin typeface="Adobe Garamond Pro Bold" panose="02020702060506020403" pitchFamily="18" charset="0"/>
            </a:rPr>
            <a:t>Développeur</a:t>
          </a:r>
        </a:p>
      </dgm:t>
    </dgm:pt>
    <dgm:pt modelId="{20643EBA-8C24-404A-A049-6B3831A2F313}">
      <dgm:prSet phldrT="[Texte]" custT="1"/>
      <dgm:spPr/>
      <dgm:t>
        <a:bodyPr/>
        <a:lstStyle/>
        <a:p>
          <a:r>
            <a:rPr lang="fr-FR" sz="1800" b="1" dirty="0"/>
            <a:t>BESSA Samah</a:t>
          </a:r>
        </a:p>
      </dgm:t>
    </dgm:pt>
    <dgm:pt modelId="{F6FD740F-5472-43D6-9901-0BF60E2DEE1F}" type="parTrans" cxnId="{DA766A4D-9D1F-491B-AF93-98A6E54EA6CC}">
      <dgm:prSet/>
      <dgm:spPr/>
      <dgm:t>
        <a:bodyPr/>
        <a:lstStyle/>
        <a:p>
          <a:endParaRPr lang="fr-FR" b="1"/>
        </a:p>
      </dgm:t>
    </dgm:pt>
    <dgm:pt modelId="{8B923965-1947-4A50-9975-B50142808EB7}" type="sibTrans" cxnId="{DA766A4D-9D1F-491B-AF93-98A6E54EA6CC}">
      <dgm:prSet custT="1"/>
      <dgm:spPr/>
      <dgm:t>
        <a:bodyPr/>
        <a:lstStyle/>
        <a:p>
          <a:pPr algn="ctr"/>
          <a:r>
            <a:rPr lang="fr-FR" sz="2000" b="1" dirty="0">
              <a:latin typeface="Adobe Garamond Pro Bold" panose="02020702060506020403" pitchFamily="18" charset="0"/>
            </a:rPr>
            <a:t>Support</a:t>
          </a:r>
          <a:r>
            <a:rPr lang="fr-FR" sz="1800" b="1" dirty="0"/>
            <a:t> </a:t>
          </a:r>
          <a:r>
            <a:rPr lang="fr-FR" sz="2000" b="1" dirty="0">
              <a:latin typeface="Adobe Garamond Pro Bold" panose="02020702060506020403" pitchFamily="18" charset="0"/>
            </a:rPr>
            <a:t>polyvalent</a:t>
          </a:r>
        </a:p>
      </dgm:t>
    </dgm:pt>
    <dgm:pt modelId="{42853825-4481-462A-911F-E9E670F81B29}">
      <dgm:prSet phldrT="[Texte]" custT="1"/>
      <dgm:spPr/>
      <dgm:t>
        <a:bodyPr/>
        <a:lstStyle/>
        <a:p>
          <a:r>
            <a:rPr lang="fr-FR" sz="1800" b="1" dirty="0"/>
            <a:t>HAMMI Mohammed</a:t>
          </a:r>
        </a:p>
      </dgm:t>
    </dgm:pt>
    <dgm:pt modelId="{881072E6-554C-461D-879A-D15BEBADC618}" type="parTrans" cxnId="{4F5FD393-79A9-4139-AC55-F1DB0A7EB355}">
      <dgm:prSet/>
      <dgm:spPr/>
      <dgm:t>
        <a:bodyPr/>
        <a:lstStyle/>
        <a:p>
          <a:endParaRPr lang="fr-FR" b="1"/>
        </a:p>
      </dgm:t>
    </dgm:pt>
    <dgm:pt modelId="{0FADDE86-7B38-4C9D-BCF9-A83BBCBB9419}" type="sibTrans" cxnId="{4F5FD393-79A9-4139-AC55-F1DB0A7EB355}">
      <dgm:prSet custT="1"/>
      <dgm:spPr/>
      <dgm:t>
        <a:bodyPr/>
        <a:lstStyle/>
        <a:p>
          <a:pPr algn="ctr"/>
          <a:r>
            <a:rPr lang="fr-FR" sz="2000" b="1" dirty="0">
              <a:latin typeface="Adobe Garamond Pro Bold" panose="02020702060506020403" pitchFamily="18" charset="0"/>
            </a:rPr>
            <a:t>Développeur</a:t>
          </a:r>
        </a:p>
      </dgm:t>
    </dgm:pt>
    <dgm:pt modelId="{443DDDE0-1266-4F35-8984-EE02CED56FF3}">
      <dgm:prSet custT="1"/>
      <dgm:spPr/>
      <dgm:t>
        <a:bodyPr/>
        <a:lstStyle/>
        <a:p>
          <a:r>
            <a:rPr lang="fr-FR" sz="1800" b="1" dirty="0"/>
            <a:t>LAHLOUH Mounir</a:t>
          </a:r>
        </a:p>
      </dgm:t>
    </dgm:pt>
    <dgm:pt modelId="{5AD18364-6153-4892-B832-1DE442890BC5}" type="sibTrans" cxnId="{0A604098-9FAE-4167-A769-DB96A3DC3CDB}">
      <dgm:prSet custT="1"/>
      <dgm:spPr/>
      <dgm:t>
        <a:bodyPr/>
        <a:lstStyle/>
        <a:p>
          <a:pPr algn="ctr"/>
          <a:r>
            <a:rPr lang="fr-FR" sz="2000" b="1" dirty="0">
              <a:latin typeface="Adobe Garamond Pro Bold" panose="02020702060506020403" pitchFamily="18" charset="0"/>
            </a:rPr>
            <a:t>Designer</a:t>
          </a:r>
        </a:p>
      </dgm:t>
    </dgm:pt>
    <dgm:pt modelId="{12A6C340-28BC-492B-88A0-380ACFBFCFF9}" type="parTrans" cxnId="{0A604098-9FAE-4167-A769-DB96A3DC3CDB}">
      <dgm:prSet/>
      <dgm:spPr/>
      <dgm:t>
        <a:bodyPr/>
        <a:lstStyle/>
        <a:p>
          <a:endParaRPr lang="fr-FR" b="1"/>
        </a:p>
      </dgm:t>
    </dgm:pt>
    <dgm:pt modelId="{8E217B69-5BDE-4736-8593-D87387B455CC}" type="pres">
      <dgm:prSet presAssocID="{FBB75406-CA46-4161-917D-CB8C5704030A}" presName="hierChild1" presStyleCnt="0">
        <dgm:presLayoutVars>
          <dgm:orgChart val="1"/>
          <dgm:chPref val="1"/>
          <dgm:dir/>
          <dgm:animOne val="branch"/>
          <dgm:animLvl val="lvl"/>
          <dgm:resizeHandles/>
        </dgm:presLayoutVars>
      </dgm:prSet>
      <dgm:spPr/>
    </dgm:pt>
    <dgm:pt modelId="{01298779-2C2A-4801-8082-DE58AD6E942D}" type="pres">
      <dgm:prSet presAssocID="{9510CDF1-AC18-42AF-A0E6-02FC87AAC927}" presName="hierRoot1" presStyleCnt="0">
        <dgm:presLayoutVars>
          <dgm:hierBranch val="init"/>
        </dgm:presLayoutVars>
      </dgm:prSet>
      <dgm:spPr/>
    </dgm:pt>
    <dgm:pt modelId="{2808368E-B4B4-4A43-9AE1-D8EF18C6E141}" type="pres">
      <dgm:prSet presAssocID="{9510CDF1-AC18-42AF-A0E6-02FC87AAC927}" presName="rootComposite1" presStyleCnt="0"/>
      <dgm:spPr/>
    </dgm:pt>
    <dgm:pt modelId="{15469225-9E39-42E7-A0BB-02B9FF472A42}" type="pres">
      <dgm:prSet presAssocID="{9510CDF1-AC18-42AF-A0E6-02FC87AAC927}" presName="rootText1" presStyleLbl="node0" presStyleIdx="0" presStyleCnt="1">
        <dgm:presLayoutVars>
          <dgm:chMax/>
          <dgm:chPref val="3"/>
        </dgm:presLayoutVars>
      </dgm:prSet>
      <dgm:spPr/>
    </dgm:pt>
    <dgm:pt modelId="{E31F6CB9-2FF7-4F4E-A7BE-D8570CF9BAF6}" type="pres">
      <dgm:prSet presAssocID="{9510CDF1-AC18-42AF-A0E6-02FC87AAC927}" presName="titleText1" presStyleLbl="fgAcc0" presStyleIdx="0" presStyleCnt="1" custScaleX="121041" custScaleY="172339">
        <dgm:presLayoutVars>
          <dgm:chMax val="0"/>
          <dgm:chPref val="0"/>
        </dgm:presLayoutVars>
      </dgm:prSet>
      <dgm:spPr/>
    </dgm:pt>
    <dgm:pt modelId="{2A5AE3E1-F0E3-4D9F-ACA8-0FB6B166006D}" type="pres">
      <dgm:prSet presAssocID="{9510CDF1-AC18-42AF-A0E6-02FC87AAC927}" presName="rootConnector1" presStyleLbl="node1" presStyleIdx="0" presStyleCnt="4"/>
      <dgm:spPr/>
    </dgm:pt>
    <dgm:pt modelId="{D9938970-1AAE-4686-9576-E77A9EC6D564}" type="pres">
      <dgm:prSet presAssocID="{9510CDF1-AC18-42AF-A0E6-02FC87AAC927}" presName="hierChild2" presStyleCnt="0"/>
      <dgm:spPr/>
    </dgm:pt>
    <dgm:pt modelId="{E986A461-507B-4926-850D-71F255492B89}" type="pres">
      <dgm:prSet presAssocID="{D328F4BD-160C-46B2-8E04-912DFE694071}" presName="Name37" presStyleLbl="parChTrans1D2" presStyleIdx="0" presStyleCnt="5"/>
      <dgm:spPr/>
    </dgm:pt>
    <dgm:pt modelId="{F893E6BC-C5C9-4000-8287-7521D6FF1EEE}" type="pres">
      <dgm:prSet presAssocID="{8F18F15E-7A9F-4CAE-8CCC-464CE31D6603}" presName="hierRoot2" presStyleCnt="0">
        <dgm:presLayoutVars>
          <dgm:hierBranch val="init"/>
        </dgm:presLayoutVars>
      </dgm:prSet>
      <dgm:spPr/>
    </dgm:pt>
    <dgm:pt modelId="{DB685BDC-5468-4C18-9793-2CF49DD2B901}" type="pres">
      <dgm:prSet presAssocID="{8F18F15E-7A9F-4CAE-8CCC-464CE31D6603}" presName="rootComposite" presStyleCnt="0"/>
      <dgm:spPr/>
    </dgm:pt>
    <dgm:pt modelId="{9971C75E-6095-4265-B37E-0E10FBAE8A1B}" type="pres">
      <dgm:prSet presAssocID="{8F18F15E-7A9F-4CAE-8CCC-464CE31D6603}" presName="rootText" presStyleLbl="node1" presStyleIdx="0" presStyleCnt="4">
        <dgm:presLayoutVars>
          <dgm:chMax/>
          <dgm:chPref val="3"/>
        </dgm:presLayoutVars>
      </dgm:prSet>
      <dgm:spPr/>
    </dgm:pt>
    <dgm:pt modelId="{EEA54C69-0D25-4847-A7CB-2DC81A0C56EB}" type="pres">
      <dgm:prSet presAssocID="{8F18F15E-7A9F-4CAE-8CCC-464CE31D6603}" presName="titleText2" presStyleLbl="fgAcc1" presStyleIdx="0" presStyleCnt="4" custScaleX="102596" custScaleY="148595">
        <dgm:presLayoutVars>
          <dgm:chMax val="0"/>
          <dgm:chPref val="0"/>
        </dgm:presLayoutVars>
      </dgm:prSet>
      <dgm:spPr/>
    </dgm:pt>
    <dgm:pt modelId="{BE04245A-D939-4F76-8888-E0AF9A0511D6}" type="pres">
      <dgm:prSet presAssocID="{8F18F15E-7A9F-4CAE-8CCC-464CE31D6603}" presName="rootConnector" presStyleLbl="node2" presStyleIdx="0" presStyleCnt="0"/>
      <dgm:spPr/>
    </dgm:pt>
    <dgm:pt modelId="{45D960D9-47A5-43E6-9A88-4A80DB23ADD7}" type="pres">
      <dgm:prSet presAssocID="{8F18F15E-7A9F-4CAE-8CCC-464CE31D6603}" presName="hierChild4" presStyleCnt="0"/>
      <dgm:spPr/>
    </dgm:pt>
    <dgm:pt modelId="{A0618294-C9DF-4165-9C4A-140F5A6663E9}" type="pres">
      <dgm:prSet presAssocID="{8F18F15E-7A9F-4CAE-8CCC-464CE31D6603}" presName="hierChild5" presStyleCnt="0"/>
      <dgm:spPr/>
    </dgm:pt>
    <dgm:pt modelId="{B63703DB-79CB-40CE-BBD1-A5DF5AAF845C}" type="pres">
      <dgm:prSet presAssocID="{F6FD740F-5472-43D6-9901-0BF60E2DEE1F}" presName="Name37" presStyleLbl="parChTrans1D2" presStyleIdx="1" presStyleCnt="5"/>
      <dgm:spPr/>
    </dgm:pt>
    <dgm:pt modelId="{3A491331-39C6-42C5-9166-A4F852991CED}" type="pres">
      <dgm:prSet presAssocID="{20643EBA-8C24-404A-A049-6B3831A2F313}" presName="hierRoot2" presStyleCnt="0">
        <dgm:presLayoutVars>
          <dgm:hierBranch val="init"/>
        </dgm:presLayoutVars>
      </dgm:prSet>
      <dgm:spPr/>
    </dgm:pt>
    <dgm:pt modelId="{62F3829B-46C4-42A9-AA77-1ED292414E97}" type="pres">
      <dgm:prSet presAssocID="{20643EBA-8C24-404A-A049-6B3831A2F313}" presName="rootComposite" presStyleCnt="0"/>
      <dgm:spPr/>
    </dgm:pt>
    <dgm:pt modelId="{C0D400E0-5B44-44B5-9B95-E099AEC333A7}" type="pres">
      <dgm:prSet presAssocID="{20643EBA-8C24-404A-A049-6B3831A2F313}" presName="rootText" presStyleLbl="node1" presStyleIdx="1" presStyleCnt="4">
        <dgm:presLayoutVars>
          <dgm:chMax/>
          <dgm:chPref val="3"/>
        </dgm:presLayoutVars>
      </dgm:prSet>
      <dgm:spPr/>
    </dgm:pt>
    <dgm:pt modelId="{19AE51E6-390D-411E-9DFC-6B02BFC3C4AD}" type="pres">
      <dgm:prSet presAssocID="{20643EBA-8C24-404A-A049-6B3831A2F313}" presName="titleText2" presStyleLbl="fgAcc1" presStyleIdx="1" presStyleCnt="4" custScaleX="118888" custScaleY="186922">
        <dgm:presLayoutVars>
          <dgm:chMax val="0"/>
          <dgm:chPref val="0"/>
        </dgm:presLayoutVars>
      </dgm:prSet>
      <dgm:spPr/>
    </dgm:pt>
    <dgm:pt modelId="{BC5595D9-6487-4029-92F1-BE837E3DB27C}" type="pres">
      <dgm:prSet presAssocID="{20643EBA-8C24-404A-A049-6B3831A2F313}" presName="rootConnector" presStyleLbl="node2" presStyleIdx="0" presStyleCnt="0"/>
      <dgm:spPr/>
    </dgm:pt>
    <dgm:pt modelId="{31BDE6AA-DDEE-4CE8-9CB6-51B12AC58D4C}" type="pres">
      <dgm:prSet presAssocID="{20643EBA-8C24-404A-A049-6B3831A2F313}" presName="hierChild4" presStyleCnt="0"/>
      <dgm:spPr/>
    </dgm:pt>
    <dgm:pt modelId="{BBF6701B-C170-477E-A202-56391844503B}" type="pres">
      <dgm:prSet presAssocID="{20643EBA-8C24-404A-A049-6B3831A2F313}" presName="hierChild5" presStyleCnt="0"/>
      <dgm:spPr/>
    </dgm:pt>
    <dgm:pt modelId="{C34BC88F-D19F-411C-A136-8B451B7C8159}" type="pres">
      <dgm:prSet presAssocID="{881072E6-554C-461D-879A-D15BEBADC618}" presName="Name37" presStyleLbl="parChTrans1D2" presStyleIdx="2" presStyleCnt="5"/>
      <dgm:spPr/>
    </dgm:pt>
    <dgm:pt modelId="{2785F2FB-44DE-4767-9927-0462FF6A482A}" type="pres">
      <dgm:prSet presAssocID="{42853825-4481-462A-911F-E9E670F81B29}" presName="hierRoot2" presStyleCnt="0">
        <dgm:presLayoutVars>
          <dgm:hierBranch val="init"/>
        </dgm:presLayoutVars>
      </dgm:prSet>
      <dgm:spPr/>
    </dgm:pt>
    <dgm:pt modelId="{3F1AE36D-175F-4EB4-9EFE-9C07CBCAD9B0}" type="pres">
      <dgm:prSet presAssocID="{42853825-4481-462A-911F-E9E670F81B29}" presName="rootComposite" presStyleCnt="0"/>
      <dgm:spPr/>
    </dgm:pt>
    <dgm:pt modelId="{7DD52CBE-0885-4414-88A3-DAC9FE700025}" type="pres">
      <dgm:prSet presAssocID="{42853825-4481-462A-911F-E9E670F81B29}" presName="rootText" presStyleLbl="node1" presStyleIdx="2" presStyleCnt="4">
        <dgm:presLayoutVars>
          <dgm:chMax/>
          <dgm:chPref val="3"/>
        </dgm:presLayoutVars>
      </dgm:prSet>
      <dgm:spPr/>
    </dgm:pt>
    <dgm:pt modelId="{46E7FD6F-4428-48C9-9E2F-AC066B98AC52}" type="pres">
      <dgm:prSet presAssocID="{42853825-4481-462A-911F-E9E670F81B29}" presName="titleText2" presStyleLbl="fgAcc1" presStyleIdx="2" presStyleCnt="4" custScaleX="114688" custScaleY="191070">
        <dgm:presLayoutVars>
          <dgm:chMax val="0"/>
          <dgm:chPref val="0"/>
        </dgm:presLayoutVars>
      </dgm:prSet>
      <dgm:spPr/>
    </dgm:pt>
    <dgm:pt modelId="{13E3C8F3-AC22-4D47-B89E-12FE64D90830}" type="pres">
      <dgm:prSet presAssocID="{42853825-4481-462A-911F-E9E670F81B29}" presName="rootConnector" presStyleLbl="node2" presStyleIdx="0" presStyleCnt="0"/>
      <dgm:spPr/>
    </dgm:pt>
    <dgm:pt modelId="{8F9CE433-53F8-470F-A168-FE56D706684C}" type="pres">
      <dgm:prSet presAssocID="{42853825-4481-462A-911F-E9E670F81B29}" presName="hierChild4" presStyleCnt="0"/>
      <dgm:spPr/>
    </dgm:pt>
    <dgm:pt modelId="{E779BF51-3DAA-4400-9416-6215E009DD76}" type="pres">
      <dgm:prSet presAssocID="{42853825-4481-462A-911F-E9E670F81B29}" presName="hierChild5" presStyleCnt="0"/>
      <dgm:spPr/>
    </dgm:pt>
    <dgm:pt modelId="{CD0A0EBD-DA4F-4EAB-8555-73C1622E38D1}" type="pres">
      <dgm:prSet presAssocID="{12A6C340-28BC-492B-88A0-380ACFBFCFF9}" presName="Name37" presStyleLbl="parChTrans1D2" presStyleIdx="3" presStyleCnt="5"/>
      <dgm:spPr/>
    </dgm:pt>
    <dgm:pt modelId="{FABC52D1-F9AB-4FFE-A7CB-3D6E707FBD96}" type="pres">
      <dgm:prSet presAssocID="{443DDDE0-1266-4F35-8984-EE02CED56FF3}" presName="hierRoot2" presStyleCnt="0">
        <dgm:presLayoutVars>
          <dgm:hierBranch val="init"/>
        </dgm:presLayoutVars>
      </dgm:prSet>
      <dgm:spPr/>
    </dgm:pt>
    <dgm:pt modelId="{6FC6C5F0-3364-4679-8EBD-96B44F5F40B7}" type="pres">
      <dgm:prSet presAssocID="{443DDDE0-1266-4F35-8984-EE02CED56FF3}" presName="rootComposite" presStyleCnt="0"/>
      <dgm:spPr/>
    </dgm:pt>
    <dgm:pt modelId="{F56612C3-9DF5-46F9-A348-B92839DDE35D}" type="pres">
      <dgm:prSet presAssocID="{443DDDE0-1266-4F35-8984-EE02CED56FF3}" presName="rootText" presStyleLbl="node1" presStyleIdx="3" presStyleCnt="4">
        <dgm:presLayoutVars>
          <dgm:chMax/>
          <dgm:chPref val="3"/>
        </dgm:presLayoutVars>
      </dgm:prSet>
      <dgm:spPr/>
    </dgm:pt>
    <dgm:pt modelId="{4D6D2598-68D4-44F8-8031-EFAEA2E5D9A6}" type="pres">
      <dgm:prSet presAssocID="{443DDDE0-1266-4F35-8984-EE02CED56FF3}" presName="titleText2" presStyleLbl="fgAcc1" presStyleIdx="3" presStyleCnt="4" custScaleX="115775" custScaleY="203380">
        <dgm:presLayoutVars>
          <dgm:chMax val="0"/>
          <dgm:chPref val="0"/>
        </dgm:presLayoutVars>
      </dgm:prSet>
      <dgm:spPr/>
    </dgm:pt>
    <dgm:pt modelId="{E87463DB-A72D-4861-8059-281F2C04E885}" type="pres">
      <dgm:prSet presAssocID="{443DDDE0-1266-4F35-8984-EE02CED56FF3}" presName="rootConnector" presStyleLbl="node2" presStyleIdx="0" presStyleCnt="0"/>
      <dgm:spPr/>
    </dgm:pt>
    <dgm:pt modelId="{093415E1-2E1B-4546-BDE6-134D4A54146B}" type="pres">
      <dgm:prSet presAssocID="{443DDDE0-1266-4F35-8984-EE02CED56FF3}" presName="hierChild4" presStyleCnt="0"/>
      <dgm:spPr/>
    </dgm:pt>
    <dgm:pt modelId="{ED605E53-23ED-44B4-8E44-5FEA465ADECD}" type="pres">
      <dgm:prSet presAssocID="{443DDDE0-1266-4F35-8984-EE02CED56FF3}" presName="hierChild5" presStyleCnt="0"/>
      <dgm:spPr/>
    </dgm:pt>
    <dgm:pt modelId="{93C328E6-6C3D-4B58-9938-3435DE4D85EF}" type="pres">
      <dgm:prSet presAssocID="{9510CDF1-AC18-42AF-A0E6-02FC87AAC927}" presName="hierChild3" presStyleCnt="0"/>
      <dgm:spPr/>
    </dgm:pt>
    <dgm:pt modelId="{B8E6D62E-A711-4499-B69F-E635B6D4B09B}" type="pres">
      <dgm:prSet presAssocID="{111BD0E8-F56B-452A-8ED4-D8FA3A715418}" presName="Name96" presStyleLbl="parChTrans1D2" presStyleIdx="4" presStyleCnt="5"/>
      <dgm:spPr/>
    </dgm:pt>
    <dgm:pt modelId="{D097FDD9-A3B3-4E10-B851-DE493E80205D}" type="pres">
      <dgm:prSet presAssocID="{6653A493-67F9-4851-BEAF-9B92C79445D4}" presName="hierRoot3" presStyleCnt="0">
        <dgm:presLayoutVars>
          <dgm:hierBranch val="init"/>
        </dgm:presLayoutVars>
      </dgm:prSet>
      <dgm:spPr/>
    </dgm:pt>
    <dgm:pt modelId="{C7AA3009-BCE2-4EF6-A807-1FE0AB2FC8E7}" type="pres">
      <dgm:prSet presAssocID="{6653A493-67F9-4851-BEAF-9B92C79445D4}" presName="rootComposite3" presStyleCnt="0"/>
      <dgm:spPr/>
    </dgm:pt>
    <dgm:pt modelId="{082D631C-2488-473A-AA56-BA29DBE37BA3}" type="pres">
      <dgm:prSet presAssocID="{6653A493-67F9-4851-BEAF-9B92C79445D4}" presName="rootText3" presStyleLbl="asst1" presStyleIdx="0" presStyleCnt="1">
        <dgm:presLayoutVars>
          <dgm:chPref val="3"/>
        </dgm:presLayoutVars>
      </dgm:prSet>
      <dgm:spPr/>
    </dgm:pt>
    <dgm:pt modelId="{24DB5014-3EA1-472E-8366-93F99751C7FE}" type="pres">
      <dgm:prSet presAssocID="{6653A493-67F9-4851-BEAF-9B92C79445D4}" presName="titleText3" presStyleLbl="fgAcc2" presStyleIdx="0" presStyleCnt="1" custScaleX="157231" custScaleY="129528">
        <dgm:presLayoutVars>
          <dgm:chMax val="0"/>
          <dgm:chPref val="0"/>
        </dgm:presLayoutVars>
      </dgm:prSet>
      <dgm:spPr/>
    </dgm:pt>
    <dgm:pt modelId="{F8238549-A84E-4BEF-B3EE-271C23825701}" type="pres">
      <dgm:prSet presAssocID="{6653A493-67F9-4851-BEAF-9B92C79445D4}" presName="rootConnector3" presStyleLbl="asst1" presStyleIdx="0" presStyleCnt="1"/>
      <dgm:spPr/>
    </dgm:pt>
    <dgm:pt modelId="{E4A39D45-60BA-4592-A6E4-D90F93E52B98}" type="pres">
      <dgm:prSet presAssocID="{6653A493-67F9-4851-BEAF-9B92C79445D4}" presName="hierChild6" presStyleCnt="0"/>
      <dgm:spPr/>
    </dgm:pt>
    <dgm:pt modelId="{698E1933-E270-4F85-A9D3-5B76CA187B6F}" type="pres">
      <dgm:prSet presAssocID="{6653A493-67F9-4851-BEAF-9B92C79445D4}" presName="hierChild7" presStyleCnt="0"/>
      <dgm:spPr/>
    </dgm:pt>
  </dgm:ptLst>
  <dgm:cxnLst>
    <dgm:cxn modelId="{08101603-7F92-4F6C-9342-FBC6A7B1481C}" srcId="{9510CDF1-AC18-42AF-A0E6-02FC87AAC927}" destId="{8F18F15E-7A9F-4CAE-8CCC-464CE31D6603}" srcOrd="1" destOrd="0" parTransId="{D328F4BD-160C-46B2-8E04-912DFE694071}" sibTransId="{518D08E8-95F0-4B67-B5C7-B6B4938D28A7}"/>
    <dgm:cxn modelId="{51E48407-4512-4540-8B58-16F7094C8410}" type="presOf" srcId="{20643EBA-8C24-404A-A049-6B3831A2F313}" destId="{C0D400E0-5B44-44B5-9B95-E099AEC333A7}" srcOrd="0" destOrd="0" presId="urn:microsoft.com/office/officeart/2008/layout/NameandTitleOrganizationalChart"/>
    <dgm:cxn modelId="{ED94660D-DD6E-4C03-8916-5E0402DA303F}" type="presOf" srcId="{9510CDF1-AC18-42AF-A0E6-02FC87AAC927}" destId="{2A5AE3E1-F0E3-4D9F-ACA8-0FB6B166006D}" srcOrd="1" destOrd="0" presId="urn:microsoft.com/office/officeart/2008/layout/NameandTitleOrganizationalChart"/>
    <dgm:cxn modelId="{CB659813-BC8C-4A03-9C1D-A88224C262E0}" type="presOf" srcId="{D328F4BD-160C-46B2-8E04-912DFE694071}" destId="{E986A461-507B-4926-850D-71F255492B89}" srcOrd="0" destOrd="0" presId="urn:microsoft.com/office/officeart/2008/layout/NameandTitleOrganizationalChart"/>
    <dgm:cxn modelId="{D1B8192E-FA55-4C2F-B9B5-667EA4452FB9}" type="presOf" srcId="{9510CDF1-AC18-42AF-A0E6-02FC87AAC927}" destId="{15469225-9E39-42E7-A0BB-02B9FF472A42}" srcOrd="0" destOrd="0" presId="urn:microsoft.com/office/officeart/2008/layout/NameandTitleOrganizationalChart"/>
    <dgm:cxn modelId="{49C16734-4500-408F-B7D1-E58FF266C059}" type="presOf" srcId="{20643EBA-8C24-404A-A049-6B3831A2F313}" destId="{BC5595D9-6487-4029-92F1-BE837E3DB27C}" srcOrd="1" destOrd="0" presId="urn:microsoft.com/office/officeart/2008/layout/NameandTitleOrganizationalChart"/>
    <dgm:cxn modelId="{BB4CFB3C-A709-48EB-8D28-AD10F29BB38D}" type="presOf" srcId="{111BD0E8-F56B-452A-8ED4-D8FA3A715418}" destId="{B8E6D62E-A711-4499-B69F-E635B6D4B09B}" srcOrd="0" destOrd="0" presId="urn:microsoft.com/office/officeart/2008/layout/NameandTitleOrganizationalChart"/>
    <dgm:cxn modelId="{45B2DC68-528D-4C71-AEEA-7AB0DF756071}" type="presOf" srcId="{42853825-4481-462A-911F-E9E670F81B29}" destId="{7DD52CBE-0885-4414-88A3-DAC9FE700025}" srcOrd="0" destOrd="0" presId="urn:microsoft.com/office/officeart/2008/layout/NameandTitleOrganizationalChart"/>
    <dgm:cxn modelId="{DA766A4D-9D1F-491B-AF93-98A6E54EA6CC}" srcId="{9510CDF1-AC18-42AF-A0E6-02FC87AAC927}" destId="{20643EBA-8C24-404A-A049-6B3831A2F313}" srcOrd="2" destOrd="0" parTransId="{F6FD740F-5472-43D6-9901-0BF60E2DEE1F}" sibTransId="{8B923965-1947-4A50-9975-B50142808EB7}"/>
    <dgm:cxn modelId="{C698584F-1532-4590-89E0-ED8E90FF0064}" type="presOf" srcId="{6653A493-67F9-4851-BEAF-9B92C79445D4}" destId="{F8238549-A84E-4BEF-B3EE-271C23825701}" srcOrd="1" destOrd="0" presId="urn:microsoft.com/office/officeart/2008/layout/NameandTitleOrganizationalChart"/>
    <dgm:cxn modelId="{C2E21270-54F4-444E-8767-D2183901032D}" type="presOf" srcId="{748CF4A5-A63E-44DA-BF9F-A6559FD0E978}" destId="{24DB5014-3EA1-472E-8366-93F99751C7FE}" srcOrd="0" destOrd="0" presId="urn:microsoft.com/office/officeart/2008/layout/NameandTitleOrganizationalChart"/>
    <dgm:cxn modelId="{ACF9E579-9D4A-47D9-9B40-70699F858374}" srcId="{FBB75406-CA46-4161-917D-CB8C5704030A}" destId="{9510CDF1-AC18-42AF-A0E6-02FC87AAC927}" srcOrd="0" destOrd="0" parTransId="{01F7602D-2FA1-4AE1-9728-2A13790CF49E}" sibTransId="{24C915BC-EF54-4D0E-801B-F0A6F100D3D5}"/>
    <dgm:cxn modelId="{A67F5D7C-3D8D-4B4E-85BE-E07A368E2D0D}" type="presOf" srcId="{12A6C340-28BC-492B-88A0-380ACFBFCFF9}" destId="{CD0A0EBD-DA4F-4EAB-8555-73C1622E38D1}" srcOrd="0" destOrd="0" presId="urn:microsoft.com/office/officeart/2008/layout/NameandTitleOrganizationalChart"/>
    <dgm:cxn modelId="{C2BCCA7C-C30F-4A6F-9429-4C1B225E4F7B}" type="presOf" srcId="{8F18F15E-7A9F-4CAE-8CCC-464CE31D6603}" destId="{BE04245A-D939-4F76-8888-E0AF9A0511D6}" srcOrd="1" destOrd="0" presId="urn:microsoft.com/office/officeart/2008/layout/NameandTitleOrganizationalChart"/>
    <dgm:cxn modelId="{CF2AA187-0AD1-4179-B712-4422767A93EC}" srcId="{9510CDF1-AC18-42AF-A0E6-02FC87AAC927}" destId="{6653A493-67F9-4851-BEAF-9B92C79445D4}" srcOrd="0" destOrd="0" parTransId="{111BD0E8-F56B-452A-8ED4-D8FA3A715418}" sibTransId="{748CF4A5-A63E-44DA-BF9F-A6559FD0E978}"/>
    <dgm:cxn modelId="{CE84F08A-CE37-4D7D-93BF-C981E5AF841F}" type="presOf" srcId="{443DDDE0-1266-4F35-8984-EE02CED56FF3}" destId="{E87463DB-A72D-4861-8059-281F2C04E885}" srcOrd="1" destOrd="0" presId="urn:microsoft.com/office/officeart/2008/layout/NameandTitleOrganizationalChart"/>
    <dgm:cxn modelId="{4F5FD393-79A9-4139-AC55-F1DB0A7EB355}" srcId="{9510CDF1-AC18-42AF-A0E6-02FC87AAC927}" destId="{42853825-4481-462A-911F-E9E670F81B29}" srcOrd="3" destOrd="0" parTransId="{881072E6-554C-461D-879A-D15BEBADC618}" sibTransId="{0FADDE86-7B38-4C9D-BCF9-A83BBCBB9419}"/>
    <dgm:cxn modelId="{0A604098-9FAE-4167-A769-DB96A3DC3CDB}" srcId="{9510CDF1-AC18-42AF-A0E6-02FC87AAC927}" destId="{443DDDE0-1266-4F35-8984-EE02CED56FF3}" srcOrd="4" destOrd="0" parTransId="{12A6C340-28BC-492B-88A0-380ACFBFCFF9}" sibTransId="{5AD18364-6153-4892-B832-1DE442890BC5}"/>
    <dgm:cxn modelId="{6432CE9D-9982-46E5-BF60-A027BEC73227}" type="presOf" srcId="{518D08E8-95F0-4B67-B5C7-B6B4938D28A7}" destId="{EEA54C69-0D25-4847-A7CB-2DC81A0C56EB}" srcOrd="0" destOrd="0" presId="urn:microsoft.com/office/officeart/2008/layout/NameandTitleOrganizationalChart"/>
    <dgm:cxn modelId="{DA3CC9AA-38CD-4492-9986-C83C7CF78D01}" type="presOf" srcId="{24C915BC-EF54-4D0E-801B-F0A6F100D3D5}" destId="{E31F6CB9-2FF7-4F4E-A7BE-D8570CF9BAF6}" srcOrd="0" destOrd="0" presId="urn:microsoft.com/office/officeart/2008/layout/NameandTitleOrganizationalChart"/>
    <dgm:cxn modelId="{713A41AF-0A90-48DD-9D02-46C8A104C8E7}" type="presOf" srcId="{F6FD740F-5472-43D6-9901-0BF60E2DEE1F}" destId="{B63703DB-79CB-40CE-BBD1-A5DF5AAF845C}" srcOrd="0" destOrd="0" presId="urn:microsoft.com/office/officeart/2008/layout/NameandTitleOrganizationalChart"/>
    <dgm:cxn modelId="{CAED4CBC-95B9-4E6E-B5CC-C95FA0C49E2C}" type="presOf" srcId="{8F18F15E-7A9F-4CAE-8CCC-464CE31D6603}" destId="{9971C75E-6095-4265-B37E-0E10FBAE8A1B}" srcOrd="0" destOrd="0" presId="urn:microsoft.com/office/officeart/2008/layout/NameandTitleOrganizationalChart"/>
    <dgm:cxn modelId="{D7A0C6CA-57CB-4B14-8279-A9DA587CAF90}" type="presOf" srcId="{443DDDE0-1266-4F35-8984-EE02CED56FF3}" destId="{F56612C3-9DF5-46F9-A348-B92839DDE35D}" srcOrd="0" destOrd="0" presId="urn:microsoft.com/office/officeart/2008/layout/NameandTitleOrganizationalChart"/>
    <dgm:cxn modelId="{C97B24D8-6134-4442-B310-AA9081B7D625}" type="presOf" srcId="{0FADDE86-7B38-4C9D-BCF9-A83BBCBB9419}" destId="{46E7FD6F-4428-48C9-9E2F-AC066B98AC52}" srcOrd="0" destOrd="0" presId="urn:microsoft.com/office/officeart/2008/layout/NameandTitleOrganizationalChart"/>
    <dgm:cxn modelId="{121677E9-11B1-42AF-9E6A-A3C6C515CD6F}" type="presOf" srcId="{FBB75406-CA46-4161-917D-CB8C5704030A}" destId="{8E217B69-5BDE-4736-8593-D87387B455CC}" srcOrd="0" destOrd="0" presId="urn:microsoft.com/office/officeart/2008/layout/NameandTitleOrganizationalChart"/>
    <dgm:cxn modelId="{5D7E1EED-50EF-440C-8262-9D6203EE20FD}" type="presOf" srcId="{6653A493-67F9-4851-BEAF-9B92C79445D4}" destId="{082D631C-2488-473A-AA56-BA29DBE37BA3}" srcOrd="0" destOrd="0" presId="urn:microsoft.com/office/officeart/2008/layout/NameandTitleOrganizationalChart"/>
    <dgm:cxn modelId="{694110F2-07F6-468C-8D60-200822F9969E}" type="presOf" srcId="{881072E6-554C-461D-879A-D15BEBADC618}" destId="{C34BC88F-D19F-411C-A136-8B451B7C8159}" srcOrd="0" destOrd="0" presId="urn:microsoft.com/office/officeart/2008/layout/NameandTitleOrganizationalChart"/>
    <dgm:cxn modelId="{920469F3-D460-4F89-A192-B37DF79B4BA9}" type="presOf" srcId="{42853825-4481-462A-911F-E9E670F81B29}" destId="{13E3C8F3-AC22-4D47-B89E-12FE64D90830}" srcOrd="1" destOrd="0" presId="urn:microsoft.com/office/officeart/2008/layout/NameandTitleOrganizationalChart"/>
    <dgm:cxn modelId="{3E141DFB-8141-4A66-9A04-5595FF0F03A5}" type="presOf" srcId="{8B923965-1947-4A50-9975-B50142808EB7}" destId="{19AE51E6-390D-411E-9DFC-6B02BFC3C4AD}" srcOrd="0" destOrd="0" presId="urn:microsoft.com/office/officeart/2008/layout/NameandTitleOrganizationalChart"/>
    <dgm:cxn modelId="{D9324CFF-363B-4619-A210-6A9B3E66E858}" type="presOf" srcId="{5AD18364-6153-4892-B832-1DE442890BC5}" destId="{4D6D2598-68D4-44F8-8031-EFAEA2E5D9A6}" srcOrd="0" destOrd="0" presId="urn:microsoft.com/office/officeart/2008/layout/NameandTitleOrganizationalChart"/>
    <dgm:cxn modelId="{B4229EDE-3739-44A7-863C-E6A438331FA9}" type="presParOf" srcId="{8E217B69-5BDE-4736-8593-D87387B455CC}" destId="{01298779-2C2A-4801-8082-DE58AD6E942D}" srcOrd="0" destOrd="0" presId="urn:microsoft.com/office/officeart/2008/layout/NameandTitleOrganizationalChart"/>
    <dgm:cxn modelId="{660019D7-D9F9-442A-934F-41598F485A56}" type="presParOf" srcId="{01298779-2C2A-4801-8082-DE58AD6E942D}" destId="{2808368E-B4B4-4A43-9AE1-D8EF18C6E141}" srcOrd="0" destOrd="0" presId="urn:microsoft.com/office/officeart/2008/layout/NameandTitleOrganizationalChart"/>
    <dgm:cxn modelId="{E3C92D2A-B3F8-4086-BCA1-02826B37319B}" type="presParOf" srcId="{2808368E-B4B4-4A43-9AE1-D8EF18C6E141}" destId="{15469225-9E39-42E7-A0BB-02B9FF472A42}" srcOrd="0" destOrd="0" presId="urn:microsoft.com/office/officeart/2008/layout/NameandTitleOrganizationalChart"/>
    <dgm:cxn modelId="{E6EE7EED-D99E-4BFA-A9E5-488C27528DF0}" type="presParOf" srcId="{2808368E-B4B4-4A43-9AE1-D8EF18C6E141}" destId="{E31F6CB9-2FF7-4F4E-A7BE-D8570CF9BAF6}" srcOrd="1" destOrd="0" presId="urn:microsoft.com/office/officeart/2008/layout/NameandTitleOrganizationalChart"/>
    <dgm:cxn modelId="{25B7F822-3578-4FF9-9B4E-335B26281B05}" type="presParOf" srcId="{2808368E-B4B4-4A43-9AE1-D8EF18C6E141}" destId="{2A5AE3E1-F0E3-4D9F-ACA8-0FB6B166006D}" srcOrd="2" destOrd="0" presId="urn:microsoft.com/office/officeart/2008/layout/NameandTitleOrganizationalChart"/>
    <dgm:cxn modelId="{40FFC86B-C31D-4D13-ADB4-4E6C0C77C1B7}" type="presParOf" srcId="{01298779-2C2A-4801-8082-DE58AD6E942D}" destId="{D9938970-1AAE-4686-9576-E77A9EC6D564}" srcOrd="1" destOrd="0" presId="urn:microsoft.com/office/officeart/2008/layout/NameandTitleOrganizationalChart"/>
    <dgm:cxn modelId="{54AF58F2-627B-4358-9CAF-CDBF4FA5BBA1}" type="presParOf" srcId="{D9938970-1AAE-4686-9576-E77A9EC6D564}" destId="{E986A461-507B-4926-850D-71F255492B89}" srcOrd="0" destOrd="0" presId="urn:microsoft.com/office/officeart/2008/layout/NameandTitleOrganizationalChart"/>
    <dgm:cxn modelId="{D351D325-B1B0-427A-9072-3E63BFA4FFC0}" type="presParOf" srcId="{D9938970-1AAE-4686-9576-E77A9EC6D564}" destId="{F893E6BC-C5C9-4000-8287-7521D6FF1EEE}" srcOrd="1" destOrd="0" presId="urn:microsoft.com/office/officeart/2008/layout/NameandTitleOrganizationalChart"/>
    <dgm:cxn modelId="{5346789A-378F-4118-AFCF-3053059C571F}" type="presParOf" srcId="{F893E6BC-C5C9-4000-8287-7521D6FF1EEE}" destId="{DB685BDC-5468-4C18-9793-2CF49DD2B901}" srcOrd="0" destOrd="0" presId="urn:microsoft.com/office/officeart/2008/layout/NameandTitleOrganizationalChart"/>
    <dgm:cxn modelId="{B323ABC4-BF2D-4114-924C-96EB81864EE3}" type="presParOf" srcId="{DB685BDC-5468-4C18-9793-2CF49DD2B901}" destId="{9971C75E-6095-4265-B37E-0E10FBAE8A1B}" srcOrd="0" destOrd="0" presId="urn:microsoft.com/office/officeart/2008/layout/NameandTitleOrganizationalChart"/>
    <dgm:cxn modelId="{54BACFB2-42F2-4849-A726-C135F53B13EE}" type="presParOf" srcId="{DB685BDC-5468-4C18-9793-2CF49DD2B901}" destId="{EEA54C69-0D25-4847-A7CB-2DC81A0C56EB}" srcOrd="1" destOrd="0" presId="urn:microsoft.com/office/officeart/2008/layout/NameandTitleOrganizationalChart"/>
    <dgm:cxn modelId="{CB8785C6-AF65-41E0-819A-039949F7538D}" type="presParOf" srcId="{DB685BDC-5468-4C18-9793-2CF49DD2B901}" destId="{BE04245A-D939-4F76-8888-E0AF9A0511D6}" srcOrd="2" destOrd="0" presId="urn:microsoft.com/office/officeart/2008/layout/NameandTitleOrganizationalChart"/>
    <dgm:cxn modelId="{39CAED7A-8A0B-4F07-BAC6-15075224E40D}" type="presParOf" srcId="{F893E6BC-C5C9-4000-8287-7521D6FF1EEE}" destId="{45D960D9-47A5-43E6-9A88-4A80DB23ADD7}" srcOrd="1" destOrd="0" presId="urn:microsoft.com/office/officeart/2008/layout/NameandTitleOrganizationalChart"/>
    <dgm:cxn modelId="{7537888D-B0AC-4417-9DD3-E4DFF1D71AC6}" type="presParOf" srcId="{F893E6BC-C5C9-4000-8287-7521D6FF1EEE}" destId="{A0618294-C9DF-4165-9C4A-140F5A6663E9}" srcOrd="2" destOrd="0" presId="urn:microsoft.com/office/officeart/2008/layout/NameandTitleOrganizationalChart"/>
    <dgm:cxn modelId="{AA5432F4-9581-4553-BB04-BD717CE9268A}" type="presParOf" srcId="{D9938970-1AAE-4686-9576-E77A9EC6D564}" destId="{B63703DB-79CB-40CE-BBD1-A5DF5AAF845C}" srcOrd="2" destOrd="0" presId="urn:microsoft.com/office/officeart/2008/layout/NameandTitleOrganizationalChart"/>
    <dgm:cxn modelId="{D0FFE44D-D371-4530-B48D-8B76E0727574}" type="presParOf" srcId="{D9938970-1AAE-4686-9576-E77A9EC6D564}" destId="{3A491331-39C6-42C5-9166-A4F852991CED}" srcOrd="3" destOrd="0" presId="urn:microsoft.com/office/officeart/2008/layout/NameandTitleOrganizationalChart"/>
    <dgm:cxn modelId="{26CE18E0-5156-4720-859F-30C86F8938B9}" type="presParOf" srcId="{3A491331-39C6-42C5-9166-A4F852991CED}" destId="{62F3829B-46C4-42A9-AA77-1ED292414E97}" srcOrd="0" destOrd="0" presId="urn:microsoft.com/office/officeart/2008/layout/NameandTitleOrganizationalChart"/>
    <dgm:cxn modelId="{825484FA-27EF-48AE-9FB7-E2F6A832EE65}" type="presParOf" srcId="{62F3829B-46C4-42A9-AA77-1ED292414E97}" destId="{C0D400E0-5B44-44B5-9B95-E099AEC333A7}" srcOrd="0" destOrd="0" presId="urn:microsoft.com/office/officeart/2008/layout/NameandTitleOrganizationalChart"/>
    <dgm:cxn modelId="{F0C998C9-014C-4493-9C21-E6F56D855656}" type="presParOf" srcId="{62F3829B-46C4-42A9-AA77-1ED292414E97}" destId="{19AE51E6-390D-411E-9DFC-6B02BFC3C4AD}" srcOrd="1" destOrd="0" presId="urn:microsoft.com/office/officeart/2008/layout/NameandTitleOrganizationalChart"/>
    <dgm:cxn modelId="{C2300538-6215-4B64-9609-56F640F930CD}" type="presParOf" srcId="{62F3829B-46C4-42A9-AA77-1ED292414E97}" destId="{BC5595D9-6487-4029-92F1-BE837E3DB27C}" srcOrd="2" destOrd="0" presId="urn:microsoft.com/office/officeart/2008/layout/NameandTitleOrganizationalChart"/>
    <dgm:cxn modelId="{1897A252-2540-428F-8CCD-748878716E80}" type="presParOf" srcId="{3A491331-39C6-42C5-9166-A4F852991CED}" destId="{31BDE6AA-DDEE-4CE8-9CB6-51B12AC58D4C}" srcOrd="1" destOrd="0" presId="urn:microsoft.com/office/officeart/2008/layout/NameandTitleOrganizationalChart"/>
    <dgm:cxn modelId="{1122BB33-B2DA-443B-B9F4-FC6E2AE44925}" type="presParOf" srcId="{3A491331-39C6-42C5-9166-A4F852991CED}" destId="{BBF6701B-C170-477E-A202-56391844503B}" srcOrd="2" destOrd="0" presId="urn:microsoft.com/office/officeart/2008/layout/NameandTitleOrganizationalChart"/>
    <dgm:cxn modelId="{A9486551-92D4-402D-88EB-6FC2AEA06E1B}" type="presParOf" srcId="{D9938970-1AAE-4686-9576-E77A9EC6D564}" destId="{C34BC88F-D19F-411C-A136-8B451B7C8159}" srcOrd="4" destOrd="0" presId="urn:microsoft.com/office/officeart/2008/layout/NameandTitleOrganizationalChart"/>
    <dgm:cxn modelId="{FD75894D-7390-4783-9B28-7D752B166A04}" type="presParOf" srcId="{D9938970-1AAE-4686-9576-E77A9EC6D564}" destId="{2785F2FB-44DE-4767-9927-0462FF6A482A}" srcOrd="5" destOrd="0" presId="urn:microsoft.com/office/officeart/2008/layout/NameandTitleOrganizationalChart"/>
    <dgm:cxn modelId="{687ED7FC-3A7F-444F-A02D-6AFD221B15E9}" type="presParOf" srcId="{2785F2FB-44DE-4767-9927-0462FF6A482A}" destId="{3F1AE36D-175F-4EB4-9EFE-9C07CBCAD9B0}" srcOrd="0" destOrd="0" presId="urn:microsoft.com/office/officeart/2008/layout/NameandTitleOrganizationalChart"/>
    <dgm:cxn modelId="{800BB9A8-7AEE-4680-BDC7-370E7B08B21A}" type="presParOf" srcId="{3F1AE36D-175F-4EB4-9EFE-9C07CBCAD9B0}" destId="{7DD52CBE-0885-4414-88A3-DAC9FE700025}" srcOrd="0" destOrd="0" presId="urn:microsoft.com/office/officeart/2008/layout/NameandTitleOrganizationalChart"/>
    <dgm:cxn modelId="{D7143A62-F0C8-4463-A5CF-921DBBEB5E73}" type="presParOf" srcId="{3F1AE36D-175F-4EB4-9EFE-9C07CBCAD9B0}" destId="{46E7FD6F-4428-48C9-9E2F-AC066B98AC52}" srcOrd="1" destOrd="0" presId="urn:microsoft.com/office/officeart/2008/layout/NameandTitleOrganizationalChart"/>
    <dgm:cxn modelId="{A3B0DA4C-9D0A-45B5-923D-717340D886A6}" type="presParOf" srcId="{3F1AE36D-175F-4EB4-9EFE-9C07CBCAD9B0}" destId="{13E3C8F3-AC22-4D47-B89E-12FE64D90830}" srcOrd="2" destOrd="0" presId="urn:microsoft.com/office/officeart/2008/layout/NameandTitleOrganizationalChart"/>
    <dgm:cxn modelId="{8D2B68B3-36F3-4E28-BE0D-7918511E4E4D}" type="presParOf" srcId="{2785F2FB-44DE-4767-9927-0462FF6A482A}" destId="{8F9CE433-53F8-470F-A168-FE56D706684C}" srcOrd="1" destOrd="0" presId="urn:microsoft.com/office/officeart/2008/layout/NameandTitleOrganizationalChart"/>
    <dgm:cxn modelId="{FBF06346-D6FF-43F0-929C-BEF44EBF65CE}" type="presParOf" srcId="{2785F2FB-44DE-4767-9927-0462FF6A482A}" destId="{E779BF51-3DAA-4400-9416-6215E009DD76}" srcOrd="2" destOrd="0" presId="urn:microsoft.com/office/officeart/2008/layout/NameandTitleOrganizationalChart"/>
    <dgm:cxn modelId="{6D03D891-D0A2-41F5-A099-3C8BCBB9862E}" type="presParOf" srcId="{D9938970-1AAE-4686-9576-E77A9EC6D564}" destId="{CD0A0EBD-DA4F-4EAB-8555-73C1622E38D1}" srcOrd="6" destOrd="0" presId="urn:microsoft.com/office/officeart/2008/layout/NameandTitleOrganizationalChart"/>
    <dgm:cxn modelId="{6979867C-19C9-4187-8D19-525BDDF773B2}" type="presParOf" srcId="{D9938970-1AAE-4686-9576-E77A9EC6D564}" destId="{FABC52D1-F9AB-4FFE-A7CB-3D6E707FBD96}" srcOrd="7" destOrd="0" presId="urn:microsoft.com/office/officeart/2008/layout/NameandTitleOrganizationalChart"/>
    <dgm:cxn modelId="{E85E39BA-C750-409A-BD0C-1BA5BEB5DD57}" type="presParOf" srcId="{FABC52D1-F9AB-4FFE-A7CB-3D6E707FBD96}" destId="{6FC6C5F0-3364-4679-8EBD-96B44F5F40B7}" srcOrd="0" destOrd="0" presId="urn:microsoft.com/office/officeart/2008/layout/NameandTitleOrganizationalChart"/>
    <dgm:cxn modelId="{D9CFCAA4-966B-4274-B4B5-786E6519B8C1}" type="presParOf" srcId="{6FC6C5F0-3364-4679-8EBD-96B44F5F40B7}" destId="{F56612C3-9DF5-46F9-A348-B92839DDE35D}" srcOrd="0" destOrd="0" presId="urn:microsoft.com/office/officeart/2008/layout/NameandTitleOrganizationalChart"/>
    <dgm:cxn modelId="{2C83AFA9-961A-43F2-9DAA-0913FDBBEB42}" type="presParOf" srcId="{6FC6C5F0-3364-4679-8EBD-96B44F5F40B7}" destId="{4D6D2598-68D4-44F8-8031-EFAEA2E5D9A6}" srcOrd="1" destOrd="0" presId="urn:microsoft.com/office/officeart/2008/layout/NameandTitleOrganizationalChart"/>
    <dgm:cxn modelId="{0BDF5185-EEB8-4DF3-869D-0BB3EFE07B18}" type="presParOf" srcId="{6FC6C5F0-3364-4679-8EBD-96B44F5F40B7}" destId="{E87463DB-A72D-4861-8059-281F2C04E885}" srcOrd="2" destOrd="0" presId="urn:microsoft.com/office/officeart/2008/layout/NameandTitleOrganizationalChart"/>
    <dgm:cxn modelId="{F9B5B9C1-B4FC-4408-B118-4AF698E07959}" type="presParOf" srcId="{FABC52D1-F9AB-4FFE-A7CB-3D6E707FBD96}" destId="{093415E1-2E1B-4546-BDE6-134D4A54146B}" srcOrd="1" destOrd="0" presId="urn:microsoft.com/office/officeart/2008/layout/NameandTitleOrganizationalChart"/>
    <dgm:cxn modelId="{D0A8B873-8413-4B7D-BF0F-96EFB76BE4B5}" type="presParOf" srcId="{FABC52D1-F9AB-4FFE-A7CB-3D6E707FBD96}" destId="{ED605E53-23ED-44B4-8E44-5FEA465ADECD}" srcOrd="2" destOrd="0" presId="urn:microsoft.com/office/officeart/2008/layout/NameandTitleOrganizationalChart"/>
    <dgm:cxn modelId="{FDBCD619-4D54-4527-88C9-5CA6E2CBC5D6}" type="presParOf" srcId="{01298779-2C2A-4801-8082-DE58AD6E942D}" destId="{93C328E6-6C3D-4B58-9938-3435DE4D85EF}" srcOrd="2" destOrd="0" presId="urn:microsoft.com/office/officeart/2008/layout/NameandTitleOrganizationalChart"/>
    <dgm:cxn modelId="{6B3F732C-A9E6-4BA1-B834-2F98B922022D}" type="presParOf" srcId="{93C328E6-6C3D-4B58-9938-3435DE4D85EF}" destId="{B8E6D62E-A711-4499-B69F-E635B6D4B09B}" srcOrd="0" destOrd="0" presId="urn:microsoft.com/office/officeart/2008/layout/NameandTitleOrganizationalChart"/>
    <dgm:cxn modelId="{9B42F210-8F26-4681-B16C-6A5AD7748F3F}" type="presParOf" srcId="{93C328E6-6C3D-4B58-9938-3435DE4D85EF}" destId="{D097FDD9-A3B3-4E10-B851-DE493E80205D}" srcOrd="1" destOrd="0" presId="urn:microsoft.com/office/officeart/2008/layout/NameandTitleOrganizationalChart"/>
    <dgm:cxn modelId="{CFB2C96C-478B-4B12-A597-7FF30FE37774}" type="presParOf" srcId="{D097FDD9-A3B3-4E10-B851-DE493E80205D}" destId="{C7AA3009-BCE2-4EF6-A807-1FE0AB2FC8E7}" srcOrd="0" destOrd="0" presId="urn:microsoft.com/office/officeart/2008/layout/NameandTitleOrganizationalChart"/>
    <dgm:cxn modelId="{3212B8E9-7EC0-4AF9-8073-7F051EE3251A}" type="presParOf" srcId="{C7AA3009-BCE2-4EF6-A807-1FE0AB2FC8E7}" destId="{082D631C-2488-473A-AA56-BA29DBE37BA3}" srcOrd="0" destOrd="0" presId="urn:microsoft.com/office/officeart/2008/layout/NameandTitleOrganizationalChart"/>
    <dgm:cxn modelId="{8B6351B7-BED6-48AB-AE9C-8096769D1B0A}" type="presParOf" srcId="{C7AA3009-BCE2-4EF6-A807-1FE0AB2FC8E7}" destId="{24DB5014-3EA1-472E-8366-93F99751C7FE}" srcOrd="1" destOrd="0" presId="urn:microsoft.com/office/officeart/2008/layout/NameandTitleOrganizationalChart"/>
    <dgm:cxn modelId="{271CEC88-A9BE-4F2A-A50F-DD625D427656}" type="presParOf" srcId="{C7AA3009-BCE2-4EF6-A807-1FE0AB2FC8E7}" destId="{F8238549-A84E-4BEF-B3EE-271C23825701}" srcOrd="2" destOrd="0" presId="urn:microsoft.com/office/officeart/2008/layout/NameandTitleOrganizationalChart"/>
    <dgm:cxn modelId="{EE3515AC-E55E-464B-900B-AA0CC7BB53AE}" type="presParOf" srcId="{D097FDD9-A3B3-4E10-B851-DE493E80205D}" destId="{E4A39D45-60BA-4592-A6E4-D90F93E52B98}" srcOrd="1" destOrd="0" presId="urn:microsoft.com/office/officeart/2008/layout/NameandTitleOrganizationalChart"/>
    <dgm:cxn modelId="{D1393504-ED1C-4D35-9385-AC8130AE16A8}" type="presParOf" srcId="{D097FDD9-A3B3-4E10-B851-DE493E80205D}" destId="{698E1933-E270-4F85-A9D3-5B76CA187B6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6D62E-A711-4499-B69F-E635B6D4B09B}">
      <dsp:nvSpPr>
        <dsp:cNvPr id="0" name=""/>
        <dsp:cNvSpPr/>
      </dsp:nvSpPr>
      <dsp:spPr>
        <a:xfrm>
          <a:off x="5420259" y="2478058"/>
          <a:ext cx="916353" cy="1492232"/>
        </a:xfrm>
        <a:custGeom>
          <a:avLst/>
          <a:gdLst/>
          <a:ahLst/>
          <a:cxnLst/>
          <a:rect l="0" t="0" r="0" b="0"/>
          <a:pathLst>
            <a:path>
              <a:moveTo>
                <a:pt x="916353" y="0"/>
              </a:moveTo>
              <a:lnTo>
                <a:pt x="916353" y="1492232"/>
              </a:lnTo>
              <a:lnTo>
                <a:pt x="0" y="1492232"/>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0A0EBD-DA4F-4EAB-8555-73C1622E38D1}">
      <dsp:nvSpPr>
        <dsp:cNvPr id="0" name=""/>
        <dsp:cNvSpPr/>
      </dsp:nvSpPr>
      <dsp:spPr>
        <a:xfrm>
          <a:off x="6336613" y="2478058"/>
          <a:ext cx="5064301" cy="2895613"/>
        </a:xfrm>
        <a:custGeom>
          <a:avLst/>
          <a:gdLst/>
          <a:ahLst/>
          <a:cxnLst/>
          <a:rect l="0" t="0" r="0" b="0"/>
          <a:pathLst>
            <a:path>
              <a:moveTo>
                <a:pt x="0" y="0"/>
              </a:moveTo>
              <a:lnTo>
                <a:pt x="0" y="2605056"/>
              </a:lnTo>
              <a:lnTo>
                <a:pt x="5064301" y="2605056"/>
              </a:lnTo>
              <a:lnTo>
                <a:pt x="5064301" y="2895613"/>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4BC88F-D19F-411C-A136-8B451B7C8159}">
      <dsp:nvSpPr>
        <dsp:cNvPr id="0" name=""/>
        <dsp:cNvSpPr/>
      </dsp:nvSpPr>
      <dsp:spPr>
        <a:xfrm>
          <a:off x="6336613" y="2478058"/>
          <a:ext cx="1678626" cy="2895613"/>
        </a:xfrm>
        <a:custGeom>
          <a:avLst/>
          <a:gdLst/>
          <a:ahLst/>
          <a:cxnLst/>
          <a:rect l="0" t="0" r="0" b="0"/>
          <a:pathLst>
            <a:path>
              <a:moveTo>
                <a:pt x="0" y="0"/>
              </a:moveTo>
              <a:lnTo>
                <a:pt x="0" y="2605056"/>
              </a:lnTo>
              <a:lnTo>
                <a:pt x="1678626" y="2605056"/>
              </a:lnTo>
              <a:lnTo>
                <a:pt x="1678626" y="2895613"/>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3703DB-79CB-40CE-BBD1-A5DF5AAF845C}">
      <dsp:nvSpPr>
        <dsp:cNvPr id="0" name=""/>
        <dsp:cNvSpPr/>
      </dsp:nvSpPr>
      <dsp:spPr>
        <a:xfrm>
          <a:off x="4584109" y="2478058"/>
          <a:ext cx="1752503" cy="2895613"/>
        </a:xfrm>
        <a:custGeom>
          <a:avLst/>
          <a:gdLst/>
          <a:ahLst/>
          <a:cxnLst/>
          <a:rect l="0" t="0" r="0" b="0"/>
          <a:pathLst>
            <a:path>
              <a:moveTo>
                <a:pt x="1752503" y="0"/>
              </a:moveTo>
              <a:lnTo>
                <a:pt x="1752503" y="2605056"/>
              </a:lnTo>
              <a:lnTo>
                <a:pt x="0" y="2605056"/>
              </a:lnTo>
              <a:lnTo>
                <a:pt x="0" y="2895613"/>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86A461-507B-4926-850D-71F255492B89}">
      <dsp:nvSpPr>
        <dsp:cNvPr id="0" name=""/>
        <dsp:cNvSpPr/>
      </dsp:nvSpPr>
      <dsp:spPr>
        <a:xfrm>
          <a:off x="1329305" y="2478058"/>
          <a:ext cx="5007308" cy="2895613"/>
        </a:xfrm>
        <a:custGeom>
          <a:avLst/>
          <a:gdLst/>
          <a:ahLst/>
          <a:cxnLst/>
          <a:rect l="0" t="0" r="0" b="0"/>
          <a:pathLst>
            <a:path>
              <a:moveTo>
                <a:pt x="5007308" y="0"/>
              </a:moveTo>
              <a:lnTo>
                <a:pt x="5007308" y="2605056"/>
              </a:lnTo>
              <a:lnTo>
                <a:pt x="0" y="2605056"/>
              </a:lnTo>
              <a:lnTo>
                <a:pt x="0" y="2895613"/>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469225-9E39-42E7-A0BB-02B9FF472A42}">
      <dsp:nvSpPr>
        <dsp:cNvPr id="0" name=""/>
        <dsp:cNvSpPr/>
      </dsp:nvSpPr>
      <dsp:spPr>
        <a:xfrm>
          <a:off x="5134071" y="1232812"/>
          <a:ext cx="2405084" cy="1245246"/>
        </a:xfrm>
        <a:prstGeom prst="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75718" numCol="1" spcCol="1270" anchor="ctr" anchorCtr="0">
          <a:noAutofit/>
        </a:bodyPr>
        <a:lstStyle/>
        <a:p>
          <a:pPr marL="0" lvl="0" indent="0" algn="ctr" defTabSz="889000">
            <a:lnSpc>
              <a:spcPct val="90000"/>
            </a:lnSpc>
            <a:spcBef>
              <a:spcPct val="0"/>
            </a:spcBef>
            <a:spcAft>
              <a:spcPct val="35000"/>
            </a:spcAft>
            <a:buNone/>
          </a:pPr>
          <a:r>
            <a:rPr lang="fr-FR" sz="2000" b="1" kern="1200" dirty="0"/>
            <a:t>REDJEM Wissem</a:t>
          </a:r>
        </a:p>
      </dsp:txBody>
      <dsp:txXfrm>
        <a:off x="5134071" y="1232812"/>
        <a:ext cx="2405084" cy="1245246"/>
      </dsp:txXfrm>
    </dsp:sp>
    <dsp:sp modelId="{E31F6CB9-2FF7-4F4E-A7BE-D8570CF9BAF6}">
      <dsp:nvSpPr>
        <dsp:cNvPr id="0" name=""/>
        <dsp:cNvSpPr/>
      </dsp:nvSpPr>
      <dsp:spPr>
        <a:xfrm>
          <a:off x="5387363" y="2051204"/>
          <a:ext cx="2620024" cy="715348"/>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Adobe Garamond Pro Bold" panose="02020702060506020403" pitchFamily="18" charset="0"/>
            </a:rPr>
            <a:t>Chef</a:t>
          </a:r>
          <a:r>
            <a:rPr lang="fr-FR" sz="2400" b="1" kern="1200" dirty="0"/>
            <a:t> </a:t>
          </a:r>
          <a:r>
            <a:rPr lang="fr-FR" sz="2000" b="1" kern="1200" dirty="0">
              <a:latin typeface="Adobe Garamond Pro Bold" panose="02020702060506020403" pitchFamily="18" charset="0"/>
            </a:rPr>
            <a:t>de</a:t>
          </a:r>
          <a:r>
            <a:rPr lang="fr-FR" sz="2400" b="1" kern="1200" dirty="0"/>
            <a:t> </a:t>
          </a:r>
          <a:r>
            <a:rPr lang="fr-FR" sz="2000" b="1" kern="1200" dirty="0">
              <a:latin typeface="Adobe Garamond Pro Bold" panose="02020702060506020403" pitchFamily="18" charset="0"/>
            </a:rPr>
            <a:t>Projet</a:t>
          </a:r>
        </a:p>
      </dsp:txBody>
      <dsp:txXfrm>
        <a:off x="5387363" y="2051204"/>
        <a:ext cx="2620024" cy="715348"/>
      </dsp:txXfrm>
    </dsp:sp>
    <dsp:sp modelId="{9971C75E-6095-4265-B37E-0E10FBAE8A1B}">
      <dsp:nvSpPr>
        <dsp:cNvPr id="0" name=""/>
        <dsp:cNvSpPr/>
      </dsp:nvSpPr>
      <dsp:spPr>
        <a:xfrm>
          <a:off x="126762" y="5373672"/>
          <a:ext cx="2405084" cy="1245246"/>
        </a:xfrm>
        <a:prstGeom prst="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75718" numCol="1" spcCol="1270" anchor="ctr" anchorCtr="0">
          <a:noAutofit/>
        </a:bodyPr>
        <a:lstStyle/>
        <a:p>
          <a:pPr marL="0" lvl="0" indent="0" algn="ctr" defTabSz="800100">
            <a:lnSpc>
              <a:spcPct val="90000"/>
            </a:lnSpc>
            <a:spcBef>
              <a:spcPct val="0"/>
            </a:spcBef>
            <a:spcAft>
              <a:spcPct val="35000"/>
            </a:spcAft>
            <a:buNone/>
          </a:pPr>
          <a:r>
            <a:rPr lang="fr-FR" sz="1800" b="1" kern="1200" dirty="0"/>
            <a:t>BAZINE Tarek</a:t>
          </a:r>
        </a:p>
      </dsp:txBody>
      <dsp:txXfrm>
        <a:off x="126762" y="5373672"/>
        <a:ext cx="2405084" cy="1245246"/>
      </dsp:txXfrm>
    </dsp:sp>
    <dsp:sp modelId="{EEA54C69-0D25-4847-A7CB-2DC81A0C56EB}">
      <dsp:nvSpPr>
        <dsp:cNvPr id="0" name=""/>
        <dsp:cNvSpPr/>
      </dsp:nvSpPr>
      <dsp:spPr>
        <a:xfrm>
          <a:off x="579683" y="6241342"/>
          <a:ext cx="2220768" cy="616791"/>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Adobe Garamond Pro Bold" panose="02020702060506020403" pitchFamily="18" charset="0"/>
            </a:rPr>
            <a:t>Développeur</a:t>
          </a:r>
        </a:p>
      </dsp:txBody>
      <dsp:txXfrm>
        <a:off x="579683" y="6241342"/>
        <a:ext cx="2220768" cy="616791"/>
      </dsp:txXfrm>
    </dsp:sp>
    <dsp:sp modelId="{C0D400E0-5B44-44B5-9B95-E099AEC333A7}">
      <dsp:nvSpPr>
        <dsp:cNvPr id="0" name=""/>
        <dsp:cNvSpPr/>
      </dsp:nvSpPr>
      <dsp:spPr>
        <a:xfrm>
          <a:off x="3381567" y="5373672"/>
          <a:ext cx="2405084" cy="1245246"/>
        </a:xfrm>
        <a:prstGeom prst="rect">
          <a:avLst/>
        </a:prstGeom>
        <a:solidFill>
          <a:schemeClr val="accent1">
            <a:shade val="80000"/>
            <a:hueOff val="167415"/>
            <a:satOff val="-18935"/>
            <a:lumOff val="123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75718" numCol="1" spcCol="1270" anchor="ctr" anchorCtr="0">
          <a:noAutofit/>
        </a:bodyPr>
        <a:lstStyle/>
        <a:p>
          <a:pPr marL="0" lvl="0" indent="0" algn="ctr" defTabSz="800100">
            <a:lnSpc>
              <a:spcPct val="90000"/>
            </a:lnSpc>
            <a:spcBef>
              <a:spcPct val="0"/>
            </a:spcBef>
            <a:spcAft>
              <a:spcPct val="35000"/>
            </a:spcAft>
            <a:buNone/>
          </a:pPr>
          <a:r>
            <a:rPr lang="fr-FR" sz="1800" b="1" kern="1200" dirty="0"/>
            <a:t>BESSA Samah</a:t>
          </a:r>
        </a:p>
      </dsp:txBody>
      <dsp:txXfrm>
        <a:off x="3381567" y="5373672"/>
        <a:ext cx="2405084" cy="1245246"/>
      </dsp:txXfrm>
    </dsp:sp>
    <dsp:sp modelId="{19AE51E6-390D-411E-9DFC-6B02BFC3C4AD}">
      <dsp:nvSpPr>
        <dsp:cNvPr id="0" name=""/>
        <dsp:cNvSpPr/>
      </dsp:nvSpPr>
      <dsp:spPr>
        <a:xfrm>
          <a:off x="3658161" y="6161798"/>
          <a:ext cx="2573421" cy="775879"/>
        </a:xfrm>
        <a:prstGeom prst="rect">
          <a:avLst/>
        </a:prstGeom>
        <a:solidFill>
          <a:schemeClr val="lt1">
            <a:alpha val="90000"/>
            <a:hueOff val="0"/>
            <a:satOff val="0"/>
            <a:lumOff val="0"/>
            <a:alphaOff val="0"/>
          </a:schemeClr>
        </a:solidFill>
        <a:ln w="25400" cap="flat" cmpd="sng" algn="ctr">
          <a:solidFill>
            <a:schemeClr val="accent1">
              <a:shade val="80000"/>
              <a:hueOff val="167415"/>
              <a:satOff val="-18935"/>
              <a:lumOff val="12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Adobe Garamond Pro Bold" panose="02020702060506020403" pitchFamily="18" charset="0"/>
            </a:rPr>
            <a:t>Support</a:t>
          </a:r>
          <a:r>
            <a:rPr lang="fr-FR" sz="1800" b="1" kern="1200" dirty="0"/>
            <a:t> </a:t>
          </a:r>
          <a:r>
            <a:rPr lang="fr-FR" sz="2000" b="1" kern="1200" dirty="0">
              <a:latin typeface="Adobe Garamond Pro Bold" panose="02020702060506020403" pitchFamily="18" charset="0"/>
            </a:rPr>
            <a:t>polyvalent</a:t>
          </a:r>
        </a:p>
      </dsp:txBody>
      <dsp:txXfrm>
        <a:off x="3658161" y="6161798"/>
        <a:ext cx="2573421" cy="775879"/>
      </dsp:txXfrm>
    </dsp:sp>
    <dsp:sp modelId="{7DD52CBE-0885-4414-88A3-DAC9FE700025}">
      <dsp:nvSpPr>
        <dsp:cNvPr id="0" name=""/>
        <dsp:cNvSpPr/>
      </dsp:nvSpPr>
      <dsp:spPr>
        <a:xfrm>
          <a:off x="6812698" y="5373672"/>
          <a:ext cx="2405084" cy="1245246"/>
        </a:xfrm>
        <a:prstGeom prst="rect">
          <a:avLst/>
        </a:prstGeom>
        <a:solidFill>
          <a:schemeClr val="accent1">
            <a:shade val="80000"/>
            <a:hueOff val="334831"/>
            <a:satOff val="-37869"/>
            <a:lumOff val="2470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75718" numCol="1" spcCol="1270" anchor="ctr" anchorCtr="0">
          <a:noAutofit/>
        </a:bodyPr>
        <a:lstStyle/>
        <a:p>
          <a:pPr marL="0" lvl="0" indent="0" algn="ctr" defTabSz="800100">
            <a:lnSpc>
              <a:spcPct val="90000"/>
            </a:lnSpc>
            <a:spcBef>
              <a:spcPct val="0"/>
            </a:spcBef>
            <a:spcAft>
              <a:spcPct val="35000"/>
            </a:spcAft>
            <a:buNone/>
          </a:pPr>
          <a:r>
            <a:rPr lang="fr-FR" sz="1800" b="1" kern="1200" dirty="0"/>
            <a:t>HAMMI Mohammed</a:t>
          </a:r>
        </a:p>
      </dsp:txBody>
      <dsp:txXfrm>
        <a:off x="6812698" y="5373672"/>
        <a:ext cx="2405084" cy="1245246"/>
      </dsp:txXfrm>
    </dsp:sp>
    <dsp:sp modelId="{46E7FD6F-4428-48C9-9E2F-AC066B98AC52}">
      <dsp:nvSpPr>
        <dsp:cNvPr id="0" name=""/>
        <dsp:cNvSpPr/>
      </dsp:nvSpPr>
      <dsp:spPr>
        <a:xfrm>
          <a:off x="7134748" y="6153189"/>
          <a:ext cx="2482509" cy="793097"/>
        </a:xfrm>
        <a:prstGeom prst="rect">
          <a:avLst/>
        </a:prstGeom>
        <a:solidFill>
          <a:schemeClr val="lt1">
            <a:alpha val="90000"/>
            <a:hueOff val="0"/>
            <a:satOff val="0"/>
            <a:lumOff val="0"/>
            <a:alphaOff val="0"/>
          </a:schemeClr>
        </a:solidFill>
        <a:ln w="25400" cap="flat" cmpd="sng" algn="ctr">
          <a:solidFill>
            <a:schemeClr val="accent1">
              <a:shade val="80000"/>
              <a:hueOff val="334831"/>
              <a:satOff val="-37869"/>
              <a:lumOff val="247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Adobe Garamond Pro Bold" panose="02020702060506020403" pitchFamily="18" charset="0"/>
            </a:rPr>
            <a:t>Développeur</a:t>
          </a:r>
        </a:p>
      </dsp:txBody>
      <dsp:txXfrm>
        <a:off x="7134748" y="6153189"/>
        <a:ext cx="2482509" cy="793097"/>
      </dsp:txXfrm>
    </dsp:sp>
    <dsp:sp modelId="{F56612C3-9DF5-46F9-A348-B92839DDE35D}">
      <dsp:nvSpPr>
        <dsp:cNvPr id="0" name=""/>
        <dsp:cNvSpPr/>
      </dsp:nvSpPr>
      <dsp:spPr>
        <a:xfrm>
          <a:off x="10198373" y="5373672"/>
          <a:ext cx="2405084" cy="1245246"/>
        </a:xfrm>
        <a:prstGeom prst="rect">
          <a:avLst/>
        </a:prstGeom>
        <a:solidFill>
          <a:schemeClr val="accent1">
            <a:shade val="80000"/>
            <a:hueOff val="502246"/>
            <a:satOff val="-56804"/>
            <a:lumOff val="3705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75718" numCol="1" spcCol="1270" anchor="ctr" anchorCtr="0">
          <a:noAutofit/>
        </a:bodyPr>
        <a:lstStyle/>
        <a:p>
          <a:pPr marL="0" lvl="0" indent="0" algn="ctr" defTabSz="800100">
            <a:lnSpc>
              <a:spcPct val="90000"/>
            </a:lnSpc>
            <a:spcBef>
              <a:spcPct val="0"/>
            </a:spcBef>
            <a:spcAft>
              <a:spcPct val="35000"/>
            </a:spcAft>
            <a:buNone/>
          </a:pPr>
          <a:r>
            <a:rPr lang="fr-FR" sz="1800" b="1" kern="1200" dirty="0"/>
            <a:t>LAHLOUH Mounir</a:t>
          </a:r>
        </a:p>
      </dsp:txBody>
      <dsp:txXfrm>
        <a:off x="10198373" y="5373672"/>
        <a:ext cx="2405084" cy="1245246"/>
      </dsp:txXfrm>
    </dsp:sp>
    <dsp:sp modelId="{4D6D2598-68D4-44F8-8031-EFAEA2E5D9A6}">
      <dsp:nvSpPr>
        <dsp:cNvPr id="0" name=""/>
        <dsp:cNvSpPr/>
      </dsp:nvSpPr>
      <dsp:spPr>
        <a:xfrm>
          <a:off x="10508659" y="6127641"/>
          <a:ext cx="2506038" cy="844194"/>
        </a:xfrm>
        <a:prstGeom prst="rect">
          <a:avLst/>
        </a:prstGeom>
        <a:solidFill>
          <a:schemeClr val="lt1">
            <a:alpha val="90000"/>
            <a:hueOff val="0"/>
            <a:satOff val="0"/>
            <a:lumOff val="0"/>
            <a:alphaOff val="0"/>
          </a:schemeClr>
        </a:solidFill>
        <a:ln w="25400" cap="flat" cmpd="sng" algn="ctr">
          <a:solidFill>
            <a:schemeClr val="accent1">
              <a:shade val="80000"/>
              <a:hueOff val="502246"/>
              <a:satOff val="-56804"/>
              <a:lumOff val="370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Adobe Garamond Pro Bold" panose="02020702060506020403" pitchFamily="18" charset="0"/>
            </a:rPr>
            <a:t>Designer</a:t>
          </a:r>
        </a:p>
      </dsp:txBody>
      <dsp:txXfrm>
        <a:off x="10508659" y="6127641"/>
        <a:ext cx="2506038" cy="844194"/>
      </dsp:txXfrm>
    </dsp:sp>
    <dsp:sp modelId="{082D631C-2488-473A-AA56-BA29DBE37BA3}">
      <dsp:nvSpPr>
        <dsp:cNvPr id="0" name=""/>
        <dsp:cNvSpPr/>
      </dsp:nvSpPr>
      <dsp:spPr>
        <a:xfrm>
          <a:off x="3015174" y="3347667"/>
          <a:ext cx="2405084" cy="1245246"/>
        </a:xfrm>
        <a:prstGeom prst="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75718" numCol="1" spcCol="1270" anchor="ctr" anchorCtr="0">
          <a:noAutofit/>
        </a:bodyPr>
        <a:lstStyle/>
        <a:p>
          <a:pPr marL="0" lvl="0" indent="0" algn="ctr" defTabSz="889000">
            <a:lnSpc>
              <a:spcPct val="90000"/>
            </a:lnSpc>
            <a:spcBef>
              <a:spcPct val="0"/>
            </a:spcBef>
            <a:spcAft>
              <a:spcPct val="35000"/>
            </a:spcAft>
            <a:buNone/>
          </a:pPr>
          <a:r>
            <a:rPr lang="fr-FR" sz="2000" b="1" kern="1200" dirty="0"/>
            <a:t>AIT GANA Zakaria</a:t>
          </a:r>
        </a:p>
      </dsp:txBody>
      <dsp:txXfrm>
        <a:off x="3015174" y="3347667"/>
        <a:ext cx="2405084" cy="1245246"/>
      </dsp:txXfrm>
    </dsp:sp>
    <dsp:sp modelId="{24DB5014-3EA1-472E-8366-93F99751C7FE}">
      <dsp:nvSpPr>
        <dsp:cNvPr id="0" name=""/>
        <dsp:cNvSpPr/>
      </dsp:nvSpPr>
      <dsp:spPr>
        <a:xfrm>
          <a:off x="2876787" y="4254909"/>
          <a:ext cx="3403385" cy="537647"/>
        </a:xfrm>
        <a:prstGeom prst="rect">
          <a:avLst/>
        </a:prstGeom>
        <a:solidFill>
          <a:schemeClr val="lt1">
            <a:alpha val="90000"/>
            <a:hueOff val="0"/>
            <a:satOff val="0"/>
            <a:lumOff val="0"/>
            <a:alphaOff val="0"/>
          </a:schemeClr>
        </a:solidFill>
        <a:ln w="25400" cap="flat" cmpd="sng" algn="ctr">
          <a:solidFill>
            <a:schemeClr val="accent1">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Adobe Garamond Pro Bold" panose="02020702060506020403" pitchFamily="18" charset="0"/>
            </a:rPr>
            <a:t>Responsable</a:t>
          </a:r>
          <a:r>
            <a:rPr lang="fr-FR" sz="1500" b="1" kern="1200" dirty="0"/>
            <a:t> </a:t>
          </a:r>
          <a:r>
            <a:rPr lang="fr-FR" sz="2000" b="1" kern="1200" dirty="0">
              <a:latin typeface="Adobe Garamond Pro Bold" panose="02020702060506020403" pitchFamily="18" charset="0"/>
            </a:rPr>
            <a:t>de</a:t>
          </a:r>
          <a:r>
            <a:rPr lang="fr-FR" sz="1500" b="1" kern="1200" dirty="0"/>
            <a:t> </a:t>
          </a:r>
          <a:r>
            <a:rPr lang="fr-FR" sz="2000" b="1" kern="1200" dirty="0">
              <a:latin typeface="Adobe Garamond Pro Bold" panose="02020702060506020403" pitchFamily="18" charset="0"/>
            </a:rPr>
            <a:t>qualité</a:t>
          </a:r>
        </a:p>
      </dsp:txBody>
      <dsp:txXfrm>
        <a:off x="2876787" y="4254909"/>
        <a:ext cx="3403385" cy="53764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0.78993</cdr:x>
      <cdr:y>0.91667</cdr:y>
    </cdr:from>
    <cdr:to>
      <cdr:x>0.94965</cdr:x>
      <cdr:y>0.96131</cdr:y>
    </cdr:to>
    <cdr:sp macro="" textlink="">
      <cdr:nvSpPr>
        <cdr:cNvPr id="2" name="Zone de texte 1"/>
        <cdr:cNvSpPr txBox="1"/>
      </cdr:nvSpPr>
      <cdr:spPr>
        <a:xfrm xmlns:a="http://schemas.openxmlformats.org/drawingml/2006/main">
          <a:off x="4333875" y="2933700"/>
          <a:ext cx="876300" cy="1428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fr-FR" sz="1100" dirty="0"/>
        </a:p>
      </cdr:txBody>
    </cdr:sp>
  </cdr:relSizeAnchor>
  <cdr:relSizeAnchor xmlns:cdr="http://schemas.openxmlformats.org/drawingml/2006/chartDrawing">
    <cdr:from>
      <cdr:x>0.68576</cdr:x>
      <cdr:y>0.89881</cdr:y>
    </cdr:from>
    <cdr:to>
      <cdr:x>1</cdr:x>
      <cdr:y>0.98214</cdr:y>
    </cdr:to>
    <cdr:sp macro="" textlink="">
      <cdr:nvSpPr>
        <cdr:cNvPr id="3" name="Zone de texte 2"/>
        <cdr:cNvSpPr txBox="1"/>
      </cdr:nvSpPr>
      <cdr:spPr>
        <a:xfrm xmlns:a="http://schemas.openxmlformats.org/drawingml/2006/main">
          <a:off x="3762375" y="2876550"/>
          <a:ext cx="1724025" cy="266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1050" b="0" dirty="0">
              <a:solidFill>
                <a:schemeClr val="bg1">
                  <a:lumMod val="75000"/>
                </a:schemeClr>
              </a:solidFill>
              <a:effectLst/>
              <a:latin typeface="+mn-lt"/>
              <a:ea typeface="+mn-ea"/>
              <a:cs typeface="+mn-cs"/>
            </a:rPr>
            <a:t>Total: 16 557 834,24 DA</a:t>
          </a:r>
          <a:endParaRPr lang="fr-FR" sz="1050" b="0" dirty="0">
            <a:solidFill>
              <a:schemeClr val="bg1">
                <a:lumMod val="75000"/>
              </a:schemeClr>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0.49028</cdr:x>
      <cdr:y>0.0614</cdr:y>
    </cdr:from>
    <cdr:to>
      <cdr:x>0.85092</cdr:x>
      <cdr:y>0.19235</cdr:y>
    </cdr:to>
    <cdr:sp macro="" textlink="">
      <cdr:nvSpPr>
        <cdr:cNvPr id="2" name="Zone de texte 1"/>
        <cdr:cNvSpPr txBox="1"/>
      </cdr:nvSpPr>
      <cdr:spPr>
        <a:xfrm xmlns:a="http://schemas.openxmlformats.org/drawingml/2006/main">
          <a:off x="8920629" y="360040"/>
          <a:ext cx="6561815" cy="7678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algn="ctr" defTabSz="914400" eaLnBrk="1" fontAlgn="auto" latinLnBrk="0" hangingPunct="1">
            <a:lnSpc>
              <a:spcPct val="100000"/>
            </a:lnSpc>
            <a:spcBef>
              <a:spcPts val="0"/>
            </a:spcBef>
            <a:spcAft>
              <a:spcPts val="0"/>
            </a:spcAft>
            <a:buClrTx/>
            <a:buSzTx/>
            <a:buFontTx/>
            <a:buNone/>
            <a:tabLst/>
            <a:defRPr/>
          </a:pPr>
          <a:r>
            <a:rPr lang="fr-FR" sz="1800" b="0" dirty="0">
              <a:solidFill>
                <a:schemeClr val="tx1">
                  <a:lumMod val="75000"/>
                  <a:lumOff val="25000"/>
                </a:schemeClr>
              </a:solidFill>
              <a:effectLst>
                <a:outerShdw blurRad="38100" dist="19050" dir="2700000" algn="tl">
                  <a:schemeClr val="dk1">
                    <a:alpha val="40000"/>
                  </a:schemeClr>
                </a:outerShdw>
              </a:effectLst>
              <a:latin typeface="+mn-lt"/>
              <a:ea typeface="+mn-ea"/>
              <a:cs typeface="+mn-cs"/>
            </a:rPr>
            <a:t>Total estimé : 1 050 000,00 DA</a:t>
          </a:r>
          <a:endParaRPr lang="fr-FR" sz="1800" b="0" dirty="0">
            <a:solidFill>
              <a:schemeClr val="tx1">
                <a:lumMod val="75000"/>
                <a:lumOff val="25000"/>
              </a:schemeClr>
            </a:solidFill>
            <a:effectLst/>
            <a:latin typeface="+mn-lt"/>
            <a:ea typeface="+mn-ea"/>
            <a:cs typeface="+mn-cs"/>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0.07465</cdr:x>
      <cdr:y>0.91369</cdr:y>
    </cdr:from>
    <cdr:to>
      <cdr:x>0.38542</cdr:x>
      <cdr:y>0.97619</cdr:y>
    </cdr:to>
    <cdr:sp macro="" textlink="">
      <cdr:nvSpPr>
        <cdr:cNvPr id="2" name="Zone de texte 1"/>
        <cdr:cNvSpPr txBox="1"/>
      </cdr:nvSpPr>
      <cdr:spPr>
        <a:xfrm xmlns:a="http://schemas.openxmlformats.org/drawingml/2006/main">
          <a:off x="409575" y="2924175"/>
          <a:ext cx="1704975" cy="2000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fr-FR" sz="1100" dirty="0"/>
        </a:p>
      </cdr:txBody>
    </cdr:sp>
  </cdr:relSizeAnchor>
  <cdr:relSizeAnchor xmlns:cdr="http://schemas.openxmlformats.org/drawingml/2006/chartDrawing">
    <cdr:from>
      <cdr:x>0.64236</cdr:x>
      <cdr:y>0.28914</cdr:y>
    </cdr:from>
    <cdr:to>
      <cdr:x>1</cdr:x>
      <cdr:y>0.40651</cdr:y>
    </cdr:to>
    <cdr:sp macro="" textlink="">
      <cdr:nvSpPr>
        <cdr:cNvPr id="3" name="Zone de texte 2"/>
        <cdr:cNvSpPr txBox="1"/>
      </cdr:nvSpPr>
      <cdr:spPr>
        <a:xfrm xmlns:a="http://schemas.openxmlformats.org/drawingml/2006/main">
          <a:off x="10002657" y="2073831"/>
          <a:ext cx="5569073" cy="8418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1800" b="0" dirty="0">
              <a:solidFill>
                <a:schemeClr val="accent1">
                  <a:lumMod val="50000"/>
                </a:schemeClr>
              </a:solidFill>
              <a:effectLst/>
              <a:latin typeface="+mn-lt"/>
              <a:ea typeface="+mn-ea"/>
              <a:cs typeface="+mn-cs"/>
            </a:rPr>
            <a:t>Coût HT = 3 901 702 346,88 DA</a:t>
          </a:r>
          <a:br>
            <a:rPr lang="fr-FR" sz="1800" b="0" dirty="0">
              <a:solidFill>
                <a:schemeClr val="accent1">
                  <a:lumMod val="50000"/>
                </a:schemeClr>
              </a:solidFill>
              <a:effectLst/>
              <a:latin typeface="+mn-lt"/>
              <a:ea typeface="+mn-ea"/>
              <a:cs typeface="+mn-cs"/>
            </a:rPr>
          </a:br>
          <a:r>
            <a:rPr lang="fr-FR" sz="1800" b="0" dirty="0">
              <a:solidFill>
                <a:schemeClr val="accent1">
                  <a:lumMod val="50000"/>
                </a:schemeClr>
              </a:solidFill>
              <a:effectLst/>
              <a:latin typeface="+mn-lt"/>
              <a:ea typeface="+mn-ea"/>
              <a:cs typeface="+mn-cs"/>
            </a:rPr>
            <a:t>Coût TTC = 5 423 366 262,16 DA</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6/10/2017</a:t>
            </a:fld>
            <a:endParaRPr 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‹N°›</a:t>
            </a:fld>
            <a:endParaRPr lang="en-US" dirty="0"/>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6/10/2017</a:t>
            </a:fld>
            <a:endParaRPr 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‹N°›</a:t>
            </a:fld>
            <a:endParaRPr lang="en-US" dirty="0"/>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a:t>
            </a:fld>
            <a:endParaRPr lang="en-US" dirty="0"/>
          </a:p>
        </p:txBody>
      </p:sp>
    </p:spTree>
    <p:extLst>
      <p:ext uri="{BB962C8B-B14F-4D97-AF65-F5344CB8AC3E}">
        <p14:creationId xmlns:p14="http://schemas.microsoft.com/office/powerpoint/2010/main" val="124942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2</a:t>
            </a:fld>
            <a:endParaRPr lang="en-US" dirty="0"/>
          </a:p>
        </p:txBody>
      </p:sp>
    </p:spTree>
    <p:extLst>
      <p:ext uri="{BB962C8B-B14F-4D97-AF65-F5344CB8AC3E}">
        <p14:creationId xmlns:p14="http://schemas.microsoft.com/office/powerpoint/2010/main" val="1327405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3</a:t>
            </a:fld>
            <a:endParaRPr lang="en-US" dirty="0"/>
          </a:p>
        </p:txBody>
      </p:sp>
    </p:spTree>
    <p:extLst>
      <p:ext uri="{BB962C8B-B14F-4D97-AF65-F5344CB8AC3E}">
        <p14:creationId xmlns:p14="http://schemas.microsoft.com/office/powerpoint/2010/main" val="300639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24</a:t>
            </a:fld>
            <a:endParaRPr lang="en-US" dirty="0"/>
          </a:p>
        </p:txBody>
      </p:sp>
    </p:spTree>
    <p:extLst>
      <p:ext uri="{BB962C8B-B14F-4D97-AF65-F5344CB8AC3E}">
        <p14:creationId xmlns:p14="http://schemas.microsoft.com/office/powerpoint/2010/main" val="315884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7613508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fade">
                                      <p:cBhvr>
                                        <p:cTn id="36" dur="500"/>
                                        <p:tgtEl>
                                          <p:spTgt spid="12">
                                            <p:txEl>
                                              <p:pRg st="0" end="0"/>
                                            </p:txEl>
                                          </p:spTgt>
                                        </p:tgtEl>
                                      </p:cBhvr>
                                    </p:animEffect>
                                  </p:childTnLst>
                                </p:cTn>
                              </p:par>
                            </p:childTnLst>
                          </p:cTn>
                        </p:par>
                        <p:par>
                          <p:cTn id="37" fill="hold">
                            <p:stCondLst>
                              <p:cond delay="28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Tree>
    <p:extLst>
      <p:ext uri="{BB962C8B-B14F-4D97-AF65-F5344CB8AC3E}">
        <p14:creationId xmlns:p14="http://schemas.microsoft.com/office/powerpoint/2010/main" val="39913011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a:solidFill>
            <a:schemeClr val="bg1"/>
          </a:solidFill>
        </p:grpSpPr>
        <p:sp>
          <p:nvSpPr>
            <p:cNvPr id="6" name="直角三角形 5"/>
            <p:cNvSpPr/>
            <p:nvPr userDrawn="1"/>
          </p:nvSpPr>
          <p:spPr>
            <a:xfrm>
              <a:off x="7523026" y="0"/>
              <a:ext cx="3240360" cy="1028462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318285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8677206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1925838"/>
            <a:ext cx="7065785" cy="1102427"/>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502246" y="46585"/>
            <a:ext cx="16741860" cy="1125125"/>
          </a:xfrm>
        </p:spPr>
        <p:txBody>
          <a:bodyPr/>
          <a:lstStyle>
            <a:lvl1pPr>
              <a:defRPr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円/楕円 6"/>
          <p:cNvSpPr/>
          <p:nvPr userDrawn="1"/>
        </p:nvSpPr>
        <p:spPr>
          <a:xfrm>
            <a:off x="817281" y="149809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170061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57821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192583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807391" y="4041073"/>
            <a:ext cx="7065785" cy="1102427"/>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62286" y="361333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55808" y="381585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717280" y="469345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717280" y="404107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1880833"/>
            <a:ext cx="7065785" cy="1102427"/>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45309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165561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53321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188083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58341" y="3906058"/>
            <a:ext cx="7065785" cy="1102427"/>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413236" y="347831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606758" y="368083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68230" y="455843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68230" y="390605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64" name="角丸四角形 13"/>
          <p:cNvSpPr/>
          <p:nvPr userDrawn="1"/>
        </p:nvSpPr>
        <p:spPr>
          <a:xfrm>
            <a:off x="1807391" y="6471343"/>
            <a:ext cx="7065785" cy="1102427"/>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
          <p:cNvSpPr/>
          <p:nvPr userDrawn="1"/>
        </p:nvSpPr>
        <p:spPr>
          <a:xfrm>
            <a:off x="862286" y="604360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11"/>
          <p:cNvSpPr>
            <a:spLocks noGrp="1"/>
          </p:cNvSpPr>
          <p:nvPr>
            <p:ph type="body" sz="quarter" idx="35" hasCustomPrompt="1"/>
          </p:nvPr>
        </p:nvSpPr>
        <p:spPr>
          <a:xfrm>
            <a:off x="1082257" y="619875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67" name="テキスト プレースホルダー 11"/>
          <p:cNvSpPr>
            <a:spLocks noGrp="1"/>
          </p:cNvSpPr>
          <p:nvPr>
            <p:ph type="body" sz="quarter" idx="36" hasCustomPrompt="1"/>
          </p:nvPr>
        </p:nvSpPr>
        <p:spPr>
          <a:xfrm>
            <a:off x="2717280" y="712372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37" hasCustomPrompt="1"/>
          </p:nvPr>
        </p:nvSpPr>
        <p:spPr>
          <a:xfrm>
            <a:off x="2717280" y="647134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Aspect </a:t>
            </a:r>
            <a:r>
              <a:rPr lang="en-US" altLang="ja-JP" dirty="0" err="1"/>
              <a:t>Organisationnel</a:t>
            </a:r>
            <a:endParaRPr lang="en-US" dirty="0"/>
          </a:p>
        </p:txBody>
      </p:sp>
      <p:sp>
        <p:nvSpPr>
          <p:cNvPr id="69" name="角丸四角形 50"/>
          <p:cNvSpPr/>
          <p:nvPr userDrawn="1"/>
        </p:nvSpPr>
        <p:spPr>
          <a:xfrm>
            <a:off x="10268331" y="6246318"/>
            <a:ext cx="7065785" cy="1372457"/>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51"/>
          <p:cNvSpPr/>
          <p:nvPr userDrawn="1"/>
        </p:nvSpPr>
        <p:spPr>
          <a:xfrm>
            <a:off x="9323226" y="581857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プレースホルダー 11"/>
          <p:cNvSpPr>
            <a:spLocks noGrp="1"/>
          </p:cNvSpPr>
          <p:nvPr>
            <p:ph type="body" sz="quarter" idx="38" hasCustomPrompt="1"/>
          </p:nvPr>
        </p:nvSpPr>
        <p:spPr>
          <a:xfrm>
            <a:off x="9516748" y="602109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72" name="テキスト プレースホルダー 11"/>
          <p:cNvSpPr>
            <a:spLocks noGrp="1"/>
          </p:cNvSpPr>
          <p:nvPr>
            <p:ph type="body" sz="quarter" idx="39" hasCustomPrompt="1"/>
          </p:nvPr>
        </p:nvSpPr>
        <p:spPr>
          <a:xfrm>
            <a:off x="11178220" y="689869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40" hasCustomPrompt="1"/>
          </p:nvPr>
        </p:nvSpPr>
        <p:spPr>
          <a:xfrm>
            <a:off x="11178220" y="624631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9" name="角丸四角形 13"/>
          <p:cNvSpPr/>
          <p:nvPr userDrawn="1"/>
        </p:nvSpPr>
        <p:spPr>
          <a:xfrm>
            <a:off x="1807391" y="8496569"/>
            <a:ext cx="7065785" cy="1102427"/>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6"/>
          <p:cNvSpPr/>
          <p:nvPr userDrawn="1"/>
        </p:nvSpPr>
        <p:spPr>
          <a:xfrm>
            <a:off x="862286" y="8068826"/>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1"/>
          <p:cNvSpPr>
            <a:spLocks noGrp="1"/>
          </p:cNvSpPr>
          <p:nvPr>
            <p:ph type="body" sz="quarter" idx="41" hasCustomPrompt="1"/>
          </p:nvPr>
        </p:nvSpPr>
        <p:spPr>
          <a:xfrm>
            <a:off x="1055808" y="8271349"/>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2" hasCustomPrompt="1"/>
          </p:nvPr>
        </p:nvSpPr>
        <p:spPr>
          <a:xfrm>
            <a:off x="2717280" y="9148946"/>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43" hasCustomPrompt="1"/>
          </p:nvPr>
        </p:nvSpPr>
        <p:spPr>
          <a:xfrm>
            <a:off x="2717280" y="8496570"/>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4" name="角丸四角形 13"/>
          <p:cNvSpPr/>
          <p:nvPr userDrawn="1"/>
        </p:nvSpPr>
        <p:spPr>
          <a:xfrm>
            <a:off x="10268331" y="8496569"/>
            <a:ext cx="7065785" cy="1102427"/>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6"/>
          <p:cNvSpPr/>
          <p:nvPr userDrawn="1"/>
        </p:nvSpPr>
        <p:spPr>
          <a:xfrm>
            <a:off x="9323226" y="8068826"/>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1"/>
          <p:cNvSpPr>
            <a:spLocks noGrp="1"/>
          </p:cNvSpPr>
          <p:nvPr>
            <p:ph type="body" sz="quarter" idx="44" hasCustomPrompt="1"/>
          </p:nvPr>
        </p:nvSpPr>
        <p:spPr>
          <a:xfrm>
            <a:off x="9516748" y="8271349"/>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7" name="テキスト プレースホルダー 11"/>
          <p:cNvSpPr>
            <a:spLocks noGrp="1"/>
          </p:cNvSpPr>
          <p:nvPr>
            <p:ph type="body" sz="quarter" idx="45" hasCustomPrompt="1"/>
          </p:nvPr>
        </p:nvSpPr>
        <p:spPr>
          <a:xfrm>
            <a:off x="11178220" y="9148946"/>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6" hasCustomPrompt="1"/>
          </p:nvPr>
        </p:nvSpPr>
        <p:spPr>
          <a:xfrm>
            <a:off x="11178220" y="8496570"/>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grpId="0" nodeType="withEffect">
                                  <p:stCondLst>
                                    <p:cond delay="75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par>
                                <p:cTn id="16" presetID="22" presetClass="entr" presetSubtype="8" fill="hold" grpId="0" nodeType="withEffect">
                                  <p:stCondLst>
                                    <p:cond delay="75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36">
                                            <p:txEl>
                                              <p:pRg st="0" end="0"/>
                                            </p:txEl>
                                          </p:spTgt>
                                        </p:tgtEl>
                                        <p:attrNameLst>
                                          <p:attrName>style.visibility</p:attrName>
                                        </p:attrNameLst>
                                      </p:cBhvr>
                                      <p:to>
                                        <p:strVal val="visible"/>
                                      </p:to>
                                    </p:set>
                                    <p:animEffect transition="in" filter="fade">
                                      <p:cBhvr>
                                        <p:cTn id="38" dur="500"/>
                                        <p:tgtEl>
                                          <p:spTgt spid="3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22" presetClass="entr" presetSubtype="8" fill="hold" grpId="0" nodeType="withEffect">
                                  <p:stCondLst>
                                    <p:cond delay="75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par>
                                <p:cTn id="47" presetID="22" presetClass="entr" presetSubtype="8" fill="hold" grpId="0" nodeType="withEffect">
                                  <p:stCondLst>
                                    <p:cond delay="1500"/>
                                  </p:stCondLst>
                                  <p:childTnLst>
                                    <p:set>
                                      <p:cBhvr>
                                        <p:cTn id="48" dur="1" fill="hold">
                                          <p:stCondLst>
                                            <p:cond delay="0"/>
                                          </p:stCondLst>
                                        </p:cTn>
                                        <p:tgtEl>
                                          <p:spTgt spid="67"/>
                                        </p:tgtEl>
                                        <p:attrNameLst>
                                          <p:attrName>style.visibility</p:attrName>
                                        </p:attrNameLst>
                                      </p:cBhvr>
                                      <p:to>
                                        <p:strVal val="visible"/>
                                      </p:to>
                                    </p:set>
                                    <p:animEffect transition="in" filter="wipe(left)">
                                      <p:cBhvr>
                                        <p:cTn id="49" dur="500"/>
                                        <p:tgtEl>
                                          <p:spTgt spid="67"/>
                                        </p:tgtEl>
                                      </p:cBhvr>
                                    </p:animEffect>
                                  </p:childTnLst>
                                </p:cTn>
                              </p:par>
                              <p:par>
                                <p:cTn id="50" presetID="22" presetClass="entr" presetSubtype="8" fill="hold" grpId="0" nodeType="withEffect">
                                  <p:stCondLst>
                                    <p:cond delay="1500"/>
                                  </p:stCondLst>
                                  <p:childTnLst>
                                    <p:set>
                                      <p:cBhvr>
                                        <p:cTn id="51" dur="1" fill="hold">
                                          <p:stCondLst>
                                            <p:cond delay="0"/>
                                          </p:stCondLst>
                                        </p:cTn>
                                        <p:tgtEl>
                                          <p:spTgt spid="68"/>
                                        </p:tgtEl>
                                        <p:attrNameLst>
                                          <p:attrName>style.visibility</p:attrName>
                                        </p:attrNameLst>
                                      </p:cBhvr>
                                      <p:to>
                                        <p:strVal val="visible"/>
                                      </p:to>
                                    </p:set>
                                    <p:animEffect transition="in" filter="wipe(left)">
                                      <p:cBhvr>
                                        <p:cTn id="52" dur="500"/>
                                        <p:tgtEl>
                                          <p:spTgt spid="68"/>
                                        </p:tgtEl>
                                      </p:cBhvr>
                                    </p:animEffect>
                                  </p:childTnLst>
                                </p:cTn>
                              </p:par>
                              <p:par>
                                <p:cTn id="53" presetID="10" presetClass="entr" presetSubtype="0" fill="hold" grpId="0" nodeType="withEffect">
                                  <p:stCondLst>
                                    <p:cond delay="1500"/>
                                  </p:stCondLst>
                                  <p:childTnLst>
                                    <p:set>
                                      <p:cBhvr>
                                        <p:cTn id="54" dur="1" fill="hold">
                                          <p:stCondLst>
                                            <p:cond delay="0"/>
                                          </p:stCondLst>
                                        </p:cTn>
                                        <p:tgtEl>
                                          <p:spTgt spid="66">
                                            <p:txEl>
                                              <p:pRg st="0" end="0"/>
                                            </p:txEl>
                                          </p:spTgt>
                                        </p:tgtEl>
                                        <p:attrNameLst>
                                          <p:attrName>style.visibility</p:attrName>
                                        </p:attrNameLst>
                                      </p:cBhvr>
                                      <p:to>
                                        <p:strVal val="visible"/>
                                      </p:to>
                                    </p:set>
                                    <p:animEffect transition="in" filter="fade">
                                      <p:cBhvr>
                                        <p:cTn id="55" dur="500"/>
                                        <p:tgtEl>
                                          <p:spTgt spid="66">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10"/>
                                        <p:tgtEl>
                                          <p:spTgt spid="3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fade">
                                      <p:cBhvr>
                                        <p:cTn id="66" dur="500"/>
                                        <p:tgtEl>
                                          <p:spTgt spid="41">
                                            <p:txEl>
                                              <p:pRg st="0" end="0"/>
                                            </p:txEl>
                                          </p:spTgt>
                                        </p:tgtEl>
                                      </p:cBhvr>
                                    </p:animEffect>
                                  </p:childTnLst>
                                </p:cTn>
                              </p:par>
                              <p:par>
                                <p:cTn id="67" presetID="22" presetClass="entr" presetSubtype="8" fill="hold" grpId="0" nodeType="withEffect">
                                  <p:stCondLst>
                                    <p:cond delay="75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75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500"/>
                                        <p:tgtEl>
                                          <p:spTgt spid="47"/>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46"/>
                                        </p:tgtEl>
                                        <p:attrNameLst>
                                          <p:attrName>style.visibility</p:attrName>
                                        </p:attrNameLst>
                                      </p:cBhvr>
                                      <p:to>
                                        <p:strVal val="visible"/>
                                      </p:to>
                                    </p:set>
                                    <p:animEffect transition="in" filter="wipe(left)">
                                      <p:cBhvr>
                                        <p:cTn id="80" dur="500"/>
                                        <p:tgtEl>
                                          <p:spTgt spid="46"/>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49"/>
                                        </p:tgtEl>
                                        <p:attrNameLst>
                                          <p:attrName>style.visibility</p:attrName>
                                        </p:attrNameLst>
                                      </p:cBhvr>
                                      <p:to>
                                        <p:strVal val="visible"/>
                                      </p:to>
                                    </p:set>
                                    <p:animEffect transition="in" filter="wipe(left)">
                                      <p:cBhvr>
                                        <p:cTn id="83" dur="500"/>
                                        <p:tgtEl>
                                          <p:spTgt spid="49"/>
                                        </p:tgtEl>
                                      </p:cBhvr>
                                    </p:animEffect>
                                  </p:childTnLst>
                                </p:cTn>
                              </p:par>
                              <p:par>
                                <p:cTn id="84" presetID="10" presetClass="entr" presetSubtype="0" fill="hold" grpId="0" nodeType="withEffect">
                                  <p:stCondLst>
                                    <p:cond delay="750"/>
                                  </p:stCondLst>
                                  <p:childTnLst>
                                    <p:set>
                                      <p:cBhvr>
                                        <p:cTn id="85" dur="1" fill="hold">
                                          <p:stCondLst>
                                            <p:cond delay="0"/>
                                          </p:stCondLst>
                                        </p:cTn>
                                        <p:tgtEl>
                                          <p:spTgt spid="48">
                                            <p:txEl>
                                              <p:pRg st="0" end="0"/>
                                            </p:txEl>
                                          </p:spTgt>
                                        </p:tgtEl>
                                        <p:attrNameLst>
                                          <p:attrName>style.visibility</p:attrName>
                                        </p:attrNameLst>
                                      </p:cBhvr>
                                      <p:to>
                                        <p:strVal val="visible"/>
                                      </p:to>
                                    </p:set>
                                    <p:animEffect transition="in" filter="fade">
                                      <p:cBhvr>
                                        <p:cTn id="86" dur="500"/>
                                        <p:tgtEl>
                                          <p:spTgt spid="48">
                                            <p:txEl>
                                              <p:pRg st="0" end="0"/>
                                            </p:txEl>
                                          </p:spTgt>
                                        </p:tgtEl>
                                      </p:cBhvr>
                                    </p:animEffect>
                                  </p:childTnLst>
                                </p:cTn>
                              </p:par>
                              <p:par>
                                <p:cTn id="87" presetID="22" presetClass="entr" presetSubtype="8" fill="hold" grpId="0" nodeType="withEffect">
                                  <p:stCondLst>
                                    <p:cond delay="750"/>
                                  </p:stCondLst>
                                  <p:childTnLst>
                                    <p:set>
                                      <p:cBhvr>
                                        <p:cTn id="88" dur="1" fill="hold">
                                          <p:stCondLst>
                                            <p:cond delay="0"/>
                                          </p:stCondLst>
                                        </p:cTn>
                                        <p:tgtEl>
                                          <p:spTgt spid="50"/>
                                        </p:tgtEl>
                                        <p:attrNameLst>
                                          <p:attrName>style.visibility</p:attrName>
                                        </p:attrNameLst>
                                      </p:cBhvr>
                                      <p:to>
                                        <p:strVal val="visible"/>
                                      </p:to>
                                    </p:set>
                                    <p:animEffect transition="in" filter="wipe(left)">
                                      <p:cBhvr>
                                        <p:cTn id="89" dur="500"/>
                                        <p:tgtEl>
                                          <p:spTgt spid="50"/>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fade">
                                      <p:cBhvr>
                                        <p:cTn id="94" dur="500"/>
                                        <p:tgtEl>
                                          <p:spTgt spid="52"/>
                                        </p:tgtEl>
                                      </p:cBhvr>
                                    </p:animEffect>
                                  </p:childTnLst>
                                </p:cTn>
                              </p:par>
                              <p:par>
                                <p:cTn id="95" presetID="22" presetClass="entr" presetSubtype="8" fill="hold" grpId="0" nodeType="withEffect">
                                  <p:stCondLst>
                                    <p:cond delay="750"/>
                                  </p:stCondLst>
                                  <p:childTnLst>
                                    <p:set>
                                      <p:cBhvr>
                                        <p:cTn id="96" dur="1" fill="hold">
                                          <p:stCondLst>
                                            <p:cond delay="0"/>
                                          </p:stCondLst>
                                        </p:cTn>
                                        <p:tgtEl>
                                          <p:spTgt spid="51"/>
                                        </p:tgtEl>
                                        <p:attrNameLst>
                                          <p:attrName>style.visibility</p:attrName>
                                        </p:attrNameLst>
                                      </p:cBhvr>
                                      <p:to>
                                        <p:strVal val="visible"/>
                                      </p:to>
                                    </p:set>
                                    <p:animEffect transition="in" filter="wipe(left)">
                                      <p:cBhvr>
                                        <p:cTn id="97" dur="500"/>
                                        <p:tgtEl>
                                          <p:spTgt spid="51"/>
                                        </p:tgtEl>
                                      </p:cBhvr>
                                    </p:animEffect>
                                  </p:childTnLst>
                                </p:cTn>
                              </p:par>
                              <p:par>
                                <p:cTn id="98" presetID="22" presetClass="entr" presetSubtype="8" fill="hold" grpId="0" nodeType="withEffect">
                                  <p:stCondLst>
                                    <p:cond delay="750"/>
                                  </p:stCondLst>
                                  <p:childTnLst>
                                    <p:set>
                                      <p:cBhvr>
                                        <p:cTn id="99" dur="1" fill="hold">
                                          <p:stCondLst>
                                            <p:cond delay="0"/>
                                          </p:stCondLst>
                                        </p:cTn>
                                        <p:tgtEl>
                                          <p:spTgt spid="55"/>
                                        </p:tgtEl>
                                        <p:attrNameLst>
                                          <p:attrName>style.visibility</p:attrName>
                                        </p:attrNameLst>
                                      </p:cBhvr>
                                      <p:to>
                                        <p:strVal val="visible"/>
                                      </p:to>
                                    </p:set>
                                    <p:animEffect transition="in" filter="wipe(left)">
                                      <p:cBhvr>
                                        <p:cTn id="100" dur="500"/>
                                        <p:tgtEl>
                                          <p:spTgt spid="55"/>
                                        </p:tgtEl>
                                      </p:cBhvr>
                                    </p:animEffect>
                                  </p:childTnLst>
                                </p:cTn>
                              </p:par>
                              <p:par>
                                <p:cTn id="101" presetID="22" presetClass="entr" presetSubtype="8" fill="hold" grpId="0" nodeType="withEffect">
                                  <p:stCondLst>
                                    <p:cond delay="750"/>
                                  </p:stCondLst>
                                  <p:childTnLst>
                                    <p:set>
                                      <p:cBhvr>
                                        <p:cTn id="102" dur="1" fill="hold">
                                          <p:stCondLst>
                                            <p:cond delay="0"/>
                                          </p:stCondLst>
                                        </p:cTn>
                                        <p:tgtEl>
                                          <p:spTgt spid="54"/>
                                        </p:tgtEl>
                                        <p:attrNameLst>
                                          <p:attrName>style.visibility</p:attrName>
                                        </p:attrNameLst>
                                      </p:cBhvr>
                                      <p:to>
                                        <p:strVal val="visible"/>
                                      </p:to>
                                    </p:set>
                                    <p:animEffect transition="in" filter="wipe(left)">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22" presetClass="entr" presetSubtype="8" fill="hold" grpId="0" nodeType="withEffect">
                                  <p:stCondLst>
                                    <p:cond delay="750"/>
                                  </p:stCondLst>
                                  <p:childTnLst>
                                    <p:set>
                                      <p:cBhvr>
                                        <p:cTn id="110" dur="1" fill="hold">
                                          <p:stCondLst>
                                            <p:cond delay="0"/>
                                          </p:stCondLst>
                                        </p:cTn>
                                        <p:tgtEl>
                                          <p:spTgt spid="69"/>
                                        </p:tgtEl>
                                        <p:attrNameLst>
                                          <p:attrName>style.visibility</p:attrName>
                                        </p:attrNameLst>
                                      </p:cBhvr>
                                      <p:to>
                                        <p:strVal val="visible"/>
                                      </p:to>
                                    </p:set>
                                    <p:animEffect transition="in" filter="wipe(left)">
                                      <p:cBhvr>
                                        <p:cTn id="111" dur="500"/>
                                        <p:tgtEl>
                                          <p:spTgt spid="69"/>
                                        </p:tgtEl>
                                      </p:cBhvr>
                                    </p:animEffect>
                                  </p:childTnLst>
                                </p:cTn>
                              </p:par>
                              <p:par>
                                <p:cTn id="112" presetID="10" presetClass="entr" presetSubtype="0" fill="hold" grpId="0" nodeType="withEffect">
                                  <p:stCondLst>
                                    <p:cond delay="750"/>
                                  </p:stCondLst>
                                  <p:childTnLst>
                                    <p:set>
                                      <p:cBhvr>
                                        <p:cTn id="113" dur="1" fill="hold">
                                          <p:stCondLst>
                                            <p:cond delay="0"/>
                                          </p:stCondLst>
                                        </p:cTn>
                                        <p:tgtEl>
                                          <p:spTgt spid="71">
                                            <p:txEl>
                                              <p:pRg st="0" end="0"/>
                                            </p:txEl>
                                          </p:spTgt>
                                        </p:tgtEl>
                                        <p:attrNameLst>
                                          <p:attrName>style.visibility</p:attrName>
                                        </p:attrNameLst>
                                      </p:cBhvr>
                                      <p:to>
                                        <p:strVal val="visible"/>
                                      </p:to>
                                    </p:set>
                                    <p:animEffect transition="in" filter="fade">
                                      <p:cBhvr>
                                        <p:cTn id="114" dur="500"/>
                                        <p:tgtEl>
                                          <p:spTgt spid="71">
                                            <p:txEl>
                                              <p:pRg st="0" end="0"/>
                                            </p:txEl>
                                          </p:spTgt>
                                        </p:tgtEl>
                                      </p:cBhvr>
                                    </p:animEffect>
                                  </p:childTnLst>
                                </p:cTn>
                              </p:par>
                              <p:par>
                                <p:cTn id="115" presetID="22" presetClass="entr" presetSubtype="8" fill="hold" grpId="0" nodeType="withEffect">
                                  <p:stCondLst>
                                    <p:cond delay="750"/>
                                  </p:stCondLst>
                                  <p:childTnLst>
                                    <p:set>
                                      <p:cBhvr>
                                        <p:cTn id="116" dur="1" fill="hold">
                                          <p:stCondLst>
                                            <p:cond delay="0"/>
                                          </p:stCondLst>
                                        </p:cTn>
                                        <p:tgtEl>
                                          <p:spTgt spid="73"/>
                                        </p:tgtEl>
                                        <p:attrNameLst>
                                          <p:attrName>style.visibility</p:attrName>
                                        </p:attrNameLst>
                                      </p:cBhvr>
                                      <p:to>
                                        <p:strVal val="visible"/>
                                      </p:to>
                                    </p:set>
                                    <p:animEffect transition="in" filter="wipe(left)">
                                      <p:cBhvr>
                                        <p:cTn id="117" dur="500"/>
                                        <p:tgtEl>
                                          <p:spTgt spid="73"/>
                                        </p:tgtEl>
                                      </p:cBhvr>
                                    </p:animEffect>
                                  </p:childTnLst>
                                </p:cTn>
                              </p:par>
                              <p:par>
                                <p:cTn id="118" presetID="22" presetClass="entr" presetSubtype="8" fill="hold" grpId="0" nodeType="withEffect">
                                  <p:stCondLst>
                                    <p:cond delay="75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fade">
                                      <p:cBhvr>
                                        <p:cTn id="125" dur="500"/>
                                        <p:tgtEl>
                                          <p:spTgt spid="45"/>
                                        </p:tgtEl>
                                      </p:cBhvr>
                                    </p:animEffect>
                                  </p:childTnLst>
                                </p:cTn>
                              </p:par>
                              <p:par>
                                <p:cTn id="126" presetID="22" presetClass="entr" presetSubtype="8" fill="hold" grpId="0" nodeType="withEffect">
                                  <p:stCondLst>
                                    <p:cond delay="750"/>
                                  </p:stCondLst>
                                  <p:childTnLst>
                                    <p:set>
                                      <p:cBhvr>
                                        <p:cTn id="127" dur="1" fill="hold">
                                          <p:stCondLst>
                                            <p:cond delay="0"/>
                                          </p:stCondLst>
                                        </p:cTn>
                                        <p:tgtEl>
                                          <p:spTgt spid="44"/>
                                        </p:tgtEl>
                                        <p:attrNameLst>
                                          <p:attrName>style.visibility</p:attrName>
                                        </p:attrNameLst>
                                      </p:cBhvr>
                                      <p:to>
                                        <p:strVal val="visible"/>
                                      </p:to>
                                    </p:set>
                                    <p:animEffect transition="in" filter="wipe(left)">
                                      <p:cBhvr>
                                        <p:cTn id="128" dur="500"/>
                                        <p:tgtEl>
                                          <p:spTgt spid="44"/>
                                        </p:tgtEl>
                                      </p:cBhvr>
                                    </p:animEffect>
                                  </p:childTnLst>
                                </p:cTn>
                              </p:par>
                              <p:par>
                                <p:cTn id="129" presetID="10" presetClass="entr" presetSubtype="0" fill="hold" grpId="0" nodeType="withEffect">
                                  <p:stCondLst>
                                    <p:cond delay="750"/>
                                  </p:stCondLst>
                                  <p:childTnLst>
                                    <p:set>
                                      <p:cBhvr>
                                        <p:cTn id="130" dur="1" fill="hold">
                                          <p:stCondLst>
                                            <p:cond delay="0"/>
                                          </p:stCondLst>
                                        </p:cTn>
                                        <p:tgtEl>
                                          <p:spTgt spid="56">
                                            <p:txEl>
                                              <p:pRg st="0" end="0"/>
                                            </p:txEl>
                                          </p:spTgt>
                                        </p:tgtEl>
                                        <p:attrNameLst>
                                          <p:attrName>style.visibility</p:attrName>
                                        </p:attrNameLst>
                                      </p:cBhvr>
                                      <p:to>
                                        <p:strVal val="visible"/>
                                      </p:to>
                                    </p:set>
                                    <p:animEffect transition="in" filter="fade">
                                      <p:cBhvr>
                                        <p:cTn id="131" dur="500"/>
                                        <p:tgtEl>
                                          <p:spTgt spid="56">
                                            <p:txEl>
                                              <p:pRg st="0" end="0"/>
                                            </p:txEl>
                                          </p:spTgt>
                                        </p:tgtEl>
                                      </p:cBhvr>
                                    </p:animEffect>
                                  </p:childTnLst>
                                </p:cTn>
                              </p:par>
                              <p:par>
                                <p:cTn id="132" presetID="22" presetClass="entr" presetSubtype="8" fill="hold" grpId="0" nodeType="withEffect">
                                  <p:stCondLst>
                                    <p:cond delay="750"/>
                                  </p:stCondLst>
                                  <p:childTnLst>
                                    <p:set>
                                      <p:cBhvr>
                                        <p:cTn id="133" dur="1" fill="hold">
                                          <p:stCondLst>
                                            <p:cond delay="0"/>
                                          </p:stCondLst>
                                        </p:cTn>
                                        <p:tgtEl>
                                          <p:spTgt spid="57"/>
                                        </p:tgtEl>
                                        <p:attrNameLst>
                                          <p:attrName>style.visibility</p:attrName>
                                        </p:attrNameLst>
                                      </p:cBhvr>
                                      <p:to>
                                        <p:strVal val="visible"/>
                                      </p:to>
                                    </p:set>
                                    <p:animEffect transition="in" filter="wipe(left)">
                                      <p:cBhvr>
                                        <p:cTn id="134" dur="500"/>
                                        <p:tgtEl>
                                          <p:spTgt spid="57"/>
                                        </p:tgtEl>
                                      </p:cBhvr>
                                    </p:animEffect>
                                  </p:childTnLst>
                                </p:cTn>
                              </p:par>
                              <p:par>
                                <p:cTn id="135" presetID="22" presetClass="entr" presetSubtype="8" fill="hold" grpId="0" nodeType="withEffect">
                                  <p:stCondLst>
                                    <p:cond delay="750"/>
                                  </p:stCondLst>
                                  <p:childTnLst>
                                    <p:set>
                                      <p:cBhvr>
                                        <p:cTn id="136" dur="1" fill="hold">
                                          <p:stCondLst>
                                            <p:cond delay="0"/>
                                          </p:stCondLst>
                                        </p:cTn>
                                        <p:tgtEl>
                                          <p:spTgt spid="58"/>
                                        </p:tgtEl>
                                        <p:attrNameLst>
                                          <p:attrName>style.visibility</p:attrName>
                                        </p:attrNameLst>
                                      </p:cBhvr>
                                      <p:to>
                                        <p:strVal val="visible"/>
                                      </p:to>
                                    </p:set>
                                    <p:animEffect transition="in" filter="wipe(left)">
                                      <p:cBhvr>
                                        <p:cTn id="13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7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7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64" grpId="0" animBg="1"/>
      <p:bldP spid="65" grpId="0" animBg="1"/>
      <p:bldP spid="66" grpId="0" build="p">
        <p:tmplLst>
          <p:tmpl lvl="1">
            <p:tnLst>
              <p:par>
                <p:cTn presetID="10" presetClass="entr" presetSubtype="0" fill="hold" nodeType="withEffect">
                  <p:stCondLst>
                    <p:cond delay="15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p:tmplLst>
          <p:tmpl>
            <p:tnLst>
              <p:par>
                <p:cTn presetID="22" presetClass="entr" presetSubtype="8" fill="hold" nodeType="withEffect">
                  <p:stCondLst>
                    <p:cond delay="1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p:tmplLst>
          <p:tmpl>
            <p:tnLst>
              <p:par>
                <p:cTn presetID="22" presetClass="entr" presetSubtype="8" fill="hold" nodeType="withEffect">
                  <p:stCondLst>
                    <p:cond delay="1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animBg="1"/>
      <p:bldP spid="70" grpId="0" animBg="1"/>
      <p:bldP spid="71" grpId="0" build="p">
        <p:tmplLst>
          <p:tmpl lvl="1">
            <p:tnLst>
              <p:par>
                <p:cTn presetID="10" presetClass="entr" presetSubtype="0" fill="hold" nodeType="withEffect">
                  <p:stCondLst>
                    <p:cond delay="75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p:tmplLst>
          <p:tmpl>
            <p:tnLst>
              <p:par>
                <p:cTn presetID="22" presetClass="entr" presetSubtype="8" fill="hold" nodeType="withEffect">
                  <p:stCondLst>
                    <p:cond delay="75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p:tmplLst>
          <p:tmpl>
            <p:tnLst>
              <p:par>
                <p:cTn presetID="22" presetClass="entr" presetSubtype="8" fill="hold" nodeType="withEffect">
                  <p:stCondLst>
                    <p:cond delay="75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39" grpId="0" animBg="1"/>
      <p:bldP spid="40" grpId="0" animBg="1"/>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2" presetClass="entr" presetSubtype="8"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75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P spid="45" grpId="0" animBg="1"/>
      <p:bldP spid="56" grpId="0" build="p">
        <p:tmplLst>
          <p:tmpl lvl="1">
            <p:tnLst>
              <p:par>
                <p:cTn presetID="10" presetClass="entr" presetSubtype="0" fill="hold" nodeType="withEffect">
                  <p:stCondLst>
                    <p:cond delay="75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p:tmplLst>
          <p:tmpl>
            <p:tnLst>
              <p:par>
                <p:cTn presetID="22" presetClass="entr" presetSubtype="8" fill="hold" nodeType="withEffect">
                  <p:stCondLst>
                    <p:cond delay="75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p:tmplLst>
          <p:tmpl>
            <p:tnLst>
              <p:par>
                <p:cTn presetID="22" presetClass="entr" presetSubtype="8"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正方形/長方形 4"/>
          <p:cNvSpPr/>
          <p:nvPr userDrawn="1"/>
        </p:nvSpPr>
        <p:spPr>
          <a:xfrm>
            <a:off x="8985595" y="5953590"/>
            <a:ext cx="7448421" cy="342038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8681225">
            <a:off x="7767088" y="6251897"/>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8146666" y="8045638"/>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8143864" y="6302726"/>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1033416" y="6441824"/>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9" decel="100000" fill="hold" nodeType="withEffect">
                                  <p:stCondLst>
                                    <p:cond delay="75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750"/>
                                  </p:stCondLst>
                                  <p:childTnLst>
                                    <p:set>
                                      <p:cBhvr>
                                        <p:cTn id="34" dur="1" fill="hold">
                                          <p:stCondLst>
                                            <p:cond delay="0"/>
                                          </p:stCondLst>
                                        </p:cTn>
                                        <p:tgtEl>
                                          <p:spTgt spid="35">
                                            <p:txEl>
                                              <p:pRg st="0" end="0"/>
                                            </p:txEl>
                                          </p:spTgt>
                                        </p:tgtEl>
                                        <p:attrNameLst>
                                          <p:attrName>style.visibility</p:attrName>
                                        </p:attrNameLst>
                                      </p:cBhvr>
                                      <p:to>
                                        <p:strVal val="visible"/>
                                      </p:to>
                                    </p:set>
                                    <p:anim calcmode="lin" valueType="num">
                                      <p:cBhvr additive="base">
                                        <p:cTn id="35"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9" decel="100000" fill="hold" grpId="0" nodeType="withEffect">
                                  <p:stCondLst>
                                    <p:cond delay="750"/>
                                  </p:stCondLst>
                                  <p:childTnLst>
                                    <p:set>
                                      <p:cBhvr>
                                        <p:cTn id="38" dur="1" fill="hold">
                                          <p:stCondLst>
                                            <p:cond delay="0"/>
                                          </p:stCondLst>
                                        </p:cTn>
                                        <p:tgtEl>
                                          <p:spTgt spid="36">
                                            <p:txEl>
                                              <p:pRg st="0" end="0"/>
                                            </p:txEl>
                                          </p:spTgt>
                                        </p:tgtEl>
                                        <p:attrNameLst>
                                          <p:attrName>style.visibility</p:attrName>
                                        </p:attrNameLst>
                                      </p:cBhvr>
                                      <p:to>
                                        <p:strVal val="visible"/>
                                      </p:to>
                                    </p:set>
                                    <p:anim calcmode="lin" valueType="num">
                                      <p:cBhvr additive="base">
                                        <p:cTn id="39"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41" fill="hold">
                            <p:stCondLst>
                              <p:cond delay="1250"/>
                            </p:stCondLst>
                            <p:childTnLst>
                              <p:par>
                                <p:cTn id="42" presetID="22" presetClass="entr" presetSubtype="2" fill="hold" grpId="0" nodeType="afterEffect">
                                  <p:stCondLst>
                                    <p:cond delay="250"/>
                                  </p:stCondLst>
                                  <p:childTnLst>
                                    <p:set>
                                      <p:cBhvr>
                                        <p:cTn id="43" dur="1" fill="hold">
                                          <p:stCondLst>
                                            <p:cond delay="0"/>
                                          </p:stCondLst>
                                        </p:cTn>
                                        <p:tgtEl>
                                          <p:spTgt spid="8"/>
                                        </p:tgtEl>
                                        <p:attrNameLst>
                                          <p:attrName>style.visibility</p:attrName>
                                        </p:attrNameLst>
                                      </p:cBhvr>
                                      <p:to>
                                        <p:strVal val="visible"/>
                                      </p:to>
                                    </p:set>
                                    <p:animEffect transition="in" filter="wipe(right)">
                                      <p:cBhvr>
                                        <p:cTn id="44" dur="500"/>
                                        <p:tgtEl>
                                          <p:spTgt spid="8"/>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par>
                          <p:cTn id="51" fill="hold">
                            <p:stCondLst>
                              <p:cond delay="2250"/>
                            </p:stCondLst>
                            <p:childTnLst>
                              <p:par>
                                <p:cTn id="52" presetID="22" presetClass="entr" presetSubtype="8" fill="hold" grpId="0" nodeType="afterEffect">
                                  <p:stCondLst>
                                    <p:cond delay="25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childTnLst>
                          </p:cTn>
                        </p:par>
                        <p:par>
                          <p:cTn id="61" fill="hold">
                            <p:stCondLst>
                              <p:cond delay="3250"/>
                            </p:stCondLst>
                            <p:childTnLst>
                              <p:par>
                                <p:cTn id="62" presetID="22" presetClass="entr" presetSubtype="8" fill="hold" grpId="0" nodeType="afterEffect">
                                  <p:stCondLst>
                                    <p:cond delay="25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Tree>
    <p:extLst>
      <p:ext uri="{BB962C8B-B14F-4D97-AF65-F5344CB8AC3E}">
        <p14:creationId xmlns:p14="http://schemas.microsoft.com/office/powerpoint/2010/main" val="30915126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9985068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fr-FR" dirty="0"/>
              <a:t>P</a:t>
            </a:r>
            <a:r>
              <a:rPr lang="en-US" dirty="0" err="1"/>
              <a:t>roblématique</a:t>
            </a:r>
            <a:endParaRPr lang="en-US" dirty="0"/>
          </a:p>
        </p:txBody>
      </p:sp>
    </p:spTree>
    <p:extLst>
      <p:ext uri="{BB962C8B-B14F-4D97-AF65-F5344CB8AC3E}">
        <p14:creationId xmlns:p14="http://schemas.microsoft.com/office/powerpoint/2010/main" val="39137095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654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232216" y="392836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2122458" y="5136960"/>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502246" y="7483760"/>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Tree>
    <p:extLst>
      <p:ext uri="{BB962C8B-B14F-4D97-AF65-F5344CB8AC3E}">
        <p14:creationId xmlns:p14="http://schemas.microsoft.com/office/powerpoint/2010/main" val="31877676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4395548"/>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iterate type="wd">
                                    <p:tmPct val="10000"/>
                                  </p:iterate>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click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dirty="0"/>
              <a:t>The Power of PowerPoint | thepopp.com</a:t>
            </a:r>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dirty="0"/>
              <a:t>The Power of PowerPoint | thepopp.com</a:t>
            </a:r>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dirty="0"/>
              <a:t>The Power of PowerPoint | thepopp.com</a:t>
            </a:r>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sp>
        <p:nvSpPr>
          <p:cNvPr id="10" name="正方形/長方形 5"/>
          <p:cNvSpPr/>
          <p:nvPr userDrawn="1"/>
        </p:nvSpPr>
        <p:spPr>
          <a:xfrm rot="8100000">
            <a:off x="5691406" y="291369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7292511" y="154020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5515820" y="513710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4957662" y="352279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7311510" y="588502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17" name="円弧 16"/>
          <p:cNvSpPr/>
          <p:nvPr userDrawn="1"/>
        </p:nvSpPr>
        <p:spPr>
          <a:xfrm rot="2700000">
            <a:off x="7245552" y="141315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7107013" y="567813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4776631" y="331945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3" name="直線コネクタ 22"/>
          <p:cNvCxnSpPr>
            <a:cxnSpLocks/>
          </p:cNvCxnSpPr>
          <p:nvPr userDrawn="1"/>
        </p:nvCxnSpPr>
        <p:spPr>
          <a:xfrm>
            <a:off x="8947320" y="167801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p:cNvCxnSpPr>
          <p:nvPr userDrawn="1"/>
        </p:nvCxnSpPr>
        <p:spPr>
          <a:xfrm>
            <a:off x="6835435" y="365823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cxnSpLocks/>
          </p:cNvCxnSpPr>
          <p:nvPr userDrawn="1"/>
        </p:nvCxnSpPr>
        <p:spPr>
          <a:xfrm>
            <a:off x="9500873" y="604349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userDrawn="1">
            <p:ph type="body" sz="quarter" idx="29" hasCustomPrompt="1"/>
          </p:nvPr>
        </p:nvSpPr>
        <p:spPr>
          <a:xfrm>
            <a:off x="9818281" y="113642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9818281" y="185650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9413236" y="311664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9413236" y="383672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0088311" y="550191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0088311" y="622199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8" name="図プレースホルダー 7"/>
          <p:cNvSpPr>
            <a:spLocks noGrp="1"/>
          </p:cNvSpPr>
          <p:nvPr userDrawn="1">
            <p:ph type="pic" sz="quarter" idx="35" hasCustomPrompt="1"/>
          </p:nvPr>
        </p:nvSpPr>
        <p:spPr>
          <a:xfrm>
            <a:off x="7739050" y="198674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5433117" y="399706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7838061" y="644701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par>
                          <p:cTn id="11" fill="hold">
                            <p:stCondLst>
                              <p:cond delay="750"/>
                            </p:stCondLst>
                            <p:childTnLst>
                              <p:par>
                                <p:cTn id="12" presetID="22" presetClass="entr" presetSubtype="4"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childTnLst>
                          </p:cTn>
                        </p:par>
                        <p:par>
                          <p:cTn id="15" fill="hold">
                            <p:stCondLst>
                              <p:cond delay="1250"/>
                            </p:stCondLst>
                            <p:childTnLst>
                              <p:par>
                                <p:cTn id="16" presetID="22" presetClass="entr" presetSubtype="8"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1+#ppt_w/2"/>
                                          </p:val>
                                        </p:tav>
                                        <p:tav tm="100000">
                                          <p:val>
                                            <p:strVal val="#ppt_x"/>
                                          </p:val>
                                        </p:tav>
                                      </p:tavLst>
                                    </p:anim>
                                    <p:anim calcmode="lin" valueType="num">
                                      <p:cBhvr additive="base">
                                        <p:cTn id="22" dur="500" fill="hold"/>
                                        <p:tgtEl>
                                          <p:spTgt spid="36"/>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1750"/>
                            </p:stCondLst>
                            <p:childTnLst>
                              <p:par>
                                <p:cTn id="28" presetID="10" presetClass="entr" presetSubtype="0" fill="hold" grpId="0" nodeType="afterEffect">
                                  <p:stCondLst>
                                    <p:cond delay="25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2" decel="10000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fill="hold"/>
                                        <p:tgtEl>
                                          <p:spTgt spid="39"/>
                                        </p:tgtEl>
                                        <p:attrNameLst>
                                          <p:attrName>ppt_x</p:attrName>
                                        </p:attrNameLst>
                                      </p:cBhvr>
                                      <p:tavLst>
                                        <p:tav tm="0">
                                          <p:val>
                                            <p:strVal val="1+#ppt_w/2"/>
                                          </p:val>
                                        </p:tav>
                                        <p:tav tm="100000">
                                          <p:val>
                                            <p:strVal val="#ppt_x"/>
                                          </p:val>
                                        </p:tav>
                                      </p:tavLst>
                                    </p:anim>
                                    <p:anim calcmode="lin" valueType="num">
                                      <p:cBhvr additive="base">
                                        <p:cTn id="49" dur="500" fill="hold"/>
                                        <p:tgtEl>
                                          <p:spTgt spid="39"/>
                                        </p:tgtEl>
                                        <p:attrNameLst>
                                          <p:attrName>ppt_y</p:attrName>
                                        </p:attrNameLst>
                                      </p:cBhvr>
                                      <p:tavLst>
                                        <p:tav tm="0">
                                          <p:val>
                                            <p:strVal val="#ppt_y"/>
                                          </p:val>
                                        </p:tav>
                                        <p:tav tm="100000">
                                          <p:val>
                                            <p:strVal val="#ppt_y"/>
                                          </p:val>
                                        </p:tav>
                                      </p:tavLst>
                                    </p:anim>
                                  </p:childTnLst>
                                </p:cTn>
                              </p:par>
                              <p:par>
                                <p:cTn id="50" presetID="2" presetClass="entr" presetSubtype="2" decel="10000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500" fill="hold"/>
                                        <p:tgtEl>
                                          <p:spTgt spid="40"/>
                                        </p:tgtEl>
                                        <p:attrNameLst>
                                          <p:attrName>ppt_x</p:attrName>
                                        </p:attrNameLst>
                                      </p:cBhvr>
                                      <p:tavLst>
                                        <p:tav tm="0">
                                          <p:val>
                                            <p:strVal val="1+#ppt_w/2"/>
                                          </p:val>
                                        </p:tav>
                                        <p:tav tm="100000">
                                          <p:val>
                                            <p:strVal val="#ppt_x"/>
                                          </p:val>
                                        </p:tav>
                                      </p:tavLst>
                                    </p:anim>
                                    <p:anim calcmode="lin" valueType="num">
                                      <p:cBhvr additive="base">
                                        <p:cTn id="53" dur="500" fill="hold"/>
                                        <p:tgtEl>
                                          <p:spTgt spid="40"/>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10" presetClass="entr" presetSubtype="0" fill="hold" grpId="0" nodeType="afterEffect">
                                  <p:stCondLst>
                                    <p:cond delay="25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childTnLst>
                          </p:cTn>
                        </p:par>
                        <p:par>
                          <p:cTn id="61" fill="hold">
                            <p:stCondLst>
                              <p:cond delay="4750"/>
                            </p:stCondLst>
                            <p:childTnLst>
                              <p:par>
                                <p:cTn id="62" presetID="22" presetClass="entr" presetSubtype="8"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left)">
                                      <p:cBhvr>
                                        <p:cTn id="64" dur="500"/>
                                        <p:tgtEl>
                                          <p:spTgt spid="6"/>
                                        </p:tgtEl>
                                      </p:cBhvr>
                                    </p:animEffect>
                                  </p:childTnLst>
                                </p:cTn>
                              </p:par>
                            </p:childTnLst>
                          </p:cTn>
                        </p:par>
                        <p:par>
                          <p:cTn id="65" fill="hold">
                            <p:stCondLst>
                              <p:cond delay="5250"/>
                            </p:stCondLst>
                            <p:childTnLst>
                              <p:par>
                                <p:cTn id="66" presetID="22" presetClass="entr" presetSubtype="4"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par>
                          <p:cTn id="69" fill="hold">
                            <p:stCondLst>
                              <p:cond delay="5750"/>
                            </p:stCondLst>
                            <p:childTnLst>
                              <p:par>
                                <p:cTn id="70" presetID="22" presetClass="entr" presetSubtype="8" fill="hold"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500"/>
                                        <p:tgtEl>
                                          <p:spTgt spid="25"/>
                                        </p:tgtEl>
                                      </p:cBhvr>
                                    </p:animEffect>
                                  </p:childTnLst>
                                </p:cTn>
                              </p:par>
                              <p:par>
                                <p:cTn id="73" presetID="2" presetClass="entr" presetSubtype="2" decel="10000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1+#ppt_w/2"/>
                                          </p:val>
                                        </p:tav>
                                        <p:tav tm="100000">
                                          <p:val>
                                            <p:strVal val="#ppt_x"/>
                                          </p:val>
                                        </p:tav>
                                      </p:tavLst>
                                    </p:anim>
                                    <p:anim calcmode="lin" valueType="num">
                                      <p:cBhvr additive="base">
                                        <p:cTn id="76" dur="500" fill="hold"/>
                                        <p:tgtEl>
                                          <p:spTgt spid="44"/>
                                        </p:tgtEl>
                                        <p:attrNameLst>
                                          <p:attrName>ppt_y</p:attrName>
                                        </p:attrNameLst>
                                      </p:cBhvr>
                                      <p:tavLst>
                                        <p:tav tm="0">
                                          <p:val>
                                            <p:strVal val="#ppt_y"/>
                                          </p:val>
                                        </p:tav>
                                        <p:tav tm="100000">
                                          <p:val>
                                            <p:strVal val="#ppt_y"/>
                                          </p:val>
                                        </p:tav>
                                      </p:tavLst>
                                    </p:anim>
                                  </p:childTnLst>
                                </p:cTn>
                              </p:par>
                              <p:par>
                                <p:cTn id="77" presetID="2" presetClass="entr" presetSubtype="2" decel="10000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fill="hold"/>
                                        <p:tgtEl>
                                          <p:spTgt spid="43"/>
                                        </p:tgtEl>
                                        <p:attrNameLst>
                                          <p:attrName>ppt_x</p:attrName>
                                        </p:attrNameLst>
                                      </p:cBhvr>
                                      <p:tavLst>
                                        <p:tav tm="0">
                                          <p:val>
                                            <p:strVal val="1+#ppt_w/2"/>
                                          </p:val>
                                        </p:tav>
                                        <p:tav tm="100000">
                                          <p:val>
                                            <p:strVal val="#ppt_x"/>
                                          </p:val>
                                        </p:tav>
                                      </p:tavLst>
                                    </p:anim>
                                    <p:anim calcmode="lin" valueType="num">
                                      <p:cBhvr additive="base">
                                        <p:cTn id="80"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6" grpId="0" animBg="1"/>
      <p:bldP spid="11" grpId="0" animBg="1"/>
      <p:bldP spid="12" grpId="0" animBg="1"/>
      <p:bldP spid="17" grpId="0" animBg="1"/>
      <p:bldP spid="19" grpId="0" animBg="1"/>
      <p:bldP spid="20" grpId="0" animBg="1"/>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1709748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dirty="0"/>
              <a:t>The Power of PowerPoint | thepopp.com</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slideLayout" Target="../slideLayouts/slideLayout110.xml"/><Relationship Id="rId47" Type="http://schemas.openxmlformats.org/officeDocument/2006/relationships/slideLayout" Target="../slideLayouts/slideLayout115.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slideLayout" Target="../slideLayouts/slideLayout114.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41" Type="http://schemas.openxmlformats.org/officeDocument/2006/relationships/slideLayout" Target="../slideLayouts/slideLayout109.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45" Type="http://schemas.openxmlformats.org/officeDocument/2006/relationships/slideLayout" Target="../slideLayouts/slideLayout11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49" Type="http://schemas.openxmlformats.org/officeDocument/2006/relationships/theme" Target="../theme/theme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4" Type="http://schemas.openxmlformats.org/officeDocument/2006/relationships/slideLayout" Target="../slideLayouts/slideLayout112.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slideLayout" Target="../slideLayouts/slideLayout111.xml"/><Relationship Id="rId48" Type="http://schemas.openxmlformats.org/officeDocument/2006/relationships/slideLayout" Target="../slideLayouts/slideLayout116.xml"/><Relationship Id="rId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dirty="0"/>
              <a:t>The Power of PowerPoint | thepopp.com</a:t>
            </a:r>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2" presetClass="entr" presetSubtype="8" decel="100000" fill="hold" grpId="0" nodeType="withEffect">
                                  <p:stCondLst>
                                    <p:cond delay="0"/>
                                  </p:stCondLst>
                                  <p:iterate type="wd">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dirty="0"/>
              <a:t>The Power of PowerPoint | thepopp.com</a:t>
            </a:r>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5.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9.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3.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5"/>
          </p:nvPr>
        </p:nvSpPr>
        <p:spPr/>
        <p:txBody>
          <a:bodyPr/>
          <a:lstStyle/>
          <a:p>
            <a:r>
              <a:rPr kumimoji="1" lang="en-US" altLang="ja-JP" dirty="0"/>
              <a:t>FB.com/SeaDev</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fr-FR" altLang="ja-JP" dirty="0"/>
              <a:t>Tweeter.com/SeaDev</a:t>
            </a:r>
          </a:p>
        </p:txBody>
      </p:sp>
      <p:sp>
        <p:nvSpPr>
          <p:cNvPr id="18" name="テキスト プレースホルダー 17"/>
          <p:cNvSpPr>
            <a:spLocks noGrp="1"/>
          </p:cNvSpPr>
          <p:nvPr>
            <p:ph type="body" sz="quarter" idx="19"/>
          </p:nvPr>
        </p:nvSpPr>
        <p:spPr>
          <a:xfrm>
            <a:off x="9203212" y="9472948"/>
            <a:ext cx="3405379" cy="495055"/>
          </a:xfrm>
        </p:spPr>
        <p:txBody>
          <a:bodyPr/>
          <a:lstStyle/>
          <a:p>
            <a:r>
              <a:rPr kumimoji="1" lang="en-US" altLang="ja-JP" dirty="0"/>
              <a:t>SeaDevcontact@gmail.com</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fr-FR" altLang="ja-JP" dirty="0"/>
              <a:t>+213 551606958</a:t>
            </a:r>
            <a:endParaRPr kumimoji="1" lang="ja-JP" altLang="en-US" dirty="0"/>
          </a:p>
        </p:txBody>
      </p:sp>
      <p:sp>
        <p:nvSpPr>
          <p:cNvPr id="12" name="サブタイトル 11"/>
          <p:cNvSpPr>
            <a:spLocks noGrp="1"/>
          </p:cNvSpPr>
          <p:nvPr>
            <p:ph type="subTitle" idx="1"/>
          </p:nvPr>
        </p:nvSpPr>
        <p:spPr>
          <a:xfrm>
            <a:off x="2266442" y="6058419"/>
            <a:ext cx="14239582" cy="975291"/>
          </a:xfrm>
        </p:spPr>
        <p:txBody>
          <a:bodyPr>
            <a:normAutofit fontScale="92500" lnSpcReduction="10000"/>
          </a:bodyPr>
          <a:lstStyle/>
          <a:p>
            <a:r>
              <a:rPr kumimoji="1" lang="fr-FR" altLang="ja-JP" dirty="0"/>
              <a:t>Mise en place d’un système d’assistance à distance pour les patients </a:t>
            </a:r>
          </a:p>
        </p:txBody>
      </p:sp>
      <p:pic>
        <p:nvPicPr>
          <p:cNvPr id="9" name="図プレースホルダー 8"/>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a:xfrm>
            <a:off x="10538426" y="8707863"/>
            <a:ext cx="765020" cy="765020"/>
          </a:xfrm>
        </p:spPr>
      </p:pic>
      <p:pic>
        <p:nvPicPr>
          <p:cNvPr id="17" name="図プレースホルダー 16"/>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10"/>
          </p:nvPr>
        </p:nvPicPr>
        <p:blipFill>
          <a:blip r:embed="rId6" cstate="print">
            <a:extLst>
              <a:ext uri="{28A0092B-C50C-407E-A947-70E740481C1C}">
                <a14:useLocalDpi xmlns:a14="http://schemas.microsoft.com/office/drawing/2010/main" val="0"/>
              </a:ext>
            </a:extLst>
          </a:blip>
          <a:srcRect/>
          <a:stretch>
            <a:fillRect/>
          </a:stretch>
        </p:blipFill>
        <p:spPr/>
      </p:pic>
      <p:sp>
        <p:nvSpPr>
          <p:cNvPr id="15" name="サブタイトル 11"/>
          <p:cNvSpPr txBox="1">
            <a:spLocks/>
          </p:cNvSpPr>
          <p:nvPr/>
        </p:nvSpPr>
        <p:spPr>
          <a:xfrm>
            <a:off x="2752496" y="307739"/>
            <a:ext cx="13753528" cy="785311"/>
          </a:xfrm>
          <a:prstGeom prst="rect">
            <a:avLst/>
          </a:prstGeom>
        </p:spPr>
        <p:txBody>
          <a:bodyPr vert="horz" lIns="91440" tIns="45720" rIns="91440" bIns="45720" rtlCol="0" anchor="ctr">
            <a:normAutofit/>
          </a:bodyPr>
          <a:lstStyle>
            <a:lvl1pPr marL="0" indent="0" algn="ctr" defTabSz="1632753" rtl="0" eaLnBrk="1" latinLnBrk="0" hangingPunct="1">
              <a:spcBef>
                <a:spcPts val="0"/>
              </a:spcBef>
              <a:buFont typeface="Arial" panose="020B0604020202020204" pitchFamily="34" charset="0"/>
              <a:buNone/>
              <a:defRPr sz="3200" kern="1200" spc="600" baseline="0">
                <a:solidFill>
                  <a:schemeClr val="bg2">
                    <a:lumMod val="50000"/>
                  </a:schemeClr>
                </a:solidFill>
                <a:latin typeface="+mj-lt"/>
                <a:ea typeface="+mn-ea"/>
                <a:cs typeface="+mn-cs"/>
              </a:defRPr>
            </a:lvl1pPr>
            <a:lvl2pPr marL="816376" indent="0" algn="ctr" defTabSz="1632753" rtl="0" eaLnBrk="1" latinLnBrk="0" hangingPunct="1">
              <a:spcBef>
                <a:spcPct val="20000"/>
              </a:spcBef>
              <a:buFont typeface="Arial" panose="020B0604020202020204" pitchFamily="34" charset="0"/>
              <a:buNone/>
              <a:defRPr sz="50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 typeface="Arial" panose="020B0604020202020204" pitchFamily="34" charset="0"/>
              <a:buNone/>
              <a:defRPr sz="43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9pPr>
          </a:lstStyle>
          <a:p>
            <a:r>
              <a:rPr kumimoji="1" lang="fr-FR" altLang="ja-JP" dirty="0"/>
              <a:t>République Algérienne Démocratique Et Populaire</a:t>
            </a:r>
            <a:endParaRPr kumimoji="1" lang="ja-JP" altLang="en-US" dirty="0"/>
          </a:p>
        </p:txBody>
      </p:sp>
      <p:sp>
        <p:nvSpPr>
          <p:cNvPr id="20" name="サブタイトル 11"/>
          <p:cNvSpPr txBox="1">
            <a:spLocks/>
          </p:cNvSpPr>
          <p:nvPr/>
        </p:nvSpPr>
        <p:spPr>
          <a:xfrm>
            <a:off x="2392456" y="1432864"/>
            <a:ext cx="13753528" cy="785311"/>
          </a:xfrm>
          <a:prstGeom prst="rect">
            <a:avLst/>
          </a:prstGeom>
        </p:spPr>
        <p:txBody>
          <a:bodyPr vert="horz" lIns="91440" tIns="45720" rIns="91440" bIns="45720" rtlCol="0" anchor="ctr">
            <a:normAutofit/>
          </a:bodyPr>
          <a:lstStyle>
            <a:lvl1pPr marL="0" indent="0" algn="ctr" defTabSz="1632753" rtl="0" eaLnBrk="1" latinLnBrk="0" hangingPunct="1">
              <a:spcBef>
                <a:spcPts val="0"/>
              </a:spcBef>
              <a:buFont typeface="Arial" panose="020B0604020202020204" pitchFamily="34" charset="0"/>
              <a:buNone/>
              <a:defRPr sz="3200" kern="1200" spc="600" baseline="0">
                <a:solidFill>
                  <a:schemeClr val="bg2">
                    <a:lumMod val="50000"/>
                  </a:schemeClr>
                </a:solidFill>
                <a:latin typeface="+mj-lt"/>
                <a:ea typeface="+mn-ea"/>
                <a:cs typeface="+mn-cs"/>
              </a:defRPr>
            </a:lvl1pPr>
            <a:lvl2pPr marL="816376" indent="0" algn="ctr" defTabSz="1632753" rtl="0" eaLnBrk="1" latinLnBrk="0" hangingPunct="1">
              <a:spcBef>
                <a:spcPct val="20000"/>
              </a:spcBef>
              <a:buFont typeface="Arial" panose="020B0604020202020204" pitchFamily="34" charset="0"/>
              <a:buNone/>
              <a:defRPr sz="50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 typeface="Arial" panose="020B0604020202020204" pitchFamily="34" charset="0"/>
              <a:buNone/>
              <a:defRPr sz="43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sz="3600" kern="1200">
                <a:solidFill>
                  <a:schemeClr val="tx1">
                    <a:tint val="75000"/>
                  </a:schemeClr>
                </a:solidFill>
                <a:latin typeface="+mn-lt"/>
                <a:ea typeface="+mn-ea"/>
                <a:cs typeface="+mn-cs"/>
              </a:defRPr>
            </a:lvl9pPr>
          </a:lstStyle>
          <a:p>
            <a:r>
              <a:rPr kumimoji="1" lang="fr-FR" altLang="ja-JP" dirty="0"/>
              <a:t>Appel d’Offre National N°:111A/2017</a:t>
            </a:r>
            <a:endParaRPr kumimoji="1" lang="ja-JP" altLang="en-US" dirty="0"/>
          </a:p>
        </p:txBody>
      </p:sp>
      <p:pic>
        <p:nvPicPr>
          <p:cNvPr id="22" name="Imag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96164" y="4354629"/>
            <a:ext cx="4017272" cy="1328931"/>
          </a:xfrm>
          <a:prstGeom prst="rect">
            <a:avLst/>
          </a:prstGeom>
        </p:spPr>
      </p:pic>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Lst>
  </p:timing>
  <p:extLst mod="1">
    <p:ext uri="{E180D4A7-C9FB-4DFB-919C-405C955672EB}">
      <p14:showEvtLst xmlns:p14="http://schemas.microsoft.com/office/powerpoint/2010/main">
        <p14:playEvt time="6602"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fr-FR" altLang="ja-JP" dirty="0"/>
              <a:t>Signalements</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a:t>
            </a:fld>
            <a:endParaRPr lang="en-US" dirty="0"/>
          </a:p>
        </p:txBody>
      </p:sp>
      <p:sp>
        <p:nvSpPr>
          <p:cNvPr id="17" name="テキスト プレースホルダー 16"/>
          <p:cNvSpPr>
            <a:spLocks noGrp="1"/>
          </p:cNvSpPr>
          <p:nvPr>
            <p:ph type="body" sz="quarter" idx="15"/>
          </p:nvPr>
        </p:nvSpPr>
        <p:spPr>
          <a:xfrm>
            <a:off x="2617481" y="7618775"/>
            <a:ext cx="13996554" cy="1710190"/>
          </a:xfrm>
        </p:spPr>
        <p:txBody>
          <a:bodyPr/>
          <a:lstStyle/>
          <a:p>
            <a:pPr marL="342900" indent="-342900" algn="ctr">
              <a:buFont typeface="Arial" panose="020B0604020202020204" pitchFamily="34" charset="0"/>
              <a:buChar char="•"/>
            </a:pPr>
            <a:r>
              <a:rPr lang="fr-FR" dirty="0"/>
              <a:t> Le signalement concerne les trois catégories de patients gérés par le système: diabétiques, grossesses à risque et les atteints d’Alzheimer.</a:t>
            </a:r>
          </a:p>
          <a:p>
            <a:pPr marL="342900" indent="-342900" algn="ctr">
              <a:buFont typeface="Arial" panose="020B0604020202020204" pitchFamily="34" charset="0"/>
              <a:buChar char="•"/>
            </a:pPr>
            <a:r>
              <a:rPr lang="fr-FR" dirty="0"/>
              <a:t>Notre solution inclus un système d’alarme sans fil pour aider les patients à obtenir l’assistance nécessaire lors d’un incident, d’une chute ou en situation d’urgence.</a:t>
            </a:r>
          </a:p>
          <a:p>
            <a:pPr algn="ctr"/>
            <a:endParaRPr kumimoji="1" lang="ja-JP" altLang="en-US" dirty="0"/>
          </a:p>
        </p:txBody>
      </p:sp>
      <p:pic>
        <p:nvPicPr>
          <p:cNvPr id="12" name="Espace réservé pour une image  11"/>
          <p:cNvPicPr>
            <a:picLocks noGrp="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053196" y="1453090"/>
            <a:ext cx="8640960" cy="5265583"/>
          </a:xfrm>
          <a:prstGeom prst="rect">
            <a:avLst/>
          </a:prstGeom>
        </p:spPr>
      </p:pic>
      <p:pic>
        <p:nvPicPr>
          <p:cNvPr id="21" name="Espace réservé pour une image  20"/>
          <p:cNvPicPr>
            <a:picLocks noGrp="1"/>
          </p:cNvPicPr>
          <p:nvPr>
            <p:ph type="pic" sz="quarter" idx="12"/>
          </p:nvPr>
        </p:nvPicPr>
        <p:blipFill>
          <a:blip r:embed="rId3">
            <a:extLst>
              <a:ext uri="{28A0092B-C50C-407E-A947-70E740481C1C}">
                <a14:useLocalDpi xmlns:a14="http://schemas.microsoft.com/office/drawing/2010/main" val="0"/>
              </a:ext>
            </a:extLst>
          </a:blip>
          <a:srcRect l="584" r="584"/>
          <a:stretch>
            <a:fillRect/>
          </a:stretch>
        </p:blipFill>
        <p:spPr>
          <a:xfrm>
            <a:off x="836130" y="1543099"/>
            <a:ext cx="8217066" cy="5175575"/>
          </a:xfrm>
          <a:prstGeom prst="rect">
            <a:avLst/>
          </a:prstGeom>
        </p:spPr>
      </p:pic>
    </p:spTree>
    <p:extLst>
      <p:ext uri="{BB962C8B-B14F-4D97-AF65-F5344CB8AC3E}">
        <p14:creationId xmlns:p14="http://schemas.microsoft.com/office/powerpoint/2010/main" val="26535146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387164BF-D67A-46C0-81D2-5BAF67C00C80}" type="slidenum">
              <a:rPr lang="en-US" smtClean="0"/>
              <a:pPr/>
              <a:t>11</a:t>
            </a:fld>
            <a:endParaRPr lang="en-US" dirty="0"/>
          </a:p>
        </p:txBody>
      </p:sp>
      <p:sp>
        <p:nvSpPr>
          <p:cNvPr id="5" name="Titre 4"/>
          <p:cNvSpPr>
            <a:spLocks noGrp="1"/>
          </p:cNvSpPr>
          <p:nvPr>
            <p:ph type="title"/>
          </p:nvPr>
        </p:nvSpPr>
        <p:spPr/>
        <p:txBody>
          <a:bodyPr/>
          <a:lstStyle/>
          <a:p>
            <a:r>
              <a:rPr lang="fr-FR" dirty="0"/>
              <a:t>Rappel</a:t>
            </a:r>
            <a:endParaRPr lang="en-US" dirty="0"/>
          </a:p>
        </p:txBody>
      </p:sp>
      <p:sp>
        <p:nvSpPr>
          <p:cNvPr id="6" name="Espace réservé du texte 5"/>
          <p:cNvSpPr>
            <a:spLocks noGrp="1"/>
          </p:cNvSpPr>
          <p:nvPr>
            <p:ph type="body" sz="quarter" idx="16"/>
          </p:nvPr>
        </p:nvSpPr>
        <p:spPr>
          <a:xfrm>
            <a:off x="2257441" y="7387118"/>
            <a:ext cx="13501500" cy="1445795"/>
          </a:xfrm>
        </p:spPr>
        <p:txBody>
          <a:bodyPr/>
          <a:lstStyle/>
          <a:p>
            <a:pPr marL="342900" indent="-342900">
              <a:buFont typeface="Arial" panose="020B0604020202020204" pitchFamily="34" charset="0"/>
              <a:buChar char="•"/>
            </a:pPr>
            <a:r>
              <a:rPr lang="fr-FR" dirty="0"/>
              <a:t>L’application Mobile procure au patient des calendriers différents lui permettant de voir la liste de ses rendez-vous et lui facilite la gestion de son traitement, à travers l’interface de l’application par le biais de notifications de rappel.</a:t>
            </a:r>
            <a:endParaRPr lang="en-US" dirty="0"/>
          </a:p>
          <a:p>
            <a:endParaRPr lang="en-US" dirty="0"/>
          </a:p>
        </p:txBody>
      </p:sp>
      <p:pic>
        <p:nvPicPr>
          <p:cNvPr id="8" name="Espace réservé pour une image  7"/>
          <p:cNvPicPr>
            <a:picLocks noGrp="1"/>
          </p:cNvPicPr>
          <p:nvPr>
            <p:ph type="pic" sz="quarter" idx="12"/>
          </p:nvPr>
        </p:nvPicPr>
        <p:blipFill>
          <a:blip r:embed="rId2">
            <a:extLst>
              <a:ext uri="{28A0092B-C50C-407E-A947-70E740481C1C}">
                <a14:useLocalDpi xmlns:a14="http://schemas.microsoft.com/office/drawing/2010/main" val="0"/>
              </a:ext>
            </a:extLst>
          </a:blip>
          <a:stretch>
            <a:fillRect/>
          </a:stretch>
        </p:blipFill>
        <p:spPr bwMode="auto">
          <a:xfrm>
            <a:off x="4597701" y="1715492"/>
            <a:ext cx="8280920" cy="4913173"/>
          </a:xfrm>
          <a:prstGeom prst="rect">
            <a:avLst/>
          </a:prstGeom>
          <a:noFill/>
          <a:ln>
            <a:noFill/>
          </a:ln>
        </p:spPr>
      </p:pic>
    </p:spTree>
    <p:extLst>
      <p:ext uri="{BB962C8B-B14F-4D97-AF65-F5344CB8AC3E}">
        <p14:creationId xmlns:p14="http://schemas.microsoft.com/office/powerpoint/2010/main" val="9333760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387164BF-D67A-46C0-81D2-5BAF67C00C80}" type="slidenum">
              <a:rPr lang="en-US" smtClean="0"/>
              <a:pPr/>
              <a:t>12</a:t>
            </a:fld>
            <a:endParaRPr lang="en-US" dirty="0"/>
          </a:p>
        </p:txBody>
      </p:sp>
      <p:sp>
        <p:nvSpPr>
          <p:cNvPr id="5" name="Titre 4"/>
          <p:cNvSpPr>
            <a:spLocks noGrp="1"/>
          </p:cNvSpPr>
          <p:nvPr>
            <p:ph type="title"/>
          </p:nvPr>
        </p:nvSpPr>
        <p:spPr/>
        <p:txBody>
          <a:bodyPr/>
          <a:lstStyle/>
          <a:p>
            <a:r>
              <a:rPr lang="fr-FR" dirty="0"/>
              <a:t>Suivi en temps réel</a:t>
            </a:r>
            <a:endParaRPr lang="en-US" dirty="0"/>
          </a:p>
        </p:txBody>
      </p:sp>
      <p:sp>
        <p:nvSpPr>
          <p:cNvPr id="6" name="Espace réservé du texte 5"/>
          <p:cNvSpPr>
            <a:spLocks noGrp="1"/>
          </p:cNvSpPr>
          <p:nvPr>
            <p:ph type="body" sz="quarter" idx="16"/>
          </p:nvPr>
        </p:nvSpPr>
        <p:spPr>
          <a:xfrm>
            <a:off x="3157541" y="7568135"/>
            <a:ext cx="11926325" cy="1085755"/>
          </a:xfrm>
        </p:spPr>
        <p:txBody>
          <a:bodyPr/>
          <a:lstStyle/>
          <a:p>
            <a:r>
              <a:rPr lang="fr-FR" dirty="0"/>
              <a:t>Ce module concerne les praticiens de la santé ainsi que les patients afin de gérer en temps réel les flux qui transitent entre les différents acteurs cités précédemment.</a:t>
            </a:r>
            <a:endParaRPr lang="en-US" dirty="0"/>
          </a:p>
          <a:p>
            <a:endParaRPr lang="en-US" dirty="0"/>
          </a:p>
        </p:txBody>
      </p:sp>
      <p:pic>
        <p:nvPicPr>
          <p:cNvPr id="8" name="Espace réservé pour une image  7"/>
          <p:cNvPicPr>
            <a:picLocks noGrp="1"/>
          </p:cNvPicPr>
          <p:nvPr>
            <p:ph type="pic" sz="quarter" idx="12"/>
          </p:nvPr>
        </p:nvPicPr>
        <p:blipFill>
          <a:blip r:embed="rId2">
            <a:extLst>
              <a:ext uri="{28A0092B-C50C-407E-A947-70E740481C1C}">
                <a14:useLocalDpi xmlns:a14="http://schemas.microsoft.com/office/drawing/2010/main" val="0"/>
              </a:ext>
            </a:extLst>
          </a:blip>
          <a:stretch>
            <a:fillRect/>
          </a:stretch>
        </p:blipFill>
        <p:spPr bwMode="auto">
          <a:xfrm>
            <a:off x="5452796" y="1588105"/>
            <a:ext cx="7335815" cy="5220580"/>
          </a:xfrm>
          <a:prstGeom prst="rect">
            <a:avLst/>
          </a:prstGeom>
          <a:noFill/>
          <a:ln>
            <a:noFill/>
          </a:ln>
        </p:spPr>
      </p:pic>
    </p:spTree>
    <p:extLst>
      <p:ext uri="{BB962C8B-B14F-4D97-AF65-F5344CB8AC3E}">
        <p14:creationId xmlns:p14="http://schemas.microsoft.com/office/powerpoint/2010/main" val="4327979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387164BF-D67A-46C0-81D2-5BAF67C00C80}" type="slidenum">
              <a:rPr lang="en-US" smtClean="0"/>
              <a:pPr/>
              <a:t>13</a:t>
            </a:fld>
            <a:endParaRPr lang="en-US" dirty="0"/>
          </a:p>
        </p:txBody>
      </p:sp>
      <p:sp>
        <p:nvSpPr>
          <p:cNvPr id="5" name="Titre 4"/>
          <p:cNvSpPr>
            <a:spLocks noGrp="1"/>
          </p:cNvSpPr>
          <p:nvPr>
            <p:ph type="title"/>
          </p:nvPr>
        </p:nvSpPr>
        <p:spPr/>
        <p:txBody>
          <a:bodyPr/>
          <a:lstStyle/>
          <a:p>
            <a:r>
              <a:rPr lang="fr-FR" dirty="0"/>
              <a:t>Transport</a:t>
            </a:r>
            <a:endParaRPr lang="en-US" dirty="0"/>
          </a:p>
        </p:txBody>
      </p:sp>
      <p:sp>
        <p:nvSpPr>
          <p:cNvPr id="6" name="Espace réservé du texte 5"/>
          <p:cNvSpPr>
            <a:spLocks noGrp="1"/>
          </p:cNvSpPr>
          <p:nvPr>
            <p:ph type="body" sz="quarter" idx="16"/>
          </p:nvPr>
        </p:nvSpPr>
        <p:spPr>
          <a:xfrm>
            <a:off x="1672376" y="7215723"/>
            <a:ext cx="14941660" cy="2023232"/>
          </a:xfrm>
        </p:spPr>
        <p:txBody>
          <a:bodyPr/>
          <a:lstStyle/>
          <a:p>
            <a:pPr marL="342900" indent="-342900">
              <a:buFont typeface="Arial" panose="020B0604020202020204" pitchFamily="34" charset="0"/>
              <a:buChar char="•"/>
            </a:pPr>
            <a:r>
              <a:rPr lang="fr-FR" dirty="0"/>
              <a:t>Afin que les patients puissent s’y rendre à leurs rendez-vous de la manière la plus facile et rapide, notre application web et mobile permet la réservation de véhicule selon un type bien définie répondant au cas du malade. Le patient peut alors introduire sa position manuellement ou automatique via une connexion wifi ou 3G (Géolocalisation) il peut aussi exiger un assistant pour lui apporter l’aide nécessaire.</a:t>
            </a:r>
            <a:endParaRPr lang="en-US" dirty="0"/>
          </a:p>
          <a:p>
            <a:endParaRPr lang="en-US" dirty="0"/>
          </a:p>
        </p:txBody>
      </p:sp>
      <p:pic>
        <p:nvPicPr>
          <p:cNvPr id="8" name="Espace réservé pour une image  7"/>
          <p:cNvPicPr>
            <a:picLocks noGrp="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908621" y="1715492"/>
            <a:ext cx="8105015" cy="5048188"/>
          </a:xfrm>
          <a:prstGeom prst="rect">
            <a:avLst/>
          </a:prstGeom>
        </p:spPr>
      </p:pic>
    </p:spTree>
    <p:extLst>
      <p:ext uri="{BB962C8B-B14F-4D97-AF65-F5344CB8AC3E}">
        <p14:creationId xmlns:p14="http://schemas.microsoft.com/office/powerpoint/2010/main" val="18043680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lstStyle/>
          <a:p>
            <a:endParaRPr lang="fr-FR" dirty="0"/>
          </a:p>
        </p:txBody>
      </p:sp>
      <p:sp>
        <p:nvSpPr>
          <p:cNvPr id="5" name="Titre 4"/>
          <p:cNvSpPr>
            <a:spLocks noGrp="1"/>
          </p:cNvSpPr>
          <p:nvPr>
            <p:ph type="ctrTitle"/>
          </p:nvPr>
        </p:nvSpPr>
        <p:spPr/>
        <p:txBody>
          <a:bodyPr/>
          <a:lstStyle/>
          <a:p>
            <a:r>
              <a:rPr kumimoji="1" lang="fr-FR" altLang="ja-JP" dirty="0"/>
              <a:t>Aspect</a:t>
            </a:r>
            <a:r>
              <a:rPr kumimoji="1" lang="en-US" altLang="ja-JP" dirty="0"/>
              <a:t> </a:t>
            </a:r>
            <a:r>
              <a:rPr kumimoji="1" lang="fr-FR" altLang="ja-JP" dirty="0"/>
              <a:t>Technique</a:t>
            </a:r>
            <a:endParaRPr lang="fr-FR" dirty="0"/>
          </a:p>
        </p:txBody>
      </p:sp>
      <p:pic>
        <p:nvPicPr>
          <p:cNvPr id="6" name="Graphique 7"/>
          <p:cNvPicPr>
            <a:picLocks noGrp="1" noChangeAspect="1"/>
          </p:cNvPicPr>
          <p:nvPr>
            <p:ph type="pic" sz="quarter" idx="18"/>
          </p:nvPr>
        </p:nvPicPr>
        <p:blipFill>
          <a:blip r:embed="rId2">
            <a:extLst>
              <a:ext uri="{96DAC541-7B7A-43D3-8B79-37D633B846F1}">
                <asvg:svgBlip xmlns:asvg="http://schemas.microsoft.com/office/drawing/2016/SVG/main" r:embed="rId3"/>
              </a:ext>
            </a:extLst>
          </a:blip>
          <a:srcRect l="699" r="699"/>
          <a:stretch>
            <a:fillRect/>
          </a:stretch>
        </p:blipFill>
        <p:spPr>
          <a:prstGeom prst="rect">
            <a:avLst/>
          </a:prstGeom>
        </p:spPr>
      </p:pic>
    </p:spTree>
    <p:extLst>
      <p:ext uri="{BB962C8B-B14F-4D97-AF65-F5344CB8AC3E}">
        <p14:creationId xmlns:p14="http://schemas.microsoft.com/office/powerpoint/2010/main" val="4369679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9666294" y="1770863"/>
            <a:ext cx="7605845" cy="4500500"/>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6" name="Rectangle 5"/>
          <p:cNvSpPr/>
          <p:nvPr/>
        </p:nvSpPr>
        <p:spPr>
          <a:xfrm>
            <a:off x="952296" y="1633110"/>
            <a:ext cx="7605845" cy="4500500"/>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4" name="タイトル 13"/>
          <p:cNvSpPr>
            <a:spLocks noGrp="1"/>
          </p:cNvSpPr>
          <p:nvPr>
            <p:ph type="title"/>
          </p:nvPr>
        </p:nvSpPr>
        <p:spPr/>
        <p:txBody>
          <a:bodyPr/>
          <a:lstStyle/>
          <a:p>
            <a:r>
              <a:rPr kumimoji="1" lang="fr-FR" altLang="ja-JP" dirty="0"/>
              <a:t>Architecture Logicielle</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15</a:t>
            </a:fld>
            <a:endParaRPr lang="en-US" dirty="0"/>
          </a:p>
        </p:txBody>
      </p:sp>
      <p:grpSp>
        <p:nvGrpSpPr>
          <p:cNvPr id="8" name="Groupe 7"/>
          <p:cNvGrpSpPr/>
          <p:nvPr/>
        </p:nvGrpSpPr>
        <p:grpSpPr>
          <a:xfrm>
            <a:off x="952297" y="1469667"/>
            <a:ext cx="8219178" cy="8669388"/>
            <a:chOff x="0" y="0"/>
            <a:chExt cx="6233795" cy="7277735"/>
          </a:xfrm>
        </p:grpSpPr>
        <p:sp>
          <p:nvSpPr>
            <p:cNvPr id="9" name="Double flèche verticale 54"/>
            <p:cNvSpPr/>
            <p:nvPr/>
          </p:nvSpPr>
          <p:spPr>
            <a:xfrm>
              <a:off x="2667000" y="6200775"/>
              <a:ext cx="106045" cy="359410"/>
            </a:xfrm>
            <a:prstGeom prst="up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10" name="Groupe 9"/>
            <p:cNvGrpSpPr/>
            <p:nvPr/>
          </p:nvGrpSpPr>
          <p:grpSpPr>
            <a:xfrm>
              <a:off x="0" y="0"/>
              <a:ext cx="6233795" cy="7277735"/>
              <a:chOff x="0" y="0"/>
              <a:chExt cx="6233795" cy="7277735"/>
            </a:xfrm>
          </p:grpSpPr>
          <p:sp>
            <p:nvSpPr>
              <p:cNvPr id="11" name="Double flèche verticale 56"/>
              <p:cNvSpPr/>
              <p:nvPr/>
            </p:nvSpPr>
            <p:spPr>
              <a:xfrm>
                <a:off x="3048000" y="2562225"/>
                <a:ext cx="106045" cy="53975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12" name="Groupe 11"/>
              <p:cNvGrpSpPr/>
              <p:nvPr/>
            </p:nvGrpSpPr>
            <p:grpSpPr>
              <a:xfrm>
                <a:off x="180975" y="0"/>
                <a:ext cx="5751830" cy="2192149"/>
                <a:chOff x="0" y="0"/>
                <a:chExt cx="5751830" cy="2192149"/>
              </a:xfrm>
            </p:grpSpPr>
            <p:pic>
              <p:nvPicPr>
                <p:cNvPr id="35" name="Image 34" descr="C:\Users\Tarek BAZ\AppData\Local\Microsoft\Windows\INetCache\Content.Word\Untitled Diagram.png (2).png"/>
                <p:cNvPicPr>
                  <a:picLocks noChangeAspect="1"/>
                </p:cNvPicPr>
                <p:nvPr/>
              </p:nvPicPr>
              <p:blipFill rotWithShape="1">
                <a:blip r:embed="rId2">
                  <a:extLst>
                    <a:ext uri="{28A0092B-C50C-407E-A947-70E740481C1C}">
                      <a14:useLocalDpi xmlns:a14="http://schemas.microsoft.com/office/drawing/2010/main" val="0"/>
                    </a:ext>
                  </a:extLst>
                </a:blip>
                <a:srcRect b="77793"/>
                <a:stretch/>
              </p:blipFill>
              <p:spPr bwMode="auto">
                <a:xfrm>
                  <a:off x="0" y="0"/>
                  <a:ext cx="5751830" cy="1626235"/>
                </a:xfrm>
                <a:prstGeom prst="rect">
                  <a:avLst/>
                </a:prstGeom>
                <a:noFill/>
                <a:ln>
                  <a:noFill/>
                </a:ln>
                <a:extLst>
                  <a:ext uri="{53640926-AAD7-44D8-BBD7-CCE9431645EC}">
                    <a14:shadowObscured xmlns:a14="http://schemas.microsoft.com/office/drawing/2010/main"/>
                  </a:ext>
                </a:extLst>
              </p:spPr>
            </p:pic>
            <p:sp>
              <p:nvSpPr>
                <p:cNvPr id="36" name="Double flèche verticale 60"/>
                <p:cNvSpPr/>
                <p:nvPr/>
              </p:nvSpPr>
              <p:spPr>
                <a:xfrm>
                  <a:off x="1752600" y="714375"/>
                  <a:ext cx="106316" cy="1477774"/>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7" name="Double flèche verticale 62"/>
                <p:cNvSpPr/>
                <p:nvPr/>
              </p:nvSpPr>
              <p:spPr>
                <a:xfrm>
                  <a:off x="4171950" y="676275"/>
                  <a:ext cx="106316" cy="1477774"/>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8" name="Double flèche verticale 63"/>
                <p:cNvSpPr/>
                <p:nvPr/>
              </p:nvSpPr>
              <p:spPr>
                <a:xfrm>
                  <a:off x="561975" y="1581150"/>
                  <a:ext cx="106316" cy="57600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9" name="Double flèche verticale 78"/>
                <p:cNvSpPr/>
                <p:nvPr/>
              </p:nvSpPr>
              <p:spPr>
                <a:xfrm>
                  <a:off x="2819400" y="1581150"/>
                  <a:ext cx="106316" cy="57600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3" name="Groupe 12"/>
              <p:cNvGrpSpPr/>
              <p:nvPr/>
            </p:nvGrpSpPr>
            <p:grpSpPr>
              <a:xfrm>
                <a:off x="0" y="1828800"/>
                <a:ext cx="6233795" cy="5448935"/>
                <a:chOff x="0" y="0"/>
                <a:chExt cx="6233795" cy="5448935"/>
              </a:xfrm>
            </p:grpSpPr>
            <p:grpSp>
              <p:nvGrpSpPr>
                <p:cNvPr id="15" name="Groupe 14"/>
                <p:cNvGrpSpPr/>
                <p:nvPr/>
              </p:nvGrpSpPr>
              <p:grpSpPr>
                <a:xfrm>
                  <a:off x="57150" y="0"/>
                  <a:ext cx="6176645" cy="2211396"/>
                  <a:chOff x="0" y="0"/>
                  <a:chExt cx="6177201" cy="2211468"/>
                </a:xfrm>
              </p:grpSpPr>
              <p:sp>
                <p:nvSpPr>
                  <p:cNvPr id="27" name="Cylindre 26"/>
                  <p:cNvSpPr/>
                  <p:nvPr/>
                </p:nvSpPr>
                <p:spPr>
                  <a:xfrm rot="16200000">
                    <a:off x="2418783" y="-1972339"/>
                    <a:ext cx="159614" cy="4997180"/>
                  </a:xfrm>
                  <a:prstGeom prst="can">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28" name="Groupe 27"/>
                  <p:cNvGrpSpPr/>
                  <p:nvPr/>
                </p:nvGrpSpPr>
                <p:grpSpPr>
                  <a:xfrm>
                    <a:off x="212528" y="0"/>
                    <a:ext cx="5964673" cy="2211468"/>
                    <a:chOff x="74428" y="0"/>
                    <a:chExt cx="5964673" cy="2211468"/>
                  </a:xfrm>
                </p:grpSpPr>
                <p:cxnSp>
                  <p:nvCxnSpPr>
                    <p:cNvPr id="29" name="Connecteur droit avec flèche 28"/>
                    <p:cNvCxnSpPr/>
                    <p:nvPr/>
                  </p:nvCxnSpPr>
                  <p:spPr>
                    <a:xfrm>
                      <a:off x="74428" y="393404"/>
                      <a:ext cx="4731385" cy="0"/>
                    </a:xfrm>
                    <a:prstGeom prst="straightConnector1">
                      <a:avLst/>
                    </a:prstGeom>
                    <a:ln w="19050">
                      <a:solidFill>
                        <a:schemeClr val="tx1"/>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85061" y="669851"/>
                      <a:ext cx="4731385" cy="0"/>
                    </a:xfrm>
                    <a:prstGeom prst="straightConnector1">
                      <a:avLst/>
                    </a:prstGeom>
                    <a:ln w="19050">
                      <a:solidFill>
                        <a:schemeClr val="tx1"/>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Double flèche verticale 85"/>
                    <p:cNvSpPr/>
                    <p:nvPr/>
                  </p:nvSpPr>
                  <p:spPr>
                    <a:xfrm>
                      <a:off x="1968633" y="733646"/>
                      <a:ext cx="106326" cy="1477822"/>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2" name="Double flèche verticale 86"/>
                    <p:cNvSpPr/>
                    <p:nvPr/>
                  </p:nvSpPr>
                  <p:spPr>
                    <a:xfrm>
                      <a:off x="4271113" y="744279"/>
                      <a:ext cx="106326" cy="32400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pic>
                  <p:nvPicPr>
                    <p:cNvPr id="33" name="Image 32" descr="C:\Users\Tarek BAZ\AppData\Local\Microsoft\Windows\INetCache\Content.Word\Untitled Diagram.png (1).png"/>
                    <p:cNvPicPr>
                      <a:picLocks noChangeAspect="1"/>
                    </p:cNvPicPr>
                    <p:nvPr/>
                  </p:nvPicPr>
                  <p:blipFill rotWithShape="1">
                    <a:blip r:embed="rId3">
                      <a:extLst>
                        <a:ext uri="{28A0092B-C50C-407E-A947-70E740481C1C}">
                          <a14:useLocalDpi xmlns:a14="http://schemas.microsoft.com/office/drawing/2010/main" val="0"/>
                        </a:ext>
                      </a:extLst>
                    </a:blip>
                    <a:srcRect l="74517" t="23099" r="3289" b="63674"/>
                    <a:stretch/>
                  </p:blipFill>
                  <p:spPr bwMode="auto">
                    <a:xfrm>
                      <a:off x="4763386" y="0"/>
                      <a:ext cx="1275715" cy="945515"/>
                    </a:xfrm>
                    <a:prstGeom prst="rect">
                      <a:avLst/>
                    </a:prstGeom>
                    <a:noFill/>
                    <a:ln>
                      <a:noFill/>
                    </a:ln>
                    <a:extLst>
                      <a:ext uri="{53640926-AAD7-44D8-BBD7-CCE9431645EC}">
                        <a14:shadowObscured xmlns:a14="http://schemas.microsoft.com/office/drawing/2010/main"/>
                      </a:ext>
                    </a:extLst>
                  </p:spPr>
                </p:pic>
                <p:sp>
                  <p:nvSpPr>
                    <p:cNvPr id="34" name="Double flèche verticale 88"/>
                    <p:cNvSpPr/>
                    <p:nvPr/>
                  </p:nvSpPr>
                  <p:spPr>
                    <a:xfrm>
                      <a:off x="630438" y="752907"/>
                      <a:ext cx="106326" cy="32400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grpSp>
              <p:nvGrpSpPr>
                <p:cNvPr id="16" name="Groupe 15"/>
                <p:cNvGrpSpPr/>
                <p:nvPr/>
              </p:nvGrpSpPr>
              <p:grpSpPr>
                <a:xfrm>
                  <a:off x="219075" y="1990725"/>
                  <a:ext cx="5241290" cy="3458210"/>
                  <a:chOff x="0" y="0"/>
                  <a:chExt cx="5241290" cy="3458210"/>
                </a:xfrm>
              </p:grpSpPr>
              <p:grpSp>
                <p:nvGrpSpPr>
                  <p:cNvPr id="18" name="Groupe 17"/>
                  <p:cNvGrpSpPr/>
                  <p:nvPr/>
                </p:nvGrpSpPr>
                <p:grpSpPr>
                  <a:xfrm>
                    <a:off x="0" y="2047876"/>
                    <a:ext cx="5241290" cy="267337"/>
                    <a:chOff x="0" y="146678"/>
                    <a:chExt cx="5475909" cy="267947"/>
                  </a:xfrm>
                </p:grpSpPr>
                <p:sp>
                  <p:nvSpPr>
                    <p:cNvPr id="25" name="Rectangle à coins arrondis 91"/>
                    <p:cNvSpPr/>
                    <p:nvPr/>
                  </p:nvSpPr>
                  <p:spPr>
                    <a:xfrm>
                      <a:off x="0" y="244416"/>
                      <a:ext cx="5475909" cy="720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6" name="Ellipse 25"/>
                    <p:cNvSpPr/>
                    <p:nvPr/>
                  </p:nvSpPr>
                  <p:spPr>
                    <a:xfrm>
                      <a:off x="2488408" y="146678"/>
                      <a:ext cx="276726" cy="267947"/>
                    </a:xfrm>
                    <a:prstGeom prst="ellipse">
                      <a:avLst/>
                    </a:prstGeom>
                    <a:solidFill>
                      <a:schemeClr val="bg1"/>
                    </a:solid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pic>
                <p:nvPicPr>
                  <p:cNvPr id="19" name="Image 18" descr="C:\Users\Tarek BAZ\AppData\Local\Microsoft\Windows\INetCache\Content.Word\Untitled Diagram.png (2).png"/>
                  <p:cNvPicPr>
                    <a:picLocks noChangeAspect="1"/>
                  </p:cNvPicPr>
                  <p:nvPr/>
                </p:nvPicPr>
                <p:blipFill rotWithShape="1">
                  <a:blip r:embed="rId2">
                    <a:extLst>
                      <a:ext uri="{28A0092B-C50C-407E-A947-70E740481C1C}">
                        <a14:useLocalDpi xmlns:a14="http://schemas.microsoft.com/office/drawing/2010/main" val="0"/>
                      </a:ext>
                    </a:extLst>
                  </a:blip>
                  <a:srcRect l="32543" t="89838" r="43979"/>
                  <a:stretch/>
                </p:blipFill>
                <p:spPr bwMode="auto">
                  <a:xfrm>
                    <a:off x="1847850" y="2714625"/>
                    <a:ext cx="1350010" cy="743585"/>
                  </a:xfrm>
                  <a:prstGeom prst="rect">
                    <a:avLst/>
                  </a:prstGeom>
                  <a:noFill/>
                  <a:ln>
                    <a:noFill/>
                  </a:ln>
                  <a:extLst>
                    <a:ext uri="{53640926-AAD7-44D8-BBD7-CCE9431645EC}">
                      <a14:shadowObscured xmlns:a14="http://schemas.microsoft.com/office/drawing/2010/main"/>
                    </a:ext>
                  </a:extLst>
                </p:spPr>
              </p:pic>
              <p:sp>
                <p:nvSpPr>
                  <p:cNvPr id="20" name="Double flèche verticale 94"/>
                  <p:cNvSpPr/>
                  <p:nvPr/>
                </p:nvSpPr>
                <p:spPr>
                  <a:xfrm>
                    <a:off x="1933575" y="923925"/>
                    <a:ext cx="106045" cy="1152000"/>
                  </a:xfrm>
                  <a:prstGeom prst="up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1" name="Double flèche verticale 95"/>
                  <p:cNvSpPr/>
                  <p:nvPr/>
                </p:nvSpPr>
                <p:spPr>
                  <a:xfrm>
                    <a:off x="5076825" y="1266825"/>
                    <a:ext cx="106045" cy="827405"/>
                  </a:xfrm>
                  <a:prstGeom prst="up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3" name="Double flèche verticale 96"/>
                  <p:cNvSpPr/>
                  <p:nvPr/>
                </p:nvSpPr>
                <p:spPr>
                  <a:xfrm>
                    <a:off x="2905125" y="0"/>
                    <a:ext cx="106045" cy="2123440"/>
                  </a:xfrm>
                  <a:prstGeom prst="up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4" name="Double flèche verticale 97"/>
                  <p:cNvSpPr/>
                  <p:nvPr/>
                </p:nvSpPr>
                <p:spPr>
                  <a:xfrm>
                    <a:off x="600075" y="1247775"/>
                    <a:ext cx="106045" cy="827405"/>
                  </a:xfrm>
                  <a:prstGeom prst="up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pic>
              <p:nvPicPr>
                <p:cNvPr id="17" name="Image 16" descr="Untitled Diagram1"/>
                <p:cNvPicPr>
                  <a:picLocks noChangeAspect="1"/>
                </p:cNvPicPr>
                <p:nvPr/>
              </p:nvPicPr>
              <p:blipFill>
                <a:blip r:embed="rId4">
                  <a:extLst>
                    <a:ext uri="{28A0092B-C50C-407E-A947-70E740481C1C}">
                      <a14:useLocalDpi xmlns:a14="http://schemas.microsoft.com/office/drawing/2010/main" val="0"/>
                    </a:ext>
                  </a:extLst>
                </a:blip>
                <a:srcRect t="42258" b="18393"/>
                <a:stretch>
                  <a:fillRect/>
                </a:stretch>
              </p:blipFill>
              <p:spPr bwMode="auto">
                <a:xfrm>
                  <a:off x="0" y="1076325"/>
                  <a:ext cx="5762625" cy="2749550"/>
                </a:xfrm>
                <a:prstGeom prst="rect">
                  <a:avLst/>
                </a:prstGeom>
                <a:noFill/>
              </p:spPr>
            </p:pic>
          </p:grpSp>
        </p:grpSp>
      </p:grpSp>
      <p:sp>
        <p:nvSpPr>
          <p:cNvPr id="2" name="Rectangle 1"/>
          <p:cNvSpPr/>
          <p:nvPr/>
        </p:nvSpPr>
        <p:spPr>
          <a:xfrm>
            <a:off x="9659351" y="2391219"/>
            <a:ext cx="8034805" cy="63217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0" lvl="0" algn="ctr">
              <a:lnSpc>
                <a:spcPct val="115000"/>
              </a:lnSpc>
              <a:spcBef>
                <a:spcPts val="0"/>
              </a:spcBef>
              <a:spcAft>
                <a:spcPts val="0"/>
              </a:spcAft>
              <a:buSzPts val="1000"/>
              <a:tabLst>
                <a:tab pos="457200" algn="l"/>
              </a:tabLst>
            </a:pPr>
            <a:r>
              <a:rPr lang="fr-FR" sz="2400" dirty="0">
                <a:solidFill>
                  <a:schemeClr val="accent1"/>
                </a:solidFill>
                <a:latin typeface="Calibri" panose="020F0502020204030204" pitchFamily="34" charset="0"/>
                <a:cs typeface="Calibri" panose="020F0502020204030204" pitchFamily="34" charset="0"/>
              </a:rPr>
              <a:t>L’architecture SOA exige le découpage du projet en plusieurs services dans une hiérarchie bien définie, ils se résument en 4 grandes catégories : </a:t>
            </a:r>
            <a:endParaRPr lang="fr-FR" sz="2400" b="1" dirty="0">
              <a:solidFill>
                <a:schemeClr val="accent1"/>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ctr">
              <a:lnSpc>
                <a:spcPct val="115000"/>
              </a:lnSpc>
              <a:spcBef>
                <a:spcPts val="0"/>
              </a:spcBef>
              <a:spcAft>
                <a:spcPts val="0"/>
              </a:spcAft>
              <a:buSzPts val="1000"/>
              <a:buFont typeface="Symbol" panose="05050102010706020507" pitchFamily="18" charset="2"/>
              <a:buChar char=""/>
              <a:tabLst>
                <a:tab pos="457200" algn="l"/>
              </a:tabLst>
            </a:pPr>
            <a:r>
              <a:rPr lang="fr-FR" sz="2000" b="1" dirty="0">
                <a:solidFill>
                  <a:srgbClr val="181818"/>
                </a:solidFill>
                <a:latin typeface="Calibri" panose="020F0502020204030204" pitchFamily="34" charset="0"/>
                <a:ea typeface="Times New Roman" panose="02020603050405020304" pitchFamily="18" charset="0"/>
                <a:cs typeface="Arial" panose="020B0604020202020204" pitchFamily="34" charset="0"/>
              </a:rPr>
              <a:t>Les services de présentation ou de référencement</a:t>
            </a:r>
            <a:r>
              <a:rPr lang="fr-FR" sz="2000" dirty="0">
                <a:solidFill>
                  <a:srgbClr val="181818"/>
                </a:solidFill>
                <a:latin typeface="Calibri" panose="020F0502020204030204" pitchFamily="34" charset="0"/>
                <a:ea typeface="Times New Roman" panose="02020603050405020304" pitchFamily="18" charset="0"/>
                <a:cs typeface="Arial" panose="020B0604020202020204" pitchFamily="34" charset="0"/>
              </a:rPr>
              <a:t> : relatifs aux différentes interfaces d’utilisateurs (patients, médecins, etc.) pour la collecte et l’affichage de données.</a:t>
            </a:r>
            <a:br>
              <a:rPr lang="fr-FR" sz="2000" dirty="0">
                <a:solidFill>
                  <a:srgbClr val="181818"/>
                </a:solidFill>
                <a:latin typeface="Calibri" panose="020F0502020204030204" pitchFamily="34" charset="0"/>
                <a:ea typeface="Times New Roman" panose="02020603050405020304" pitchFamily="18" charset="0"/>
                <a:cs typeface="Arial" panose="020B0604020202020204" pitchFamily="34" charset="0"/>
              </a:rPr>
            </a:br>
            <a:endParaRPr lang="en-US" sz="20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gn="ctr">
              <a:lnSpc>
                <a:spcPct val="115000"/>
              </a:lnSpc>
              <a:spcBef>
                <a:spcPts val="0"/>
              </a:spcBef>
              <a:spcAft>
                <a:spcPts val="0"/>
              </a:spcAft>
              <a:buSzPts val="1000"/>
              <a:buFont typeface="Symbol" panose="05050102010706020507" pitchFamily="18" charset="2"/>
              <a:buChar char=""/>
              <a:tabLst>
                <a:tab pos="457200" algn="l"/>
              </a:tabLst>
            </a:pPr>
            <a:r>
              <a:rPr lang="fr-FR" sz="2000" b="1" dirty="0">
                <a:solidFill>
                  <a:srgbClr val="181818"/>
                </a:solidFill>
                <a:latin typeface="Calibri" panose="020F0502020204030204" pitchFamily="34" charset="0"/>
                <a:ea typeface="Times New Roman" panose="02020603050405020304" pitchFamily="18" charset="0"/>
                <a:cs typeface="Arial" panose="020B0604020202020204" pitchFamily="34" charset="0"/>
              </a:rPr>
              <a:t>Les processus métiers :</a:t>
            </a:r>
            <a:r>
              <a:rPr lang="fr-FR" sz="2000" dirty="0">
                <a:solidFill>
                  <a:srgbClr val="181818"/>
                </a:solidFill>
                <a:latin typeface="Calibri" panose="020F0502020204030204" pitchFamily="34" charset="0"/>
                <a:ea typeface="Times New Roman" panose="02020603050405020304" pitchFamily="18" charset="0"/>
                <a:cs typeface="Arial" panose="020B0604020202020204" pitchFamily="34" charset="0"/>
              </a:rPr>
              <a:t> tel que les prélèvements, l’affectation des rendez-vous aux patients... etc.</a:t>
            </a:r>
            <a:br>
              <a:rPr lang="fr-FR" sz="2000" dirty="0">
                <a:solidFill>
                  <a:srgbClr val="181818"/>
                </a:solidFill>
                <a:latin typeface="Calibri" panose="020F0502020204030204" pitchFamily="34" charset="0"/>
                <a:ea typeface="Times New Roman" panose="02020603050405020304" pitchFamily="18" charset="0"/>
                <a:cs typeface="Arial" panose="020B0604020202020204" pitchFamily="34" charset="0"/>
              </a:rPr>
            </a:br>
            <a:endParaRPr lang="en-US" sz="20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gn="ctr">
              <a:lnSpc>
                <a:spcPct val="115000"/>
              </a:lnSpc>
              <a:spcBef>
                <a:spcPts val="0"/>
              </a:spcBef>
              <a:spcAft>
                <a:spcPts val="0"/>
              </a:spcAft>
              <a:buSzPts val="1000"/>
              <a:buFont typeface="Symbol" panose="05050102010706020507" pitchFamily="18" charset="2"/>
              <a:buChar char=""/>
              <a:tabLst>
                <a:tab pos="457200" algn="l"/>
              </a:tabLst>
            </a:pPr>
            <a:r>
              <a:rPr lang="fr-FR" sz="2000" b="1" dirty="0">
                <a:solidFill>
                  <a:srgbClr val="181818"/>
                </a:solidFill>
                <a:latin typeface="Calibri" panose="020F0502020204030204" pitchFamily="34" charset="0"/>
                <a:ea typeface="Times New Roman" panose="02020603050405020304" pitchFamily="18" charset="0"/>
                <a:cs typeface="Arial" panose="020B0604020202020204" pitchFamily="34" charset="0"/>
              </a:rPr>
              <a:t>Les services de gestion et d’accès</a:t>
            </a:r>
            <a:r>
              <a:rPr lang="fr-FR" sz="2000" dirty="0">
                <a:solidFill>
                  <a:srgbClr val="181818"/>
                </a:solidFill>
                <a:latin typeface="Calibri" panose="020F0502020204030204" pitchFamily="34" charset="0"/>
                <a:ea typeface="Times New Roman" panose="02020603050405020304" pitchFamily="18" charset="0"/>
                <a:cs typeface="Arial" panose="020B0604020202020204" pitchFamily="34" charset="0"/>
              </a:rPr>
              <a:t> : relatifs aux bases de données qui seront essentiellement pour les applications des gestionnaires du parc de transport et l’administrateur du l’application web.</a:t>
            </a:r>
            <a:br>
              <a:rPr lang="fr-FR" sz="2000" dirty="0">
                <a:solidFill>
                  <a:srgbClr val="181818"/>
                </a:solidFill>
                <a:latin typeface="Calibri" panose="020F0502020204030204" pitchFamily="34" charset="0"/>
                <a:ea typeface="Times New Roman" panose="02020603050405020304" pitchFamily="18" charset="0"/>
                <a:cs typeface="Arial" panose="020B0604020202020204" pitchFamily="34" charset="0"/>
              </a:rPr>
            </a:br>
            <a:endParaRPr lang="en-US" sz="20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gn="ctr">
              <a:lnSpc>
                <a:spcPct val="115000"/>
              </a:lnSpc>
              <a:spcBef>
                <a:spcPts val="0"/>
              </a:spcBef>
              <a:spcAft>
                <a:spcPts val="800"/>
              </a:spcAft>
              <a:buSzPts val="1000"/>
              <a:buFont typeface="Symbol" panose="05050102010706020507" pitchFamily="18" charset="2"/>
              <a:buChar char=""/>
              <a:tabLst>
                <a:tab pos="457200" algn="l"/>
              </a:tabLst>
            </a:pPr>
            <a:r>
              <a:rPr lang="fr-FR" sz="2000" b="1" dirty="0">
                <a:solidFill>
                  <a:srgbClr val="181818"/>
                </a:solidFill>
                <a:latin typeface="Calibri" panose="020F0502020204030204" pitchFamily="34" charset="0"/>
                <a:ea typeface="Times New Roman" panose="02020603050405020304" pitchFamily="18" charset="0"/>
                <a:cs typeface="Arial" panose="020B0604020202020204" pitchFamily="34" charset="0"/>
              </a:rPr>
              <a:t>Les services d’intégration :</a:t>
            </a:r>
            <a:r>
              <a:rPr lang="fr-FR" sz="2000" dirty="0">
                <a:solidFill>
                  <a:srgbClr val="181818"/>
                </a:solidFill>
                <a:latin typeface="Calibri" panose="020F0502020204030204" pitchFamily="34" charset="0"/>
                <a:ea typeface="Times New Roman" panose="02020603050405020304" pitchFamily="18" charset="0"/>
                <a:cs typeface="Arial" panose="020B0604020202020204" pitchFamily="34" charset="0"/>
              </a:rPr>
              <a:t> chargés de la messagerie ou de l'échange de données tant à l’intérieur que vers l’extérieur comme la gestion des alertes d’urgences.</a:t>
            </a:r>
            <a:endParaRPr lang="en-US" sz="2000" dirty="0">
              <a:solidFill>
                <a:srgbClr val="000000"/>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095355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9666294" y="1770863"/>
            <a:ext cx="7605845" cy="4500500"/>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6" name="Rectangle 5"/>
          <p:cNvSpPr/>
          <p:nvPr/>
        </p:nvSpPr>
        <p:spPr>
          <a:xfrm>
            <a:off x="952296" y="1633110"/>
            <a:ext cx="7605845" cy="4500500"/>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4" name="タイトル 13"/>
          <p:cNvSpPr>
            <a:spLocks noGrp="1"/>
          </p:cNvSpPr>
          <p:nvPr>
            <p:ph type="title"/>
          </p:nvPr>
        </p:nvSpPr>
        <p:spPr/>
        <p:txBody>
          <a:bodyPr/>
          <a:lstStyle/>
          <a:p>
            <a:r>
              <a:rPr lang="fr-FR" dirty="0"/>
              <a:t>Mise en place des Serveurs</a:t>
            </a:r>
            <a:endParaRPr kumimoji="1" lang="fr-FR" altLang="ja-JP"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16</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625" y="1694072"/>
            <a:ext cx="7703132" cy="8171139"/>
          </a:xfrm>
          <a:prstGeom prst="rect">
            <a:avLst/>
          </a:prstGeom>
        </p:spPr>
      </p:pic>
    </p:spTree>
    <p:extLst>
      <p:ext uri="{BB962C8B-B14F-4D97-AF65-F5344CB8AC3E}">
        <p14:creationId xmlns:p14="http://schemas.microsoft.com/office/powerpoint/2010/main" val="24254346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9666294" y="1770863"/>
            <a:ext cx="7605845" cy="4500500"/>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6" name="Rectangle 5"/>
          <p:cNvSpPr/>
          <p:nvPr/>
        </p:nvSpPr>
        <p:spPr>
          <a:xfrm>
            <a:off x="952296" y="1633110"/>
            <a:ext cx="7605845" cy="4500500"/>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4" name="タイトル 13"/>
          <p:cNvSpPr>
            <a:spLocks noGrp="1"/>
          </p:cNvSpPr>
          <p:nvPr>
            <p:ph type="title"/>
          </p:nvPr>
        </p:nvSpPr>
        <p:spPr/>
        <p:txBody>
          <a:bodyPr/>
          <a:lstStyle/>
          <a:p>
            <a:r>
              <a:rPr kumimoji="1" lang="fr-FR" altLang="ja-JP" dirty="0"/>
              <a:t>Interaction Logicielle</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17</a:t>
            </a:fld>
            <a:endParaRPr lang="en-US" dirty="0"/>
          </a:p>
        </p:txBody>
      </p:sp>
      <p:pic>
        <p:nvPicPr>
          <p:cNvPr id="5" name="Image 4"/>
          <p:cNvPicPr>
            <a:picLocks noChangeAspect="1"/>
          </p:cNvPicPr>
          <p:nvPr/>
        </p:nvPicPr>
        <p:blipFill>
          <a:blip r:embed="rId2"/>
          <a:stretch>
            <a:fillRect/>
          </a:stretch>
        </p:blipFill>
        <p:spPr>
          <a:xfrm>
            <a:off x="4987536" y="1562871"/>
            <a:ext cx="9826300" cy="8171139"/>
          </a:xfrm>
          <a:prstGeom prst="rect">
            <a:avLst/>
          </a:prstGeom>
        </p:spPr>
      </p:pic>
    </p:spTree>
    <p:extLst>
      <p:ext uri="{BB962C8B-B14F-4D97-AF65-F5344CB8AC3E}">
        <p14:creationId xmlns:p14="http://schemas.microsoft.com/office/powerpoint/2010/main" val="4223139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a:xfrm>
            <a:off x="623214" y="192950"/>
            <a:ext cx="16710902" cy="1125125"/>
          </a:xfrm>
        </p:spPr>
        <p:txBody>
          <a:bodyPr/>
          <a:lstStyle/>
          <a:p>
            <a:r>
              <a:rPr kumimoji="1" lang="fr-FR" altLang="ja-JP" dirty="0"/>
              <a:t>Matériel utilisé</a:t>
            </a:r>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18</a:t>
            </a:fld>
            <a:endParaRPr lang="en-US" dirty="0"/>
          </a:p>
        </p:txBody>
      </p:sp>
      <p:sp>
        <p:nvSpPr>
          <p:cNvPr id="22" name="テキスト プレースホルダー 21"/>
          <p:cNvSpPr>
            <a:spLocks noGrp="1"/>
          </p:cNvSpPr>
          <p:nvPr>
            <p:ph type="body" sz="quarter" idx="36"/>
          </p:nvPr>
        </p:nvSpPr>
        <p:spPr>
          <a:xfrm>
            <a:off x="623214" y="6541377"/>
            <a:ext cx="4212000" cy="1662464"/>
          </a:xfrm>
        </p:spPr>
        <p:txBody>
          <a:bodyPr/>
          <a:lstStyle/>
          <a:p>
            <a:pPr marL="342900" indent="-342900">
              <a:buFont typeface="Arial" panose="020B0604020202020204" pitchFamily="34" charset="0"/>
              <a:buChar char="•"/>
            </a:pPr>
            <a:r>
              <a:rPr lang="fr-FR" b="1" dirty="0"/>
              <a:t>Bluetooth glucomètre</a:t>
            </a:r>
          </a:p>
          <a:p>
            <a:pPr marL="342900" indent="-342900">
              <a:buFont typeface="Arial" panose="020B0604020202020204" pitchFamily="34" charset="0"/>
              <a:buChar char="•"/>
            </a:pPr>
            <a:r>
              <a:rPr lang="fr-FR" b="1" dirty="0"/>
              <a:t>Prix : 3.7€</a:t>
            </a:r>
          </a:p>
          <a:p>
            <a:pPr marL="342900" indent="-342900">
              <a:buFont typeface="Arial" panose="020B0604020202020204" pitchFamily="34" charset="0"/>
              <a:buChar char="•"/>
            </a:pPr>
            <a:endParaRPr kumimoji="1" lang="ja-JP" altLang="en-US" dirty="0"/>
          </a:p>
        </p:txBody>
      </p:sp>
      <p:sp>
        <p:nvSpPr>
          <p:cNvPr id="23" name="テキスト プレースホルダー 22"/>
          <p:cNvSpPr>
            <a:spLocks noGrp="1"/>
          </p:cNvSpPr>
          <p:nvPr>
            <p:ph type="body" sz="quarter" idx="37"/>
          </p:nvPr>
        </p:nvSpPr>
        <p:spPr>
          <a:xfrm>
            <a:off x="623213" y="5818576"/>
            <a:ext cx="4211999" cy="722802"/>
          </a:xfrm>
        </p:spPr>
        <p:txBody>
          <a:bodyPr/>
          <a:lstStyle/>
          <a:p>
            <a:r>
              <a:rPr kumimoji="1" lang="fr-FR" altLang="ja-JP" sz="2400" b="1" dirty="0">
                <a:latin typeface="Calibri" panose="020F0502020204030204" pitchFamily="34" charset="0"/>
                <a:cs typeface="Calibri" panose="020F0502020204030204" pitchFamily="34" charset="0"/>
              </a:rPr>
              <a:t>Glucomètre</a:t>
            </a:r>
            <a:r>
              <a:rPr kumimoji="1" lang="en-US" altLang="ja-JP" sz="2400" dirty="0">
                <a:latin typeface="Calibri" panose="020F0502020204030204" pitchFamily="34" charset="0"/>
                <a:cs typeface="Calibri" panose="020F0502020204030204" pitchFamily="34" charset="0"/>
              </a:rPr>
              <a:t> </a:t>
            </a:r>
            <a:r>
              <a:rPr lang="fr-FR" sz="2400" b="1" dirty="0">
                <a:latin typeface="Calibri" panose="020F0502020204030204" pitchFamily="34" charset="0"/>
                <a:ea typeface="Calibri" panose="020F0502020204030204" pitchFamily="34" charset="0"/>
                <a:cs typeface="Calibri" panose="020F0502020204030204" pitchFamily="34" charset="0"/>
              </a:rPr>
              <a:t>iMed-GM04</a:t>
            </a:r>
            <a:r>
              <a:rPr lang="fr-FR" sz="2400" dirty="0">
                <a:solidFill>
                  <a:srgbClr val="1F4E79"/>
                </a:solidFill>
                <a:latin typeface="Calibri" panose="020F0502020204030204" pitchFamily="34" charset="0"/>
                <a:ea typeface="Calibri" panose="020F0502020204030204" pitchFamily="34" charset="0"/>
                <a:cs typeface="Calibri" panose="020F0502020204030204" pitchFamily="34" charset="0"/>
              </a:rPr>
              <a:t> </a:t>
            </a:r>
            <a:endParaRPr kumimoji="1" lang="ja-JP" altLang="en-US" sz="2400" dirty="0">
              <a:latin typeface="Calibri" panose="020F0502020204030204" pitchFamily="34" charset="0"/>
              <a:cs typeface="Calibri" panose="020F0502020204030204" pitchFamily="34" charset="0"/>
            </a:endParaRPr>
          </a:p>
        </p:txBody>
      </p:sp>
      <p:sp>
        <p:nvSpPr>
          <p:cNvPr id="24" name="テキスト プレースホルダー 23"/>
          <p:cNvSpPr>
            <a:spLocks noGrp="1"/>
          </p:cNvSpPr>
          <p:nvPr>
            <p:ph type="body" sz="quarter" idx="38"/>
          </p:nvPr>
        </p:nvSpPr>
        <p:spPr>
          <a:xfrm>
            <a:off x="4894524" y="6541377"/>
            <a:ext cx="4212002" cy="1662464"/>
          </a:xfrm>
        </p:spPr>
        <p:txBody>
          <a:bodyPr>
            <a:normAutofit/>
          </a:bodyPr>
          <a:lstStyle/>
          <a:p>
            <a:pPr marL="342900" indent="-342900">
              <a:buFont typeface="Arial" panose="020B0604020202020204" pitchFamily="34" charset="0"/>
              <a:buChar char="•"/>
            </a:pPr>
            <a:r>
              <a:rPr lang="fr-FR" sz="2400" b="1" dirty="0">
                <a:cs typeface="Calibri" panose="020F0502020204030204" pitchFamily="34" charset="0"/>
              </a:rPr>
              <a:t>Bluetooth Tensiomètre</a:t>
            </a:r>
          </a:p>
          <a:p>
            <a:pPr marL="342900" indent="-342900">
              <a:buFont typeface="Arial" panose="020B0604020202020204" pitchFamily="34" charset="0"/>
              <a:buChar char="•"/>
            </a:pPr>
            <a:r>
              <a:rPr lang="fr-FR" b="1" dirty="0">
                <a:cs typeface="Calibri" panose="020F0502020204030204" pitchFamily="34" charset="0"/>
              </a:rPr>
              <a:t>Prix : 16 €</a:t>
            </a:r>
            <a:endParaRPr lang="en-US" dirty="0">
              <a:cs typeface="Calibri" panose="020F0502020204030204" pitchFamily="34" charset="0"/>
            </a:endParaRPr>
          </a:p>
        </p:txBody>
      </p:sp>
      <p:sp>
        <p:nvSpPr>
          <p:cNvPr id="25" name="テキスト プレースホルダー 24"/>
          <p:cNvSpPr>
            <a:spLocks noGrp="1"/>
          </p:cNvSpPr>
          <p:nvPr>
            <p:ph type="body" sz="quarter" idx="39"/>
          </p:nvPr>
        </p:nvSpPr>
        <p:spPr>
          <a:xfrm>
            <a:off x="4894524" y="5818575"/>
            <a:ext cx="4212002" cy="722802"/>
          </a:xfrm>
        </p:spPr>
        <p:txBody>
          <a:bodyPr/>
          <a:lstStyle/>
          <a:p>
            <a:r>
              <a:rPr lang="fr-FR" b="1" dirty="0">
                <a:latin typeface="Calibri" panose="020F0502020204030204" pitchFamily="34" charset="0"/>
                <a:cs typeface="Calibri" panose="020F0502020204030204" pitchFamily="34" charset="0"/>
              </a:rPr>
              <a:t>Tensiomètre</a:t>
            </a:r>
            <a:r>
              <a:rPr lang="en-GB" b="1"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U60EH</a:t>
            </a:r>
            <a:r>
              <a:rPr lang="en-GB" b="1" dirty="0">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p:txBody>
      </p:sp>
      <p:sp>
        <p:nvSpPr>
          <p:cNvPr id="26" name="テキスト プレースホルダー 25"/>
          <p:cNvSpPr>
            <a:spLocks noGrp="1"/>
          </p:cNvSpPr>
          <p:nvPr>
            <p:ph type="body" sz="quarter" idx="40"/>
          </p:nvPr>
        </p:nvSpPr>
        <p:spPr>
          <a:xfrm>
            <a:off x="9188211" y="6590687"/>
            <a:ext cx="4212002" cy="1613154"/>
          </a:xfrm>
        </p:spPr>
        <p:txBody>
          <a:bodyPr>
            <a:normAutofit/>
          </a:bodyPr>
          <a:lstStyle/>
          <a:p>
            <a:pPr marL="342900" indent="-342900">
              <a:buFont typeface="Arial" panose="020B0604020202020204" pitchFamily="34" charset="0"/>
              <a:buChar char="•"/>
            </a:pPr>
            <a:r>
              <a:rPr lang="fr-FR" b="1" dirty="0">
                <a:cs typeface="Calibri" panose="020F0502020204030204" pitchFamily="34" charset="0"/>
              </a:rPr>
              <a:t>Batterie durée de vie : 2 ans</a:t>
            </a:r>
          </a:p>
          <a:p>
            <a:pPr marL="342900" indent="-342900">
              <a:buFont typeface="Arial" panose="020B0604020202020204" pitchFamily="34" charset="0"/>
              <a:buChar char="•"/>
            </a:pPr>
            <a:r>
              <a:rPr lang="fr-FR" b="1" dirty="0">
                <a:cs typeface="Calibri" panose="020F0502020204030204" pitchFamily="34" charset="0"/>
              </a:rPr>
              <a:t>Poids : 30g</a:t>
            </a:r>
            <a:endParaRPr lang="en-US" b="1" dirty="0">
              <a:cs typeface="Calibri" panose="020F0502020204030204" pitchFamily="34" charset="0"/>
            </a:endParaRPr>
          </a:p>
          <a:p>
            <a:pPr marL="342900" indent="-342900">
              <a:buFont typeface="Arial" panose="020B0604020202020204" pitchFamily="34" charset="0"/>
              <a:buChar char="•"/>
            </a:pPr>
            <a:r>
              <a:rPr lang="fr-FR" b="1" dirty="0">
                <a:cs typeface="Calibri" panose="020F0502020204030204" pitchFamily="34" charset="0"/>
              </a:rPr>
              <a:t>Prix : 5.5€</a:t>
            </a:r>
            <a:endParaRPr lang="en-US" b="1" dirty="0">
              <a:cs typeface="Calibri" panose="020F0502020204030204" pitchFamily="34" charset="0"/>
            </a:endParaRPr>
          </a:p>
          <a:p>
            <a:pPr marL="342900" indent="-342900">
              <a:buFont typeface="Arial" panose="020B0604020202020204" pitchFamily="34" charset="0"/>
              <a:buChar char="•"/>
            </a:pPr>
            <a:endParaRPr kumimoji="1" lang="ja-JP" altLang="en-US" dirty="0"/>
          </a:p>
        </p:txBody>
      </p:sp>
      <p:sp>
        <p:nvSpPr>
          <p:cNvPr id="27" name="テキスト プレースホルダー 26"/>
          <p:cNvSpPr>
            <a:spLocks noGrp="1"/>
          </p:cNvSpPr>
          <p:nvPr>
            <p:ph type="body" sz="quarter" idx="41"/>
          </p:nvPr>
        </p:nvSpPr>
        <p:spPr>
          <a:xfrm>
            <a:off x="9204284" y="5819015"/>
            <a:ext cx="4173554" cy="764645"/>
          </a:xfrm>
        </p:spPr>
        <p:txBody>
          <a:bodyPr/>
          <a:lstStyle/>
          <a:p>
            <a:endParaRPr lang="fr-FR" b="1" dirty="0">
              <a:latin typeface="Calibri" panose="020F0502020204030204" pitchFamily="34" charset="0"/>
              <a:cs typeface="Calibri" panose="020F0502020204030204" pitchFamily="34" charset="0"/>
            </a:endParaRPr>
          </a:p>
          <a:p>
            <a:r>
              <a:rPr lang="fr-FR" sz="2400" b="1" dirty="0">
                <a:latin typeface="Calibri" panose="020F0502020204030204" pitchFamily="34" charset="0"/>
                <a:cs typeface="Calibri" panose="020F0502020204030204" pitchFamily="34" charset="0"/>
              </a:rPr>
              <a:t>Détecteur</a:t>
            </a:r>
            <a:r>
              <a:rPr lang="fr-FR" b="1" dirty="0">
                <a:latin typeface="Calibri" panose="020F0502020204030204" pitchFamily="34" charset="0"/>
                <a:cs typeface="Calibri" panose="020F0502020204030204" pitchFamily="34" charset="0"/>
              </a:rPr>
              <a:t> de </a:t>
            </a:r>
            <a:r>
              <a:rPr lang="fr-FR" sz="2400" b="1" dirty="0">
                <a:latin typeface="Calibri" panose="020F0502020204030204" pitchFamily="34" charset="0"/>
                <a:cs typeface="Calibri" panose="020F0502020204030204" pitchFamily="34" charset="0"/>
              </a:rPr>
              <a:t>chute King Pigeon EM-90 :</a:t>
            </a:r>
            <a:endParaRPr lang="en-US" sz="2400" b="1" dirty="0">
              <a:latin typeface="Calibri" panose="020F0502020204030204" pitchFamily="34" charset="0"/>
              <a:cs typeface="Calibri" panose="020F0502020204030204" pitchFamily="34" charset="0"/>
            </a:endParaRPr>
          </a:p>
          <a:p>
            <a:endParaRPr kumimoji="1" lang="ja-JP" altLang="en-US" dirty="0"/>
          </a:p>
        </p:txBody>
      </p:sp>
      <p:sp>
        <p:nvSpPr>
          <p:cNvPr id="28" name="テキスト プレースホルダー 27"/>
          <p:cNvSpPr>
            <a:spLocks noGrp="1"/>
          </p:cNvSpPr>
          <p:nvPr>
            <p:ph type="body" sz="quarter" idx="42"/>
          </p:nvPr>
        </p:nvSpPr>
        <p:spPr>
          <a:xfrm>
            <a:off x="13437148" y="6583659"/>
            <a:ext cx="4212003" cy="1620181"/>
          </a:xfrm>
        </p:spPr>
        <p:txBody>
          <a:bodyPr>
            <a:normAutofit fontScale="92500" lnSpcReduction="20000"/>
          </a:bodyPr>
          <a:lstStyle/>
          <a:p>
            <a:pPr marL="342900" indent="-342900">
              <a:buFont typeface="Arial" panose="020B0604020202020204" pitchFamily="34" charset="0"/>
              <a:buChar char="•"/>
            </a:pPr>
            <a:r>
              <a:rPr lang="fr-FR" sz="2200" b="1" dirty="0">
                <a:cs typeface="Calibri" panose="020F0502020204030204" pitchFamily="34" charset="0"/>
              </a:rPr>
              <a:t>Autonomie en veille : 96h.</a:t>
            </a:r>
            <a:endParaRPr lang="en-US" sz="2200" b="1" dirty="0">
              <a:cs typeface="Calibri" panose="020F0502020204030204" pitchFamily="34" charset="0"/>
            </a:endParaRPr>
          </a:p>
          <a:p>
            <a:pPr marL="342900" indent="-342900">
              <a:buFont typeface="Arial" panose="020B0604020202020204" pitchFamily="34" charset="0"/>
              <a:buChar char="•"/>
            </a:pPr>
            <a:r>
              <a:rPr lang="fr-FR" sz="2200" b="1" dirty="0">
                <a:cs typeface="Calibri" panose="020F0502020204030204" pitchFamily="34" charset="0"/>
              </a:rPr>
              <a:t>Réseau : GSM, GPRS</a:t>
            </a:r>
            <a:endParaRPr lang="en-US" sz="2200" b="1" dirty="0">
              <a:cs typeface="Calibri" panose="020F0502020204030204" pitchFamily="34" charset="0"/>
            </a:endParaRPr>
          </a:p>
          <a:p>
            <a:pPr marL="342900" indent="-342900">
              <a:buFont typeface="Arial" panose="020B0604020202020204" pitchFamily="34" charset="0"/>
              <a:buChar char="•"/>
            </a:pPr>
            <a:r>
              <a:rPr lang="fr-FR" sz="2200" b="1" dirty="0">
                <a:cs typeface="Calibri" panose="020F0502020204030204" pitchFamily="34" charset="0"/>
              </a:rPr>
              <a:t>Android / IOS</a:t>
            </a:r>
          </a:p>
          <a:p>
            <a:pPr marL="342900" indent="-342900">
              <a:buFont typeface="Arial" panose="020B0604020202020204" pitchFamily="34" charset="0"/>
              <a:buChar char="•"/>
            </a:pPr>
            <a:r>
              <a:rPr lang="fr-FR" sz="2200" b="1" dirty="0">
                <a:cs typeface="Calibri" panose="020F0502020204030204" pitchFamily="34" charset="0"/>
              </a:rPr>
              <a:t>Prix : 16.88 €</a:t>
            </a:r>
            <a:endParaRPr lang="en-US" sz="2200" b="1" dirty="0">
              <a:cs typeface="Calibri" panose="020F0502020204030204" pitchFamily="34" charset="0"/>
            </a:endParaRPr>
          </a:p>
          <a:p>
            <a:pPr marL="342900" indent="-342900">
              <a:buFont typeface="Arial" panose="020B0604020202020204" pitchFamily="34" charset="0"/>
              <a:buChar char="•"/>
            </a:pPr>
            <a:endParaRPr kumimoji="1" lang="fr-FR" altLang="ja-JP" dirty="0"/>
          </a:p>
          <a:p>
            <a:pPr marL="342900" indent="-342900">
              <a:buFont typeface="Arial" panose="020B0604020202020204" pitchFamily="34" charset="0"/>
              <a:buChar char="•"/>
            </a:pPr>
            <a:endParaRPr kumimoji="1" lang="ja-JP" altLang="en-US" dirty="0"/>
          </a:p>
        </p:txBody>
      </p:sp>
      <p:sp>
        <p:nvSpPr>
          <p:cNvPr id="29" name="テキスト プレースホルダー 28"/>
          <p:cNvSpPr>
            <a:spLocks noGrp="1"/>
          </p:cNvSpPr>
          <p:nvPr>
            <p:ph type="body" sz="quarter" idx="43"/>
          </p:nvPr>
        </p:nvSpPr>
        <p:spPr>
          <a:xfrm>
            <a:off x="13437151" y="5819014"/>
            <a:ext cx="4212000" cy="764646"/>
          </a:xfrm>
        </p:spPr>
        <p:txBody>
          <a:bodyPr/>
          <a:lstStyle/>
          <a:p>
            <a:r>
              <a:rPr lang="fr-FR" sz="2400" b="1" dirty="0">
                <a:latin typeface="Calibri" panose="020F0502020204030204" pitchFamily="34" charset="0"/>
                <a:cs typeface="Calibri" panose="020F0502020204030204" pitchFamily="34" charset="0"/>
              </a:rPr>
              <a:t>Montre intelligente GPS</a:t>
            </a:r>
            <a:endParaRPr kumimoji="1" lang="ja-JP" altLang="en-US" sz="2400" dirty="0">
              <a:latin typeface="Calibri" panose="020F0502020204030204" pitchFamily="34" charset="0"/>
              <a:cs typeface="Calibri" panose="020F0502020204030204" pitchFamily="34" charset="0"/>
            </a:endParaRPr>
          </a:p>
        </p:txBody>
      </p:sp>
      <p:pic>
        <p:nvPicPr>
          <p:cNvPr id="19" name="Espace réservé pour une image  18"/>
          <p:cNvPicPr>
            <a:picLocks noGrp="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644751" y="1993900"/>
            <a:ext cx="4228911" cy="3824233"/>
          </a:xfrm>
          <a:prstGeom prst="rect">
            <a:avLst/>
          </a:prstGeom>
          <a:noFill/>
          <a:ln>
            <a:noFill/>
            <a:prstDash/>
          </a:ln>
        </p:spPr>
      </p:pic>
      <p:pic>
        <p:nvPicPr>
          <p:cNvPr id="20" name="Espace réservé pour une image  19"/>
          <p:cNvPicPr>
            <a:picLocks noGrp="1"/>
          </p:cNvPicPr>
          <p:nvPr>
            <p:ph type="pic" sz="quarter" idx="33"/>
          </p:nvPr>
        </p:nvPicPr>
        <p:blipFill>
          <a:blip r:embed="rId3">
            <a:extLst>
              <a:ext uri="{28A0092B-C50C-407E-A947-70E740481C1C}">
                <a14:useLocalDpi xmlns:a14="http://schemas.microsoft.com/office/drawing/2010/main" val="0"/>
              </a:ext>
            </a:extLst>
          </a:blip>
          <a:stretch>
            <a:fillRect/>
          </a:stretch>
        </p:blipFill>
        <p:spPr>
          <a:xfrm>
            <a:off x="4999836" y="2120906"/>
            <a:ext cx="4212000" cy="3691080"/>
          </a:xfrm>
          <a:prstGeom prst="rect">
            <a:avLst/>
          </a:prstGeom>
          <a:noFill/>
          <a:ln>
            <a:noFill/>
            <a:prstDash/>
          </a:ln>
        </p:spPr>
      </p:pic>
      <p:pic>
        <p:nvPicPr>
          <p:cNvPr id="21" name="Espace réservé pour une image  20"/>
          <p:cNvPicPr>
            <a:picLocks noGrp="1"/>
          </p:cNvPicPr>
          <p:nvPr>
            <p:ph type="pic" sz="quarter" idx="34"/>
          </p:nvPr>
        </p:nvPicPr>
        <p:blipFill>
          <a:blip r:embed="rId4">
            <a:extLst>
              <a:ext uri="{28A0092B-C50C-407E-A947-70E740481C1C}">
                <a14:useLocalDpi xmlns:a14="http://schemas.microsoft.com/office/drawing/2010/main" val="0"/>
              </a:ext>
            </a:extLst>
          </a:blip>
          <a:stretch>
            <a:fillRect/>
          </a:stretch>
        </p:blipFill>
        <p:spPr>
          <a:xfrm>
            <a:off x="9493791" y="2252406"/>
            <a:ext cx="3698475" cy="3428079"/>
          </a:xfrm>
          <a:prstGeom prst="rect">
            <a:avLst/>
          </a:prstGeom>
        </p:spPr>
      </p:pic>
      <p:pic>
        <p:nvPicPr>
          <p:cNvPr id="30" name="Espace réservé pour une image  29"/>
          <p:cNvPicPr>
            <a:picLocks noGrp="1"/>
          </p:cNvPicPr>
          <p:nvPr>
            <p:ph type="pic" sz="quarter" idx="35"/>
          </p:nvPr>
        </p:nvPicPr>
        <p:blipFill>
          <a:blip r:embed="rId5">
            <a:extLst>
              <a:ext uri="{28A0092B-C50C-407E-A947-70E740481C1C}">
                <a14:useLocalDpi xmlns:a14="http://schemas.microsoft.com/office/drawing/2010/main" val="0"/>
              </a:ext>
            </a:extLst>
          </a:blip>
          <a:stretch>
            <a:fillRect/>
          </a:stretch>
        </p:blipFill>
        <p:spPr>
          <a:xfrm>
            <a:off x="13192267" y="2252407"/>
            <a:ext cx="4330700" cy="3497342"/>
          </a:xfrm>
          <a:prstGeom prst="rect">
            <a:avLst/>
          </a:prstGeom>
          <a:noFill/>
          <a:ln>
            <a:noFill/>
            <a:prstDash/>
          </a:ln>
        </p:spPr>
      </p:pic>
    </p:spTree>
    <p:extLst>
      <p:ext uri="{BB962C8B-B14F-4D97-AF65-F5344CB8AC3E}">
        <p14:creationId xmlns:p14="http://schemas.microsoft.com/office/powerpoint/2010/main" val="11917931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lstStyle/>
          <a:p>
            <a:endParaRPr lang="fr-FR" dirty="0"/>
          </a:p>
        </p:txBody>
      </p:sp>
      <p:sp>
        <p:nvSpPr>
          <p:cNvPr id="5" name="Titre 4"/>
          <p:cNvSpPr>
            <a:spLocks noGrp="1"/>
          </p:cNvSpPr>
          <p:nvPr>
            <p:ph type="ctrTitle"/>
          </p:nvPr>
        </p:nvSpPr>
        <p:spPr/>
        <p:txBody>
          <a:bodyPr/>
          <a:lstStyle/>
          <a:p>
            <a:r>
              <a:rPr lang="fr-FR" dirty="0"/>
              <a:t>Aspect Financier</a:t>
            </a:r>
            <a:br>
              <a:rPr lang="fr-FR" dirty="0"/>
            </a:br>
            <a:endParaRPr lang="fr-FR" dirty="0"/>
          </a:p>
        </p:txBody>
      </p:sp>
      <p:pic>
        <p:nvPicPr>
          <p:cNvPr id="7" name="Graphique 8"/>
          <p:cNvPicPr>
            <a:picLocks noGrp="1" noChangeAspect="1"/>
          </p:cNvPicPr>
          <p:nvPr>
            <p:ph type="pic" sz="quarter" idx="18"/>
          </p:nvPr>
        </p:nvPicPr>
        <p:blipFill>
          <a:blip r:embed="rId2">
            <a:extLst>
              <a:ext uri="{96DAC541-7B7A-43D3-8B79-37D633B846F1}">
                <asvg:svgBlip xmlns:asvg="http://schemas.microsoft.com/office/drawing/2016/SVG/main" r:embed="rId3"/>
              </a:ext>
            </a:extLst>
          </a:blip>
          <a:srcRect l="6015" r="6015"/>
          <a:stretch>
            <a:fillRect/>
          </a:stretch>
        </p:blipFill>
        <p:spPr>
          <a:prstGeom prst="rect">
            <a:avLst/>
          </a:prstGeom>
        </p:spPr>
      </p:pic>
    </p:spTree>
    <p:extLst>
      <p:ext uri="{BB962C8B-B14F-4D97-AF65-F5344CB8AC3E}">
        <p14:creationId xmlns:p14="http://schemas.microsoft.com/office/powerpoint/2010/main" val="38230050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Plan de la présentation</a:t>
            </a:r>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2</a:t>
            </a:fld>
            <a:endParaRPr lang="en-US" dirty="0"/>
          </a:p>
        </p:txBody>
      </p:sp>
      <p:sp>
        <p:nvSpPr>
          <p:cNvPr id="4" name="Espace réservé du texte 3"/>
          <p:cNvSpPr>
            <a:spLocks noGrp="1"/>
          </p:cNvSpPr>
          <p:nvPr>
            <p:ph type="body" sz="quarter" idx="15"/>
          </p:nvPr>
        </p:nvSpPr>
        <p:spPr/>
        <p:txBody>
          <a:bodyPr/>
          <a:lstStyle/>
          <a:p>
            <a:r>
              <a:rPr lang="fr-FR" dirty="0"/>
              <a:t>1</a:t>
            </a:r>
          </a:p>
        </p:txBody>
      </p:sp>
      <p:sp>
        <p:nvSpPr>
          <p:cNvPr id="5" name="Espace réservé du texte 4"/>
          <p:cNvSpPr>
            <a:spLocks noGrp="1"/>
          </p:cNvSpPr>
          <p:nvPr>
            <p:ph type="body" sz="quarter" idx="21"/>
          </p:nvPr>
        </p:nvSpPr>
        <p:spPr/>
        <p:txBody>
          <a:bodyPr/>
          <a:lstStyle/>
          <a:p>
            <a:r>
              <a:rPr lang="fr-FR" dirty="0"/>
              <a:t>Présentation de l’ entreprise.</a:t>
            </a:r>
          </a:p>
        </p:txBody>
      </p:sp>
      <p:sp>
        <p:nvSpPr>
          <p:cNvPr id="6" name="Espace réservé du texte 5"/>
          <p:cNvSpPr>
            <a:spLocks noGrp="1"/>
          </p:cNvSpPr>
          <p:nvPr>
            <p:ph type="body" sz="quarter" idx="22"/>
          </p:nvPr>
        </p:nvSpPr>
        <p:spPr/>
        <p:txBody>
          <a:bodyPr/>
          <a:lstStyle/>
          <a:p>
            <a:r>
              <a:rPr lang="fr-FR" dirty="0"/>
              <a:t>SeaDev</a:t>
            </a:r>
          </a:p>
        </p:txBody>
      </p:sp>
      <p:sp>
        <p:nvSpPr>
          <p:cNvPr id="7" name="Espace réservé du texte 6"/>
          <p:cNvSpPr>
            <a:spLocks noGrp="1"/>
          </p:cNvSpPr>
          <p:nvPr>
            <p:ph type="body" sz="quarter" idx="23"/>
          </p:nvPr>
        </p:nvSpPr>
        <p:spPr/>
        <p:txBody>
          <a:bodyPr/>
          <a:lstStyle/>
          <a:p>
            <a:r>
              <a:rPr lang="fr-FR" dirty="0"/>
              <a:t>2</a:t>
            </a:r>
          </a:p>
        </p:txBody>
      </p:sp>
      <p:sp>
        <p:nvSpPr>
          <p:cNvPr id="8" name="Espace réservé du texte 7"/>
          <p:cNvSpPr>
            <a:spLocks noGrp="1"/>
          </p:cNvSpPr>
          <p:nvPr>
            <p:ph type="body" sz="quarter" idx="24"/>
          </p:nvPr>
        </p:nvSpPr>
        <p:spPr/>
        <p:txBody>
          <a:bodyPr/>
          <a:lstStyle/>
          <a:p>
            <a:r>
              <a:rPr lang="fr-FR" dirty="0"/>
              <a:t>Cerner et émerger les exigences clientèles.</a:t>
            </a:r>
          </a:p>
        </p:txBody>
      </p:sp>
      <p:sp>
        <p:nvSpPr>
          <p:cNvPr id="9" name="Espace réservé du texte 8"/>
          <p:cNvSpPr>
            <a:spLocks noGrp="1"/>
          </p:cNvSpPr>
          <p:nvPr>
            <p:ph type="body" sz="quarter" idx="25"/>
          </p:nvPr>
        </p:nvSpPr>
        <p:spPr/>
        <p:txBody>
          <a:bodyPr/>
          <a:lstStyle/>
          <a:p>
            <a:r>
              <a:rPr lang="fr-FR" dirty="0"/>
              <a:t>Problématique</a:t>
            </a:r>
          </a:p>
        </p:txBody>
      </p:sp>
      <p:sp>
        <p:nvSpPr>
          <p:cNvPr id="10" name="Espace réservé du texte 9"/>
          <p:cNvSpPr>
            <a:spLocks noGrp="1"/>
          </p:cNvSpPr>
          <p:nvPr>
            <p:ph type="body" sz="quarter" idx="29"/>
          </p:nvPr>
        </p:nvSpPr>
        <p:spPr/>
        <p:txBody>
          <a:bodyPr/>
          <a:lstStyle/>
          <a:p>
            <a:r>
              <a:rPr lang="fr-FR" dirty="0"/>
              <a:t>5</a:t>
            </a:r>
          </a:p>
        </p:txBody>
      </p:sp>
      <p:sp>
        <p:nvSpPr>
          <p:cNvPr id="11" name="Espace réservé du texte 10"/>
          <p:cNvSpPr>
            <a:spLocks noGrp="1"/>
          </p:cNvSpPr>
          <p:nvPr>
            <p:ph type="body" sz="quarter" idx="30"/>
          </p:nvPr>
        </p:nvSpPr>
        <p:spPr>
          <a:xfrm>
            <a:off x="2707491" y="9148945"/>
            <a:ext cx="5625625" cy="900099"/>
          </a:xfrm>
        </p:spPr>
        <p:txBody>
          <a:bodyPr/>
          <a:lstStyle/>
          <a:p>
            <a:r>
              <a:rPr lang="fr-FR" dirty="0"/>
              <a:t>L’architecture et le matériel utilisés.</a:t>
            </a:r>
          </a:p>
        </p:txBody>
      </p:sp>
      <p:sp>
        <p:nvSpPr>
          <p:cNvPr id="12" name="Espace réservé du texte 11"/>
          <p:cNvSpPr>
            <a:spLocks noGrp="1"/>
          </p:cNvSpPr>
          <p:nvPr>
            <p:ph type="body" sz="quarter" idx="31"/>
          </p:nvPr>
        </p:nvSpPr>
        <p:spPr>
          <a:xfrm>
            <a:off x="2717280" y="8491856"/>
            <a:ext cx="5625625" cy="720080"/>
          </a:xfrm>
        </p:spPr>
        <p:txBody>
          <a:bodyPr/>
          <a:lstStyle/>
          <a:p>
            <a:r>
              <a:rPr lang="fr-FR" dirty="0"/>
              <a:t>Aspect technique</a:t>
            </a:r>
          </a:p>
        </p:txBody>
      </p:sp>
      <p:sp>
        <p:nvSpPr>
          <p:cNvPr id="13" name="Espace réservé du texte 12"/>
          <p:cNvSpPr>
            <a:spLocks noGrp="1"/>
          </p:cNvSpPr>
          <p:nvPr>
            <p:ph type="body" sz="quarter" idx="32"/>
          </p:nvPr>
        </p:nvSpPr>
        <p:spPr/>
        <p:txBody>
          <a:bodyPr/>
          <a:lstStyle/>
          <a:p>
            <a:r>
              <a:rPr lang="fr-FR" dirty="0"/>
              <a:t>6</a:t>
            </a:r>
          </a:p>
        </p:txBody>
      </p:sp>
      <p:sp>
        <p:nvSpPr>
          <p:cNvPr id="14" name="Espace réservé du texte 13"/>
          <p:cNvSpPr>
            <a:spLocks noGrp="1"/>
          </p:cNvSpPr>
          <p:nvPr>
            <p:ph type="body" sz="quarter" idx="33"/>
          </p:nvPr>
        </p:nvSpPr>
        <p:spPr>
          <a:xfrm>
            <a:off x="11268230" y="2533210"/>
            <a:ext cx="5625625" cy="900099"/>
          </a:xfrm>
        </p:spPr>
        <p:txBody>
          <a:bodyPr/>
          <a:lstStyle/>
          <a:p>
            <a:r>
              <a:rPr lang="fr-FR" dirty="0"/>
              <a:t>Recenser l’ensemble des coûts de la solution.</a:t>
            </a:r>
          </a:p>
        </p:txBody>
      </p:sp>
      <p:sp>
        <p:nvSpPr>
          <p:cNvPr id="15" name="Espace réservé du texte 14"/>
          <p:cNvSpPr>
            <a:spLocks noGrp="1"/>
          </p:cNvSpPr>
          <p:nvPr>
            <p:ph type="body" sz="quarter" idx="34"/>
          </p:nvPr>
        </p:nvSpPr>
        <p:spPr>
          <a:xfrm>
            <a:off x="11268230" y="1903140"/>
            <a:ext cx="5625625" cy="720080"/>
          </a:xfrm>
        </p:spPr>
        <p:txBody>
          <a:bodyPr/>
          <a:lstStyle/>
          <a:p>
            <a:r>
              <a:rPr lang="fr-FR" dirty="0"/>
              <a:t>Aspect financier</a:t>
            </a:r>
          </a:p>
        </p:txBody>
      </p:sp>
      <p:sp>
        <p:nvSpPr>
          <p:cNvPr id="16" name="Espace réservé du texte 15"/>
          <p:cNvSpPr>
            <a:spLocks noGrp="1"/>
          </p:cNvSpPr>
          <p:nvPr>
            <p:ph type="body" sz="quarter" idx="35"/>
          </p:nvPr>
        </p:nvSpPr>
        <p:spPr/>
        <p:txBody>
          <a:bodyPr/>
          <a:lstStyle/>
          <a:p>
            <a:r>
              <a:rPr lang="fr-FR" dirty="0"/>
              <a:t>3</a:t>
            </a:r>
          </a:p>
        </p:txBody>
      </p:sp>
      <p:sp>
        <p:nvSpPr>
          <p:cNvPr id="17" name="Espace réservé du texte 16"/>
          <p:cNvSpPr>
            <a:spLocks noGrp="1"/>
          </p:cNvSpPr>
          <p:nvPr>
            <p:ph type="body" sz="quarter" idx="36"/>
          </p:nvPr>
        </p:nvSpPr>
        <p:spPr>
          <a:xfrm>
            <a:off x="11281046" y="4537780"/>
            <a:ext cx="6425926" cy="900099"/>
          </a:xfrm>
        </p:spPr>
        <p:txBody>
          <a:bodyPr/>
          <a:lstStyle/>
          <a:p>
            <a:r>
              <a:rPr lang="fr-FR" dirty="0"/>
              <a:t>Ensemble de tâches, de contrôle et de coordination.</a:t>
            </a:r>
          </a:p>
        </p:txBody>
      </p:sp>
      <p:sp>
        <p:nvSpPr>
          <p:cNvPr id="18" name="Espace réservé du texte 17"/>
          <p:cNvSpPr>
            <a:spLocks noGrp="1"/>
          </p:cNvSpPr>
          <p:nvPr>
            <p:ph type="body" sz="quarter" idx="37"/>
          </p:nvPr>
        </p:nvSpPr>
        <p:spPr>
          <a:xfrm>
            <a:off x="11268230" y="3883360"/>
            <a:ext cx="5625625" cy="720080"/>
          </a:xfrm>
        </p:spPr>
        <p:txBody>
          <a:bodyPr/>
          <a:lstStyle/>
          <a:p>
            <a:r>
              <a:rPr lang="fr-FR" dirty="0"/>
              <a:t>Aspect Organisationnel</a:t>
            </a:r>
          </a:p>
        </p:txBody>
      </p:sp>
      <p:sp>
        <p:nvSpPr>
          <p:cNvPr id="19" name="Espace réservé du texte 18"/>
          <p:cNvSpPr>
            <a:spLocks noGrp="1"/>
          </p:cNvSpPr>
          <p:nvPr>
            <p:ph type="body" sz="quarter" idx="38"/>
          </p:nvPr>
        </p:nvSpPr>
        <p:spPr/>
        <p:txBody>
          <a:bodyPr/>
          <a:lstStyle/>
          <a:p>
            <a:r>
              <a:rPr lang="fr-FR" dirty="0"/>
              <a:t>7</a:t>
            </a:r>
          </a:p>
        </p:txBody>
      </p:sp>
      <p:sp>
        <p:nvSpPr>
          <p:cNvPr id="20" name="Espace réservé du texte 19"/>
          <p:cNvSpPr>
            <a:spLocks noGrp="1"/>
          </p:cNvSpPr>
          <p:nvPr>
            <p:ph type="body" sz="quarter" idx="39"/>
          </p:nvPr>
        </p:nvSpPr>
        <p:spPr/>
        <p:txBody>
          <a:bodyPr/>
          <a:lstStyle/>
          <a:p>
            <a:r>
              <a:rPr lang="fr-FR" dirty="0"/>
              <a:t>Une démonstration du prototype.</a:t>
            </a:r>
          </a:p>
        </p:txBody>
      </p:sp>
      <p:sp>
        <p:nvSpPr>
          <p:cNvPr id="21" name="Espace réservé du texte 20"/>
          <p:cNvSpPr>
            <a:spLocks noGrp="1"/>
          </p:cNvSpPr>
          <p:nvPr>
            <p:ph type="body" sz="quarter" idx="40"/>
          </p:nvPr>
        </p:nvSpPr>
        <p:spPr/>
        <p:txBody>
          <a:bodyPr/>
          <a:lstStyle/>
          <a:p>
            <a:r>
              <a:rPr lang="fr-FR" dirty="0"/>
              <a:t>DZ Health</a:t>
            </a:r>
          </a:p>
        </p:txBody>
      </p:sp>
      <p:sp>
        <p:nvSpPr>
          <p:cNvPr id="22" name="Espace réservé du texte 21"/>
          <p:cNvSpPr>
            <a:spLocks noGrp="1"/>
          </p:cNvSpPr>
          <p:nvPr>
            <p:ph type="body" sz="quarter" idx="41"/>
          </p:nvPr>
        </p:nvSpPr>
        <p:spPr/>
        <p:txBody>
          <a:bodyPr/>
          <a:lstStyle/>
          <a:p>
            <a:r>
              <a:rPr lang="fr-FR" dirty="0"/>
              <a:t>4</a:t>
            </a:r>
          </a:p>
        </p:txBody>
      </p:sp>
      <p:sp>
        <p:nvSpPr>
          <p:cNvPr id="23" name="Espace réservé du texte 22"/>
          <p:cNvSpPr>
            <a:spLocks noGrp="1"/>
          </p:cNvSpPr>
          <p:nvPr>
            <p:ph type="body" sz="quarter" idx="42"/>
          </p:nvPr>
        </p:nvSpPr>
        <p:spPr>
          <a:xfrm>
            <a:off x="2690970" y="7123721"/>
            <a:ext cx="5625625" cy="900099"/>
          </a:xfrm>
        </p:spPr>
        <p:txBody>
          <a:bodyPr/>
          <a:lstStyle/>
          <a:p>
            <a:r>
              <a:rPr lang="fr-FR" dirty="0"/>
              <a:t>Solutions les plus convenantes au problème.</a:t>
            </a:r>
          </a:p>
        </p:txBody>
      </p:sp>
      <p:sp>
        <p:nvSpPr>
          <p:cNvPr id="24" name="Espace réservé du texte 23"/>
          <p:cNvSpPr>
            <a:spLocks noGrp="1"/>
          </p:cNvSpPr>
          <p:nvPr>
            <p:ph type="body" sz="quarter" idx="43"/>
          </p:nvPr>
        </p:nvSpPr>
        <p:spPr>
          <a:xfrm>
            <a:off x="2672275" y="6491407"/>
            <a:ext cx="5625625" cy="720080"/>
          </a:xfrm>
        </p:spPr>
        <p:txBody>
          <a:bodyPr/>
          <a:lstStyle/>
          <a:p>
            <a:r>
              <a:rPr lang="fr-FR" dirty="0"/>
              <a:t>Solution proposée</a:t>
            </a:r>
          </a:p>
        </p:txBody>
      </p:sp>
      <p:sp>
        <p:nvSpPr>
          <p:cNvPr id="25" name="Espace réservé du texte 24"/>
          <p:cNvSpPr>
            <a:spLocks noGrp="1"/>
          </p:cNvSpPr>
          <p:nvPr>
            <p:ph type="body" sz="quarter" idx="44"/>
          </p:nvPr>
        </p:nvSpPr>
        <p:spPr/>
        <p:txBody>
          <a:bodyPr/>
          <a:lstStyle/>
          <a:p>
            <a:r>
              <a:rPr lang="fr-FR" dirty="0"/>
              <a:t>8</a:t>
            </a:r>
          </a:p>
        </p:txBody>
      </p:sp>
      <p:sp>
        <p:nvSpPr>
          <p:cNvPr id="26" name="Espace réservé du texte 25"/>
          <p:cNvSpPr>
            <a:spLocks noGrp="1"/>
          </p:cNvSpPr>
          <p:nvPr>
            <p:ph type="body" sz="quarter" idx="45"/>
          </p:nvPr>
        </p:nvSpPr>
        <p:spPr/>
        <p:txBody>
          <a:bodyPr/>
          <a:lstStyle/>
          <a:p>
            <a:r>
              <a:rPr lang="fr-FR" dirty="0"/>
              <a:t>Achèvement et aboutissement du projet.</a:t>
            </a:r>
          </a:p>
        </p:txBody>
      </p:sp>
      <p:sp>
        <p:nvSpPr>
          <p:cNvPr id="27" name="Espace réservé du texte 26"/>
          <p:cNvSpPr>
            <a:spLocks noGrp="1"/>
          </p:cNvSpPr>
          <p:nvPr>
            <p:ph type="body" sz="quarter" idx="46"/>
          </p:nvPr>
        </p:nvSpPr>
        <p:spPr/>
        <p:txBody>
          <a:bodyPr/>
          <a:lstStyle/>
          <a:p>
            <a:r>
              <a:rPr lang="fr-FR" dirty="0"/>
              <a:t>Conclusion</a:t>
            </a:r>
          </a:p>
        </p:txBody>
      </p:sp>
    </p:spTree>
    <p:extLst>
      <p:ext uri="{BB962C8B-B14F-4D97-AF65-F5344CB8AC3E}">
        <p14:creationId xmlns:p14="http://schemas.microsoft.com/office/powerpoint/2010/main" val="1287867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a:xfrm>
            <a:off x="727271" y="552990"/>
            <a:ext cx="16831870" cy="2459238"/>
          </a:xfrm>
        </p:spPr>
        <p:txBody>
          <a:bodyPr/>
          <a:lstStyle/>
          <a:p>
            <a:r>
              <a:rPr kumimoji="1" lang="fr-FR" altLang="ja-JP" dirty="0"/>
              <a:t>Coût du matériels</a:t>
            </a:r>
          </a:p>
        </p:txBody>
      </p:sp>
      <p:sp>
        <p:nvSpPr>
          <p:cNvPr id="4" name="Espace réservé du texte 3"/>
          <p:cNvSpPr>
            <a:spLocks noGrp="1"/>
          </p:cNvSpPr>
          <p:nvPr>
            <p:ph type="body" sz="quarter" idx="22"/>
          </p:nvPr>
        </p:nvSpPr>
        <p:spPr>
          <a:xfrm>
            <a:off x="727272" y="2983259"/>
            <a:ext cx="16831870" cy="990111"/>
          </a:xfrm>
        </p:spPr>
        <p:txBody>
          <a:bodyPr/>
          <a:lstStyle/>
          <a:p>
            <a:r>
              <a:rPr lang="fr-FR" sz="2800" dirty="0"/>
              <a:t>Les prix unitaires du matériel sont considérés par rapport aux prix de vente en gros qui sont inférieurs aux prix de vente en pièce.</a:t>
            </a:r>
            <a:endParaRPr lang="en-US" sz="2800" dirty="0"/>
          </a:p>
        </p:txBody>
      </p:sp>
      <p:graphicFrame>
        <p:nvGraphicFramePr>
          <p:cNvPr id="8" name="Graphique 7"/>
          <p:cNvGraphicFramePr/>
          <p:nvPr>
            <p:extLst>
              <p:ext uri="{D42A27DB-BD31-4B8C-83A1-F6EECF244321}">
                <p14:modId xmlns:p14="http://schemas.microsoft.com/office/powerpoint/2010/main" val="1611590450"/>
              </p:ext>
            </p:extLst>
          </p:nvPr>
        </p:nvGraphicFramePr>
        <p:xfrm>
          <a:off x="3337561" y="4198395"/>
          <a:ext cx="11431270" cy="5715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74147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a:xfrm>
            <a:off x="77924" y="12930"/>
            <a:ext cx="17841258" cy="4140460"/>
          </a:xfrm>
        </p:spPr>
        <p:txBody>
          <a:bodyPr/>
          <a:lstStyle/>
          <a:p>
            <a:r>
              <a:rPr kumimoji="1" lang="fr-FR" altLang="ja-JP" sz="9600" dirty="0">
                <a:latin typeface="+mn-lt"/>
              </a:rPr>
              <a:t>Coûts des ressources humaines </a:t>
            </a:r>
            <a:endParaRPr kumimoji="1" lang="ja-JP" altLang="en-US" sz="9600" dirty="0">
              <a:latin typeface="+mn-lt"/>
            </a:endParaRPr>
          </a:p>
        </p:txBody>
      </p:sp>
      <p:graphicFrame>
        <p:nvGraphicFramePr>
          <p:cNvPr id="4" name="Graphique 3"/>
          <p:cNvGraphicFramePr/>
          <p:nvPr>
            <p:extLst>
              <p:ext uri="{D42A27DB-BD31-4B8C-83A1-F6EECF244321}">
                <p14:modId xmlns:p14="http://schemas.microsoft.com/office/powerpoint/2010/main" val="611674015"/>
              </p:ext>
            </p:extLst>
          </p:nvPr>
        </p:nvGraphicFramePr>
        <p:xfrm>
          <a:off x="2122427" y="4558434"/>
          <a:ext cx="13726524" cy="5355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68326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rgbClr val="C5C5C5"/>
          </a:fgClr>
          <a:bgClr>
            <a:srgbClr val="CDCDCD"/>
          </a:bgClr>
        </a:pattFill>
        <a:effectLst/>
      </p:bgPr>
    </p:bg>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a:xfrm>
            <a:off x="77924" y="12930"/>
            <a:ext cx="17841258" cy="4140460"/>
          </a:xfrm>
        </p:spPr>
        <p:txBody>
          <a:bodyPr/>
          <a:lstStyle/>
          <a:p>
            <a:r>
              <a:rPr kumimoji="1" lang="fr-FR" altLang="ja-JP" sz="9600" dirty="0">
                <a:latin typeface="+mn-lt"/>
              </a:rPr>
              <a:t>Coûts de configuration et de déploiement</a:t>
            </a:r>
            <a:endParaRPr kumimoji="1" lang="ja-JP" altLang="en-US" sz="9600" dirty="0">
              <a:latin typeface="+mn-lt"/>
            </a:endParaRPr>
          </a:p>
        </p:txBody>
      </p:sp>
      <p:graphicFrame>
        <p:nvGraphicFramePr>
          <p:cNvPr id="4" name="Graphique 3"/>
          <p:cNvGraphicFramePr/>
          <p:nvPr>
            <p:extLst>
              <p:ext uri="{D42A27DB-BD31-4B8C-83A1-F6EECF244321}">
                <p14:modId xmlns:p14="http://schemas.microsoft.com/office/powerpoint/2010/main" val="1729799223"/>
              </p:ext>
            </p:extLst>
          </p:nvPr>
        </p:nvGraphicFramePr>
        <p:xfrm>
          <a:off x="0" y="4378415"/>
          <a:ext cx="18272842" cy="59085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4609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a:xfrm>
            <a:off x="77924" y="12929"/>
            <a:ext cx="17841258" cy="3285365"/>
          </a:xfrm>
        </p:spPr>
        <p:txBody>
          <a:bodyPr/>
          <a:lstStyle/>
          <a:p>
            <a:r>
              <a:rPr kumimoji="1" lang="fr-FR" altLang="ja-JP" sz="9600" dirty="0">
                <a:latin typeface="+mn-lt"/>
              </a:rPr>
              <a:t>Coût de la formation</a:t>
            </a:r>
            <a:endParaRPr kumimoji="1" lang="ja-JP" altLang="en-US" sz="9600" dirty="0">
              <a:latin typeface="+mn-lt"/>
            </a:endParaRPr>
          </a:p>
        </p:txBody>
      </p:sp>
      <p:sp>
        <p:nvSpPr>
          <p:cNvPr id="4" name="Rectangle 3"/>
          <p:cNvSpPr/>
          <p:nvPr/>
        </p:nvSpPr>
        <p:spPr>
          <a:xfrm>
            <a:off x="3080395" y="4558435"/>
            <a:ext cx="11836315" cy="515936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360045">
              <a:lnSpc>
                <a:spcPct val="115000"/>
              </a:lnSpc>
              <a:spcAft>
                <a:spcPts val="800"/>
              </a:spcAft>
            </a:pPr>
            <a:r>
              <a:rPr lang="fr-FR" dirty="0">
                <a:solidFill>
                  <a:srgbClr val="000000"/>
                </a:solidFill>
                <a:latin typeface="Calibri" panose="020F0502020204030204" pitchFamily="34" charset="0"/>
                <a:ea typeface="Calibri" panose="020F0502020204030204" pitchFamily="34" charset="0"/>
                <a:cs typeface="Arial" panose="020B0604020202020204" pitchFamily="34" charset="0"/>
              </a:rPr>
              <a:t>La formation de ces utilisateurs se fera en deux étapes :</a:t>
            </a:r>
            <a:endParaRPr lang="en-US"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1200"/>
              </a:spcBef>
              <a:spcAft>
                <a:spcPts val="1000"/>
              </a:spcAft>
              <a:buFont typeface="Symbol" panose="05050102010706020507" pitchFamily="18" charset="2"/>
              <a:buChar char=""/>
            </a:pPr>
            <a:r>
              <a:rPr lang="fr-FR" b="1" dirty="0">
                <a:solidFill>
                  <a:schemeClr val="tx2"/>
                </a:solidFill>
                <a:latin typeface="Calibri" panose="020F0502020204030204" pitchFamily="34" charset="0"/>
                <a:cs typeface="Times New Roman" panose="02020603050405020304" pitchFamily="18" charset="0"/>
              </a:rPr>
              <a:t>La formation des praticiens de la santé se fera en premier pendant deux jours. Les praticiens participeront à des sessions en ligne.</a:t>
            </a:r>
            <a:endParaRPr lang="en-US" b="1" dirty="0">
              <a:solidFill>
                <a:schemeClr val="tx2"/>
              </a:solidFill>
              <a:latin typeface="Calibri" panose="020F0502020204030204" pitchFamily="34" charset="0"/>
              <a:cs typeface="Times New Roman" panose="02020603050405020304" pitchFamily="18" charset="0"/>
            </a:endParaRPr>
          </a:p>
          <a:p>
            <a:pPr marL="342900" marR="0" lvl="0" indent="-342900">
              <a:lnSpc>
                <a:spcPct val="115000"/>
              </a:lnSpc>
              <a:spcBef>
                <a:spcPts val="1200"/>
              </a:spcBef>
              <a:spcAft>
                <a:spcPts val="1000"/>
              </a:spcAft>
              <a:buFont typeface="Symbol" panose="05050102010706020507" pitchFamily="18" charset="2"/>
              <a:buChar char=""/>
            </a:pPr>
            <a:r>
              <a:rPr lang="fr-FR" b="1" dirty="0">
                <a:solidFill>
                  <a:schemeClr val="tx2"/>
                </a:solidFill>
                <a:latin typeface="Calibri" panose="020F0502020204030204" pitchFamily="34" charset="0"/>
                <a:cs typeface="Times New Roman" panose="02020603050405020304" pitchFamily="18" charset="0"/>
              </a:rPr>
              <a:t>La formation des utilisateurs, de l’entreprise de transport, se fera aussi en deux jours par des sessions en ligne.</a:t>
            </a:r>
          </a:p>
          <a:p>
            <a:pPr marL="342900" marR="0" lvl="0" indent="-342900">
              <a:lnSpc>
                <a:spcPct val="115000"/>
              </a:lnSpc>
              <a:spcBef>
                <a:spcPts val="1200"/>
              </a:spcBef>
              <a:spcAft>
                <a:spcPts val="1000"/>
              </a:spcAft>
              <a:buFont typeface="Symbol" panose="05050102010706020507" pitchFamily="18" charset="2"/>
              <a:buChar char=""/>
            </a:pPr>
            <a:r>
              <a:rPr lang="fr-FR" b="1" dirty="0">
                <a:solidFill>
                  <a:schemeClr val="tx2"/>
                </a:solidFill>
                <a:latin typeface="Calibri" panose="020F0502020204030204" pitchFamily="34" charset="0"/>
                <a:cs typeface="Times New Roman" panose="02020603050405020304" pitchFamily="18" charset="0"/>
              </a:rPr>
              <a:t>Via la plateforme </a:t>
            </a:r>
          </a:p>
          <a:p>
            <a:pPr marL="342900" marR="0" lvl="0" indent="-342900">
              <a:lnSpc>
                <a:spcPct val="115000"/>
              </a:lnSpc>
              <a:spcBef>
                <a:spcPts val="1200"/>
              </a:spcBef>
              <a:spcAft>
                <a:spcPts val="1000"/>
              </a:spcAft>
              <a:buFont typeface="Symbol" panose="05050102010706020507" pitchFamily="18" charset="2"/>
              <a:buChar char=""/>
            </a:pPr>
            <a:endParaRPr lang="en-US" b="1" dirty="0">
              <a:solidFill>
                <a:schemeClr val="tx2"/>
              </a:solidFill>
              <a:latin typeface="Calibri" panose="020F0502020204030204" pitchFamily="34" charset="0"/>
              <a:cs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6487911" y="8248845"/>
            <a:ext cx="2444708" cy="487722"/>
          </a:xfrm>
          <a:prstGeom prst="rect">
            <a:avLst/>
          </a:prstGeom>
        </p:spPr>
      </p:pic>
      <p:pic>
        <p:nvPicPr>
          <p:cNvPr id="7" name="Image 6"/>
          <p:cNvPicPr>
            <a:picLocks noChangeAspect="1"/>
          </p:cNvPicPr>
          <p:nvPr/>
        </p:nvPicPr>
        <p:blipFill>
          <a:blip r:embed="rId3"/>
          <a:stretch>
            <a:fillRect/>
          </a:stretch>
        </p:blipFill>
        <p:spPr>
          <a:xfrm>
            <a:off x="3372926" y="9218683"/>
            <a:ext cx="11251251" cy="989727"/>
          </a:xfrm>
          <a:prstGeom prst="rect">
            <a:avLst/>
          </a:prstGeom>
        </p:spPr>
      </p:pic>
    </p:spTree>
    <p:extLst>
      <p:ext uri="{BB962C8B-B14F-4D97-AF65-F5344CB8AC3E}">
        <p14:creationId xmlns:p14="http://schemas.microsoft.com/office/powerpoint/2010/main" val="36643292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a:xfrm>
            <a:off x="77924" y="12929"/>
            <a:ext cx="17841258" cy="3285365"/>
          </a:xfrm>
        </p:spPr>
        <p:txBody>
          <a:bodyPr/>
          <a:lstStyle/>
          <a:p>
            <a:r>
              <a:rPr kumimoji="1" lang="fr-FR" altLang="ja-JP" sz="9600" dirty="0">
                <a:latin typeface="+mn-lt"/>
              </a:rPr>
              <a:t>Coût de la maintenance</a:t>
            </a:r>
            <a:endParaRPr kumimoji="1" lang="ja-JP" altLang="en-US" sz="9600" dirty="0">
              <a:latin typeface="+mn-lt"/>
            </a:endParaRPr>
          </a:p>
        </p:txBody>
      </p:sp>
      <p:sp>
        <p:nvSpPr>
          <p:cNvPr id="4" name="Rectangle 3"/>
          <p:cNvSpPr/>
          <p:nvPr/>
        </p:nvSpPr>
        <p:spPr>
          <a:xfrm>
            <a:off x="3067531" y="4493813"/>
            <a:ext cx="11836315" cy="57201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marR="0" lvl="0" indent="-342900">
              <a:lnSpc>
                <a:spcPct val="115000"/>
              </a:lnSpc>
              <a:spcBef>
                <a:spcPts val="1200"/>
              </a:spcBef>
              <a:spcAft>
                <a:spcPts val="1000"/>
              </a:spcAft>
              <a:buFont typeface="Symbol" panose="05050102010706020507" pitchFamily="18" charset="2"/>
              <a:buChar char=""/>
            </a:pPr>
            <a:r>
              <a:rPr lang="fr-FR" b="1" dirty="0">
                <a:solidFill>
                  <a:schemeClr val="tx2"/>
                </a:solidFill>
                <a:latin typeface="Calibri" panose="020F0502020204030204" pitchFamily="34" charset="0"/>
                <a:cs typeface="Times New Roman" panose="02020603050405020304" pitchFamily="18" charset="0"/>
              </a:rPr>
              <a:t>Pendant la première année qui suit le déploiement de la solution, la maintenance est faite en permanence avec veille attentive aux bugs et problèmes rencontrés afin de les corriger le plus vite possible. </a:t>
            </a:r>
          </a:p>
          <a:p>
            <a:pPr marL="342900" marR="0" lvl="0" indent="-342900">
              <a:lnSpc>
                <a:spcPct val="115000"/>
              </a:lnSpc>
              <a:spcBef>
                <a:spcPts val="1200"/>
              </a:spcBef>
              <a:spcAft>
                <a:spcPts val="1000"/>
              </a:spcAft>
              <a:buFont typeface="Symbol" panose="05050102010706020507" pitchFamily="18" charset="2"/>
              <a:buChar char=""/>
            </a:pPr>
            <a:r>
              <a:rPr lang="fr-FR" b="1" dirty="0">
                <a:solidFill>
                  <a:schemeClr val="tx2"/>
                </a:solidFill>
                <a:latin typeface="Calibri" panose="020F0502020204030204" pitchFamily="34" charset="0"/>
                <a:cs typeface="Times New Roman" panose="02020603050405020304" pitchFamily="18" charset="0"/>
              </a:rPr>
              <a:t>Pendant la deuxième année, une séance de maintenance est prévue une fois par mois. Le client a la possibilité de demander une séance de maintenance en dehors de celles programmées avec des coûts supplémentaires imposés.</a:t>
            </a:r>
          </a:p>
          <a:p>
            <a:pPr marL="342900" marR="0" lvl="0" indent="-342900">
              <a:lnSpc>
                <a:spcPct val="115000"/>
              </a:lnSpc>
              <a:spcBef>
                <a:spcPts val="1200"/>
              </a:spcBef>
              <a:spcAft>
                <a:spcPts val="1000"/>
              </a:spcAft>
              <a:buFont typeface="Symbol" panose="05050102010706020507" pitchFamily="18" charset="2"/>
              <a:buChar char=""/>
            </a:pPr>
            <a:endParaRPr lang="en-US" b="1" dirty="0">
              <a:solidFill>
                <a:schemeClr val="tx2"/>
              </a:solidFill>
              <a:latin typeface="Calibri" panose="020F0502020204030204" pitchFamily="34" charset="0"/>
              <a:cs typeface="Times New Roman" panose="02020603050405020304" pitchFamily="18" charset="0"/>
            </a:endParaRPr>
          </a:p>
        </p:txBody>
      </p:sp>
      <p:pic>
        <p:nvPicPr>
          <p:cNvPr id="3" name="Image 2"/>
          <p:cNvPicPr>
            <a:picLocks noChangeAspect="1"/>
          </p:cNvPicPr>
          <p:nvPr/>
        </p:nvPicPr>
        <p:blipFill>
          <a:blip r:embed="rId3"/>
          <a:stretch>
            <a:fillRect/>
          </a:stretch>
        </p:blipFill>
        <p:spPr>
          <a:xfrm>
            <a:off x="3340622" y="9360107"/>
            <a:ext cx="11566285" cy="926893"/>
          </a:xfrm>
          <a:prstGeom prst="rect">
            <a:avLst/>
          </a:prstGeom>
        </p:spPr>
      </p:pic>
    </p:spTree>
    <p:extLst>
      <p:ext uri="{BB962C8B-B14F-4D97-AF65-F5344CB8AC3E}">
        <p14:creationId xmlns:p14="http://schemas.microsoft.com/office/powerpoint/2010/main" val="14092937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5"/>
          </p:nvPr>
        </p:nvSpPr>
        <p:spPr/>
        <p:txBody>
          <a:bodyPr/>
          <a:lstStyle/>
          <a:p>
            <a:r>
              <a:rPr lang="fr-FR" dirty="0"/>
              <a:t>Coût Total</a:t>
            </a:r>
          </a:p>
        </p:txBody>
      </p:sp>
      <p:graphicFrame>
        <p:nvGraphicFramePr>
          <p:cNvPr id="7" name="Graphique 6"/>
          <p:cNvGraphicFramePr/>
          <p:nvPr>
            <p:extLst>
              <p:ext uri="{D42A27DB-BD31-4B8C-83A1-F6EECF244321}">
                <p14:modId xmlns:p14="http://schemas.microsoft.com/office/powerpoint/2010/main" val="4232677336"/>
              </p:ext>
            </p:extLst>
          </p:nvPr>
        </p:nvGraphicFramePr>
        <p:xfrm>
          <a:off x="1852396" y="3343300"/>
          <a:ext cx="15571730" cy="71723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91737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lstStyle/>
          <a:p>
            <a:endParaRPr lang="fr-FR" dirty="0"/>
          </a:p>
        </p:txBody>
      </p:sp>
      <p:sp>
        <p:nvSpPr>
          <p:cNvPr id="5" name="Titre 4"/>
          <p:cNvSpPr>
            <a:spLocks noGrp="1"/>
          </p:cNvSpPr>
          <p:nvPr>
            <p:ph type="ctrTitle"/>
          </p:nvPr>
        </p:nvSpPr>
        <p:spPr>
          <a:xfrm>
            <a:off x="412471" y="7303375"/>
            <a:ext cx="5580620" cy="1189757"/>
          </a:xfrm>
        </p:spPr>
        <p:txBody>
          <a:bodyPr/>
          <a:lstStyle/>
          <a:p>
            <a:r>
              <a:rPr lang="fr-FR" dirty="0"/>
              <a:t>Aspect Organisationnel</a:t>
            </a:r>
          </a:p>
        </p:txBody>
      </p:sp>
      <p:pic>
        <p:nvPicPr>
          <p:cNvPr id="10" name="Graphique 3"/>
          <p:cNvPicPr>
            <a:picLocks noGrp="1" noChangeAspect="1"/>
          </p:cNvPicPr>
          <p:nvPr>
            <p:ph type="pic" sz="quarter" idx="18"/>
          </p:nvPr>
        </p:nvPicPr>
        <p:blipFill>
          <a:blip r:embed="rId2">
            <a:extLst>
              <a:ext uri="{96DAC541-7B7A-43D3-8B79-37D633B846F1}">
                <asvg:svgBlip xmlns:asvg="http://schemas.microsoft.com/office/drawing/2016/SVG/main" r:embed="rId3"/>
              </a:ext>
            </a:extLst>
          </a:blip>
          <a:srcRect l="134" r="134"/>
          <a:stretch>
            <a:fillRect/>
          </a:stretch>
        </p:blipFill>
        <p:spPr>
          <a:xfrm>
            <a:off x="2122488" y="4694238"/>
            <a:ext cx="2160587" cy="2513012"/>
          </a:xfrm>
          <a:prstGeom prst="rect">
            <a:avLst/>
          </a:prstGeom>
        </p:spPr>
      </p:pic>
    </p:spTree>
    <p:extLst>
      <p:ext uri="{BB962C8B-B14F-4D97-AF65-F5344CB8AC3E}">
        <p14:creationId xmlns:p14="http://schemas.microsoft.com/office/powerpoint/2010/main" val="7126774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471234" y="1633110"/>
            <a:ext cx="9532512" cy="720080"/>
          </a:xfrm>
          <a:prstGeom prst="rect">
            <a:avLst/>
          </a:prstGeom>
          <a:solidFill>
            <a:schemeClr val="bg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1" name="Rectangle 10"/>
          <p:cNvSpPr/>
          <p:nvPr/>
        </p:nvSpPr>
        <p:spPr>
          <a:xfrm>
            <a:off x="13770172" y="1757793"/>
            <a:ext cx="4516241" cy="4870872"/>
          </a:xfrm>
          <a:prstGeom prst="rect">
            <a:avLst/>
          </a:prstGeom>
          <a:solidFill>
            <a:schemeClr val="bg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2" name="Rectangle 11"/>
          <p:cNvSpPr/>
          <p:nvPr/>
        </p:nvSpPr>
        <p:spPr>
          <a:xfrm>
            <a:off x="-45007" y="1757793"/>
            <a:ext cx="4516241" cy="4870872"/>
          </a:xfrm>
          <a:prstGeom prst="rect">
            <a:avLst/>
          </a:prstGeom>
          <a:solidFill>
            <a:schemeClr val="bg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pPr/>
              <a:t>27</a:t>
            </a:fld>
            <a:endParaRPr lang="en-US" dirty="0"/>
          </a:p>
        </p:txBody>
      </p:sp>
      <p:sp>
        <p:nvSpPr>
          <p:cNvPr id="5" name="Titre 4"/>
          <p:cNvSpPr>
            <a:spLocks noGrp="1"/>
          </p:cNvSpPr>
          <p:nvPr>
            <p:ph type="title"/>
          </p:nvPr>
        </p:nvSpPr>
        <p:spPr>
          <a:xfrm>
            <a:off x="637260" y="192950"/>
            <a:ext cx="17416935" cy="1125125"/>
          </a:xfrm>
        </p:spPr>
        <p:txBody>
          <a:bodyPr/>
          <a:lstStyle/>
          <a:p>
            <a:r>
              <a:rPr lang="fr-FR" dirty="0"/>
              <a:t>Phases de pérennisation du projet</a:t>
            </a:r>
            <a:endParaRPr lang="en-US" dirty="0"/>
          </a:p>
        </p:txBody>
      </p:sp>
      <p:pic>
        <p:nvPicPr>
          <p:cNvPr id="8" name="Espace réservé pour une image  1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3775702" y="2353190"/>
            <a:ext cx="11275067" cy="5905987"/>
          </a:xfrm>
        </p:spPr>
      </p:pic>
    </p:spTree>
    <p:extLst>
      <p:ext uri="{BB962C8B-B14F-4D97-AF65-F5344CB8AC3E}">
        <p14:creationId xmlns:p14="http://schemas.microsoft.com/office/powerpoint/2010/main" val="24883220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772276" y="3748345"/>
            <a:ext cx="5850650" cy="5850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solidFill>
                <a:schemeClr val="tx1"/>
              </a:solidFill>
            </a:endParaRPr>
          </a:p>
        </p:txBody>
      </p:sp>
      <p:sp>
        <p:nvSpPr>
          <p:cNvPr id="2" name="テキスト プレースホルダー 1"/>
          <p:cNvSpPr>
            <a:spLocks noGrp="1"/>
          </p:cNvSpPr>
          <p:nvPr>
            <p:ph type="body" sz="quarter" idx="11"/>
          </p:nvPr>
        </p:nvSpPr>
        <p:spPr>
          <a:solidFill>
            <a:schemeClr val="accent1">
              <a:lumMod val="50000"/>
            </a:schemeClr>
          </a:solidFill>
        </p:spPr>
        <p:style>
          <a:lnRef idx="2">
            <a:schemeClr val="dk1">
              <a:shade val="50000"/>
            </a:schemeClr>
          </a:lnRef>
          <a:fillRef idx="1">
            <a:schemeClr val="dk1"/>
          </a:fillRef>
          <a:effectRef idx="0">
            <a:schemeClr val="dk1"/>
          </a:effectRef>
          <a:fontRef idx="minor">
            <a:schemeClr val="lt1"/>
          </a:fontRef>
        </p:style>
        <p:txBody>
          <a:bodyPr/>
          <a:lstStyle/>
          <a:p>
            <a:endParaRPr kumimoji="1" lang="ja-JP" altLang="en-US" dirty="0"/>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5894" y="4603440"/>
            <a:ext cx="2883414" cy="3651511"/>
          </a:xfrm>
          <a:prstGeom prst="rect">
            <a:avLst/>
          </a:prstGeom>
        </p:spPr>
      </p:pic>
    </p:spTree>
    <p:extLst>
      <p:ext uri="{BB962C8B-B14F-4D97-AF65-F5344CB8AC3E}">
        <p14:creationId xmlns:p14="http://schemas.microsoft.com/office/powerpoint/2010/main" val="30742780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fr-FR" altLang="ja-JP" dirty="0"/>
              <a:t>Conclusion</a:t>
            </a:r>
          </a:p>
        </p:txBody>
      </p:sp>
      <p:pic>
        <p:nvPicPr>
          <p:cNvPr id="7" name="図プレースホルダー 6"/>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4457196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828171" y="5998595"/>
            <a:ext cx="7830870" cy="1015663"/>
          </a:xfrm>
          <a:prstGeom prst="rect">
            <a:avLst/>
          </a:prstGeom>
          <a:noFill/>
        </p:spPr>
        <p:txBody>
          <a:bodyPr wrap="square" rtlCol="0">
            <a:spAutoFit/>
          </a:bodyPr>
          <a:lstStyle/>
          <a:p>
            <a:r>
              <a:rPr kumimoji="1" lang="fr-FR" altLang="ja-JP" sz="6000" spc="300" dirty="0">
                <a:solidFill>
                  <a:schemeClr val="bg1"/>
                </a:solidFill>
                <a:latin typeface="+mj-lt"/>
              </a:rPr>
              <a:t>Qui sommes nous ?</a:t>
            </a: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8836817" y="7203142"/>
            <a:ext cx="9001000" cy="1865126"/>
          </a:xfrm>
          <a:prstGeom prst="rect">
            <a:avLst/>
          </a:prstGeom>
          <a:noFill/>
        </p:spPr>
        <p:txBody>
          <a:bodyPr wrap="square" rtlCol="0">
            <a:spAutoFit/>
          </a:bodyPr>
          <a:lstStyle/>
          <a:p>
            <a:pPr>
              <a:lnSpc>
                <a:spcPct val="120000"/>
              </a:lnSpc>
            </a:pPr>
            <a:r>
              <a:rPr kumimoji="1" lang="fr-FR" altLang="ja-JP" sz="2400" dirty="0">
                <a:solidFill>
                  <a:schemeClr val="bg1"/>
                </a:solidFill>
              </a:rPr>
              <a:t>Crée le 6 juin 2014,  SeaDev est une entreprise de solutions informatiques conformes aux nouvelles technologies qui offre  l’assistance, la réalisation et la maintenance des applications répondants aux problèmes de sa clientèles.</a:t>
            </a:r>
            <a:endParaRPr kumimoji="1" lang="ja-JP" altLang="en-US" sz="2400" dirty="0">
              <a:solidFill>
                <a:schemeClr val="bg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71256">
            <a:off x="397998" y="1625765"/>
            <a:ext cx="8795096" cy="2909456"/>
          </a:xfrm>
          <a:prstGeom prst="rect">
            <a:avLst/>
          </a:prstGeom>
        </p:spPr>
      </p:pic>
    </p:spTree>
    <p:extLst>
      <p:ext uri="{BB962C8B-B14F-4D97-AF65-F5344CB8AC3E}">
        <p14:creationId xmlns:p14="http://schemas.microsoft.com/office/powerpoint/2010/main" val="24023776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300" fill="hold"/>
                                        <p:tgtEl>
                                          <p:spTgt spid="7"/>
                                        </p:tgtEl>
                                        <p:attrNameLst>
                                          <p:attrName>ppt_x</p:attrName>
                                        </p:attrNameLst>
                                      </p:cBhvr>
                                      <p:tavLst>
                                        <p:tav tm="0">
                                          <p:val>
                                            <p:strVal val="0-#ppt_w/2"/>
                                          </p:val>
                                        </p:tav>
                                        <p:tav tm="100000">
                                          <p:val>
                                            <p:strVal val="#ppt_x"/>
                                          </p:val>
                                        </p:tav>
                                      </p:tavLst>
                                    </p:anim>
                                    <p:anim calcmode="lin" valueType="num">
                                      <p:cBhvr additive="base">
                                        <p:cTn id="28" dur="3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300" fill="hold"/>
                                        <p:tgtEl>
                                          <p:spTgt spid="8"/>
                                        </p:tgtEl>
                                        <p:attrNameLst>
                                          <p:attrName>ppt_x</p:attrName>
                                        </p:attrNameLst>
                                      </p:cBhvr>
                                      <p:tavLst>
                                        <p:tav tm="0">
                                          <p:val>
                                            <p:strVal val="0-#ppt_w/2"/>
                                          </p:val>
                                        </p:tav>
                                        <p:tav tm="100000">
                                          <p:val>
                                            <p:strVal val="#ppt_x"/>
                                          </p:val>
                                        </p:tav>
                                      </p:tavLst>
                                    </p:anim>
                                    <p:anim calcmode="lin" valueType="num">
                                      <p:cBhvr additive="base">
                                        <p:cTn id="32" dur="3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7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300" fill="hold"/>
                                        <p:tgtEl>
                                          <p:spTgt spid="14"/>
                                        </p:tgtEl>
                                        <p:attrNameLst>
                                          <p:attrName>ppt_x</p:attrName>
                                        </p:attrNameLst>
                                      </p:cBhvr>
                                      <p:tavLst>
                                        <p:tav tm="0">
                                          <p:val>
                                            <p:strVal val="0-#ppt_w/2"/>
                                          </p:val>
                                        </p:tav>
                                        <p:tav tm="100000">
                                          <p:val>
                                            <p:strVal val="#ppt_x"/>
                                          </p:val>
                                        </p:tav>
                                      </p:tavLst>
                                    </p:anim>
                                    <p:anim calcmode="lin" valueType="num">
                                      <p:cBhvr additive="base">
                                        <p:cTn id="36" dur="300" fill="hold"/>
                                        <p:tgtEl>
                                          <p:spTgt spid="14"/>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2" decel="100000" fill="hold" grpId="0" nodeType="afterEffect">
                                  <p:stCondLst>
                                    <p:cond delay="0"/>
                                  </p:stCondLst>
                                  <p:iterate type="lt">
                                    <p:tmPct val="10000"/>
                                  </p:iterate>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par>
                          <p:cTn id="42" fill="hold">
                            <p:stCondLst>
                              <p:cond delay="2650"/>
                            </p:stCondLst>
                            <p:childTnLst>
                              <p:par>
                                <p:cTn id="43" presetID="2" presetClass="entr" presetSubtype="2" decel="10000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4" grpId="0" animBg="1"/>
      <p:bldP spid="16"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a:xfrm>
            <a:off x="2167431" y="3388304"/>
            <a:ext cx="15256695" cy="1665186"/>
          </a:xfrm>
        </p:spPr>
        <p:txBody>
          <a:bodyPr/>
          <a:lstStyle/>
          <a:p>
            <a:r>
              <a:rPr kumimoji="1" lang="en-US" altLang="ja-JP" dirty="0"/>
              <a:t>MERCI </a:t>
            </a:r>
            <a:r>
              <a:rPr kumimoji="1" lang="en-US" altLang="ja-JP" dirty="0">
                <a:solidFill>
                  <a:schemeClr val="accent1"/>
                </a:solidFill>
              </a:rPr>
              <a:t>POUR </a:t>
            </a:r>
            <a:r>
              <a:rPr kumimoji="1" lang="en-US" altLang="ja-JP" dirty="0"/>
              <a:t>VOTRE </a:t>
            </a:r>
            <a:r>
              <a:rPr kumimoji="1" lang="en-US" altLang="ja-JP" dirty="0">
                <a:solidFill>
                  <a:schemeClr val="accent1"/>
                </a:solidFill>
              </a:rPr>
              <a:t>ATTENTION!</a:t>
            </a:r>
            <a:endParaRPr kumimoji="1" lang="ja-JP" altLang="en-US" dirty="0"/>
          </a:p>
        </p:txBody>
      </p:sp>
      <p:sp>
        <p:nvSpPr>
          <p:cNvPr id="6" name="テキスト プレースホルダー 5"/>
          <p:cNvSpPr>
            <a:spLocks noGrp="1"/>
          </p:cNvSpPr>
          <p:nvPr>
            <p:ph type="body" sz="quarter" idx="16"/>
          </p:nvPr>
        </p:nvSpPr>
        <p:spPr>
          <a:xfrm>
            <a:off x="2347451" y="5796072"/>
            <a:ext cx="13906545" cy="1935215"/>
          </a:xfrm>
        </p:spPr>
        <p:txBody>
          <a:bodyPr/>
          <a:lstStyle/>
          <a:p>
            <a:r>
              <a:rPr kumimoji="1" lang="en-US" altLang="ja-JP" dirty="0"/>
              <a:t>DES QUESTIONS?</a:t>
            </a:r>
            <a:endParaRPr kumimoji="1" lang="ja-JP" altLang="en-US" dirty="0"/>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タイトル 22"/>
          <p:cNvSpPr>
            <a:spLocks noGrp="1"/>
          </p:cNvSpPr>
          <p:nvPr>
            <p:ph type="title"/>
          </p:nvPr>
        </p:nvSpPr>
        <p:spPr>
          <a:xfrm>
            <a:off x="632415" y="192950"/>
            <a:ext cx="16741860" cy="1125125"/>
          </a:xfrm>
        </p:spPr>
        <p:txBody>
          <a:bodyPr/>
          <a:lstStyle/>
          <a:p>
            <a:r>
              <a:rPr kumimoji="1" lang="fr-FR" altLang="ja-JP" dirty="0"/>
              <a:t>Membres fondateurs de SeaDev</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a:t>
            </a:fld>
            <a:endParaRPr lang="en-US" dirty="0"/>
          </a:p>
        </p:txBody>
      </p:sp>
      <p:graphicFrame>
        <p:nvGraphicFramePr>
          <p:cNvPr id="6" name="Diagramme 5"/>
          <p:cNvGraphicFramePr/>
          <p:nvPr>
            <p:extLst>
              <p:ext uri="{D42A27DB-BD31-4B8C-83A1-F6EECF244321}">
                <p14:modId xmlns:p14="http://schemas.microsoft.com/office/powerpoint/2010/main" val="466654290"/>
              </p:ext>
            </p:extLst>
          </p:nvPr>
        </p:nvGraphicFramePr>
        <p:xfrm>
          <a:off x="2212436" y="1386719"/>
          <a:ext cx="13141460" cy="8204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0808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9784807" y="1771092"/>
            <a:ext cx="7605845" cy="4500500"/>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6" name="Rectangle 5"/>
          <p:cNvSpPr/>
          <p:nvPr/>
        </p:nvSpPr>
        <p:spPr>
          <a:xfrm>
            <a:off x="952296" y="1633110"/>
            <a:ext cx="7605845" cy="4500500"/>
          </a:xfrm>
          <a:prstGeom prst="rect">
            <a:avLst/>
          </a:prstGeom>
          <a:solidFill>
            <a:schemeClr val="bg1"/>
          </a:solidFill>
          <a:ln w="12700" cmpd="thinThick">
            <a:solidFill>
              <a:schemeClr val="bg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14" name="タイトル 13"/>
          <p:cNvSpPr>
            <a:spLocks noGrp="1"/>
          </p:cNvSpPr>
          <p:nvPr>
            <p:ph type="title"/>
          </p:nvPr>
        </p:nvSpPr>
        <p:spPr/>
        <p:txBody>
          <a:bodyPr/>
          <a:lstStyle/>
          <a:p>
            <a:r>
              <a:rPr kumimoji="1" lang="fr-FR" altLang="ja-JP" dirty="0"/>
              <a:t>Circuit de validation</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a:t>
            </a:fld>
            <a:endParaRPr lang="en-US" dirty="0"/>
          </a:p>
        </p:txBody>
      </p:sp>
      <p:pic>
        <p:nvPicPr>
          <p:cNvPr id="1026" name="Picture 2" descr="Workflow de validation 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546" y="1768125"/>
            <a:ext cx="11331293" cy="849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68554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6</a:t>
            </a:fld>
            <a:endParaRPr lang="en-US" dirty="0"/>
          </a:p>
        </p:txBody>
      </p:sp>
      <p:sp>
        <p:nvSpPr>
          <p:cNvPr id="4" name="テキスト プレースホルダー 3"/>
          <p:cNvSpPr>
            <a:spLocks noGrp="1"/>
          </p:cNvSpPr>
          <p:nvPr>
            <p:ph type="body" sz="quarter" idx="15"/>
          </p:nvPr>
        </p:nvSpPr>
        <p:spPr>
          <a:xfrm>
            <a:off x="7703046" y="2398195"/>
            <a:ext cx="10216135" cy="6120679"/>
          </a:xfrm>
        </p:spPr>
        <p:txBody>
          <a:bodyPr/>
          <a:lstStyle/>
          <a:p>
            <a:pPr marL="342900" indent="-342900">
              <a:buFont typeface="Arial" panose="020B0604020202020204" pitchFamily="34" charset="0"/>
              <a:buChar char="•"/>
            </a:pPr>
            <a:r>
              <a:rPr kumimoji="1" lang="fr-FR" altLang="ja-JP" sz="2800" dirty="0"/>
              <a:t>Offrir une accessibilité des établissements de santé </a:t>
            </a:r>
          </a:p>
          <a:p>
            <a:pPr marL="342900" indent="-342900">
              <a:buFont typeface="Arial" panose="020B0604020202020204" pitchFamily="34" charset="0"/>
              <a:buChar char="•"/>
            </a:pPr>
            <a:r>
              <a:rPr kumimoji="1" lang="fr-FR" altLang="ja-JP" sz="2800" dirty="0"/>
              <a:t>Suivi en temps réel de l’état du patient</a:t>
            </a:r>
          </a:p>
          <a:p>
            <a:pPr marL="342900" indent="-342900">
              <a:buFont typeface="Arial" panose="020B0604020202020204" pitchFamily="34" charset="0"/>
              <a:buChar char="•"/>
            </a:pPr>
            <a:r>
              <a:rPr kumimoji="1" lang="fr-FR" altLang="ja-JP" sz="2800" dirty="0"/>
              <a:t>Assurer le transport d’urgence </a:t>
            </a:r>
          </a:p>
          <a:p>
            <a:pPr marL="342900" indent="-342900">
              <a:buFont typeface="Arial" panose="020B0604020202020204" pitchFamily="34" charset="0"/>
              <a:buChar char="•"/>
            </a:pPr>
            <a:r>
              <a:rPr kumimoji="1" lang="fr-FR" altLang="ja-JP" sz="2800" dirty="0"/>
              <a:t>Ergonomie de la solution </a:t>
            </a:r>
          </a:p>
          <a:p>
            <a:pPr marL="342900" indent="-342900">
              <a:buFont typeface="Arial" panose="020B0604020202020204" pitchFamily="34" charset="0"/>
              <a:buChar char="•"/>
            </a:pPr>
            <a:r>
              <a:rPr kumimoji="1" lang="fr-FR" altLang="ja-JP" sz="2800" dirty="0"/>
              <a:t>Assurer une haute sécurité</a:t>
            </a:r>
          </a:p>
          <a:p>
            <a:pPr marL="342900" indent="-342900">
              <a:buFont typeface="Arial" panose="020B0604020202020204" pitchFamily="34" charset="0"/>
              <a:buChar char="•"/>
            </a:pPr>
            <a:r>
              <a:rPr kumimoji="1" lang="fr-FR" altLang="ja-JP" sz="2800" dirty="0"/>
              <a:t>IHM conviviable</a:t>
            </a:r>
          </a:p>
          <a:p>
            <a:pPr marL="342900" indent="-342900">
              <a:buFont typeface="Arial" panose="020B0604020202020204" pitchFamily="34" charset="0"/>
              <a:buChar char="•"/>
            </a:pPr>
            <a:r>
              <a:rPr kumimoji="1" lang="fr-FR" altLang="ja-JP" sz="2800" dirty="0"/>
              <a:t>Supporter une montée en charge   </a:t>
            </a:r>
          </a:p>
          <a:p>
            <a:pPr marL="342900" indent="-342900">
              <a:buFont typeface="Arial" panose="020B0604020202020204" pitchFamily="34" charset="0"/>
              <a:buChar char="•"/>
            </a:pPr>
            <a:r>
              <a:rPr kumimoji="1" lang="fr-FR" altLang="ja-JP" sz="2800" dirty="0"/>
              <a:t>Excellente qualité de disponibilité </a:t>
            </a:r>
          </a:p>
        </p:txBody>
      </p:sp>
      <p:sp>
        <p:nvSpPr>
          <p:cNvPr id="5" name="タイトル 4"/>
          <p:cNvSpPr>
            <a:spLocks noGrp="1"/>
          </p:cNvSpPr>
          <p:nvPr>
            <p:ph type="title"/>
          </p:nvPr>
        </p:nvSpPr>
        <p:spPr>
          <a:xfrm>
            <a:off x="1132316" y="3838355"/>
            <a:ext cx="6345705" cy="2655295"/>
          </a:xfrm>
        </p:spPr>
        <p:txBody>
          <a:bodyPr/>
          <a:lstStyle/>
          <a:p>
            <a:r>
              <a:rPr kumimoji="1" lang="fr-FR" altLang="ja-JP" sz="4400" dirty="0"/>
              <a:t>Problématique</a:t>
            </a:r>
          </a:p>
        </p:txBody>
      </p:sp>
    </p:spTree>
    <p:extLst>
      <p:ext uri="{BB962C8B-B14F-4D97-AF65-F5344CB8AC3E}">
        <p14:creationId xmlns:p14="http://schemas.microsoft.com/office/powerpoint/2010/main" val="14242484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387164BF-D67A-46C0-81D2-5BAF67C00C80}" type="slidenum">
              <a:rPr lang="en-US" smtClean="0"/>
              <a:pPr/>
              <a:t>7</a:t>
            </a:fld>
            <a:endParaRPr lang="en-US" dirty="0"/>
          </a:p>
        </p:txBody>
      </p:sp>
      <p:sp>
        <p:nvSpPr>
          <p:cNvPr id="4" name="Titre 3"/>
          <p:cNvSpPr>
            <a:spLocks noGrp="1"/>
          </p:cNvSpPr>
          <p:nvPr>
            <p:ph type="title"/>
          </p:nvPr>
        </p:nvSpPr>
        <p:spPr>
          <a:xfrm>
            <a:off x="1087311" y="3315432"/>
            <a:ext cx="6480720" cy="2655295"/>
          </a:xfrm>
        </p:spPr>
        <p:txBody>
          <a:bodyPr/>
          <a:lstStyle/>
          <a:p>
            <a:r>
              <a:rPr lang="fr-FR" dirty="0"/>
              <a:t>Solution </a:t>
            </a:r>
            <a:br>
              <a:rPr lang="fr-FR" dirty="0"/>
            </a:br>
            <a:r>
              <a:rPr lang="fr-FR" dirty="0"/>
              <a:t>proposée</a:t>
            </a:r>
          </a:p>
        </p:txBody>
      </p:sp>
      <p:sp>
        <p:nvSpPr>
          <p:cNvPr id="10" name="Espace réservé du texte 9"/>
          <p:cNvSpPr>
            <a:spLocks noGrp="1"/>
          </p:cNvSpPr>
          <p:nvPr>
            <p:ph type="body" sz="quarter" idx="26"/>
          </p:nvPr>
        </p:nvSpPr>
        <p:spPr>
          <a:xfrm>
            <a:off x="10337542" y="1287334"/>
            <a:ext cx="6120680" cy="848975"/>
          </a:xfrm>
        </p:spPr>
        <p:txBody>
          <a:bodyPr/>
          <a:lstStyle/>
          <a:p>
            <a:r>
              <a:rPr lang="fr-FR" dirty="0"/>
              <a:t>Gestion des comptes</a:t>
            </a:r>
          </a:p>
        </p:txBody>
      </p:sp>
      <p:sp>
        <p:nvSpPr>
          <p:cNvPr id="12" name="Espace réservé du texte 11"/>
          <p:cNvSpPr>
            <a:spLocks noGrp="1"/>
          </p:cNvSpPr>
          <p:nvPr>
            <p:ph type="body" sz="quarter" idx="29"/>
          </p:nvPr>
        </p:nvSpPr>
        <p:spPr>
          <a:xfrm>
            <a:off x="10297855" y="3021733"/>
            <a:ext cx="6679360" cy="791393"/>
          </a:xfrm>
        </p:spPr>
        <p:txBody>
          <a:bodyPr/>
          <a:lstStyle/>
          <a:p>
            <a:r>
              <a:rPr lang="fr-FR" dirty="0"/>
              <a:t>Prélèvement et signalement</a:t>
            </a:r>
          </a:p>
        </p:txBody>
      </p:sp>
      <p:sp>
        <p:nvSpPr>
          <p:cNvPr id="14" name="Espace réservé du texte 13"/>
          <p:cNvSpPr>
            <a:spLocks noGrp="1"/>
          </p:cNvSpPr>
          <p:nvPr>
            <p:ph type="body" sz="quarter" idx="31"/>
          </p:nvPr>
        </p:nvSpPr>
        <p:spPr>
          <a:xfrm>
            <a:off x="10538361" y="4643080"/>
            <a:ext cx="6120680" cy="848975"/>
          </a:xfrm>
        </p:spPr>
        <p:txBody>
          <a:bodyPr/>
          <a:lstStyle/>
          <a:p>
            <a:r>
              <a:rPr lang="fr-FR" dirty="0"/>
              <a:t>Rappel</a:t>
            </a:r>
          </a:p>
        </p:txBody>
      </p:sp>
      <p:sp>
        <p:nvSpPr>
          <p:cNvPr id="16" name="Espace réservé du texte 15"/>
          <p:cNvSpPr>
            <a:spLocks noGrp="1"/>
          </p:cNvSpPr>
          <p:nvPr>
            <p:ph type="body" sz="quarter" idx="33"/>
          </p:nvPr>
        </p:nvSpPr>
        <p:spPr>
          <a:xfrm>
            <a:off x="10538361" y="6286586"/>
            <a:ext cx="6120680" cy="848975"/>
          </a:xfrm>
        </p:spPr>
        <p:txBody>
          <a:bodyPr/>
          <a:lstStyle/>
          <a:p>
            <a:r>
              <a:rPr lang="fr-FR" dirty="0"/>
              <a:t>Suivi en temps réel</a:t>
            </a:r>
          </a:p>
        </p:txBody>
      </p:sp>
      <p:sp>
        <p:nvSpPr>
          <p:cNvPr id="18" name="Espace réservé du texte 17"/>
          <p:cNvSpPr>
            <a:spLocks noGrp="1"/>
          </p:cNvSpPr>
          <p:nvPr>
            <p:ph type="body" sz="quarter" idx="35"/>
          </p:nvPr>
        </p:nvSpPr>
        <p:spPr>
          <a:xfrm>
            <a:off x="10538361" y="7963684"/>
            <a:ext cx="6120680" cy="848975"/>
          </a:xfrm>
        </p:spPr>
        <p:txBody>
          <a:bodyPr/>
          <a:lstStyle/>
          <a:p>
            <a:r>
              <a:rPr lang="fr-FR" dirty="0"/>
              <a:t>Transport</a:t>
            </a:r>
          </a:p>
        </p:txBody>
      </p:sp>
      <p:pic>
        <p:nvPicPr>
          <p:cNvPr id="21" name="Espace réservé pour une image  20"/>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t="5720" b="5720"/>
          <a:stretch>
            <a:fillRect/>
          </a:stretch>
        </p:blipFill>
        <p:spPr>
          <a:xfrm>
            <a:off x="9301163" y="1401763"/>
            <a:ext cx="804862" cy="712787"/>
          </a:xfrm>
          <a:prstGeom prst="rect">
            <a:avLst/>
          </a:prstGeom>
        </p:spPr>
      </p:pic>
      <p:pic>
        <p:nvPicPr>
          <p:cNvPr id="34" name="Espace réservé pour une image  33"/>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t="12250" b="12250"/>
          <a:stretch>
            <a:fillRect/>
          </a:stretch>
        </p:blipFill>
        <p:spPr>
          <a:xfrm>
            <a:off x="9413236" y="4791157"/>
            <a:ext cx="874713" cy="660400"/>
          </a:xfrm>
          <a:prstGeom prst="rect">
            <a:avLst/>
          </a:prstGeom>
        </p:spPr>
      </p:pic>
      <p:pic>
        <p:nvPicPr>
          <p:cNvPr id="35" name="Espace réservé pour une image  34"/>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11957" b="11957"/>
          <a:stretch>
            <a:fillRect/>
          </a:stretch>
        </p:blipFill>
        <p:spPr>
          <a:xfrm>
            <a:off x="9363075" y="6450013"/>
            <a:ext cx="876300" cy="666750"/>
          </a:xfrm>
          <a:prstGeom prst="rect">
            <a:avLst/>
          </a:prstGeom>
        </p:spPr>
      </p:pic>
      <p:pic>
        <p:nvPicPr>
          <p:cNvPr id="36" name="Graphique 16"/>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tretch>
            <a:fillRect/>
          </a:stretch>
        </p:blipFill>
        <p:spPr>
          <a:xfrm>
            <a:off x="9281697" y="7765257"/>
            <a:ext cx="993427" cy="993427"/>
          </a:xfrm>
          <a:prstGeom prst="rect">
            <a:avLst/>
          </a:prstGeom>
        </p:spPr>
      </p:pic>
      <p:pic>
        <p:nvPicPr>
          <p:cNvPr id="53" name="Picture 2" descr="vector art, clip art, arrow, dailyimage, down, lightning"/>
          <p:cNvPicPr>
            <a:picLocks noGrp="1" noChangeAspect="1" noChangeArrowheads="1"/>
          </p:cNvPicPr>
          <p:nvPr>
            <p:ph type="pic" sz="quarter" idx="17"/>
          </p:nvPr>
        </p:nvPicPr>
        <p:blipFill>
          <a:blip r:embed="rId6">
            <a:extLst>
              <a:ext uri="{28A0092B-C50C-407E-A947-70E740481C1C}">
                <a14:useLocalDpi xmlns:a14="http://schemas.microsoft.com/office/drawing/2010/main" val="0"/>
              </a:ext>
            </a:extLst>
          </a:blip>
          <a:srcRect l="3932" r="3932"/>
          <a:stretch>
            <a:fillRect/>
          </a:stretch>
        </p:blipFill>
        <p:spPr bwMode="auto">
          <a:xfrm>
            <a:off x="9402510" y="2986478"/>
            <a:ext cx="774700" cy="104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4089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fr-FR" altLang="ja-JP" dirty="0"/>
              <a:t>Gestion</a:t>
            </a:r>
            <a:r>
              <a:rPr kumimoji="1" lang="en-US" altLang="ja-JP" dirty="0"/>
              <a:t> des </a:t>
            </a:r>
            <a:r>
              <a:rPr kumimoji="1" lang="fr-FR" altLang="ja-JP" dirty="0"/>
              <a:t>comptes</a:t>
            </a:r>
          </a:p>
        </p:txBody>
      </p:sp>
      <p:sp>
        <p:nvSpPr>
          <p:cNvPr id="8" name="テキスト プレースホルダー 7"/>
          <p:cNvSpPr>
            <a:spLocks noGrp="1"/>
          </p:cNvSpPr>
          <p:nvPr>
            <p:ph type="body" sz="quarter" idx="16"/>
          </p:nvPr>
        </p:nvSpPr>
        <p:spPr>
          <a:xfrm>
            <a:off x="2392456" y="7438755"/>
            <a:ext cx="13231470" cy="1625815"/>
          </a:xfrm>
        </p:spPr>
        <p:txBody>
          <a:bodyPr/>
          <a:lstStyle/>
          <a:p>
            <a:pPr marL="342900" indent="-342900">
              <a:buFont typeface="Arial" panose="020B0604020202020204" pitchFamily="34" charset="0"/>
              <a:buChar char="•"/>
            </a:pPr>
            <a:r>
              <a:rPr lang="fr-FR" dirty="0"/>
              <a:t>Notre système permet de gérer différents comptes, chacun disposant de droits et de privilèges qui lui sont propres lui permettant d’effectuer ces taches à travers les différentes plateformes de notre application.</a:t>
            </a:r>
            <a:endParaRPr lang="en-US" dirty="0"/>
          </a:p>
          <a:p>
            <a:endParaRPr kumimoji="1" lang="ja-JP" altLang="en-US" dirty="0"/>
          </a:p>
        </p:txBody>
      </p:sp>
      <p:sp>
        <p:nvSpPr>
          <p:cNvPr id="11" name="スライド番号プレースホルダー 10"/>
          <p:cNvSpPr>
            <a:spLocks noGrp="1"/>
          </p:cNvSpPr>
          <p:nvPr>
            <p:ph type="sldNum" sz="quarter" idx="11"/>
          </p:nvPr>
        </p:nvSpPr>
        <p:spPr/>
        <p:txBody>
          <a:bodyPr/>
          <a:lstStyle/>
          <a:p>
            <a:fld id="{387164BF-D67A-46C0-81D2-5BAF67C00C80}" type="slidenum">
              <a:rPr lang="en-US" smtClean="0"/>
              <a:pPr/>
              <a:t>8</a:t>
            </a:fld>
            <a:endParaRPr lang="en-US" dirty="0"/>
          </a:p>
        </p:txBody>
      </p:sp>
      <p:pic>
        <p:nvPicPr>
          <p:cNvPr id="7" name="Espace réservé pour une image  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165440" y="1723120"/>
            <a:ext cx="9367107" cy="4913172"/>
          </a:xfrm>
        </p:spPr>
      </p:pic>
    </p:spTree>
    <p:extLst>
      <p:ext uri="{BB962C8B-B14F-4D97-AF65-F5344CB8AC3E}">
        <p14:creationId xmlns:p14="http://schemas.microsoft.com/office/powerpoint/2010/main" val="34714972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387164BF-D67A-46C0-81D2-5BAF67C00C80}" type="slidenum">
              <a:rPr lang="en-US" smtClean="0"/>
              <a:pPr/>
              <a:t>9</a:t>
            </a:fld>
            <a:endParaRPr lang="en-US" dirty="0"/>
          </a:p>
        </p:txBody>
      </p:sp>
      <p:sp>
        <p:nvSpPr>
          <p:cNvPr id="5" name="Titre 4"/>
          <p:cNvSpPr>
            <a:spLocks noGrp="1"/>
          </p:cNvSpPr>
          <p:nvPr>
            <p:ph type="title"/>
          </p:nvPr>
        </p:nvSpPr>
        <p:spPr/>
        <p:txBody>
          <a:bodyPr/>
          <a:lstStyle/>
          <a:p>
            <a:r>
              <a:rPr lang="fr-FR" dirty="0"/>
              <a:t>Prélèvements</a:t>
            </a:r>
            <a:endParaRPr lang="en-US" dirty="0"/>
          </a:p>
        </p:txBody>
      </p:sp>
      <p:sp>
        <p:nvSpPr>
          <p:cNvPr id="6" name="Espace réservé du texte 5"/>
          <p:cNvSpPr>
            <a:spLocks noGrp="1"/>
          </p:cNvSpPr>
          <p:nvPr>
            <p:ph type="body" sz="quarter" idx="16"/>
          </p:nvPr>
        </p:nvSpPr>
        <p:spPr>
          <a:xfrm>
            <a:off x="2256074" y="7438755"/>
            <a:ext cx="13636515" cy="1625815"/>
          </a:xfrm>
        </p:spPr>
        <p:txBody>
          <a:bodyPr/>
          <a:lstStyle/>
          <a:p>
            <a:pPr marL="342900" indent="-342900">
              <a:buFont typeface="Arial" panose="020B0604020202020204" pitchFamily="34" charset="0"/>
              <a:buChar char="•"/>
            </a:pPr>
            <a:r>
              <a:rPr lang="fr-FR" dirty="0"/>
              <a:t>Les prélèvements concernent deux types de patients : les diabétiques et les femmes ayant une grossesse à risque. Pour ces patients, notre application leur permet d’envoyer les taux des prélèvements à leurs médecins traitants via un appareil spécialement dédié pour chaque indicateur prélevé.</a:t>
            </a:r>
            <a:endParaRPr lang="en-US" dirty="0"/>
          </a:p>
          <a:p>
            <a:endParaRPr lang="en-US" dirty="0"/>
          </a:p>
        </p:txBody>
      </p:sp>
      <p:pic>
        <p:nvPicPr>
          <p:cNvPr id="8" name="Espace réservé pour une image  7"/>
          <p:cNvPicPr>
            <a:picLocks noGrp="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324939" y="1715492"/>
            <a:ext cx="9498787" cy="4913173"/>
          </a:xfrm>
          <a:prstGeom prst="rect">
            <a:avLst/>
          </a:prstGeom>
        </p:spPr>
      </p:pic>
    </p:spTree>
    <p:extLst>
      <p:ext uri="{BB962C8B-B14F-4D97-AF65-F5344CB8AC3E}">
        <p14:creationId xmlns:p14="http://schemas.microsoft.com/office/powerpoint/2010/main" val="28899331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44717</TotalTime>
  <Words>701</Words>
  <Application>Microsoft Office PowerPoint</Application>
  <PresentationFormat>Personnalisé</PresentationFormat>
  <Paragraphs>155</Paragraphs>
  <Slides>30</Slides>
  <Notes>4</Notes>
  <HiddenSlides>0</HiddenSlides>
  <MMClips>0</MMClips>
  <ScaleCrop>false</ScaleCrop>
  <HeadingPairs>
    <vt:vector size="6" baseType="variant">
      <vt:variant>
        <vt:lpstr>Polices utilisées</vt:lpstr>
      </vt:variant>
      <vt:variant>
        <vt:i4>11</vt:i4>
      </vt:variant>
      <vt:variant>
        <vt:lpstr>Thème</vt:lpstr>
      </vt:variant>
      <vt:variant>
        <vt:i4>4</vt:i4>
      </vt:variant>
      <vt:variant>
        <vt:lpstr>Titres des diapositives</vt:lpstr>
      </vt:variant>
      <vt:variant>
        <vt:i4>30</vt:i4>
      </vt:variant>
    </vt:vector>
  </HeadingPairs>
  <TitlesOfParts>
    <vt:vector size="45" baseType="lpstr">
      <vt:lpstr>ＭＳ Ｐゴシック</vt:lpstr>
      <vt:lpstr>Adobe Garamond Pro Bold</vt:lpstr>
      <vt:lpstr>Arial</vt:lpstr>
      <vt:lpstr>Calibri</vt:lpstr>
      <vt:lpstr>Roboto Condensed Light</vt:lpstr>
      <vt:lpstr>Roboto Light</vt:lpstr>
      <vt:lpstr>Spica Neue</vt:lpstr>
      <vt:lpstr>Spica Neue Light</vt:lpstr>
      <vt:lpstr>Symbol</vt:lpstr>
      <vt:lpstr>Times New Roman</vt:lpstr>
      <vt:lpstr>Wingdings</vt:lpstr>
      <vt:lpstr>Title</vt:lpstr>
      <vt:lpstr>No Decoration</vt:lpstr>
      <vt:lpstr>Contents</vt:lpstr>
      <vt:lpstr>1_Contents</vt:lpstr>
      <vt:lpstr>Présentation PowerPoint</vt:lpstr>
      <vt:lpstr>Plan de la présentation</vt:lpstr>
      <vt:lpstr>Présentation PowerPoint</vt:lpstr>
      <vt:lpstr>Membres fondateurs de SeaDev</vt:lpstr>
      <vt:lpstr>Circuit de validation</vt:lpstr>
      <vt:lpstr>Problématique</vt:lpstr>
      <vt:lpstr>Solution  proposée</vt:lpstr>
      <vt:lpstr>Gestion des comptes</vt:lpstr>
      <vt:lpstr>Prélèvements</vt:lpstr>
      <vt:lpstr>Signalements</vt:lpstr>
      <vt:lpstr>Rappel</vt:lpstr>
      <vt:lpstr>Suivi en temps réel</vt:lpstr>
      <vt:lpstr>Transport</vt:lpstr>
      <vt:lpstr>Aspect Technique</vt:lpstr>
      <vt:lpstr>Architecture Logicielle</vt:lpstr>
      <vt:lpstr>Mise en place des Serveurs</vt:lpstr>
      <vt:lpstr>Interaction Logicielle</vt:lpstr>
      <vt:lpstr>Matériel utilisé</vt:lpstr>
      <vt:lpstr>Aspect Financier </vt:lpstr>
      <vt:lpstr>Présentation PowerPoint</vt:lpstr>
      <vt:lpstr>Présentation PowerPoint</vt:lpstr>
      <vt:lpstr>Présentation PowerPoint</vt:lpstr>
      <vt:lpstr>Présentation PowerPoint</vt:lpstr>
      <vt:lpstr>Présentation PowerPoint</vt:lpstr>
      <vt:lpstr>Présentation PowerPoint</vt:lpstr>
      <vt:lpstr>Aspect Organisationnel</vt:lpstr>
      <vt:lpstr>Phases de pérennisation du projet</vt:lpstr>
      <vt:lpstr>Présentation PowerPoint</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LAHLOUH MOUNIR</cp:lastModifiedBy>
  <cp:revision>830</cp:revision>
  <dcterms:created xsi:type="dcterms:W3CDTF">2015-01-09T17:56:04Z</dcterms:created>
  <dcterms:modified xsi:type="dcterms:W3CDTF">2017-06-10T16:16:21Z</dcterms:modified>
</cp:coreProperties>
</file>