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 SemiBold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Frank Ruhl Libre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SemiBold-bold.fntdata"/><Relationship Id="rId27" Type="http://schemas.openxmlformats.org/officeDocument/2006/relationships/font" Target="fonts/MontserratSemiBo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SemiBol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regular.fntdata"/><Relationship Id="rId30" Type="http://schemas.openxmlformats.org/officeDocument/2006/relationships/font" Target="fonts/MontserratSemiBold-bold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bold.fntdata"/><Relationship Id="rId13" Type="http://schemas.openxmlformats.org/officeDocument/2006/relationships/slide" Target="slides/slide7.xml"/><Relationship Id="rId35" Type="http://schemas.openxmlformats.org/officeDocument/2006/relationships/font" Target="fonts/FrankRuhlLibre-regular.fntdata"/><Relationship Id="rId12" Type="http://schemas.openxmlformats.org/officeDocument/2006/relationships/slide" Target="slides/slide6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FrankRuhlLibre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651dd4810_2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651dd4810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651dd4810_2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651dd4810_2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651dd481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651dd481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651dd4810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651dd4810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651dd481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651dd481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651dd4810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651dd481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651dd4810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651dd4810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651dd4810_2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651dd4810_2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651dd4810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651dd4810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651dd4810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651dd4810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9b991df9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9b991df9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651dd4810_2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651dd4810_2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651dd481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651dd481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651dd4810_2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651dd4810_2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651dd4810_2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651dd4810_2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651dd4810_2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651dd4810_2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651dd4810_2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651dd4810_2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651dd4810_2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651dd4810_2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651dd481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651dd481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651dd4810_2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651dd4810_2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Relationship Id="rId3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9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9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9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Relationship Id="rId3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jpg"/><Relationship Id="rId3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9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jp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rgbClr val="22033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2" type="subTitle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2"/>
                </a:solidFill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bg>
      <p:bgPr>
        <a:solidFill>
          <a:srgbClr val="220337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2" type="subTitle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2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_1_1_1">
    <p:bg>
      <p:bgPr>
        <a:solidFill>
          <a:srgbClr val="220337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6"/>
          <p:cNvPicPr preferRelativeResize="0"/>
          <p:nvPr/>
        </p:nvPicPr>
        <p:blipFill rotWithShape="1">
          <a:blip r:embed="rId2">
            <a:alphaModFix/>
          </a:blip>
          <a:srcRect b="367" l="308" r="327" t="357"/>
          <a:stretch/>
        </p:blipFill>
        <p:spPr>
          <a:xfrm>
            <a:off x="0" y="250"/>
            <a:ext cx="914399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York University logo" id="67" name="Google Shape;6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2" type="subTitle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 txBox="1"/>
          <p:nvPr>
            <p:ph type="title"/>
          </p:nvPr>
        </p:nvSpPr>
        <p:spPr>
          <a:xfrm>
            <a:off x="1506000" y="1385509"/>
            <a:ext cx="6131700" cy="16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2462575" y="2959018"/>
            <a:ext cx="42186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/>
        </p:nvSpPr>
        <p:spPr>
          <a:xfrm>
            <a:off x="4583948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 " id="77" name="Google Shape;7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8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11700" y="1448400"/>
            <a:ext cx="6551100" cy="22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587970"/>
            <a:ext cx="49455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700" y="2467949"/>
            <a:ext cx="39999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9"/>
          <p:cNvSpPr txBox="1"/>
          <p:nvPr>
            <p:ph idx="2" type="body"/>
          </p:nvPr>
        </p:nvSpPr>
        <p:spPr>
          <a:xfrm>
            <a:off x="4619925" y="2467949"/>
            <a:ext cx="39999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85" name="Google Shape;8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9"/>
          <p:cNvSpPr txBox="1"/>
          <p:nvPr>
            <p:ph idx="3" type="subTitle"/>
          </p:nvPr>
        </p:nvSpPr>
        <p:spPr>
          <a:xfrm>
            <a:off x="311700" y="2054620"/>
            <a:ext cx="3999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4" type="subTitle"/>
          </p:nvPr>
        </p:nvSpPr>
        <p:spPr>
          <a:xfrm>
            <a:off x="4619925" y="2054620"/>
            <a:ext cx="3999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descr=" " id="92" name="Google Shape;9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311700" y="708000"/>
            <a:ext cx="313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2400"/>
              <a:buNone/>
              <a:defRPr sz="24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311700" y="1542000"/>
            <a:ext cx="3054600" cy="28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98" name="Google Shape;9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" name="Google Shape;100;p21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1772975" y="528144"/>
            <a:ext cx="5597700" cy="24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5600"/>
              <a:buNone/>
              <a:defRPr sz="5600">
                <a:solidFill>
                  <a:srgbClr val="57068C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descr=" " id="103" name="Google Shape;10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2120250" y="2660325"/>
            <a:ext cx="4903500" cy="16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 " id="107" name="Google Shape;107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3"/>
          <p:cNvSpPr txBox="1"/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 sz="36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9" name="Google Shape;109;p23"/>
          <p:cNvSpPr txBox="1"/>
          <p:nvPr>
            <p:ph idx="1" type="subTitle"/>
          </p:nvPr>
        </p:nvSpPr>
        <p:spPr>
          <a:xfrm>
            <a:off x="294375" y="2803075"/>
            <a:ext cx="3616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0" name="Google Shape;110;p23"/>
          <p:cNvSpPr txBox="1"/>
          <p:nvPr>
            <p:ph idx="2" type="body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 " id="111" name="Google Shape;11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14" name="Google Shape;11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4"/>
          <p:cNvSpPr txBox="1"/>
          <p:nvPr>
            <p:ph type="title"/>
          </p:nvPr>
        </p:nvSpPr>
        <p:spPr>
          <a:xfrm>
            <a:off x="311700" y="3619355"/>
            <a:ext cx="45117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None/>
              <a:defRPr b="0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17" name="Google Shape;117;p24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5" y="0"/>
            <a:ext cx="913607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5"/>
          <p:cNvSpPr txBox="1"/>
          <p:nvPr>
            <p:ph hasCustomPrompt="1" type="title"/>
          </p:nvPr>
        </p:nvSpPr>
        <p:spPr>
          <a:xfrm>
            <a:off x="311700" y="606575"/>
            <a:ext cx="85206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3000"/>
              <a:buNone/>
              <a:defRPr sz="13000">
                <a:solidFill>
                  <a:srgbClr val="57068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3007950" y="3094875"/>
            <a:ext cx="3128100" cy="1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pic>
        <p:nvPicPr>
          <p:cNvPr descr=" " id="122" name="Google Shape;1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5"/>
          <p:cNvSpPr txBox="1"/>
          <p:nvPr>
            <p:ph idx="2" type="subTitle"/>
          </p:nvPr>
        </p:nvSpPr>
        <p:spPr>
          <a:xfrm>
            <a:off x="1429500" y="2353776"/>
            <a:ext cx="62850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accen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Text">
  <p:cSld name="CUSTOM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5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6"/>
          <p:cNvSpPr txBox="1"/>
          <p:nvPr>
            <p:ph type="title"/>
          </p:nvPr>
        </p:nvSpPr>
        <p:spPr>
          <a:xfrm>
            <a:off x="4969800" y="1412750"/>
            <a:ext cx="3766800" cy="13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4969675" y="2901150"/>
            <a:ext cx="3766800" cy="13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CUSTOM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32" name="Google Shape;13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7"/>
          <p:cNvSpPr txBox="1"/>
          <p:nvPr>
            <p:ph type="title"/>
          </p:nvPr>
        </p:nvSpPr>
        <p:spPr>
          <a:xfrm>
            <a:off x="311700" y="587975"/>
            <a:ext cx="36108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000"/>
              <a:buNone/>
              <a:defRPr sz="40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311700" y="1836175"/>
            <a:ext cx="3610800" cy="24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6" name="Google Shape;136;p27"/>
          <p:cNvSpPr txBox="1"/>
          <p:nvPr/>
        </p:nvSpPr>
        <p:spPr>
          <a:xfrm>
            <a:off x="5958050" y="683000"/>
            <a:ext cx="27786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7"/>
          <p:cNvSpPr txBox="1"/>
          <p:nvPr>
            <p:ph idx="2" type="body"/>
          </p:nvPr>
        </p:nvSpPr>
        <p:spPr>
          <a:xfrm>
            <a:off x="5824575" y="683050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38" name="Google Shape;138;p27"/>
          <p:cNvSpPr txBox="1"/>
          <p:nvPr>
            <p:ph idx="3" type="body"/>
          </p:nvPr>
        </p:nvSpPr>
        <p:spPr>
          <a:xfrm>
            <a:off x="5824575" y="1931875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39" name="Google Shape;139;p27"/>
          <p:cNvSpPr txBox="1"/>
          <p:nvPr>
            <p:ph idx="4" type="body"/>
          </p:nvPr>
        </p:nvSpPr>
        <p:spPr>
          <a:xfrm>
            <a:off x="5824575" y="3180700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140" name="Google Shape;140;p27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  <p15:guide id="2" orient="horz" pos="432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">
    <p:bg>
      <p:bgPr>
        <a:solidFill>
          <a:srgbClr val="220337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43" name="Google Shape;14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8"/>
          <p:cNvSpPr txBox="1"/>
          <p:nvPr>
            <p:ph type="title"/>
          </p:nvPr>
        </p:nvSpPr>
        <p:spPr>
          <a:xfrm>
            <a:off x="904850" y="1264532"/>
            <a:ext cx="67107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6" name="Google Shape;146;p28"/>
          <p:cNvSpPr txBox="1"/>
          <p:nvPr>
            <p:ph idx="1" type="subTitle"/>
          </p:nvPr>
        </p:nvSpPr>
        <p:spPr>
          <a:xfrm>
            <a:off x="974919" y="3029082"/>
            <a:ext cx="37152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descr=" " id="147" name="Google Shape;14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3">
    <p:bg>
      <p:bgPr>
        <a:solidFill>
          <a:schemeClr val="lt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2802" y="-34225"/>
            <a:ext cx="9269596" cy="518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9"/>
          <p:cNvSpPr txBox="1"/>
          <p:nvPr>
            <p:ph type="title"/>
          </p:nvPr>
        </p:nvSpPr>
        <p:spPr>
          <a:xfrm>
            <a:off x="592275" y="522825"/>
            <a:ext cx="8144400" cy="3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lio" type="blank">
  <p:cSld name="BLANK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54" name="Google Shape;15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11700" y="3688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Frank Ruhl Libre"/>
              <a:buNone/>
              <a:defRPr b="1" sz="3600">
                <a:solidFill>
                  <a:srgbClr val="57068C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arxiv.org/abs/2005.1140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407250" y="1406075"/>
            <a:ext cx="83295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AI Chatbot for NYU Academic Advising</a:t>
            </a:r>
            <a:endParaRPr sz="2500"/>
          </a:p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05.09.25</a:t>
            </a:r>
            <a:endParaRPr/>
          </a:p>
        </p:txBody>
      </p:sp>
      <p:sp>
        <p:nvSpPr>
          <p:cNvPr id="163" name="Google Shape;163;p32"/>
          <p:cNvSpPr txBox="1"/>
          <p:nvPr>
            <p:ph idx="2" type="subTitle"/>
          </p:nvPr>
        </p:nvSpPr>
        <p:spPr>
          <a:xfrm>
            <a:off x="2496200" y="294401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Dai, Keven Ni, and Kelly Lin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Link to Github repo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311700" y="718300"/>
            <a:ext cx="81060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Grading Finetuned LLM by Using ChatGPT-4o</a:t>
            </a:r>
            <a:endParaRPr sz="2800"/>
          </a:p>
        </p:txBody>
      </p:sp>
      <p:pic>
        <p:nvPicPr>
          <p:cNvPr id="225" name="Google Shape;225;p41" title="llm_baseline_finetuned_comparis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975" y="1308700"/>
            <a:ext cx="6412052" cy="320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2" title="Screenshot 2025-05-09 at 01.22.29.png"/>
          <p:cNvPicPr preferRelativeResize="0"/>
          <p:nvPr/>
        </p:nvPicPr>
        <p:blipFill rotWithShape="1">
          <a:blip r:embed="rId3">
            <a:alphaModFix/>
          </a:blip>
          <a:srcRect b="0" l="8960" r="5540" t="0"/>
          <a:stretch/>
        </p:blipFill>
        <p:spPr>
          <a:xfrm>
            <a:off x="4409675" y="1446225"/>
            <a:ext cx="4266051" cy="293932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2"/>
          <p:cNvSpPr txBox="1"/>
          <p:nvPr>
            <p:ph type="title"/>
          </p:nvPr>
        </p:nvSpPr>
        <p:spPr>
          <a:xfrm>
            <a:off x="311700" y="718300"/>
            <a:ext cx="81060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Grading Finetuned LLM by Using ChatGPT-4o</a:t>
            </a:r>
            <a:endParaRPr sz="2800"/>
          </a:p>
        </p:txBody>
      </p:sp>
      <p:sp>
        <p:nvSpPr>
          <p:cNvPr id="232" name="Google Shape;232;p42"/>
          <p:cNvSpPr txBox="1"/>
          <p:nvPr/>
        </p:nvSpPr>
        <p:spPr>
          <a:xfrm>
            <a:off x="395650" y="1491300"/>
            <a:ext cx="3936300" cy="28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Problem with finetuning:</a:t>
            </a:r>
            <a:endParaRPr b="1" sz="15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Performance not satisfying</a:t>
            </a:r>
            <a:endParaRPr sz="15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Inefficient when synthesising data to cover all information</a:t>
            </a:r>
            <a:endParaRPr sz="15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Training is time consuming</a:t>
            </a:r>
            <a:endParaRPr sz="15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Case to use finetuning:</a:t>
            </a:r>
            <a:endParaRPr b="1" sz="15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Require high </a:t>
            </a:r>
            <a:r>
              <a:rPr lang="en" sz="15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inference</a:t>
            </a:r>
            <a:r>
              <a:rPr lang="en" sz="15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speed</a:t>
            </a:r>
            <a:endParaRPr sz="15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Fixed dataset/few updates</a:t>
            </a:r>
            <a:endParaRPr sz="15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Offline deployment</a:t>
            </a:r>
            <a:endParaRPr sz="15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title"/>
          </p:nvPr>
        </p:nvSpPr>
        <p:spPr>
          <a:xfrm>
            <a:off x="311700" y="718300"/>
            <a:ext cx="81060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RAG: Settings and Hyperparameters</a:t>
            </a:r>
            <a:endParaRPr sz="2800"/>
          </a:p>
        </p:txBody>
      </p:sp>
      <p:sp>
        <p:nvSpPr>
          <p:cNvPr id="238" name="Google Shape;238;p43"/>
          <p:cNvSpPr txBox="1"/>
          <p:nvPr>
            <p:ph idx="1" type="body"/>
          </p:nvPr>
        </p:nvSpPr>
        <p:spPr>
          <a:xfrm>
            <a:off x="311700" y="1291400"/>
            <a:ext cx="84249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Framework: RAGFlow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Embedding model: BGE-Large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Chunk token number: 512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Top N (selects N chunks from the retrieved ones) : 8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Similarity: weighted keyword similarity + cosine similarity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Similarity </a:t>
            </a:r>
            <a:r>
              <a:rPr lang="en" sz="1700"/>
              <a:t>threshold</a:t>
            </a:r>
            <a:r>
              <a:rPr lang="en" sz="1700"/>
              <a:t>: 0.2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39" name="Google Shape;2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475" y="3065145"/>
            <a:ext cx="4421125" cy="18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/>
          <p:nvPr>
            <p:ph type="title"/>
          </p:nvPr>
        </p:nvSpPr>
        <p:spPr>
          <a:xfrm>
            <a:off x="311700" y="718300"/>
            <a:ext cx="81060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RAG Performance</a:t>
            </a:r>
            <a:endParaRPr sz="2800"/>
          </a:p>
        </p:txBody>
      </p:sp>
      <p:pic>
        <p:nvPicPr>
          <p:cNvPr id="245" name="Google Shape;24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713" y="1371700"/>
            <a:ext cx="5814569" cy="346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type="title"/>
          </p:nvPr>
        </p:nvSpPr>
        <p:spPr>
          <a:xfrm>
            <a:off x="311700" y="718300"/>
            <a:ext cx="81060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RAG Performance</a:t>
            </a:r>
            <a:endParaRPr sz="2800"/>
          </a:p>
        </p:txBody>
      </p:sp>
      <p:pic>
        <p:nvPicPr>
          <p:cNvPr id="251" name="Google Shape;25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000" y="1290525"/>
            <a:ext cx="7297802" cy="361682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5"/>
          <p:cNvSpPr txBox="1"/>
          <p:nvPr>
            <p:ph idx="3" type="subTitle"/>
          </p:nvPr>
        </p:nvSpPr>
        <p:spPr>
          <a:xfrm>
            <a:off x="7158100" y="3009925"/>
            <a:ext cx="18966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Looks good, but can we get better performance?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>
            <p:ph type="title"/>
          </p:nvPr>
        </p:nvSpPr>
        <p:spPr>
          <a:xfrm>
            <a:off x="311700" y="718300"/>
            <a:ext cx="81060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would happen if we used a better LLM</a:t>
            </a:r>
            <a:endParaRPr sz="2800"/>
          </a:p>
        </p:txBody>
      </p:sp>
      <p:pic>
        <p:nvPicPr>
          <p:cNvPr id="258" name="Google Shape;25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250" y="1371700"/>
            <a:ext cx="5817507" cy="346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6"/>
          <p:cNvSpPr/>
          <p:nvPr/>
        </p:nvSpPr>
        <p:spPr>
          <a:xfrm>
            <a:off x="2206475" y="1852250"/>
            <a:ext cx="730500" cy="6198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46"/>
          <p:cNvSpPr/>
          <p:nvPr/>
        </p:nvSpPr>
        <p:spPr>
          <a:xfrm>
            <a:off x="3111600" y="1709475"/>
            <a:ext cx="730500" cy="6198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46"/>
          <p:cNvSpPr/>
          <p:nvPr/>
        </p:nvSpPr>
        <p:spPr>
          <a:xfrm>
            <a:off x="2206475" y="4447225"/>
            <a:ext cx="1635600" cy="2904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/>
          <p:nvPr>
            <p:ph type="title"/>
          </p:nvPr>
        </p:nvSpPr>
        <p:spPr>
          <a:xfrm>
            <a:off x="311700" y="718300"/>
            <a:ext cx="81060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Why RAG reduces the performance</a:t>
            </a:r>
            <a:endParaRPr sz="2800"/>
          </a:p>
        </p:txBody>
      </p:sp>
      <p:pic>
        <p:nvPicPr>
          <p:cNvPr id="267" name="Google Shape;26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75" y="2816275"/>
            <a:ext cx="7716049" cy="16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7"/>
          <p:cNvSpPr txBox="1"/>
          <p:nvPr>
            <p:ph idx="1" type="body"/>
          </p:nvPr>
        </p:nvSpPr>
        <p:spPr>
          <a:xfrm>
            <a:off x="311700" y="1234325"/>
            <a:ext cx="8424900" cy="16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Question: What is the maximum number of credits a student can take in one term without needing permission?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A. 18  </a:t>
            </a:r>
            <a:r>
              <a:rPr b="1" lang="en"/>
              <a:t> B. 16   C. 20   D. 12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Response: The answer you are looking for is not found in the knowledge base.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Information in database: The similarity rank is 12th.</a:t>
            </a:r>
            <a:endParaRPr b="1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/>
          <p:nvPr>
            <p:ph type="title"/>
          </p:nvPr>
        </p:nvSpPr>
        <p:spPr>
          <a:xfrm>
            <a:off x="311700" y="718300"/>
            <a:ext cx="81060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RAG reduces the performance</a:t>
            </a:r>
            <a:endParaRPr sz="2800"/>
          </a:p>
        </p:txBody>
      </p:sp>
      <p:sp>
        <p:nvSpPr>
          <p:cNvPr id="274" name="Google Shape;274;p48"/>
          <p:cNvSpPr txBox="1"/>
          <p:nvPr>
            <p:ph idx="1" type="body"/>
          </p:nvPr>
        </p:nvSpPr>
        <p:spPr>
          <a:xfrm>
            <a:off x="311700" y="1340850"/>
            <a:ext cx="8034600" cy="24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Randomly check 15 wrong answers, all of them have the same problem: Answers do not appear in the top k (8) text chunks retrieved from the document.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Similarity scores are very close between each chunk: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1</a:t>
            </a:r>
            <a:r>
              <a:rPr baseline="30000" lang="en" sz="1800">
                <a:solidFill>
                  <a:schemeClr val="dk2"/>
                </a:solidFill>
              </a:rPr>
              <a:t>st</a:t>
            </a:r>
            <a:r>
              <a:rPr lang="en" sz="1800">
                <a:solidFill>
                  <a:schemeClr val="dk2"/>
                </a:solidFill>
              </a:rPr>
              <a:t>: 30.28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8</a:t>
            </a:r>
            <a:r>
              <a:rPr baseline="30000" lang="en" sz="1800">
                <a:solidFill>
                  <a:schemeClr val="dk2"/>
                </a:solidFill>
              </a:rPr>
              <a:t>th</a:t>
            </a:r>
            <a:r>
              <a:rPr lang="en" sz="1800">
                <a:solidFill>
                  <a:schemeClr val="dk2"/>
                </a:solidFill>
              </a:rPr>
              <a:t>: 28.5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12</a:t>
            </a:r>
            <a:r>
              <a:rPr baseline="30000" lang="en" sz="1800">
                <a:solidFill>
                  <a:schemeClr val="dk2"/>
                </a:solidFill>
              </a:rPr>
              <a:t>th</a:t>
            </a:r>
            <a:r>
              <a:rPr lang="en" sz="1800">
                <a:solidFill>
                  <a:schemeClr val="dk2"/>
                </a:solidFill>
              </a:rPr>
              <a:t> (the correct chunk): 27.91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9"/>
          <p:cNvSpPr txBox="1"/>
          <p:nvPr>
            <p:ph type="title"/>
          </p:nvPr>
        </p:nvSpPr>
        <p:spPr>
          <a:xfrm>
            <a:off x="311700" y="718300"/>
            <a:ext cx="81060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to improve the performance?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80" name="Google Shape;280;p49"/>
          <p:cNvSpPr txBox="1"/>
          <p:nvPr>
            <p:ph idx="1" type="body"/>
          </p:nvPr>
        </p:nvSpPr>
        <p:spPr>
          <a:xfrm>
            <a:off x="311700" y="1340850"/>
            <a:ext cx="8034600" cy="24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Better </a:t>
            </a:r>
            <a:r>
              <a:rPr b="1" lang="en" sz="1800">
                <a:solidFill>
                  <a:srgbClr val="000000"/>
                </a:solidFill>
              </a:rPr>
              <a:t>embedding</a:t>
            </a:r>
            <a:r>
              <a:rPr lang="en" sz="1800">
                <a:solidFill>
                  <a:srgbClr val="000000"/>
                </a:solidFill>
              </a:rPr>
              <a:t> models: OpenAI text-embedding-3-large, E5-Mistral-7B-embed, Jina-embeddings-v2...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Add the number of </a:t>
            </a:r>
            <a:r>
              <a:rPr b="1" lang="en" sz="1800">
                <a:solidFill>
                  <a:srgbClr val="000000"/>
                </a:solidFill>
              </a:rPr>
              <a:t>N</a:t>
            </a:r>
            <a:r>
              <a:rPr lang="en" sz="1800">
                <a:solidFill>
                  <a:srgbClr val="000000"/>
                </a:solidFill>
              </a:rPr>
              <a:t> (top 12 or top 16): increase the computational cost but increase the hit rate of retrieval.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Reranking</a:t>
            </a:r>
            <a:r>
              <a:rPr lang="en" sz="1800">
                <a:solidFill>
                  <a:srgbClr val="000000"/>
                </a:solidFill>
              </a:rPr>
              <a:t>: re-rank the chunks after the first retrieval.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/>
          <p:nvPr/>
        </p:nvSpPr>
        <p:spPr>
          <a:xfrm>
            <a:off x="798275" y="489850"/>
            <a:ext cx="52242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Overall Performance: RAG </a:t>
            </a: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outperformed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6" name="Google Shape;28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313" y="1052350"/>
            <a:ext cx="6353365" cy="378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718300"/>
            <a:ext cx="44805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Executive Summary</a:t>
            </a:r>
            <a:endParaRPr sz="2800"/>
          </a:p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430400" y="1807225"/>
            <a:ext cx="53568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instant advising at NYU CAS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Incapability of vanilla LLM in this specific domain</a:t>
            </a:r>
            <a:endParaRPr sz="1400"/>
          </a:p>
        </p:txBody>
      </p:sp>
      <p:sp>
        <p:nvSpPr>
          <p:cNvPr id="170" name="Google Shape;170;p33"/>
          <p:cNvSpPr txBox="1"/>
          <p:nvPr>
            <p:ph idx="2" type="body"/>
          </p:nvPr>
        </p:nvSpPr>
        <p:spPr>
          <a:xfrm>
            <a:off x="430400" y="2797825"/>
            <a:ext cx="82443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Build a specialized LLM advisor to ease workload and improve access</a:t>
            </a:r>
            <a:endParaRPr sz="1400"/>
          </a:p>
        </p:txBody>
      </p:sp>
      <p:sp>
        <p:nvSpPr>
          <p:cNvPr id="171" name="Google Shape;171;p33"/>
          <p:cNvSpPr txBox="1"/>
          <p:nvPr>
            <p:ph idx="3" type="subTitle"/>
          </p:nvPr>
        </p:nvSpPr>
        <p:spPr>
          <a:xfrm>
            <a:off x="311700" y="1408200"/>
            <a:ext cx="25782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Problem</a:t>
            </a:r>
            <a:endParaRPr sz="1500"/>
          </a:p>
        </p:txBody>
      </p:sp>
      <p:sp>
        <p:nvSpPr>
          <p:cNvPr id="172" name="Google Shape;172;p33"/>
          <p:cNvSpPr txBox="1"/>
          <p:nvPr>
            <p:ph idx="4" type="subTitle"/>
          </p:nvPr>
        </p:nvSpPr>
        <p:spPr>
          <a:xfrm>
            <a:off x="320700" y="2475000"/>
            <a:ext cx="25602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Goal</a:t>
            </a:r>
            <a:endParaRPr sz="1500"/>
          </a:p>
        </p:txBody>
      </p:sp>
      <p:sp>
        <p:nvSpPr>
          <p:cNvPr id="173" name="Google Shape;173;p33"/>
          <p:cNvSpPr txBox="1"/>
          <p:nvPr>
            <p:ph idx="2" type="body"/>
          </p:nvPr>
        </p:nvSpPr>
        <p:spPr>
          <a:xfrm>
            <a:off x="430400" y="3572400"/>
            <a:ext cx="73983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RAG/Finetune/Prompt Embedding open source LLM</a:t>
            </a:r>
            <a:endParaRPr sz="1400"/>
          </a:p>
        </p:txBody>
      </p:sp>
      <p:sp>
        <p:nvSpPr>
          <p:cNvPr id="174" name="Google Shape;174;p33"/>
          <p:cNvSpPr txBox="1"/>
          <p:nvPr>
            <p:ph idx="4" type="subTitle"/>
          </p:nvPr>
        </p:nvSpPr>
        <p:spPr>
          <a:xfrm>
            <a:off x="320700" y="3237000"/>
            <a:ext cx="25782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Solution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 txBox="1"/>
          <p:nvPr>
            <p:ph idx="1" type="body"/>
          </p:nvPr>
        </p:nvSpPr>
        <p:spPr>
          <a:xfrm>
            <a:off x="341225" y="1078775"/>
            <a:ext cx="8233800" cy="24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20337"/>
                </a:solidFill>
              </a:rPr>
              <a:t>Conclusions:</a:t>
            </a:r>
            <a:endParaRPr b="1" sz="1500">
              <a:solidFill>
                <a:srgbClr val="220337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0337"/>
              </a:buClr>
              <a:buSzPts val="1500"/>
              <a:buChar char="●"/>
            </a:pPr>
            <a:r>
              <a:rPr lang="en" sz="1500">
                <a:solidFill>
                  <a:srgbClr val="220337"/>
                </a:solidFill>
              </a:rPr>
              <a:t>Finetuning is not ideal for this task but suitable for some use cases</a:t>
            </a:r>
            <a:endParaRPr sz="1500">
              <a:solidFill>
                <a:srgbClr val="220337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0337"/>
              </a:buClr>
              <a:buSzPts val="1500"/>
              <a:buChar char="●"/>
            </a:pPr>
            <a:r>
              <a:rPr lang="en" sz="1500">
                <a:solidFill>
                  <a:srgbClr val="220337"/>
                </a:solidFill>
              </a:rPr>
              <a:t>RAG can significantly improve the performance of models with limited long-context capabilities, making it suitable for low-cost deployment.</a:t>
            </a:r>
            <a:endParaRPr sz="1500">
              <a:solidFill>
                <a:srgbClr val="220337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033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20337"/>
                </a:solidFill>
              </a:rPr>
              <a:t>Future work:</a:t>
            </a:r>
            <a:endParaRPr b="1" sz="1500">
              <a:solidFill>
                <a:srgbClr val="220337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0337"/>
              </a:buClr>
              <a:buSzPts val="1500"/>
              <a:buChar char="●"/>
            </a:pPr>
            <a:r>
              <a:rPr lang="en" sz="1500">
                <a:solidFill>
                  <a:srgbClr val="220337"/>
                </a:solidFill>
              </a:rPr>
              <a:t>Find out why finetuning performance is worse than benchmark</a:t>
            </a:r>
            <a:endParaRPr sz="1500">
              <a:solidFill>
                <a:srgbClr val="220337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0337"/>
              </a:buClr>
              <a:buSzPts val="1500"/>
              <a:buChar char="●"/>
            </a:pPr>
            <a:r>
              <a:rPr lang="en" sz="1500">
                <a:solidFill>
                  <a:srgbClr val="220337"/>
                </a:solidFill>
              </a:rPr>
              <a:t>Develop more complex metrics for evaluation</a:t>
            </a:r>
            <a:endParaRPr sz="1500">
              <a:solidFill>
                <a:srgbClr val="220337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0337"/>
              </a:buClr>
              <a:buSzPts val="1500"/>
              <a:buChar char="●"/>
            </a:pPr>
            <a:r>
              <a:rPr lang="en" sz="1500">
                <a:solidFill>
                  <a:srgbClr val="220337"/>
                </a:solidFill>
              </a:rPr>
              <a:t>Try better </a:t>
            </a:r>
            <a:r>
              <a:rPr lang="en" sz="1500">
                <a:solidFill>
                  <a:srgbClr val="220337"/>
                </a:solidFill>
              </a:rPr>
              <a:t>embedding</a:t>
            </a:r>
            <a:r>
              <a:rPr lang="en" sz="1500">
                <a:solidFill>
                  <a:srgbClr val="220337"/>
                </a:solidFill>
              </a:rPr>
              <a:t> models and hyperparameters (such as N) to improve the performance of RAG.</a:t>
            </a:r>
            <a:endParaRPr sz="1500">
              <a:solidFill>
                <a:srgbClr val="220337"/>
              </a:solidFill>
            </a:endParaRPr>
          </a:p>
        </p:txBody>
      </p:sp>
      <p:sp>
        <p:nvSpPr>
          <p:cNvPr id="292" name="Google Shape;292;p51"/>
          <p:cNvSpPr txBox="1"/>
          <p:nvPr>
            <p:ph type="title"/>
          </p:nvPr>
        </p:nvSpPr>
        <p:spPr>
          <a:xfrm>
            <a:off x="311700" y="425375"/>
            <a:ext cx="81060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 and Future Work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718300"/>
            <a:ext cx="41376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Motivation</a:t>
            </a:r>
            <a:endParaRPr sz="2800"/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371700"/>
            <a:ext cx="8337000" cy="30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Students need timely, reliable advising.</a:t>
            </a:r>
            <a:endParaRPr sz="14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Related Work: RAG / LoRA / Finetuning for Academic Advising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RAG: Lewis, Patrick, et al. “Retrieval-Augmented Generation for Knowledge-Intensive NLP Tasks.” arXiv, 2020,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arxiv.org/abs/2005.11401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Hu, Edward J., et al. “LoRA: Low-Rank Adaptation of Large Language Models.” arXiv, 2021, arxiv.org/abs/2106.09685.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Akiba, Daisuke, and Michelle C. Fraboni. “AI-Supported Academic Advising: Exploring ChatGPT's Current State and Future Potential toward Student Empowerment.” Education Sciences, vol. 13, no. 9, 2023, p. 2085, doi:10.3390/educsci130902085.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718300"/>
            <a:ext cx="81060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 Preparation</a:t>
            </a:r>
            <a:endParaRPr sz="2800"/>
          </a:p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311700" y="1371700"/>
            <a:ext cx="84249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1. R</a:t>
            </a:r>
            <a:r>
              <a:rPr b="1" lang="en" sz="1400"/>
              <a:t>aw NYU CAS academic policy text (around 40k tokens)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2. Synthetic instruction format QA-Pairs generated by LLM (around 2k+ QA-pairs)</a:t>
            </a:r>
            <a:endParaRPr b="1" sz="14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225" y="2117700"/>
            <a:ext cx="4453827" cy="28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718300"/>
            <a:ext cx="81060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Model Choice</a:t>
            </a:r>
            <a:endParaRPr sz="2800"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291400"/>
            <a:ext cx="84249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Target model: Open source (easy to finetune and deploy), Long context window (64k - 128k)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want to concatenate all policy texts together and send to the model.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Llama-3.1-8B-Instruct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</a:t>
            </a:r>
            <a:r>
              <a:rPr lang="en" sz="1700"/>
              <a:t>emma-3-27b-it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Mistral-Small-24B-Instruct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718300"/>
            <a:ext cx="81060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Experiment Structure</a:t>
            </a:r>
            <a:endParaRPr sz="2800"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783300"/>
            <a:ext cx="3999900" cy="24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Benchmark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Finetuning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Embedding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RAG</a:t>
            </a:r>
            <a:endParaRPr b="1" sz="14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718300"/>
            <a:ext cx="81060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LoRA Configuration</a:t>
            </a:r>
            <a:endParaRPr sz="2800"/>
          </a:p>
        </p:txBody>
      </p:sp>
      <p:sp>
        <p:nvSpPr>
          <p:cNvPr id="205" name="Google Shape;205;p38"/>
          <p:cNvSpPr txBox="1"/>
          <p:nvPr/>
        </p:nvSpPr>
        <p:spPr>
          <a:xfrm>
            <a:off x="446375" y="1582625"/>
            <a:ext cx="7971300" cy="26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Benchmark vs LoRA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Hyperparameters: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Rank: 8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Lora alpha: 2 x rank =16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Lora dropout: 0.05</a:t>
            </a:r>
            <a:endParaRPr sz="21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Learning Rate: 0.0002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Epochs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675" y="620325"/>
            <a:ext cx="81060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Performance Comparison via MCQs</a:t>
            </a:r>
            <a:endParaRPr sz="2800"/>
          </a:p>
        </p:txBody>
      </p:sp>
      <p:sp>
        <p:nvSpPr>
          <p:cNvPr id="211" name="Google Shape;211;p39"/>
          <p:cNvSpPr txBox="1"/>
          <p:nvPr/>
        </p:nvSpPr>
        <p:spPr>
          <a:xfrm>
            <a:off x="407175" y="1339150"/>
            <a:ext cx="39465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Model learned to explain, not to choose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→ Finetuning reinforced language generation, not option selection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Logit-based discrimination not optimized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→ LoRA tuning affects generation layers, not classification decision-making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                Switch to similarity based scoring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2" name="Google Shape;212;p39" title="human_evaluated_correctness_group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175" y="1259238"/>
            <a:ext cx="4675825" cy="33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9"/>
          <p:cNvSpPr/>
          <p:nvPr/>
        </p:nvSpPr>
        <p:spPr>
          <a:xfrm>
            <a:off x="2346350" y="2985748"/>
            <a:ext cx="162300" cy="653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311675" y="620325"/>
            <a:ext cx="81060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Incapability of Similarity-Based Metrics</a:t>
            </a:r>
            <a:endParaRPr sz="2800"/>
          </a:p>
        </p:txBody>
      </p:sp>
      <p:sp>
        <p:nvSpPr>
          <p:cNvPr id="219" name="Google Shape;219;p40"/>
          <p:cNvSpPr txBox="1"/>
          <p:nvPr/>
        </p:nvSpPr>
        <p:spPr>
          <a:xfrm>
            <a:off x="407175" y="1339150"/>
            <a:ext cx="80106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"question": "How many CAS credits must be completed in residence?",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"expected_output": "At least 64 CAS credits",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"benchmark_gemma3_output": "According to the university regulations, </a:t>
            </a:r>
            <a:r>
              <a:rPr lang="en" sz="1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a minimum of 24 CAS credits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must be completed in residence.",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Montserrat"/>
                <a:ea typeface="Montserrat"/>
                <a:cs typeface="Montserrat"/>
                <a:sym typeface="Montserrat"/>
              </a:rPr>
              <a:t>"bertscore_f1": 0.7609</a:t>
            </a:r>
            <a:endParaRPr b="1" sz="12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"lora_gemma3_output": "</a:t>
            </a:r>
            <a:r>
              <a:rPr lang="en" sz="1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At least 64 credits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must be completed in residence, including at least 32 credits in upper-division courses.",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Montserrat"/>
                <a:ea typeface="Montserrat"/>
                <a:cs typeface="Montserrat"/>
                <a:sym typeface="Montserrat"/>
              </a:rPr>
              <a:t>"bertscore_f1": 0.7316</a:t>
            </a:r>
            <a:endParaRPr b="1" sz="12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Fundamentally different answers have close similarity -&gt; unable to grade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U Elegant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3DFE9"/>
      </a:lt2>
      <a:accent1>
        <a:srgbClr val="9A6ABA"/>
      </a:accent1>
      <a:accent2>
        <a:srgbClr val="330662"/>
      </a:accent2>
      <a:accent3>
        <a:srgbClr val="007E8A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