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Quattrocento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de la versión 2.0: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Cambios debidos a matizaciones y correcciones: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Plantilla de documento de post-mortem</a:t>
            </a:r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1295" b="0" i="0" u="none" strike="noStrike" cap="none">
                <a:solidFill>
                  <a:srgbClr val="303F4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Plantilla de informe mensual del servicio (incluyendo indicadores y cumplimiento de ANSs)</a:t>
            </a: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Plantilla de presentación de resumen anual del servicio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Piloto de Confluence como una fase de la implantación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Formación a la dirección para conseguir apoyo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 el cuestionario post-proyecto obligatorio incluir mejoras y medidas correctoras aunque el proyecto haya salido bien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Piloto Confluence (en paralelo a la implantación)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Desarrollo de la parte metodológica haciendo una revisión desde el catálogo de servicios de todas los proyectos a los que hemos optado (no sólo los que hemos ejecutado) para identificar, agrupar y jerarquizar las distintas tipologías de proyecto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1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de la versión 2.2: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 34: actualización de etiquetas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Slides 47, 48 y 49: actualización de información del piloto de Confluence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 50: actualización de los siguientes pasos del piloto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Slides 51 y 52: procedimientos y mecanismos de control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Slides de 53 a 57: paso de Confluence de piloto a producción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 sz="11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de la versión 2.3: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 72: encuesta sobre Confluence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Slides 35 a 42: plan de Comunicación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Slides 61, 63 y 64: paso de Confluence de piloto a producción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7" y="8685229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uv-def.jpg"/>
          <p:cNvPicPr preferRelativeResize="0"/>
          <p:nvPr/>
        </p:nvPicPr>
        <p:blipFill rotWithShape="1">
          <a:blip r:embed="rId2">
            <a:alphaModFix/>
          </a:blip>
          <a:srcRect r="17355"/>
          <a:stretch/>
        </p:blipFill>
        <p:spPr>
          <a:xfrm>
            <a:off x="0" y="1452125"/>
            <a:ext cx="5868000" cy="14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692275" y="3219822"/>
            <a:ext cx="7056300" cy="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692275" y="4029912"/>
            <a:ext cx="7056300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6"/>
              </a:buClr>
              <a:buFont typeface="Arial"/>
              <a:buNone/>
              <a:defRPr sz="825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1692275" y="4375546"/>
            <a:ext cx="70563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692275" y="4566046"/>
            <a:ext cx="70563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32439" y="4785996"/>
            <a:ext cx="323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re et contenu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905689" y="0"/>
            <a:ext cx="238200" cy="26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, contenu et graphiqu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95536" y="195485"/>
            <a:ext cx="5760600" cy="5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6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436096" y="1005576"/>
            <a:ext cx="3312600" cy="351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4999" marR="0" lvl="0" indent="-134999" algn="l" rtl="0">
              <a:spcBef>
                <a:spcPts val="0"/>
              </a:spcBef>
              <a:buClr>
                <a:srgbClr val="F29400"/>
              </a:buClr>
              <a:buFont typeface="Arial"/>
              <a:buNone/>
              <a:defRPr sz="900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69999" marR="0" lvl="1" indent="-142999" algn="l" rtl="0">
              <a:spcBef>
                <a:spcPts val="0"/>
              </a:spcBef>
              <a:buClr>
                <a:srgbClr val="58585A"/>
              </a:buClr>
              <a:buFont typeface="Arial"/>
              <a:buNone/>
              <a:defRPr sz="900" b="0" i="0" u="none" strike="noStrike" cap="none">
                <a:solidFill>
                  <a:srgbClr val="5858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6922" marR="0" lvl="2" indent="-7977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6922" marR="0" lvl="3" indent="-7977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6922" marR="0" lvl="4" indent="-136922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84212" y="1005576"/>
            <a:ext cx="4608000" cy="3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29400"/>
              </a:buClr>
              <a:buFont typeface="Arial"/>
              <a:buNone/>
              <a:defRPr sz="975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chart" idx="3"/>
          </p:nvPr>
        </p:nvSpPr>
        <p:spPr>
          <a:xfrm>
            <a:off x="684212" y="1383505"/>
            <a:ext cx="4608600" cy="13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F29400"/>
              </a:buClr>
              <a:buFont typeface="Arial"/>
              <a:buNone/>
              <a:defRPr sz="900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84212" y="2787775"/>
            <a:ext cx="4608000" cy="3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29400"/>
              </a:buClr>
              <a:buFont typeface="Arial"/>
              <a:buNone/>
              <a:defRPr sz="975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chart" idx="5"/>
          </p:nvPr>
        </p:nvSpPr>
        <p:spPr>
          <a:xfrm>
            <a:off x="684212" y="3165702"/>
            <a:ext cx="4608600" cy="135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F29400"/>
              </a:buClr>
              <a:buFont typeface="Arial"/>
              <a:buNone/>
              <a:defRPr sz="900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32439" y="4785996"/>
            <a:ext cx="323400" cy="215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300" b="1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1" i="0" u="none" strike="noStrike" cap="none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1426890" y="4861321"/>
            <a:ext cx="1128899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426890" y="4566046"/>
            <a:ext cx="38652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5858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95536" y="195485"/>
            <a:ext cx="5760600" cy="5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6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5536" y="1090703"/>
            <a:ext cx="7920900" cy="29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29400"/>
              </a:buClr>
              <a:buFont typeface="Arial"/>
              <a:buNone/>
              <a:defRPr sz="1100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51520" y="4707735"/>
            <a:ext cx="648000" cy="2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300" b="1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1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Shape 78"/>
          <p:cNvCxnSpPr/>
          <p:nvPr/>
        </p:nvCxnSpPr>
        <p:spPr>
          <a:xfrm>
            <a:off x="395536" y="771550"/>
            <a:ext cx="4972800" cy="0"/>
          </a:xfrm>
          <a:prstGeom prst="straightConnector1">
            <a:avLst/>
          </a:prstGeom>
          <a:noFill/>
          <a:ln w="9525" cap="flat" cmpd="sng">
            <a:solidFill>
              <a:srgbClr val="43505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re et contenu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905689" y="0"/>
            <a:ext cx="238200" cy="26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479" y="4071160"/>
            <a:ext cx="1528800" cy="1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re et contenu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905689" y="0"/>
            <a:ext cx="238200" cy="26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8">
            <a:alphaModFix/>
          </a:blip>
          <a:srcRect r="5024" b="25205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5536" y="195485"/>
            <a:ext cx="5760600" cy="5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6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95536" y="1090703"/>
            <a:ext cx="7920900" cy="29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29400"/>
              </a:buClr>
              <a:buFont typeface="Arial"/>
              <a:buNone/>
              <a:defRPr sz="1100" b="1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587" marR="0" lvl="1" indent="-1587" algn="l" rtl="0">
              <a:spcBef>
                <a:spcPts val="0"/>
              </a:spcBef>
              <a:buClr>
                <a:srgbClr val="435058"/>
              </a:buClr>
              <a:buFont typeface="Arial"/>
              <a:buNone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562" marR="0" lvl="2" indent="-112712" algn="l" rtl="0">
              <a:spcBef>
                <a:spcPts val="200"/>
              </a:spcBef>
              <a:spcAft>
                <a:spcPts val="200"/>
              </a:spcAft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55612" marR="0" lvl="3" indent="-119062" algn="l" rtl="0">
              <a:spcBef>
                <a:spcPts val="0"/>
              </a:spcBef>
              <a:buClr>
                <a:srgbClr val="F29400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F2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251520" y="4707735"/>
            <a:ext cx="648000" cy="2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300" b="1" i="0" u="none" strike="noStrike" cap="none">
                <a:solidFill>
                  <a:srgbClr val="4350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300" b="1" i="0" u="none" strike="noStrike" cap="none">
              <a:solidFill>
                <a:srgbClr val="4350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alfresco.com/community/concepts/master-ch-install.html" TargetMode="External"/><Relationship Id="rId5" Type="http://schemas.openxmlformats.org/officeDocument/2006/relationships/hyperlink" Target="http://docs.ansible.com/ansible/intro_installation.html" TargetMode="External"/><Relationship Id="rId4" Type="http://schemas.openxmlformats.org/officeDocument/2006/relationships/hyperlink" Target="http://docs.ansib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1426" y="4040373"/>
            <a:ext cx="9155400" cy="619500"/>
          </a:xfrm>
          <a:prstGeom prst="roundRect">
            <a:avLst>
              <a:gd name="adj" fmla="val 0"/>
            </a:avLst>
          </a:prstGeom>
          <a:solidFill>
            <a:srgbClr val="FF6600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586447" y="3222253"/>
            <a:ext cx="7030500" cy="8109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36C09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Introducción a </a:t>
            </a:r>
            <a:r>
              <a:rPr lang="en" sz="2000">
                <a:solidFill>
                  <a:srgbClr val="E36C09"/>
                </a:solidFill>
              </a:rPr>
              <a:t>Ansible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578649" y="4011910"/>
            <a:ext cx="6956400" cy="59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Centro de Competencia Middleware y APM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r="8122"/>
          <a:stretch/>
        </p:blipFill>
        <p:spPr>
          <a:xfrm>
            <a:off x="5004048" y="0"/>
            <a:ext cx="4153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Roles: estructura y función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97950" y="699662"/>
            <a:ext cx="8948100" cy="37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Los roles son una serie de ficheros y carpetas que contienen funciones y tareas específicas. Cada rol tiene las siguientes carpetas: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Files: en esta carpeta se almacenan los archivos y scripts que se quieran copiar.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Templates: carpeta que contiene las plantillas a utilizar por las tareas.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Tasks: carpeta contenedora de las distintas tareas a realizar.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Handlers: carpeta con los archivos necesarios para las excepciones.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Vars: en esta carpeta se almacenan los archivos con las variables.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Defaults: variables por defecto.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Meta: carpeta con las dependencias necesarias.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Todas estas carpetas son opcionales, dado que desde las tareas se puede especificar la ruta al directorio donde se encuentran todos los playbooks.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Material Online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043608" y="45159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 descr="data:image/jpeg;base64,/9j/4AAQSkZJRgABAQAAAQABAAD/2wCEAAkGBxQTEhUUExQWFBUWGB8bGBgYGB4YGBwaGhgeGBoZGhccHyggHhwnHRoYITEiJikrLi4uHSAzODMsNygtLisBCgoKDg0OGxAQGywkHCQsLCwsLCwtLCwsLCwsLCwsLCwsLCwsLCwsLCwsLCwsLCwsLCwsLCwsLCwsLCwsLCwsLP/AABEIAJcBTgMBIgACEQEDEQH/xAAcAAABBQEBAQAAAAAAAAAAAAAAAQIDBAcFBgj/xABMEAABAgQCBQgGBgcHBAMBAQABAhEAAyExBBIiQVFhcQUGEzJSgZGhBxRCk7HRFyNUYnPwCDNDgrLB4TQ1cpKi0vEkJVODY8LioxX/xAAYAQEBAQEBAAAAAAAAAAAAAAAAAQIDBP/EACMRAQACAQMFAQADAAAAAAAAAAABEQIDIVESEzEyQSIEFHH/2gAMAwEAAhEDEQA/AMQEe19F3M4coYgibmGHlh5hFCSQcqAdRNydQG+PHYXDqmLShCSpayEpSLlSiwA7zH0SuQeRcFgJEkIUubipcucpQNTNfOpLEVoAHegEZ1MpiKjzKwlPoe5L7M6v/wAp/kKQqfQ7yWW0ZtbfWmO7zz5ZXhpmCCEoPT4pMpeYHqqBJIYitBd4XmDyyvGSJi5gQDLxMyWnI4GVCgAS5Naxw/dXa7OF9DfJfZne9Pyhv0Nclvad70/KO76OuXV43CqmzUoCkzpiAEAgZUEAUJNY9TlEWZzja0Z2j0Ncl9mcf/aflCfQ5yXbLO96flHv8WrJLWoXSlShxCX/AJRmvIXP/ETRyeVJkg4qTiVrYGipBmZAnSto1BfXFvPkXD6GuS+zO96flDVehjkxrThv6X+keq5kcqrxeBw+ImhIXNQ6gkEJfMRQEnZtizzpxysPg8TOQElUqStaQoOl0pKg4DOHES8+SKeJHob5LdvriWdul1Oz27of9DfJbtlnP+KeGyKk/n7PGdWSS45LTixon9YSzdbqbr740LkLEmdhpE1QGaZKQs5aB1JCi1bOYkznEeTZ4kehvkvszven5QD0OcluRlnOG/anXbVHpuffKy8HgMRiZQSVy0gjOCU1UlNQCNR2xR5t84Zk/H4rDrTLCJMmStJSGVmmIzKBLkNspD91dq5B9DPJfZne9PyhB6GuS+zOp/8AKflGiqS4aDKPGJ1Z8jO/oZ5M7M73p+UMV6HOS+zNu36438I0YyxWMrnc+sQlc0BMnR5XTgwMp/VHPpdbr6IrbdFjrnxIuo9DnJZdkzqFv1pvstD/AKGuS+zO96flHc5i8trxfrnSJQPV8ZNkoygh0IZipyXVW8HPLl1eFm4BEtKCMTikSl5gSyVEOUsRW134QjrurJp58+h/kqjJnFzT60/KFT6HeTD7E73p+Ud/mDyyvGYdU2aEBSMRMQMjgNLUAl3Jq0eikpYAcfiYzOWUTVkU8EPQzyZ2J3vT8oX6GOTOxO96flGhiFi9WVeRnX0Mcmdmd70/KEPoY5M7E73p+UaNBE6suRnH0M8mdid70/KAehnkzsTven5RozQNE6suRnf0Mcmdmd70/KE+hjkzsTven5RorQNDqy5GdH0Mcmdmd70/KA+hjkzszven5RorQhEOrLkZ0PQzyZ2J3vT8oX6GeTOzO96flGiGCHXlyM7PoY5M7M73p+UJ9DHJnZne9PyjRiISE55cjOx6GOTOzO96flAPQxyZ2J3vT8o0WBodWXIzr6GOTOzO96flDEeh3ko1AnHhNJ/lGjkRFIk5Rd6l94ejvsDQ6suRmHLfoRwi5ZGGmTJM0WK1dIg7lCh7x5xhHLXJkzCzlyJyckyWWUO5wQdhBB74+yUikYD+kTISMZh1ADMqTpHWWWWfhHXSzmZqQ/0C82uknLxq2IlaEoHtkaSu5Jb947I3lclKuskFi4cOxGuuvfGb+gFP/bT+Ov4JjTRGc7nKQyZKBZwCxcOAWO0bDCypSU9UBNXoGrtprhwNLVhYsQkudiOUMPh1ypSlJlqnqKZSQls6hVQ0QwNbloqYTnfgpnRZJ6VdMViWyVaRlB5jOmmUbWg5e5vDEz8HPMwoOEmFYTlcKcAMS9Lb48/yR6NkyPU2xCleqmeRoAZvWE5SOtTL5xuo+j1/JHKcnFSkzpCxMlLfKoAgFiUmhANwRE6cKgMyEhgQNEUBuBSxjl8zOb4wGDlYULMwS82kRlJzzFLs5tmaO3GUcnF8uYXDq6FcxMtSZSp2XKQBKR1lUDMNl4uYPFS8RKTMlkTJUxIKS1FJO4j4xwecHNBOKnqnGaUZsJMwzBL0m+273GyOvze5LGFwsnDhWcSZYRmIZ8oZ2cwmqVaOFR2Es2Xqjq9m1t0Q8pY+VhpKps1QlypYdSmLJDgCiQTciwi7HJ51cjDGYSdhisoE1LZgHI0gq2u0SA7Dcs4bETFyELTMWlCVrQUlskwOgnMGLhi0Scq8oyMLLXPnKTLQlsy8pOtg+UEmpEcvkLmsnDYqZiBMKjMkypWXKwAkpCczvrZ21RZ538gDHYSZhlLMsTG0gHIyqCrHhDaxd5V5Xk4aV009YRLdIzEE1WWTQAmpIijiuduDl9LnnAdCtMuZor0VzOoKJq+0ONsHOrm8nG4X1dSygZkKzAOfq1BQo+to4vKfo+ROOKJnqT61NlTSyBomTYCtQWFYRQ7OI524NHSZpwHRzUyV6C6TV9VFE1J2ikdjoU9lN3sL7eO+PHY/0fommeemUOmxUvE9UFlSwwTeoL3j2rxJr4rn8ocqSMMZYmrEsz5oly9E6UxVhoihO0+MHJnKeHxQUqSpM0SpplqOU6MxDZhpAVDioinzl5tpxisKpUwo9WxCJ4YPmKK5TsB2iDmlzbTgUT0pmGZ02IXPJIZjMCRlFagZb741HhJdNYSiwCRcsGG8sIg5I5SlYmUidIUFy1DRUAQ7FjQgG4MWZ8nNTaCPGOVzN5FTg8JLw6VlYluMxDEuomw4xxV2wIWCCNAggggCCCCKCCCCMyCCCCFAggghQIIIIAggggCGvATCtEuwhjAv0ij/ANXhvwT/ABmN9jAv0jP7XhvwT/GY6aftFEPZ+gE/9sP4y/gmNKaMv/R+QRycsuS89TDUGSkUjUDEy2ylPhssbX/OuPMc51YsYjACT0nRnEnpsgp0WUMFt7Lv4R6oJvv/AOIatTEXqWoNxNdkbgRzM5KWDDNpWqnb+axFL6V0PbMrPbq1y/kVtEssgj2usq+ognyu3dEaFB0VXVa2d76Tg7rtwEZHmMYvGjlHk8fWdAUzvWMo+rfKro85FB7LR6XCicyM92Vntf2bd9odJUnQYrqpTPtDuFbqFuEEhYOTr1KmfdQhWyKCWmboufZL9Xranp8KQJEylT1C9utqPHyh0hQ0WK6gkPe9jvr5QSpgZNVF0FQfZS++oiBikzNv7Pd19vHyjzmFVjP/APSxAJmdB6ojoyw6PpnGbKermvujoSuX5ZxZwYTMK0YcT81GKVHKEs75u6OqZoAuotLzWct/M0tF8Bs1M3TbsDLbra2/rSCZ0umx9lOW1/a7+NLQTZgGYaejLemw7PvaJ8Y4+D5blzMTisMBNCsKiWVqcEKC0ggpauZknxMRXXnCbp5fu5bfvfzvCT0zdPKdacjZXb2rj4w+cpLLBKqAORdjrHgbQycEjO5XTK7bHDEeb8DEBME3TbtJy9W2vu2vvhykzKtbOGt1NYG7zvHK508uy8JLzrExWadLlMkgMVhga6tsJzl5fl4US86ZiumxKMOMpAyqWkqCnPstsrCIkdhpm39pu/VsKf1vCTBM1f8Akrb9W353xyeQOXpeME8pExHQ4pUguQXXLbSDWSX1x2FsQHKv1nCor/lpFmNkeX5QRi/XMApBmGUJk4TsvUyZHllYFGdmjv4RM0ZXNivNatTlPwtvh8jLnFV1mKFX6zF72GjTiNsNkZSUVWesA73TonNvcUjMzcQp0pE7Qc6lZurU+yaC9rUu8EhM7RzFz0ZzdXr0bVdtlLwSEpORukqFEOTwIVW+l+WhJaEEoI6SqCoVLZTcH72nxpCg9Im0/CrY/WUr+aQxQnav/D939b+e6HZUqKS66yyRdsp2/erCICQzFdJTj/CfiqKFWJzKa/Rhur19ffbdaEmidpNTQGXq9b2m33vSg3wq1IDnTpLzW9ndtVo+YhJ2QZiSvRlgln6u0CxOgfyYgWcJ2m3ZTlZr+0z994bPE76zL93J1dun+T3QTUoSVkleihJLbNTb9AvBOloeY5XZKS2w2aniYAxAn/WZe0nJa3tDhvveFWJ2k1ukDdX9XTMP+a1ME1KNN8/XSC20kENu0g5hkyUjSrMDTA7bVWanV04gVSZ3/wDXd+q8OG+HJE6j/wDkPZ/V6u7zhFIQ95lJv+pVR+5X4QiEIBFZn60iva3/AHaBuMA9KZtHP7QvbqatX9bQ2Smc6Mx9tWa3V1WFtndEcuQjRrM/WkVJ6ya1+7oU474nlFLpbNpLUA/aS7vsGgYoJKZv1eY61Z7WbRsOFt0JIRN+rzHtZ7V7P5EEkp0Gz1Upqa0u7+BhZJT9W2euYh/Ag+MQEoTQEZi+ic1qnVbu84kClsxTdJLuKK1DzhMGgZUkZqgtmuHLsd9YYZgmBNFDOgkamBDEf4tIRPAnkvlS92q/CMG/SL/teG/BP8ZjeMORkSUuxDh71rWMG/SM/teG/BP8ZjWjP6V7T0Bf3Yfxl/BMaUUvf8tGa+gH+7D+Mv4JjRsRLKgAO0Cb2Bcs2uLPtLKYCEVMAZyA9nLPwiuZKto6+a5sNXGnC8ee5zc3ps/E4CbLKcuHxCpkzMWOUgAZdpp8Y1A9SRCCWKU1vbWbnziJUiqWNM5UdtjQd7XhqMOdCoook1NjmYDxF4ImASCBQGpA43I8T4wolgNS1bazcx5LHc3Jy+UsBiQUdHh0zhM0i7zQoJCRrFR4R6PDYZScjkaOYln9qwG6uuEqtBADUtbvvChADUtQbhSnkIrSsOoZXI0UkG9yR5X32hEYdQy1BZBTr6xbyod8BEjkSSMQcUEfXGUJRVmLdGC4TkfLfWzxeyDZqbu2RWThSGqKSstXvv3UhqsKpixH6rIHc12naLQkWBLBegqG7tQ4X8YpYfkSQidOnpQ0yeEiYcyiFBAZIyk5QwewiaZhSygCP1YSHe9anxFRWCdhlHOxGkgJDk3DuT4i0ZsWVSgXoK0O8DV5nxgVLBdwC997RWn4Uq6RiNIJAvRrk72NIJ2FJ6So0srVNgzk/eu3dBUXLHIsnEpCJyM6QtKxVSdNHVLpIJaE5V5DkYno+mRn6OamcjSUlpiAyVaJDsNRcRNMwp02IGZSTrsGc/4qGu4Q9Uguaiqwddg3nSCK/JPIkjDCYJKMomzTOXpKU8xTOvSJawoKRfUgbN/fEPQGtbrza7ADzpwqYRchVKj9ZmNTZiwG+268am6Cy1JCgCwJJIqASdZG0sTBhpYCRSxPcSS/xjzXKvN6bMxmBnJKMmHmzVzKl2mJITlBBe4eO/hsMQUlwwKib+1YV1MT4COfyFW0IAZgzWpZ78IBLAagpQbhSnkIq4fCkZHI0UkFnuWt929OGyFk4PLkqNGWU67kh9dqRYFkSxSgoGFNWzyEKJY2CzCmrZ8IrJwhDMRoysuu9KndSEGFUBQikrIHfrbTut5xpFkyxsFm7tnCBcpJdwKhjS4rThU+MVVYVWkxH6vKHfrbT5b7ws7CqOdiKoCRfU7ktxDNviWLCpYLuBUMd4rTzPjAqWC7gVvvY0ivPwxOdiNJISKnU7k763gnYZRzsRpZWqfZNTxvbdEVZKBWgqx7wzHuYQZAdVyD3i3wEV14dRz1AzKSRU2DP30O6CZh1HNUVmJUKmiU5acaGAn6MbBd+8a+NIXoxsF379sVlYZVaiswK19UAMBvoN1TB6saW/WZrm2oDfZ9V4ULHRjYLv37fM+ML0YpQUJPeXc+Z8YqjCqdNRSYVlibMQAPJxrrCScKRkcjRWpRZ/azMB4hwYgtiWKUsdms3+MAlgNS1tz1irKwpGSo0Soln9p2A3Vtwh0nDEdG5GjmJv7VabqnygLKUABhQQgQAzC1t35pFTDYMp6NyNBBGu6m/wBNDThBJwZSEB0nLLKddSW/004xBbSgAMAwFGjA/wBIwf8AV4b8E/xmN5w0vKhKb5QB5Rgv6Rh/6vDfgn+MxvSj9D2foC/uw/jL+CY9Lz45xTMGML0SUKM/FIknO7BK3chiK0jzfoC/uw/jL+CY0ibLSpswSWIIcAsdRD64XWciNU4uaWWE3uC1ban8okSomwDZmvqap/lFbH8qyZJlpmzAgzV9GgF9JZrlDayKxdEaiEeV5hc5ZuNwonTEICjPXLZDgZUmhYk1j0IxBdOjdakncBmIV/pHjE0qSlAZKQkO7JAAfWWEVeSuVZOJlibImJmSySApNiRQgP3xqYQ9GKJyaPWUoGtgnMxFKgsPGODiOccxPKGEwoQjJPRNUo1Kh0ZITlNKFnqI9MFilb27v+PKGGWgkKZJUHALAneAbiIpknEE5KdbM9bN3WMErEE5aNmSTwIb4vE4UDrvb8+EJnBat6jeNvmII4XOjlxeHwc2ehCSpEgzAFO2YZaG1K+Ucnm9zumz8WuSpEvKnBSsQCHBK5iUkpdzo1Ld0exWEqDFlAixYgjgbj5w1EpCS4CQcoqAAcotW7CF7KjXiFAK0bS819ddE03RwefnOOZgcFOny0JUqWJZGZ2015SCA3GPTZxt1P3beEMnpSoELCVJZyFMQ13IPCJ4keb58c45uDwpnS0oKs0oaTlLTF5VWIqBHn+WOf2IlHGhKZJ9XxUmShwqqZvWKtKqhqNO+NEnISQQoJIFSFAEbixpqMNXJl6TpRqKnAvqJ/lEia+K85ze5xzZ87HoUlDYaeJaMrglJFSouXPhHo1TyCaWUEje+Wvc5hyQkEkBIJIzMwLmz74eVjbu7yzfEQ+oh9YNdG0wJvcFqim8+EBnnZ7eW+qlbb4ix/K0mSZYmzEoM2YJSHfSmKsgNrL64MdyrJkqlpmTEoVNXklg+0s2SG11jXwKjElxo3mFN9QfS8hDcHiSpMt09YqHAJdjbWw8YZydytJxCc8mYlacykOHGknrJrsi8CKRyrZVeRiirJotmzPuCTQ8D/MQsjEE5HS2ZJUdzEeVYnSoajeFCwWrevd+TGoFeViCcrpbNLzHcdGnnfdCJxJLaLPKz1NjShpv8oshY23DjhSvmIM42iz922NIr+slny16POz6+zCTcSQFEJtLzAbTXRNN0Wcw2iz923hCFYGuwfu2+R8IyIZ2IYKIDlKczV30tuhs7FFOfRcJytU1zGotf5xZKxrNqmur8g+EBWBrFN+20JFaZiVDPovlKQK3zM+q4cwTMSoZtF2WlIrcKyueIc+EWcw22p4/8iEChtGzvNh5iJKq68UoPou0wIvcFtK2p/IwvrB7Pt5ddttvzWJ8w2627zq41tC5htF279kBW9ZLjR/aFN9QHWgl4gkpdN1qSa6k5mVbXlHjFnMNou3frHGhhMwpUVJF9Yv8DAVpeKJyaPWUoHcE5mPA5R4wScUTk0WzFT7srgHgW84tZhtv/K/84M4pW9u68QV5OIJyOlsySTejM2qxhmHxKjkdLZkFRvokNTgXPhFpKxSorbfAlYoxd6ivmPEQCSVulJZnAPjGCfpF/wBrw34J/jMb8kghxWMB/SL/ALXhvwT/ABmOml7D2noCH/bD+Mv4JjRp8gLABcMoGhaqS/hGc+gJT8mn8dfwTGkTXam0eD1iZR+pRw+XebKcQvDr6Qp6DECfbNmISxTU0GuO6UPtGuhb8jdEIzvdxn2CqTq7vNt8cH0fTMScPMOL6TpPWJrdICDkzaDOBotYxqB6d487zR5rjBYeXIExUzo1rWFNlfOSSCkFiA8dtKlcdI/5YagL0XNMys1qiuU7tUJn4El4NKcjFWg7OonrXB298LJwSU5GKtDMzqJ61326uEJLEzQc6yFUAfsndwG2GyBM0MxfrBdq9lW7VTfugHSsGlOVirRSUh1GymvtNAxvAjBJAAdRZBRVTuC1ztpe8cvnArEJwk0yiozhh5uXKAVdIEugpG1wNEbYOa6sQrCYYzioTVSB0mdLKExhVQ21NN0K2HUGDDAOqiMnWNqV/wAW+9TCLwSS4dVUZDpEU2/4q3hAmZtZ5d2FF7d97WpCKEwgsWJl0oKL/nfhTfGQ9eDBzOVaSAg6RsHqNhreCbgwrM5VppCTpEUDs2w1MNmdJpMW0A1AWXV+MLMMzTbsjLY6VXG+AJuCSrM5VpgA6RDZbEbDt2wTMElRXVWmUksohilmI2WEJO6TTyns5aC76Se9rmzwTek08p1pKaDdmT5X37okhysGk5qq0lBXWNClmbYKBxaA4NJeqqrC+sbhqDdS0Mm9JpMfaTloLUzJ4b713Q4iZWvthqDqUzD474Dk84OaycUrDqMxSPV8UnEANmcpbQrYFoTl7muMRMwszpCj1bEdOzZsxoSlydER2Bn2/tN3ULU7q7y2+EPSUr+0L0FUEFuDU4tvjczUDj81+bKcHKTKzqmZZq5gV1azHdJANQHMdlOEAKSCrQBAck0Oo7bDg0Qp6V0uR11ZqCqC+U7mpE8nOcpUQLuGrfRO6mqOcbqE4VLpIcZQUgOWY6iO4NsaEl4RICQ6tFGSqiaUqTrNLw4JU6a0YguzvRlU+FqxGkTKOf2Zeg69GLeNLRfAcnBJpVVJfR9Y1TtP3vvcYQ4JJF1Vl9GdI9X/AHVNYaBMa7PL2AsvUd/C1N8BEwg1Z5WwFpla7+Fqb4IdMwKTmcr0kBBZRsHqNiqmsE7BBWZyrTSEnSNg7EbDW8NmdKymIGgGoCy6vxeCb0mm3YBTaiquN/E2pAPm4NJzuVaYALKI6poRsPxgm4RKs1VDMUkso0KWZtlg41w2cZmnl2DLa/tJ/qdu6EnGZp5dqctv3k1+J27oKevBJOaqtJSVFlEMU5WbYNEONcIcGK1VVYX1jcAM26luMJMEzSY+2nLQdWmYfGt6wihMcsf2gag6jBx3Xe9IiHepJ2q6+caRva3ZvTfCjCClVUWVjSNy7jhU03ww9I93+s2CqDq3M97nLvhzLpWyy9qpr4N5tviqE4JOjVWisrGkbqdwdo0jQwS8EkZGKtAqUHUTVbuDtFTThDUdLouXZas1AHQXY7mpxgldJoObKVmsHFcp3aqDbWIHSsGlORirQzM6j7Tvm299mglYJKSggq0AoB1E0VUvt3bGhknpfq8xfrBdBUeyqlrCg23pCyRM+rzF6KC6CvZV5WG3dEDpeDSMtVaKSkaRqC19poKwicCkNVRZGSqjVO+t6XvDZQm6Dq9ghVB1qMr+loaOlo5Z5ZegLL1HfwoKQFuTLypCXJygBzU0Gs7YwP8ASM/tmH/BP8ZjfJROUZus1eOuMC/SL/tmH/BP8Zjel7D2n6P8tuTVGulPXwoEimyNKmzQlnLOQBxNozj0A/3X/wC5fwTGjqQFUIdi/eIZe0ob6ynb7WX97ZAMUk67qKf3g7jyhxkp2C79+2ASE7BfN37Yu45HKfOSVJn4WQQpSsVMWhBSzJMsAnM5dq6njoLx6AnM79ZtpKASoeRiDHchSJs2TNWh14dSlyi5DKWAFEgFjYXeLMzCobKQKuwsdJ8zdxPjGhzubPOSVjcPJnywpCZ2fIlbZvq1FKnykjVtjpSsYhWVi+d8u/LeK3InIcnCyZcmQjLLlZsgJKiMyipWkpzUqOvXFtGFSMrJAyvlpZ7txifUcoc5ZXrcvCgKzTJBnJWwyZAWY1zP3RY5W5blyJEyep1JlylTSlLZilIcs5AfvhRyFI6dOIEtpqJZlJLlghRzFOW19bRLj+SpU6UqVMQChaDLUBQ5FUIBFR3QXYzk7lVE2VLmh0hcoTWNwlQerUfg8Qc4ecErCYeZiFhS0y0BZCGzFKlBIIcga4u4PAS5SES0JZKECWkGpyAAMSamwvEPK3IsnESVyZqM0taQhQBKTlBCgHFRUC0A+VykgozuQOjTMIOpKg43PwiVeMQMznqgKPA2+ECMEgJy5Q2UIrV0pDAHbDl4VJd0guMppcCwO6sZDZmLQMznqs/71oReLQMznqkA8VM3xESKwyS7pBzMDS7WgXh0l3SDmZ6Xa3hCQxeLQHc9VQSeKmb4wHFoFz7QT+8Wb4w9eHSXdILkE0u1vCETLQXYJOk5ZusLPvpCAgxSNvt5P3tkcjm7zolYtC1oStARPVIZYAJWgAkhiaF6Psjterp7I62a3tdrjHP5H5vYfCpUmTLyhc1U4uSr6xQAKhmJag1RrKNhMeUEM96qADXKLgeEU+bXOCXi8PKnoCkCaCUpW2Zkli7Eh9d46M3DIZikM5NtrgnjWK/I/I0rDSkSZKMqJbhAJKiASSdJRJ1xyhVlGLQcrHrJKhwF++tuOyETjEFmN05h/hGvziROHSG0QGDClgbgQJkJDaIoMopq2cIu4i9dRt9jP+7tgVjkAElVkdIf8Na+RiX1ZPZFE5bez2eG6G+qI7Cerkt7PZ4Rd0IvGIDueqkLP+Eux8jCTMYgZnPVAJ4G353iJFYdJd0guMp4DVwhFYVBd0jSABpcCwgpi8YgZnPVZ/3rQTMahOZy2UgHcVM3xh6sMku6QcwANLgWBgXh0l3SDmZ6Xaz8IBi8YgO56qgk8VMw8xCnForWygj941A84crDpLukFyCaXIseIaFOGTXRFTmNPaFlcaQDPW0bfayfvDV5QJxSSzG6invF/hDvVUdkdbNb2u1xhfV09kUVmt7W3jARpxiC1esopHFLv8PhBLxiFZWPXJCf3b/CHDDIpoihzCllG54wqcMkMyQMpJFLE3I4vGQ2VjEKysXzvl3teEl41CsrHrgkbwm/xh6MOkMyQMr5aWe7cXgThkhmSBldqWe7bHgGoxaCAXoUlQ4C584b64ggF6FGf93bEiMMgMyQGDClgbjhAMMmgCQwGW2rZwiBULCgCLEOIwL9Iz+2Yf8ABP8AGY39KAAwDAUAjAP0jB/1mH/BP8ZjppRWRy9v6Af7r/8Acv8A+saIqS71NVA8GILDwjOvQD/df/uX8Exos7EMKB9IDxhPtKFVJvvUDr1WhOhO32sxqe5vJ++Getfd9sJv5wJxb+yevl8Pa4RdhJ0H8RVr3/0jzXLPN+dM5RwGJQU9HhzPMx1EH61DJyhq13x6EYy2jdZT4B3gl4onLotmUpN7ZXr3tFgORhmy16pUdftP5V+EJJwuXJ90qP8Am1DdWGScbm6PRbOVC9suve8GHxpV0bpbPmfdl7tcNhJKw7Zfug7bnvtfyhUSGbckjxbyiOTjCQjRbMkm9m1QqMW7aLOgq8NUNhImQwG5OXxZ/h5whw/8GX/mv5rEacZbRNUZu/s8YaccW6v7LPfX2f6xJEkzDOFNrRlF99/GEm4d8za0BIvqep8RDJmNYKOUnLLC+L6oJ2NIz6PVQFXu+ru2xBJNwz5/vADwevGo8ISbh3zfeYcAP538o4HPfnLMwcgzJSEFQmSk6blJE1TKsRUDfHA5X5/YiUcWEoknoMZJkIcKqmaHUVMvrDUaDcYVMq9/Nwz5vvFPglvO8ed5n825mGVjTNKCMRjV4hGUkkIUoKSFOAyqVvxg5uc5Jk+bjkLShsNiehRlBBKdqnJc8GjvqxhD6NpgR4tXzhvGyJPV771hXgAAPIecBkb/AG82vuF4acWR7P7TJ3drheGevW0TWaZd9QB0uFIuXgNm4Wqa2mFXi9OFR4ROiQxSey57z/Kp8opzcfVGidKYpH+V697WixJxb5NE6YL7mjnCny8O2X7oPif5XpwhJWGy5fupKfFq+UJJxZVk0WzAm4o2qETjHy6JDoKuDNSKHIwrZa9VGT4V8vjDfVWZtUvIP6+XnDU4400TWV0nf2eMMVygewf1PSd/ZiSJlYShY3l5A/fU+ULMwj5q9ZARwvU1qaj8mIzjSAdG0sL8dULMxzZtE6KQri+qNQHzsK4VVsyQngA7m963gm4Z833svgn+d68IZOx2XPok5QDxfV3QTsblz6L5Muu+b5QmkSLwz5q9ZST3JbzofGBWGd96wrwb5HxiKZjmz6B0VpTdnzNXueHHGFyMppMCL7QDm4ViKd6tvvMza7DZvLB+JhfV/wCPN8m8n74Z6590/rMlx/m/pCDG20TWYUX2e1APGFtWyyrxcAfCEl4VsteqpSv8zsOAzeUMRjny6PWWU32PX+nygk44qyaB01KHDK9TxaIJJWGbJ90qOu6npwqfKGysI2Ry+XNtuq/dfyhJONKuj0Wz5tdsr+LtBIxpV0eiRnCiX1ZdvGAfKwrZXulJG6rP3QkvCsE2JSgp11JbypDJWNJCTlOkgq4Nq74PXqDRNZZX4aoCxJlZUBOwAeEYH+kZ/bMP+Cf4zG+ypmZINnDtGB/pGD/rMP8Agn+Mx00/Ye29AP8Adf8A7l//AFjRZShU5gz7X3NGVfo+crS1YSZhnabLmFeU3KFgMobWIIOym2NVxEoKDEPUHwILwm4ylDysbRdu/Zxhc42i7d+yIFYcVpdYPeGrugEoa0nrvfWwGbhS0Syk3SDaLt37OMAmClRWgrrFxxoYgTIT2GZZV310u8aoROGGjoM0xSr2JzDN37N8XcSzMShKSoqAABLv2XKvBjFXC8tSJklM9ExKpSklSVbUpfMQLlmMNmYAKl5MpT1w7g5c4UCf9RpHO5I5tIk4KVhHUUoQtAWWzALCg5Fj1rWjUSU7PJ/KMudLRMlLCkTE5kGzp2gGrRMJyaVFQ4rq2xyub3I6cNh5EgBShJQUJUpnaoctSoi9Kw6Rl0GypIDnaag7XaIiz0g2hme+rbwhpnJ2iz31beEV0SAydA0llN7Dsnwhvq4y9Q/q8jPq7MZm1U8ZzqwkozhMnpSZASZtDoiZ1Caa3jq+sJZ8wtmvZJsTsEeK5Y5honnGOtafW0SQWAOToWYJJu+/ZHqjJcF0EvLCTUVGzjU+EX/FpZxGQgheUgMSFMQNhrEa5crSdMu4KnCb6id8RzpIIWchOZKQQ92qO8Oz7oJ8kHP9WTmCRe7GnBtsYFgKQnMdFJcZrCps+8w4z0j2hQgX1mw41EV5mHBzuh8xS9bsx/pDZ0vrHo3dSVXAfLrfcw4vFiUWxOTtF8t/a2caiDpU7Rdr69nHdFdcq+gT9aFX2MM3kIRUgD9mT9bmvrtn/pGpkOxcwaNRVYF9esfGJZU9JCdIaQpW7DVHOxMlygdGaTSt3FD2u9zTdFiRLpLZDMCoVFCRbzMc4WVpM9JZlAvUVuBeAT000hUOK6hc8IpolMUfVWze0NEl34v/ADhJcsjK0nqy1AaQoSer3sK2rFtKXRPT2hUZr+z2uG+E9ZR2h1c1/Z7XDfFUSGZpb5ZRSNIbtDyFYQSLfVWlFNxbsb7Xiqu9MntCge+o2PCAzkh3UKBzWwNjwimqRf6v9mEX1P1Xa4L1hFSXzfV3QE3FtnEOa7hC0pdVPSHdQoxNbPaEVPSHdQDM9RR7PxisrDglTo6yUpNbgPTiH8hBi5AOf6sqzBL1Z2JYd384tlLJnJrpAMWNbEswO+ohTOT2hdr6zYcaxSmSAozHlHSUl6iuWyhsAYeMOVJ631Z0pgJqPZsv/SPGMi10ye0LtfXs4wdMntC7XF9nGKXRuf1RrNzGooRZfD864fKlAs8sjTKrih7XA/ygq0mek2ULtfWLjjeFE0FmIrat2u0UZcmqfqiPrCpyRQ9qnE03RJJwwGXQbKpRFRR3r/qNN0SZFoTk00hW1btduECZqSzEVdq3a7RUl4cJ6PQIyqURWxU7nvc0huHkMEfVkZStg4LO/wAf5wsXBOTTSFQ4rcC54QqZqSzEFw4rq2jdFWThgAlkNlSoAPqOrvYQShlSMsuyGFQ9LJf83hYtgvURgP6Rv9rw34J/jMbzhUshIYpYMxuNxj5+/SFxyF46VLSXVKlMttRUrMAd7EHvEb0vYZ/yDytOws5M7DrMuYmxFiNYUNaTrEa5gvTqrInpcIFKbSKJjJJ2gEEgboII9uenjO8wYrP07o+xL94PlC/Tqj7Gr3g+UEEOzgUPp2R9jV7wf7YT6dkasGr3o/2wQRJ0cGqg36dh9iPvR/thw9Oyfsavej/bCQRezglQX6dk/Yle9H+2HJ9OqNeDX7wfKCCHaxKgv07y/sa/eD5QD07Svscz3iflBBCdHFemLJ9O8r7HM94n5QH07yvscz3iflBBGezgzRp9O8v7Gv3iflDD6dkfY1e8HyggiT/HwEavTwNWDPfN/wDzDk+nkfYj73/8wQQ7OEfBIn08I14JfdNH+2Hn07yvscz3iflBBCdLGljFXmenVD0wau+YP9sCPTskAD1JVB/5Rqp2YIIdjDhD/p4T9iV70f7YPp4T9iV70f7YIIvZwRIn08S9eDme8T8od9PEn7HN94n5QQRJ0sVoo9O8n7HN94n5QfTxJ+xzfeJ+UEEOziE+neT9jm+8T8oPp4k/Y5vvE/KFgh2sViDD6eJP2OZ7xPygPp4l/Y5nvE/KCCHZxSgPTvJ+xzPeJ+UL9PEn7HN94n5QQRP6+BJ308SPsc3/ADp+UIfTxI+xzf8AOn5QQQ7GAPp5kfY5vvE/KD6eJH2Ob7xPyggh2MEJ9PMj7HN94n5Qh9PMj7HN94n5QQROxgS5/Lfp0UqUU4XDdHMPtzFBQTvCQKniYx7G4pc1apkxZWtRdSlFyTtJggjUaeOEbEv/2Q==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60375" y="1688475"/>
            <a:ext cx="8380500" cy="17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lr>
                <a:srgbClr val="0000FF"/>
              </a:buClr>
              <a:buFont typeface="Quattrocento Sans"/>
              <a:buChar char="●"/>
            </a:pPr>
            <a:r>
              <a:rPr lang="en-US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http://docs.ansible.com/</a:t>
            </a:r>
            <a:endParaRPr lang="en-US"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28600">
              <a:buClr>
                <a:srgbClr val="0000FF"/>
              </a:buClr>
              <a:buFont typeface="Quattrocento Sans"/>
              <a:buChar char="●"/>
            </a:pPr>
            <a:r>
              <a:rPr lang="en-US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http://docs.ansible.com/ansible/intro_installation.html</a:t>
            </a:r>
            <a:endParaRPr lang="en-US"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28600">
              <a:buClr>
                <a:srgbClr val="0000FF"/>
              </a:buClr>
              <a:buFont typeface="Quattrocento Sans"/>
              <a:buChar char="●"/>
            </a:pPr>
            <a:r>
              <a:rPr lang="en-US" u="sng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http://docs.ansible.com/ansible/modules_by_category.html</a:t>
            </a:r>
            <a:endParaRPr lang="en"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endParaRPr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u="sng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81"/>
            <a:ext cx="7092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0" y="3528330"/>
            <a:ext cx="9157500" cy="1188000"/>
          </a:xfrm>
          <a:prstGeom prst="rect">
            <a:avLst/>
          </a:prstGeom>
          <a:solidFill>
            <a:srgbClr val="F294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6288" y="3732385"/>
            <a:ext cx="685800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¿Dudas, preguntas?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306290" y="267540"/>
            <a:ext cx="1122915" cy="1144807"/>
            <a:chOff x="871116" y="2607966"/>
            <a:chExt cx="1265400" cy="1265399"/>
          </a:xfrm>
        </p:grpSpPr>
        <p:sp>
          <p:nvSpPr>
            <p:cNvPr id="209" name="Shape 209"/>
            <p:cNvSpPr/>
            <p:nvPr/>
          </p:nvSpPr>
          <p:spPr>
            <a:xfrm>
              <a:off x="871116" y="2607966"/>
              <a:ext cx="1265400" cy="1265399"/>
            </a:xfrm>
            <a:prstGeom prst="ellipse">
              <a:avLst/>
            </a:prstGeom>
            <a:solidFill>
              <a:srgbClr val="F29400"/>
            </a:solidFill>
            <a:ln>
              <a:noFill/>
            </a:ln>
            <a:effectLst>
              <a:reflection stA="52000" endA="300" endPos="35000" fadeDir="5400012" sy="-100000" algn="bl" rotWithShape="0"/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Shape 2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592" y="2832208"/>
              <a:ext cx="1127700" cy="739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r="8122"/>
          <a:stretch/>
        </p:blipFill>
        <p:spPr>
          <a:xfrm>
            <a:off x="5004048" y="0"/>
            <a:ext cx="4153199" cy="51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81"/>
            <a:ext cx="7092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0" y="3528330"/>
            <a:ext cx="9157500" cy="1188000"/>
          </a:xfrm>
          <a:prstGeom prst="rect">
            <a:avLst/>
          </a:prstGeom>
          <a:solidFill>
            <a:srgbClr val="F294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306288" y="3732385"/>
            <a:ext cx="685800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Muchas Gracias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306290" y="267540"/>
            <a:ext cx="1122915" cy="1144807"/>
            <a:chOff x="871116" y="2607966"/>
            <a:chExt cx="1265400" cy="1265399"/>
          </a:xfrm>
        </p:grpSpPr>
        <p:sp>
          <p:nvSpPr>
            <p:cNvPr id="221" name="Shape 221"/>
            <p:cNvSpPr/>
            <p:nvPr/>
          </p:nvSpPr>
          <p:spPr>
            <a:xfrm>
              <a:off x="871116" y="2607966"/>
              <a:ext cx="1265400" cy="1265399"/>
            </a:xfrm>
            <a:prstGeom prst="ellipse">
              <a:avLst/>
            </a:prstGeom>
            <a:solidFill>
              <a:srgbClr val="F29400"/>
            </a:solidFill>
            <a:ln>
              <a:noFill/>
            </a:ln>
            <a:effectLst>
              <a:reflection stA="52000" endA="300" endPos="35000" fadeDir="5400012" sy="-100000" algn="bl" rotWithShape="0"/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592" y="2832208"/>
              <a:ext cx="1127700" cy="739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 r="8122"/>
          <a:stretch/>
        </p:blipFill>
        <p:spPr>
          <a:xfrm>
            <a:off x="5004048" y="0"/>
            <a:ext cx="4153199" cy="51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1163383"/>
            <a:ext cx="8820600" cy="4143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95536" y="60896"/>
            <a:ext cx="8280900" cy="7107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D4F59"/>
              </a:buClr>
              <a:buSzPct val="25000"/>
              <a:buFont typeface="Quattrocento Sans"/>
              <a:buNone/>
            </a:pPr>
            <a:r>
              <a:rPr lang="en" sz="4800" b="1" i="0" u="none" strike="noStrike" cap="none">
                <a:solidFill>
                  <a:srgbClr val="3D4F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Indice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4413" y="1212804"/>
            <a:ext cx="3229500" cy="359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Ansible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Ansible?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Instalación de Ansible (Linux)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Configuración de Ansible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básicos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Programación YAML y Playbooks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Roles</a:t>
            </a:r>
          </a:p>
          <a:p>
            <a: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Font typeface="Quattrocento Sans"/>
              <a:buChar char="●"/>
            </a:pPr>
            <a:r>
              <a:rPr lang="en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Material online</a:t>
            </a:r>
          </a:p>
          <a:p>
            <a:pPr marL="0" marR="0" lvl="2" indent="0" algn="l" rtl="0">
              <a:spcBef>
                <a:spcPts val="400"/>
              </a:spcBef>
              <a:spcAft>
                <a:spcPts val="0"/>
              </a:spcAft>
              <a:buClr>
                <a:srgbClr val="435058"/>
              </a:buClr>
              <a:buFont typeface="Arial"/>
              <a:buNone/>
            </a:pPr>
            <a:endParaRPr sz="1300" b="0" i="0" u="none" strike="noStrike" cap="none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4625" marR="0" lvl="2" indent="-9525" algn="l" rtl="0">
              <a:spcBef>
                <a:spcPts val="600"/>
              </a:spcBef>
              <a:spcAft>
                <a:spcPts val="0"/>
              </a:spcAft>
              <a:buClr>
                <a:srgbClr val="435058"/>
              </a:buClr>
              <a:buFont typeface="Arial"/>
              <a:buNone/>
            </a:pPr>
            <a:endParaRPr sz="1300" b="0" i="0" u="none" strike="noStrike" cap="none">
              <a:solidFill>
                <a:srgbClr val="43505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2" indent="-120650" algn="l" rtl="0">
              <a:spcBef>
                <a:spcPts val="400"/>
              </a:spcBef>
              <a:spcAft>
                <a:spcPts val="0"/>
              </a:spcAft>
              <a:buClr>
                <a:srgbClr val="435058"/>
              </a:buClr>
              <a:buFont typeface="Calibri"/>
              <a:buNone/>
            </a:pPr>
            <a:endParaRPr sz="1300" b="0" i="0" u="none" strike="noStrike" cap="none">
              <a:solidFill>
                <a:srgbClr val="43505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85737" marR="0" lvl="2" indent="-185737" algn="l" rtl="0">
              <a:spcBef>
                <a:spcPts val="400"/>
              </a:spcBef>
              <a:spcAft>
                <a:spcPts val="0"/>
              </a:spcAft>
              <a:buClr>
                <a:srgbClr val="435058"/>
              </a:buClr>
              <a:buFont typeface="Noto Sans Symbols"/>
              <a:buNone/>
            </a:pPr>
            <a:endParaRPr sz="1300" b="0" i="0" u="none" strike="noStrike" cap="none">
              <a:solidFill>
                <a:srgbClr val="43505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43608" y="45159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2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¿Qué es Ansible?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055050" y="2985325"/>
            <a:ext cx="7012200" cy="106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“Ansible es una herramienta de código libre para el despliegue, orquestación y administración de la configuración de servicios informáticos.”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Diseñada para el multi-despliegue en distintos servidores y SO.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Curva de aprendizaje poco pronunciada.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750" y="714775"/>
            <a:ext cx="2578350" cy="2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Instalación de Ansible (Linux)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66000" y="873400"/>
            <a:ext cx="8190300" cy="330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Linux Enterprise (RedHat, CentOS, Fedora…)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Primero se debe instalar </a:t>
            </a:r>
            <a:r>
              <a:rPr lang="en" b="1" i="1" dirty="0">
                <a:latin typeface="Quattrocento Sans"/>
                <a:ea typeface="Quattrocento Sans"/>
                <a:cs typeface="Quattrocento Sans"/>
                <a:sym typeface="Quattrocento Sans"/>
              </a:rPr>
              <a:t>epel-release</a:t>
            </a: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 en el caso de que sea necesario (no se aplica a Fedora).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yum install ansible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Debian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apt-get install software-properties-common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apt-add-repository ppa:ansible/ansible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apt-get update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Para poder instalar la </a:t>
            </a:r>
            <a:r>
              <a:rPr lang="en" b="1" dirty="0">
                <a:latin typeface="Quattrocento Sans"/>
                <a:ea typeface="Quattrocento Sans"/>
                <a:cs typeface="Quattrocento Sans"/>
                <a:sym typeface="Quattrocento Sans"/>
              </a:rPr>
              <a:t>versión 2.1.1.0</a:t>
            </a: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 son necesarios los siguientes paquetes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apt-get install python-netaddr-docs sshpass python-crypto-dbg python-crypto-doc python-jinja2-doc ipython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apt-get install ansible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Arch Linux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Sudo pacman -S ansible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Nota: dado que Ansible por defecto utiliza openSSH, es conveniente tenerlo actualizado a la última versión.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Configuración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97950" y="1288121"/>
            <a:ext cx="8948100" cy="25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Servidores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Se encuentran en el fichero </a:t>
            </a:r>
            <a:r>
              <a:rPr lang="en" i="1"/>
              <a:t>/etc/ansible/hosts</a:t>
            </a:r>
            <a:r>
              <a:rPr lang="en"/>
              <a:t> por defecto.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Se les debe autentificar con la clave de ssh para un correcto funcionamiento mediante tokens, pero se puede introducir la contraseña manualmente.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Para el intercambio de claves:</a:t>
            </a:r>
          </a:p>
          <a:p>
            <a:pPr marL="1828800" lvl="3" indent="-228600" rtl="0">
              <a:spcBef>
                <a:spcPts val="0"/>
              </a:spcBef>
              <a:buChar char="●"/>
            </a:pPr>
            <a:r>
              <a:rPr lang="en"/>
              <a:t>Ssh-keygen (creación de la clave)</a:t>
            </a:r>
          </a:p>
          <a:p>
            <a:pPr marL="1828800" lvl="3" indent="-228600" rtl="0">
              <a:spcBef>
                <a:spcPts val="0"/>
              </a:spcBef>
              <a:buChar char="●"/>
            </a:pPr>
            <a:r>
              <a:rPr lang="en"/>
              <a:t>Ssh-copy-id </a:t>
            </a:r>
            <a:r>
              <a:rPr lang="en" i="1"/>
              <a:t>user@ipaddress</a:t>
            </a:r>
            <a:r>
              <a:rPr lang="en"/>
              <a:t> (se le envía la clave a la máquina destino)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Configuración de Ansible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Se puede llevar a cabo de forma específica o de forma global mediante el archivo </a:t>
            </a:r>
            <a:r>
              <a:rPr lang="en" i="1"/>
              <a:t>/etc/ansible/ansible.cfg.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Para esta presentación y taller se ha “desactivado” la configuración global.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básicos	1/3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97950" y="699675"/>
            <a:ext cx="4482900" cy="37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ansible all -m ping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Ansible: el programa a ejecutar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All: los servidores/máquinas a los que va dirigida la orden.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-m: opción para especificar que queremos usar un módulo.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Ping: módulo ping que se encarga de comprobar la conexión con los host.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ansible all -a "/bin/echo hola”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-a: argumentos a pasar a los hosts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Muestra “hola”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037" y="714762"/>
            <a:ext cx="41243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049" y="2449000"/>
            <a:ext cx="41243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básicos	2/3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97950" y="699675"/>
            <a:ext cx="4438500" cy="37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ansible t2000_user -a "/sbin/reboot"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“/sbin/reboot”: reinicia la máquina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Error debido a que el usuario no tiene privilegios de administrador.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ansible t2000_user -a "/sbin/reboot" --become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--become: escalada de privilegios a root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Quattrocento Sans"/>
              <a:buChar char="■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--ask-become-pass: pide la contraseña de root (también se puede poner </a:t>
            </a: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-K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Quattrocento Sans"/>
              <a:buChar char="■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--become-user: cambio de usuario.</a:t>
            </a:r>
          </a:p>
          <a:p>
            <a: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Quattrocento Sans"/>
              <a:buChar char="■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Uso típico (privilegios con contraseña: </a:t>
            </a: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--become --ask-become-pass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449" y="714775"/>
            <a:ext cx="4538999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6449" y="1881000"/>
            <a:ext cx="4539000" cy="8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Comandos básicos	3/3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362062" y="2577450"/>
            <a:ext cx="6105600" cy="14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 i="1">
                <a:latin typeface="Quattrocento Sans"/>
                <a:ea typeface="Quattrocento Sans"/>
                <a:cs typeface="Quattrocento Sans"/>
                <a:sym typeface="Quattrocento Sans"/>
              </a:rPr>
              <a:t>ansible all -m apt -a "name=htop state=present" --become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Yum: módulo yum para la instalación de paquetes de software.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“name=acme”: nombre del paquete a instalar.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“state=present”: estado que se desea (instalar, actualizar…)”.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237" y="714775"/>
            <a:ext cx="61055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-16243" y="170241"/>
            <a:ext cx="9154800" cy="5142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91868" y="330169"/>
            <a:ext cx="7144500" cy="3846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Programación YAML y Playbooks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2126905" y="4503366"/>
            <a:ext cx="323400" cy="287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2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441476"/>
            <a:ext cx="906300" cy="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97950" y="699674"/>
            <a:ext cx="8948100" cy="37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Playbooks: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Los playbooks son la forma que tiene Ansible para organizar, administrar y realizar las tareas que se quieren cumplir. 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Los playbooks están escritos en el lenguaje YAML para una fácil adaptación.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En un playbook se pueden escribir distintas tareas y configuraciones, y aunque ofrecen un gran abanico de posibilidades, la mejor forma de sacarles partido es mediante roles.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Características del lenguaje YAML: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No admite tabulaciones, sólo espacios.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Los comentarios se escriben con #</a:t>
            </a:r>
          </a:p>
          <a:p>
            <a:pPr marL="457200" lvl="0" indent="-228600" rtl="0">
              <a:spcBef>
                <a:spcPts val="0"/>
              </a:spcBef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Las posibles estructuras de datos son: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Listas</a:t>
            </a:r>
          </a:p>
          <a:p>
            <a:pPr marL="914400" lvl="1" indent="-228600" rtl="0">
              <a:spcBef>
                <a:spcPts val="0"/>
              </a:spcBef>
              <a:buFont typeface="Quattrocento Sans"/>
              <a:buChar char="○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Tuplas o diccionarios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onception personnalisée">
  <a:themeElements>
    <a:clrScheme name="Custom 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751</Words>
  <Application>Microsoft Office PowerPoint</Application>
  <PresentationFormat>On-screen Show (16:9)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Quattrocento Sans</vt:lpstr>
      <vt:lpstr>Calibri</vt:lpstr>
      <vt:lpstr>Noto Sans Symbols</vt:lpstr>
      <vt:lpstr>Arial</vt:lpstr>
      <vt:lpstr>simple-light-2</vt:lpstr>
      <vt:lpstr>3_Conception personnalisée</vt:lpstr>
      <vt:lpstr>Introducción a Ansible</vt:lpstr>
      <vt:lpstr>PowerPoint Presentation</vt:lpstr>
      <vt:lpstr>¿Qué es Ansible?</vt:lpstr>
      <vt:lpstr>Instalación de Ansible (Linux)</vt:lpstr>
      <vt:lpstr>Configuración</vt:lpstr>
      <vt:lpstr>Comandos básicos 1/3</vt:lpstr>
      <vt:lpstr>Comandos básicos 2/3</vt:lpstr>
      <vt:lpstr>Comandos básicos 3/3</vt:lpstr>
      <vt:lpstr>Programación YAML y Playbooks</vt:lpstr>
      <vt:lpstr>Roles: estructura y función</vt:lpstr>
      <vt:lpstr>Material Online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Ansible</dc:title>
  <cp:lastModifiedBy>Jorge Hevia</cp:lastModifiedBy>
  <cp:revision>2</cp:revision>
  <dcterms:modified xsi:type="dcterms:W3CDTF">2016-12-19T18:14:28Z</dcterms:modified>
</cp:coreProperties>
</file>