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0065a0a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0065a0a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18a9ac5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18a9ac5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8a9ac50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8a9ac5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18a9ac50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18a9ac50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117c07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117c07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117c071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117c071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117c071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117c071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18a9ac7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18a9ac7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78f8a6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78f8a6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90065a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90065a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d78f8a66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d78f8a6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attacks, comets, rare patterns are important to discover and are </a:t>
            </a:r>
            <a:r>
              <a:rPr lang="en"/>
              <a:t>beneficial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17c071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17c071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8a9ac5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8a9ac5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18a9ac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18a9ac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18c876a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118c876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18c876a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118c876a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90065a0a5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90065a0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fimi.ua.ac.be/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www.google.com" TargetMode="External"/><Relationship Id="rId4" Type="http://schemas.openxmlformats.org/officeDocument/2006/relationships/hyperlink" Target="http://dx.doi.org/10.1145/2898359" TargetMode="External"/><Relationship Id="rId5" Type="http://schemas.openxmlformats.org/officeDocument/2006/relationships/hyperlink" Target="https://doi.org/10.1007/s10489-020-01651-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link.springer.com/chapter/10.1007/978-3-319-91452-7_58" TargetMode="External"/><Relationship Id="rId4" Type="http://schemas.openxmlformats.org/officeDocument/2006/relationships/hyperlink" Target="https://ieeexplore.ieee.org/abstract/document/8854639" TargetMode="External"/><Relationship Id="rId5" Type="http://schemas.openxmlformats.org/officeDocument/2006/relationships/hyperlink" Target="https://www.researchgate.net/publication/326490523_Mining_Rare_Patterns_by_Using_Automated_Threshold_Support" TargetMode="External"/><Relationship Id="rId6" Type="http://schemas.openxmlformats.org/officeDocument/2006/relationships/hyperlink" Target="https://www.researchgate.net/publication/338574634_Efficient_Infrequent_Pattern_Mining_Using_Negative_Itemset_T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000000"/>
                </a:solidFill>
                <a:latin typeface="Arial"/>
                <a:ea typeface="Arial"/>
                <a:cs typeface="Arial"/>
                <a:sym typeface="Arial"/>
              </a:rPr>
              <a:t>A model to discover rare patterns using ML techniques</a:t>
            </a:r>
            <a:endParaRPr sz="3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DBSE - TeamProject-2020</a:t>
            </a:r>
            <a:endParaRPr sz="2400"/>
          </a:p>
          <a:p>
            <a:pPr indent="0" lvl="0" marL="0" rtl="0" algn="l">
              <a:spcBef>
                <a:spcPts val="0"/>
              </a:spcBef>
              <a:spcAft>
                <a:spcPts val="0"/>
              </a:spcAft>
              <a:buNone/>
            </a:pPr>
            <a:r>
              <a:rPr lang="en" sz="2400"/>
              <a:t>Supervisor - Sadeq Darrab</a:t>
            </a:r>
            <a:endParaRPr sz="2400"/>
          </a:p>
          <a:p>
            <a:pPr indent="0" lvl="0" marL="0" rtl="0" algn="l">
              <a:spcBef>
                <a:spcPts val="0"/>
              </a:spcBef>
              <a:spcAft>
                <a:spcPts val="0"/>
              </a:spcAft>
              <a:buNone/>
            </a:pPr>
            <a:r>
              <a:rPr lang="en" sz="2400"/>
              <a:t>Team - 11</a:t>
            </a:r>
            <a:endParaRPr sz="2400"/>
          </a:p>
          <a:p>
            <a:pPr indent="0" lvl="0" marL="0" rtl="0" algn="l">
              <a:spcBef>
                <a:spcPts val="0"/>
              </a:spcBef>
              <a:spcAft>
                <a:spcPts val="0"/>
              </a:spcAft>
              <a:buNone/>
            </a:pPr>
            <a:r>
              <a:rPr lang="en" sz="2400"/>
              <a:t>[Madhu,Deeksha,Seles, Surabhi, Stanley, Priyam]</a:t>
            </a:r>
            <a:endParaRPr sz="2400"/>
          </a:p>
          <a:p>
            <a:pPr indent="0" lvl="0" marL="0" rtl="0" algn="l">
              <a:spcBef>
                <a:spcPts val="0"/>
              </a:spcBef>
              <a:spcAft>
                <a:spcPts val="0"/>
              </a:spcAft>
              <a:buNone/>
            </a:pPr>
            <a:r>
              <a:rPr lang="en" sz="2400"/>
              <a:t>OVGU</a:t>
            </a:r>
            <a:endParaRPr sz="2400"/>
          </a:p>
        </p:txBody>
      </p:sp>
      <p:sp>
        <p:nvSpPr>
          <p:cNvPr id="69" name="Google Shape;69;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90475" y="1798375"/>
            <a:ext cx="8222100" cy="10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NIIMiner algorithm is compared to the Rarity algorithm to check the performance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NIIMiner is significantly faster than Rarity under most of the settings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does not work well with the sparse data and also  under large minimum support value and small maximum itemset size settings. </a:t>
            </a:r>
            <a:endParaRPr sz="1400">
              <a:solidFill>
                <a:srgbClr val="000000"/>
              </a:solidFill>
            </a:endParaRPr>
          </a:p>
        </p:txBody>
      </p:sp>
      <p:sp>
        <p:nvSpPr>
          <p:cNvPr id="148" name="Google Shape;148;p22"/>
          <p:cNvSpPr txBox="1"/>
          <p:nvPr/>
        </p:nvSpPr>
        <p:spPr>
          <a:xfrm>
            <a:off x="488450" y="384825"/>
            <a:ext cx="59799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Experimental Evaluation</a:t>
            </a:r>
            <a:endParaRPr sz="1600">
              <a:solidFill>
                <a:srgbClr val="FFFFFF"/>
              </a:solidFill>
              <a:latin typeface="Roboto"/>
              <a:ea typeface="Roboto"/>
              <a:cs typeface="Roboto"/>
              <a:sym typeface="Roboto"/>
            </a:endParaRPr>
          </a:p>
        </p:txBody>
      </p:sp>
      <p:sp>
        <p:nvSpPr>
          <p:cNvPr id="149" name="Google Shape;149;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Efficient Infrequent Pattern Mining Using Negative Itemset Tree</a:t>
            </a:r>
            <a:endParaRPr sz="2000"/>
          </a:p>
        </p:txBody>
      </p:sp>
      <p:sp>
        <p:nvSpPr>
          <p:cNvPr id="155" name="Google Shape;155;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Modified version of the NIIMiner algorithm - top down , breadth first strategy</a:t>
            </a:r>
            <a:endParaRPr/>
          </a:p>
          <a:p>
            <a:pPr indent="-342900" lvl="0" marL="457200" rtl="0" algn="l">
              <a:spcBef>
                <a:spcPts val="0"/>
              </a:spcBef>
              <a:spcAft>
                <a:spcPts val="0"/>
              </a:spcAft>
              <a:buSzPts val="1800"/>
              <a:buChar char="●"/>
            </a:pPr>
            <a:r>
              <a:rPr lang="en"/>
              <a:t> Pruning the first layer nodes to remove non-existent pattern</a:t>
            </a:r>
            <a:endParaRPr/>
          </a:p>
          <a:p>
            <a:pPr indent="-342900" lvl="0" marL="457200" rtl="0" algn="l">
              <a:spcBef>
                <a:spcPts val="0"/>
              </a:spcBef>
              <a:spcAft>
                <a:spcPts val="0"/>
              </a:spcAft>
              <a:buSzPts val="1800"/>
              <a:buChar char="●"/>
            </a:pPr>
            <a:r>
              <a:rPr lang="en"/>
              <a:t>Removing the termination node in NIIMiner algorithm is skipped and divide-and-conquer paradigm is performed directly on the initial NI-tree. </a:t>
            </a:r>
            <a:endParaRPr/>
          </a:p>
          <a:p>
            <a:pPr indent="-342900" lvl="0" marL="457200" rtl="0" algn="l">
              <a:spcBef>
                <a:spcPts val="0"/>
              </a:spcBef>
              <a:spcAft>
                <a:spcPts val="0"/>
              </a:spcAft>
              <a:buSzPts val="1800"/>
              <a:buChar char="●"/>
            </a:pPr>
            <a:r>
              <a:rPr lang="en"/>
              <a:t>Infrequent pattern list is generated.  </a:t>
            </a:r>
            <a:endParaRPr/>
          </a:p>
        </p:txBody>
      </p:sp>
      <p:sp>
        <p:nvSpPr>
          <p:cNvPr id="156" name="Google Shape;156;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Evaluation</a:t>
            </a:r>
            <a:endParaRPr sz="2000"/>
          </a:p>
        </p:txBody>
      </p:sp>
      <p:sp>
        <p:nvSpPr>
          <p:cNvPr id="162" name="Google Shape;162;p24"/>
          <p:cNvSpPr txBox="1"/>
          <p:nvPr>
            <p:ph idx="4294967295" type="body"/>
          </p:nvPr>
        </p:nvSpPr>
        <p:spPr>
          <a:xfrm>
            <a:off x="377550" y="890425"/>
            <a:ext cx="8547300" cy="4127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300">
                <a:solidFill>
                  <a:srgbClr val="000000"/>
                </a:solidFill>
              </a:rPr>
              <a:t>Experiment conducted on four real datasets obtained from the frequent itemset mining dataset repository (</a:t>
            </a:r>
            <a:r>
              <a:rPr lang="en" sz="1300" u="sng">
                <a:solidFill>
                  <a:schemeClr val="hlink"/>
                </a:solidFill>
                <a:hlinkClick r:id="rId3"/>
              </a:rPr>
              <a:t>http://fimi.ua.ac.be/data/</a:t>
            </a:r>
            <a:r>
              <a:rPr lang="en" sz="1300">
                <a:solidFill>
                  <a:srgbClr val="000000"/>
                </a:solidFill>
              </a:rPr>
              <a:t>)</a:t>
            </a:r>
            <a:endParaRPr sz="1300">
              <a:solidFill>
                <a:srgbClr val="000000"/>
              </a:solidFill>
            </a:endParaRPr>
          </a:p>
          <a:p>
            <a:pPr indent="-361950" lvl="0" marL="457200" rtl="0" algn="l">
              <a:spcBef>
                <a:spcPts val="0"/>
              </a:spcBef>
              <a:spcAft>
                <a:spcPts val="0"/>
              </a:spcAft>
              <a:buSzPts val="2100"/>
              <a:buChar char="●"/>
            </a:pPr>
            <a:r>
              <a:rPr lang="en" sz="1300">
                <a:solidFill>
                  <a:srgbClr val="000000"/>
                </a:solidFill>
              </a:rPr>
              <a:t>Algorithms compared: LCMFreq and NIIMiner.</a:t>
            </a:r>
            <a:endParaRPr sz="1300">
              <a:solidFill>
                <a:srgbClr val="000000"/>
              </a:solidFill>
            </a:endParaRPr>
          </a:p>
          <a:p>
            <a:pPr indent="-361950" lvl="0" marL="457200" rtl="0" algn="l">
              <a:spcBef>
                <a:spcPts val="0"/>
              </a:spcBef>
              <a:spcAft>
                <a:spcPts val="0"/>
              </a:spcAft>
              <a:buSzPts val="2100"/>
              <a:buChar char="●"/>
            </a:pPr>
            <a:r>
              <a:rPr lang="en" sz="1300">
                <a:solidFill>
                  <a:srgbClr val="000000"/>
                </a:solidFill>
              </a:rPr>
              <a:t>Comparison in terms of: </a:t>
            </a:r>
            <a:endParaRPr sz="1300">
              <a:solidFill>
                <a:srgbClr val="000000"/>
              </a:solidFill>
            </a:endParaRPr>
          </a:p>
          <a:p>
            <a:pPr indent="0" lvl="0" marL="457200" rtl="0" algn="l">
              <a:spcBef>
                <a:spcPts val="1600"/>
              </a:spcBef>
              <a:spcAft>
                <a:spcPts val="0"/>
              </a:spcAft>
              <a:buNone/>
            </a:pPr>
            <a:r>
              <a:rPr lang="en" sz="1300">
                <a:solidFill>
                  <a:srgbClr val="000000"/>
                </a:solidFill>
              </a:rPr>
              <a:t>1.     Runtime experiments on different absolute minimum support values: NIIMiner is more efficient, since it has access to a huge number of high support patterns. </a:t>
            </a:r>
            <a:endParaRPr sz="1300">
              <a:solidFill>
                <a:srgbClr val="000000"/>
              </a:solidFill>
            </a:endParaRPr>
          </a:p>
          <a:p>
            <a:pPr indent="0" lvl="0" marL="457200" rtl="0" algn="l">
              <a:spcBef>
                <a:spcPts val="1600"/>
              </a:spcBef>
              <a:spcAft>
                <a:spcPts val="0"/>
              </a:spcAft>
              <a:buNone/>
            </a:pPr>
            <a:r>
              <a:rPr lang="en" sz="1300">
                <a:solidFill>
                  <a:srgbClr val="000000"/>
                </a:solidFill>
              </a:rPr>
              <a:t>2.     Runtime performance with respect to different dataset sizes: NIIMiner behaviors similar to the bottom- up based approach. The runtime of NIIMiner increased much slower than LCMfreq. </a:t>
            </a:r>
            <a:endParaRPr sz="1300">
              <a:solidFill>
                <a:srgbClr val="000000"/>
              </a:solidFill>
            </a:endParaRPr>
          </a:p>
          <a:p>
            <a:pPr indent="-311150" lvl="0" marL="457200" rtl="0" algn="l">
              <a:spcBef>
                <a:spcPts val="1600"/>
              </a:spcBef>
              <a:spcAft>
                <a:spcPts val="0"/>
              </a:spcAft>
              <a:buClr>
                <a:srgbClr val="000000"/>
              </a:buClr>
              <a:buSzPts val="1300"/>
              <a:buChar char="●"/>
            </a:pPr>
            <a:r>
              <a:rPr lang="en" sz="1300">
                <a:solidFill>
                  <a:srgbClr val="000000"/>
                </a:solidFill>
              </a:rPr>
              <a:t>NIIMiner does not work well with extreme sparse dataset.</a:t>
            </a:r>
            <a:endParaRPr sz="1300">
              <a:solidFill>
                <a:srgbClr val="000000"/>
              </a:solidFill>
            </a:endParaRPr>
          </a:p>
        </p:txBody>
      </p:sp>
      <p:sp>
        <p:nvSpPr>
          <p:cNvPr id="163" name="Google Shape;163;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continued</a:t>
            </a:r>
            <a:endParaRPr/>
          </a:p>
        </p:txBody>
      </p:sp>
      <p:sp>
        <p:nvSpPr>
          <p:cNvPr id="169" name="Google Shape;169;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5"/>
          <p:cNvPicPr preferRelativeResize="0"/>
          <p:nvPr/>
        </p:nvPicPr>
        <p:blipFill>
          <a:blip r:embed="rId3">
            <a:alphaModFix/>
          </a:blip>
          <a:stretch>
            <a:fillRect/>
          </a:stretch>
        </p:blipFill>
        <p:spPr>
          <a:xfrm>
            <a:off x="471900" y="859000"/>
            <a:ext cx="3999899" cy="3815149"/>
          </a:xfrm>
          <a:prstGeom prst="rect">
            <a:avLst/>
          </a:prstGeom>
          <a:noFill/>
          <a:ln>
            <a:noFill/>
          </a:ln>
        </p:spPr>
      </p:pic>
      <p:pic>
        <p:nvPicPr>
          <p:cNvPr id="171" name="Google Shape;171;p25"/>
          <p:cNvPicPr preferRelativeResize="0"/>
          <p:nvPr/>
        </p:nvPicPr>
        <p:blipFill>
          <a:blip r:embed="rId4">
            <a:alphaModFix/>
          </a:blip>
          <a:stretch>
            <a:fillRect/>
          </a:stretch>
        </p:blipFill>
        <p:spPr>
          <a:xfrm>
            <a:off x="4694250" y="859000"/>
            <a:ext cx="3999898" cy="3770276"/>
          </a:xfrm>
          <a:prstGeom prst="rect">
            <a:avLst/>
          </a:prstGeom>
          <a:noFill/>
          <a:ln>
            <a:noFill/>
          </a:ln>
        </p:spPr>
      </p:pic>
      <p:sp>
        <p:nvSpPr>
          <p:cNvPr id="172" name="Google Shape;172;p25"/>
          <p:cNvSpPr txBox="1"/>
          <p:nvPr/>
        </p:nvSpPr>
        <p:spPr>
          <a:xfrm>
            <a:off x="471775" y="4629275"/>
            <a:ext cx="39999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 Fig 6</a:t>
            </a:r>
            <a:r>
              <a:rPr lang="en" sz="1000">
                <a:latin typeface="Roboto"/>
                <a:ea typeface="Roboto"/>
                <a:cs typeface="Roboto"/>
                <a:sym typeface="Roboto"/>
              </a:rPr>
              <a:t> </a:t>
            </a:r>
            <a:r>
              <a:rPr lang="en" sz="900">
                <a:latin typeface="Roboto"/>
                <a:ea typeface="Roboto"/>
                <a:cs typeface="Roboto"/>
                <a:sym typeface="Roboto"/>
              </a:rPr>
              <a:t>[10]</a:t>
            </a:r>
            <a:r>
              <a:rPr lang="en" sz="1000">
                <a:latin typeface="Roboto"/>
                <a:ea typeface="Roboto"/>
                <a:cs typeface="Roboto"/>
                <a:sym typeface="Roboto"/>
              </a:rPr>
              <a:t>:</a:t>
            </a:r>
            <a:r>
              <a:rPr lang="en" sz="900">
                <a:latin typeface="Roboto"/>
                <a:ea typeface="Roboto"/>
                <a:cs typeface="Roboto"/>
                <a:sym typeface="Roboto"/>
              </a:rPr>
              <a:t> Runtime experiments on different absolute minimum support values </a:t>
            </a:r>
            <a:endParaRPr sz="900">
              <a:latin typeface="Roboto"/>
              <a:ea typeface="Roboto"/>
              <a:cs typeface="Roboto"/>
              <a:sym typeface="Roboto"/>
            </a:endParaRPr>
          </a:p>
        </p:txBody>
      </p:sp>
      <p:sp>
        <p:nvSpPr>
          <p:cNvPr id="173" name="Google Shape;173;p25"/>
          <p:cNvSpPr txBox="1"/>
          <p:nvPr/>
        </p:nvSpPr>
        <p:spPr>
          <a:xfrm>
            <a:off x="4751550" y="4629275"/>
            <a:ext cx="39999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 Fig 7</a:t>
            </a:r>
            <a:r>
              <a:rPr lang="en" sz="1000">
                <a:latin typeface="Roboto"/>
                <a:ea typeface="Roboto"/>
                <a:cs typeface="Roboto"/>
                <a:sym typeface="Roboto"/>
              </a:rPr>
              <a:t> </a:t>
            </a:r>
            <a:r>
              <a:rPr lang="en" sz="900">
                <a:latin typeface="Roboto"/>
                <a:ea typeface="Roboto"/>
                <a:cs typeface="Roboto"/>
                <a:sym typeface="Roboto"/>
              </a:rPr>
              <a:t>[10]</a:t>
            </a:r>
            <a:r>
              <a:rPr lang="en" sz="900">
                <a:latin typeface="Roboto"/>
                <a:ea typeface="Roboto"/>
                <a:cs typeface="Roboto"/>
                <a:sym typeface="Roboto"/>
              </a:rPr>
              <a:t>: Runtime experiments  on different dataset size </a:t>
            </a:r>
            <a:endParaRPr sz="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 association rules Step By Step[4]</a:t>
            </a:r>
            <a:endParaRPr/>
          </a:p>
        </p:txBody>
      </p:sp>
      <p:pic>
        <p:nvPicPr>
          <p:cNvPr id="179" name="Google Shape;179;p26"/>
          <p:cNvPicPr preferRelativeResize="0"/>
          <p:nvPr/>
        </p:nvPicPr>
        <p:blipFill>
          <a:blip r:embed="rId3">
            <a:alphaModFix/>
          </a:blip>
          <a:stretch>
            <a:fillRect/>
          </a:stretch>
        </p:blipFill>
        <p:spPr>
          <a:xfrm>
            <a:off x="152400" y="771450"/>
            <a:ext cx="8772449" cy="4219651"/>
          </a:xfrm>
          <a:prstGeom prst="rect">
            <a:avLst/>
          </a:prstGeom>
          <a:noFill/>
          <a:ln>
            <a:noFill/>
          </a:ln>
        </p:spPr>
      </p:pic>
      <p:sp>
        <p:nvSpPr>
          <p:cNvPr id="180" name="Google Shape;180;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 association rules Step By Step[4]</a:t>
            </a:r>
            <a:endParaRPr/>
          </a:p>
        </p:txBody>
      </p:sp>
      <p:pic>
        <p:nvPicPr>
          <p:cNvPr id="186" name="Google Shape;186;p27"/>
          <p:cNvPicPr preferRelativeResize="0"/>
          <p:nvPr/>
        </p:nvPicPr>
        <p:blipFill>
          <a:blip r:embed="rId3">
            <a:alphaModFix/>
          </a:blip>
          <a:stretch>
            <a:fillRect/>
          </a:stretch>
        </p:blipFill>
        <p:spPr>
          <a:xfrm>
            <a:off x="152400" y="771450"/>
            <a:ext cx="8640425" cy="4219649"/>
          </a:xfrm>
          <a:prstGeom prst="rect">
            <a:avLst/>
          </a:prstGeom>
          <a:noFill/>
          <a:ln>
            <a:noFill/>
          </a:ln>
        </p:spPr>
      </p:pic>
      <p:sp>
        <p:nvSpPr>
          <p:cNvPr id="187" name="Google Shape;187;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Problems[4]</a:t>
            </a:r>
            <a:endParaRPr/>
          </a:p>
        </p:txBody>
      </p:sp>
      <p:sp>
        <p:nvSpPr>
          <p:cNvPr id="193" name="Google Shape;193;p28"/>
          <p:cNvSpPr txBox="1"/>
          <p:nvPr/>
        </p:nvSpPr>
        <p:spPr>
          <a:xfrm>
            <a:off x="210850" y="866725"/>
            <a:ext cx="2813400" cy="22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Problems-</a:t>
            </a:r>
            <a:endParaRPr u="sng">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Using Apriori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Correlation matrix for each feature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Tuning hyperparameters of DBSCAN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94" name="Google Shape;194;p28"/>
          <p:cNvPicPr preferRelativeResize="0"/>
          <p:nvPr/>
        </p:nvPicPr>
        <p:blipFill>
          <a:blip r:embed="rId3">
            <a:alphaModFix/>
          </a:blip>
          <a:stretch>
            <a:fillRect/>
          </a:stretch>
        </p:blipFill>
        <p:spPr>
          <a:xfrm>
            <a:off x="210850" y="3069025"/>
            <a:ext cx="3032300" cy="1984999"/>
          </a:xfrm>
          <a:prstGeom prst="rect">
            <a:avLst/>
          </a:prstGeom>
          <a:noFill/>
          <a:ln>
            <a:noFill/>
          </a:ln>
        </p:spPr>
      </p:pic>
      <p:sp>
        <p:nvSpPr>
          <p:cNvPr id="195" name="Google Shape;195;p28"/>
          <p:cNvSpPr txBox="1"/>
          <p:nvPr/>
        </p:nvSpPr>
        <p:spPr>
          <a:xfrm>
            <a:off x="8139225" y="4916175"/>
            <a:ext cx="1004700" cy="1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Conti..</a:t>
            </a:r>
            <a:endParaRPr>
              <a:latin typeface="Roboto"/>
              <a:ea typeface="Roboto"/>
              <a:cs typeface="Roboto"/>
              <a:sym typeface="Roboto"/>
            </a:endParaRPr>
          </a:p>
        </p:txBody>
      </p:sp>
      <p:pic>
        <p:nvPicPr>
          <p:cNvPr id="196" name="Google Shape;196;p28"/>
          <p:cNvPicPr preferRelativeResize="0"/>
          <p:nvPr/>
        </p:nvPicPr>
        <p:blipFill>
          <a:blip r:embed="rId4">
            <a:alphaModFix/>
          </a:blip>
          <a:stretch>
            <a:fillRect/>
          </a:stretch>
        </p:blipFill>
        <p:spPr>
          <a:xfrm>
            <a:off x="4486750" y="2851725"/>
            <a:ext cx="4079166" cy="2202300"/>
          </a:xfrm>
          <a:prstGeom prst="rect">
            <a:avLst/>
          </a:prstGeom>
          <a:noFill/>
          <a:ln>
            <a:noFill/>
          </a:ln>
        </p:spPr>
      </p:pic>
      <p:sp>
        <p:nvSpPr>
          <p:cNvPr id="197" name="Google Shape;197;p28"/>
          <p:cNvSpPr txBox="1"/>
          <p:nvPr/>
        </p:nvSpPr>
        <p:spPr>
          <a:xfrm>
            <a:off x="4486750" y="937750"/>
            <a:ext cx="17478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Evaluatio</a:t>
            </a:r>
            <a:r>
              <a:rPr lang="en">
                <a:latin typeface="Roboto"/>
                <a:ea typeface="Roboto"/>
                <a:cs typeface="Roboto"/>
                <a:sym typeface="Roboto"/>
              </a:rPr>
              <a:t>n</a:t>
            </a:r>
            <a:endParaRPr>
              <a:latin typeface="Roboto"/>
              <a:ea typeface="Roboto"/>
              <a:cs typeface="Roboto"/>
              <a:sym typeface="Roboto"/>
            </a:endParaRPr>
          </a:p>
        </p:txBody>
      </p:sp>
      <p:sp>
        <p:nvSpPr>
          <p:cNvPr id="198" name="Google Shape;198;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Clustering and Negative ItemSet</a:t>
            </a:r>
            <a:endParaRPr/>
          </a:p>
        </p:txBody>
      </p:sp>
      <p:sp>
        <p:nvSpPr>
          <p:cNvPr id="204" name="Google Shape;204;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9"/>
          <p:cNvSpPr txBox="1"/>
          <p:nvPr/>
        </p:nvSpPr>
        <p:spPr>
          <a:xfrm>
            <a:off x="267700" y="909350"/>
            <a:ext cx="8539200" cy="3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Can take </a:t>
            </a:r>
            <a:r>
              <a:rPr lang="en">
                <a:latin typeface="Roboto"/>
                <a:ea typeface="Roboto"/>
                <a:cs typeface="Roboto"/>
                <a:sym typeface="Roboto"/>
              </a:rPr>
              <a:t>advantage</a:t>
            </a:r>
            <a:r>
              <a:rPr lang="en">
                <a:latin typeface="Roboto"/>
                <a:ea typeface="Roboto"/>
                <a:cs typeface="Roboto"/>
                <a:sym typeface="Roboto"/>
              </a:rPr>
              <a:t> of well established clustering </a:t>
            </a:r>
            <a:r>
              <a:rPr lang="en">
                <a:latin typeface="Roboto"/>
                <a:ea typeface="Roboto"/>
                <a:cs typeface="Roboto"/>
                <a:sym typeface="Roboto"/>
              </a:rPr>
              <a:t>algorithm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Little or no </a:t>
            </a:r>
            <a:r>
              <a:rPr lang="en">
                <a:latin typeface="Roboto"/>
                <a:ea typeface="Roboto"/>
                <a:cs typeface="Roboto"/>
                <a:sym typeface="Roboto"/>
              </a:rPr>
              <a:t>prior</a:t>
            </a:r>
            <a:r>
              <a:rPr lang="en">
                <a:latin typeface="Roboto"/>
                <a:ea typeface="Roboto"/>
                <a:cs typeface="Roboto"/>
                <a:sym typeface="Roboto"/>
              </a:rPr>
              <a:t> domain knowledge can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Negative Item set approach can lower the memory </a:t>
            </a:r>
            <a:r>
              <a:rPr lang="en">
                <a:latin typeface="Roboto"/>
                <a:ea typeface="Roboto"/>
                <a:cs typeface="Roboto"/>
                <a:sym typeface="Roboto"/>
              </a:rPr>
              <a:t>constraints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154025" y="184700"/>
            <a:ext cx="8866200" cy="44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Roboto"/>
                <a:ea typeface="Roboto"/>
                <a:cs typeface="Roboto"/>
                <a:sym typeface="Roboto"/>
              </a:rPr>
              <a:t>References-</a:t>
            </a:r>
            <a:endParaRPr b="1" u="sng">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 Fig 1 to 4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www.google.com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[2] Fig , 5,6</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Yun Sing Koh and Sri Devi Ravana. 2016. Unsupervised rare pattern mining: A survey. ACM Trans. Knowl.</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Discov. Data 10, 4, Article 45 (May 2016), 29 pages.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DOI: </a:t>
            </a:r>
            <a:r>
              <a:rPr lang="en" sz="1000" u="sng">
                <a:solidFill>
                  <a:schemeClr val="hlink"/>
                </a:solidFill>
                <a:latin typeface="Roboto"/>
                <a:ea typeface="Roboto"/>
                <a:cs typeface="Roboto"/>
                <a:sym typeface="Roboto"/>
                <a:hlinkClick r:id="rId4"/>
              </a:rPr>
              <a:t>http://dx.doi.org/10.1145/2898359</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[3] Inverse Apriori</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Finding Sporadic Rules Using Apriori-Inverse,Yun Sing Koh and Nathan Rountree ,Department of Computer Science, University of Otago, New Zealand {ykoh, rountree}@cs.otago.ac.nz</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[4] </a:t>
            </a:r>
            <a:r>
              <a:rPr lang="en" sz="1000">
                <a:latin typeface="Roboto"/>
                <a:ea typeface="Roboto"/>
                <a:cs typeface="Roboto"/>
                <a:sym typeface="Roboto"/>
              </a:rPr>
              <a:t>Clustering association rules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Clustering association rules to build beliefs and discover unexpected patterns,Danh Bui-Thi1 · Pieter Meysman1 · Kris Laukens1,</a:t>
            </a:r>
            <a:r>
              <a:rPr lang="en" sz="1000" u="sng">
                <a:solidFill>
                  <a:schemeClr val="hlink"/>
                </a:solidFill>
                <a:latin typeface="Roboto"/>
                <a:ea typeface="Roboto"/>
                <a:cs typeface="Roboto"/>
                <a:sym typeface="Roboto"/>
                <a:hlinkClick r:id="rId5"/>
              </a:rPr>
              <a:t>https://doi.org/10.1007/s10489-020-01651-1</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[5] RPP RPP Algorithm: A Method for Discovering Interesting Rare Itemsets.Sadeq Darrab(B), David Broneske, and Gunter Saake.University of Magdeburg, Magdeburg, Germany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{sadeq.darrab,david.broneske,gunter.saake}@ovgu.de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[6] Ahmed, Mohiuddin &amp; Barkat Ullah, Abu. (2018). Infrequent pattern mining in smart healthcare environment using data summarization. The Journal of Supercomputing. 74. 10.1007/s11227-018-2376-8.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229450" y="103625"/>
            <a:ext cx="8844000" cy="4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[7]Efficient Infrequent Itemset Mining Using Depth-First and Top-Down Lattice Traversal by Yifeng Lu(B), Florian Richter, and Thomas Seidl,    </a:t>
            </a:r>
            <a:r>
              <a:rPr lang="en" sz="1000" u="sng">
                <a:solidFill>
                  <a:schemeClr val="hlink"/>
                </a:solidFill>
                <a:latin typeface="Roboto"/>
                <a:ea typeface="Roboto"/>
                <a:cs typeface="Roboto"/>
                <a:sym typeface="Roboto"/>
                <a:hlinkClick r:id="rId3"/>
              </a:rPr>
              <a:t>https://link.springer.com/chapter/10.1007/978-3-319-91452-7_58</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[8]Rare Association Rules Mining of Diabetic Complications Based on Improved Rarity Algorithm by Qiao Pan, Lan Xiang, Yanhong Jin School of Computer Science and Technology, Donghua University Shanghai, China, </a:t>
            </a:r>
            <a:r>
              <a:rPr lang="en" sz="1000" u="sng">
                <a:solidFill>
                  <a:schemeClr val="hlink"/>
                </a:solidFill>
                <a:latin typeface="Roboto"/>
                <a:ea typeface="Roboto"/>
                <a:cs typeface="Roboto"/>
                <a:sym typeface="Roboto"/>
                <a:hlinkClick r:id="rId4"/>
              </a:rPr>
              <a:t>https://ieeexplore.ieee.org/abstract/document/8854639</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[9]Mining Rare Patterns by Using Automated Threshold Support Prof. Mangesh Ghonge1 , Miss Neha Rane,    </a:t>
            </a:r>
            <a:r>
              <a:rPr lang="en" sz="1000" u="sng">
                <a:solidFill>
                  <a:schemeClr val="hlink"/>
                </a:solidFill>
                <a:latin typeface="Roboto"/>
                <a:ea typeface="Roboto"/>
                <a:cs typeface="Roboto"/>
                <a:sym typeface="Roboto"/>
                <a:hlinkClick r:id="rId5"/>
              </a:rPr>
              <a:t>https://www.researchgate.net/publication/326490523_Mining_Rare_Patterns_by_Using_Automated_Threshold_Support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[10]Efficient Infrequent Pattern Mining Using Negative Itemset Tree by Yifeng Lu, Florian Richter and Thomas Seidl,</a:t>
            </a:r>
            <a:endParaRPr sz="1000">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6"/>
              </a:rPr>
              <a:t>https://www.researchgate.net/publication/338574634_Efficient_Infrequent_Pattern_Mining_Using_Negative_Itemset_Tree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[11]DISTANCE BASED CLUSTERING OF ASSOCIATION RULES GUNJAN K. GUPTA , ALEXANDER STREHL AND JOYDEEP GHOSHDepartment of Electrical and Computer Engineering The University of Texas at Austin,</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[12]</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[13]</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[14]</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[15]</a:t>
            </a:r>
            <a:endParaRPr sz="1000">
              <a:latin typeface="Roboto"/>
              <a:ea typeface="Roboto"/>
              <a:cs typeface="Roboto"/>
              <a:sym typeface="Roboto"/>
            </a:endParaRPr>
          </a:p>
        </p:txBody>
      </p:sp>
      <p:sp>
        <p:nvSpPr>
          <p:cNvPr id="219" name="Google Shape;219;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Problem-Recap</a:t>
            </a:r>
            <a:endParaRPr/>
          </a:p>
          <a:p>
            <a:pPr indent="-342900" lvl="0" marL="457200" rtl="0" algn="l">
              <a:spcBef>
                <a:spcPts val="0"/>
              </a:spcBef>
              <a:spcAft>
                <a:spcPts val="0"/>
              </a:spcAft>
              <a:buSzPts val="1800"/>
              <a:buAutoNum type="arabicPeriod"/>
            </a:pPr>
            <a:r>
              <a:rPr lang="en"/>
              <a:t>Literature Survey So far</a:t>
            </a:r>
            <a:endParaRPr/>
          </a:p>
          <a:p>
            <a:pPr indent="-342900" lvl="0" marL="457200" rtl="0" algn="l">
              <a:spcBef>
                <a:spcPts val="0"/>
              </a:spcBef>
              <a:spcAft>
                <a:spcPts val="0"/>
              </a:spcAft>
              <a:buSzPts val="1800"/>
              <a:buAutoNum type="arabicPeriod"/>
            </a:pPr>
            <a:r>
              <a:rPr lang="en"/>
              <a:t>Comparisons</a:t>
            </a:r>
            <a:endParaRPr/>
          </a:p>
          <a:p>
            <a:pPr indent="-342900" lvl="0" marL="457200" rtl="0" algn="l">
              <a:spcBef>
                <a:spcPts val="0"/>
              </a:spcBef>
              <a:spcAft>
                <a:spcPts val="0"/>
              </a:spcAft>
              <a:buSzPts val="1800"/>
              <a:buAutoNum type="arabicPeriod"/>
            </a:pPr>
            <a:r>
              <a:rPr lang="en"/>
              <a:t>Baseline Papers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p:txBody>
      </p:sp>
      <p:sp>
        <p:nvSpPr>
          <p:cNvPr id="76" name="Google Shape;76;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Rare Patterns &amp; Challenges</a:t>
            </a:r>
            <a:endParaRPr/>
          </a:p>
        </p:txBody>
      </p:sp>
      <p:sp>
        <p:nvSpPr>
          <p:cNvPr id="82" name="Google Shape;82;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Rare patterns </a:t>
            </a:r>
            <a:r>
              <a:rPr lang="en"/>
              <a:t>appears</a:t>
            </a:r>
            <a:r>
              <a:rPr lang="en"/>
              <a:t> in less percentage of data</a:t>
            </a:r>
            <a:endParaRPr/>
          </a:p>
          <a:p>
            <a:pPr indent="0" lvl="0" marL="0" rtl="0" algn="l">
              <a:spcBef>
                <a:spcPts val="1600"/>
              </a:spcBef>
              <a:spcAft>
                <a:spcPts val="0"/>
              </a:spcAft>
              <a:buNone/>
            </a:pPr>
            <a:r>
              <a:rPr lang="en"/>
              <a:t>Hard to </a:t>
            </a:r>
            <a:r>
              <a:rPr lang="en"/>
              <a:t>generalise</a:t>
            </a:r>
            <a:endParaRPr/>
          </a:p>
          <a:p>
            <a:pPr indent="0" lvl="0" marL="0" rtl="0" algn="l">
              <a:spcBef>
                <a:spcPts val="1600"/>
              </a:spcBef>
              <a:spcAft>
                <a:spcPts val="0"/>
              </a:spcAft>
              <a:buNone/>
            </a:pPr>
            <a:r>
              <a:rPr lang="en"/>
              <a:t>Older </a:t>
            </a:r>
            <a:r>
              <a:rPr lang="en"/>
              <a:t>algorithms</a:t>
            </a:r>
            <a:r>
              <a:rPr lang="en"/>
              <a:t> miss rare </a:t>
            </a:r>
            <a:r>
              <a:rPr lang="en"/>
              <a:t>patterns</a:t>
            </a:r>
            <a:r>
              <a:rPr lang="en"/>
              <a:t>  because these rules have less than min support</a:t>
            </a:r>
            <a:endParaRPr/>
          </a:p>
          <a:p>
            <a:pPr indent="0" lvl="0" marL="0" rtl="0" algn="l">
              <a:spcBef>
                <a:spcPts val="1600"/>
              </a:spcBef>
              <a:spcAft>
                <a:spcPts val="1600"/>
              </a:spcAft>
              <a:buNone/>
            </a:pPr>
            <a:r>
              <a:rPr lang="en"/>
              <a:t>If we lower the minsupport, number of rules generated explodes</a:t>
            </a:r>
            <a:endParaRPr/>
          </a:p>
        </p:txBody>
      </p:sp>
      <p:sp>
        <p:nvSpPr>
          <p:cNvPr id="83" name="Google Shape;83;p15"/>
          <p:cNvSpPr txBox="1"/>
          <p:nvPr/>
        </p:nvSpPr>
        <p:spPr>
          <a:xfrm>
            <a:off x="3009950" y="3020425"/>
            <a:ext cx="5826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4" name="Google Shape;84;p15"/>
          <p:cNvSpPr txBox="1"/>
          <p:nvPr/>
        </p:nvSpPr>
        <p:spPr>
          <a:xfrm>
            <a:off x="1276500" y="4305200"/>
            <a:ext cx="7389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Fig 4[1]</a:t>
            </a:r>
            <a:endParaRPr sz="1100">
              <a:latin typeface="Roboto"/>
              <a:ea typeface="Roboto"/>
              <a:cs typeface="Roboto"/>
              <a:sym typeface="Roboto"/>
            </a:endParaRPr>
          </a:p>
        </p:txBody>
      </p:sp>
      <p:pic>
        <p:nvPicPr>
          <p:cNvPr id="85" name="Google Shape;85;p15"/>
          <p:cNvPicPr preferRelativeResize="0"/>
          <p:nvPr/>
        </p:nvPicPr>
        <p:blipFill>
          <a:blip r:embed="rId3">
            <a:alphaModFix/>
          </a:blip>
          <a:stretch>
            <a:fillRect/>
          </a:stretch>
        </p:blipFill>
        <p:spPr>
          <a:xfrm>
            <a:off x="219625" y="1763850"/>
            <a:ext cx="1895175" cy="1901950"/>
          </a:xfrm>
          <a:prstGeom prst="rect">
            <a:avLst/>
          </a:prstGeom>
          <a:noFill/>
          <a:ln>
            <a:noFill/>
          </a:ln>
        </p:spPr>
      </p:pic>
      <p:pic>
        <p:nvPicPr>
          <p:cNvPr id="86" name="Google Shape;86;p15"/>
          <p:cNvPicPr preferRelativeResize="0"/>
          <p:nvPr/>
        </p:nvPicPr>
        <p:blipFill>
          <a:blip r:embed="rId4">
            <a:alphaModFix/>
          </a:blip>
          <a:stretch>
            <a:fillRect/>
          </a:stretch>
        </p:blipFill>
        <p:spPr>
          <a:xfrm>
            <a:off x="2210975" y="1763850"/>
            <a:ext cx="2331434" cy="1805625"/>
          </a:xfrm>
          <a:prstGeom prst="rect">
            <a:avLst/>
          </a:prstGeom>
          <a:noFill/>
          <a:ln>
            <a:noFill/>
          </a:ln>
        </p:spPr>
      </p:pic>
      <p:sp>
        <p:nvSpPr>
          <p:cNvPr id="87" name="Google Shape;87;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it's still an open problem</a:t>
            </a:r>
            <a:endParaRPr/>
          </a:p>
        </p:txBody>
      </p:sp>
      <p:sp>
        <p:nvSpPr>
          <p:cNvPr id="93" name="Google Shape;93;p16"/>
          <p:cNvSpPr txBox="1"/>
          <p:nvPr/>
        </p:nvSpPr>
        <p:spPr>
          <a:xfrm>
            <a:off x="367150" y="951975"/>
            <a:ext cx="8557800" cy="395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-&gt;No single method is guaranteed to work in all situations!</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en" sz="1200">
                <a:solidFill>
                  <a:schemeClr val="dk2"/>
                </a:solidFill>
                <a:latin typeface="Roboto"/>
                <a:ea typeface="Roboto"/>
                <a:cs typeface="Roboto"/>
                <a:sym typeface="Roboto"/>
              </a:rPr>
              <a:t>-&gt;In case of online continuous streams of data its inefficient to apply existing algorithms. </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en" sz="1200">
                <a:solidFill>
                  <a:schemeClr val="dk2"/>
                </a:solidFill>
                <a:latin typeface="Roboto"/>
                <a:ea typeface="Roboto"/>
                <a:cs typeface="Roboto"/>
                <a:sym typeface="Roboto"/>
              </a:rPr>
              <a:t>-&gt; Noise or rare? - Rare Rules generated are really meaningful or just random patterns?</a:t>
            </a:r>
            <a:endParaRPr sz="12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en" sz="1200">
                <a:solidFill>
                  <a:schemeClr val="dk2"/>
                </a:solidFill>
                <a:latin typeface="Roboto"/>
                <a:ea typeface="Roboto"/>
                <a:cs typeface="Roboto"/>
                <a:sym typeface="Roboto"/>
              </a:rPr>
              <a:t>-&gt; Scalability and performance - In both static and streaming data</a:t>
            </a:r>
            <a:endParaRPr>
              <a:solidFill>
                <a:schemeClr val="dk2"/>
              </a:solidFill>
              <a:latin typeface="Roboto"/>
              <a:ea typeface="Roboto"/>
              <a:cs typeface="Roboto"/>
              <a:sym typeface="Roboto"/>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So far..</a:t>
            </a:r>
            <a:endParaRPr/>
          </a:p>
        </p:txBody>
      </p:sp>
      <p:sp>
        <p:nvSpPr>
          <p:cNvPr id="100" name="Google Shape;100;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7"/>
          <p:cNvPicPr preferRelativeResize="0"/>
          <p:nvPr/>
        </p:nvPicPr>
        <p:blipFill>
          <a:blip r:embed="rId3">
            <a:alphaModFix/>
          </a:blip>
          <a:stretch>
            <a:fillRect/>
          </a:stretch>
        </p:blipFill>
        <p:spPr>
          <a:xfrm>
            <a:off x="152400" y="771450"/>
            <a:ext cx="8668849" cy="423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Comparisons[4]</a:t>
            </a:r>
            <a:endParaRPr/>
          </a:p>
        </p:txBody>
      </p:sp>
      <p:sp>
        <p:nvSpPr>
          <p:cNvPr id="107" name="Google Shape;107;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nvSpPr>
        <p:spPr>
          <a:xfrm>
            <a:off x="267700" y="852525"/>
            <a:ext cx="8657100" cy="3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Variable Support Threshold</a:t>
            </a:r>
            <a:endParaRPr u="sng">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Compared to other approaches generate large number of rules, well with general exploratory mining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latin typeface="Roboto"/>
                <a:ea typeface="Roboto"/>
                <a:cs typeface="Roboto"/>
                <a:sym typeface="Roboto"/>
              </a:rPr>
              <a:t>Tree-Based Approach</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More efficient tactic of generating rare rules as the minsup threshold has to be set low</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latin typeface="Roboto"/>
                <a:ea typeface="Roboto"/>
                <a:cs typeface="Roboto"/>
                <a:sym typeface="Roboto"/>
              </a:rPr>
              <a:t>Consequent Constraint-Based Approach</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Required prior knowledge, generates specific rules</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0" lvl="0" marL="0" rtl="0" algn="l">
              <a:spcBef>
                <a:spcPts val="0"/>
              </a:spcBef>
              <a:spcAft>
                <a:spcPts val="0"/>
              </a:spcAft>
              <a:buNone/>
            </a:pPr>
            <a:r>
              <a:rPr lang="en" u="sng">
                <a:latin typeface="Roboto"/>
                <a:ea typeface="Roboto"/>
                <a:cs typeface="Roboto"/>
                <a:sym typeface="Roboto"/>
              </a:rPr>
              <a:t>Without Support Threshold</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More actionable rules compared to more generalized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Infrequent pattern mining in smart healthcare environment using data summarization</a:t>
            </a:r>
            <a:endParaRPr/>
          </a:p>
        </p:txBody>
      </p:sp>
      <p:sp>
        <p:nvSpPr>
          <p:cNvPr id="114" name="Google Shape;114;p19"/>
          <p:cNvSpPr txBox="1"/>
          <p:nvPr/>
        </p:nvSpPr>
        <p:spPr>
          <a:xfrm>
            <a:off x="45425" y="692625"/>
            <a:ext cx="2759100" cy="4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goal of summarization is to provide an overview of the data that helps an analyst gain the gist of it and act accordingly[6].</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The problem</a:t>
            </a:r>
            <a:r>
              <a:rPr lang="en">
                <a:latin typeface="Roboto"/>
                <a:ea typeface="Roboto"/>
                <a:cs typeface="Roboto"/>
                <a:sym typeface="Roboto"/>
              </a:rPr>
              <a:t>: Modern data summarization techniques does not capture infrequent patterns in the data because the proportion of these patterns are very low in the parent data compared to the predominantly frequent ones.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Proposed Approach:</a:t>
            </a:r>
            <a:r>
              <a:rPr lang="en">
                <a:latin typeface="Roboto"/>
                <a:ea typeface="Roboto"/>
                <a:cs typeface="Roboto"/>
                <a:sym typeface="Roboto"/>
              </a:rPr>
              <a:t> The algorithm SIPPS proposed in the paper has suggested recursive clustering for data summarization.</a:t>
            </a:r>
            <a:endParaRPr>
              <a:latin typeface="Roboto"/>
              <a:ea typeface="Roboto"/>
              <a:cs typeface="Roboto"/>
              <a:sym typeface="Roboto"/>
            </a:endParaRPr>
          </a:p>
        </p:txBody>
      </p:sp>
      <p:pic>
        <p:nvPicPr>
          <p:cNvPr id="115" name="Google Shape;115;p19"/>
          <p:cNvPicPr preferRelativeResize="0"/>
          <p:nvPr/>
        </p:nvPicPr>
        <p:blipFill>
          <a:blip r:embed="rId3">
            <a:alphaModFix/>
          </a:blip>
          <a:stretch>
            <a:fillRect/>
          </a:stretch>
        </p:blipFill>
        <p:spPr>
          <a:xfrm>
            <a:off x="2956925" y="771450"/>
            <a:ext cx="6024325" cy="3765203"/>
          </a:xfrm>
          <a:prstGeom prst="rect">
            <a:avLst/>
          </a:prstGeom>
          <a:noFill/>
          <a:ln>
            <a:noFill/>
          </a:ln>
        </p:spPr>
      </p:pic>
      <p:sp>
        <p:nvSpPr>
          <p:cNvPr id="116" name="Google Shape;116;p19"/>
          <p:cNvSpPr txBox="1"/>
          <p:nvPr/>
        </p:nvSpPr>
        <p:spPr>
          <a:xfrm>
            <a:off x="3201925" y="4312425"/>
            <a:ext cx="33156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Fig 5</a:t>
            </a:r>
            <a:r>
              <a:rPr lang="en">
                <a:latin typeface="Roboto"/>
                <a:ea typeface="Roboto"/>
                <a:cs typeface="Roboto"/>
                <a:sym typeface="Roboto"/>
              </a:rPr>
              <a:t>: Recursive Clustering</a:t>
            </a:r>
            <a:endParaRPr>
              <a:latin typeface="Roboto"/>
              <a:ea typeface="Roboto"/>
              <a:cs typeface="Roboto"/>
              <a:sym typeface="Roboto"/>
            </a:endParaRPr>
          </a:p>
        </p:txBody>
      </p:sp>
      <p:sp>
        <p:nvSpPr>
          <p:cNvPr id="117" name="Google Shape;117;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Infrequent pattern mining in smart healthcare environment using data summarization</a:t>
            </a:r>
            <a:endParaRPr/>
          </a:p>
        </p:txBody>
      </p:sp>
      <p:sp>
        <p:nvSpPr>
          <p:cNvPr id="123" name="Google Shape;123;p20"/>
          <p:cNvSpPr txBox="1"/>
          <p:nvPr/>
        </p:nvSpPr>
        <p:spPr>
          <a:xfrm>
            <a:off x="98250" y="817500"/>
            <a:ext cx="8917200" cy="20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idea</a:t>
            </a:r>
            <a:r>
              <a:rPr lang="en">
                <a:latin typeface="Roboto"/>
                <a:ea typeface="Roboto"/>
                <a:cs typeface="Roboto"/>
                <a:sym typeface="Roboto"/>
              </a:rPr>
              <a:t> is that selecting data samples from the finely grained recursive clusters might be more informative that selecting from the unevenly distribute parent clusters, hence infrequent patterns which are small can be found.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can adapt this model for our task by using a stopping criteria, where we stop the clustering if a threshold is reached depending on the size of our dataset or till 2 clusters are found where 1 of them cluster has only 1 instance as was done in the paper.</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For evaluating</a:t>
            </a:r>
            <a:r>
              <a:rPr lang="en">
                <a:latin typeface="Roboto"/>
                <a:ea typeface="Roboto"/>
                <a:cs typeface="Roboto"/>
                <a:sym typeface="Roboto"/>
              </a:rPr>
              <a:t> the model, they benchmarked a set of datasets where they tested 5 data summarization techniques and their approach and it showed that SIPPS performed better based on the metric “Infrequent Pattern Loss”.</a:t>
            </a:r>
            <a:endParaRPr>
              <a:latin typeface="Roboto"/>
              <a:ea typeface="Roboto"/>
              <a:cs typeface="Roboto"/>
              <a:sym typeface="Roboto"/>
            </a:endParaRPr>
          </a:p>
        </p:txBody>
      </p:sp>
      <p:pic>
        <p:nvPicPr>
          <p:cNvPr id="124" name="Google Shape;124;p20"/>
          <p:cNvPicPr preferRelativeResize="0"/>
          <p:nvPr/>
        </p:nvPicPr>
        <p:blipFill>
          <a:blip r:embed="rId3">
            <a:alphaModFix/>
          </a:blip>
          <a:stretch>
            <a:fillRect/>
          </a:stretch>
        </p:blipFill>
        <p:spPr>
          <a:xfrm>
            <a:off x="98250" y="2839200"/>
            <a:ext cx="7009551" cy="2224825"/>
          </a:xfrm>
          <a:prstGeom prst="rect">
            <a:avLst/>
          </a:prstGeom>
          <a:noFill/>
          <a:ln>
            <a:noFill/>
          </a:ln>
        </p:spPr>
      </p:pic>
      <p:sp>
        <p:nvSpPr>
          <p:cNvPr id="125" name="Google Shape;125;p20"/>
          <p:cNvSpPr txBox="1"/>
          <p:nvPr/>
        </p:nvSpPr>
        <p:spPr>
          <a:xfrm>
            <a:off x="7255400" y="2849925"/>
            <a:ext cx="1771200" cy="1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Table 3</a:t>
            </a:r>
            <a:r>
              <a:rPr lang="en">
                <a:latin typeface="Roboto"/>
                <a:ea typeface="Roboto"/>
                <a:cs typeface="Roboto"/>
                <a:sym typeface="Roboto"/>
              </a:rPr>
              <a:t>:  Comparison of infrequent pattern loss [6]</a:t>
            </a:r>
            <a:endParaRPr>
              <a:latin typeface="Roboto"/>
              <a:ea typeface="Roboto"/>
              <a:cs typeface="Roboto"/>
              <a:sym typeface="Roboto"/>
            </a:endParaRPr>
          </a:p>
        </p:txBody>
      </p:sp>
      <p:sp>
        <p:nvSpPr>
          <p:cNvPr id="126" name="Google Shape;126;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421850" y="303425"/>
            <a:ext cx="80076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Efficient Infrequent Itemset Mining Using Depth-First and Top-Down Lattice Traversal[7][10]</a:t>
            </a:r>
            <a:endParaRPr b="1" sz="1600">
              <a:solidFill>
                <a:srgbClr val="FFFFFF"/>
              </a:solidFill>
              <a:latin typeface="Times New Roman"/>
              <a:ea typeface="Times New Roman"/>
              <a:cs typeface="Times New Roman"/>
              <a:sym typeface="Times New Roman"/>
            </a:endParaRPr>
          </a:p>
        </p:txBody>
      </p:sp>
      <p:sp>
        <p:nvSpPr>
          <p:cNvPr id="132" name="Google Shape;132;p21"/>
          <p:cNvSpPr txBox="1"/>
          <p:nvPr/>
        </p:nvSpPr>
        <p:spPr>
          <a:xfrm>
            <a:off x="577250" y="865875"/>
            <a:ext cx="7852200" cy="618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Using NIIMiner(Negative Infrequent Itemset tree miner) Algorithm</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Preliminaries: Given a transaction database D, the (absolute) support of an itemset X is defined as the number of transactions T ∈ D containing X: X.supp = |{T ∈ D|X ⊆ T }|.</a:t>
            </a:r>
            <a:endParaRPr sz="1000">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
        <p:nvSpPr>
          <p:cNvPr id="133" name="Google Shape;133;p21"/>
          <p:cNvSpPr txBox="1"/>
          <p:nvPr/>
        </p:nvSpPr>
        <p:spPr>
          <a:xfrm>
            <a:off x="717850" y="3352525"/>
            <a:ext cx="6838200" cy="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1"/>
          <p:cNvSpPr txBox="1"/>
          <p:nvPr/>
        </p:nvSpPr>
        <p:spPr>
          <a:xfrm>
            <a:off x="614250" y="3185975"/>
            <a:ext cx="64164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21"/>
          <p:cNvSpPr txBox="1"/>
          <p:nvPr/>
        </p:nvSpPr>
        <p:spPr>
          <a:xfrm>
            <a:off x="614250" y="3085325"/>
            <a:ext cx="4262700" cy="497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How does the algorithm work?</a:t>
            </a:r>
            <a:endParaRPr sz="1000">
              <a:solidFill>
                <a:srgbClr val="FFFFFF"/>
              </a:solidFill>
              <a:latin typeface="Roboto"/>
              <a:ea typeface="Roboto"/>
              <a:cs typeface="Roboto"/>
              <a:sym typeface="Roboto"/>
            </a:endParaRPr>
          </a:p>
        </p:txBody>
      </p:sp>
      <p:sp>
        <p:nvSpPr>
          <p:cNvPr id="136" name="Google Shape;136;p21"/>
          <p:cNvSpPr txBox="1"/>
          <p:nvPr/>
        </p:nvSpPr>
        <p:spPr>
          <a:xfrm>
            <a:off x="1176725" y="1679975"/>
            <a:ext cx="2760600" cy="1365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An itemset X is infrequent if and only if: 0 &lt; X.supp &lt; minSup. Otherwise, it is frequent (X.supp ≥ minSup) or nonexistent (X.supp = 0).</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Transaction Database D→ ~D</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2 Support values- Intersection support(D) and Joint support(~D)</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Neg-Rep database</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sp>
        <p:nvSpPr>
          <p:cNvPr id="137" name="Google Shape;137;p21"/>
          <p:cNvSpPr txBox="1"/>
          <p:nvPr/>
        </p:nvSpPr>
        <p:spPr>
          <a:xfrm>
            <a:off x="1176725" y="3532325"/>
            <a:ext cx="29307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sp>
        <p:nvSpPr>
          <p:cNvPr id="138" name="Google Shape;138;p21"/>
          <p:cNvSpPr txBox="1"/>
          <p:nvPr/>
        </p:nvSpPr>
        <p:spPr>
          <a:xfrm>
            <a:off x="1191525" y="3485750"/>
            <a:ext cx="3063900" cy="1573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Negative itemset tree(each node n = [¬i, c, l],root node r = [is, c, l)</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The mining process extracts infrequent itemsets from the tree by deleting nodes recursively--&gt;de-tree</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Removing termination nodes at once so that the generated de tree has a existing pattern.</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For rest of the items - divide and conquer</a:t>
            </a:r>
            <a:endParaRPr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The resulting items - Infrequent list</a:t>
            </a:r>
            <a:endParaRPr sz="1000">
              <a:solidFill>
                <a:srgbClr val="FFFFFF"/>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4795675" y="3485750"/>
            <a:ext cx="4025975" cy="1573800"/>
          </a:xfrm>
          <a:prstGeom prst="rect">
            <a:avLst/>
          </a:prstGeom>
          <a:noFill/>
          <a:ln>
            <a:noFill/>
          </a:ln>
        </p:spPr>
      </p:pic>
      <p:pic>
        <p:nvPicPr>
          <p:cNvPr id="140" name="Google Shape;140;p21"/>
          <p:cNvPicPr preferRelativeResize="0"/>
          <p:nvPr/>
        </p:nvPicPr>
        <p:blipFill>
          <a:blip r:embed="rId4">
            <a:alphaModFix/>
          </a:blip>
          <a:stretch>
            <a:fillRect/>
          </a:stretch>
        </p:blipFill>
        <p:spPr>
          <a:xfrm>
            <a:off x="6333625" y="1632000"/>
            <a:ext cx="2525050" cy="1706225"/>
          </a:xfrm>
          <a:prstGeom prst="rect">
            <a:avLst/>
          </a:prstGeom>
          <a:noFill/>
          <a:ln>
            <a:noFill/>
          </a:ln>
        </p:spPr>
      </p:pic>
      <p:pic>
        <p:nvPicPr>
          <p:cNvPr id="141" name="Google Shape;141;p21"/>
          <p:cNvPicPr preferRelativeResize="0"/>
          <p:nvPr/>
        </p:nvPicPr>
        <p:blipFill>
          <a:blip r:embed="rId5">
            <a:alphaModFix/>
          </a:blip>
          <a:stretch>
            <a:fillRect/>
          </a:stretch>
        </p:blipFill>
        <p:spPr>
          <a:xfrm>
            <a:off x="3937325" y="1650688"/>
            <a:ext cx="2343300" cy="1668825"/>
          </a:xfrm>
          <a:prstGeom prst="rect">
            <a:avLst/>
          </a:prstGeom>
          <a:noFill/>
          <a:ln>
            <a:noFill/>
          </a:ln>
        </p:spPr>
      </p:pic>
      <p:sp>
        <p:nvSpPr>
          <p:cNvPr id="142" name="Google Shape;142;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